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42"/>
  </p:notesMasterIdLst>
  <p:handoutMasterIdLst>
    <p:handoutMasterId r:id="rId43"/>
  </p:handoutMasterIdLst>
  <p:sldIdLst>
    <p:sldId id="836" r:id="rId2"/>
    <p:sldId id="838" r:id="rId3"/>
    <p:sldId id="839" r:id="rId4"/>
    <p:sldId id="877" r:id="rId5"/>
    <p:sldId id="840" r:id="rId6"/>
    <p:sldId id="841" r:id="rId7"/>
    <p:sldId id="864" r:id="rId8"/>
    <p:sldId id="842" r:id="rId9"/>
    <p:sldId id="844" r:id="rId10"/>
    <p:sldId id="871" r:id="rId11"/>
    <p:sldId id="845" r:id="rId12"/>
    <p:sldId id="872" r:id="rId13"/>
    <p:sldId id="843" r:id="rId14"/>
    <p:sldId id="861" r:id="rId15"/>
    <p:sldId id="848" r:id="rId16"/>
    <p:sldId id="846" r:id="rId17"/>
    <p:sldId id="868" r:id="rId18"/>
    <p:sldId id="847" r:id="rId19"/>
    <p:sldId id="849" r:id="rId20"/>
    <p:sldId id="850" r:id="rId21"/>
    <p:sldId id="865" r:id="rId22"/>
    <p:sldId id="866" r:id="rId23"/>
    <p:sldId id="867" r:id="rId24"/>
    <p:sldId id="860" r:id="rId25"/>
    <p:sldId id="851" r:id="rId26"/>
    <p:sldId id="852" r:id="rId27"/>
    <p:sldId id="853" r:id="rId28"/>
    <p:sldId id="855" r:id="rId29"/>
    <p:sldId id="854" r:id="rId30"/>
    <p:sldId id="873" r:id="rId31"/>
    <p:sldId id="874" r:id="rId32"/>
    <p:sldId id="875" r:id="rId33"/>
    <p:sldId id="876" r:id="rId34"/>
    <p:sldId id="862" r:id="rId35"/>
    <p:sldId id="856" r:id="rId36"/>
    <p:sldId id="857" r:id="rId37"/>
    <p:sldId id="858" r:id="rId38"/>
    <p:sldId id="870" r:id="rId39"/>
    <p:sldId id="859" r:id="rId40"/>
    <p:sldId id="869" r:id="rId41"/>
  </p:sldIdLst>
  <p:sldSz cx="9144000" cy="6858000" type="screen4x3"/>
  <p:notesSz cx="6781800" cy="98552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MU CompatilFac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42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3">
          <p15:clr>
            <a:srgbClr val="A4A3A4"/>
          </p15:clr>
        </p15:guide>
        <p15:guide id="2" pos="21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7C5"/>
    <a:srgbClr val="FFCC99"/>
    <a:srgbClr val="CCFFCC"/>
    <a:srgbClr val="CCCCFF"/>
    <a:srgbClr val="FFFFCC"/>
    <a:srgbClr val="006C30"/>
    <a:srgbClr val="DDDDDD"/>
    <a:srgbClr val="FF9999"/>
    <a:srgbClr val="F38A7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85265" autoAdjust="0"/>
  </p:normalViewPr>
  <p:slideViewPr>
    <p:cSldViewPr>
      <p:cViewPr varScale="1">
        <p:scale>
          <a:sx n="100" d="100"/>
          <a:sy n="100" d="100"/>
        </p:scale>
        <p:origin x="-1926" y="-96"/>
      </p:cViewPr>
      <p:guideLst>
        <p:guide orient="horz" pos="4042"/>
        <p:guide pos="113"/>
      </p:guideLst>
    </p:cSldViewPr>
  </p:slideViewPr>
  <p:outlineViewPr>
    <p:cViewPr>
      <p:scale>
        <a:sx n="33" d="100"/>
        <a:sy n="33" d="100"/>
      </p:scale>
      <p:origin x="0" y="411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420" y="-96"/>
      </p:cViewPr>
      <p:guideLst>
        <p:guide orient="horz" pos="3103"/>
        <p:guide pos="213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86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40050" cy="27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5" tIns="46167" rIns="92335" bIns="46167" numCol="1" anchor="t" anchorCtr="0" compatLnSpc="1">
            <a:prstTxWarp prst="textNoShape">
              <a:avLst/>
            </a:prstTxWarp>
            <a:spAutoFit/>
          </a:bodyPr>
          <a:lstStyle>
            <a:lvl1pPr defTabSz="923877">
              <a:spcBef>
                <a:spcPct val="50000"/>
              </a:spcBef>
              <a:defRPr>
                <a:latin typeface="LMU SabonNext Demi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1" y="3"/>
            <a:ext cx="2940050" cy="27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5" tIns="46167" rIns="92335" bIns="46167" numCol="1" anchor="t" anchorCtr="0" compatLnSpc="1">
            <a:prstTxWarp prst="textNoShape">
              <a:avLst/>
            </a:prstTxWarp>
            <a:spAutoFit/>
          </a:bodyPr>
          <a:lstStyle>
            <a:lvl1pPr algn="r" defTabSz="923877">
              <a:spcBef>
                <a:spcPct val="50000"/>
              </a:spcBef>
              <a:defRPr>
                <a:latin typeface="LMU SabonNext Demi" pitchFamily="18" charset="0"/>
              </a:defRPr>
            </a:lvl1pPr>
          </a:lstStyle>
          <a:p>
            <a:fld id="{AE02961B-B228-4466-84E5-B65BB245109F}" type="datetimeFigureOut">
              <a:rPr lang="de-DE"/>
              <a:pPr/>
              <a:t>24.07.2018</a:t>
            </a:fld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6" y="4681539"/>
            <a:ext cx="4972050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5" tIns="46167" rIns="92335" bIns="4616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580564"/>
            <a:ext cx="2940050" cy="27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5" tIns="46167" rIns="92335" bIns="46167" numCol="1" anchor="b" anchorCtr="0" compatLnSpc="1">
            <a:prstTxWarp prst="textNoShape">
              <a:avLst/>
            </a:prstTxWarp>
            <a:spAutoFit/>
          </a:bodyPr>
          <a:lstStyle>
            <a:lvl1pPr defTabSz="923877">
              <a:spcBef>
                <a:spcPct val="50000"/>
              </a:spcBef>
              <a:defRPr>
                <a:latin typeface="LMU SabonNext Demi" pitchFamily="18" charset="0"/>
              </a:defRPr>
            </a:lvl1pPr>
          </a:lstStyle>
          <a:p>
            <a:endParaRPr lang="de-DE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1" y="9580564"/>
            <a:ext cx="2940050" cy="27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35" tIns="46167" rIns="92335" bIns="46167" numCol="1" anchor="b" anchorCtr="0" compatLnSpc="1">
            <a:prstTxWarp prst="textNoShape">
              <a:avLst/>
            </a:prstTxWarp>
            <a:spAutoFit/>
          </a:bodyPr>
          <a:lstStyle>
            <a:lvl1pPr algn="r" defTabSz="923877">
              <a:spcBef>
                <a:spcPct val="50000"/>
              </a:spcBef>
              <a:defRPr>
                <a:latin typeface="LMU SabonNext Demi" pitchFamily="18" charset="0"/>
              </a:defRPr>
            </a:lvl1pPr>
          </a:lstStyle>
          <a:p>
            <a:fld id="{87E9C61A-9B5E-4580-98DD-1AC874081FFB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6692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9C61A-9B5E-4580-98DD-1AC874081FF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729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4876" y="4681539"/>
            <a:ext cx="4972050" cy="277902"/>
          </a:xfrm>
        </p:spPr>
        <p:txBody>
          <a:bodyPr/>
          <a:lstStyle/>
          <a:p>
            <a:r>
              <a:rPr lang="en-US" dirty="0"/>
              <a:t>Revise the animation</a:t>
            </a:r>
            <a:r>
              <a:rPr lang="en-US" baseline="0" dirty="0"/>
              <a:t> of the packet.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4BAD-E01E-40D5-B24B-DE3E067A36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3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4876" y="4681539"/>
            <a:ext cx="4972050" cy="4063553"/>
          </a:xfrm>
        </p:spPr>
        <p:txBody>
          <a:bodyPr/>
          <a:lstStyle/>
          <a:p>
            <a:r>
              <a:rPr lang="en-US" dirty="0" smtClean="0"/>
              <a:t>require network management to authorize a service session</a:t>
            </a:r>
          </a:p>
          <a:p>
            <a:r>
              <a:rPr lang="en-US" dirty="0" smtClean="0"/>
              <a:t>require the user to execute a network management action</a:t>
            </a:r>
          </a:p>
          <a:p>
            <a:r>
              <a:rPr lang="en-US" dirty="0" smtClean="0"/>
              <a:t>transfer knowledge of group membership on the application level to a multicast group</a:t>
            </a:r>
          </a:p>
          <a:p>
            <a:r>
              <a:rPr lang="en-US" dirty="0" smtClean="0"/>
              <a:t>introduce state to the otherwise state-less IP communication</a:t>
            </a:r>
          </a:p>
          <a:p>
            <a:pPr marL="170524" indent="-170524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limited deployment, ALM is </a:t>
            </a:r>
            <a:r>
              <a:rPr lang="en-US" dirty="0" err="1" smtClean="0">
                <a:sym typeface="Wingdings" pitchFamily="2" charset="2"/>
              </a:rPr>
              <a:t>prefered</a:t>
            </a:r>
            <a:endParaRPr lang="en-US" dirty="0" smtClean="0">
              <a:sym typeface="Wingdings" pitchFamily="2" charset="2"/>
            </a:endParaRPr>
          </a:p>
          <a:p>
            <a:endParaRPr lang="en-US" dirty="0" smtClean="0"/>
          </a:p>
          <a:p>
            <a:r>
              <a:rPr lang="en-US" dirty="0" smtClean="0"/>
              <a:t>ALM:</a:t>
            </a:r>
          </a:p>
          <a:p>
            <a:r>
              <a:rPr lang="en-US" dirty="0" smtClean="0"/>
              <a:t>Multicast function is moved to application layer</a:t>
            </a:r>
          </a:p>
          <a:p>
            <a:r>
              <a:rPr lang="en-US" dirty="0" smtClean="0"/>
              <a:t>Require receiver-side configuration</a:t>
            </a:r>
          </a:p>
          <a:p>
            <a:r>
              <a:rPr lang="en-US" dirty="0" smtClean="0"/>
              <a:t>Does not profit from network support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Xcast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r>
              <a:rPr lang="en-US" dirty="0" smtClean="0"/>
              <a:t>multicast with explicit unicast addresses</a:t>
            </a:r>
          </a:p>
          <a:p>
            <a:r>
              <a:rPr lang="en-US" dirty="0" smtClean="0"/>
              <a:t>efficient data delivery with network support</a:t>
            </a:r>
          </a:p>
          <a:p>
            <a:r>
              <a:rPr lang="en-US" dirty="0" smtClean="0"/>
              <a:t>gradual deployment by using ALM but with high-latency data delivery</a:t>
            </a:r>
          </a:p>
          <a:p>
            <a:r>
              <a:rPr lang="en-US" dirty="0" smtClean="0"/>
              <a:t>Support max. 64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4BAD-E01E-40D5-B24B-DE3E067A36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0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4876" y="4681539"/>
            <a:ext cx="4972050" cy="1902962"/>
          </a:xfrm>
        </p:spPr>
        <p:txBody>
          <a:bodyPr/>
          <a:lstStyle/>
          <a:p>
            <a:r>
              <a:rPr lang="en-US" dirty="0" smtClean="0"/>
              <a:t>One-to-many communication</a:t>
            </a:r>
          </a:p>
          <a:p>
            <a:r>
              <a:rPr lang="en-US" dirty="0" smtClean="0"/>
              <a:t>Group management at sender</a:t>
            </a:r>
          </a:p>
          <a:p>
            <a:r>
              <a:rPr lang="en-US" dirty="0" smtClean="0"/>
              <a:t>Agnostic receiving end-point</a:t>
            </a:r>
          </a:p>
          <a:p>
            <a:pPr defTabSz="909462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ym typeface="Wingdings" pitchFamily="2" charset="2"/>
              </a:rPr>
              <a:t>Stateless data delivery at router</a:t>
            </a: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Privacy amongst receiving end-points</a:t>
            </a:r>
          </a:p>
          <a:p>
            <a:r>
              <a:rPr lang="en-US" dirty="0" smtClean="0">
                <a:sym typeface="Wingdings" pitchFamily="2" charset="2"/>
              </a:rPr>
              <a:t>Efficient data delivery with support from network, otherwise unicast</a:t>
            </a:r>
          </a:p>
          <a:p>
            <a:r>
              <a:rPr lang="en-US" dirty="0" smtClean="0">
                <a:sym typeface="Wingdings" pitchFamily="2" charset="2"/>
              </a:rPr>
              <a:t>Support for gradual deployment</a:t>
            </a:r>
          </a:p>
          <a:p>
            <a:r>
              <a:rPr lang="en-US" dirty="0" smtClean="0">
                <a:sym typeface="Wingdings" pitchFamily="2" charset="2"/>
              </a:rPr>
              <a:t>Support a large number of participants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4BAD-E01E-40D5-B24B-DE3E067A36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6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4876" y="4681539"/>
            <a:ext cx="4972050" cy="462568"/>
          </a:xfrm>
        </p:spPr>
        <p:txBody>
          <a:bodyPr/>
          <a:lstStyle/>
          <a:p>
            <a:r>
              <a:rPr lang="en-US" dirty="0"/>
              <a:t>R 0 does not drop the message since the option type identifier of </a:t>
            </a:r>
            <a:r>
              <a:rPr lang="en-US" dirty="0" err="1"/>
              <a:t>MEADcast</a:t>
            </a:r>
            <a:r>
              <a:rPr lang="en-US" dirty="0"/>
              <a:t> header is 00 [10].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4BAD-E01E-40D5-B24B-DE3E067A36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16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9C61A-9B5E-4580-98DD-1AC874081FF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24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04876" y="4681539"/>
            <a:ext cx="4972050" cy="702633"/>
          </a:xfrm>
        </p:spPr>
        <p:txBody>
          <a:bodyPr/>
          <a:lstStyle/>
          <a:p>
            <a:pPr defTabSz="9094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support a very large number of small multicast sessions (each &lt; 64 participants)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34BAD-E01E-40D5-B24B-DE3E067A36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0" descr="st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43000" y="4386260"/>
            <a:ext cx="7372404" cy="1963779"/>
          </a:xfrm>
          <a:ln w="12700"/>
        </p:spPr>
        <p:txBody>
          <a:bodyPr/>
          <a:lstStyle>
            <a:lvl1pPr marL="0" indent="0">
              <a:buClrTx/>
              <a:defRPr sz="1800"/>
            </a:lvl1pPr>
            <a:lvl2pPr marL="457200" indent="0">
              <a:buClrTx/>
              <a:buNone/>
              <a:defRPr/>
            </a:lvl2pPr>
          </a:lstStyle>
          <a:p>
            <a:r>
              <a:rPr lang="de-DE" dirty="0"/>
              <a:t>Master-Untertitelformat </a:t>
            </a:r>
            <a:r>
              <a:rPr lang="de-DE" dirty="0" smtClean="0"/>
              <a:t>bearbeiten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43000" y="2625714"/>
            <a:ext cx="7101408" cy="1531947"/>
          </a:xfrm>
          <a:ln w="12700"/>
        </p:spPr>
        <p:txBody>
          <a:bodyPr>
            <a:normAutofit/>
          </a:bodyPr>
          <a:lstStyle>
            <a:lvl1pPr>
              <a:lnSpc>
                <a:spcPct val="8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Vortragstitel (Titel der Arbeit) durch Klicken hinzufügen</a:t>
            </a:r>
            <a:endParaRPr lang="de-DE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5475" y="6459580"/>
            <a:ext cx="790575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6C30"/>
                </a:solidFill>
              </a:defRPr>
            </a:lvl1pPr>
          </a:lstStyle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59579"/>
            <a:ext cx="7732761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6C30"/>
                </a:solidFill>
              </a:defRPr>
            </a:lvl1pPr>
          </a:lstStyle>
          <a:p>
            <a:r>
              <a:rPr lang="de-DE" dirty="0" smtClean="0"/>
              <a:t>MEADcast - Cuong N. Tran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1736812"/>
            <a:ext cx="7380820" cy="684076"/>
          </a:xfrm>
        </p:spPr>
        <p:txBody>
          <a:bodyPr anchor="b"/>
          <a:lstStyle>
            <a:lvl1pPr marL="0" indent="0">
              <a:buClrTx/>
              <a:buFontTx/>
              <a:buNone/>
              <a:defRPr sz="1800" b="1" baseline="0"/>
            </a:lvl1pPr>
          </a:lstStyle>
          <a:p>
            <a:pPr lvl="0"/>
            <a:r>
              <a:rPr lang="de-DE" dirty="0" smtClean="0"/>
              <a:t>Name des Vortragenden durch Klicken hinzufügen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6954" y="1347759"/>
            <a:ext cx="8666222" cy="4900641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5475" y="6459580"/>
            <a:ext cx="790575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6C30"/>
                </a:solidFill>
              </a:defRPr>
            </a:lvl1pPr>
          </a:lstStyle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59579"/>
            <a:ext cx="7732761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6C30"/>
                </a:solidFill>
              </a:defRPr>
            </a:lvl1pPr>
          </a:lstStyle>
          <a:p>
            <a:r>
              <a:rPr lang="de-DE" dirty="0" smtClean="0"/>
              <a:t>MEADcast - Cuong N. Tran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 descr="standa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5475" y="6459580"/>
            <a:ext cx="790575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smtClean="0">
                <a:solidFill>
                  <a:srgbClr val="006C30"/>
                </a:solidFill>
              </a:defRPr>
            </a:lvl1pPr>
          </a:lstStyle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1688" y="620713"/>
            <a:ext cx="394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pic>
        <p:nvPicPr>
          <p:cNvPr id="1031" name="Grafik 9" descr="mnmLogoNeu-50grau.pdf.e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498475"/>
            <a:ext cx="17859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Grafik 10" descr="IFI_notext-neueFarben.eps.em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214313"/>
            <a:ext cx="3381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196975"/>
            <a:ext cx="914400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1196975"/>
            <a:ext cx="9144000" cy="5256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954" y="1347758"/>
            <a:ext cx="8666222" cy="492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1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59579"/>
            <a:ext cx="7732761" cy="29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solidFill>
                  <a:srgbClr val="006C30"/>
                </a:solidFill>
              </a:defRPr>
            </a:lvl1pPr>
          </a:lstStyle>
          <a:p>
            <a:r>
              <a:rPr lang="de-DE" dirty="0" smtClean="0"/>
              <a:t>MEADcast - Cuong N. Tran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7" r:id="rId2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C3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C30"/>
          </a:solidFill>
          <a:latin typeface="LMU CompatilFac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C30"/>
          </a:solidFill>
          <a:latin typeface="LMU CompatilFac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C30"/>
          </a:solidFill>
          <a:latin typeface="LMU CompatilFac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6C30"/>
          </a:solidFill>
          <a:latin typeface="LMU CompatilFac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Tx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Tx/>
        <a:buFont typeface="Times" pitchFamily="18" charset="0"/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Tx/>
        <a:buFont typeface="LMU CompatilFact" pitchFamily="2" charset="0"/>
        <a:buChar char="–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Tx/>
        <a:buChar char="-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lnSpc>
          <a:spcPct val="100000"/>
        </a:lnSpc>
        <a:spcBef>
          <a:spcPts val="0"/>
        </a:spcBef>
        <a:spcAft>
          <a:spcPts val="600"/>
        </a:spcAft>
        <a:buClrTx/>
        <a:buChar char="»"/>
        <a:defRPr sz="1600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uongtran@mnm-team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anciu@mnm-team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Privacy-Preserving Multicast </a:t>
            </a:r>
            <a:r>
              <a:rPr lang="en-US" dirty="0" smtClean="0"/>
              <a:t>to </a:t>
            </a:r>
            <a:r>
              <a:rPr lang="en-US" dirty="0"/>
              <a:t>Explicit Agnostic Destinations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u="sng" dirty="0" smtClean="0"/>
              <a:t>Cuong Ngoc </a:t>
            </a:r>
            <a:r>
              <a:rPr lang="de-DE" u="sng" dirty="0"/>
              <a:t>Tran</a:t>
            </a: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smtClean="0">
                <a:hlinkClick r:id="rId3"/>
              </a:rPr>
              <a:t>cuongtran@mnm-team.org</a:t>
            </a:r>
            <a:endParaRPr lang="de-DE" dirty="0" smtClean="0"/>
          </a:p>
          <a:p>
            <a:r>
              <a:rPr lang="de-DE" dirty="0" smtClean="0"/>
              <a:t>Vitalian Danciu          </a:t>
            </a:r>
            <a:r>
              <a:rPr lang="de-DE" dirty="0" smtClean="0">
                <a:hlinkClick r:id="rId4"/>
              </a:rPr>
              <a:t>danciu@mnm-team.org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4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190696"/>
            <a:ext cx="8676964" cy="4631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724" y="-27384"/>
            <a:ext cx="6681428" cy="1044116"/>
          </a:xfrm>
        </p:spPr>
        <p:txBody>
          <a:bodyPr/>
          <a:lstStyle/>
          <a:p>
            <a:r>
              <a:rPr lang="en-US" dirty="0"/>
              <a:t>Topology </a:t>
            </a:r>
            <a:r>
              <a:rPr lang="en-US" dirty="0" smtClean="0"/>
              <a:t>Discovery: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 </a:t>
            </a:r>
            <a:r>
              <a:rPr lang="en-US" dirty="0" err="1"/>
              <a:t>MEADcast</a:t>
            </a:r>
            <a:r>
              <a:rPr lang="en-US" dirty="0"/>
              <a:t> network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MEADcast - Cuong N. Tran</a:t>
            </a:r>
            <a:endParaRPr lang="de-D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-508" y="1556792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E1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8890" y="2164809"/>
            <a:ext cx="1110923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439652" y="1620089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E2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588515" y="2202165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5496" y="2304165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E3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126016" y="2888940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475656" y="2304165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E4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566176" y="2888940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239852" y="1880828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1, E1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3319250" y="2488845"/>
            <a:ext cx="1110923" cy="13935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275856" y="2628201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1, E2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3454856" y="3212976"/>
            <a:ext cx="1119856" cy="25202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339454" y="3974503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1, E3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3375458" y="4560273"/>
            <a:ext cx="1292397" cy="16160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375458" y="4721876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1, E4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465978" y="5306651"/>
            <a:ext cx="1201877" cy="28258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408204" y="2976510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2, E2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6487602" y="3584527"/>
            <a:ext cx="1110923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444208" y="3723883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2, E3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6534728" y="4308658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223247" y="1556791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2, E1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6408204" y="2164808"/>
            <a:ext cx="1005364" cy="46339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6435798" y="4921532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2, E4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6515196" y="5529549"/>
            <a:ext cx="1282425" cy="34772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612508" y="3683580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1, E3, R0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1818346" y="4268355"/>
            <a:ext cx="1428896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1630600" y="4350693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1, E4, R0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818346" y="4930451"/>
            <a:ext cx="1428896" cy="10717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35496" y="3905304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1, E1, R0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 flipV="1">
            <a:off x="241334" y="4482127"/>
            <a:ext cx="1443182" cy="7952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53588" y="4572417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1, E2, R0</a:t>
            </a: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259426" y="5157192"/>
            <a:ext cx="1443182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4463988" y="1304764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2, E1, R1</a:t>
            </a:r>
          </a:p>
        </p:txBody>
      </p:sp>
      <p:cxnSp>
        <p:nvCxnSpPr>
          <p:cNvPr id="67" name="Straight Arrow Connector 66"/>
          <p:cNvCxnSpPr/>
          <p:nvPr/>
        </p:nvCxnSpPr>
        <p:spPr bwMode="auto">
          <a:xfrm flipV="1">
            <a:off x="4669826" y="1880828"/>
            <a:ext cx="1414342" cy="8711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4535996" y="2016133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2, E2, R1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 flipV="1">
            <a:off x="4741834" y="2596552"/>
            <a:ext cx="1342334" cy="4356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4654936" y="4482127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2, E3, R2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4860774" y="5066902"/>
            <a:ext cx="1464494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4726944" y="5193496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2, E4, R2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4932782" y="5778271"/>
            <a:ext cx="1392486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4" name="Multiply 73"/>
          <p:cNvSpPr/>
          <p:nvPr/>
        </p:nvSpPr>
        <p:spPr bwMode="auto">
          <a:xfrm>
            <a:off x="7401577" y="1664804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75" name="Multiply 74"/>
          <p:cNvSpPr/>
          <p:nvPr/>
        </p:nvSpPr>
        <p:spPr bwMode="auto">
          <a:xfrm>
            <a:off x="7553976" y="3075341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76" name="Multiply 75"/>
          <p:cNvSpPr/>
          <p:nvPr/>
        </p:nvSpPr>
        <p:spPr bwMode="auto">
          <a:xfrm>
            <a:off x="7607458" y="3951787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77" name="Multiply 76"/>
          <p:cNvSpPr/>
          <p:nvPr/>
        </p:nvSpPr>
        <p:spPr bwMode="auto">
          <a:xfrm>
            <a:off x="7607458" y="5531685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25" y="4995390"/>
            <a:ext cx="2438035" cy="14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37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8" grpId="0"/>
      <p:bldP spid="40" grpId="0"/>
      <p:bldP spid="44" grpId="0"/>
      <p:bldP spid="46" grpId="0"/>
      <p:bldP spid="51" grpId="0"/>
      <p:bldP spid="53" grpId="0"/>
      <p:bldP spid="57" grpId="0"/>
      <p:bldP spid="60" grpId="0"/>
      <p:bldP spid="62" grpId="0"/>
      <p:bldP spid="64" grpId="0"/>
      <p:bldP spid="66" grpId="0"/>
      <p:bldP spid="68" grpId="0"/>
      <p:bldP spid="70" grpId="0"/>
      <p:bldP spid="72" grpId="0"/>
      <p:bldP spid="74" grpId="0" animBg="1"/>
      <p:bldP spid="75" grpId="0" animBg="1"/>
      <p:bldP spid="76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42294"/>
            <a:ext cx="8208912" cy="4778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98986"/>
            <a:ext cx="2971714" cy="1854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3852428" cy="828092"/>
          </a:xfrm>
        </p:spPr>
        <p:txBody>
          <a:bodyPr/>
          <a:lstStyle/>
          <a:p>
            <a:r>
              <a:rPr lang="en-US" dirty="0"/>
              <a:t>Topology Discovery:</a:t>
            </a:r>
            <a:br>
              <a:rPr lang="en-US" dirty="0"/>
            </a:br>
            <a:r>
              <a:rPr lang="en-US" dirty="0"/>
              <a:t>Sparse </a:t>
            </a:r>
            <a:r>
              <a:rPr lang="en-US" dirty="0" err="1"/>
              <a:t>MEADcast</a:t>
            </a:r>
            <a:r>
              <a:rPr lang="en-US" dirty="0"/>
              <a:t>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367" y="2433082"/>
            <a:ext cx="235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Sender sends </a:t>
            </a:r>
          </a:p>
          <a:p>
            <a:r>
              <a:rPr lang="en-US" sz="2000" dirty="0"/>
              <a:t>    discovery requests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1556792"/>
            <a:ext cx="33622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2. </a:t>
            </a:r>
            <a:r>
              <a:rPr lang="en-US" sz="2000" dirty="0" err="1"/>
              <a:t>MEADcast</a:t>
            </a:r>
            <a:r>
              <a:rPr lang="en-US" sz="2000" dirty="0"/>
              <a:t> Router: </a:t>
            </a:r>
          </a:p>
          <a:p>
            <a:r>
              <a:rPr lang="en-US" sz="2000" dirty="0"/>
              <a:t>  + sends discovery response, </a:t>
            </a:r>
          </a:p>
          <a:p>
            <a:r>
              <a:rPr lang="en-US" sz="2000" dirty="0"/>
              <a:t>  + forwards discovery 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7470" y="1252134"/>
            <a:ext cx="2252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3. Receiver drops </a:t>
            </a:r>
          </a:p>
          <a:p>
            <a:r>
              <a:rPr lang="en-US" sz="2000" dirty="0"/>
              <a:t>    discovery request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4161274"/>
            <a:ext cx="2505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4. Sender composes </a:t>
            </a:r>
          </a:p>
          <a:p>
            <a:r>
              <a:rPr lang="en-US" sz="2000" dirty="0"/>
              <a:t>    topology based on </a:t>
            </a:r>
          </a:p>
          <a:p>
            <a:r>
              <a:rPr lang="en-US" sz="2000" dirty="0"/>
              <a:t>    discovery responses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36357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MEADcast</a:t>
            </a:r>
            <a:r>
              <a:rPr lang="en-US" sz="2000" dirty="0" smtClean="0"/>
              <a:t> Router</a:t>
            </a:r>
            <a:endParaRPr lang="en-US" sz="2000" dirty="0"/>
          </a:p>
        </p:txBody>
      </p:sp>
      <p:cxnSp>
        <p:nvCxnSpPr>
          <p:cNvPr id="12" name="Straight Arrow Connector 11"/>
          <p:cNvCxnSpPr>
            <a:stCxn id="16" idx="2"/>
          </p:cNvCxnSpPr>
          <p:nvPr/>
        </p:nvCxnSpPr>
        <p:spPr>
          <a:xfrm flipH="1">
            <a:off x="3995945" y="3109030"/>
            <a:ext cx="637854" cy="3919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</p:cNvCxnSpPr>
          <p:nvPr/>
        </p:nvCxnSpPr>
        <p:spPr>
          <a:xfrm>
            <a:off x="5559693" y="2908975"/>
            <a:ext cx="644495" cy="430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flipH="1">
            <a:off x="6286193" y="4035842"/>
            <a:ext cx="124142" cy="2601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07904" y="2708920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Normal Router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466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6" y="1242294"/>
            <a:ext cx="8766464" cy="4778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248679" y="3767545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E3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328077" y="4375562"/>
            <a:ext cx="1110923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223628" y="2268161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E1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372491" y="2850237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284683" y="4514918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E4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375203" y="5099693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259632" y="2952237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E2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350152" y="3537012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239852" y="1880828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E1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319250" y="2488845"/>
            <a:ext cx="1110923" cy="13935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275856" y="2628201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E2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319250" y="3212976"/>
            <a:ext cx="1119856" cy="25202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203848" y="3974503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E3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239852" y="4560273"/>
            <a:ext cx="1292397" cy="16160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239852" y="4721876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E4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330372" y="5306651"/>
            <a:ext cx="1201877" cy="28258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408204" y="2976510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E2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6487602" y="3584527"/>
            <a:ext cx="1110923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444208" y="3723883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1, E3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6534728" y="4308658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223247" y="1556791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E1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6408204" y="2164808"/>
            <a:ext cx="1005364" cy="46339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435798" y="4921532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1, E4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515196" y="5529549"/>
            <a:ext cx="1282425" cy="34772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4654936" y="4482127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1, E3, R2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4860774" y="5066902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726944" y="5193496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1, E4, R2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932782" y="5778271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6" name="Multiply 45"/>
          <p:cNvSpPr/>
          <p:nvPr/>
        </p:nvSpPr>
        <p:spPr bwMode="auto">
          <a:xfrm>
            <a:off x="7401577" y="1664804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47" name="Multiply 46"/>
          <p:cNvSpPr/>
          <p:nvPr/>
        </p:nvSpPr>
        <p:spPr bwMode="auto">
          <a:xfrm>
            <a:off x="7553976" y="3075341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48" name="Multiply 47"/>
          <p:cNvSpPr/>
          <p:nvPr/>
        </p:nvSpPr>
        <p:spPr bwMode="auto">
          <a:xfrm>
            <a:off x="7607458" y="3951787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49" name="Multiply 48"/>
          <p:cNvSpPr/>
          <p:nvPr/>
        </p:nvSpPr>
        <p:spPr bwMode="auto">
          <a:xfrm>
            <a:off x="7607458" y="5531685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33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380" y="404664"/>
            <a:ext cx="3898776" cy="628628"/>
          </a:xfrm>
        </p:spPr>
        <p:txBody>
          <a:bodyPr/>
          <a:lstStyle/>
          <a:p>
            <a:r>
              <a:rPr lang="en-US" dirty="0" smtClean="0"/>
              <a:t>Data delivery: </a:t>
            </a:r>
            <a:br>
              <a:rPr lang="en-US" dirty="0" smtClean="0"/>
            </a:br>
            <a:r>
              <a:rPr lang="en-US" dirty="0" smtClean="0"/>
              <a:t>Sparse </a:t>
            </a:r>
            <a:r>
              <a:rPr lang="en-US" dirty="0" err="1" smtClean="0"/>
              <a:t>MEADcast</a:t>
            </a:r>
            <a:r>
              <a:rPr lang="en-US" dirty="0" smtClean="0"/>
              <a:t> network</a:t>
            </a:r>
            <a:endParaRPr lang="en-US" dirty="0"/>
          </a:p>
        </p:txBody>
      </p:sp>
      <p:pic>
        <p:nvPicPr>
          <p:cNvPr id="6" name="Picture 5" descr="A picture containing sky  Description generated with high confidence">
            <a:extLst>
              <a:ext uri="{FF2B5EF4-FFF2-40B4-BE49-F238E27FC236}">
                <a16:creationId xmlns="" xmlns:a16="http://schemas.microsoft.com/office/drawing/2014/main" id="{BC539612-B8C6-4E18-9BE2-482D09C4E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3" y="1186095"/>
            <a:ext cx="8208912" cy="4367141"/>
          </a:xfrm>
          <a:prstGeom prst="rect">
            <a:avLst/>
          </a:prstGeom>
        </p:spPr>
      </p:pic>
      <p:pic>
        <p:nvPicPr>
          <p:cNvPr id="8" name="Picture 7" descr="A close up of a clock  Description generated with high confidence">
            <a:extLst>
              <a:ext uri="{FF2B5EF4-FFF2-40B4-BE49-F238E27FC236}">
                <a16:creationId xmlns="" xmlns:a16="http://schemas.microsoft.com/office/drawing/2014/main" id="{5EFD4C4D-7558-47D4-8131-F5E2FAC41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847971"/>
            <a:ext cx="2428685" cy="1515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547912" y="2568168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|E1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1416500" y="2568168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E2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6012160" y="3584714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E3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6012160" y="4376802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E4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5215581" y="2216562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|E1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6084169" y="2216562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E2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520" y="4509417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IPv6 header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84617" y="4966856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MEADcast</a:t>
            </a:r>
            <a:r>
              <a:rPr lang="en-US" sz="1600" dirty="0" smtClean="0">
                <a:solidFill>
                  <a:srgbClr val="FF0000"/>
                </a:solidFill>
              </a:rPr>
              <a:t> header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(IPv6 extension header)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5" idx="0"/>
            <a:endCxn id="9" idx="2"/>
          </p:cNvCxnSpPr>
          <p:nvPr/>
        </p:nvCxnSpPr>
        <p:spPr>
          <a:xfrm flipH="1" flipV="1">
            <a:off x="611560" y="4088770"/>
            <a:ext cx="113329" cy="4206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0"/>
            <a:endCxn id="36" idx="2"/>
          </p:cNvCxnSpPr>
          <p:nvPr/>
        </p:nvCxnSpPr>
        <p:spPr>
          <a:xfrm flipV="1">
            <a:off x="1266191" y="4531310"/>
            <a:ext cx="268293" cy="4355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1000" y="6485267"/>
            <a:ext cx="7732761" cy="292104"/>
          </a:xfrm>
        </p:spPr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5475" y="6485268"/>
            <a:ext cx="790575" cy="292104"/>
          </a:xfrm>
        </p:spPr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grpSp>
        <p:nvGrpSpPr>
          <p:cNvPr id="38" name="Group 37"/>
          <p:cNvGrpSpPr/>
          <p:nvPr/>
        </p:nvGrpSpPr>
        <p:grpSpPr>
          <a:xfrm>
            <a:off x="251520" y="3779753"/>
            <a:ext cx="1836203" cy="751557"/>
            <a:chOff x="277880" y="3779753"/>
            <a:chExt cx="1836203" cy="751557"/>
          </a:xfrm>
        </p:grpSpPr>
        <p:grpSp>
          <p:nvGrpSpPr>
            <p:cNvPr id="7" name="Group 6"/>
            <p:cNvGrpSpPr/>
            <p:nvPr/>
          </p:nvGrpSpPr>
          <p:grpSpPr>
            <a:xfrm>
              <a:off x="277880" y="3779753"/>
              <a:ext cx="1836203" cy="309017"/>
              <a:chOff x="683569" y="2808934"/>
              <a:chExt cx="1836203" cy="309017"/>
            </a:xfrm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683569" y="2808934"/>
                <a:ext cx="720079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cs typeface="Calibri"/>
                  </a:rPr>
                  <a:t>S |</a:t>
                </a:r>
                <a:r>
                  <a:rPr lang="en-US" sz="1600" dirty="0" smtClean="0">
                    <a:solidFill>
                      <a:srgbClr val="000000"/>
                    </a:solidFill>
                    <a:cs typeface="Calibri"/>
                  </a:rPr>
                  <a:t>E3</a:t>
                </a:r>
                <a:endParaRPr lang="en-US" sz="1600" dirty="0">
                  <a:solidFill>
                    <a:srgbClr val="000000"/>
                  </a:solidFill>
                  <a:cs typeface="Calibri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1403648" y="2808934"/>
                <a:ext cx="1116124" cy="30690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R2|E3|E4</a:t>
                </a:r>
                <a:endParaRPr lang="en-US" sz="1600" dirty="0">
                  <a:solidFill>
                    <a:srgbClr val="FF0000"/>
                  </a:solidFill>
                  <a:cs typeface="Calibri"/>
                </a:endParaRP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1007604" y="4077072"/>
              <a:ext cx="1106479" cy="222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1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1007604" y="4293096"/>
              <a:ext cx="1106479" cy="2382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1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66326" y="5975992"/>
            <a:ext cx="212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Sender’s viewpoint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1422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28263 -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-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8148E-6 L 0.28212 -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25017 -0.0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63 -0.00023 L 0.50694 -0.054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-270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12 -0.00023 L 0.5066 -0.04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15" y="-245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17 -0.0007 L 0.50208 0.072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8907 -0.0013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6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17326 -0.00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6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301 L 0.26875 -0.1372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-67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17327 0.1141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3" animBg="1"/>
      <p:bldP spid="14" grpId="4" animBg="1"/>
      <p:bldP spid="15" grpId="0" animBg="1"/>
      <p:bldP spid="15" grpId="1" animBg="1"/>
      <p:bldP spid="15" grpId="3" animBg="1"/>
      <p:bldP spid="15" grpId="4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/>
      <p:bldP spid="25" grpId="1"/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3527884" y="2312876"/>
            <a:ext cx="2410222" cy="688306"/>
          </a:xfrm>
          <a:prstGeom prst="rect">
            <a:avLst/>
          </a:prstGeom>
          <a:solidFill>
            <a:srgbClr val="CC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529930" y="3640794"/>
            <a:ext cx="2410222" cy="688306"/>
          </a:xfrm>
          <a:prstGeom prst="rect">
            <a:avLst/>
          </a:prstGeom>
          <a:solidFill>
            <a:srgbClr val="CCFF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29930" y="4320539"/>
            <a:ext cx="2410222" cy="688306"/>
          </a:xfrm>
          <a:prstGeom prst="rect">
            <a:avLst/>
          </a:prstGeom>
          <a:solidFill>
            <a:srgbClr val="FFCC9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upper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77" y="1448780"/>
            <a:ext cx="6253258" cy="56907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Sender TCP/IP stack needs to be changed: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1122166" y="274492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3429454"/>
            <a:ext cx="12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Transport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90087" y="4091008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Network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122166" y="476114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31540" y="2636912"/>
            <a:ext cx="2088232" cy="2644261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31540" y="3284984"/>
            <a:ext cx="2088232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31540" y="3933056"/>
            <a:ext cx="2088232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31540" y="4617132"/>
            <a:ext cx="2088232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385900" y="2600908"/>
            <a:ext cx="14192" cy="136611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616116" y="2618910"/>
            <a:ext cx="0" cy="131414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012160" y="2384884"/>
            <a:ext cx="2864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Application sends </a:t>
            </a:r>
          </a:p>
          <a:p>
            <a:r>
              <a:rPr lang="en-US" sz="1800" dirty="0" smtClean="0"/>
              <a:t>group spec + add + delete</a:t>
            </a:r>
            <a:endParaRPr lang="en-US" sz="1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3527884" y="2328845"/>
            <a:ext cx="2412268" cy="3260395"/>
            <a:chOff x="935596" y="2456892"/>
            <a:chExt cx="2520280" cy="324036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935596" y="2456892"/>
              <a:ext cx="2520280" cy="324036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LMU CompatilFact" pitchFamily="2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935596" y="3104964"/>
              <a:ext cx="2520280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935596" y="3753036"/>
              <a:ext cx="2520280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935596" y="4437112"/>
              <a:ext cx="2520280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935596" y="5121188"/>
              <a:ext cx="2520280" cy="0"/>
            </a:xfrm>
            <a:prstGeom prst="line">
              <a:avLst/>
            </a:prstGeom>
            <a:noFill/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4143227" y="2420888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App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056665" y="3105418"/>
            <a:ext cx="728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UDP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3887924" y="3766972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MEADcast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207347" y="4437112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IP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211960" y="508111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…</a:t>
            </a:r>
            <a:endParaRPr lang="en-US" sz="2000" dirty="0"/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2519772" y="3640794"/>
            <a:ext cx="1010158" cy="292262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519772" y="4637168"/>
            <a:ext cx="1010158" cy="372446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89804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4" grpId="0" animBg="1"/>
      <p:bldP spid="45" grpId="0" animBg="1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 and 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124944"/>
          </a:xfrm>
        </p:spPr>
        <p:txBody>
          <a:bodyPr/>
          <a:lstStyle/>
          <a:p>
            <a:r>
              <a:rPr lang="en-US" dirty="0" smtClean="0"/>
              <a:t>The number of addresses in </a:t>
            </a:r>
            <a:r>
              <a:rPr lang="en-US" dirty="0" err="1" smtClean="0"/>
              <a:t>MEADcast</a:t>
            </a:r>
            <a:r>
              <a:rPr lang="en-US" dirty="0" smtClean="0"/>
              <a:t> header: 8, 16, 32, 64</a:t>
            </a:r>
          </a:p>
          <a:p>
            <a:r>
              <a:rPr lang="en-US" dirty="0" smtClean="0"/>
              <a:t>Payload size</a:t>
            </a:r>
          </a:p>
          <a:p>
            <a:r>
              <a:rPr lang="en-US" dirty="0" smtClean="0"/>
              <a:t>Maximum transmission unit</a:t>
            </a:r>
          </a:p>
          <a:p>
            <a:r>
              <a:rPr lang="en-US" dirty="0" smtClean="0"/>
              <a:t>Overhead and fragmentation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7584" y="4581128"/>
            <a:ext cx="1512168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IP HEADER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4581128"/>
            <a:ext cx="302433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MEADcast</a:t>
            </a:r>
            <a:r>
              <a:rPr lang="en-US" sz="1600" dirty="0" smtClean="0">
                <a:solidFill>
                  <a:schemeClr val="tx1"/>
                </a:solidFill>
              </a:rPr>
              <a:t> extension HEADER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4088" y="4581128"/>
            <a:ext cx="3024336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Payload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27584" y="5445224"/>
            <a:ext cx="151216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27820" y="5262314"/>
            <a:ext cx="7116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fixed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339752" y="5442334"/>
            <a:ext cx="3024336" cy="289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364088" y="5431754"/>
            <a:ext cx="3024336" cy="289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75856" y="5272633"/>
            <a:ext cx="11521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variable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2675" y="5257775"/>
            <a:ext cx="11521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variable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827584" y="5805264"/>
            <a:ext cx="7560840" cy="289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07904" y="5589240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MTU (fixed)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4" name="Arc 3"/>
          <p:cNvSpPr/>
          <p:nvPr/>
        </p:nvSpPr>
        <p:spPr bwMode="auto">
          <a:xfrm>
            <a:off x="4031940" y="4095074"/>
            <a:ext cx="2556284" cy="990110"/>
          </a:xfrm>
          <a:prstGeom prst="arc">
            <a:avLst>
              <a:gd name="adj1" fmla="val 10903550"/>
              <a:gd name="adj2" fmla="val 0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43808" y="3681028"/>
            <a:ext cx="49325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Trade-off: multiplicity </a:t>
            </a:r>
            <a:r>
              <a:rPr lang="en-US" sz="2000" b="1" dirty="0" err="1" smtClean="0">
                <a:solidFill>
                  <a:srgbClr val="FF0000"/>
                </a:solidFill>
              </a:rPr>
              <a:t>vs</a:t>
            </a:r>
            <a:r>
              <a:rPr lang="en-US" sz="2000" b="1" dirty="0" smtClean="0">
                <a:solidFill>
                  <a:srgbClr val="FF0000"/>
                </a:solidFill>
              </a:rPr>
              <a:t> payload size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31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efficiency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8" y="1252270"/>
            <a:ext cx="7747592" cy="516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55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saving (vs. Unicast)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7787"/>
            <a:ext cx="7305325" cy="51131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34025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778098"/>
          </a:xfrm>
        </p:spPr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5" name="Picture 5" descr="A close up of text on a black background  Description generated with high confidence">
            <a:extLst>
              <a:ext uri="{FF2B5EF4-FFF2-40B4-BE49-F238E27FC236}">
                <a16:creationId xmlns="" xmlns:a16="http://schemas.microsoft.com/office/drawing/2014/main" id="{C218AEDF-B74D-49E5-9139-8D7852758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969" y="1268760"/>
            <a:ext cx="6250359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6052646"/>
            <a:ext cx="7120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Total data volume i</a:t>
            </a:r>
            <a:r>
              <a:rPr lang="en-US" sz="1600" dirty="0" smtClean="0"/>
              <a:t>n the whole network </a:t>
            </a:r>
            <a:r>
              <a:rPr lang="en-US" sz="1600" dirty="0"/>
              <a:t>when sender transmits 800 MB data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83868" y="2996952"/>
            <a:ext cx="0" cy="125810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535996" y="2888940"/>
            <a:ext cx="36004" cy="122210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328084" y="2816932"/>
            <a:ext cx="36004" cy="97210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120172" y="2744924"/>
            <a:ext cx="36004" cy="64807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976156" y="334900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40%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4068" y="379845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62</a:t>
            </a:r>
            <a:r>
              <a:rPr lang="en-US" sz="1600" dirty="0" smtClean="0">
                <a:solidFill>
                  <a:srgbClr val="FF0000"/>
                </a:solidFill>
              </a:rPr>
              <a:t>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91980" y="414908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77</a:t>
            </a:r>
            <a:r>
              <a:rPr lang="en-US" sz="1600" dirty="0" smtClean="0">
                <a:solidFill>
                  <a:srgbClr val="FF0000"/>
                </a:solidFill>
              </a:rPr>
              <a:t>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8099" y="430148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81%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8939" y="2416822"/>
            <a:ext cx="198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% traffic saving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69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Take-away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One-to-many </a:t>
            </a:r>
            <a:r>
              <a:rPr lang="en-US" dirty="0"/>
              <a:t>communication</a:t>
            </a:r>
          </a:p>
          <a:p>
            <a:r>
              <a:rPr lang="en-US" dirty="0"/>
              <a:t>Group management at sender</a:t>
            </a:r>
          </a:p>
          <a:p>
            <a:r>
              <a:rPr lang="en-US" dirty="0"/>
              <a:t>Agnostic receiving end-point</a:t>
            </a:r>
          </a:p>
          <a:p>
            <a:r>
              <a:rPr lang="en-US" dirty="0" smtClean="0">
                <a:sym typeface="Wingdings" pitchFamily="2" charset="2"/>
              </a:rPr>
              <a:t>Efficient </a:t>
            </a:r>
            <a:r>
              <a:rPr lang="en-US" dirty="0">
                <a:sym typeface="Wingdings" pitchFamily="2" charset="2"/>
              </a:rPr>
              <a:t>data delivery with support from network, otherwise </a:t>
            </a:r>
            <a:r>
              <a:rPr lang="en-US" dirty="0" smtClean="0">
                <a:sym typeface="Wingdings" pitchFamily="2" charset="2"/>
              </a:rPr>
              <a:t>unicast</a:t>
            </a:r>
          </a:p>
          <a:p>
            <a:r>
              <a:rPr lang="en-US" dirty="0" smtClean="0">
                <a:sym typeface="Wingdings" pitchFamily="2" charset="2"/>
              </a:rPr>
              <a:t>Stateless data delivery by </a:t>
            </a:r>
            <a:r>
              <a:rPr lang="en-US" dirty="0" err="1" smtClean="0">
                <a:sym typeface="Wingdings" pitchFamily="2" charset="2"/>
              </a:rPr>
              <a:t>MEADcast</a:t>
            </a:r>
            <a:r>
              <a:rPr lang="en-US" dirty="0" smtClean="0">
                <a:sym typeface="Wingdings" pitchFamily="2" charset="2"/>
              </a:rPr>
              <a:t> router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Support for gradual deployment</a:t>
            </a:r>
          </a:p>
          <a:p>
            <a:r>
              <a:rPr lang="en-US" dirty="0">
                <a:sym typeface="Wingdings" pitchFamily="2" charset="2"/>
              </a:rPr>
              <a:t>Support a large number of </a:t>
            </a:r>
            <a:r>
              <a:rPr lang="en-US" dirty="0" smtClean="0">
                <a:sym typeface="Wingdings" pitchFamily="2" charset="2"/>
              </a:rPr>
              <a:t>participants</a:t>
            </a:r>
            <a:endParaRPr lang="en-US" dirty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100" dirty="0" err="1" smtClean="0">
                <a:solidFill>
                  <a:srgbClr val="0000FF"/>
                </a:solidFill>
                <a:sym typeface="Wingdings" pitchFamily="2" charset="2"/>
              </a:rPr>
              <a:t>MEADcast</a:t>
            </a:r>
            <a:endParaRPr lang="en-US" sz="4100" dirty="0" smtClean="0">
              <a:solidFill>
                <a:srgbClr val="0000FF"/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4100" dirty="0" smtClean="0">
                <a:solidFill>
                  <a:srgbClr val="0000FF"/>
                </a:solidFill>
                <a:sym typeface="Wingdings" pitchFamily="2" charset="2"/>
              </a:rPr>
              <a:t>      cuongtran@mnm-team.org</a:t>
            </a:r>
          </a:p>
          <a:p>
            <a:pPr marL="0" indent="0" algn="ctr">
              <a:buNone/>
            </a:pPr>
            <a:r>
              <a:rPr lang="en-US" sz="4100" dirty="0" smtClean="0">
                <a:solidFill>
                  <a:srgbClr val="0000FF"/>
                </a:solidFill>
              </a:rPr>
              <a:t>danciu@mnm-team.org</a:t>
            </a:r>
            <a:endParaRPr lang="en-US" sz="4100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4377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4160169" cy="2356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1" y="3088696"/>
            <a:ext cx="4160169" cy="2356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Large-scale distribution of content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508591"/>
            <a:ext cx="3732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Unicast:</a:t>
            </a:r>
          </a:p>
          <a:p>
            <a:r>
              <a:rPr lang="en-US" sz="2000" dirty="0" smtClean="0"/>
              <a:t>Inefficient use of </a:t>
            </a:r>
          </a:p>
          <a:p>
            <a:r>
              <a:rPr lang="en-US" sz="2000" dirty="0" smtClean="0"/>
              <a:t>transmission resource/channel</a:t>
            </a:r>
            <a:endParaRPr lang="en-US" sz="20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683568" y="3501008"/>
            <a:ext cx="2808312" cy="1656184"/>
            <a:chOff x="683568" y="3501008"/>
            <a:chExt cx="2808312" cy="1656184"/>
          </a:xfrm>
        </p:grpSpPr>
        <p:grpSp>
          <p:nvGrpSpPr>
            <p:cNvPr id="35" name="Group 34"/>
            <p:cNvGrpSpPr/>
            <p:nvPr/>
          </p:nvGrpSpPr>
          <p:grpSpPr>
            <a:xfrm>
              <a:off x="683568" y="3501008"/>
              <a:ext cx="2592288" cy="721648"/>
              <a:chOff x="683568" y="3501008"/>
              <a:chExt cx="2592288" cy="721648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683568" y="4221088"/>
                <a:ext cx="1460287" cy="156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V="1">
                <a:off x="2134331" y="3501008"/>
                <a:ext cx="1141525" cy="72008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>
              <a:off x="683568" y="4337283"/>
              <a:ext cx="2808312" cy="0"/>
            </a:xfrm>
            <a:prstGeom prst="line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683568" y="4437112"/>
              <a:ext cx="2664296" cy="720080"/>
              <a:chOff x="683568" y="4437112"/>
              <a:chExt cx="2664296" cy="720080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2071847" y="4437112"/>
                <a:ext cx="1276017" cy="72008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83568" y="4437112"/>
                <a:ext cx="1404156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5664283" y="3645024"/>
            <a:ext cx="2837036" cy="1283677"/>
            <a:chOff x="5664283" y="3645024"/>
            <a:chExt cx="2837036" cy="1283677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664283" y="4208621"/>
              <a:ext cx="2808312" cy="0"/>
            </a:xfrm>
            <a:prstGeom prst="line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260228" y="3645024"/>
              <a:ext cx="1056188" cy="56359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225302" y="4208621"/>
              <a:ext cx="1276017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5076056" y="1508591"/>
            <a:ext cx="34660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Multicast</a:t>
            </a:r>
            <a:r>
              <a:rPr lang="en-US" sz="2000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Complicated management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Usage initiation requires </a:t>
            </a:r>
            <a:br>
              <a:rPr lang="en-US" sz="2000" dirty="0" smtClean="0"/>
            </a:br>
            <a:r>
              <a:rPr lang="en-US" sz="2000" dirty="0" smtClean="0"/>
              <a:t>management intervention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0394" y="471531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Sender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4386" y="5631684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Receiving</a:t>
            </a:r>
          </a:p>
          <a:p>
            <a:r>
              <a:rPr lang="en-US" sz="1800" dirty="0"/>
              <a:t>End-points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16211" y="461248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Sender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56376" y="5454516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Receiving</a:t>
            </a:r>
          </a:p>
          <a:p>
            <a:r>
              <a:rPr lang="en-US" sz="1800" dirty="0"/>
              <a:t>End-points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91680" y="478786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Routers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32240" y="47158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Routers</a:t>
            </a:r>
          </a:p>
        </p:txBody>
      </p:sp>
      <p:sp>
        <p:nvSpPr>
          <p:cNvPr id="4" name="Explosion 2 3"/>
          <p:cNvSpPr/>
          <p:nvPr/>
        </p:nvSpPr>
        <p:spPr>
          <a:xfrm>
            <a:off x="879380" y="3651237"/>
            <a:ext cx="1048174" cy="1142837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7087108" y="3349372"/>
            <a:ext cx="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68438" y="3361184"/>
            <a:ext cx="1175969" cy="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xplosion 2 45"/>
          <p:cNvSpPr/>
          <p:nvPr/>
        </p:nvSpPr>
        <p:spPr>
          <a:xfrm>
            <a:off x="6772302" y="2780928"/>
            <a:ext cx="1048174" cy="1142837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16216" y="2845604"/>
            <a:ext cx="1659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Join/leave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z="1600" dirty="0" smtClean="0"/>
              <a:t>MEADcast - Cuong N. Tran</a:t>
            </a:r>
            <a:endParaRPr lang="de-DE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934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/>
          <a:lstStyle/>
          <a:p>
            <a:pPr algn="ctr"/>
            <a:r>
              <a:rPr lang="en-US" sz="4000" dirty="0" smtClean="0"/>
              <a:t>Backup slides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9238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7759"/>
            <a:ext cx="8785672" cy="4900641"/>
          </a:xfrm>
        </p:spPr>
        <p:txBody>
          <a:bodyPr/>
          <a:lstStyle/>
          <a:p>
            <a:r>
              <a:rPr lang="en-US" dirty="0" smtClean="0"/>
              <a:t>Number of addresses in </a:t>
            </a:r>
            <a:r>
              <a:rPr lang="en-US" dirty="0" err="1" smtClean="0"/>
              <a:t>MEADcast</a:t>
            </a:r>
            <a:r>
              <a:rPr lang="en-US" dirty="0" smtClean="0"/>
              <a:t> header: 8, 16, 32, 64</a:t>
            </a:r>
          </a:p>
          <a:p>
            <a:r>
              <a:rPr lang="en-US" dirty="0" smtClean="0"/>
              <a:t>Percentage of </a:t>
            </a:r>
            <a:r>
              <a:rPr lang="en-US" dirty="0" err="1" smtClean="0"/>
              <a:t>MEADcast</a:t>
            </a:r>
            <a:r>
              <a:rPr lang="en-US" dirty="0" smtClean="0"/>
              <a:t> routers in the topology: 0, 10%, 30%, 50%, 70%, 100%</a:t>
            </a:r>
          </a:p>
          <a:p>
            <a:r>
              <a:rPr lang="en-US" dirty="0" smtClean="0"/>
              <a:t>Number of receivers: 100, 200, 300 … 900, 1000</a:t>
            </a:r>
          </a:p>
          <a:p>
            <a:r>
              <a:rPr lang="en-US" dirty="0" smtClean="0"/>
              <a:t>Topology: design, random, mix</a:t>
            </a:r>
          </a:p>
          <a:p>
            <a:r>
              <a:rPr lang="en-US" dirty="0" smtClean="0"/>
              <a:t>Service data unit size (payload from the application layer): 500, 600, 700, 800, 900 … 1500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0841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 by payload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268760"/>
            <a:ext cx="7347710" cy="51485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656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by </a:t>
            </a:r>
            <a:r>
              <a:rPr lang="en-US" dirty="0" smtClean="0"/>
              <a:t># receivers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42" y="1293676"/>
            <a:ext cx="7182654" cy="50516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9322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10602"/>
            <a:ext cx="8784976" cy="4278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540" y="5734997"/>
            <a:ext cx="8605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Total traffic volume in the whole network [</a:t>
            </a:r>
            <a:r>
              <a:rPr lang="en-US" sz="1800" dirty="0" err="1" smtClean="0"/>
              <a:t>mb</a:t>
            </a:r>
            <a:r>
              <a:rPr lang="en-US" sz="1800" dirty="0" smtClean="0"/>
              <a:t>] when sender transmits 800 </a:t>
            </a:r>
            <a:r>
              <a:rPr lang="en-US" sz="1800" dirty="0"/>
              <a:t>MB </a:t>
            </a:r>
            <a:r>
              <a:rPr lang="en-US" sz="1800" dirty="0" smtClean="0"/>
              <a:t>data </a:t>
            </a:r>
          </a:p>
          <a:p>
            <a:pPr algn="ctr"/>
            <a:r>
              <a:rPr lang="en-US" sz="1800" dirty="0" smtClean="0"/>
              <a:t>(* indicates designed topology.)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9378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84" y="3717032"/>
            <a:ext cx="4703496" cy="2664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 Multicast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Multicast function is moved to application layer</a:t>
            </a:r>
          </a:p>
          <a:p>
            <a:r>
              <a:rPr lang="en-US" dirty="0"/>
              <a:t>Require receiver-side configuration</a:t>
            </a:r>
          </a:p>
          <a:p>
            <a:r>
              <a:rPr lang="en-US" dirty="0"/>
              <a:t>Does not profit from network </a:t>
            </a:r>
            <a:r>
              <a:rPr lang="en-US" dirty="0" smtClean="0"/>
              <a:t>support</a:t>
            </a:r>
          </a:p>
          <a:p>
            <a:r>
              <a:rPr lang="en-US" dirty="0" smtClean="0"/>
              <a:t>Some receivers maintain the other receivers’ identity </a:t>
            </a:r>
            <a:r>
              <a:rPr lang="en-US" dirty="0" smtClean="0">
                <a:sym typeface="Wingdings" pitchFamily="2" charset="2"/>
              </a:rPr>
              <a:t> privacy issue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131840" y="4285656"/>
            <a:ext cx="2808312" cy="721648"/>
            <a:chOff x="467544" y="3501008"/>
            <a:chExt cx="2808312" cy="721648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67544" y="4221088"/>
              <a:ext cx="1676311" cy="15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134331" y="3501008"/>
              <a:ext cx="1141525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798627" y="4437112"/>
            <a:ext cx="1645581" cy="1368152"/>
            <a:chOff x="4798627" y="4437112"/>
            <a:chExt cx="1645581" cy="1368152"/>
          </a:xfrm>
        </p:grpSpPr>
        <p:grpSp>
          <p:nvGrpSpPr>
            <p:cNvPr id="29" name="Group 28"/>
            <p:cNvGrpSpPr/>
            <p:nvPr/>
          </p:nvGrpSpPr>
          <p:grpSpPr>
            <a:xfrm>
              <a:off x="5076056" y="4509120"/>
              <a:ext cx="1368152" cy="576064"/>
              <a:chOff x="5148064" y="4509120"/>
              <a:chExt cx="1368152" cy="576064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5148064" y="5085184"/>
                <a:ext cx="136815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5148064" y="4509120"/>
                <a:ext cx="936104" cy="576064"/>
              </a:xfrm>
              <a:prstGeom prst="line">
                <a:avLst/>
              </a:prstGeom>
              <a:ln w="381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4798627" y="4437112"/>
              <a:ext cx="1357549" cy="1368152"/>
              <a:chOff x="4798627" y="4437112"/>
              <a:chExt cx="1357549" cy="1368152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>
                <a:off x="4798627" y="5113748"/>
                <a:ext cx="1357549" cy="69151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4808151" y="4437112"/>
                <a:ext cx="1132001" cy="676636"/>
              </a:xfrm>
              <a:prstGeom prst="line">
                <a:avLst/>
              </a:prstGeom>
              <a:ln w="38100">
                <a:solidFill>
                  <a:srgbClr val="FF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/>
          <p:cNvSpPr txBox="1"/>
          <p:nvPr/>
        </p:nvSpPr>
        <p:spPr>
          <a:xfrm>
            <a:off x="2358745" y="5435932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14203" y="6156012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Receivers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5976" y="5651956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Routers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2282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87" y="3861048"/>
            <a:ext cx="4160169" cy="2356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9807" y="404664"/>
            <a:ext cx="2674640" cy="638944"/>
          </a:xfrm>
        </p:spPr>
        <p:txBody>
          <a:bodyPr/>
          <a:lstStyle/>
          <a:p>
            <a:r>
              <a:rPr lang="en-US" dirty="0" err="1"/>
              <a:t>Xcast</a:t>
            </a:r>
            <a:r>
              <a:rPr lang="en-US" dirty="0"/>
              <a:t> (rfc5058)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dirty="0"/>
              <a:t>multicast with explicit unicast addresses</a:t>
            </a:r>
          </a:p>
          <a:p>
            <a:r>
              <a:rPr lang="en-US" dirty="0"/>
              <a:t>efficient data delivery with network support</a:t>
            </a:r>
          </a:p>
          <a:p>
            <a:r>
              <a:rPr lang="en-US" dirty="0"/>
              <a:t>gradual deployment by using ALM but with high-latency data delivery</a:t>
            </a:r>
          </a:p>
          <a:p>
            <a:r>
              <a:rPr lang="en-US" dirty="0"/>
              <a:t>Support max. 64 </a:t>
            </a:r>
            <a:r>
              <a:rPr lang="en-US" dirty="0" smtClean="0"/>
              <a:t>participants</a:t>
            </a:r>
          </a:p>
          <a:p>
            <a:r>
              <a:rPr lang="en-US" dirty="0" smtClean="0"/>
              <a:t>In gradual deployment, each receiver see the other receivers’ identity </a:t>
            </a:r>
            <a:r>
              <a:rPr lang="en-US" dirty="0" smtClean="0">
                <a:sym typeface="Wingdings" pitchFamily="2" charset="2"/>
              </a:rPr>
              <a:t> privacy issue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31840" y="4285656"/>
            <a:ext cx="2808312" cy="721648"/>
            <a:chOff x="467544" y="3501008"/>
            <a:chExt cx="2808312" cy="721648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467544" y="4221088"/>
              <a:ext cx="1676311" cy="156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134331" y="3501008"/>
              <a:ext cx="1141525" cy="72008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076056" y="4437112"/>
            <a:ext cx="1368152" cy="576064"/>
            <a:chOff x="5148064" y="4509120"/>
            <a:chExt cx="1368152" cy="57606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148064" y="5085184"/>
              <a:ext cx="1368152" cy="0"/>
            </a:xfrm>
            <a:prstGeom prst="line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5148064" y="4509120"/>
              <a:ext cx="936104" cy="576064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76056" y="5185756"/>
            <a:ext cx="1368152" cy="691516"/>
            <a:chOff x="5076056" y="5185756"/>
            <a:chExt cx="1368152" cy="691516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076056" y="5185756"/>
              <a:ext cx="1080120" cy="69151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76056" y="5185756"/>
              <a:ext cx="1368152" cy="0"/>
            </a:xfrm>
            <a:prstGeom prst="line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699792" y="5383657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Sender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76256" y="5745264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Receivers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1078" y="5456204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Routers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4122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Multicast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TODO:</a:t>
            </a:r>
          </a:p>
          <a:p>
            <a:r>
              <a:rPr lang="en-US" dirty="0" smtClean="0"/>
              <a:t>Show a scenario for multicast data delivery, similar to that of </a:t>
            </a:r>
            <a:r>
              <a:rPr lang="en-US" dirty="0" err="1" smtClean="0"/>
              <a:t>MEADcast</a:t>
            </a:r>
            <a:r>
              <a:rPr lang="en-US" dirty="0" smtClean="0"/>
              <a:t>. Point out what the sender, router and receivers have to do.</a:t>
            </a:r>
          </a:p>
          <a:p>
            <a:r>
              <a:rPr lang="en-US" dirty="0" smtClean="0"/>
              <a:t>Compare to </a:t>
            </a:r>
            <a:r>
              <a:rPr lang="en-US" dirty="0" err="1" smtClean="0"/>
              <a:t>MEADcast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904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MEADcast</a:t>
            </a:r>
            <a:r>
              <a:rPr lang="en-US" dirty="0" smtClean="0"/>
              <a:t>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bitmap and router-map to mark position of router in the </a:t>
            </a:r>
            <a:r>
              <a:rPr lang="en-US" dirty="0" err="1" smtClean="0"/>
              <a:t>MEADcast</a:t>
            </a:r>
            <a:r>
              <a:rPr lang="en-US" dirty="0" smtClean="0"/>
              <a:t> address list</a:t>
            </a:r>
          </a:p>
          <a:p>
            <a:r>
              <a:rPr lang="en-US" dirty="0" smtClean="0"/>
              <a:t>A router whose address is in </a:t>
            </a:r>
            <a:r>
              <a:rPr lang="en-US" dirty="0" err="1" smtClean="0"/>
              <a:t>MEADcast</a:t>
            </a:r>
            <a:r>
              <a:rPr lang="en-US" dirty="0" smtClean="0"/>
              <a:t> header is responsible for all its continuous subsequent end-point addresses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23412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Sender rules for composing discovery:</a:t>
            </a:r>
          </a:p>
          <a:p>
            <a:r>
              <a:rPr lang="en-US" dirty="0"/>
              <a:t>Only </a:t>
            </a:r>
            <a:r>
              <a:rPr lang="en-US" dirty="0" err="1"/>
              <a:t>MEADcast</a:t>
            </a:r>
            <a:r>
              <a:rPr lang="en-US" dirty="0"/>
              <a:t> router which is responsible for at least two receiving end-points is put in </a:t>
            </a:r>
            <a:r>
              <a:rPr lang="en-US" dirty="0" err="1"/>
              <a:t>MEADcast</a:t>
            </a:r>
            <a:r>
              <a:rPr lang="en-US" dirty="0"/>
              <a:t> </a:t>
            </a:r>
            <a:r>
              <a:rPr lang="en-US" dirty="0" smtClean="0"/>
              <a:t>header, otherwise unicast</a:t>
            </a:r>
          </a:p>
          <a:p>
            <a:r>
              <a:rPr lang="en-US" dirty="0" smtClean="0"/>
              <a:t>Farther router (higher hop count from sender) has higher priority to occupy a position in </a:t>
            </a:r>
            <a:r>
              <a:rPr lang="en-US" dirty="0" err="1" smtClean="0"/>
              <a:t>MEADcast</a:t>
            </a:r>
            <a:r>
              <a:rPr lang="en-US" dirty="0" smtClean="0"/>
              <a:t> header</a:t>
            </a:r>
          </a:p>
          <a:p>
            <a:r>
              <a:rPr lang="en-US" dirty="0" smtClean="0"/>
              <a:t>If one MR sends discovery responses to sender with two different hop-counts, the response with larger hop count is eliminated in building the topology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1092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distribution and </a:t>
            </a:r>
            <a:br>
              <a:rPr lang="en-US" dirty="0" smtClean="0"/>
            </a:br>
            <a:r>
              <a:rPr lang="en-US" dirty="0" smtClean="0"/>
              <a:t>group management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5" y="1412776"/>
            <a:ext cx="8606555" cy="5040560"/>
          </a:xfrm>
        </p:spPr>
      </p:pic>
      <p:sp>
        <p:nvSpPr>
          <p:cNvPr id="10" name="Explosion 2 9"/>
          <p:cNvSpPr/>
          <p:nvPr/>
        </p:nvSpPr>
        <p:spPr>
          <a:xfrm rot="3382314">
            <a:off x="5927663" y="3729134"/>
            <a:ext cx="2293227" cy="2928510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MEADcast - Cuong N. Tran</a:t>
            </a:r>
            <a:endParaRPr lang="de-DE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9425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1245298"/>
            <a:ext cx="7956376" cy="4631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09120"/>
            <a:ext cx="3167323" cy="1894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724" y="-27384"/>
            <a:ext cx="6681428" cy="1044116"/>
          </a:xfrm>
        </p:spPr>
        <p:txBody>
          <a:bodyPr/>
          <a:lstStyle/>
          <a:p>
            <a:r>
              <a:rPr lang="en-US" dirty="0"/>
              <a:t>Topology </a:t>
            </a:r>
            <a:r>
              <a:rPr lang="en-US" dirty="0" smtClean="0"/>
              <a:t>Discovery: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 </a:t>
            </a:r>
            <a:r>
              <a:rPr lang="en-US" dirty="0" err="1"/>
              <a:t>MEADcast</a:t>
            </a:r>
            <a:r>
              <a:rPr lang="en-US" dirty="0"/>
              <a:t>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367" y="2433082"/>
            <a:ext cx="235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Sender sends </a:t>
            </a:r>
          </a:p>
          <a:p>
            <a:r>
              <a:rPr lang="en-US" sz="2000" dirty="0"/>
              <a:t>    discovery requests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1556792"/>
            <a:ext cx="33622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2. </a:t>
            </a:r>
            <a:r>
              <a:rPr lang="en-US" sz="2000" dirty="0" err="1"/>
              <a:t>MEADcast</a:t>
            </a:r>
            <a:r>
              <a:rPr lang="en-US" sz="2000" dirty="0"/>
              <a:t> Router: </a:t>
            </a:r>
          </a:p>
          <a:p>
            <a:r>
              <a:rPr lang="en-US" sz="2000" dirty="0"/>
              <a:t>  + sends discovery response, </a:t>
            </a:r>
          </a:p>
          <a:p>
            <a:r>
              <a:rPr lang="en-US" sz="2000" dirty="0"/>
              <a:t>  + forwards discovery 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7470" y="1252134"/>
            <a:ext cx="2252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3. Receiver drops </a:t>
            </a:r>
          </a:p>
          <a:p>
            <a:r>
              <a:rPr lang="en-US" sz="2000" dirty="0"/>
              <a:t>    discovery request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4161274"/>
            <a:ext cx="2505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4. Sender composes </a:t>
            </a:r>
          </a:p>
          <a:p>
            <a:r>
              <a:rPr lang="en-US" sz="2000" dirty="0"/>
              <a:t>    topology based on </a:t>
            </a:r>
          </a:p>
          <a:p>
            <a:r>
              <a:rPr lang="en-US" sz="2000" dirty="0"/>
              <a:t>    discovery responses</a:t>
            </a:r>
          </a:p>
        </p:txBody>
      </p:sp>
      <p:sp>
        <p:nvSpPr>
          <p:cNvPr id="11" name="Oval 10"/>
          <p:cNvSpPr/>
          <p:nvPr/>
        </p:nvSpPr>
        <p:spPr>
          <a:xfrm>
            <a:off x="3488132" y="2564904"/>
            <a:ext cx="3964188" cy="22246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028384" y="1124744"/>
            <a:ext cx="1115616" cy="48965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71600" y="3068960"/>
            <a:ext cx="1224136" cy="1092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12079" y="350100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MEADcast</a:t>
            </a:r>
            <a:r>
              <a:rPr lang="en-US" sz="2000" dirty="0" smtClean="0"/>
              <a:t> Router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3" idx="1"/>
          </p:cNvCxnSpPr>
          <p:nvPr/>
        </p:nvCxnSpPr>
        <p:spPr>
          <a:xfrm flipH="1" flipV="1">
            <a:off x="4283969" y="3677252"/>
            <a:ext cx="1128110" cy="238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0"/>
          </p:cNvCxnSpPr>
          <p:nvPr/>
        </p:nvCxnSpPr>
        <p:spPr>
          <a:xfrm flipH="1" flipV="1">
            <a:off x="6406192" y="3140968"/>
            <a:ext cx="12414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2"/>
          </p:cNvCxnSpPr>
          <p:nvPr/>
        </p:nvCxnSpPr>
        <p:spPr>
          <a:xfrm flipH="1">
            <a:off x="6406192" y="3901118"/>
            <a:ext cx="124142" cy="2601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971600" y="3068960"/>
            <a:ext cx="1224136" cy="1092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7249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 animBg="1"/>
      <p:bldP spid="11" grpId="1" animBg="1"/>
      <p:bldP spid="5" grpId="0" animBg="1"/>
      <p:bldP spid="5" grpId="1" animBg="1"/>
      <p:bldP spid="14" grpId="0" animBg="1"/>
      <p:bldP spid="3" grpId="0"/>
      <p:bldP spid="3" grpId="1"/>
      <p:bldP spid="25" grpId="0" animBg="1"/>
      <p:bldP spid="2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190696"/>
            <a:ext cx="8676964" cy="4631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724" y="-27384"/>
            <a:ext cx="6681428" cy="1044116"/>
          </a:xfrm>
        </p:spPr>
        <p:txBody>
          <a:bodyPr/>
          <a:lstStyle/>
          <a:p>
            <a:r>
              <a:rPr lang="en-US" dirty="0"/>
              <a:t>Topology </a:t>
            </a:r>
            <a:r>
              <a:rPr lang="en-US" dirty="0" smtClean="0"/>
              <a:t>Discovery: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 </a:t>
            </a:r>
            <a:r>
              <a:rPr lang="en-US" dirty="0" err="1"/>
              <a:t>MEADcast</a:t>
            </a:r>
            <a:r>
              <a:rPr lang="en-US" dirty="0"/>
              <a:t> network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-508" y="1556792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E1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78890" y="2164809"/>
            <a:ext cx="1110923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439652" y="1620089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E2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1588515" y="2202165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5496" y="2304165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E3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126016" y="2888940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475656" y="2304165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E4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566176" y="2888940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3239852" y="1880828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1, E1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3319250" y="2488845"/>
            <a:ext cx="1110923" cy="13935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275856" y="2628201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1, E2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3319250" y="3212976"/>
            <a:ext cx="1119856" cy="25202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203848" y="3974503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1, E3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3239852" y="4560273"/>
            <a:ext cx="1292397" cy="16160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239852" y="4721876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1, E4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330372" y="5306651"/>
            <a:ext cx="1201877" cy="28258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408204" y="2976510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2, E2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6487602" y="3584527"/>
            <a:ext cx="1110923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444208" y="3723883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2, E3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6534728" y="4308658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223247" y="1556791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2, E1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6408204" y="2164808"/>
            <a:ext cx="1005364" cy="46339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6435798" y="4921532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2, E4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6515196" y="5529549"/>
            <a:ext cx="1282425" cy="34772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1189813" y="3756675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1, E1, R0</a:t>
            </a: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1395651" y="4341450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1207905" y="4423788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1, E2, R0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413743" y="5008563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1230244" y="5155557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1, E3, R0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1436082" y="5740332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1248336" y="5822670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1, E4, R0</a:t>
            </a:r>
          </a:p>
        </p:txBody>
      </p:sp>
      <p:cxnSp>
        <p:nvCxnSpPr>
          <p:cNvPr id="65" name="Straight Arrow Connector 64"/>
          <p:cNvCxnSpPr/>
          <p:nvPr/>
        </p:nvCxnSpPr>
        <p:spPr bwMode="auto">
          <a:xfrm>
            <a:off x="1454174" y="6407445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4463988" y="1304764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2, E1, R1</a:t>
            </a: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4669826" y="1889539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4535996" y="2016133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2, E2, R1</a:t>
            </a: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4741834" y="2600908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4654936" y="4482127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2, E3, R2</a:t>
            </a: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4860774" y="5066902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4726944" y="5193496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2, E4, R2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4932782" y="5778271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74" name="Multiply 73"/>
          <p:cNvSpPr/>
          <p:nvPr/>
        </p:nvSpPr>
        <p:spPr bwMode="auto">
          <a:xfrm>
            <a:off x="7401577" y="1664804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75" name="Multiply 74"/>
          <p:cNvSpPr/>
          <p:nvPr/>
        </p:nvSpPr>
        <p:spPr bwMode="auto">
          <a:xfrm>
            <a:off x="7553976" y="3075341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76" name="Multiply 75"/>
          <p:cNvSpPr/>
          <p:nvPr/>
        </p:nvSpPr>
        <p:spPr bwMode="auto">
          <a:xfrm>
            <a:off x="7607458" y="3951787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77" name="Multiply 76"/>
          <p:cNvSpPr/>
          <p:nvPr/>
        </p:nvSpPr>
        <p:spPr bwMode="auto">
          <a:xfrm>
            <a:off x="7607458" y="5531685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329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42294"/>
            <a:ext cx="8208912" cy="47789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98986"/>
            <a:ext cx="2971714" cy="1854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3852428" cy="828092"/>
          </a:xfrm>
        </p:spPr>
        <p:txBody>
          <a:bodyPr/>
          <a:lstStyle/>
          <a:p>
            <a:r>
              <a:rPr lang="en-US" dirty="0"/>
              <a:t>Topology Discovery:</a:t>
            </a:r>
            <a:br>
              <a:rPr lang="en-US" dirty="0"/>
            </a:br>
            <a:r>
              <a:rPr lang="en-US" dirty="0"/>
              <a:t>Sparse </a:t>
            </a:r>
            <a:r>
              <a:rPr lang="en-US" dirty="0" err="1"/>
              <a:t>MEADcast</a:t>
            </a:r>
            <a:r>
              <a:rPr lang="en-US" dirty="0"/>
              <a:t>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367" y="2433082"/>
            <a:ext cx="235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Sender sends </a:t>
            </a:r>
          </a:p>
          <a:p>
            <a:r>
              <a:rPr lang="en-US" sz="2000" dirty="0"/>
              <a:t>    discovery requests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1556792"/>
            <a:ext cx="33622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2. </a:t>
            </a:r>
            <a:r>
              <a:rPr lang="en-US" sz="2000" dirty="0" err="1"/>
              <a:t>MEADcast</a:t>
            </a:r>
            <a:r>
              <a:rPr lang="en-US" sz="2000" dirty="0"/>
              <a:t> Router: </a:t>
            </a:r>
          </a:p>
          <a:p>
            <a:r>
              <a:rPr lang="en-US" sz="2000" dirty="0"/>
              <a:t>  + sends discovery response, </a:t>
            </a:r>
          </a:p>
          <a:p>
            <a:r>
              <a:rPr lang="en-US" sz="2000" dirty="0"/>
              <a:t>  + forwards discovery 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7470" y="1252134"/>
            <a:ext cx="2252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3. Receiver drops </a:t>
            </a:r>
          </a:p>
          <a:p>
            <a:r>
              <a:rPr lang="en-US" sz="2000" dirty="0"/>
              <a:t>    discovery request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4161274"/>
            <a:ext cx="2505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4. Sender composes </a:t>
            </a:r>
          </a:p>
          <a:p>
            <a:r>
              <a:rPr lang="en-US" sz="2000" dirty="0"/>
              <a:t>    topology based on </a:t>
            </a:r>
          </a:p>
          <a:p>
            <a:r>
              <a:rPr lang="en-US" sz="2000" dirty="0"/>
              <a:t>    discovery responses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363573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MEADcast</a:t>
            </a:r>
            <a:r>
              <a:rPr lang="en-US" sz="2000" dirty="0" smtClean="0"/>
              <a:t> Router</a:t>
            </a:r>
            <a:endParaRPr lang="en-US" sz="2000" dirty="0"/>
          </a:p>
        </p:txBody>
      </p:sp>
      <p:cxnSp>
        <p:nvCxnSpPr>
          <p:cNvPr id="12" name="Straight Arrow Connector 11"/>
          <p:cNvCxnSpPr>
            <a:stCxn id="16" idx="2"/>
          </p:cNvCxnSpPr>
          <p:nvPr/>
        </p:nvCxnSpPr>
        <p:spPr>
          <a:xfrm flipH="1">
            <a:off x="3995945" y="3109030"/>
            <a:ext cx="637854" cy="3919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6" idx="3"/>
          </p:cNvCxnSpPr>
          <p:nvPr/>
        </p:nvCxnSpPr>
        <p:spPr>
          <a:xfrm>
            <a:off x="5559693" y="2908975"/>
            <a:ext cx="644495" cy="430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 flipH="1">
            <a:off x="6286193" y="4035842"/>
            <a:ext cx="124142" cy="2601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07904" y="2708920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Normal Router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6034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6" y="1242294"/>
            <a:ext cx="8766464" cy="4778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6" name="TextBox 5"/>
          <p:cNvSpPr txBox="1"/>
          <p:nvPr/>
        </p:nvSpPr>
        <p:spPr>
          <a:xfrm>
            <a:off x="1248679" y="3767545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E3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328077" y="4375562"/>
            <a:ext cx="1110923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223628" y="2268161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E1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372491" y="2850237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284683" y="4514918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E4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375203" y="5099693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259632" y="2952237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E2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350152" y="3537012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239852" y="1880828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E1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319250" y="2488845"/>
            <a:ext cx="1110923" cy="13935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275856" y="2628201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E2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319250" y="3212976"/>
            <a:ext cx="1119856" cy="25202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203848" y="3974503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E3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239852" y="4560273"/>
            <a:ext cx="1292397" cy="16160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239852" y="4721876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E4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330372" y="5306651"/>
            <a:ext cx="1201877" cy="28258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408204" y="2976510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E2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6487602" y="3584527"/>
            <a:ext cx="1110923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444208" y="3723883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1, E3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6534728" y="4308658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223247" y="1556791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0, E1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6408204" y="2164808"/>
            <a:ext cx="1005364" cy="46339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6435798" y="4921532"/>
            <a:ext cx="1412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Disc. </a:t>
            </a:r>
            <a:r>
              <a:rPr lang="en-US" sz="1600" dirty="0" err="1" smtClean="0">
                <a:solidFill>
                  <a:srgbClr val="FF0000"/>
                </a:solidFill>
              </a:rPr>
              <a:t>Req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# hop = 1, E4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515196" y="5529549"/>
            <a:ext cx="1282425" cy="34772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4654936" y="4482127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1, E3, R2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4860774" y="5066902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4726944" y="5193496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007C5"/>
                </a:solidFill>
              </a:rPr>
              <a:t>Disc. </a:t>
            </a:r>
            <a:r>
              <a:rPr lang="en-US" sz="1600" dirty="0" err="1" smtClean="0">
                <a:solidFill>
                  <a:srgbClr val="3007C5"/>
                </a:solidFill>
              </a:rPr>
              <a:t>Resp</a:t>
            </a:r>
            <a:endParaRPr lang="en-US" sz="1600" dirty="0" smtClean="0">
              <a:solidFill>
                <a:srgbClr val="3007C5"/>
              </a:solidFill>
            </a:endParaRPr>
          </a:p>
          <a:p>
            <a:r>
              <a:rPr lang="en-US" sz="1600" dirty="0" smtClean="0">
                <a:solidFill>
                  <a:srgbClr val="3007C5"/>
                </a:solidFill>
              </a:rPr>
              <a:t># hop = 1, E4, R2</a:t>
            </a: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932782" y="5778271"/>
            <a:ext cx="1072730" cy="0"/>
          </a:xfrm>
          <a:prstGeom prst="straightConnector1">
            <a:avLst/>
          </a:prstGeom>
          <a:noFill/>
          <a:ln w="28575" cap="flat" cmpd="sng" algn="ctr">
            <a:solidFill>
              <a:srgbClr val="3007C5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46" name="Multiply 45"/>
          <p:cNvSpPr/>
          <p:nvPr/>
        </p:nvSpPr>
        <p:spPr bwMode="auto">
          <a:xfrm>
            <a:off x="7401577" y="1664804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47" name="Multiply 46"/>
          <p:cNvSpPr/>
          <p:nvPr/>
        </p:nvSpPr>
        <p:spPr bwMode="auto">
          <a:xfrm>
            <a:off x="7553976" y="3075341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48" name="Multiply 47"/>
          <p:cNvSpPr/>
          <p:nvPr/>
        </p:nvSpPr>
        <p:spPr bwMode="auto">
          <a:xfrm>
            <a:off x="7607458" y="3951787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49" name="Multiply 48"/>
          <p:cNvSpPr/>
          <p:nvPr/>
        </p:nvSpPr>
        <p:spPr bwMode="auto">
          <a:xfrm>
            <a:off x="7607458" y="5531685"/>
            <a:ext cx="770823" cy="779326"/>
          </a:xfrm>
          <a:prstGeom prst="mathMultiply">
            <a:avLst>
              <a:gd name="adj1" fmla="val 988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10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a scenario of topology with cycle (loop)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4907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0" y="1268760"/>
            <a:ext cx="7774280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4285680"/>
            <a:ext cx="3600400" cy="215304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grpSp>
        <p:nvGrpSpPr>
          <p:cNvPr id="8" name="Group 7"/>
          <p:cNvGrpSpPr/>
          <p:nvPr/>
        </p:nvGrpSpPr>
        <p:grpSpPr>
          <a:xfrm>
            <a:off x="107504" y="2275131"/>
            <a:ext cx="2952328" cy="958830"/>
            <a:chOff x="107504" y="2275131"/>
            <a:chExt cx="2952328" cy="958830"/>
          </a:xfrm>
        </p:grpSpPr>
        <p:grpSp>
          <p:nvGrpSpPr>
            <p:cNvPr id="9" name="Group 8"/>
            <p:cNvGrpSpPr/>
            <p:nvPr/>
          </p:nvGrpSpPr>
          <p:grpSpPr>
            <a:xfrm>
              <a:off x="107504" y="2275131"/>
              <a:ext cx="2952327" cy="311126"/>
              <a:chOff x="683569" y="2806825"/>
              <a:chExt cx="2952327" cy="3111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683569" y="2808934"/>
                <a:ext cx="720079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cs typeface="Calibri"/>
                  </a:rPr>
                  <a:t>S |E1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1403648" y="2806825"/>
                <a:ext cx="2232248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R0 </a:t>
                </a:r>
                <a:r>
                  <a:rPr lang="en-US" sz="1600" dirty="0">
                    <a:solidFill>
                      <a:srgbClr val="FF0000"/>
                    </a:solidFill>
                    <a:cs typeface="Calibri"/>
                  </a:rPr>
                  <a:t>|</a:t>
                </a:r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E1|E2|R2|E3|E4</a:t>
                </a:r>
                <a:endParaRPr lang="en-US" sz="1600" dirty="0">
                  <a:solidFill>
                    <a:srgbClr val="FF0000"/>
                  </a:solidFill>
                  <a:cs typeface="Calibri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827583" y="2600908"/>
              <a:ext cx="2232248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 1  | 0 | 0  | 1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827584" y="2924944"/>
              <a:ext cx="2232248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 1  | 0 | 0  | 1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63788" y="3969060"/>
            <a:ext cx="1954661" cy="938149"/>
            <a:chOff x="2653343" y="4003019"/>
            <a:chExt cx="1954661" cy="938149"/>
          </a:xfrm>
        </p:grpSpPr>
        <p:grpSp>
          <p:nvGrpSpPr>
            <p:cNvPr id="21" name="Group 20"/>
            <p:cNvGrpSpPr/>
            <p:nvPr/>
          </p:nvGrpSpPr>
          <p:grpSpPr>
            <a:xfrm>
              <a:off x="2653343" y="4003019"/>
              <a:ext cx="1954661" cy="311126"/>
              <a:chOff x="683569" y="2806825"/>
              <a:chExt cx="1954661" cy="311126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683569" y="2808934"/>
                <a:ext cx="720079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cs typeface="Calibri"/>
                  </a:rPr>
                  <a:t>S |</a:t>
                </a:r>
                <a:r>
                  <a:rPr lang="en-US" sz="1600" dirty="0" smtClean="0">
                    <a:solidFill>
                      <a:srgbClr val="000000"/>
                    </a:solidFill>
                    <a:cs typeface="Calibri"/>
                  </a:rPr>
                  <a:t>E3</a:t>
                </a:r>
                <a:endParaRPr lang="en-US" sz="1600" dirty="0">
                  <a:solidFill>
                    <a:srgbClr val="000000"/>
                  </a:solidFill>
                  <a:cs typeface="Calibri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1414094" y="2806825"/>
                <a:ext cx="1224136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R2 </a:t>
                </a:r>
                <a:r>
                  <a:rPr lang="en-US" sz="1600" dirty="0">
                    <a:solidFill>
                      <a:srgbClr val="FF0000"/>
                    </a:solidFill>
                    <a:cs typeface="Calibri"/>
                  </a:rPr>
                  <a:t>|</a:t>
                </a:r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E3|E4</a:t>
                </a:r>
                <a:endParaRPr lang="en-US" sz="1600" dirty="0">
                  <a:solidFill>
                    <a:srgbClr val="FF0000"/>
                  </a:solidFill>
                  <a:cs typeface="Calibri"/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383868" y="4329100"/>
              <a:ext cx="1224136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1 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383868" y="4632151"/>
              <a:ext cx="1224136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1 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3383867" y="2594256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|E1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3383866" y="3078311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E2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6012160" y="3861048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E3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6012160" y="4653136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E4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1914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23247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21615 0.07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393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00047 L 0.18125 -0.0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-2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18507 -0.055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8907 -0.0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0469 0.1351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675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26 -0.05347 L 0.42917 -0.1736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60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07 -0.05533 L 0.42917 -0.055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229600" cy="339698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221088"/>
            <a:ext cx="3817631" cy="219624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grpSp>
        <p:nvGrpSpPr>
          <p:cNvPr id="8" name="Group 7"/>
          <p:cNvGrpSpPr/>
          <p:nvPr/>
        </p:nvGrpSpPr>
        <p:grpSpPr>
          <a:xfrm>
            <a:off x="395536" y="1952836"/>
            <a:ext cx="2142239" cy="910792"/>
            <a:chOff x="2987823" y="2302184"/>
            <a:chExt cx="2142239" cy="910792"/>
          </a:xfrm>
        </p:grpSpPr>
        <p:grpSp>
          <p:nvGrpSpPr>
            <p:cNvPr id="9" name="Group 8"/>
            <p:cNvGrpSpPr/>
            <p:nvPr/>
          </p:nvGrpSpPr>
          <p:grpSpPr>
            <a:xfrm>
              <a:off x="2987823" y="2302184"/>
              <a:ext cx="2142239" cy="311126"/>
              <a:chOff x="683569" y="2806825"/>
              <a:chExt cx="2142239" cy="3111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683569" y="2808934"/>
                <a:ext cx="720079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cs typeface="Calibri"/>
                  </a:rPr>
                  <a:t>S |E1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1403648" y="2806825"/>
                <a:ext cx="1422160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R1 </a:t>
                </a:r>
                <a:r>
                  <a:rPr lang="en-US" sz="1600" dirty="0">
                    <a:solidFill>
                      <a:srgbClr val="FF0000"/>
                    </a:solidFill>
                    <a:cs typeface="Calibri"/>
                  </a:rPr>
                  <a:t>|</a:t>
                </a:r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E1|E2|E3</a:t>
                </a:r>
                <a:endParaRPr lang="en-US" sz="1600" dirty="0">
                  <a:solidFill>
                    <a:srgbClr val="FF0000"/>
                  </a:solidFill>
                  <a:cs typeface="Calibri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707904" y="2600908"/>
              <a:ext cx="1422158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1 |  0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707904" y="2903959"/>
              <a:ext cx="1422158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1  | 0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3419871" y="3825044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E3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3059832" y="2554610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|E1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3413558" y="3439492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E2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950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9392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18906 0.07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3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8976 0.08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40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22395 -0.065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6 0.07222 L 0.44896 0.140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34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76 0.08102 L 0.44966 0.023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28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96 -0.06505 L 0.48837 -0.136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8229600" cy="359514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4280186"/>
            <a:ext cx="3572253" cy="21731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grpSp>
        <p:nvGrpSpPr>
          <p:cNvPr id="8" name="Group 7"/>
          <p:cNvGrpSpPr/>
          <p:nvPr/>
        </p:nvGrpSpPr>
        <p:grpSpPr>
          <a:xfrm>
            <a:off x="107504" y="2275131"/>
            <a:ext cx="2520280" cy="958830"/>
            <a:chOff x="107504" y="2275131"/>
            <a:chExt cx="2520280" cy="958830"/>
          </a:xfrm>
        </p:grpSpPr>
        <p:grpSp>
          <p:nvGrpSpPr>
            <p:cNvPr id="9" name="Group 8"/>
            <p:cNvGrpSpPr/>
            <p:nvPr/>
          </p:nvGrpSpPr>
          <p:grpSpPr>
            <a:xfrm>
              <a:off x="107504" y="2275131"/>
              <a:ext cx="2520280" cy="311126"/>
              <a:chOff x="683569" y="2806825"/>
              <a:chExt cx="2520280" cy="3111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683569" y="2808934"/>
                <a:ext cx="720079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cs typeface="Calibri"/>
                  </a:rPr>
                  <a:t>S |E1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1403648" y="2806825"/>
                <a:ext cx="1800201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R0 </a:t>
                </a:r>
                <a:r>
                  <a:rPr lang="en-US" sz="1600" dirty="0">
                    <a:solidFill>
                      <a:srgbClr val="FF0000"/>
                    </a:solidFill>
                    <a:cs typeface="Calibri"/>
                  </a:rPr>
                  <a:t>|</a:t>
                </a:r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E1|R2|E2|E3</a:t>
                </a:r>
                <a:endParaRPr lang="en-US" sz="1600" dirty="0">
                  <a:solidFill>
                    <a:srgbClr val="FF0000"/>
                  </a:solidFill>
                  <a:cs typeface="Calibri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827584" y="2600908"/>
              <a:ext cx="1800200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1  | 0  | 1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827584" y="2924944"/>
              <a:ext cx="1800200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1  | 0  | 1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63788" y="3969060"/>
            <a:ext cx="1954661" cy="938149"/>
            <a:chOff x="2653343" y="4003019"/>
            <a:chExt cx="1954661" cy="938149"/>
          </a:xfrm>
        </p:grpSpPr>
        <p:grpSp>
          <p:nvGrpSpPr>
            <p:cNvPr id="15" name="Group 14"/>
            <p:cNvGrpSpPr/>
            <p:nvPr/>
          </p:nvGrpSpPr>
          <p:grpSpPr>
            <a:xfrm>
              <a:off x="2653343" y="4003019"/>
              <a:ext cx="1954661" cy="311126"/>
              <a:chOff x="683569" y="2806825"/>
              <a:chExt cx="1954661" cy="3111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683569" y="2808934"/>
                <a:ext cx="720079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cs typeface="Calibri"/>
                  </a:rPr>
                  <a:t>S |</a:t>
                </a:r>
                <a:r>
                  <a:rPr lang="en-US" sz="1600" dirty="0" smtClean="0">
                    <a:solidFill>
                      <a:srgbClr val="000000"/>
                    </a:solidFill>
                    <a:cs typeface="Calibri"/>
                  </a:rPr>
                  <a:t>E2</a:t>
                </a:r>
                <a:endParaRPr lang="en-US" sz="1600" dirty="0">
                  <a:solidFill>
                    <a:srgbClr val="000000"/>
                  </a:solidFill>
                  <a:cs typeface="Calibri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1414094" y="2806825"/>
                <a:ext cx="1224136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R2 </a:t>
                </a:r>
                <a:r>
                  <a:rPr lang="en-US" sz="1600" dirty="0">
                    <a:solidFill>
                      <a:srgbClr val="FF0000"/>
                    </a:solidFill>
                    <a:cs typeface="Calibri"/>
                  </a:rPr>
                  <a:t>|</a:t>
                </a:r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E2|E3</a:t>
                </a:r>
                <a:endParaRPr lang="en-US" sz="1600" dirty="0">
                  <a:solidFill>
                    <a:srgbClr val="FF0000"/>
                  </a:solidFill>
                  <a:cs typeface="Calibri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383868" y="4329100"/>
              <a:ext cx="1224136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1 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383868" y="4632151"/>
              <a:ext cx="1224136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1 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3023828" y="3032956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|E1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6012161" y="3831696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E2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6012161" y="4623784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E3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835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23247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21615 0.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393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23628 -0.0798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8907 -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0469 0.135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675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9 -0.07986 L 0.4842 -0.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8229600" cy="359514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" y="4280186"/>
            <a:ext cx="3572253" cy="21731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grpSp>
        <p:nvGrpSpPr>
          <p:cNvPr id="8" name="Group 7"/>
          <p:cNvGrpSpPr/>
          <p:nvPr/>
        </p:nvGrpSpPr>
        <p:grpSpPr>
          <a:xfrm>
            <a:off x="575556" y="3939619"/>
            <a:ext cx="1908212" cy="958830"/>
            <a:chOff x="107504" y="2275131"/>
            <a:chExt cx="1908212" cy="958830"/>
          </a:xfrm>
        </p:grpSpPr>
        <p:grpSp>
          <p:nvGrpSpPr>
            <p:cNvPr id="9" name="Group 8"/>
            <p:cNvGrpSpPr/>
            <p:nvPr/>
          </p:nvGrpSpPr>
          <p:grpSpPr>
            <a:xfrm>
              <a:off x="107504" y="2275131"/>
              <a:ext cx="1908212" cy="311126"/>
              <a:chOff x="683569" y="2806825"/>
              <a:chExt cx="1908212" cy="3111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683569" y="2808934"/>
                <a:ext cx="720079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cs typeface="Calibri"/>
                  </a:rPr>
                  <a:t>S |E1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1403648" y="2806825"/>
                <a:ext cx="1188133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R2|E2|E3</a:t>
                </a:r>
                <a:endParaRPr lang="en-US" sz="1600" dirty="0">
                  <a:solidFill>
                    <a:srgbClr val="FF0000"/>
                  </a:solidFill>
                  <a:cs typeface="Calibri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827584" y="2600908"/>
              <a:ext cx="1188132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1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827584" y="2924944"/>
              <a:ext cx="1188132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1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63788" y="3969060"/>
            <a:ext cx="1954661" cy="938149"/>
            <a:chOff x="2653343" y="4003019"/>
            <a:chExt cx="1954661" cy="938149"/>
          </a:xfrm>
        </p:grpSpPr>
        <p:grpSp>
          <p:nvGrpSpPr>
            <p:cNvPr id="15" name="Group 14"/>
            <p:cNvGrpSpPr/>
            <p:nvPr/>
          </p:nvGrpSpPr>
          <p:grpSpPr>
            <a:xfrm>
              <a:off x="2653343" y="4003019"/>
              <a:ext cx="1954661" cy="311126"/>
              <a:chOff x="683569" y="2806825"/>
              <a:chExt cx="1954661" cy="31112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683569" y="2808934"/>
                <a:ext cx="720079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cs typeface="Calibri"/>
                  </a:rPr>
                  <a:t>S |</a:t>
                </a:r>
                <a:r>
                  <a:rPr lang="en-US" sz="1600" dirty="0" smtClean="0">
                    <a:solidFill>
                      <a:srgbClr val="000000"/>
                    </a:solidFill>
                    <a:cs typeface="Calibri"/>
                  </a:rPr>
                  <a:t>E2</a:t>
                </a:r>
                <a:endParaRPr lang="en-US" sz="1600" dirty="0">
                  <a:solidFill>
                    <a:srgbClr val="000000"/>
                  </a:solidFill>
                  <a:cs typeface="Calibri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1414094" y="2806825"/>
                <a:ext cx="1224136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R2 </a:t>
                </a:r>
                <a:r>
                  <a:rPr lang="en-US" sz="1600" dirty="0">
                    <a:solidFill>
                      <a:srgbClr val="FF0000"/>
                    </a:solidFill>
                    <a:cs typeface="Calibri"/>
                  </a:rPr>
                  <a:t>|</a:t>
                </a:r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E2|E3</a:t>
                </a:r>
                <a:endParaRPr lang="en-US" sz="1600" dirty="0">
                  <a:solidFill>
                    <a:srgbClr val="FF0000"/>
                  </a:solidFill>
                  <a:cs typeface="Calibri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383868" y="4329100"/>
              <a:ext cx="1224136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1 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383868" y="4632151"/>
              <a:ext cx="1224136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1 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3023828" y="3032956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|E1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6012161" y="3831696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E2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6012161" y="4623784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E3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08" y="1264694"/>
            <a:ext cx="8958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However, if we don’t want an </a:t>
            </a:r>
            <a:r>
              <a:rPr lang="en-US" sz="2000" dirty="0" err="1" smtClean="0"/>
              <a:t>MEADcast</a:t>
            </a:r>
            <a:r>
              <a:rPr lang="en-US" sz="2000" dirty="0" smtClean="0"/>
              <a:t> router responsible for only 1 receiver</a:t>
            </a:r>
          </a:p>
          <a:p>
            <a:r>
              <a:rPr lang="en-US" sz="2000" dirty="0" smtClean="0"/>
              <a:t>in </a:t>
            </a:r>
            <a:r>
              <a:rPr lang="en-US" sz="2000" dirty="0" err="1" smtClean="0"/>
              <a:t>MEADcast</a:t>
            </a:r>
            <a:r>
              <a:rPr lang="en-US" sz="2000" dirty="0" smtClean="0"/>
              <a:t> address list</a:t>
            </a:r>
            <a:endParaRPr lang="en-US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1259633" y="3047975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|E1</a:t>
            </a:r>
          </a:p>
        </p:txBody>
      </p:sp>
    </p:spTree>
    <p:extLst>
      <p:ext uri="{BB962C8B-B14F-4D97-AF65-F5344CB8AC3E}">
        <p14:creationId xmlns:p14="http://schemas.microsoft.com/office/powerpoint/2010/main" val="3380763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23247 -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0162 L 0.19289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0.21615 0.07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393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23628 -0.079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8907 -0.001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6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0469 0.1351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675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29 -0.07986 L 0.4842 -0.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2" y="1700808"/>
            <a:ext cx="8229600" cy="339698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4005064"/>
            <a:ext cx="3852428" cy="23923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grpSp>
        <p:nvGrpSpPr>
          <p:cNvPr id="8" name="Group 7"/>
          <p:cNvGrpSpPr/>
          <p:nvPr/>
        </p:nvGrpSpPr>
        <p:grpSpPr>
          <a:xfrm>
            <a:off x="827584" y="2168860"/>
            <a:ext cx="1548172" cy="938149"/>
            <a:chOff x="2653343" y="4003019"/>
            <a:chExt cx="1548172" cy="938149"/>
          </a:xfrm>
        </p:grpSpPr>
        <p:grpSp>
          <p:nvGrpSpPr>
            <p:cNvPr id="9" name="Group 8"/>
            <p:cNvGrpSpPr/>
            <p:nvPr/>
          </p:nvGrpSpPr>
          <p:grpSpPr>
            <a:xfrm>
              <a:off x="2653343" y="4003019"/>
              <a:ext cx="1548172" cy="311126"/>
              <a:chOff x="683569" y="2806825"/>
              <a:chExt cx="1548172" cy="3111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683569" y="2808934"/>
                <a:ext cx="720079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cs typeface="Calibri"/>
                  </a:rPr>
                  <a:t>S |</a:t>
                </a:r>
                <a:r>
                  <a:rPr lang="en-US" sz="1600" dirty="0" smtClean="0">
                    <a:solidFill>
                      <a:srgbClr val="000000"/>
                    </a:solidFill>
                    <a:cs typeface="Calibri"/>
                  </a:rPr>
                  <a:t>E1</a:t>
                </a:r>
                <a:endParaRPr lang="en-US" sz="1600" dirty="0">
                  <a:solidFill>
                    <a:srgbClr val="000000"/>
                  </a:solidFill>
                  <a:cs typeface="Calibri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1414094" y="2806825"/>
                <a:ext cx="817647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R1 </a:t>
                </a:r>
                <a:r>
                  <a:rPr lang="en-US" sz="1600" dirty="0">
                    <a:solidFill>
                      <a:srgbClr val="FF0000"/>
                    </a:solidFill>
                    <a:cs typeface="Calibri"/>
                  </a:rPr>
                  <a:t>|</a:t>
                </a:r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E1</a:t>
                </a:r>
                <a:endParaRPr lang="en-US" sz="1600" dirty="0">
                  <a:solidFill>
                    <a:srgbClr val="FF0000"/>
                  </a:solidFill>
                  <a:cs typeface="Calibri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383868" y="4329100"/>
              <a:ext cx="817647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1 | 0 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383868" y="4632151"/>
              <a:ext cx="817647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1 | 0 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</p:grpSp>
      <p:sp>
        <p:nvSpPr>
          <p:cNvPr id="4" name="Multiply 3"/>
          <p:cNvSpPr/>
          <p:nvPr/>
        </p:nvSpPr>
        <p:spPr bwMode="auto">
          <a:xfrm>
            <a:off x="418989" y="1360815"/>
            <a:ext cx="2448272" cy="2268252"/>
          </a:xfrm>
          <a:prstGeom prst="mathMultiply">
            <a:avLst>
              <a:gd name="adj1" fmla="val 4203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827584" y="2488975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|E1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1179822" y="3389064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E2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1179821" y="3753036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E3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10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2125 -0.000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7014 -0.000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7" y="-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17413 -0.0013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5 -0.00047 L 0.48438 -0.042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213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14 -0.00093 L 0.41042 0.056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289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13 -0.00139 L 0.40643 0.051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438 -0.04283 L 0.74028 -0.090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238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42 0.05694 L 0.70174 -0.0377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66" y="-474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43 0.05115 L 0.70174 0.129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14" grpId="1" animBg="1"/>
      <p:bldP spid="14" grpId="2" animBg="1"/>
      <p:bldP spid="14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68" y="1232756"/>
            <a:ext cx="5915944" cy="49685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2042339" y="6212341"/>
            <a:ext cx="5013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https://www.lifehack.org/articles/lifestyle/10-the-best-mead-recipes.html</a:t>
            </a:r>
          </a:p>
        </p:txBody>
      </p:sp>
    </p:spTree>
    <p:extLst>
      <p:ext uri="{BB962C8B-B14F-4D97-AF65-F5344CB8AC3E}">
        <p14:creationId xmlns:p14="http://schemas.microsoft.com/office/powerpoint/2010/main" val="18932630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7482"/>
            <a:ext cx="8666162" cy="35771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4077072"/>
            <a:ext cx="3564396" cy="213519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5536" y="1952836"/>
            <a:ext cx="2142239" cy="910792"/>
            <a:chOff x="2987823" y="2302184"/>
            <a:chExt cx="2142239" cy="910792"/>
          </a:xfrm>
        </p:grpSpPr>
        <p:grpSp>
          <p:nvGrpSpPr>
            <p:cNvPr id="9" name="Group 8"/>
            <p:cNvGrpSpPr/>
            <p:nvPr/>
          </p:nvGrpSpPr>
          <p:grpSpPr>
            <a:xfrm>
              <a:off x="2987823" y="2302184"/>
              <a:ext cx="2142239" cy="311126"/>
              <a:chOff x="683569" y="2806825"/>
              <a:chExt cx="2142239" cy="31112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683569" y="2808934"/>
                <a:ext cx="720079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cs typeface="Calibri"/>
                  </a:rPr>
                  <a:t>S |E1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1403648" y="2806825"/>
                <a:ext cx="1422160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R1 </a:t>
                </a:r>
                <a:r>
                  <a:rPr lang="en-US" sz="1600" dirty="0">
                    <a:solidFill>
                      <a:srgbClr val="FF0000"/>
                    </a:solidFill>
                    <a:cs typeface="Calibri"/>
                  </a:rPr>
                  <a:t>|</a:t>
                </a:r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E1|E2|E3</a:t>
                </a:r>
                <a:endParaRPr lang="en-US" sz="1600" dirty="0">
                  <a:solidFill>
                    <a:srgbClr val="FF0000"/>
                  </a:solidFill>
                  <a:cs typeface="Calibri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707904" y="2600908"/>
              <a:ext cx="1422158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1 |  0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707904" y="2903959"/>
              <a:ext cx="1422158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1  | 0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3419871" y="3825044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E3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3059832" y="2554610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|E1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3413558" y="3439492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E2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165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19392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L 0.18906 0.07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36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0.18976 0.08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40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22395 -0.065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6 0.07222 L 0.44896 0.140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34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76 0.08102 L 0.44966 0.023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-28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96 -0.06505 L 0.48837 -0.1363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Multicast to Explicit Agnostic Destinations (</a:t>
            </a:r>
            <a:r>
              <a:rPr lang="en-US" dirty="0" err="1"/>
              <a:t>MEADcast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“Slow start” of multiple unicast</a:t>
            </a:r>
          </a:p>
          <a:p>
            <a:r>
              <a:rPr lang="en-US" dirty="0" smtClean="0"/>
              <a:t>Discover network support</a:t>
            </a:r>
          </a:p>
          <a:p>
            <a:r>
              <a:rPr lang="en-US" dirty="0" smtClean="0"/>
              <a:t>Consolidate unicast stream into </a:t>
            </a:r>
            <a:r>
              <a:rPr lang="en-US" dirty="0" err="1" smtClean="0"/>
              <a:t>MEADcast</a:t>
            </a:r>
            <a:r>
              <a:rPr lang="en-US" dirty="0" smtClean="0"/>
              <a:t> where possible</a:t>
            </a:r>
          </a:p>
          <a:p>
            <a:r>
              <a:rPr lang="en-US" dirty="0" smtClean="0"/>
              <a:t>All knowledge + management are at sender side, none at receiver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MEADcast - Cuong N. Tran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01796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MEADcast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Topology discovery</a:t>
            </a:r>
          </a:p>
          <a:p>
            <a:pPr lvl="1"/>
            <a:r>
              <a:rPr lang="en-US" sz="2400" dirty="0" smtClean="0"/>
              <a:t>Sender discovers </a:t>
            </a:r>
            <a:r>
              <a:rPr lang="en-US" sz="2400" dirty="0" err="1" smtClean="0"/>
              <a:t>MEADcast</a:t>
            </a:r>
            <a:r>
              <a:rPr lang="en-US" sz="2400" dirty="0" smtClean="0"/>
              <a:t>-aware routers (</a:t>
            </a:r>
            <a:r>
              <a:rPr lang="en-US" sz="2400" dirty="0" err="1" smtClean="0"/>
              <a:t>MEADcast</a:t>
            </a:r>
            <a:r>
              <a:rPr lang="en-US" sz="2400" dirty="0" smtClean="0"/>
              <a:t> router) on all paths towards receiving end-points</a:t>
            </a:r>
            <a:endParaRPr lang="en-US" sz="2400" dirty="0"/>
          </a:p>
          <a:p>
            <a:pPr marL="0" indent="0">
              <a:buNone/>
            </a:pPr>
            <a:r>
              <a:rPr lang="en-US" dirty="0" smtClean="0"/>
              <a:t>Data delivery</a:t>
            </a:r>
          </a:p>
          <a:p>
            <a:pPr lvl="1"/>
            <a:r>
              <a:rPr lang="en-US" sz="2400" dirty="0" smtClean="0"/>
              <a:t>Sender transmits data based on the discovered topology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MEADcast - Cuong N. Tran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2843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MEADcast</a:t>
            </a:r>
            <a:r>
              <a:rPr lang="en-US" dirty="0" smtClean="0"/>
              <a:t> header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1949153" y="2632370"/>
            <a:ext cx="3276364" cy="311126"/>
            <a:chOff x="683569" y="2806825"/>
            <a:chExt cx="3276364" cy="311126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683569" y="2808934"/>
              <a:ext cx="720079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cs typeface="Calibri"/>
                </a:rPr>
                <a:t>S |E1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1403648" y="2806825"/>
              <a:ext cx="2556285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R1 | E1 | E2 | R2 | E3 | E4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2669232" y="2973166"/>
            <a:ext cx="2556285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FF0000"/>
                </a:solidFill>
                <a:cs typeface="Calibri"/>
              </a:rPr>
              <a:t>  1  |  0  |  0  |   1  |  0  |  0</a:t>
            </a:r>
            <a:endParaRPr lang="en-US" sz="16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2669233" y="3325554"/>
            <a:ext cx="2556285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FF0000"/>
                </a:solidFill>
                <a:cs typeface="Calibri"/>
              </a:rPr>
              <a:t>  1  |  0  |  0  |   1  |  0  |  0</a:t>
            </a:r>
            <a:endParaRPr lang="en-US" sz="16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5077" y="1567825"/>
            <a:ext cx="1566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IPv6 header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790362" y="1357608"/>
            <a:ext cx="2904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MEADcast</a:t>
            </a:r>
            <a:r>
              <a:rPr lang="en-US" sz="2000" dirty="0" smtClean="0">
                <a:solidFill>
                  <a:srgbClr val="FF0000"/>
                </a:solidFill>
              </a:rPr>
              <a:t> header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(IPv6 extension header)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  <a:endCxn id="21" idx="1"/>
          </p:cNvCxnSpPr>
          <p:nvPr/>
        </p:nvCxnSpPr>
        <p:spPr>
          <a:xfrm>
            <a:off x="2048304" y="1967935"/>
            <a:ext cx="246387" cy="3057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2"/>
            <a:endCxn id="24" idx="1"/>
          </p:cNvCxnSpPr>
          <p:nvPr/>
        </p:nvCxnSpPr>
        <p:spPr>
          <a:xfrm flipH="1">
            <a:off x="3950875" y="2065494"/>
            <a:ext cx="291968" cy="2009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 bwMode="auto">
          <a:xfrm rot="16200000">
            <a:off x="2168676" y="2054206"/>
            <a:ext cx="252028" cy="691075"/>
          </a:xfrm>
          <a:prstGeom prst="righ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 bwMode="auto">
          <a:xfrm rot="16200000">
            <a:off x="3824861" y="1146796"/>
            <a:ext cx="252028" cy="2491276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9370" y="2524834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Address list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0007" y="2878487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Router-map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04050" y="3244914"/>
            <a:ext cx="98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itmap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2991" y="3969060"/>
            <a:ext cx="85154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Address list  : contains IPv6 addresses of receivers and delivering routers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Router-map  : marks the position of routers in the address list (bit = 1)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r>
              <a:rPr lang="en-US" sz="2000" dirty="0" smtClean="0"/>
              <a:t>Bitmap	: marks if a router still waits for </a:t>
            </a:r>
            <a:r>
              <a:rPr lang="en-US" sz="2000" dirty="0" err="1" smtClean="0"/>
              <a:t>MEADcast</a:t>
            </a:r>
            <a:r>
              <a:rPr lang="en-US" sz="2000" dirty="0" smtClean="0"/>
              <a:t> message (bit = 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0779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delivery 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 err="1" smtClean="0"/>
              <a:t>MEADcast</a:t>
            </a:r>
            <a:r>
              <a:rPr lang="en-US" dirty="0" smtClean="0"/>
              <a:t> network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AFD2775-CA0C-4988-BCCC-65944738F7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06" y="1223800"/>
            <a:ext cx="8146123" cy="4740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6012160" y="2420888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|E1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6010224" y="3284984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E2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6012160" y="3861048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E3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E6D976A-993E-410A-A0DB-9B96367924DA}"/>
              </a:ext>
            </a:extLst>
          </p:cNvPr>
          <p:cNvSpPr/>
          <p:nvPr/>
        </p:nvSpPr>
        <p:spPr>
          <a:xfrm>
            <a:off x="6012160" y="4653136"/>
            <a:ext cx="720079" cy="3090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cs typeface="Calibri"/>
              </a:rPr>
              <a:t>S |</a:t>
            </a:r>
            <a:r>
              <a:rPr lang="en-US" sz="1600" dirty="0" smtClean="0">
                <a:solidFill>
                  <a:srgbClr val="000000"/>
                </a:solidFill>
                <a:cs typeface="Calibri"/>
              </a:rPr>
              <a:t>E4</a:t>
            </a:r>
            <a:endParaRPr lang="en-US" sz="16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1401743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IPv6 header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403648" y="1268760"/>
            <a:ext cx="2363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MEADcast</a:t>
            </a:r>
            <a:r>
              <a:rPr lang="en-US" sz="1600" dirty="0" smtClean="0">
                <a:solidFill>
                  <a:srgbClr val="FF0000"/>
                </a:solidFill>
              </a:rPr>
              <a:t> header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(IPv6 extension header)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5" idx="2"/>
            <a:endCxn id="9" idx="0"/>
          </p:cNvCxnSpPr>
          <p:nvPr/>
        </p:nvCxnSpPr>
        <p:spPr>
          <a:xfrm flipH="1">
            <a:off x="467544" y="1740297"/>
            <a:ext cx="213321" cy="5369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7" idx="0"/>
          </p:cNvCxnSpPr>
          <p:nvPr/>
        </p:nvCxnSpPr>
        <p:spPr>
          <a:xfrm flipH="1">
            <a:off x="1943707" y="1915091"/>
            <a:ext cx="108013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MEADcast - Cuong N. Tran</a:t>
            </a:r>
            <a:endParaRPr lang="de-DE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grpSp>
        <p:nvGrpSpPr>
          <p:cNvPr id="42" name="Group 41"/>
          <p:cNvGrpSpPr/>
          <p:nvPr/>
        </p:nvGrpSpPr>
        <p:grpSpPr>
          <a:xfrm>
            <a:off x="107504" y="2275131"/>
            <a:ext cx="2952328" cy="958830"/>
            <a:chOff x="107504" y="2275131"/>
            <a:chExt cx="2952328" cy="958830"/>
          </a:xfrm>
        </p:grpSpPr>
        <p:grpSp>
          <p:nvGrpSpPr>
            <p:cNvPr id="3" name="Group 2"/>
            <p:cNvGrpSpPr/>
            <p:nvPr/>
          </p:nvGrpSpPr>
          <p:grpSpPr>
            <a:xfrm>
              <a:off x="107504" y="2275131"/>
              <a:ext cx="2952327" cy="311126"/>
              <a:chOff x="683569" y="2806825"/>
              <a:chExt cx="2952327" cy="311126"/>
            </a:xfrm>
          </p:grpSpPr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683569" y="2808934"/>
                <a:ext cx="720079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cs typeface="Calibri"/>
                  </a:rPr>
                  <a:t>S |E1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1403648" y="2806825"/>
                <a:ext cx="2232248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R1 </a:t>
                </a:r>
                <a:r>
                  <a:rPr lang="en-US" sz="1600" dirty="0">
                    <a:solidFill>
                      <a:srgbClr val="FF0000"/>
                    </a:solidFill>
                    <a:cs typeface="Calibri"/>
                  </a:rPr>
                  <a:t>|</a:t>
                </a:r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E1|E2|R2|E3|E4</a:t>
                </a:r>
                <a:endParaRPr lang="en-US" sz="1600" dirty="0">
                  <a:solidFill>
                    <a:srgbClr val="FF0000"/>
                  </a:solidFill>
                  <a:cs typeface="Calibri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827583" y="2600908"/>
              <a:ext cx="2232248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 1  | 0 | 0  | 1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827584" y="2924944"/>
              <a:ext cx="2232248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 1  | 0 | 0  | 1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</p:grpSp>
      <p:pic>
        <p:nvPicPr>
          <p:cNvPr id="8" name="Picture 7" descr="A close up of a clock  Description generated with high confidence">
            <a:extLst>
              <a:ext uri="{FF2B5EF4-FFF2-40B4-BE49-F238E27FC236}">
                <a16:creationId xmlns="" xmlns:a16="http://schemas.microsoft.com/office/drawing/2014/main" id="{D5312B32-C2EB-4163-9D63-55195F8CA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73116"/>
            <a:ext cx="3240359" cy="193773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4278" y="4113076"/>
            <a:ext cx="2125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Sender’s viewpoint</a:t>
            </a:r>
            <a:endParaRPr lang="en-US" sz="1800" dirty="0"/>
          </a:p>
        </p:txBody>
      </p:sp>
      <p:grpSp>
        <p:nvGrpSpPr>
          <p:cNvPr id="49" name="Group 48"/>
          <p:cNvGrpSpPr/>
          <p:nvPr/>
        </p:nvGrpSpPr>
        <p:grpSpPr>
          <a:xfrm>
            <a:off x="2591780" y="2276872"/>
            <a:ext cx="1944217" cy="910792"/>
            <a:chOff x="2987823" y="2302184"/>
            <a:chExt cx="1944217" cy="910792"/>
          </a:xfrm>
        </p:grpSpPr>
        <p:grpSp>
          <p:nvGrpSpPr>
            <p:cNvPr id="10" name="Group 9"/>
            <p:cNvGrpSpPr/>
            <p:nvPr/>
          </p:nvGrpSpPr>
          <p:grpSpPr>
            <a:xfrm>
              <a:off x="2987823" y="2302184"/>
              <a:ext cx="1944215" cy="311126"/>
              <a:chOff x="683569" y="2806825"/>
              <a:chExt cx="1944215" cy="31112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683569" y="2808934"/>
                <a:ext cx="720079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cs typeface="Calibri"/>
                  </a:rPr>
                  <a:t>S |E1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1403648" y="2806825"/>
                <a:ext cx="1224136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R1 </a:t>
                </a:r>
                <a:r>
                  <a:rPr lang="en-US" sz="1600" dirty="0">
                    <a:solidFill>
                      <a:srgbClr val="FF0000"/>
                    </a:solidFill>
                    <a:cs typeface="Calibri"/>
                  </a:rPr>
                  <a:t>|</a:t>
                </a:r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E1|E2</a:t>
                </a:r>
                <a:endParaRPr lang="en-US" sz="1600" dirty="0">
                  <a:solidFill>
                    <a:srgbClr val="FF0000"/>
                  </a:solidFill>
                  <a:cs typeface="Calibri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707904" y="2600908"/>
              <a:ext cx="1224136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1 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707904" y="2903959"/>
              <a:ext cx="1224136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1 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653343" y="4003019"/>
            <a:ext cx="1954661" cy="938149"/>
            <a:chOff x="2653343" y="4003019"/>
            <a:chExt cx="1954661" cy="938149"/>
          </a:xfrm>
        </p:grpSpPr>
        <p:grpSp>
          <p:nvGrpSpPr>
            <p:cNvPr id="14" name="Group 13"/>
            <p:cNvGrpSpPr/>
            <p:nvPr/>
          </p:nvGrpSpPr>
          <p:grpSpPr>
            <a:xfrm>
              <a:off x="2653343" y="4003019"/>
              <a:ext cx="1954661" cy="311126"/>
              <a:chOff x="683569" y="2806825"/>
              <a:chExt cx="1954661" cy="31112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683569" y="2808934"/>
                <a:ext cx="720079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0000"/>
                    </a:solidFill>
                    <a:cs typeface="Calibri"/>
                  </a:rPr>
                  <a:t>S |</a:t>
                </a:r>
                <a:r>
                  <a:rPr lang="en-US" sz="1600" dirty="0" smtClean="0">
                    <a:solidFill>
                      <a:srgbClr val="000000"/>
                    </a:solidFill>
                    <a:cs typeface="Calibri"/>
                  </a:rPr>
                  <a:t>E3</a:t>
                </a:r>
                <a:endParaRPr lang="en-US" sz="1600" dirty="0">
                  <a:solidFill>
                    <a:srgbClr val="000000"/>
                  </a:solidFill>
                  <a:cs typeface="Calibri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="" xmlns:a16="http://schemas.microsoft.com/office/drawing/2014/main" id="{BE6D976A-993E-410A-A0DB-9B96367924DA}"/>
                  </a:ext>
                </a:extLst>
              </p:cNvPr>
              <p:cNvSpPr/>
              <p:nvPr/>
            </p:nvSpPr>
            <p:spPr>
              <a:xfrm>
                <a:off x="1414094" y="2806825"/>
                <a:ext cx="1224136" cy="30901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R2 </a:t>
                </a:r>
                <a:r>
                  <a:rPr lang="en-US" sz="1600" dirty="0">
                    <a:solidFill>
                      <a:srgbClr val="FF0000"/>
                    </a:solidFill>
                    <a:cs typeface="Calibri"/>
                  </a:rPr>
                  <a:t>|</a:t>
                </a:r>
                <a:r>
                  <a:rPr lang="en-US" sz="1600" dirty="0" smtClean="0">
                    <a:solidFill>
                      <a:srgbClr val="FF0000"/>
                    </a:solidFill>
                    <a:cs typeface="Calibri"/>
                  </a:rPr>
                  <a:t>E3|E4</a:t>
                </a:r>
                <a:endParaRPr lang="en-US" sz="1600" dirty="0">
                  <a:solidFill>
                    <a:srgbClr val="FF0000"/>
                  </a:solidFill>
                  <a:cs typeface="Calibri"/>
                </a:endParaRPr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383868" y="4329100"/>
              <a:ext cx="1224136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1 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BE6D976A-993E-410A-A0DB-9B96367924DA}"/>
                </a:ext>
              </a:extLst>
            </p:cNvPr>
            <p:cNvSpPr/>
            <p:nvPr/>
          </p:nvSpPr>
          <p:spPr>
            <a:xfrm>
              <a:off x="3383868" y="4632151"/>
              <a:ext cx="1224136" cy="309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rgbClr val="FF0000"/>
                  </a:solidFill>
                  <a:cs typeface="Calibri"/>
                </a:rPr>
                <a:t>   1  | 0 | 0</a:t>
              </a:r>
              <a:endParaRPr lang="en-US" sz="1600" dirty="0">
                <a:solidFill>
                  <a:srgbClr val="FF0000"/>
                </a:solidFill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9462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23247 -0.0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0.26371 -0.068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-34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26441 0.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19688 -0.1483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743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18924 -0.0013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-6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8907 -0.0013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6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20469 0.1351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5" grpId="0"/>
      <p:bldP spid="5" grpId="1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1245298"/>
            <a:ext cx="7956376" cy="46319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09120"/>
            <a:ext cx="3167323" cy="1894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724" y="-27384"/>
            <a:ext cx="6681428" cy="1044116"/>
          </a:xfrm>
        </p:spPr>
        <p:txBody>
          <a:bodyPr/>
          <a:lstStyle/>
          <a:p>
            <a:r>
              <a:rPr lang="en-US" dirty="0"/>
              <a:t>Topology </a:t>
            </a:r>
            <a:r>
              <a:rPr lang="en-US" dirty="0" smtClean="0"/>
              <a:t>Discovery: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All </a:t>
            </a:r>
            <a:r>
              <a:rPr lang="en-US" dirty="0" err="1"/>
              <a:t>MEADcast</a:t>
            </a:r>
            <a:r>
              <a:rPr lang="en-US" dirty="0"/>
              <a:t>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367" y="2433082"/>
            <a:ext cx="2353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 Sender sends </a:t>
            </a:r>
          </a:p>
          <a:p>
            <a:r>
              <a:rPr lang="en-US" sz="2000" dirty="0"/>
              <a:t>    discovery requests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1760" y="1556792"/>
            <a:ext cx="33622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2. </a:t>
            </a:r>
            <a:r>
              <a:rPr lang="en-US" sz="2000" dirty="0" err="1"/>
              <a:t>MEADcast</a:t>
            </a:r>
            <a:r>
              <a:rPr lang="en-US" sz="2000" dirty="0"/>
              <a:t> Router: </a:t>
            </a:r>
          </a:p>
          <a:p>
            <a:r>
              <a:rPr lang="en-US" sz="2000" dirty="0"/>
              <a:t>  + sends discovery response, </a:t>
            </a:r>
          </a:p>
          <a:p>
            <a:r>
              <a:rPr lang="en-US" sz="2000" dirty="0"/>
              <a:t>  + forwards discovery request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7470" y="1252134"/>
            <a:ext cx="2252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3. Receiver drops </a:t>
            </a:r>
          </a:p>
          <a:p>
            <a:r>
              <a:rPr lang="en-US" sz="2000" dirty="0"/>
              <a:t>    discovery request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4161274"/>
            <a:ext cx="25054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4. Sender composes </a:t>
            </a:r>
          </a:p>
          <a:p>
            <a:r>
              <a:rPr lang="en-US" sz="2000" dirty="0"/>
              <a:t>    topology based on </a:t>
            </a:r>
          </a:p>
          <a:p>
            <a:r>
              <a:rPr lang="en-US" sz="2000" dirty="0"/>
              <a:t>    discovery responses</a:t>
            </a:r>
          </a:p>
        </p:txBody>
      </p:sp>
      <p:sp>
        <p:nvSpPr>
          <p:cNvPr id="11" name="Oval 10"/>
          <p:cNvSpPr/>
          <p:nvPr/>
        </p:nvSpPr>
        <p:spPr>
          <a:xfrm>
            <a:off x="3488132" y="2564904"/>
            <a:ext cx="3964188" cy="22246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028384" y="1124744"/>
            <a:ext cx="1115616" cy="48965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971600" y="3068960"/>
            <a:ext cx="1224136" cy="1092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12079" y="350100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MEADcast</a:t>
            </a:r>
            <a:r>
              <a:rPr lang="en-US" sz="2000" dirty="0" smtClean="0"/>
              <a:t> Router</a:t>
            </a:r>
            <a:endParaRPr lang="en-US" sz="2000" dirty="0"/>
          </a:p>
        </p:txBody>
      </p:sp>
      <p:cxnSp>
        <p:nvCxnSpPr>
          <p:cNvPr id="13" name="Straight Arrow Connector 12"/>
          <p:cNvCxnSpPr>
            <a:stCxn id="3" idx="1"/>
          </p:cNvCxnSpPr>
          <p:nvPr/>
        </p:nvCxnSpPr>
        <p:spPr>
          <a:xfrm flipH="1" flipV="1">
            <a:off x="4283969" y="3677252"/>
            <a:ext cx="1128110" cy="238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0"/>
          </p:cNvCxnSpPr>
          <p:nvPr/>
        </p:nvCxnSpPr>
        <p:spPr>
          <a:xfrm flipH="1" flipV="1">
            <a:off x="6406192" y="3140968"/>
            <a:ext cx="12414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2"/>
          </p:cNvCxnSpPr>
          <p:nvPr/>
        </p:nvCxnSpPr>
        <p:spPr>
          <a:xfrm flipH="1">
            <a:off x="6406192" y="3901118"/>
            <a:ext cx="124142" cy="2601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971600" y="3068960"/>
            <a:ext cx="1224136" cy="1092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MEADcast - Cuong N. Tran</a:t>
            </a:r>
            <a:endParaRPr lang="de-D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BFFA52-4234-45F6-B1A6-074E24FF43A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69200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 animBg="1"/>
      <p:bldP spid="11" grpId="1" animBg="1"/>
      <p:bldP spid="5" grpId="0" animBg="1"/>
      <p:bldP spid="5" grpId="1" animBg="1"/>
      <p:bldP spid="14" grpId="0" animBg="1"/>
      <p:bldP spid="3" grpId="0"/>
      <p:bldP spid="3" grpId="1"/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Praesentation_lmu_aktuell">
  <a:themeElements>
    <a:clrScheme name="Praesentation_lmu_aktue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aesentation_lmu_aktuell">
      <a:majorFont>
        <a:latin typeface="LMU CompatilFact"/>
        <a:ea typeface=""/>
        <a:cs typeface=""/>
      </a:majorFont>
      <a:minorFont>
        <a:latin typeface="LMU CompatilFac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MU CompatilFact" pitchFamily="2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Praesentation_lmu_aktue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3">
        <a:dk1>
          <a:srgbClr val="000000"/>
        </a:dk1>
        <a:lt1>
          <a:srgbClr val="FFFFFF"/>
        </a:lt1>
        <a:dk2>
          <a:srgbClr val="4C4C4C"/>
        </a:dk2>
        <a:lt2>
          <a:srgbClr val="808080"/>
        </a:lt2>
        <a:accent1>
          <a:srgbClr val="FF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00"/>
        </a:accent6>
        <a:hlink>
          <a:srgbClr val="00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3304</TotalTime>
  <Words>2386</Words>
  <Application>Microsoft Office PowerPoint</Application>
  <PresentationFormat>On-screen Show (4:3)</PresentationFormat>
  <Paragraphs>539</Paragraphs>
  <Slides>40</Slides>
  <Notes>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Praesentation_lmu_aktuell</vt:lpstr>
      <vt:lpstr>Privacy-Preserving Multicast to Explicit Agnostic Destinations</vt:lpstr>
      <vt:lpstr>Large-scale distribution of content</vt:lpstr>
      <vt:lpstr>Knowledge distribution and  group management</vt:lpstr>
      <vt:lpstr>Approach</vt:lpstr>
      <vt:lpstr>Approach</vt:lpstr>
      <vt:lpstr>MEADcast functions</vt:lpstr>
      <vt:lpstr>MEADcast header</vt:lpstr>
      <vt:lpstr>Data delivery : All MEADcast network</vt:lpstr>
      <vt:lpstr>Topology Discovery: All MEADcast network</vt:lpstr>
      <vt:lpstr>Topology Discovery: All MEADcast network</vt:lpstr>
      <vt:lpstr>Topology Discovery: Sparse MEADcast network</vt:lpstr>
      <vt:lpstr>PowerPoint Presentation</vt:lpstr>
      <vt:lpstr>Data delivery:  Sparse MEADcast network</vt:lpstr>
      <vt:lpstr>Relation to upper layers</vt:lpstr>
      <vt:lpstr>Overhead and Gain</vt:lpstr>
      <vt:lpstr>Study of efficiency</vt:lpstr>
      <vt:lpstr>Traffic saving (vs. Unicast)</vt:lpstr>
      <vt:lpstr>Result</vt:lpstr>
      <vt:lpstr>Take-away</vt:lpstr>
      <vt:lpstr>Backup slides</vt:lpstr>
      <vt:lpstr>Experiment setup</vt:lpstr>
      <vt:lpstr>Fragmentation by payload</vt:lpstr>
      <vt:lpstr>Fragmentation by # receivers</vt:lpstr>
      <vt:lpstr>Evaluation</vt:lpstr>
      <vt:lpstr>Application Layer Multicast</vt:lpstr>
      <vt:lpstr>Xcast (rfc5058)</vt:lpstr>
      <vt:lpstr>Compare to Multicast</vt:lpstr>
      <vt:lpstr>MEADcast header</vt:lpstr>
      <vt:lpstr>Topology discovery</vt:lpstr>
      <vt:lpstr>Topology Discovery: All MEADcast network</vt:lpstr>
      <vt:lpstr>Topology Discovery: All MEADcast network</vt:lpstr>
      <vt:lpstr>Topology Discovery: Sparse MEADcast network</vt:lpstr>
      <vt:lpstr>PowerPoint Presentation</vt:lpstr>
      <vt:lpstr>PowerPoint Presentation</vt:lpstr>
      <vt:lpstr>Example</vt:lpstr>
      <vt:lpstr>Example</vt:lpstr>
      <vt:lpstr>Example</vt:lpstr>
      <vt:lpstr>Example</vt:lpstr>
      <vt:lpstr>Example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schaaf</dc:creator>
  <cp:lastModifiedBy>Cuong Tran</cp:lastModifiedBy>
  <cp:revision>3463</cp:revision>
  <cp:lastPrinted>2002-10-09T14:32:30Z</cp:lastPrinted>
  <dcterms:created xsi:type="dcterms:W3CDTF">2003-07-21T12:00:07Z</dcterms:created>
  <dcterms:modified xsi:type="dcterms:W3CDTF">2018-07-24T11:09:25Z</dcterms:modified>
</cp:coreProperties>
</file>