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160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1934C-A744-424B-88D6-43F21CCC75BB}" type="datetimeFigureOut">
              <a:rPr lang="de-DE" smtClean="0"/>
              <a:t>03.05.2019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B179A-13A7-49FD-B667-34EB02BE83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450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02541">
              <a:defRPr>
                <a:solidFill>
                  <a:srgbClr val="0000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85696" indent="-263730" defTabSz="902541">
              <a:defRPr>
                <a:solidFill>
                  <a:srgbClr val="0000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54918" indent="-210983" defTabSz="902541">
              <a:defRPr>
                <a:solidFill>
                  <a:srgbClr val="0000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476884" indent="-210983" defTabSz="902541">
              <a:defRPr>
                <a:solidFill>
                  <a:srgbClr val="0000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898852" indent="-210983" defTabSz="902541">
              <a:defRPr>
                <a:solidFill>
                  <a:srgbClr val="0000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320818" indent="-210983" defTabSz="902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742785" indent="-210983" defTabSz="902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164752" indent="-210983" defTabSz="902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586719" indent="-210983" defTabSz="902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A7FA061-A38F-430A-8CF2-8F9026B37668}" type="slidenum">
              <a:rPr lang="de-DE" altLang="de-DE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13</a:t>
            </a:fld>
            <a:endParaRPr lang="de-DE" altLang="de-DE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4263" y="868363"/>
            <a:ext cx="4633912" cy="3475037"/>
          </a:xfrm>
          <a:ln w="12700" cap="flat">
            <a:solidFill>
              <a:schemeClr val="tx1"/>
            </a:solidFill>
          </a:ln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992" y="4720029"/>
            <a:ext cx="4979692" cy="4177954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115" tIns="45559" rIns="91115" bIns="45559"/>
          <a:lstStyle/>
          <a:p>
            <a:r>
              <a:rPr lang="de-DE" altLang="de-DE" b="1" dirty="0"/>
              <a:t>Warum OSI-Modell ??</a:t>
            </a:r>
          </a:p>
          <a:p>
            <a:pPr>
              <a:buFontTx/>
              <a:buChar char="•"/>
            </a:pPr>
            <a:r>
              <a:rPr lang="de-DE" altLang="de-DE" dirty="0"/>
              <a:t> Strukturierung: Beispiel Auto: Gruppierung angefangen mit Zahnrad, Getriebe, Antriebsstrang, ....</a:t>
            </a:r>
          </a:p>
          <a:p>
            <a:pPr>
              <a:buFontTx/>
              <a:buChar char="•"/>
            </a:pPr>
            <a:r>
              <a:rPr lang="de-DE" altLang="de-DE" dirty="0"/>
              <a:t> klare Übergange - Schnittstellen -  zwischen verschiedenen Teilen (Software, Hardware)</a:t>
            </a:r>
          </a:p>
          <a:p>
            <a:pPr>
              <a:buFontTx/>
              <a:buChar char="•"/>
            </a:pPr>
            <a:r>
              <a:rPr lang="de-DE" altLang="de-DE" dirty="0"/>
              <a:t> generelles Modell ALLER Netzwerkprotokolle</a:t>
            </a:r>
          </a:p>
          <a:p>
            <a:pPr>
              <a:buFontTx/>
              <a:buChar char="•"/>
            </a:pPr>
            <a:r>
              <a:rPr lang="de-DE" altLang="de-DE" dirty="0"/>
              <a:t> die Möglichkeit innerhalb einer Schicht die eine Technik durch die andere zu ersetzen (z.B. TCP/IP über ISDN und über Ethernet, Ethernet über Drahtleitung und Glasleitung) ohne das die anderen Schichten verändert werden müssen.</a:t>
            </a:r>
          </a:p>
          <a:p>
            <a:r>
              <a:rPr lang="de-DE" altLang="de-DE" b="1" dirty="0"/>
              <a:t>Die drei unteren Schichten</a:t>
            </a:r>
          </a:p>
          <a:p>
            <a:pPr>
              <a:buFontTx/>
              <a:buChar char="•"/>
            </a:pPr>
            <a:r>
              <a:rPr lang="de-DE" altLang="de-DE" dirty="0"/>
              <a:t>Kabel, Stecker, Bitkodierung</a:t>
            </a:r>
          </a:p>
          <a:p>
            <a:pPr>
              <a:buFontTx/>
              <a:buChar char="•"/>
            </a:pPr>
            <a:r>
              <a:rPr lang="de-DE" altLang="de-DE" dirty="0"/>
              <a:t>Zugriffsverfahren, Topologie (Verbindung zwischen zwei unmittelbar miteinander verbundener Geräte)</a:t>
            </a:r>
          </a:p>
          <a:p>
            <a:pPr>
              <a:buFontTx/>
              <a:buChar char="•"/>
            </a:pPr>
            <a:r>
              <a:rPr lang="de-DE" altLang="de-DE" dirty="0"/>
              <a:t>Netzprotokoll, Verbindung über Gateways hinweg in die ganze Welt (Adressierungsverfahren, ....)</a:t>
            </a:r>
          </a:p>
          <a:p>
            <a:r>
              <a:rPr lang="de-DE" altLang="de-DE" b="1" dirty="0"/>
              <a:t>Komponenten der verschiedenen Schichten</a:t>
            </a:r>
            <a:endParaRPr lang="de-DE" altLang="de-DE" dirty="0"/>
          </a:p>
          <a:p>
            <a:pPr>
              <a:buFontTx/>
              <a:buChar char="•"/>
            </a:pPr>
            <a:r>
              <a:rPr lang="de-DE" altLang="de-DE" dirty="0"/>
              <a:t>Repeater, Hub</a:t>
            </a:r>
          </a:p>
          <a:p>
            <a:pPr>
              <a:buFontTx/>
              <a:buChar char="•"/>
            </a:pPr>
            <a:r>
              <a:rPr lang="de-DE" altLang="de-DE" dirty="0"/>
              <a:t>Bridge, Switch</a:t>
            </a:r>
          </a:p>
          <a:p>
            <a:pPr>
              <a:buFontTx/>
              <a:buChar char="•"/>
            </a:pPr>
            <a:r>
              <a:rPr lang="de-DE" altLang="de-DE" dirty="0"/>
              <a:t>Router</a:t>
            </a:r>
          </a:p>
        </p:txBody>
      </p:sp>
    </p:spTree>
    <p:extLst>
      <p:ext uri="{BB962C8B-B14F-4D97-AF65-F5344CB8AC3E}">
        <p14:creationId xmlns:p14="http://schemas.microsoft.com/office/powerpoint/2010/main" val="1313171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02541">
              <a:defRPr>
                <a:solidFill>
                  <a:srgbClr val="0000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85696" indent="-263730" defTabSz="902541">
              <a:defRPr>
                <a:solidFill>
                  <a:srgbClr val="0000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54918" indent="-210983" defTabSz="902541">
              <a:defRPr>
                <a:solidFill>
                  <a:srgbClr val="0000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476884" indent="-210983" defTabSz="902541">
              <a:defRPr>
                <a:solidFill>
                  <a:srgbClr val="0000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898852" indent="-210983" defTabSz="902541">
              <a:defRPr>
                <a:solidFill>
                  <a:srgbClr val="0000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320818" indent="-210983" defTabSz="902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742785" indent="-210983" defTabSz="902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164752" indent="-210983" defTabSz="902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586719" indent="-210983" defTabSz="902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A383FE4-96A3-4EE4-8A4A-AD02E81EFA42}" type="slidenum">
              <a:rPr lang="de-DE" altLang="de-DE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16</a:t>
            </a:fld>
            <a:endParaRPr lang="de-DE" altLang="de-DE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25488"/>
            <a:ext cx="4935537" cy="3702050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8112" y="4736967"/>
            <a:ext cx="4959932" cy="4475170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de-DE" altLang="de-DE"/>
              <a:t>Vielfalt der Nutzer</a:t>
            </a:r>
          </a:p>
          <a:p>
            <a:r>
              <a:rPr lang="de-DE" altLang="de-DE"/>
              <a:t>Hauptnutzer fett</a:t>
            </a:r>
          </a:p>
          <a:p>
            <a:r>
              <a:rPr lang="de-DE" altLang="de-DE"/>
              <a:t>u.a.</a:t>
            </a:r>
          </a:p>
          <a:p>
            <a:r>
              <a:rPr lang="de-DE" altLang="de-DE"/>
              <a:t>Universitäten 	2</a:t>
            </a:r>
          </a:p>
          <a:p>
            <a:r>
              <a:rPr lang="de-DE" altLang="de-DE"/>
              <a:t>Hochschulen	7</a:t>
            </a:r>
          </a:p>
          <a:p>
            <a:r>
              <a:rPr lang="de-DE" altLang="de-DE"/>
              <a:t>Museen		7</a:t>
            </a:r>
          </a:p>
          <a:p>
            <a:r>
              <a:rPr lang="de-DE" altLang="de-DE"/>
              <a:t>Wiss. Einrichtungen	11</a:t>
            </a:r>
          </a:p>
          <a:p>
            <a:r>
              <a:rPr lang="de-DE" altLang="de-DE"/>
              <a:t>Stud. Wohnheime	40	</a:t>
            </a:r>
          </a:p>
          <a:p>
            <a:r>
              <a:rPr lang="de-DE" altLang="de-DE"/>
              <a:t>Gründerzentren	2</a:t>
            </a:r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62193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CA9B-809B-4298-8091-CC5164936DAF}" type="datetimeFigureOut">
              <a:rPr lang="de-DE" smtClean="0"/>
              <a:t>03.05.2019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B3A2-7FC9-4600-AA92-7ECFFA130E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054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CA9B-809B-4298-8091-CC5164936DAF}" type="datetimeFigureOut">
              <a:rPr lang="de-DE" smtClean="0"/>
              <a:t>03.05.2019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B3A2-7FC9-4600-AA92-7ECFFA130E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623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CA9B-809B-4298-8091-CC5164936DAF}" type="datetimeFigureOut">
              <a:rPr lang="de-DE" smtClean="0"/>
              <a:t>03.05.2019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B3A2-7FC9-4600-AA92-7ECFFA130E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0567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CA9B-809B-4298-8091-CC5164936DAF}" type="datetimeFigureOut">
              <a:rPr lang="de-DE" smtClean="0"/>
              <a:t>03.05.2019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B3A2-7FC9-4600-AA92-7ECFFA130E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5109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CA9B-809B-4298-8091-CC5164936DAF}" type="datetimeFigureOut">
              <a:rPr lang="de-DE" smtClean="0"/>
              <a:t>03.05.2019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B3A2-7FC9-4600-AA92-7ECFFA130E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3286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CA9B-809B-4298-8091-CC5164936DAF}" type="datetimeFigureOut">
              <a:rPr lang="de-DE" smtClean="0"/>
              <a:t>03.05.2019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B3A2-7FC9-4600-AA92-7ECFFA130E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2300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CA9B-809B-4298-8091-CC5164936DAF}" type="datetimeFigureOut">
              <a:rPr lang="de-DE" smtClean="0"/>
              <a:t>03.05.2019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B3A2-7FC9-4600-AA92-7ECFFA130E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102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CA9B-809B-4298-8091-CC5164936DAF}" type="datetimeFigureOut">
              <a:rPr lang="de-DE" smtClean="0"/>
              <a:t>03.05.2019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B3A2-7FC9-4600-AA92-7ECFFA130E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9666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CA9B-809B-4298-8091-CC5164936DAF}" type="datetimeFigureOut">
              <a:rPr lang="de-DE" smtClean="0"/>
              <a:t>03.05.2019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B3A2-7FC9-4600-AA92-7ECFFA130E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283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CA9B-809B-4298-8091-CC5164936DAF}" type="datetimeFigureOut">
              <a:rPr lang="de-DE" smtClean="0"/>
              <a:t>03.05.2019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B3A2-7FC9-4600-AA92-7ECFFA130E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8700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CA9B-809B-4298-8091-CC5164936DAF}" type="datetimeFigureOut">
              <a:rPr lang="de-DE" smtClean="0"/>
              <a:t>03.05.2019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B3A2-7FC9-4600-AA92-7ECFFA130E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057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CCA9B-809B-4298-8091-CC5164936DAF}" type="datetimeFigureOut">
              <a:rPr lang="de-DE" smtClean="0"/>
              <a:t>03.05.2019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7B3A2-7FC9-4600-AA92-7ECFFA130E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378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m.ifi.lmu.de/r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rz.de/services/netz/mwn-ueberblick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8.wmf"/><Relationship Id="rId18" Type="http://schemas.openxmlformats.org/officeDocument/2006/relationships/image" Target="../media/image23.wmf"/><Relationship Id="rId26" Type="http://schemas.openxmlformats.org/officeDocument/2006/relationships/image" Target="../media/image31.png"/><Relationship Id="rId3" Type="http://schemas.openxmlformats.org/officeDocument/2006/relationships/image" Target="../media/image8.png"/><Relationship Id="rId21" Type="http://schemas.openxmlformats.org/officeDocument/2006/relationships/image" Target="../media/image26.wmf"/><Relationship Id="rId7" Type="http://schemas.openxmlformats.org/officeDocument/2006/relationships/image" Target="../media/image12.wmf"/><Relationship Id="rId12" Type="http://schemas.openxmlformats.org/officeDocument/2006/relationships/image" Target="../media/image17.wmf"/><Relationship Id="rId17" Type="http://schemas.openxmlformats.org/officeDocument/2006/relationships/image" Target="../media/image22.wmf"/><Relationship Id="rId25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wmf"/><Relationship Id="rId20" Type="http://schemas.openxmlformats.org/officeDocument/2006/relationships/image" Target="../media/image25.wmf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wmf"/><Relationship Id="rId11" Type="http://schemas.openxmlformats.org/officeDocument/2006/relationships/image" Target="../media/image16.wmf"/><Relationship Id="rId24" Type="http://schemas.openxmlformats.org/officeDocument/2006/relationships/image" Target="../media/image29.png"/><Relationship Id="rId5" Type="http://schemas.openxmlformats.org/officeDocument/2006/relationships/image" Target="../media/image10.wmf"/><Relationship Id="rId15" Type="http://schemas.openxmlformats.org/officeDocument/2006/relationships/image" Target="../media/image20.wmf"/><Relationship Id="rId23" Type="http://schemas.openxmlformats.org/officeDocument/2006/relationships/image" Target="../media/image28.gif"/><Relationship Id="rId28" Type="http://schemas.openxmlformats.org/officeDocument/2006/relationships/image" Target="../media/image33.png"/><Relationship Id="rId10" Type="http://schemas.openxmlformats.org/officeDocument/2006/relationships/image" Target="../media/image15.wmf"/><Relationship Id="rId19" Type="http://schemas.openxmlformats.org/officeDocument/2006/relationships/image" Target="../media/image24.wmf"/><Relationship Id="rId31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14.wmf"/><Relationship Id="rId14" Type="http://schemas.openxmlformats.org/officeDocument/2006/relationships/image" Target="../media/image19.wmf"/><Relationship Id="rId22" Type="http://schemas.openxmlformats.org/officeDocument/2006/relationships/image" Target="../media/image27.jpeg"/><Relationship Id="rId27" Type="http://schemas.openxmlformats.org/officeDocument/2006/relationships/image" Target="../media/image32.png"/><Relationship Id="rId30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setiathome.ssl.berkeley.ed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57350" y="913670"/>
            <a:ext cx="5829300" cy="1790700"/>
          </a:xfrm>
        </p:spPr>
        <p:txBody>
          <a:bodyPr/>
          <a:lstStyle/>
          <a:p>
            <a:r>
              <a:rPr lang="de-DE" dirty="0"/>
              <a:t>Rechnernetze &amp; Verteilte Systeme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000250" y="2773428"/>
            <a:ext cx="5143500" cy="2054827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Ludwig-Maximilians-Universität München</a:t>
            </a:r>
          </a:p>
          <a:p>
            <a:r>
              <a:rPr lang="de-DE" dirty="0"/>
              <a:t>Sommersemester 2019</a:t>
            </a:r>
          </a:p>
          <a:p>
            <a:r>
              <a:rPr lang="de-DE" dirty="0"/>
              <a:t>Prof. Dr. D. Kranzlmüller</a:t>
            </a:r>
          </a:p>
          <a:p>
            <a:endParaRPr lang="de-DE" dirty="0"/>
          </a:p>
          <a:p>
            <a:r>
              <a:rPr lang="de-DE" dirty="0">
                <a:hlinkClick r:id="rId2"/>
              </a:rPr>
              <a:t>http://www.nm.ifi.lmu.de/rn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8403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10</a:t>
            </a:fld>
            <a:endParaRPr lang="de-DE"/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1614488" y="1122514"/>
            <a:ext cx="5915025" cy="7310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100" dirty="0"/>
              <a:t>Links (Kabel) verbinden End- bzw. Transitsysteme. </a:t>
            </a:r>
            <a:endParaRPr lang="de-DE" sz="2100" dirty="0"/>
          </a:p>
        </p:txBody>
      </p:sp>
      <p:sp>
        <p:nvSpPr>
          <p:cNvPr id="12" name="Ellipse 11"/>
          <p:cNvSpPr/>
          <p:nvPr/>
        </p:nvSpPr>
        <p:spPr>
          <a:xfrm>
            <a:off x="1932319" y="2125333"/>
            <a:ext cx="304081" cy="30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3" name="Ellipse 12"/>
          <p:cNvSpPr/>
          <p:nvPr/>
        </p:nvSpPr>
        <p:spPr>
          <a:xfrm>
            <a:off x="2312959" y="2019658"/>
            <a:ext cx="304081" cy="30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4" name="Ellipse 13"/>
          <p:cNvSpPr/>
          <p:nvPr/>
        </p:nvSpPr>
        <p:spPr>
          <a:xfrm>
            <a:off x="2813291" y="2323741"/>
            <a:ext cx="304081" cy="30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5" name="Ellipse 14"/>
          <p:cNvSpPr/>
          <p:nvPr/>
        </p:nvSpPr>
        <p:spPr>
          <a:xfrm>
            <a:off x="1780279" y="2735652"/>
            <a:ext cx="304081" cy="30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7" name="Ellipse 16"/>
          <p:cNvSpPr/>
          <p:nvPr/>
        </p:nvSpPr>
        <p:spPr>
          <a:xfrm>
            <a:off x="5924006" y="2255741"/>
            <a:ext cx="304081" cy="2954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8" name="Ellipse 17"/>
          <p:cNvSpPr/>
          <p:nvPr/>
        </p:nvSpPr>
        <p:spPr>
          <a:xfrm>
            <a:off x="6399724" y="2125335"/>
            <a:ext cx="304081" cy="2954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9" name="Ellipse 18"/>
          <p:cNvSpPr/>
          <p:nvPr/>
        </p:nvSpPr>
        <p:spPr>
          <a:xfrm>
            <a:off x="6900055" y="2429415"/>
            <a:ext cx="304081" cy="2954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0" name="Ellipse 19"/>
          <p:cNvSpPr/>
          <p:nvPr/>
        </p:nvSpPr>
        <p:spPr>
          <a:xfrm>
            <a:off x="7049939" y="2887694"/>
            <a:ext cx="304081" cy="2954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7" name="Ellipse 26"/>
          <p:cNvSpPr/>
          <p:nvPr/>
        </p:nvSpPr>
        <p:spPr>
          <a:xfrm>
            <a:off x="3713806" y="4317166"/>
            <a:ext cx="304081" cy="30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8" name="Ellipse 27"/>
          <p:cNvSpPr/>
          <p:nvPr/>
        </p:nvSpPr>
        <p:spPr>
          <a:xfrm>
            <a:off x="4357013" y="4977225"/>
            <a:ext cx="304081" cy="30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0" name="Abgerundetes Rechteck 29"/>
          <p:cNvSpPr/>
          <p:nvPr/>
        </p:nvSpPr>
        <p:spPr>
          <a:xfrm>
            <a:off x="2813291" y="3029168"/>
            <a:ext cx="374171" cy="28215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cxnSp>
        <p:nvCxnSpPr>
          <p:cNvPr id="32" name="Gerader Verbinder 31"/>
          <p:cNvCxnSpPr>
            <a:stCxn id="15" idx="5"/>
            <a:endCxn id="30" idx="1"/>
          </p:cNvCxnSpPr>
          <p:nvPr/>
        </p:nvCxnSpPr>
        <p:spPr>
          <a:xfrm>
            <a:off x="2039827" y="2995202"/>
            <a:ext cx="773463" cy="1750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/>
          <p:cNvCxnSpPr>
            <a:stCxn id="12" idx="5"/>
          </p:cNvCxnSpPr>
          <p:nvPr/>
        </p:nvCxnSpPr>
        <p:spPr>
          <a:xfrm>
            <a:off x="2191869" y="2384885"/>
            <a:ext cx="637678" cy="650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/>
          <p:cNvCxnSpPr>
            <a:stCxn id="13" idx="4"/>
          </p:cNvCxnSpPr>
          <p:nvPr/>
        </p:nvCxnSpPr>
        <p:spPr>
          <a:xfrm>
            <a:off x="2464999" y="2323741"/>
            <a:ext cx="453644" cy="711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37"/>
          <p:cNvCxnSpPr>
            <a:stCxn id="14" idx="4"/>
            <a:endCxn id="30" idx="0"/>
          </p:cNvCxnSpPr>
          <p:nvPr/>
        </p:nvCxnSpPr>
        <p:spPr>
          <a:xfrm>
            <a:off x="2965332" y="2627824"/>
            <a:ext cx="35045" cy="401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bgerundetes Rechteck 46"/>
          <p:cNvSpPr/>
          <p:nvPr/>
        </p:nvSpPr>
        <p:spPr>
          <a:xfrm>
            <a:off x="5612294" y="3123974"/>
            <a:ext cx="374171" cy="28215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8" name="Abgerundetes Rechteck 47"/>
          <p:cNvSpPr/>
          <p:nvPr/>
        </p:nvSpPr>
        <p:spPr>
          <a:xfrm>
            <a:off x="4357013" y="4269697"/>
            <a:ext cx="374171" cy="28215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cxnSp>
        <p:nvCxnSpPr>
          <p:cNvPr id="50" name="Gerader Verbinder 49"/>
          <p:cNvCxnSpPr>
            <a:stCxn id="27" idx="6"/>
            <a:endCxn id="48" idx="1"/>
          </p:cNvCxnSpPr>
          <p:nvPr/>
        </p:nvCxnSpPr>
        <p:spPr>
          <a:xfrm flipV="1">
            <a:off x="4017885" y="4410772"/>
            <a:ext cx="339126" cy="58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r Verbinder 55"/>
          <p:cNvCxnSpPr>
            <a:stCxn id="28" idx="0"/>
            <a:endCxn id="48" idx="2"/>
          </p:cNvCxnSpPr>
          <p:nvPr/>
        </p:nvCxnSpPr>
        <p:spPr>
          <a:xfrm flipV="1">
            <a:off x="4509054" y="4551847"/>
            <a:ext cx="35045" cy="425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r Verbinder 57"/>
          <p:cNvCxnSpPr>
            <a:stCxn id="17" idx="4"/>
            <a:endCxn id="47" idx="0"/>
          </p:cNvCxnSpPr>
          <p:nvPr/>
        </p:nvCxnSpPr>
        <p:spPr>
          <a:xfrm flipH="1">
            <a:off x="5799378" y="2551197"/>
            <a:ext cx="276668" cy="572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r Verbinder 59"/>
          <p:cNvCxnSpPr>
            <a:stCxn id="18" idx="4"/>
          </p:cNvCxnSpPr>
          <p:nvPr/>
        </p:nvCxnSpPr>
        <p:spPr>
          <a:xfrm flipH="1">
            <a:off x="5964493" y="2420789"/>
            <a:ext cx="587270" cy="687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r Verbinder 61"/>
          <p:cNvCxnSpPr>
            <a:stCxn id="19" idx="3"/>
            <a:endCxn id="47" idx="3"/>
          </p:cNvCxnSpPr>
          <p:nvPr/>
        </p:nvCxnSpPr>
        <p:spPr>
          <a:xfrm flipH="1">
            <a:off x="5986463" y="2681604"/>
            <a:ext cx="958122" cy="583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r Verbinder 63"/>
          <p:cNvCxnSpPr>
            <a:stCxn id="20" idx="2"/>
          </p:cNvCxnSpPr>
          <p:nvPr/>
        </p:nvCxnSpPr>
        <p:spPr>
          <a:xfrm flipH="1">
            <a:off x="6019081" y="3035423"/>
            <a:ext cx="1030856" cy="3190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r Verbinder 65"/>
          <p:cNvCxnSpPr>
            <a:stCxn id="30" idx="3"/>
            <a:endCxn id="47" idx="1"/>
          </p:cNvCxnSpPr>
          <p:nvPr/>
        </p:nvCxnSpPr>
        <p:spPr>
          <a:xfrm>
            <a:off x="3187460" y="3170246"/>
            <a:ext cx="2424831" cy="948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r Verbinder 67"/>
          <p:cNvCxnSpPr>
            <a:stCxn id="47" idx="2"/>
            <a:endCxn id="48" idx="3"/>
          </p:cNvCxnSpPr>
          <p:nvPr/>
        </p:nvCxnSpPr>
        <p:spPr>
          <a:xfrm flipH="1">
            <a:off x="4731182" y="3406126"/>
            <a:ext cx="1068195" cy="1004648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r Verbinder 69"/>
          <p:cNvCxnSpPr>
            <a:stCxn id="30" idx="2"/>
            <a:endCxn id="48" idx="0"/>
          </p:cNvCxnSpPr>
          <p:nvPr/>
        </p:nvCxnSpPr>
        <p:spPr>
          <a:xfrm>
            <a:off x="3000375" y="3311319"/>
            <a:ext cx="1543722" cy="95837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Ellipse 72"/>
          <p:cNvSpPr/>
          <p:nvPr/>
        </p:nvSpPr>
        <p:spPr>
          <a:xfrm>
            <a:off x="5171739" y="4747357"/>
            <a:ext cx="304081" cy="30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cxnSp>
        <p:nvCxnSpPr>
          <p:cNvPr id="76" name="Gerader Verbinder 75"/>
          <p:cNvCxnSpPr/>
          <p:nvPr/>
        </p:nvCxnSpPr>
        <p:spPr>
          <a:xfrm flipH="1" flipV="1">
            <a:off x="4731183" y="4550368"/>
            <a:ext cx="471155" cy="3568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feld 90"/>
          <p:cNvSpPr txBox="1"/>
          <p:nvPr/>
        </p:nvSpPr>
        <p:spPr>
          <a:xfrm>
            <a:off x="3586753" y="2904515"/>
            <a:ext cx="11981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b="1" dirty="0"/>
              <a:t>Links</a:t>
            </a:r>
            <a:endParaRPr lang="de-DE" sz="1350" b="1" dirty="0"/>
          </a:p>
        </p:txBody>
      </p:sp>
    </p:spTree>
    <p:extLst>
      <p:ext uri="{BB962C8B-B14F-4D97-AF65-F5344CB8AC3E}">
        <p14:creationId xmlns:p14="http://schemas.microsoft.com/office/powerpoint/2010/main" val="1086765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Beispiel: Gigabit Ethernet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11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651" y="2374649"/>
            <a:ext cx="3273625" cy="2168777"/>
          </a:xfrm>
          <a:prstGeom prst="rect">
            <a:avLst/>
          </a:prstGeom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1614488" y="2226469"/>
            <a:ext cx="3300413" cy="32635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100" dirty="0"/>
              <a:t>„</a:t>
            </a:r>
            <a:r>
              <a:rPr lang="de-DE" sz="2100" dirty="0" err="1"/>
              <a:t>Twisted</a:t>
            </a:r>
            <a:r>
              <a:rPr lang="de-DE" sz="2100" dirty="0"/>
              <a:t> Pair“ Kabel</a:t>
            </a:r>
          </a:p>
          <a:p>
            <a:pPr marL="0" indent="0">
              <a:buNone/>
            </a:pPr>
            <a:endParaRPr lang="de-DE" sz="2100" dirty="0"/>
          </a:p>
          <a:p>
            <a:pPr marL="0" indent="0">
              <a:buNone/>
            </a:pPr>
            <a:r>
              <a:rPr lang="de-DE" sz="2100" dirty="0"/>
              <a:t>1Gbps, 10 </a:t>
            </a:r>
            <a:r>
              <a:rPr lang="de-DE" sz="2100" dirty="0" err="1"/>
              <a:t>GBps</a:t>
            </a:r>
            <a:r>
              <a:rPr lang="de-DE" sz="2100" dirty="0"/>
              <a:t>, 100Gbps,…</a:t>
            </a:r>
          </a:p>
        </p:txBody>
      </p:sp>
    </p:spTree>
    <p:extLst>
      <p:ext uri="{BB962C8B-B14F-4D97-AF65-F5344CB8AC3E}">
        <p14:creationId xmlns:p14="http://schemas.microsoft.com/office/powerpoint/2010/main" val="4124968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Münchner </a:t>
            </a:r>
            <a:r>
              <a:rPr lang="de-DE" dirty="0"/>
              <a:t>Wissenschaftsnetz (MWN)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7088" y="1825625"/>
            <a:ext cx="5969823" cy="4351338"/>
          </a:xfrm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12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4313453" y="857250"/>
            <a:ext cx="37707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>
                <a:hlinkClick r:id="rId3"/>
              </a:rPr>
              <a:t>http://www.lrz.de/services/netz/mwn-ueberblick/</a:t>
            </a:r>
            <a:r>
              <a:rPr lang="de-DE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0299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4705" y="2510013"/>
            <a:ext cx="3580187" cy="3228112"/>
          </a:xfrm>
          <a:prstGeom prst="rect">
            <a:avLst/>
          </a:prstGeom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MWN - Überblick</a:t>
            </a:r>
            <a:endParaRPr lang="de-DE" altLang="de-DE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DE" altLang="de-DE" dirty="0"/>
              <a:t>Kommunikationsnetz für Münchner Hochschulen und</a:t>
            </a:r>
          </a:p>
          <a:p>
            <a:pPr lvl="1"/>
            <a:r>
              <a:rPr lang="de-DE" altLang="de-DE" dirty="0"/>
              <a:t>wissenschaftliche Einrichtungen</a:t>
            </a:r>
            <a:endParaRPr lang="en-US" altLang="de-DE" dirty="0"/>
          </a:p>
          <a:p>
            <a:pPr lvl="1"/>
            <a:r>
              <a:rPr lang="en-US" altLang="de-DE" dirty="0"/>
              <a:t>110.000 </a:t>
            </a:r>
            <a:r>
              <a:rPr lang="en-US" altLang="de-DE" dirty="0" err="1"/>
              <a:t>Studenten</a:t>
            </a:r>
            <a:endParaRPr lang="en-US" altLang="de-DE" dirty="0"/>
          </a:p>
          <a:p>
            <a:pPr lvl="1"/>
            <a:r>
              <a:rPr lang="en-US" altLang="de-DE" dirty="0"/>
              <a:t>30.000 </a:t>
            </a:r>
            <a:r>
              <a:rPr lang="en-US" altLang="de-DE" dirty="0" err="1"/>
              <a:t>Mitarbeiter</a:t>
            </a:r>
            <a:endParaRPr lang="en-US" altLang="de-DE" dirty="0"/>
          </a:p>
          <a:p>
            <a:pPr lvl="1"/>
            <a:endParaRPr lang="en-US" altLang="de-DE" dirty="0"/>
          </a:p>
          <a:p>
            <a:r>
              <a:rPr lang="en-US" altLang="de-DE" dirty="0" err="1"/>
              <a:t>Kennzahlen</a:t>
            </a:r>
            <a:endParaRPr lang="en-US" altLang="de-DE" dirty="0"/>
          </a:p>
          <a:p>
            <a:pPr lvl="1"/>
            <a:r>
              <a:rPr lang="en-US" altLang="de-DE" dirty="0"/>
              <a:t>16 Router</a:t>
            </a:r>
          </a:p>
          <a:p>
            <a:pPr lvl="1"/>
            <a:r>
              <a:rPr lang="en-US" altLang="de-DE" dirty="0"/>
              <a:t>1.500 Switches</a:t>
            </a:r>
          </a:p>
          <a:p>
            <a:pPr lvl="1"/>
            <a:r>
              <a:rPr lang="en-US" altLang="de-DE" dirty="0"/>
              <a:t>3.050 Access points</a:t>
            </a:r>
          </a:p>
          <a:p>
            <a:pPr lvl="1"/>
            <a:r>
              <a:rPr lang="en-US" altLang="de-DE" dirty="0"/>
              <a:t>77 </a:t>
            </a:r>
            <a:r>
              <a:rPr lang="en-US" altLang="de-DE" dirty="0" err="1"/>
              <a:t>gemietete</a:t>
            </a:r>
            <a:r>
              <a:rPr lang="en-US" altLang="de-DE" dirty="0"/>
              <a:t> Dark </a:t>
            </a:r>
            <a:r>
              <a:rPr lang="en-US" altLang="de-DE" dirty="0" err="1"/>
              <a:t>Fibre</a:t>
            </a:r>
            <a:r>
              <a:rPr lang="en-US" altLang="de-DE" dirty="0"/>
              <a:t> </a:t>
            </a:r>
            <a:r>
              <a:rPr lang="en-US" altLang="de-DE" dirty="0" err="1"/>
              <a:t>Leitungen</a:t>
            </a:r>
            <a:r>
              <a:rPr lang="en-US" altLang="de-DE" dirty="0"/>
              <a:t> </a:t>
            </a:r>
          </a:p>
          <a:p>
            <a:pPr lvl="1"/>
            <a:r>
              <a:rPr lang="en-US" altLang="de-DE" dirty="0"/>
              <a:t>40+ private Dark </a:t>
            </a:r>
            <a:r>
              <a:rPr lang="en-US" altLang="de-DE" dirty="0" err="1"/>
              <a:t>Fibre</a:t>
            </a:r>
            <a:r>
              <a:rPr lang="en-US" altLang="de-DE" dirty="0"/>
              <a:t> </a:t>
            </a:r>
            <a:r>
              <a:rPr lang="en-US" altLang="de-DE" dirty="0" err="1"/>
              <a:t>Leitungen</a:t>
            </a:r>
            <a:endParaRPr lang="en-US" altLang="de-DE" dirty="0"/>
          </a:p>
          <a:p>
            <a:pPr lvl="1"/>
            <a:r>
              <a:rPr lang="en-US" altLang="de-DE" dirty="0"/>
              <a:t>&gt; 100.000 </a:t>
            </a:r>
            <a:r>
              <a:rPr lang="en-US" altLang="de-DE" dirty="0" err="1"/>
              <a:t>Endgeräte</a:t>
            </a:r>
            <a:endParaRPr lang="en-US" altLang="de-DE" dirty="0"/>
          </a:p>
          <a:p>
            <a:pPr lvl="1"/>
            <a:r>
              <a:rPr lang="en-US" altLang="de-DE" dirty="0"/>
              <a:t>54 </a:t>
            </a:r>
            <a:r>
              <a:rPr lang="en-US" altLang="de-DE" dirty="0" err="1"/>
              <a:t>Lokationen</a:t>
            </a:r>
            <a:r>
              <a:rPr lang="en-US" altLang="de-DE" dirty="0"/>
              <a:t> </a:t>
            </a:r>
            <a:r>
              <a:rPr lang="en-US" altLang="de-DE" dirty="0" err="1"/>
              <a:t>mit</a:t>
            </a:r>
            <a:r>
              <a:rPr lang="en-US" altLang="de-DE" dirty="0"/>
              <a:t> 560 </a:t>
            </a:r>
            <a:r>
              <a:rPr lang="en-US" altLang="de-DE" dirty="0" err="1"/>
              <a:t>Gebäuden</a:t>
            </a:r>
            <a:endParaRPr lang="en-US" altLang="de-DE" dirty="0"/>
          </a:p>
          <a:p>
            <a:pPr lvl="1"/>
            <a:endParaRPr lang="en-US" altLang="de-DE" dirty="0"/>
          </a:p>
          <a:p>
            <a:r>
              <a:rPr lang="en-US" altLang="de-DE" dirty="0" err="1"/>
              <a:t>Übertragene</a:t>
            </a:r>
            <a:r>
              <a:rPr lang="en-US" altLang="de-DE" dirty="0"/>
              <a:t> </a:t>
            </a:r>
            <a:r>
              <a:rPr lang="en-US" altLang="de-DE" dirty="0" err="1"/>
              <a:t>Daten</a:t>
            </a:r>
            <a:r>
              <a:rPr lang="en-US" altLang="de-DE" dirty="0"/>
              <a:t> (Jan 2016)</a:t>
            </a:r>
          </a:p>
          <a:p>
            <a:pPr lvl="1"/>
            <a:r>
              <a:rPr lang="en-US" altLang="de-DE" dirty="0"/>
              <a:t>1.300 / 800 </a:t>
            </a:r>
            <a:r>
              <a:rPr lang="en-US" altLang="de-DE" dirty="0" err="1"/>
              <a:t>Tbyte</a:t>
            </a:r>
            <a:r>
              <a:rPr lang="en-US" altLang="de-DE" dirty="0"/>
              <a:t>/</a:t>
            </a:r>
            <a:r>
              <a:rPr lang="en-US" altLang="de-DE" dirty="0" err="1"/>
              <a:t>Monat</a:t>
            </a:r>
            <a:r>
              <a:rPr lang="en-US" altLang="de-DE" dirty="0"/>
              <a:t> (</a:t>
            </a:r>
            <a:r>
              <a:rPr lang="en-US" altLang="de-DE" dirty="0" err="1"/>
              <a:t>ein</a:t>
            </a:r>
            <a:r>
              <a:rPr lang="en-US" altLang="de-DE" dirty="0"/>
              <a:t>/</a:t>
            </a:r>
            <a:r>
              <a:rPr lang="en-US" altLang="de-DE" dirty="0" err="1"/>
              <a:t>ausgehend</a:t>
            </a:r>
            <a:r>
              <a:rPr lang="en-US" altLang="de-DE" dirty="0"/>
              <a:t>) </a:t>
            </a:r>
          </a:p>
          <a:p>
            <a:pPr lvl="1"/>
            <a:r>
              <a:rPr lang="en-US" altLang="de-DE" dirty="0"/>
              <a:t>25 </a:t>
            </a:r>
            <a:r>
              <a:rPr lang="en-US" altLang="de-DE" dirty="0" err="1"/>
              <a:t>PByte</a:t>
            </a:r>
            <a:r>
              <a:rPr lang="en-US" altLang="de-DE" dirty="0"/>
              <a:t>/</a:t>
            </a:r>
            <a:r>
              <a:rPr lang="en-US" altLang="de-DE" dirty="0" err="1"/>
              <a:t>Monat</a:t>
            </a:r>
            <a:r>
              <a:rPr lang="en-US" altLang="de-DE" dirty="0"/>
              <a:t> </a:t>
            </a:r>
            <a:r>
              <a:rPr lang="en-US" altLang="de-DE" dirty="0" err="1"/>
              <a:t>über</a:t>
            </a:r>
            <a:r>
              <a:rPr lang="en-US" altLang="de-DE" dirty="0"/>
              <a:t> Backbone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4897128"/>
      </p:ext>
    </p:extLst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Geografische Verteilung</a:t>
            </a:r>
          </a:p>
        </p:txBody>
      </p:sp>
      <p:pic>
        <p:nvPicPr>
          <p:cNvPr id="6" name="Grafik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598" y="1825625"/>
            <a:ext cx="3702803" cy="4351338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959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MWN – Angeschlossene Areale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805" y="1825625"/>
            <a:ext cx="6110389" cy="4351338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8355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232672"/>
            <a:ext cx="857250" cy="617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1267" name="Picture 38"/>
          <p:cNvPicPr>
            <a:picLocks noChangeAspect="1" noChangeArrowheads="1"/>
          </p:cNvPicPr>
          <p:nvPr/>
        </p:nvPicPr>
        <p:blipFill>
          <a:blip r:embed="rId4" cstate="print">
            <a:lum bright="-4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784" y="3976727"/>
            <a:ext cx="1510904" cy="36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1269" name="Picture 3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5" y="2218137"/>
            <a:ext cx="602456" cy="35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782" y="2501504"/>
            <a:ext cx="58936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5"/>
          <p:cNvPicPr>
            <a:picLocks noChangeArrowheads="1"/>
          </p:cNvPicPr>
          <p:nvPr/>
        </p:nvPicPr>
        <p:blipFill>
          <a:blip r:embed="rId7" cstate="print">
            <a:lum bright="34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719" y="3053954"/>
            <a:ext cx="310754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6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593" y="2221707"/>
            <a:ext cx="429815" cy="51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8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511" y="3234198"/>
            <a:ext cx="503634" cy="42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9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781" y="4239816"/>
            <a:ext cx="44886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0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079" y="2839642"/>
            <a:ext cx="428625" cy="43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3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462" y="4341589"/>
            <a:ext cx="1129904" cy="20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4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875" y="4559581"/>
            <a:ext cx="141565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5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183" y="2064546"/>
            <a:ext cx="675085" cy="61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7"/>
          <p:cNvPicPr>
            <a:picLocks noChangeArrowheads="1"/>
          </p:cNvPicPr>
          <p:nvPr/>
        </p:nvPicPr>
        <p:blipFill>
          <a:blip r:embed="rId15" cstate="print">
            <a:lum bright="-24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7" y="3375422"/>
            <a:ext cx="797719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18"/>
          <p:cNvPicPr>
            <a:picLocks noChangeArrowheads="1"/>
          </p:cNvPicPr>
          <p:nvPr/>
        </p:nvPicPr>
        <p:blipFill>
          <a:blip r:embed="rId16" cstate="print">
            <a:lum bright="4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641" y="2726854"/>
            <a:ext cx="1795463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19"/>
          <p:cNvPicPr>
            <a:picLocks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81" y="4873449"/>
            <a:ext cx="604838" cy="32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20"/>
          <p:cNvPicPr>
            <a:picLocks noChangeArrowheads="1"/>
          </p:cNvPicPr>
          <p:nvPr/>
        </p:nvPicPr>
        <p:blipFill>
          <a:blip r:embed="rId18" cstate="print">
            <a:lum bright="-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548" y="1964869"/>
            <a:ext cx="595313" cy="57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21"/>
          <p:cNvPicPr>
            <a:picLocks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183" y="3413524"/>
            <a:ext cx="488156" cy="50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Picture 22"/>
          <p:cNvPicPr>
            <a:picLocks noChangeArrowheads="1"/>
          </p:cNvPicPr>
          <p:nvPr/>
        </p:nvPicPr>
        <p:blipFill>
          <a:blip r:embed="rId20" cstate="print">
            <a:lum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840" y="3652259"/>
            <a:ext cx="1104900" cy="43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5" name="Picture 25"/>
          <p:cNvPicPr>
            <a:picLocks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330" y="2850356"/>
            <a:ext cx="559594" cy="525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6" name="Rectangle 26"/>
          <p:cNvSpPr>
            <a:spLocks noChangeArrowheads="1"/>
          </p:cNvSpPr>
          <p:nvPr/>
        </p:nvSpPr>
        <p:spPr bwMode="auto">
          <a:xfrm>
            <a:off x="1143000" y="857250"/>
            <a:ext cx="6858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rgbClr val="0000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rgbClr val="0000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rgbClr val="0000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rgbClr val="0000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rgbClr val="0000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 sz="1350"/>
          </a:p>
        </p:txBody>
      </p:sp>
      <p:pic>
        <p:nvPicPr>
          <p:cNvPr id="11288" name="Picture 28" descr="logo_wzs_200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031" y="4101099"/>
            <a:ext cx="659606" cy="45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0" name="Picture 30" descr="INITUM_HP"/>
          <p:cNvPicPr>
            <a:picLocks noChangeAspect="1" noChangeArrowheads="1" noCrop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479" y="3018398"/>
            <a:ext cx="5143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1" name="Picture 31" descr="izb_logo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131" y="3970735"/>
            <a:ext cx="103822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2" name="Picture 36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404" y="3350820"/>
            <a:ext cx="787003" cy="617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1293" name="Picture 37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516" y="1982392"/>
            <a:ext cx="28575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1294" name="Picture 43"/>
          <p:cNvPicPr>
            <a:picLocks noChangeAspect="1" noChangeArrowheads="1"/>
          </p:cNvPicPr>
          <p:nvPr/>
        </p:nvPicPr>
        <p:blipFill>
          <a:blip r:embed="rId27">
            <a:lum bright="64000" contras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377" y="3187964"/>
            <a:ext cx="1335881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1295" name="Picture 44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901" y="1984642"/>
            <a:ext cx="1058465" cy="24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1296" name="Picture 46"/>
          <p:cNvPicPr>
            <a:picLocks noChangeAspect="1" noChangeArrowheads="1"/>
          </p:cNvPicPr>
          <p:nvPr/>
        </p:nvPicPr>
        <p:blipFill>
          <a:blip r:embed="rId29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317" y="4918370"/>
            <a:ext cx="17145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1297" name="Picture 36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071" y="2577241"/>
            <a:ext cx="111799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690942" y="1999087"/>
            <a:ext cx="460772" cy="46077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Nutzer des MWN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1739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614488" y="1131097"/>
            <a:ext cx="5915025" cy="994172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Verteiltes System vs. Rechnernetz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4488" y="2653072"/>
            <a:ext cx="5915025" cy="7081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dirty="0"/>
              <a:t>Die Gegenseitige Abgrenzung der Begriffe </a:t>
            </a:r>
            <a:r>
              <a:rPr lang="de-DE" i="1" dirty="0"/>
              <a:t>Rechnernetz</a:t>
            </a:r>
            <a:r>
              <a:rPr lang="de-DE" dirty="0"/>
              <a:t> und </a:t>
            </a:r>
            <a:r>
              <a:rPr lang="de-DE" i="1" dirty="0"/>
              <a:t>verteiltes System </a:t>
            </a:r>
            <a:r>
              <a:rPr lang="de-DE" dirty="0"/>
              <a:t>ist unscharf: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17</a:t>
            </a:fld>
            <a:endParaRPr lang="de-DE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9" y="3744051"/>
            <a:ext cx="5678350" cy="140286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711387" y="5054227"/>
            <a:ext cx="345107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Das Rechnernetz ist Teil des </a:t>
            </a:r>
            <a:r>
              <a:rPr lang="de-DE" sz="1350"/>
              <a:t>verteilten Systems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550073" y="4548531"/>
            <a:ext cx="1070358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350" dirty="0"/>
              <a:t>Rechnernetz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061054" y="3992092"/>
            <a:ext cx="1392754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350"/>
              <a:t>Verteiltes System</a:t>
            </a:r>
          </a:p>
        </p:txBody>
      </p:sp>
    </p:spTree>
    <p:extLst>
      <p:ext uri="{BB962C8B-B14F-4D97-AF65-F5344CB8AC3E}">
        <p14:creationId xmlns:p14="http://schemas.microsoft.com/office/powerpoint/2010/main" val="860748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Verteiltes System vs. Rechnernetz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Ein </a:t>
            </a:r>
            <a:r>
              <a:rPr lang="de-DE" b="1" dirty="0"/>
              <a:t>verteiltes System </a:t>
            </a:r>
            <a:r>
              <a:rPr lang="de-DE" dirty="0"/>
              <a:t>(engl.: Distributed System)</a:t>
            </a:r>
            <a:r>
              <a:rPr lang="de-DE" i="1" dirty="0"/>
              <a:t> </a:t>
            </a:r>
            <a:r>
              <a:rPr lang="de-DE" dirty="0"/>
              <a:t>ist eine Menge unabhängiger Rechner, die ihren Nutzern als ein einziges, zusammenhängendes (kohärentes) System erscheinen</a:t>
            </a:r>
            <a:r>
              <a:rPr lang="de-DE" dirty="0" smtClean="0"/>
              <a:t>.</a:t>
            </a:r>
          </a:p>
          <a:p>
            <a:r>
              <a:rPr lang="de-DE" dirty="0" smtClean="0"/>
              <a:t>Ein </a:t>
            </a:r>
            <a:r>
              <a:rPr lang="de-DE" b="1" dirty="0" smtClean="0"/>
              <a:t>Rechnernetz </a:t>
            </a:r>
            <a:r>
              <a:rPr lang="de-DE" dirty="0" smtClean="0"/>
              <a:t>ist ein Zusammenschluss unabhängiger Rechner ohne Kohärenz-Abstraktion. Komplexität aufgrund heterogener Ausstattung (bspw. unterschiedliche Betriebssysteme) ist für den Anwender explizit sichtbar.</a:t>
            </a:r>
            <a:endParaRPr lang="de-DE" b="1" dirty="0"/>
          </a:p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0281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Rechnernetz oder Verteiltes System?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Münchner Wissenschaftsnetz?</a:t>
            </a:r>
          </a:p>
          <a:p>
            <a:r>
              <a:rPr lang="de-DE" dirty="0" smtClean="0"/>
              <a:t>World Wide Web?</a:t>
            </a:r>
          </a:p>
          <a:p>
            <a:r>
              <a:rPr lang="de-DE" dirty="0"/>
              <a:t>SETI@HOME (</a:t>
            </a:r>
            <a:r>
              <a:rPr lang="de-DE" dirty="0">
                <a:hlinkClick r:id="rId2"/>
              </a:rPr>
              <a:t>http://setiathome.ssl.berkeley.edu</a:t>
            </a:r>
            <a:r>
              <a:rPr lang="de-DE" dirty="0" smtClean="0"/>
              <a:t>)?</a:t>
            </a:r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6595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Kapitel 1: </a:t>
            </a:r>
            <a:br>
              <a:rPr lang="de-DE" dirty="0"/>
            </a:br>
            <a:r>
              <a:rPr lang="de-DE" dirty="0" smtClean="0"/>
              <a:t>Grundlagen und Begriffe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1693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Herausforderungen in Rechnernetzen (Komplexität)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7088" y="1825625"/>
            <a:ext cx="5969823" cy="4351338"/>
          </a:xfrm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1810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Herausforderungen in Rechnernetzen (Beispiel MWN)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Viele Benutzer (Studenten, Mitarbeiter, Lehrkräfte…), sowie</a:t>
            </a:r>
          </a:p>
          <a:p>
            <a:r>
              <a:rPr lang="de-DE" dirty="0"/>
              <a:t>U</a:t>
            </a:r>
            <a:r>
              <a:rPr lang="de-DE" dirty="0" smtClean="0"/>
              <a:t>nterschiedlichste Endsysteme…</a:t>
            </a:r>
          </a:p>
          <a:p>
            <a:pPr lvl="1"/>
            <a:r>
              <a:rPr lang="de-DE" dirty="0" smtClean="0"/>
              <a:t>Betriebssystem</a:t>
            </a:r>
          </a:p>
          <a:p>
            <a:pPr lvl="1"/>
            <a:r>
              <a:rPr lang="de-DE" dirty="0" smtClean="0"/>
              <a:t>Rechenkapazität (Leistung)</a:t>
            </a:r>
          </a:p>
          <a:p>
            <a:r>
              <a:rPr lang="de-DE" dirty="0" smtClean="0"/>
              <a:t>…</a:t>
            </a:r>
            <a:r>
              <a:rPr lang="de-DE" b="1" dirty="0" smtClean="0"/>
              <a:t>kommunizieren</a:t>
            </a:r>
            <a:r>
              <a:rPr lang="de-DE" dirty="0" smtClean="0"/>
              <a:t> untereinander über unterschiedliche </a:t>
            </a:r>
            <a:r>
              <a:rPr lang="de-DE" b="1" dirty="0" smtClean="0"/>
              <a:t>Protokolle</a:t>
            </a:r>
          </a:p>
          <a:p>
            <a:pPr lvl="1"/>
            <a:r>
              <a:rPr lang="de-DE" dirty="0" smtClean="0"/>
              <a:t>HTTP, SMTP, DNS,…</a:t>
            </a:r>
          </a:p>
          <a:p>
            <a:r>
              <a:rPr lang="de-DE" dirty="0" smtClean="0"/>
              <a:t>…und </a:t>
            </a:r>
            <a:r>
              <a:rPr lang="de-DE" b="1" dirty="0" smtClean="0"/>
              <a:t>teilen</a:t>
            </a:r>
            <a:r>
              <a:rPr lang="de-DE" dirty="0" smtClean="0"/>
              <a:t> sich </a:t>
            </a:r>
            <a:r>
              <a:rPr lang="de-DE" b="1" dirty="0" smtClean="0"/>
              <a:t>begrenzte</a:t>
            </a:r>
            <a:r>
              <a:rPr lang="de-DE" dirty="0" smtClean="0"/>
              <a:t> </a:t>
            </a:r>
            <a:r>
              <a:rPr lang="de-DE" dirty="0" err="1" smtClean="0"/>
              <a:t>Resourcen</a:t>
            </a:r>
            <a:r>
              <a:rPr lang="de-DE" dirty="0" smtClean="0"/>
              <a:t> des MWN</a:t>
            </a:r>
          </a:p>
          <a:p>
            <a:pPr lvl="1"/>
            <a:r>
              <a:rPr lang="de-DE" dirty="0" smtClean="0"/>
              <a:t>Verfügbare Übertragungskapazität in Links, Transitsystemen,...</a:t>
            </a:r>
          </a:p>
          <a:p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1299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Herausforderungen in Rechnernetzen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Wie wird (eine stetig zunehmende) Komplexität durch unterschiedliche Protokoll-Standards gehandhabt?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3805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Reduzierung der Komplexität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Problem: Spaghetti-Code</a:t>
            </a:r>
          </a:p>
          <a:p>
            <a:pPr lvl="1"/>
            <a:r>
              <a:rPr lang="de-DE" dirty="0" smtClean="0"/>
              <a:t>schwer (bzw. unmöglich) zu verstehen, debuggen sowie zu erweitern.</a:t>
            </a:r>
            <a:endParaRPr lang="de-DE" dirty="0"/>
          </a:p>
          <a:p>
            <a:endParaRPr lang="de-DE" dirty="0" smtClean="0"/>
          </a:p>
          <a:p>
            <a:r>
              <a:rPr lang="de-DE" dirty="0" smtClean="0"/>
              <a:t>Lösung: </a:t>
            </a:r>
            <a:r>
              <a:rPr lang="de-DE" b="1" dirty="0" smtClean="0"/>
              <a:t>Modularisierung</a:t>
            </a:r>
          </a:p>
          <a:p>
            <a:pPr lvl="1"/>
            <a:r>
              <a:rPr lang="de-DE" b="1" dirty="0" smtClean="0"/>
              <a:t>Abstrahiert</a:t>
            </a:r>
            <a:r>
              <a:rPr lang="de-DE" dirty="0" smtClean="0"/>
              <a:t> und </a:t>
            </a:r>
            <a:r>
              <a:rPr lang="de-DE" b="1" dirty="0" smtClean="0"/>
              <a:t>erleichtert</a:t>
            </a:r>
            <a:r>
              <a:rPr lang="de-DE" dirty="0" smtClean="0"/>
              <a:t> das Verständnis von komplexen Systemabläufen</a:t>
            </a:r>
          </a:p>
          <a:p>
            <a:pPr lvl="1"/>
            <a:r>
              <a:rPr lang="de-DE" dirty="0"/>
              <a:t>Änderungen am System ohne vollständige Neu-Implementierung </a:t>
            </a:r>
            <a:r>
              <a:rPr lang="de-DE" dirty="0" smtClean="0"/>
              <a:t>möglich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955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741" y="1643658"/>
            <a:ext cx="2857500" cy="2857500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24</a:t>
            </a:fld>
            <a:endParaRPr lang="de-DE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681106" y="1643659"/>
            <a:ext cx="3054928" cy="28575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100" dirty="0"/>
              <a:t>„</a:t>
            </a:r>
            <a:r>
              <a:rPr lang="de-DE" sz="2100" dirty="0" err="1"/>
              <a:t>Modularity</a:t>
            </a:r>
            <a:r>
              <a:rPr lang="de-DE" sz="2100" dirty="0"/>
              <a:t>, </a:t>
            </a:r>
            <a:r>
              <a:rPr lang="de-DE" sz="2100" dirty="0" err="1"/>
              <a:t>based</a:t>
            </a:r>
            <a:r>
              <a:rPr lang="de-DE" sz="2100" dirty="0"/>
              <a:t> </a:t>
            </a:r>
            <a:r>
              <a:rPr lang="de-DE" sz="2100" dirty="0"/>
              <a:t>on </a:t>
            </a:r>
            <a:r>
              <a:rPr lang="de-DE" sz="2100" dirty="0" err="1"/>
              <a:t>abstraction</a:t>
            </a:r>
            <a:r>
              <a:rPr lang="de-DE" sz="2100" dirty="0"/>
              <a:t>, </a:t>
            </a:r>
            <a:r>
              <a:rPr lang="en-US" sz="2100" dirty="0"/>
              <a:t>is </a:t>
            </a:r>
            <a:r>
              <a:rPr lang="en-US" sz="2100" i="1" dirty="0">
                <a:solidFill>
                  <a:srgbClr val="FF0000"/>
                </a:solidFill>
              </a:rPr>
              <a:t>the</a:t>
            </a:r>
            <a:r>
              <a:rPr lang="en-US" sz="2100" i="1" dirty="0"/>
              <a:t> </a:t>
            </a:r>
            <a:r>
              <a:rPr lang="en-US" sz="2100" dirty="0"/>
              <a:t>way things get </a:t>
            </a:r>
            <a:r>
              <a:rPr lang="en-US" sz="2100" dirty="0"/>
              <a:t>done.</a:t>
            </a:r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2100" dirty="0"/>
              <a:t>-- Barbara </a:t>
            </a:r>
            <a:r>
              <a:rPr lang="en-US" sz="2100" dirty="0" err="1"/>
              <a:t>Liskov</a:t>
            </a:r>
            <a:r>
              <a:rPr lang="en-US" sz="2100" dirty="0"/>
              <a:t>, MIT</a:t>
            </a:r>
          </a:p>
          <a:p>
            <a:pPr marL="0" indent="0">
              <a:buNone/>
            </a:pPr>
            <a:r>
              <a:rPr lang="en-US" sz="2100" dirty="0"/>
              <a:t>(ACM Turing Award 2009)</a:t>
            </a:r>
            <a:endParaRPr lang="de-DE" sz="2100" dirty="0"/>
          </a:p>
        </p:txBody>
      </p:sp>
      <p:sp>
        <p:nvSpPr>
          <p:cNvPr id="9" name="Textfeld 8"/>
          <p:cNvSpPr txBox="1"/>
          <p:nvPr/>
        </p:nvSpPr>
        <p:spPr>
          <a:xfrm>
            <a:off x="1719695" y="4629150"/>
            <a:ext cx="14573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/>
              <a:t>Quelle: MIT</a:t>
            </a:r>
            <a:endParaRPr lang="de-DE" sz="1350" dirty="0"/>
          </a:p>
        </p:txBody>
      </p:sp>
    </p:spTree>
    <p:extLst>
      <p:ext uri="{BB962C8B-B14F-4D97-AF65-F5344CB8AC3E}">
        <p14:creationId xmlns:p14="http://schemas.microsoft.com/office/powerpoint/2010/main" val="2687821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Kapitel </a:t>
            </a:r>
            <a:r>
              <a:rPr lang="de-DE" sz="3600" dirty="0"/>
              <a:t>1.2</a:t>
            </a:r>
            <a:r>
              <a:rPr lang="de-DE" sz="3600" dirty="0"/>
              <a:t/>
            </a:r>
            <a:br>
              <a:rPr lang="de-DE" sz="3600" dirty="0"/>
            </a:br>
            <a:r>
              <a:rPr lang="de-DE" sz="3600" dirty="0"/>
              <a:t>Protokolle, Dienste, Schichten</a:t>
            </a:r>
            <a:endParaRPr lang="de-DE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566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Protokollschichtung</a:t>
            </a:r>
            <a:endParaRPr lang="de-DE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“</a:t>
            </a:r>
            <a:r>
              <a:rPr lang="en-GB" dirty="0" err="1" smtClean="0"/>
              <a:t>Wie</a:t>
            </a:r>
            <a:r>
              <a:rPr lang="en-GB" dirty="0" smtClean="0"/>
              <a:t> </a:t>
            </a:r>
            <a:r>
              <a:rPr lang="en-GB" dirty="0" err="1" smtClean="0"/>
              <a:t>gehen</a:t>
            </a:r>
            <a:r>
              <a:rPr lang="en-GB" dirty="0" smtClean="0"/>
              <a:t> </a:t>
            </a:r>
            <a:r>
              <a:rPr lang="en-GB" dirty="0" err="1" smtClean="0"/>
              <a:t>wir</a:t>
            </a:r>
            <a:r>
              <a:rPr lang="en-GB" dirty="0" smtClean="0"/>
              <a:t> </a:t>
            </a:r>
            <a:r>
              <a:rPr lang="en-GB" dirty="0" err="1" smtClean="0"/>
              <a:t>mit</a:t>
            </a:r>
            <a:r>
              <a:rPr lang="en-GB" dirty="0" smtClean="0"/>
              <a:t> der </a:t>
            </a:r>
            <a:r>
              <a:rPr lang="en-GB" dirty="0" err="1" smtClean="0"/>
              <a:t>Komplexit</a:t>
            </a:r>
            <a:r>
              <a:rPr lang="de-DE" dirty="0" err="1" smtClean="0"/>
              <a:t>ät</a:t>
            </a:r>
            <a:r>
              <a:rPr lang="de-DE" dirty="0" smtClean="0"/>
              <a:t> um?“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Organisation der Protokolle in </a:t>
            </a:r>
            <a:r>
              <a:rPr lang="de-DE" b="1" dirty="0" smtClean="0"/>
              <a:t>Schichten</a:t>
            </a:r>
            <a:r>
              <a:rPr lang="de-DE" dirty="0" smtClean="0"/>
              <a:t>, die je einen </a:t>
            </a:r>
            <a:r>
              <a:rPr lang="de-DE" b="1" dirty="0" smtClean="0"/>
              <a:t>Dienst</a:t>
            </a:r>
            <a:r>
              <a:rPr lang="de-DE" dirty="0" smtClean="0"/>
              <a:t> anbieten.</a:t>
            </a:r>
          </a:p>
          <a:p>
            <a:pPr marL="0" indent="0">
              <a:buNone/>
            </a:pPr>
            <a:r>
              <a:rPr lang="de-DE" dirty="0" smtClean="0"/>
              <a:t>Jede Schicht bietet ihren Dienst an durch:</a:t>
            </a:r>
          </a:p>
          <a:p>
            <a:pPr marL="385754" indent="-385754">
              <a:buAutoNum type="arabicPeriod"/>
            </a:pPr>
            <a:r>
              <a:rPr lang="de-DE" dirty="0" smtClean="0"/>
              <a:t>Ausführung von </a:t>
            </a:r>
            <a:r>
              <a:rPr lang="de-DE" b="1" dirty="0" smtClean="0"/>
              <a:t>Aktionen</a:t>
            </a:r>
            <a:r>
              <a:rPr lang="de-DE" dirty="0" smtClean="0"/>
              <a:t> innerhalb der Schicht</a:t>
            </a:r>
          </a:p>
          <a:p>
            <a:pPr marL="385754" indent="-385754">
              <a:buAutoNum type="arabicPeriod"/>
            </a:pPr>
            <a:r>
              <a:rPr lang="de-DE" dirty="0" smtClean="0"/>
              <a:t>Inanspruchnahme der </a:t>
            </a:r>
            <a:r>
              <a:rPr lang="de-DE" b="1" dirty="0" smtClean="0"/>
              <a:t>Dienste</a:t>
            </a:r>
            <a:r>
              <a:rPr lang="de-DE" dirty="0" smtClean="0"/>
              <a:t> der </a:t>
            </a:r>
            <a:r>
              <a:rPr lang="de-DE" b="1" dirty="0" smtClean="0"/>
              <a:t>unterliegenden Schicht</a:t>
            </a:r>
            <a:endParaRPr lang="de-DE" b="1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26999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Definition: Protokoll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Ein </a:t>
            </a:r>
            <a:r>
              <a:rPr lang="de-DE" b="1" dirty="0"/>
              <a:t>Protokoll</a:t>
            </a:r>
            <a:r>
              <a:rPr lang="de-DE" dirty="0"/>
              <a:t> (engl.: Protocol) ist eine Spezifikation (bzw. Vereinbarung) der Regeln, nach denen ein gegebener Informationsaustausch (eine gegebene Kommunikation) stattfindet. Insbesondere werden Syntax, Semantik und Synchronisationsverhalten einzelner </a:t>
            </a:r>
            <a:r>
              <a:rPr lang="de-DE" i="1" dirty="0"/>
              <a:t>Nachrichten</a:t>
            </a:r>
            <a:r>
              <a:rPr lang="de-DE" dirty="0"/>
              <a:t> festgelegt.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Anmerkung: Im Kontext von Rechnernetzen spricht man vom </a:t>
            </a:r>
            <a:r>
              <a:rPr lang="de-DE" i="1" dirty="0"/>
              <a:t>Netzprotokoll</a:t>
            </a:r>
            <a:r>
              <a:rPr lang="de-DE" dirty="0"/>
              <a:t>, im allgemeinem Kontext vom </a:t>
            </a:r>
            <a:r>
              <a:rPr lang="de-DE" i="1" dirty="0"/>
              <a:t>Telekommunikationsprotokoll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7089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Definition: Dienst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/>
              <a:t>Ein </a:t>
            </a:r>
            <a:r>
              <a:rPr lang="de-DE" b="1" dirty="0"/>
              <a:t>Dienst</a:t>
            </a:r>
            <a:r>
              <a:rPr lang="de-DE" dirty="0"/>
              <a:t> (engl.: Service) ist eine Menge primitiver Operationen die ein Diensterbringer (Im Folgenden allgemein eine Schicht des </a:t>
            </a:r>
            <a:r>
              <a:rPr lang="de-DE" dirty="0" err="1" smtClean="0"/>
              <a:t>Inernetmodells</a:t>
            </a:r>
            <a:r>
              <a:rPr lang="de-DE" dirty="0" smtClean="0"/>
              <a:t>) </a:t>
            </a:r>
            <a:r>
              <a:rPr lang="de-DE" dirty="0"/>
              <a:t>seinen Nutzern (allgemein die </a:t>
            </a:r>
            <a:r>
              <a:rPr lang="de-DE" dirty="0" smtClean="0"/>
              <a:t>Schicht </a:t>
            </a:r>
            <a:r>
              <a:rPr lang="de-DE" dirty="0"/>
              <a:t>über der die den Dienst erbringt) zur Verwendung bereitstellt.</a:t>
            </a:r>
          </a:p>
          <a:p>
            <a:pPr marL="0" indent="0">
              <a:buNone/>
            </a:pPr>
            <a:r>
              <a:rPr lang="de-DE" dirty="0"/>
              <a:t>Das Dienstkonzept ist von der konkreten Implementierung der Operationen, die bereitgestellt werden, unabhängig. Die Implementierung der </a:t>
            </a:r>
            <a:r>
              <a:rPr lang="de-DE" i="1" dirty="0"/>
              <a:t>Dienstprimitive</a:t>
            </a:r>
            <a:r>
              <a:rPr lang="de-DE" dirty="0"/>
              <a:t> wird in </a:t>
            </a:r>
            <a:r>
              <a:rPr lang="de-DE" i="1" dirty="0"/>
              <a:t>Protokollen</a:t>
            </a:r>
            <a:r>
              <a:rPr lang="de-DE" dirty="0"/>
              <a:t> spezifiziert.</a:t>
            </a:r>
          </a:p>
          <a:p>
            <a:r>
              <a:rPr lang="en-IE" dirty="0" err="1"/>
              <a:t>Vgl</a:t>
            </a:r>
            <a:r>
              <a:rPr lang="en-IE" dirty="0"/>
              <a:t>. Andrew S Tanenbaum and David J. </a:t>
            </a:r>
            <a:r>
              <a:rPr lang="en-IE" dirty="0" err="1"/>
              <a:t>Wetherall</a:t>
            </a:r>
            <a:r>
              <a:rPr lang="en-IE" dirty="0"/>
              <a:t>, in Computer Networks (5th Edition)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94637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Definition: Schnittstelle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Die </a:t>
            </a:r>
            <a:r>
              <a:rPr lang="de-DE" b="1" dirty="0"/>
              <a:t>Schnittstelle</a:t>
            </a:r>
            <a:r>
              <a:rPr lang="de-DE" dirty="0"/>
              <a:t> (engl.: Interface) einer Schicht teilt den darüber liegenden Prozessen mit, wie auf die angebotenen Dienste zugegriffen werden kann.</a:t>
            </a:r>
          </a:p>
          <a:p>
            <a:pPr marL="0" indent="0">
              <a:buNone/>
            </a:pPr>
            <a:endParaRPr lang="de-DE" b="1" dirty="0" smtClean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 smtClean="0"/>
          </a:p>
          <a:p>
            <a:pPr marL="0" indent="0">
              <a:buNone/>
            </a:pPr>
            <a:endParaRPr lang="de-DE" dirty="0"/>
          </a:p>
          <a:p>
            <a:r>
              <a:rPr lang="en-IE" dirty="0" err="1"/>
              <a:t>Vgl</a:t>
            </a:r>
            <a:r>
              <a:rPr lang="en-IE" dirty="0"/>
              <a:t>. Andrew S Tanenbaum and David J. </a:t>
            </a:r>
            <a:r>
              <a:rPr lang="en-IE" dirty="0" err="1"/>
              <a:t>Wetherall</a:t>
            </a:r>
            <a:r>
              <a:rPr lang="en-IE" dirty="0"/>
              <a:t>, in Computer Networks (5th Edition)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4826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 von Kapitel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54" indent="-385754">
              <a:buFont typeface="+mj-lt"/>
              <a:buAutoNum type="arabicPeriod"/>
            </a:pPr>
            <a:r>
              <a:rPr lang="de-DE" dirty="0" smtClean="0"/>
              <a:t>Was ist ein Rechnernetz</a:t>
            </a:r>
          </a:p>
          <a:p>
            <a:pPr marL="385754" indent="-385754">
              <a:buFont typeface="+mj-lt"/>
              <a:buAutoNum type="arabicPeriod"/>
            </a:pPr>
            <a:r>
              <a:rPr lang="de-DE" dirty="0" smtClean="0"/>
              <a:t>Protokolle, Dienste, Schichten</a:t>
            </a:r>
          </a:p>
          <a:p>
            <a:pPr marL="385754" indent="-385754">
              <a:buFont typeface="+mj-lt"/>
              <a:buAutoNum type="arabicPeriod"/>
            </a:pPr>
            <a:r>
              <a:rPr lang="de-DE" dirty="0" smtClean="0"/>
              <a:t>Protokolle und Dienste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53761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Definitionen </a:t>
            </a:r>
            <a:r>
              <a:rPr lang="de-DE" dirty="0" smtClean="0"/>
              <a:t>Internetmodell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Protokoll</a:t>
            </a:r>
            <a:r>
              <a:rPr lang="de-DE" dirty="0"/>
              <a:t>: </a:t>
            </a:r>
            <a:br>
              <a:rPr lang="de-DE" dirty="0"/>
            </a:br>
            <a:r>
              <a:rPr lang="de-DE" dirty="0"/>
              <a:t>spezifiziert die Regeln zur Durchführung einer Kommunikation</a:t>
            </a:r>
          </a:p>
          <a:p>
            <a:r>
              <a:rPr lang="de-DE" b="1" dirty="0"/>
              <a:t>Dienst</a:t>
            </a:r>
            <a:r>
              <a:rPr lang="de-DE" dirty="0"/>
              <a:t>: </a:t>
            </a:r>
            <a:br>
              <a:rPr lang="de-DE" dirty="0"/>
            </a:br>
            <a:r>
              <a:rPr lang="de-DE" dirty="0"/>
              <a:t>stellt eine Menge primitiver Operationen eines Diensterbringers den Nutzern zur Verwendung bereit</a:t>
            </a:r>
          </a:p>
          <a:p>
            <a:r>
              <a:rPr lang="de-DE" b="1" dirty="0"/>
              <a:t>Schnittstelle</a:t>
            </a:r>
            <a:r>
              <a:rPr lang="de-DE" dirty="0"/>
              <a:t>: </a:t>
            </a:r>
            <a:br>
              <a:rPr lang="de-DE" dirty="0"/>
            </a:br>
            <a:r>
              <a:rPr lang="de-DE" dirty="0"/>
              <a:t>regelt den Zugriff auf den jeweiligen Dienst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99650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Internetmodell nach </a:t>
            </a:r>
            <a:r>
              <a:rPr lang="de-DE" dirty="0" err="1" smtClean="0"/>
              <a:t>Kurose</a:t>
            </a:r>
            <a:r>
              <a:rPr lang="de-DE" dirty="0" smtClean="0"/>
              <a:t>/Ross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65119" y="2126110"/>
            <a:ext cx="4283086" cy="3263504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Aufteilung in </a:t>
            </a:r>
            <a:r>
              <a:rPr lang="de-DE" b="1" dirty="0" smtClean="0"/>
              <a:t>fünf Schichten</a:t>
            </a:r>
            <a:r>
              <a:rPr lang="de-DE" dirty="0" smtClean="0"/>
              <a:t>,</a:t>
            </a:r>
            <a:br>
              <a:rPr lang="de-DE" dirty="0" smtClean="0"/>
            </a:br>
            <a:r>
              <a:rPr lang="de-DE" dirty="0" smtClean="0"/>
              <a:t>zusammen ein Protokollstapel (engl. </a:t>
            </a:r>
            <a:r>
              <a:rPr lang="de-DE" dirty="0" err="1"/>
              <a:t>p</a:t>
            </a:r>
            <a:r>
              <a:rPr lang="de-DE" dirty="0" err="1" smtClean="0"/>
              <a:t>rotocol</a:t>
            </a:r>
            <a:r>
              <a:rPr lang="de-DE" dirty="0" smtClean="0"/>
              <a:t> </a:t>
            </a:r>
            <a:r>
              <a:rPr lang="de-DE" dirty="0" err="1" smtClean="0"/>
              <a:t>stack</a:t>
            </a:r>
            <a:r>
              <a:rPr lang="de-DE" dirty="0" smtClean="0"/>
              <a:t>).</a:t>
            </a:r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31</a:t>
            </a:fld>
            <a:endParaRPr lang="de-DE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6027024" y="2361550"/>
            <a:ext cx="1553118" cy="2310548"/>
            <a:chOff x="1276478" y="2338164"/>
            <a:chExt cx="1804252" cy="2393395"/>
          </a:xfrm>
        </p:grpSpPr>
        <p:sp>
          <p:nvSpPr>
            <p:cNvPr id="6" name="Rechteck 5"/>
            <p:cNvSpPr/>
            <p:nvPr/>
          </p:nvSpPr>
          <p:spPr>
            <a:xfrm>
              <a:off x="1276478" y="2338164"/>
              <a:ext cx="1804252" cy="47867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350" dirty="0"/>
                <a:t>Anwendung</a:t>
              </a:r>
              <a:endParaRPr lang="de-DE" sz="1350" dirty="0"/>
            </a:p>
          </p:txBody>
        </p:sp>
        <p:sp>
          <p:nvSpPr>
            <p:cNvPr id="7" name="Rechteck 6"/>
            <p:cNvSpPr/>
            <p:nvPr/>
          </p:nvSpPr>
          <p:spPr>
            <a:xfrm>
              <a:off x="1276478" y="2816843"/>
              <a:ext cx="1804252" cy="47867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350" dirty="0"/>
                <a:t>Transport</a:t>
              </a:r>
              <a:endParaRPr lang="de-DE" sz="1350" dirty="0"/>
            </a:p>
          </p:txBody>
        </p:sp>
        <p:sp>
          <p:nvSpPr>
            <p:cNvPr id="8" name="Rechteck 7"/>
            <p:cNvSpPr/>
            <p:nvPr/>
          </p:nvSpPr>
          <p:spPr>
            <a:xfrm>
              <a:off x="1276478" y="3295522"/>
              <a:ext cx="1804252" cy="47867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350" dirty="0"/>
                <a:t>Vermittlung</a:t>
              </a:r>
              <a:endParaRPr lang="de-DE" sz="1350" dirty="0"/>
            </a:p>
          </p:txBody>
        </p:sp>
        <p:sp>
          <p:nvSpPr>
            <p:cNvPr id="9" name="Rechteck 8"/>
            <p:cNvSpPr/>
            <p:nvPr/>
          </p:nvSpPr>
          <p:spPr>
            <a:xfrm>
              <a:off x="1276478" y="3774201"/>
              <a:ext cx="1804252" cy="47867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350" dirty="0"/>
                <a:t>Sicherung</a:t>
              </a:r>
              <a:endParaRPr lang="de-DE" sz="1350" dirty="0"/>
            </a:p>
          </p:txBody>
        </p:sp>
        <p:sp>
          <p:nvSpPr>
            <p:cNvPr id="10" name="Rechteck 9"/>
            <p:cNvSpPr/>
            <p:nvPr/>
          </p:nvSpPr>
          <p:spPr>
            <a:xfrm>
              <a:off x="1276478" y="4252880"/>
              <a:ext cx="1804252" cy="47867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350" dirty="0"/>
                <a:t>Bitübertragung</a:t>
              </a:r>
              <a:endParaRPr lang="de-DE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5925795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Anwendungsschicht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Anwendungen und Anwendungsprotokolle arbeiten auf dieser Schicht</a:t>
            </a:r>
          </a:p>
          <a:p>
            <a:r>
              <a:rPr lang="de-DE" dirty="0" smtClean="0"/>
              <a:t>Protokolle der Anwendungsschicht sind über mehrere Endsysteme verteilt</a:t>
            </a:r>
          </a:p>
          <a:p>
            <a:r>
              <a:rPr lang="de-DE" dirty="0" smtClean="0"/>
              <a:t>Die Endsysteme tauschen </a:t>
            </a:r>
            <a:r>
              <a:rPr lang="de-DE" b="1" dirty="0" smtClean="0"/>
              <a:t>Nachrichten</a:t>
            </a:r>
            <a:r>
              <a:rPr lang="de-DE" dirty="0" smtClean="0"/>
              <a:t> miteinander aus</a:t>
            </a:r>
          </a:p>
          <a:p>
            <a:r>
              <a:rPr lang="de-DE" dirty="0" smtClean="0"/>
              <a:t>Entwurf und Implementierung von Protokollen ist leicht möglich</a:t>
            </a:r>
          </a:p>
          <a:p>
            <a:r>
              <a:rPr lang="de-DE" dirty="0" smtClean="0"/>
              <a:t>Beispiele: HTTP, SMTP, DNS, FTP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6706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Transportschicht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Dient dazu Nachrichten der Anwendungsschicht zwischen den Endsystemen auszutauschen</a:t>
            </a:r>
          </a:p>
          <a:p>
            <a:r>
              <a:rPr lang="de-DE" dirty="0" smtClean="0"/>
              <a:t>Zwei Protokolle in Benutzung: </a:t>
            </a:r>
            <a:r>
              <a:rPr lang="de-DE" b="1" dirty="0" smtClean="0"/>
              <a:t>TCP</a:t>
            </a:r>
            <a:r>
              <a:rPr lang="de-DE" dirty="0" smtClean="0"/>
              <a:t> und </a:t>
            </a:r>
            <a:r>
              <a:rPr lang="de-DE" b="1" dirty="0" smtClean="0"/>
              <a:t>UDP</a:t>
            </a:r>
          </a:p>
          <a:p>
            <a:pPr lvl="1"/>
            <a:r>
              <a:rPr lang="de-DE" dirty="0" smtClean="0"/>
              <a:t>TCP ist verbindungsorientiert, garantiert die Übertragung von Nachrichten und erlaubt Fluss- und Staukontrolle</a:t>
            </a:r>
          </a:p>
          <a:p>
            <a:pPr lvl="1"/>
            <a:r>
              <a:rPr lang="de-DE" dirty="0" smtClean="0"/>
              <a:t>UDP ist verbindungslos, garantiert nicht die Übertragung und verfügt nicht über Fluss- oder Staukontrolle</a:t>
            </a:r>
          </a:p>
          <a:p>
            <a:r>
              <a:rPr lang="de-DE" dirty="0" smtClean="0"/>
              <a:t>Unterteilung von großen Nachrichten zu kleineren </a:t>
            </a:r>
            <a:r>
              <a:rPr lang="de-DE" b="1" dirty="0" smtClean="0"/>
              <a:t>Segmenten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89806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Vermittlungsschicht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Die </a:t>
            </a:r>
            <a:r>
              <a:rPr lang="de-DE" dirty="0"/>
              <a:t>Vermittlungsschicht </a:t>
            </a:r>
            <a:r>
              <a:rPr lang="de-DE" dirty="0" smtClean="0"/>
              <a:t>transportiert die Segmente der Transportschicht als </a:t>
            </a:r>
            <a:r>
              <a:rPr lang="de-DE" b="1" dirty="0" smtClean="0"/>
              <a:t>Datagramme (Pakete)</a:t>
            </a:r>
            <a:r>
              <a:rPr lang="de-DE" dirty="0" smtClean="0"/>
              <a:t> von Endsystem zu Endsystem</a:t>
            </a:r>
          </a:p>
          <a:p>
            <a:r>
              <a:rPr lang="de-DE" dirty="0" smtClean="0"/>
              <a:t>Internet Protokoll (Version 4 und Version 6)</a:t>
            </a:r>
          </a:p>
          <a:p>
            <a:r>
              <a:rPr lang="de-DE" dirty="0" smtClean="0"/>
              <a:t>Erhält von der Transportschicht als Ziel eine Host-Adresse und das zu übertragende Segment</a:t>
            </a:r>
          </a:p>
          <a:p>
            <a:r>
              <a:rPr lang="de-DE" dirty="0" smtClean="0"/>
              <a:t>Protokolle zur </a:t>
            </a:r>
            <a:r>
              <a:rPr lang="de-DE" dirty="0" err="1" smtClean="0"/>
              <a:t>Wegewahl</a:t>
            </a:r>
            <a:r>
              <a:rPr lang="de-DE" dirty="0" smtClean="0"/>
              <a:t> werden ebenfalls auf </a:t>
            </a:r>
            <a:r>
              <a:rPr lang="de-DE" dirty="0"/>
              <a:t>Vermittlungsschicht </a:t>
            </a:r>
            <a:r>
              <a:rPr lang="de-DE" dirty="0" smtClean="0"/>
              <a:t>implementiert</a:t>
            </a:r>
          </a:p>
          <a:p>
            <a:r>
              <a:rPr lang="de-DE" dirty="0" smtClean="0"/>
              <a:t>Gelegentlich auch Netzwerkschicht, Internetschicht genannt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811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Sicherungsschicht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Die </a:t>
            </a:r>
            <a:r>
              <a:rPr lang="de-DE" dirty="0"/>
              <a:t>Vermittlungsschicht </a:t>
            </a:r>
            <a:r>
              <a:rPr lang="de-DE" dirty="0" smtClean="0"/>
              <a:t>leitet Datagramme über eine Reihe von Routern vom Ursprung zum Ziel</a:t>
            </a:r>
          </a:p>
          <a:p>
            <a:r>
              <a:rPr lang="de-DE" dirty="0" smtClean="0"/>
              <a:t>Die Sicherungsschicht dient zur Übertragung von  </a:t>
            </a:r>
            <a:r>
              <a:rPr lang="de-DE" b="1" dirty="0" smtClean="0"/>
              <a:t>Rahmen</a:t>
            </a:r>
            <a:r>
              <a:rPr lang="de-DE" dirty="0" smtClean="0"/>
              <a:t> von einem Knoten (End- oder Transitsystem) zum nächsten</a:t>
            </a:r>
          </a:p>
          <a:p>
            <a:r>
              <a:rPr lang="de-DE" dirty="0" smtClean="0"/>
              <a:t>Beispiele: Ethernet, WiFi, PPP</a:t>
            </a:r>
          </a:p>
          <a:p>
            <a:r>
              <a:rPr lang="de-DE" dirty="0" smtClean="0"/>
              <a:t>Ein Datagramm (Vermittlungsschicht) kann auf seinem Weg von Ursprung zum Ziel über verschiedene Protokolle der Sicherungsschicht verschickt werden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519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Bitübertragungsschicht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14488" y="2226469"/>
            <a:ext cx="5829540" cy="3263504"/>
          </a:xfrm>
        </p:spPr>
        <p:txBody>
          <a:bodyPr>
            <a:normAutofit/>
          </a:bodyPr>
          <a:lstStyle/>
          <a:p>
            <a:r>
              <a:rPr lang="de-DE" sz="1800" dirty="0"/>
              <a:t>Überträgt einzelne Bits eines Frames von einem Knoten zum nächsten</a:t>
            </a:r>
          </a:p>
          <a:p>
            <a:r>
              <a:rPr lang="de-DE" sz="1800" dirty="0"/>
              <a:t>Die Protokolle der Bitübertragungsschicht hängen vom Medium ab, über das die Übertragung stattfindet</a:t>
            </a:r>
          </a:p>
          <a:p>
            <a:r>
              <a:rPr lang="de-DE" sz="1800" dirty="0"/>
              <a:t>Ethernet hat z.B. mehrere Protokolle für die Bitübertragungsschicht („</a:t>
            </a:r>
            <a:r>
              <a:rPr lang="de-DE" sz="1800" dirty="0" err="1"/>
              <a:t>twisted</a:t>
            </a:r>
            <a:r>
              <a:rPr lang="de-DE" sz="1800" dirty="0"/>
              <a:t> pair“ Kupferkabel, Monomoden Lichtwellenleiter)</a:t>
            </a:r>
            <a:endParaRPr lang="de-DE" sz="1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36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656" y="4584443"/>
            <a:ext cx="1457565" cy="60349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079" y="4516188"/>
            <a:ext cx="1141978" cy="74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hteck 77"/>
          <p:cNvSpPr/>
          <p:nvPr/>
        </p:nvSpPr>
        <p:spPr>
          <a:xfrm>
            <a:off x="2637416" y="3063868"/>
            <a:ext cx="4006479" cy="25147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endParaRPr lang="de-DE" sz="1350" dirty="0">
              <a:solidFill>
                <a:schemeClr val="tx1"/>
              </a:solidFill>
            </a:endParaRPr>
          </a:p>
        </p:txBody>
      </p:sp>
      <p:grpSp>
        <p:nvGrpSpPr>
          <p:cNvPr id="24" name="Gruppierung 23"/>
          <p:cNvGrpSpPr/>
          <p:nvPr/>
        </p:nvGrpSpPr>
        <p:grpSpPr>
          <a:xfrm>
            <a:off x="1595346" y="3063870"/>
            <a:ext cx="5837291" cy="2014777"/>
            <a:chOff x="1140804" y="4070651"/>
            <a:chExt cx="7783054" cy="2355549"/>
          </a:xfrm>
        </p:grpSpPr>
        <p:sp>
          <p:nvSpPr>
            <p:cNvPr id="5" name="Rechteck 4"/>
            <p:cNvSpPr/>
            <p:nvPr/>
          </p:nvSpPr>
          <p:spPr>
            <a:xfrm>
              <a:off x="1159926" y="4070652"/>
              <a:ext cx="7763932" cy="23555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A6A6A6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buClr>
                  <a:schemeClr val="tx2">
                    <a:lumMod val="60000"/>
                    <a:lumOff val="40000"/>
                  </a:schemeClr>
                </a:buClr>
              </a:pPr>
              <a:endParaRPr lang="de-DE" sz="1350" dirty="0">
                <a:solidFill>
                  <a:schemeClr val="tx1"/>
                </a:solidFill>
              </a:endParaRPr>
            </a:p>
          </p:txBody>
        </p:sp>
        <p:sp>
          <p:nvSpPr>
            <p:cNvPr id="6" name="Textfeld 5"/>
            <p:cNvSpPr txBox="1"/>
            <p:nvPr/>
          </p:nvSpPr>
          <p:spPr>
            <a:xfrm rot="16200000">
              <a:off x="163084" y="5048371"/>
              <a:ext cx="235554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350" dirty="0"/>
                <a:t>Transportsystem</a:t>
              </a:r>
            </a:p>
          </p:txBody>
        </p:sp>
      </p:grpSp>
      <p:sp>
        <p:nvSpPr>
          <p:cNvPr id="7" name="Rechteck 6"/>
          <p:cNvSpPr/>
          <p:nvPr/>
        </p:nvSpPr>
        <p:spPr>
          <a:xfrm>
            <a:off x="1889249" y="2811013"/>
            <a:ext cx="748167" cy="1238013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endParaRPr lang="de-DE" sz="1350" dirty="0">
              <a:solidFill>
                <a:schemeClr val="tx1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6643895" y="2808629"/>
            <a:ext cx="748167" cy="1248015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endParaRPr lang="de-DE" sz="1350" dirty="0">
              <a:solidFill>
                <a:schemeClr val="tx1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743502" y="2338017"/>
            <a:ext cx="107702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Endsystem A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6499653" y="2336930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Endsystem B</a:t>
            </a:r>
          </a:p>
        </p:txBody>
      </p:sp>
      <p:sp>
        <p:nvSpPr>
          <p:cNvPr id="25" name="Rechteck 24"/>
          <p:cNvSpPr/>
          <p:nvPr/>
        </p:nvSpPr>
        <p:spPr>
          <a:xfrm>
            <a:off x="5798963" y="4460738"/>
            <a:ext cx="33400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350" dirty="0"/>
              <a:t>...</a:t>
            </a:r>
          </a:p>
        </p:txBody>
      </p:sp>
      <p:sp>
        <p:nvSpPr>
          <p:cNvPr id="32" name="Rechteck 31"/>
          <p:cNvSpPr/>
          <p:nvPr/>
        </p:nvSpPr>
        <p:spPr>
          <a:xfrm>
            <a:off x="5018217" y="3574775"/>
            <a:ext cx="61112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350" dirty="0"/>
              <a:t>...</a:t>
            </a:r>
          </a:p>
        </p:txBody>
      </p:sp>
      <p:sp>
        <p:nvSpPr>
          <p:cNvPr id="37" name="Rechteck 36"/>
          <p:cNvSpPr/>
          <p:nvPr/>
        </p:nvSpPr>
        <p:spPr>
          <a:xfrm>
            <a:off x="1890976" y="3799931"/>
            <a:ext cx="748167" cy="251477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sz="135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6" name="Rechteck 35"/>
          <p:cNvSpPr/>
          <p:nvPr/>
        </p:nvSpPr>
        <p:spPr>
          <a:xfrm>
            <a:off x="1890976" y="3549200"/>
            <a:ext cx="748167" cy="251477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sz="135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Rechteck 34"/>
          <p:cNvSpPr/>
          <p:nvPr/>
        </p:nvSpPr>
        <p:spPr>
          <a:xfrm>
            <a:off x="1890976" y="3302848"/>
            <a:ext cx="748167" cy="251477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sz="135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Rechteck 40"/>
          <p:cNvSpPr/>
          <p:nvPr/>
        </p:nvSpPr>
        <p:spPr>
          <a:xfrm>
            <a:off x="1890976" y="3058744"/>
            <a:ext cx="748167" cy="251477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sz="135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0" name="Rechteck 39"/>
          <p:cNvSpPr/>
          <p:nvPr/>
        </p:nvSpPr>
        <p:spPr>
          <a:xfrm>
            <a:off x="1890976" y="2812391"/>
            <a:ext cx="748167" cy="251477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sz="135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3" name="Rechteck 62"/>
          <p:cNvSpPr/>
          <p:nvPr/>
        </p:nvSpPr>
        <p:spPr>
          <a:xfrm>
            <a:off x="6643895" y="3799931"/>
            <a:ext cx="748167" cy="251477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sz="135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4" name="Rechteck 63"/>
          <p:cNvSpPr/>
          <p:nvPr/>
        </p:nvSpPr>
        <p:spPr>
          <a:xfrm>
            <a:off x="6643895" y="3549200"/>
            <a:ext cx="748167" cy="251477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sz="135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5" name="Rechteck 64"/>
          <p:cNvSpPr/>
          <p:nvPr/>
        </p:nvSpPr>
        <p:spPr>
          <a:xfrm>
            <a:off x="6643895" y="3302848"/>
            <a:ext cx="748167" cy="251477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sz="135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6" name="Rechteck 65"/>
          <p:cNvSpPr/>
          <p:nvPr/>
        </p:nvSpPr>
        <p:spPr>
          <a:xfrm>
            <a:off x="6643895" y="3058744"/>
            <a:ext cx="748167" cy="251477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sz="135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7" name="Rechteck 66"/>
          <p:cNvSpPr/>
          <p:nvPr/>
        </p:nvSpPr>
        <p:spPr>
          <a:xfrm>
            <a:off x="6643895" y="2812391"/>
            <a:ext cx="748167" cy="251477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sz="1350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71" name="Gerade Verbindung mit Pfeil 70"/>
          <p:cNvCxnSpPr>
            <a:stCxn id="37" idx="2"/>
          </p:cNvCxnSpPr>
          <p:nvPr/>
        </p:nvCxnSpPr>
        <p:spPr>
          <a:xfrm>
            <a:off x="2265059" y="4051409"/>
            <a:ext cx="0" cy="49888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mit Pfeil 71"/>
          <p:cNvCxnSpPr/>
          <p:nvPr/>
        </p:nvCxnSpPr>
        <p:spPr>
          <a:xfrm flipH="1">
            <a:off x="2263743" y="4540762"/>
            <a:ext cx="719849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/>
          <p:cNvCxnSpPr/>
          <p:nvPr/>
        </p:nvCxnSpPr>
        <p:spPr>
          <a:xfrm>
            <a:off x="2983591" y="4072217"/>
            <a:ext cx="0" cy="470722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74"/>
          <p:cNvCxnSpPr/>
          <p:nvPr/>
        </p:nvCxnSpPr>
        <p:spPr>
          <a:xfrm>
            <a:off x="3594736" y="4072217"/>
            <a:ext cx="0" cy="470722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mit Pfeil 75"/>
          <p:cNvCxnSpPr/>
          <p:nvPr/>
        </p:nvCxnSpPr>
        <p:spPr>
          <a:xfrm>
            <a:off x="4356167" y="4067801"/>
            <a:ext cx="0" cy="470722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mit Pfeil 76"/>
          <p:cNvCxnSpPr/>
          <p:nvPr/>
        </p:nvCxnSpPr>
        <p:spPr>
          <a:xfrm>
            <a:off x="4958000" y="4069733"/>
            <a:ext cx="0" cy="4995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mit Pfeil 78"/>
          <p:cNvCxnSpPr/>
          <p:nvPr/>
        </p:nvCxnSpPr>
        <p:spPr>
          <a:xfrm>
            <a:off x="5715856" y="4067801"/>
            <a:ext cx="0" cy="470722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mit Pfeil 79"/>
          <p:cNvCxnSpPr/>
          <p:nvPr/>
        </p:nvCxnSpPr>
        <p:spPr>
          <a:xfrm>
            <a:off x="6294494" y="4067801"/>
            <a:ext cx="0" cy="470722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mit Pfeil 80"/>
          <p:cNvCxnSpPr>
            <a:stCxn id="63" idx="2"/>
          </p:cNvCxnSpPr>
          <p:nvPr/>
        </p:nvCxnSpPr>
        <p:spPr>
          <a:xfrm>
            <a:off x="7017977" y="4051409"/>
            <a:ext cx="0" cy="487114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echteck 85"/>
          <p:cNvSpPr/>
          <p:nvPr/>
        </p:nvSpPr>
        <p:spPr>
          <a:xfrm>
            <a:off x="1890976" y="2808632"/>
            <a:ext cx="748167" cy="1238585"/>
          </a:xfrm>
          <a:prstGeom prst="rect">
            <a:avLst/>
          </a:prstGeom>
          <a:noFill/>
          <a:ln w="1905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endParaRPr lang="de-DE" sz="1350" dirty="0">
              <a:solidFill>
                <a:schemeClr val="tx1"/>
              </a:solidFill>
            </a:endParaRPr>
          </a:p>
        </p:txBody>
      </p:sp>
      <p:sp>
        <p:nvSpPr>
          <p:cNvPr id="93" name="Rechteck 92"/>
          <p:cNvSpPr/>
          <p:nvPr/>
        </p:nvSpPr>
        <p:spPr>
          <a:xfrm>
            <a:off x="6643895" y="2801986"/>
            <a:ext cx="748167" cy="1252850"/>
          </a:xfrm>
          <a:prstGeom prst="rect">
            <a:avLst/>
          </a:prstGeom>
          <a:noFill/>
          <a:ln w="1905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endParaRPr lang="de-DE" sz="1350" dirty="0">
              <a:solidFill>
                <a:schemeClr val="tx1"/>
              </a:solidFill>
            </a:endParaRPr>
          </a:p>
        </p:txBody>
      </p:sp>
      <p:sp>
        <p:nvSpPr>
          <p:cNvPr id="95" name="Rechteck 94"/>
          <p:cNvSpPr/>
          <p:nvPr/>
        </p:nvSpPr>
        <p:spPr>
          <a:xfrm>
            <a:off x="2910890" y="3311524"/>
            <a:ext cx="748167" cy="756277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endParaRPr lang="de-DE" sz="1350" dirty="0">
              <a:solidFill>
                <a:schemeClr val="tx1"/>
              </a:solidFill>
            </a:endParaRPr>
          </a:p>
        </p:txBody>
      </p:sp>
      <p:sp>
        <p:nvSpPr>
          <p:cNvPr id="96" name="Textfeld 95"/>
          <p:cNvSpPr txBox="1"/>
          <p:nvPr/>
        </p:nvSpPr>
        <p:spPr>
          <a:xfrm>
            <a:off x="2910890" y="4026167"/>
            <a:ext cx="7481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50" dirty="0"/>
              <a:t>Router</a:t>
            </a:r>
          </a:p>
        </p:txBody>
      </p:sp>
      <p:sp>
        <p:nvSpPr>
          <p:cNvPr id="43" name="Rechteck 42"/>
          <p:cNvSpPr/>
          <p:nvPr/>
        </p:nvSpPr>
        <p:spPr>
          <a:xfrm>
            <a:off x="2910890" y="3813825"/>
            <a:ext cx="748167" cy="253976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sz="135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4" name="Rechteck 43"/>
          <p:cNvSpPr/>
          <p:nvPr/>
        </p:nvSpPr>
        <p:spPr>
          <a:xfrm>
            <a:off x="2910890" y="3560602"/>
            <a:ext cx="748167" cy="253976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sz="135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5" name="Rechteck 44"/>
          <p:cNvSpPr/>
          <p:nvPr/>
        </p:nvSpPr>
        <p:spPr>
          <a:xfrm>
            <a:off x="2910890" y="3311800"/>
            <a:ext cx="748167" cy="253976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sz="135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9" name="Rechteck 88"/>
          <p:cNvSpPr/>
          <p:nvPr/>
        </p:nvSpPr>
        <p:spPr>
          <a:xfrm>
            <a:off x="2910890" y="3312238"/>
            <a:ext cx="748167" cy="756277"/>
          </a:xfrm>
          <a:prstGeom prst="rect">
            <a:avLst/>
          </a:prstGeom>
          <a:noFill/>
          <a:ln w="19050" cmpd="sng">
            <a:solidFill>
              <a:srgbClr val="E46C0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endParaRPr lang="de-DE" sz="1350" dirty="0">
              <a:solidFill>
                <a:schemeClr val="tx1"/>
              </a:solidFill>
            </a:endParaRPr>
          </a:p>
        </p:txBody>
      </p:sp>
      <p:sp>
        <p:nvSpPr>
          <p:cNvPr id="98" name="Rechteck 97"/>
          <p:cNvSpPr/>
          <p:nvPr/>
        </p:nvSpPr>
        <p:spPr>
          <a:xfrm>
            <a:off x="4270049" y="3311524"/>
            <a:ext cx="748167" cy="756277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endParaRPr lang="de-DE" sz="1350" dirty="0">
              <a:solidFill>
                <a:schemeClr val="tx1"/>
              </a:solidFill>
            </a:endParaRPr>
          </a:p>
        </p:txBody>
      </p:sp>
      <p:sp>
        <p:nvSpPr>
          <p:cNvPr id="99" name="Textfeld 98"/>
          <p:cNvSpPr txBox="1"/>
          <p:nvPr/>
        </p:nvSpPr>
        <p:spPr>
          <a:xfrm>
            <a:off x="4270049" y="4026497"/>
            <a:ext cx="7481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50" dirty="0"/>
              <a:t>Router</a:t>
            </a:r>
          </a:p>
        </p:txBody>
      </p:sp>
      <p:sp>
        <p:nvSpPr>
          <p:cNvPr id="51" name="Rechteck 50"/>
          <p:cNvSpPr/>
          <p:nvPr/>
        </p:nvSpPr>
        <p:spPr>
          <a:xfrm>
            <a:off x="4270049" y="3813825"/>
            <a:ext cx="748167" cy="253976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sz="135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2" name="Rechteck 51"/>
          <p:cNvSpPr/>
          <p:nvPr/>
        </p:nvSpPr>
        <p:spPr>
          <a:xfrm>
            <a:off x="4270049" y="3560602"/>
            <a:ext cx="748167" cy="253976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sz="135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3" name="Rechteck 52"/>
          <p:cNvSpPr/>
          <p:nvPr/>
        </p:nvSpPr>
        <p:spPr>
          <a:xfrm>
            <a:off x="4270049" y="3311800"/>
            <a:ext cx="748167" cy="253976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sz="135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1" name="Rechteck 90"/>
          <p:cNvSpPr/>
          <p:nvPr/>
        </p:nvSpPr>
        <p:spPr>
          <a:xfrm>
            <a:off x="4270904" y="3310469"/>
            <a:ext cx="748167" cy="756277"/>
          </a:xfrm>
          <a:prstGeom prst="rect">
            <a:avLst/>
          </a:prstGeom>
          <a:noFill/>
          <a:ln w="19050" cmpd="sng">
            <a:solidFill>
              <a:srgbClr val="E46C0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endParaRPr lang="de-DE" sz="1350" dirty="0">
              <a:solidFill>
                <a:schemeClr val="tx1"/>
              </a:solidFill>
            </a:endParaRPr>
          </a:p>
        </p:txBody>
      </p:sp>
      <p:sp>
        <p:nvSpPr>
          <p:cNvPr id="101" name="Rechteck 100"/>
          <p:cNvSpPr/>
          <p:nvPr/>
        </p:nvSpPr>
        <p:spPr>
          <a:xfrm>
            <a:off x="5629340" y="3311524"/>
            <a:ext cx="748167" cy="756277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endParaRPr lang="de-DE" sz="1350" dirty="0">
              <a:solidFill>
                <a:schemeClr val="tx1"/>
              </a:solidFill>
            </a:endParaRPr>
          </a:p>
        </p:txBody>
      </p:sp>
      <p:sp>
        <p:nvSpPr>
          <p:cNvPr id="102" name="Textfeld 101"/>
          <p:cNvSpPr txBox="1"/>
          <p:nvPr/>
        </p:nvSpPr>
        <p:spPr>
          <a:xfrm>
            <a:off x="5625191" y="4026497"/>
            <a:ext cx="7481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50" dirty="0"/>
              <a:t>Router</a:t>
            </a:r>
          </a:p>
        </p:txBody>
      </p:sp>
      <p:sp>
        <p:nvSpPr>
          <p:cNvPr id="54" name="Rechteck 53"/>
          <p:cNvSpPr/>
          <p:nvPr/>
        </p:nvSpPr>
        <p:spPr>
          <a:xfrm>
            <a:off x="5629340" y="3813825"/>
            <a:ext cx="748167" cy="253976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sz="135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5" name="Rechteck 54"/>
          <p:cNvSpPr/>
          <p:nvPr/>
        </p:nvSpPr>
        <p:spPr>
          <a:xfrm>
            <a:off x="5629340" y="3560602"/>
            <a:ext cx="748167" cy="253976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sz="135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6" name="Rechteck 55"/>
          <p:cNvSpPr/>
          <p:nvPr/>
        </p:nvSpPr>
        <p:spPr>
          <a:xfrm>
            <a:off x="5629340" y="3311800"/>
            <a:ext cx="748167" cy="253976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sz="135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2" name="Rechteck 91"/>
          <p:cNvSpPr/>
          <p:nvPr/>
        </p:nvSpPr>
        <p:spPr>
          <a:xfrm>
            <a:off x="5633846" y="3310466"/>
            <a:ext cx="748167" cy="756277"/>
          </a:xfrm>
          <a:prstGeom prst="rect">
            <a:avLst/>
          </a:prstGeom>
          <a:noFill/>
          <a:ln w="19050" cmpd="sng">
            <a:solidFill>
              <a:srgbClr val="E46C0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endParaRPr lang="de-DE" sz="1350" dirty="0">
              <a:solidFill>
                <a:schemeClr val="tx1"/>
              </a:solidFill>
            </a:endParaRPr>
          </a:p>
        </p:txBody>
      </p:sp>
      <p:cxnSp>
        <p:nvCxnSpPr>
          <p:cNvPr id="103" name="Gerade Verbindung mit Pfeil 102"/>
          <p:cNvCxnSpPr/>
          <p:nvPr/>
        </p:nvCxnSpPr>
        <p:spPr>
          <a:xfrm>
            <a:off x="2265059" y="4051409"/>
            <a:ext cx="0" cy="498880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mit Pfeil 103"/>
          <p:cNvCxnSpPr/>
          <p:nvPr/>
        </p:nvCxnSpPr>
        <p:spPr>
          <a:xfrm flipH="1">
            <a:off x="2263743" y="4540762"/>
            <a:ext cx="719849" cy="0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Gerade Verbindung mit Pfeil 104"/>
          <p:cNvCxnSpPr/>
          <p:nvPr/>
        </p:nvCxnSpPr>
        <p:spPr>
          <a:xfrm>
            <a:off x="2983591" y="4072217"/>
            <a:ext cx="0" cy="470722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Gerade Verbindung mit Pfeil 105"/>
          <p:cNvCxnSpPr/>
          <p:nvPr/>
        </p:nvCxnSpPr>
        <p:spPr>
          <a:xfrm>
            <a:off x="3594736" y="4079567"/>
            <a:ext cx="0" cy="470722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Gerade Verbindung mit Pfeil 106"/>
          <p:cNvCxnSpPr/>
          <p:nvPr/>
        </p:nvCxnSpPr>
        <p:spPr>
          <a:xfrm>
            <a:off x="4356167" y="4067801"/>
            <a:ext cx="0" cy="470722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uppierung 7"/>
          <p:cNvGrpSpPr/>
          <p:nvPr/>
        </p:nvGrpSpPr>
        <p:grpSpPr>
          <a:xfrm>
            <a:off x="3515989" y="4249485"/>
            <a:ext cx="916844" cy="856082"/>
            <a:chOff x="7093658" y="3008852"/>
            <a:chExt cx="1222458" cy="1141443"/>
          </a:xfrm>
        </p:grpSpPr>
        <p:pic>
          <p:nvPicPr>
            <p:cNvPr id="9" name="Bild 8" descr="wolke3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3658" y="3008852"/>
              <a:ext cx="1222458" cy="963463"/>
            </a:xfrm>
            <a:prstGeom prst="rect">
              <a:avLst/>
            </a:prstGeom>
          </p:spPr>
        </p:pic>
        <p:sp>
          <p:nvSpPr>
            <p:cNvPr id="10" name="Textfeld 9"/>
            <p:cNvSpPr txBox="1"/>
            <p:nvPr/>
          </p:nvSpPr>
          <p:spPr>
            <a:xfrm>
              <a:off x="7198655" y="3288520"/>
              <a:ext cx="1032175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558ED5"/>
                  </a:solidFill>
                </a:rPr>
                <a:t>Netz 1</a:t>
              </a:r>
            </a:p>
          </p:txBody>
        </p:sp>
      </p:grpSp>
      <p:cxnSp>
        <p:nvCxnSpPr>
          <p:cNvPr id="108" name="Gerade Verbindung mit Pfeil 107"/>
          <p:cNvCxnSpPr/>
          <p:nvPr/>
        </p:nvCxnSpPr>
        <p:spPr>
          <a:xfrm>
            <a:off x="4958000" y="4079565"/>
            <a:ext cx="0" cy="499500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mit Pfeil 108"/>
          <p:cNvCxnSpPr/>
          <p:nvPr/>
        </p:nvCxnSpPr>
        <p:spPr>
          <a:xfrm>
            <a:off x="5715456" y="4067801"/>
            <a:ext cx="0" cy="470722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uppierung 10"/>
          <p:cNvGrpSpPr/>
          <p:nvPr/>
        </p:nvGrpSpPr>
        <p:grpSpPr>
          <a:xfrm>
            <a:off x="4926571" y="4249484"/>
            <a:ext cx="916844" cy="870891"/>
            <a:chOff x="5352127" y="1684504"/>
            <a:chExt cx="1222458" cy="1161188"/>
          </a:xfrm>
        </p:grpSpPr>
        <p:pic>
          <p:nvPicPr>
            <p:cNvPr id="12" name="Bild 11" descr="wolke3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2127" y="1684504"/>
              <a:ext cx="1222458" cy="963463"/>
            </a:xfrm>
            <a:prstGeom prst="rect">
              <a:avLst/>
            </a:prstGeom>
          </p:spPr>
        </p:pic>
        <p:sp>
          <p:nvSpPr>
            <p:cNvPr id="13" name="Textfeld 12"/>
            <p:cNvSpPr txBox="1"/>
            <p:nvPr/>
          </p:nvSpPr>
          <p:spPr>
            <a:xfrm>
              <a:off x="5381958" y="1983917"/>
              <a:ext cx="1032175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558ED5"/>
                  </a:solidFill>
                </a:rPr>
                <a:t>Netz 2</a:t>
              </a:r>
            </a:p>
          </p:txBody>
        </p:sp>
      </p:grpSp>
      <p:cxnSp>
        <p:nvCxnSpPr>
          <p:cNvPr id="110" name="Gerade Verbindung mit Pfeil 109"/>
          <p:cNvCxnSpPr/>
          <p:nvPr/>
        </p:nvCxnSpPr>
        <p:spPr>
          <a:xfrm>
            <a:off x="6294265" y="4067801"/>
            <a:ext cx="0" cy="470722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Gerade Verbindung mit Pfeil 110"/>
          <p:cNvCxnSpPr/>
          <p:nvPr/>
        </p:nvCxnSpPr>
        <p:spPr>
          <a:xfrm>
            <a:off x="7017332" y="4056647"/>
            <a:ext cx="0" cy="487114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uppierung 13"/>
          <p:cNvGrpSpPr/>
          <p:nvPr/>
        </p:nvGrpSpPr>
        <p:grpSpPr>
          <a:xfrm>
            <a:off x="6193930" y="4249483"/>
            <a:ext cx="916844" cy="856082"/>
            <a:chOff x="6664817" y="927276"/>
            <a:chExt cx="1222458" cy="1141443"/>
          </a:xfrm>
        </p:grpSpPr>
        <p:pic>
          <p:nvPicPr>
            <p:cNvPr id="15" name="Bild 14" descr="wolke3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4817" y="927276"/>
              <a:ext cx="1222458" cy="963463"/>
            </a:xfrm>
            <a:prstGeom prst="rect">
              <a:avLst/>
            </a:prstGeom>
          </p:spPr>
        </p:pic>
        <p:sp>
          <p:nvSpPr>
            <p:cNvPr id="16" name="Textfeld 15"/>
            <p:cNvSpPr txBox="1"/>
            <p:nvPr/>
          </p:nvSpPr>
          <p:spPr>
            <a:xfrm>
              <a:off x="6769814" y="1206944"/>
              <a:ext cx="1032175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558ED5"/>
                  </a:solidFill>
                </a:rPr>
                <a:t>Netz </a:t>
              </a:r>
              <a:r>
                <a:rPr lang="de-DE" dirty="0" err="1">
                  <a:solidFill>
                    <a:srgbClr val="558ED5"/>
                  </a:solidFill>
                </a:rPr>
                <a:t>n</a:t>
              </a:r>
              <a:endParaRPr lang="de-DE" dirty="0">
                <a:solidFill>
                  <a:srgbClr val="558ED5"/>
                </a:solidFill>
              </a:endParaRPr>
            </a:p>
          </p:txBody>
        </p:sp>
      </p:grpSp>
      <p:cxnSp>
        <p:nvCxnSpPr>
          <p:cNvPr id="3" name="Gerade Verbindung mit Pfeil 2"/>
          <p:cNvCxnSpPr>
            <a:stCxn id="41" idx="3"/>
            <a:endCxn id="20" idx="1"/>
          </p:cNvCxnSpPr>
          <p:nvPr/>
        </p:nvCxnSpPr>
        <p:spPr>
          <a:xfrm>
            <a:off x="2639144" y="3184481"/>
            <a:ext cx="4004752" cy="3789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3097649" y="2760875"/>
            <a:ext cx="278525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350" dirty="0"/>
              <a:t>Virtuelle, zuverlässige Verbindungen </a:t>
            </a:r>
          </a:p>
          <a:p>
            <a:pPr algn="ctr"/>
            <a:r>
              <a:rPr lang="de-DE" sz="1350" dirty="0"/>
              <a:t>(aus Sicht der Endsysteme)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Transportsystem</a:t>
            </a:r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017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7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500"/>
                            </p:stCondLst>
                            <p:childTnLst>
                              <p:par>
                                <p:cTn id="18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000"/>
                            </p:stCondLst>
                            <p:childTnLst>
                              <p:par>
                                <p:cTn id="21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000"/>
                            </p:stCondLst>
                            <p:childTnLst>
                              <p:par>
                                <p:cTn id="2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500"/>
                            </p:stCondLst>
                            <p:childTnLst>
                              <p:par>
                                <p:cTn id="2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500"/>
                            </p:stCondLst>
                            <p:childTnLst>
                              <p:par>
                                <p:cTn id="2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500"/>
                            </p:stCondLst>
                            <p:childTnLst>
                              <p:par>
                                <p:cTn id="27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1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500"/>
                            </p:stCondLst>
                            <p:childTnLst>
                              <p:par>
                                <p:cTn id="2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2000"/>
                            </p:stCondLst>
                            <p:childTnLst>
                              <p:par>
                                <p:cTn id="28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500"/>
                            </p:stCondLst>
                            <p:childTnLst>
                              <p:par>
                                <p:cTn id="29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3000"/>
                            </p:stCondLst>
                            <p:childTnLst>
                              <p:par>
                                <p:cTn id="2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" grpId="0" animBg="1"/>
      <p:bldP spid="20" grpId="0" animBg="1"/>
      <p:bldP spid="22" grpId="0"/>
      <p:bldP spid="23" grpId="0"/>
      <p:bldP spid="25" grpId="0"/>
      <p:bldP spid="32" grpId="0"/>
      <p:bldP spid="37" grpId="0" animBg="1"/>
      <p:bldP spid="36" grpId="0" animBg="1"/>
      <p:bldP spid="35" grpId="0" animBg="1"/>
      <p:bldP spid="41" grpId="0" animBg="1"/>
      <p:bldP spid="40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86" grpId="0" animBg="1"/>
      <p:bldP spid="86" grpId="1" animBg="1"/>
      <p:bldP spid="93" grpId="0" animBg="1"/>
      <p:bldP spid="95" grpId="0" animBg="1"/>
      <p:bldP spid="96" grpId="0"/>
      <p:bldP spid="43" grpId="0" animBg="1"/>
      <p:bldP spid="44" grpId="0" animBg="1"/>
      <p:bldP spid="45" grpId="0" animBg="1"/>
      <p:bldP spid="89" grpId="0" animBg="1"/>
      <p:bldP spid="89" grpId="1" animBg="1"/>
      <p:bldP spid="98" grpId="0" animBg="1"/>
      <p:bldP spid="99" grpId="0"/>
      <p:bldP spid="51" grpId="0" animBg="1"/>
      <p:bldP spid="52" grpId="0" animBg="1"/>
      <p:bldP spid="53" grpId="0" animBg="1"/>
      <p:bldP spid="91" grpId="0" animBg="1"/>
      <p:bldP spid="91" grpId="1" animBg="1"/>
      <p:bldP spid="101" grpId="0" animBg="1"/>
      <p:bldP spid="102" grpId="0"/>
      <p:bldP spid="54" grpId="0" animBg="1"/>
      <p:bldP spid="55" grpId="0" animBg="1"/>
      <p:bldP spid="56" grpId="0" animBg="1"/>
      <p:bldP spid="92" grpId="0" animBg="1"/>
      <p:bldP spid="92" grpId="1" animBg="1"/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rafik 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729" y="4307353"/>
            <a:ext cx="1340309" cy="992666"/>
          </a:xfrm>
          <a:prstGeom prst="rect">
            <a:avLst/>
          </a:prstGeom>
        </p:spPr>
      </p:pic>
      <p:cxnSp>
        <p:nvCxnSpPr>
          <p:cNvPr id="124" name="Gerader Verbinder 123"/>
          <p:cNvCxnSpPr/>
          <p:nvPr/>
        </p:nvCxnSpPr>
        <p:spPr>
          <a:xfrm flipH="1">
            <a:off x="2876860" y="4873285"/>
            <a:ext cx="47099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" name="Grafik 122"/>
          <p:cNvPicPr>
            <a:picLocks noChangeAspect="1"/>
          </p:cNvPicPr>
          <p:nvPr/>
        </p:nvPicPr>
        <p:blipFill rotWithShape="1">
          <a:blip r:embed="rId3"/>
          <a:srcRect l="24069" t="16232" r="18548" b="30199"/>
          <a:stretch/>
        </p:blipFill>
        <p:spPr>
          <a:xfrm>
            <a:off x="7361229" y="4048250"/>
            <a:ext cx="522068" cy="389891"/>
          </a:xfrm>
          <a:prstGeom prst="rect">
            <a:avLst/>
          </a:prstGeom>
        </p:spPr>
      </p:pic>
      <p:pic>
        <p:nvPicPr>
          <p:cNvPr id="103" name="Grafik 102"/>
          <p:cNvPicPr>
            <a:picLocks noChangeAspect="1"/>
          </p:cNvPicPr>
          <p:nvPr/>
        </p:nvPicPr>
        <p:blipFill rotWithShape="1">
          <a:blip r:embed="rId3"/>
          <a:srcRect b="30896"/>
          <a:stretch/>
        </p:blipFill>
        <p:spPr>
          <a:xfrm>
            <a:off x="4550895" y="2319634"/>
            <a:ext cx="909797" cy="5029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Protokollschichtung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38</a:t>
            </a:fld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5035080" y="3403809"/>
            <a:ext cx="1035602" cy="1887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050" dirty="0"/>
              <a:t>Vermittlung</a:t>
            </a:r>
          </a:p>
        </p:txBody>
      </p:sp>
      <p:sp>
        <p:nvSpPr>
          <p:cNvPr id="17" name="Rechteck 16"/>
          <p:cNvSpPr/>
          <p:nvPr/>
        </p:nvSpPr>
        <p:spPr>
          <a:xfrm>
            <a:off x="5035080" y="3592518"/>
            <a:ext cx="1035602" cy="1887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050" dirty="0"/>
              <a:t>Sicherung</a:t>
            </a:r>
            <a:endParaRPr lang="de-DE" sz="1050" dirty="0"/>
          </a:p>
        </p:txBody>
      </p:sp>
      <p:sp>
        <p:nvSpPr>
          <p:cNvPr id="18" name="Rechteck 17"/>
          <p:cNvSpPr/>
          <p:nvPr/>
        </p:nvSpPr>
        <p:spPr>
          <a:xfrm>
            <a:off x="5035078" y="3781227"/>
            <a:ext cx="1035602" cy="1887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050" dirty="0"/>
              <a:t>Bitübertragung</a:t>
            </a:r>
            <a:endParaRPr lang="de-DE" sz="1050" dirty="0"/>
          </a:p>
        </p:txBody>
      </p:sp>
      <p:grpSp>
        <p:nvGrpSpPr>
          <p:cNvPr id="134" name="Gruppieren 133"/>
          <p:cNvGrpSpPr/>
          <p:nvPr/>
        </p:nvGrpSpPr>
        <p:grpSpPr>
          <a:xfrm>
            <a:off x="2365290" y="2274986"/>
            <a:ext cx="1236563" cy="745881"/>
            <a:chOff x="1629719" y="1890313"/>
            <a:chExt cx="1648750" cy="994508"/>
          </a:xfrm>
        </p:grpSpPr>
        <p:sp>
          <p:nvSpPr>
            <p:cNvPr id="19" name="Rechteck 18"/>
            <p:cNvSpPr/>
            <p:nvPr/>
          </p:nvSpPr>
          <p:spPr>
            <a:xfrm>
              <a:off x="2916390" y="1890313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 dirty="0"/>
                <a:t>N</a:t>
              </a:r>
            </a:p>
          </p:txBody>
        </p:sp>
        <p:sp>
          <p:nvSpPr>
            <p:cNvPr id="23" name="Rechteck 22"/>
            <p:cNvSpPr/>
            <p:nvPr/>
          </p:nvSpPr>
          <p:spPr>
            <a:xfrm>
              <a:off x="2916390" y="2153868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 dirty="0"/>
                <a:t>N</a:t>
              </a:r>
            </a:p>
          </p:txBody>
        </p:sp>
        <p:sp>
          <p:nvSpPr>
            <p:cNvPr id="24" name="Rechteck 23"/>
            <p:cNvSpPr/>
            <p:nvPr/>
          </p:nvSpPr>
          <p:spPr>
            <a:xfrm>
              <a:off x="2916390" y="2417423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 dirty="0"/>
                <a:t>N</a:t>
              </a:r>
            </a:p>
          </p:txBody>
        </p:sp>
        <p:sp>
          <p:nvSpPr>
            <p:cNvPr id="25" name="Rechteck 24"/>
            <p:cNvSpPr/>
            <p:nvPr/>
          </p:nvSpPr>
          <p:spPr>
            <a:xfrm>
              <a:off x="2916390" y="2680978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 dirty="0"/>
                <a:t>N</a:t>
              </a:r>
            </a:p>
          </p:txBody>
        </p:sp>
        <p:sp>
          <p:nvSpPr>
            <p:cNvPr id="27" name="Rechteck 26"/>
            <p:cNvSpPr/>
            <p:nvPr/>
          </p:nvSpPr>
          <p:spPr>
            <a:xfrm>
              <a:off x="2491594" y="2153868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 dirty="0" err="1"/>
                <a:t>H</a:t>
              </a:r>
              <a:r>
                <a:rPr lang="de-DE" sz="900" baseline="-25000" dirty="0" err="1"/>
                <a:t>t</a:t>
              </a:r>
              <a:endParaRPr lang="de-DE" sz="900" baseline="-25000" dirty="0"/>
            </a:p>
          </p:txBody>
        </p:sp>
        <p:sp>
          <p:nvSpPr>
            <p:cNvPr id="28" name="Rechteck 27"/>
            <p:cNvSpPr/>
            <p:nvPr/>
          </p:nvSpPr>
          <p:spPr>
            <a:xfrm>
              <a:off x="2491594" y="2417423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 dirty="0" err="1"/>
                <a:t>H</a:t>
              </a:r>
              <a:r>
                <a:rPr lang="de-DE" sz="900" baseline="-25000" dirty="0" err="1"/>
                <a:t>t</a:t>
              </a:r>
              <a:endParaRPr lang="de-DE" sz="900" baseline="-25000" dirty="0"/>
            </a:p>
          </p:txBody>
        </p:sp>
        <p:sp>
          <p:nvSpPr>
            <p:cNvPr id="29" name="Rechteck 28"/>
            <p:cNvSpPr/>
            <p:nvPr/>
          </p:nvSpPr>
          <p:spPr>
            <a:xfrm>
              <a:off x="2491594" y="2680978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 dirty="0" err="1"/>
                <a:t>H</a:t>
              </a:r>
              <a:r>
                <a:rPr lang="de-DE" sz="900" baseline="-25000" dirty="0" err="1"/>
                <a:t>t</a:t>
              </a:r>
              <a:endParaRPr lang="de-DE" sz="900" baseline="-25000" dirty="0"/>
            </a:p>
          </p:txBody>
        </p:sp>
        <p:sp>
          <p:nvSpPr>
            <p:cNvPr id="32" name="Rechteck 31"/>
            <p:cNvSpPr/>
            <p:nvPr/>
          </p:nvSpPr>
          <p:spPr>
            <a:xfrm>
              <a:off x="2066798" y="2417423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 dirty="0" err="1"/>
                <a:t>H</a:t>
              </a:r>
              <a:r>
                <a:rPr lang="de-DE" sz="900" baseline="-25000" dirty="0" err="1"/>
                <a:t>n</a:t>
              </a:r>
              <a:endParaRPr lang="de-DE" sz="900" baseline="-25000" dirty="0"/>
            </a:p>
          </p:txBody>
        </p:sp>
        <p:sp>
          <p:nvSpPr>
            <p:cNvPr id="33" name="Rechteck 32"/>
            <p:cNvSpPr/>
            <p:nvPr/>
          </p:nvSpPr>
          <p:spPr>
            <a:xfrm>
              <a:off x="2066798" y="2680978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 dirty="0" err="1"/>
                <a:t>H</a:t>
              </a:r>
              <a:r>
                <a:rPr lang="de-DE" sz="900" baseline="-25000" dirty="0" err="1"/>
                <a:t>n</a:t>
              </a:r>
              <a:endParaRPr lang="de-DE" sz="900" baseline="-25000" dirty="0"/>
            </a:p>
          </p:txBody>
        </p:sp>
        <p:sp>
          <p:nvSpPr>
            <p:cNvPr id="37" name="Rechteck 36"/>
            <p:cNvSpPr/>
            <p:nvPr/>
          </p:nvSpPr>
          <p:spPr>
            <a:xfrm>
              <a:off x="1629719" y="2679203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 dirty="0" err="1"/>
                <a:t>H</a:t>
              </a:r>
              <a:r>
                <a:rPr lang="de-DE" sz="900" baseline="-25000" dirty="0" err="1"/>
                <a:t>s</a:t>
              </a:r>
              <a:endParaRPr lang="de-DE" sz="900" baseline="-25000" dirty="0"/>
            </a:p>
          </p:txBody>
        </p:sp>
      </p:grpSp>
      <p:grpSp>
        <p:nvGrpSpPr>
          <p:cNvPr id="39" name="Gruppieren 38"/>
          <p:cNvGrpSpPr/>
          <p:nvPr/>
        </p:nvGrpSpPr>
        <p:grpSpPr>
          <a:xfrm>
            <a:off x="3680877" y="2266728"/>
            <a:ext cx="1035605" cy="943549"/>
            <a:chOff x="1902441" y="2519127"/>
            <a:chExt cx="1380806" cy="1258065"/>
          </a:xfrm>
        </p:grpSpPr>
        <p:sp>
          <p:nvSpPr>
            <p:cNvPr id="40" name="Rechteck 39"/>
            <p:cNvSpPr/>
            <p:nvPr/>
          </p:nvSpPr>
          <p:spPr>
            <a:xfrm>
              <a:off x="1902442" y="2519127"/>
              <a:ext cx="1380803" cy="251613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sz="1050" dirty="0"/>
                <a:t>Anwendung</a:t>
              </a:r>
              <a:endParaRPr lang="de-DE" sz="1050" dirty="0"/>
            </a:p>
          </p:txBody>
        </p:sp>
        <p:sp>
          <p:nvSpPr>
            <p:cNvPr id="41" name="Rechteck 40"/>
            <p:cNvSpPr/>
            <p:nvPr/>
          </p:nvSpPr>
          <p:spPr>
            <a:xfrm>
              <a:off x="1902444" y="2770740"/>
              <a:ext cx="1380803" cy="251613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sz="1050" dirty="0"/>
                <a:t>Transport</a:t>
              </a:r>
              <a:endParaRPr lang="de-DE" sz="1050" dirty="0"/>
            </a:p>
          </p:txBody>
        </p:sp>
        <p:sp>
          <p:nvSpPr>
            <p:cNvPr id="42" name="Rechteck 41"/>
            <p:cNvSpPr/>
            <p:nvPr/>
          </p:nvSpPr>
          <p:spPr>
            <a:xfrm>
              <a:off x="1902443" y="3022353"/>
              <a:ext cx="1380803" cy="251613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sz="1050" dirty="0"/>
                <a:t>Vermittlung</a:t>
              </a:r>
              <a:endParaRPr lang="de-DE" sz="1050" dirty="0"/>
            </a:p>
          </p:txBody>
        </p:sp>
        <p:sp>
          <p:nvSpPr>
            <p:cNvPr id="43" name="Rechteck 42"/>
            <p:cNvSpPr/>
            <p:nvPr/>
          </p:nvSpPr>
          <p:spPr>
            <a:xfrm>
              <a:off x="1902443" y="3273966"/>
              <a:ext cx="1380803" cy="251613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sz="1050" dirty="0"/>
                <a:t>Sicherung</a:t>
              </a:r>
              <a:endParaRPr lang="de-DE" sz="1050" dirty="0"/>
            </a:p>
          </p:txBody>
        </p:sp>
        <p:sp>
          <p:nvSpPr>
            <p:cNvPr id="44" name="Rechteck 43"/>
            <p:cNvSpPr/>
            <p:nvPr/>
          </p:nvSpPr>
          <p:spPr>
            <a:xfrm>
              <a:off x="1902441" y="3525579"/>
              <a:ext cx="1380803" cy="251613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sz="1050" dirty="0"/>
                <a:t>Bitübertragung</a:t>
              </a:r>
              <a:endParaRPr lang="de-DE" sz="1050" dirty="0"/>
            </a:p>
          </p:txBody>
        </p:sp>
      </p:grpSp>
      <p:grpSp>
        <p:nvGrpSpPr>
          <p:cNvPr id="45" name="Gruppieren 44"/>
          <p:cNvGrpSpPr/>
          <p:nvPr/>
        </p:nvGrpSpPr>
        <p:grpSpPr>
          <a:xfrm>
            <a:off x="2978450" y="4130983"/>
            <a:ext cx="1035604" cy="377420"/>
            <a:chOff x="5999215" y="3689874"/>
            <a:chExt cx="1380805" cy="503226"/>
          </a:xfrm>
        </p:grpSpPr>
        <p:sp>
          <p:nvSpPr>
            <p:cNvPr id="10" name="Rechteck 9"/>
            <p:cNvSpPr/>
            <p:nvPr/>
          </p:nvSpPr>
          <p:spPr>
            <a:xfrm>
              <a:off x="5999217" y="3689874"/>
              <a:ext cx="1380803" cy="251613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sz="1050" dirty="0"/>
                <a:t>Sicherung</a:t>
              </a:r>
              <a:endParaRPr lang="de-DE" sz="1050" dirty="0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5999215" y="3941487"/>
              <a:ext cx="1380803" cy="251613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sz="1050" dirty="0"/>
                <a:t>Bitübertragung</a:t>
              </a:r>
              <a:endParaRPr lang="de-DE" sz="1050" dirty="0"/>
            </a:p>
          </p:txBody>
        </p:sp>
      </p:grpSp>
      <p:grpSp>
        <p:nvGrpSpPr>
          <p:cNvPr id="137" name="Gruppieren 136"/>
          <p:cNvGrpSpPr/>
          <p:nvPr/>
        </p:nvGrpSpPr>
        <p:grpSpPr>
          <a:xfrm>
            <a:off x="1701718" y="4149009"/>
            <a:ext cx="1236563" cy="154214"/>
            <a:chOff x="744956" y="4389011"/>
            <a:chExt cx="1648750" cy="205618"/>
          </a:xfrm>
        </p:grpSpPr>
        <p:sp>
          <p:nvSpPr>
            <p:cNvPr id="46" name="Rechteck 45"/>
            <p:cNvSpPr/>
            <p:nvPr/>
          </p:nvSpPr>
          <p:spPr>
            <a:xfrm>
              <a:off x="2031627" y="4390786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 dirty="0"/>
                <a:t>N</a:t>
              </a:r>
            </a:p>
          </p:txBody>
        </p:sp>
        <p:sp>
          <p:nvSpPr>
            <p:cNvPr id="47" name="Rechteck 46"/>
            <p:cNvSpPr/>
            <p:nvPr/>
          </p:nvSpPr>
          <p:spPr>
            <a:xfrm>
              <a:off x="1606831" y="4390786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 dirty="0" err="1"/>
                <a:t>H</a:t>
              </a:r>
              <a:r>
                <a:rPr lang="de-DE" sz="900" baseline="-25000" dirty="0" err="1"/>
                <a:t>t</a:t>
              </a:r>
              <a:endParaRPr lang="de-DE" sz="900" baseline="-25000" dirty="0"/>
            </a:p>
          </p:txBody>
        </p:sp>
        <p:sp>
          <p:nvSpPr>
            <p:cNvPr id="48" name="Rechteck 47"/>
            <p:cNvSpPr/>
            <p:nvPr/>
          </p:nvSpPr>
          <p:spPr>
            <a:xfrm>
              <a:off x="1182035" y="4390786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 dirty="0" err="1"/>
                <a:t>H</a:t>
              </a:r>
              <a:r>
                <a:rPr lang="de-DE" sz="900" baseline="-25000" dirty="0" err="1"/>
                <a:t>n</a:t>
              </a:r>
              <a:endParaRPr lang="de-DE" sz="900" baseline="-25000" dirty="0"/>
            </a:p>
          </p:txBody>
        </p:sp>
        <p:sp>
          <p:nvSpPr>
            <p:cNvPr id="49" name="Rechteck 48"/>
            <p:cNvSpPr/>
            <p:nvPr/>
          </p:nvSpPr>
          <p:spPr>
            <a:xfrm>
              <a:off x="744956" y="4389011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 dirty="0" err="1"/>
                <a:t>H</a:t>
              </a:r>
              <a:r>
                <a:rPr lang="de-DE" sz="900" baseline="-25000" dirty="0" err="1"/>
                <a:t>s</a:t>
              </a:r>
              <a:endParaRPr lang="de-DE" sz="900" baseline="-25000" dirty="0"/>
            </a:p>
          </p:txBody>
        </p:sp>
      </p:grpSp>
      <p:grpSp>
        <p:nvGrpSpPr>
          <p:cNvPr id="138" name="Gruppieren 137"/>
          <p:cNvGrpSpPr/>
          <p:nvPr/>
        </p:nvGrpSpPr>
        <p:grpSpPr>
          <a:xfrm>
            <a:off x="4070075" y="4131949"/>
            <a:ext cx="1236563" cy="154214"/>
            <a:chOff x="3902766" y="4366266"/>
            <a:chExt cx="1648750" cy="205618"/>
          </a:xfrm>
        </p:grpSpPr>
        <p:sp>
          <p:nvSpPr>
            <p:cNvPr id="50" name="Rechteck 49"/>
            <p:cNvSpPr/>
            <p:nvPr/>
          </p:nvSpPr>
          <p:spPr>
            <a:xfrm>
              <a:off x="5189437" y="4368041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 dirty="0"/>
                <a:t>N</a:t>
              </a:r>
            </a:p>
          </p:txBody>
        </p:sp>
        <p:sp>
          <p:nvSpPr>
            <p:cNvPr id="51" name="Rechteck 50"/>
            <p:cNvSpPr/>
            <p:nvPr/>
          </p:nvSpPr>
          <p:spPr>
            <a:xfrm>
              <a:off x="4764641" y="4368041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 dirty="0" err="1"/>
                <a:t>H</a:t>
              </a:r>
              <a:r>
                <a:rPr lang="de-DE" sz="900" baseline="-25000" dirty="0" err="1"/>
                <a:t>t</a:t>
              </a:r>
              <a:endParaRPr lang="de-DE" sz="900" baseline="-25000" dirty="0"/>
            </a:p>
          </p:txBody>
        </p:sp>
        <p:sp>
          <p:nvSpPr>
            <p:cNvPr id="52" name="Rechteck 51"/>
            <p:cNvSpPr/>
            <p:nvPr/>
          </p:nvSpPr>
          <p:spPr>
            <a:xfrm>
              <a:off x="4339845" y="4368041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 dirty="0" err="1"/>
                <a:t>H</a:t>
              </a:r>
              <a:r>
                <a:rPr lang="de-DE" sz="900" baseline="-25000" dirty="0" err="1"/>
                <a:t>n</a:t>
              </a:r>
              <a:endParaRPr lang="de-DE" sz="900" baseline="-25000" dirty="0"/>
            </a:p>
          </p:txBody>
        </p:sp>
        <p:sp>
          <p:nvSpPr>
            <p:cNvPr id="53" name="Rechteck 52"/>
            <p:cNvSpPr/>
            <p:nvPr/>
          </p:nvSpPr>
          <p:spPr>
            <a:xfrm>
              <a:off x="3902766" y="4366266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 dirty="0" err="1"/>
                <a:t>H</a:t>
              </a:r>
              <a:r>
                <a:rPr lang="de-DE" sz="900" baseline="-25000" dirty="0" err="1"/>
                <a:t>s</a:t>
              </a:r>
              <a:endParaRPr lang="de-DE" sz="900" baseline="-25000" dirty="0"/>
            </a:p>
          </p:txBody>
        </p:sp>
      </p:grpSp>
      <p:grpSp>
        <p:nvGrpSpPr>
          <p:cNvPr id="136" name="Gruppieren 135"/>
          <p:cNvGrpSpPr/>
          <p:nvPr/>
        </p:nvGrpSpPr>
        <p:grpSpPr>
          <a:xfrm>
            <a:off x="6108789" y="3419954"/>
            <a:ext cx="1236563" cy="350549"/>
            <a:chOff x="6621051" y="3416938"/>
            <a:chExt cx="1648750" cy="467398"/>
          </a:xfrm>
        </p:grpSpPr>
        <p:sp>
          <p:nvSpPr>
            <p:cNvPr id="68" name="Rechteck 67"/>
            <p:cNvSpPr/>
            <p:nvPr/>
          </p:nvSpPr>
          <p:spPr>
            <a:xfrm>
              <a:off x="7907722" y="3416938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 dirty="0"/>
                <a:t>N</a:t>
              </a:r>
            </a:p>
          </p:txBody>
        </p:sp>
        <p:sp>
          <p:nvSpPr>
            <p:cNvPr id="69" name="Rechteck 68"/>
            <p:cNvSpPr/>
            <p:nvPr/>
          </p:nvSpPr>
          <p:spPr>
            <a:xfrm>
              <a:off x="7907722" y="3680493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 dirty="0"/>
                <a:t>N</a:t>
              </a:r>
            </a:p>
          </p:txBody>
        </p:sp>
        <p:sp>
          <p:nvSpPr>
            <p:cNvPr id="70" name="Rechteck 69"/>
            <p:cNvSpPr/>
            <p:nvPr/>
          </p:nvSpPr>
          <p:spPr>
            <a:xfrm>
              <a:off x="7482926" y="3416938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 dirty="0" err="1"/>
                <a:t>H</a:t>
              </a:r>
              <a:r>
                <a:rPr lang="de-DE" sz="900" baseline="-25000" dirty="0" err="1"/>
                <a:t>t</a:t>
              </a:r>
              <a:endParaRPr lang="de-DE" sz="900" baseline="-25000" dirty="0"/>
            </a:p>
          </p:txBody>
        </p:sp>
        <p:sp>
          <p:nvSpPr>
            <p:cNvPr id="71" name="Rechteck 70"/>
            <p:cNvSpPr/>
            <p:nvPr/>
          </p:nvSpPr>
          <p:spPr>
            <a:xfrm>
              <a:off x="7482926" y="3680493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 dirty="0" err="1"/>
                <a:t>H</a:t>
              </a:r>
              <a:r>
                <a:rPr lang="de-DE" sz="900" baseline="-25000" dirty="0" err="1"/>
                <a:t>t</a:t>
              </a:r>
              <a:endParaRPr lang="de-DE" sz="900" baseline="-25000" dirty="0"/>
            </a:p>
          </p:txBody>
        </p:sp>
        <p:sp>
          <p:nvSpPr>
            <p:cNvPr id="72" name="Rechteck 71"/>
            <p:cNvSpPr/>
            <p:nvPr/>
          </p:nvSpPr>
          <p:spPr>
            <a:xfrm>
              <a:off x="7058130" y="3416938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 dirty="0" err="1"/>
                <a:t>H</a:t>
              </a:r>
              <a:r>
                <a:rPr lang="de-DE" sz="900" baseline="-25000" dirty="0" err="1"/>
                <a:t>n</a:t>
              </a:r>
              <a:endParaRPr lang="de-DE" sz="900" baseline="-25000" dirty="0"/>
            </a:p>
          </p:txBody>
        </p:sp>
        <p:sp>
          <p:nvSpPr>
            <p:cNvPr id="73" name="Rechteck 72"/>
            <p:cNvSpPr/>
            <p:nvPr/>
          </p:nvSpPr>
          <p:spPr>
            <a:xfrm>
              <a:off x="7058130" y="3680493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 dirty="0" err="1"/>
                <a:t>H</a:t>
              </a:r>
              <a:r>
                <a:rPr lang="de-DE" sz="900" baseline="-25000" dirty="0" err="1"/>
                <a:t>n</a:t>
              </a:r>
              <a:endParaRPr lang="de-DE" sz="900" baseline="-25000" dirty="0"/>
            </a:p>
          </p:txBody>
        </p:sp>
        <p:sp>
          <p:nvSpPr>
            <p:cNvPr id="74" name="Rechteck 73"/>
            <p:cNvSpPr/>
            <p:nvPr/>
          </p:nvSpPr>
          <p:spPr>
            <a:xfrm>
              <a:off x="6621051" y="3678718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 dirty="0" err="1"/>
                <a:t>H</a:t>
              </a:r>
              <a:r>
                <a:rPr lang="de-DE" sz="900" baseline="-25000" dirty="0" err="1"/>
                <a:t>s</a:t>
              </a:r>
              <a:endParaRPr lang="de-DE" sz="900" baseline="-25000" dirty="0"/>
            </a:p>
          </p:txBody>
        </p:sp>
      </p:grpSp>
      <p:grpSp>
        <p:nvGrpSpPr>
          <p:cNvPr id="85" name="Gruppieren 84"/>
          <p:cNvGrpSpPr/>
          <p:nvPr/>
        </p:nvGrpSpPr>
        <p:grpSpPr>
          <a:xfrm>
            <a:off x="5048635" y="4483718"/>
            <a:ext cx="1236563" cy="745881"/>
            <a:chOff x="5207512" y="4835291"/>
            <a:chExt cx="1648750" cy="994508"/>
          </a:xfrm>
        </p:grpSpPr>
        <p:sp>
          <p:nvSpPr>
            <p:cNvPr id="75" name="Rechteck 74"/>
            <p:cNvSpPr/>
            <p:nvPr/>
          </p:nvSpPr>
          <p:spPr>
            <a:xfrm>
              <a:off x="6494183" y="4835291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 dirty="0"/>
                <a:t>N</a:t>
              </a:r>
            </a:p>
          </p:txBody>
        </p:sp>
        <p:sp>
          <p:nvSpPr>
            <p:cNvPr id="76" name="Rechteck 75"/>
            <p:cNvSpPr/>
            <p:nvPr/>
          </p:nvSpPr>
          <p:spPr>
            <a:xfrm>
              <a:off x="6494183" y="5098846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 dirty="0"/>
                <a:t>N</a:t>
              </a:r>
            </a:p>
          </p:txBody>
        </p:sp>
        <p:sp>
          <p:nvSpPr>
            <p:cNvPr id="77" name="Rechteck 76"/>
            <p:cNvSpPr/>
            <p:nvPr/>
          </p:nvSpPr>
          <p:spPr>
            <a:xfrm>
              <a:off x="6494183" y="5362401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 dirty="0"/>
                <a:t>N</a:t>
              </a:r>
            </a:p>
          </p:txBody>
        </p:sp>
        <p:sp>
          <p:nvSpPr>
            <p:cNvPr id="78" name="Rechteck 77"/>
            <p:cNvSpPr/>
            <p:nvPr/>
          </p:nvSpPr>
          <p:spPr>
            <a:xfrm>
              <a:off x="6494183" y="5625956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 dirty="0"/>
                <a:t>N</a:t>
              </a:r>
            </a:p>
          </p:txBody>
        </p:sp>
        <p:sp>
          <p:nvSpPr>
            <p:cNvPr id="79" name="Rechteck 78"/>
            <p:cNvSpPr/>
            <p:nvPr/>
          </p:nvSpPr>
          <p:spPr>
            <a:xfrm>
              <a:off x="6069387" y="5098846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 dirty="0" err="1"/>
                <a:t>H</a:t>
              </a:r>
              <a:r>
                <a:rPr lang="de-DE" sz="900" baseline="-25000" dirty="0" err="1"/>
                <a:t>t</a:t>
              </a:r>
              <a:endParaRPr lang="de-DE" sz="900" baseline="-25000" dirty="0"/>
            </a:p>
          </p:txBody>
        </p:sp>
        <p:sp>
          <p:nvSpPr>
            <p:cNvPr id="80" name="Rechteck 79"/>
            <p:cNvSpPr/>
            <p:nvPr/>
          </p:nvSpPr>
          <p:spPr>
            <a:xfrm>
              <a:off x="6069387" y="5362401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 dirty="0" err="1"/>
                <a:t>H</a:t>
              </a:r>
              <a:r>
                <a:rPr lang="de-DE" sz="900" baseline="-25000" dirty="0" err="1"/>
                <a:t>t</a:t>
              </a:r>
              <a:endParaRPr lang="de-DE" sz="900" baseline="-25000" dirty="0"/>
            </a:p>
          </p:txBody>
        </p:sp>
        <p:sp>
          <p:nvSpPr>
            <p:cNvPr id="81" name="Rechteck 80"/>
            <p:cNvSpPr/>
            <p:nvPr/>
          </p:nvSpPr>
          <p:spPr>
            <a:xfrm>
              <a:off x="6069387" y="5625956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 dirty="0" err="1"/>
                <a:t>H</a:t>
              </a:r>
              <a:r>
                <a:rPr lang="de-DE" sz="900" baseline="-25000" dirty="0" err="1"/>
                <a:t>t</a:t>
              </a:r>
              <a:endParaRPr lang="de-DE" sz="900" baseline="-25000" dirty="0"/>
            </a:p>
          </p:txBody>
        </p:sp>
        <p:sp>
          <p:nvSpPr>
            <p:cNvPr id="82" name="Rechteck 81"/>
            <p:cNvSpPr/>
            <p:nvPr/>
          </p:nvSpPr>
          <p:spPr>
            <a:xfrm>
              <a:off x="5644591" y="5362401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 dirty="0" err="1"/>
                <a:t>H</a:t>
              </a:r>
              <a:r>
                <a:rPr lang="de-DE" sz="900" baseline="-25000" dirty="0" err="1"/>
                <a:t>n</a:t>
              </a:r>
              <a:endParaRPr lang="de-DE" sz="900" baseline="-25000" dirty="0"/>
            </a:p>
          </p:txBody>
        </p:sp>
        <p:sp>
          <p:nvSpPr>
            <p:cNvPr id="83" name="Rechteck 82"/>
            <p:cNvSpPr/>
            <p:nvPr/>
          </p:nvSpPr>
          <p:spPr>
            <a:xfrm>
              <a:off x="5644591" y="5625956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 dirty="0" err="1"/>
                <a:t>H</a:t>
              </a:r>
              <a:r>
                <a:rPr lang="de-DE" sz="900" baseline="-25000" dirty="0" err="1"/>
                <a:t>n</a:t>
              </a:r>
              <a:endParaRPr lang="de-DE" sz="900" baseline="-25000" dirty="0"/>
            </a:p>
          </p:txBody>
        </p:sp>
        <p:sp>
          <p:nvSpPr>
            <p:cNvPr id="84" name="Rechteck 83"/>
            <p:cNvSpPr/>
            <p:nvPr/>
          </p:nvSpPr>
          <p:spPr>
            <a:xfrm>
              <a:off x="5207512" y="5624181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 dirty="0" err="1"/>
                <a:t>H</a:t>
              </a:r>
              <a:r>
                <a:rPr lang="de-DE" sz="900" baseline="-25000" dirty="0" err="1"/>
                <a:t>s</a:t>
              </a:r>
              <a:endParaRPr lang="de-DE" sz="900" baseline="-25000" dirty="0"/>
            </a:p>
          </p:txBody>
        </p:sp>
      </p:grpSp>
      <p:pic>
        <p:nvPicPr>
          <p:cNvPr id="86" name="Grafik 8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4927" y="2880566"/>
            <a:ext cx="591256" cy="493296"/>
          </a:xfrm>
          <a:prstGeom prst="rect">
            <a:avLst/>
          </a:prstGeom>
        </p:spPr>
      </p:pic>
      <p:grpSp>
        <p:nvGrpSpPr>
          <p:cNvPr id="54" name="Gruppieren 53"/>
          <p:cNvGrpSpPr/>
          <p:nvPr/>
        </p:nvGrpSpPr>
        <p:grpSpPr>
          <a:xfrm>
            <a:off x="6376181" y="4454167"/>
            <a:ext cx="1035605" cy="943549"/>
            <a:chOff x="1902441" y="2519127"/>
            <a:chExt cx="1380806" cy="1258065"/>
          </a:xfrm>
        </p:grpSpPr>
        <p:sp>
          <p:nvSpPr>
            <p:cNvPr id="55" name="Rechteck 54"/>
            <p:cNvSpPr/>
            <p:nvPr/>
          </p:nvSpPr>
          <p:spPr>
            <a:xfrm>
              <a:off x="1902442" y="2519127"/>
              <a:ext cx="1380803" cy="251613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sz="1050" dirty="0"/>
                <a:t>Anwendung</a:t>
              </a:r>
              <a:endParaRPr lang="de-DE" sz="1050" dirty="0"/>
            </a:p>
          </p:txBody>
        </p:sp>
        <p:sp>
          <p:nvSpPr>
            <p:cNvPr id="56" name="Rechteck 55"/>
            <p:cNvSpPr/>
            <p:nvPr/>
          </p:nvSpPr>
          <p:spPr>
            <a:xfrm>
              <a:off x="1902444" y="2770740"/>
              <a:ext cx="1380803" cy="251613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sz="1050" dirty="0"/>
                <a:t>Transport</a:t>
              </a:r>
              <a:endParaRPr lang="de-DE" sz="1050" dirty="0"/>
            </a:p>
          </p:txBody>
        </p:sp>
        <p:sp>
          <p:nvSpPr>
            <p:cNvPr id="57" name="Rechteck 56"/>
            <p:cNvSpPr/>
            <p:nvPr/>
          </p:nvSpPr>
          <p:spPr>
            <a:xfrm>
              <a:off x="1902443" y="3022353"/>
              <a:ext cx="1380803" cy="251613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sz="1050" dirty="0"/>
                <a:t>Vermittlung</a:t>
              </a:r>
            </a:p>
          </p:txBody>
        </p:sp>
        <p:sp>
          <p:nvSpPr>
            <p:cNvPr id="58" name="Rechteck 57"/>
            <p:cNvSpPr/>
            <p:nvPr/>
          </p:nvSpPr>
          <p:spPr>
            <a:xfrm>
              <a:off x="1902443" y="3273966"/>
              <a:ext cx="1380803" cy="251613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sz="1050" dirty="0"/>
                <a:t>Sicherung</a:t>
              </a:r>
              <a:endParaRPr lang="de-DE" sz="1050" dirty="0"/>
            </a:p>
          </p:txBody>
        </p:sp>
        <p:sp>
          <p:nvSpPr>
            <p:cNvPr id="59" name="Rechteck 58"/>
            <p:cNvSpPr/>
            <p:nvPr/>
          </p:nvSpPr>
          <p:spPr>
            <a:xfrm>
              <a:off x="1902441" y="3525579"/>
              <a:ext cx="1380803" cy="251613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sz="1050" dirty="0"/>
                <a:t>Bitübertragung</a:t>
              </a:r>
              <a:endParaRPr lang="de-DE" sz="1050" dirty="0"/>
            </a:p>
          </p:txBody>
        </p:sp>
      </p:grpSp>
      <p:cxnSp>
        <p:nvCxnSpPr>
          <p:cNvPr id="106" name="Gerader Verbinder 105"/>
          <p:cNvCxnSpPr/>
          <p:nvPr/>
        </p:nvCxnSpPr>
        <p:spPr>
          <a:xfrm flipV="1">
            <a:off x="6108788" y="3278264"/>
            <a:ext cx="0" cy="7483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Gruppieren 134"/>
          <p:cNvGrpSpPr/>
          <p:nvPr/>
        </p:nvGrpSpPr>
        <p:grpSpPr>
          <a:xfrm>
            <a:off x="3770390" y="3419954"/>
            <a:ext cx="1236563" cy="350549"/>
            <a:chOff x="3503186" y="3416938"/>
            <a:chExt cx="1648750" cy="467398"/>
          </a:xfrm>
        </p:grpSpPr>
        <p:sp>
          <p:nvSpPr>
            <p:cNvPr id="61" name="Rechteck 60"/>
            <p:cNvSpPr/>
            <p:nvPr/>
          </p:nvSpPr>
          <p:spPr>
            <a:xfrm>
              <a:off x="4789857" y="3416938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 dirty="0"/>
                <a:t>N</a:t>
              </a:r>
            </a:p>
          </p:txBody>
        </p:sp>
        <p:sp>
          <p:nvSpPr>
            <p:cNvPr id="62" name="Rechteck 61"/>
            <p:cNvSpPr/>
            <p:nvPr/>
          </p:nvSpPr>
          <p:spPr>
            <a:xfrm>
              <a:off x="4789857" y="3680493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 dirty="0"/>
                <a:t>N</a:t>
              </a:r>
            </a:p>
          </p:txBody>
        </p:sp>
        <p:sp>
          <p:nvSpPr>
            <p:cNvPr id="63" name="Rechteck 62"/>
            <p:cNvSpPr/>
            <p:nvPr/>
          </p:nvSpPr>
          <p:spPr>
            <a:xfrm>
              <a:off x="4365061" y="3416938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 dirty="0" err="1"/>
                <a:t>H</a:t>
              </a:r>
              <a:r>
                <a:rPr lang="de-DE" sz="900" baseline="-25000" dirty="0" err="1"/>
                <a:t>t</a:t>
              </a:r>
              <a:endParaRPr lang="de-DE" sz="900" baseline="-25000" dirty="0"/>
            </a:p>
          </p:txBody>
        </p:sp>
        <p:sp>
          <p:nvSpPr>
            <p:cNvPr id="64" name="Rechteck 63"/>
            <p:cNvSpPr/>
            <p:nvPr/>
          </p:nvSpPr>
          <p:spPr>
            <a:xfrm>
              <a:off x="4365061" y="3680493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 dirty="0" err="1"/>
                <a:t>H</a:t>
              </a:r>
              <a:r>
                <a:rPr lang="de-DE" sz="900" baseline="-25000" dirty="0" err="1"/>
                <a:t>t</a:t>
              </a:r>
              <a:endParaRPr lang="de-DE" sz="900" baseline="-25000" dirty="0"/>
            </a:p>
          </p:txBody>
        </p:sp>
        <p:sp>
          <p:nvSpPr>
            <p:cNvPr id="65" name="Rechteck 64"/>
            <p:cNvSpPr/>
            <p:nvPr/>
          </p:nvSpPr>
          <p:spPr>
            <a:xfrm>
              <a:off x="3940265" y="3416938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 dirty="0" err="1"/>
                <a:t>H</a:t>
              </a:r>
              <a:r>
                <a:rPr lang="de-DE" sz="900" baseline="-25000" dirty="0" err="1"/>
                <a:t>n</a:t>
              </a:r>
              <a:endParaRPr lang="de-DE" sz="900" baseline="-25000" dirty="0"/>
            </a:p>
          </p:txBody>
        </p:sp>
        <p:sp>
          <p:nvSpPr>
            <p:cNvPr id="66" name="Rechteck 65"/>
            <p:cNvSpPr/>
            <p:nvPr/>
          </p:nvSpPr>
          <p:spPr>
            <a:xfrm>
              <a:off x="3940265" y="3680493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 dirty="0" err="1"/>
                <a:t>H</a:t>
              </a:r>
              <a:r>
                <a:rPr lang="de-DE" sz="900" baseline="-25000" dirty="0" err="1"/>
                <a:t>n</a:t>
              </a:r>
              <a:endParaRPr lang="de-DE" sz="900" baseline="-25000" dirty="0"/>
            </a:p>
          </p:txBody>
        </p:sp>
        <p:sp>
          <p:nvSpPr>
            <p:cNvPr id="67" name="Rechteck 66"/>
            <p:cNvSpPr/>
            <p:nvPr/>
          </p:nvSpPr>
          <p:spPr>
            <a:xfrm>
              <a:off x="3503186" y="3678718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 dirty="0" err="1"/>
                <a:t>H</a:t>
              </a:r>
              <a:r>
                <a:rPr lang="de-DE" sz="900" baseline="-25000" dirty="0" err="1"/>
                <a:t>s</a:t>
              </a:r>
              <a:endParaRPr lang="de-DE" sz="900" baseline="-25000" dirty="0"/>
            </a:p>
          </p:txBody>
        </p:sp>
      </p:grpSp>
      <p:cxnSp>
        <p:nvCxnSpPr>
          <p:cNvPr id="105" name="Gerader Verbinder 104"/>
          <p:cNvCxnSpPr/>
          <p:nvPr/>
        </p:nvCxnSpPr>
        <p:spPr>
          <a:xfrm flipV="1">
            <a:off x="5170858" y="2683554"/>
            <a:ext cx="842780" cy="57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Gerader Verbinder 109"/>
          <p:cNvCxnSpPr/>
          <p:nvPr/>
        </p:nvCxnSpPr>
        <p:spPr>
          <a:xfrm flipH="1">
            <a:off x="2636849" y="4026648"/>
            <a:ext cx="347193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Gerader Verbinder 120"/>
          <p:cNvCxnSpPr/>
          <p:nvPr/>
        </p:nvCxnSpPr>
        <p:spPr>
          <a:xfrm flipV="1">
            <a:off x="2631916" y="4027588"/>
            <a:ext cx="0" cy="6152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Gerader Verbinder 125"/>
          <p:cNvCxnSpPr/>
          <p:nvPr/>
        </p:nvCxnSpPr>
        <p:spPr>
          <a:xfrm flipV="1">
            <a:off x="7581825" y="4377274"/>
            <a:ext cx="0" cy="49823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Gerader Verbinder 130"/>
          <p:cNvCxnSpPr/>
          <p:nvPr/>
        </p:nvCxnSpPr>
        <p:spPr>
          <a:xfrm flipV="1">
            <a:off x="6013637" y="2689259"/>
            <a:ext cx="0" cy="27433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feld 138"/>
          <p:cNvSpPr txBox="1"/>
          <p:nvPr/>
        </p:nvSpPr>
        <p:spPr>
          <a:xfrm>
            <a:off x="2561565" y="2232895"/>
            <a:ext cx="7136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Nachricht</a:t>
            </a:r>
            <a:endParaRPr lang="de-DE" sz="1050" dirty="0"/>
          </a:p>
        </p:txBody>
      </p:sp>
      <p:sp>
        <p:nvSpPr>
          <p:cNvPr id="140" name="Textfeld 139"/>
          <p:cNvSpPr txBox="1"/>
          <p:nvPr/>
        </p:nvSpPr>
        <p:spPr>
          <a:xfrm>
            <a:off x="2256306" y="2421564"/>
            <a:ext cx="66877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Segment</a:t>
            </a:r>
            <a:endParaRPr lang="de-DE" sz="1050" dirty="0"/>
          </a:p>
        </p:txBody>
      </p:sp>
      <p:sp>
        <p:nvSpPr>
          <p:cNvPr id="141" name="Textfeld 140"/>
          <p:cNvSpPr txBox="1"/>
          <p:nvPr/>
        </p:nvSpPr>
        <p:spPr>
          <a:xfrm>
            <a:off x="1826352" y="2628207"/>
            <a:ext cx="8306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Datagramm</a:t>
            </a:r>
            <a:endParaRPr lang="de-DE" sz="1050" dirty="0"/>
          </a:p>
        </p:txBody>
      </p:sp>
      <p:sp>
        <p:nvSpPr>
          <p:cNvPr id="142" name="Textfeld 141"/>
          <p:cNvSpPr txBox="1"/>
          <p:nvPr/>
        </p:nvSpPr>
        <p:spPr>
          <a:xfrm>
            <a:off x="1573529" y="2811795"/>
            <a:ext cx="6383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Rahmen</a:t>
            </a:r>
            <a:endParaRPr lang="de-DE" sz="1050" dirty="0"/>
          </a:p>
        </p:txBody>
      </p:sp>
      <p:sp>
        <p:nvSpPr>
          <p:cNvPr id="143" name="Textfeld 142"/>
          <p:cNvSpPr txBox="1"/>
          <p:nvPr/>
        </p:nvSpPr>
        <p:spPr>
          <a:xfrm>
            <a:off x="6285198" y="2995902"/>
            <a:ext cx="5581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Router</a:t>
            </a:r>
            <a:endParaRPr lang="de-DE" sz="1050" dirty="0"/>
          </a:p>
        </p:txBody>
      </p:sp>
      <p:sp>
        <p:nvSpPr>
          <p:cNvPr id="144" name="Textfeld 143"/>
          <p:cNvSpPr txBox="1"/>
          <p:nvPr/>
        </p:nvSpPr>
        <p:spPr>
          <a:xfrm>
            <a:off x="1643047" y="4952319"/>
            <a:ext cx="124264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50" dirty="0"/>
              <a:t>Switch</a:t>
            </a:r>
            <a:br>
              <a:rPr lang="de-DE" sz="1050" dirty="0"/>
            </a:br>
            <a:r>
              <a:rPr lang="de-DE" sz="1050" dirty="0"/>
              <a:t>(Sicherungsschicht)</a:t>
            </a:r>
            <a:endParaRPr lang="de-DE" sz="1050" dirty="0"/>
          </a:p>
        </p:txBody>
      </p:sp>
      <p:sp>
        <p:nvSpPr>
          <p:cNvPr id="145" name="Textfeld 144"/>
          <p:cNvSpPr txBox="1"/>
          <p:nvPr/>
        </p:nvSpPr>
        <p:spPr>
          <a:xfrm>
            <a:off x="5171204" y="2421738"/>
            <a:ext cx="5693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Sender</a:t>
            </a:r>
            <a:endParaRPr lang="de-DE" sz="1050" dirty="0"/>
          </a:p>
        </p:txBody>
      </p:sp>
      <p:sp>
        <p:nvSpPr>
          <p:cNvPr id="146" name="Textfeld 145"/>
          <p:cNvSpPr txBox="1"/>
          <p:nvPr/>
        </p:nvSpPr>
        <p:spPr>
          <a:xfrm>
            <a:off x="6660573" y="4048251"/>
            <a:ext cx="7825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Empfänger</a:t>
            </a:r>
            <a:endParaRPr lang="de-DE" sz="1050" dirty="0"/>
          </a:p>
        </p:txBody>
      </p:sp>
      <p:sp>
        <p:nvSpPr>
          <p:cNvPr id="99" name="Freihandform 98"/>
          <p:cNvSpPr/>
          <p:nvPr/>
        </p:nvSpPr>
        <p:spPr>
          <a:xfrm>
            <a:off x="3026551" y="2155097"/>
            <a:ext cx="4282433" cy="3427474"/>
          </a:xfrm>
          <a:custGeom>
            <a:avLst/>
            <a:gdLst>
              <a:gd name="connsiteX0" fmla="*/ 2324677 w 6471087"/>
              <a:gd name="connsiteY0" fmla="*/ 0 h 4557273"/>
              <a:gd name="connsiteX1" fmla="*/ 2379910 w 6471087"/>
              <a:gd name="connsiteY1" fmla="*/ 2356574 h 4557273"/>
              <a:gd name="connsiteX2" fmla="*/ 3220667 w 6471087"/>
              <a:gd name="connsiteY2" fmla="*/ 2424080 h 4557273"/>
              <a:gd name="connsiteX3" fmla="*/ 3208393 w 6471087"/>
              <a:gd name="connsiteY3" fmla="*/ 1638556 h 4557273"/>
              <a:gd name="connsiteX4" fmla="*/ 4343722 w 6471087"/>
              <a:gd name="connsiteY4" fmla="*/ 1607871 h 4557273"/>
              <a:gd name="connsiteX5" fmla="*/ 4227120 w 6471087"/>
              <a:gd name="connsiteY5" fmla="*/ 2847527 h 4557273"/>
              <a:gd name="connsiteX6" fmla="*/ 1594385 w 6471087"/>
              <a:gd name="connsiteY6" fmla="*/ 3209605 h 4557273"/>
              <a:gd name="connsiteX7" fmla="*/ 1496194 w 6471087"/>
              <a:gd name="connsiteY7" fmla="*/ 2608188 h 4557273"/>
              <a:gd name="connsiteX8" fmla="*/ 403824 w 6471087"/>
              <a:gd name="connsiteY8" fmla="*/ 2571366 h 4557273"/>
              <a:gd name="connsiteX9" fmla="*/ 483604 w 6471087"/>
              <a:gd name="connsiteY9" fmla="*/ 4351071 h 4557273"/>
              <a:gd name="connsiteX10" fmla="*/ 6049784 w 6471087"/>
              <a:gd name="connsiteY10" fmla="*/ 4375619 h 4557273"/>
              <a:gd name="connsiteX11" fmla="*/ 6062057 w 6471087"/>
              <a:gd name="connsiteY11" fmla="*/ 3056182 h 4557273"/>
              <a:gd name="connsiteX0" fmla="*/ 2324677 w 6471087"/>
              <a:gd name="connsiteY0" fmla="*/ 0 h 4557273"/>
              <a:gd name="connsiteX1" fmla="*/ 2349225 w 6471087"/>
              <a:gd name="connsiteY1" fmla="*/ 2184740 h 4557273"/>
              <a:gd name="connsiteX2" fmla="*/ 3220667 w 6471087"/>
              <a:gd name="connsiteY2" fmla="*/ 2424080 h 4557273"/>
              <a:gd name="connsiteX3" fmla="*/ 3208393 w 6471087"/>
              <a:gd name="connsiteY3" fmla="*/ 1638556 h 4557273"/>
              <a:gd name="connsiteX4" fmla="*/ 4343722 w 6471087"/>
              <a:gd name="connsiteY4" fmla="*/ 1607871 h 4557273"/>
              <a:gd name="connsiteX5" fmla="*/ 4227120 w 6471087"/>
              <a:gd name="connsiteY5" fmla="*/ 2847527 h 4557273"/>
              <a:gd name="connsiteX6" fmla="*/ 1594385 w 6471087"/>
              <a:gd name="connsiteY6" fmla="*/ 3209605 h 4557273"/>
              <a:gd name="connsiteX7" fmla="*/ 1496194 w 6471087"/>
              <a:gd name="connsiteY7" fmla="*/ 2608188 h 4557273"/>
              <a:gd name="connsiteX8" fmla="*/ 403824 w 6471087"/>
              <a:gd name="connsiteY8" fmla="*/ 2571366 h 4557273"/>
              <a:gd name="connsiteX9" fmla="*/ 483604 w 6471087"/>
              <a:gd name="connsiteY9" fmla="*/ 4351071 h 4557273"/>
              <a:gd name="connsiteX10" fmla="*/ 6049784 w 6471087"/>
              <a:gd name="connsiteY10" fmla="*/ 4375619 h 4557273"/>
              <a:gd name="connsiteX11" fmla="*/ 6062057 w 6471087"/>
              <a:gd name="connsiteY11" fmla="*/ 3056182 h 4557273"/>
              <a:gd name="connsiteX0" fmla="*/ 2324677 w 6471087"/>
              <a:gd name="connsiteY0" fmla="*/ 0 h 4557273"/>
              <a:gd name="connsiteX1" fmla="*/ 2551744 w 6471087"/>
              <a:gd name="connsiteY1" fmla="*/ 2184740 h 4557273"/>
              <a:gd name="connsiteX2" fmla="*/ 3220667 w 6471087"/>
              <a:gd name="connsiteY2" fmla="*/ 2424080 h 4557273"/>
              <a:gd name="connsiteX3" fmla="*/ 3208393 w 6471087"/>
              <a:gd name="connsiteY3" fmla="*/ 1638556 h 4557273"/>
              <a:gd name="connsiteX4" fmla="*/ 4343722 w 6471087"/>
              <a:gd name="connsiteY4" fmla="*/ 1607871 h 4557273"/>
              <a:gd name="connsiteX5" fmla="*/ 4227120 w 6471087"/>
              <a:gd name="connsiteY5" fmla="*/ 2847527 h 4557273"/>
              <a:gd name="connsiteX6" fmla="*/ 1594385 w 6471087"/>
              <a:gd name="connsiteY6" fmla="*/ 3209605 h 4557273"/>
              <a:gd name="connsiteX7" fmla="*/ 1496194 w 6471087"/>
              <a:gd name="connsiteY7" fmla="*/ 2608188 h 4557273"/>
              <a:gd name="connsiteX8" fmla="*/ 403824 w 6471087"/>
              <a:gd name="connsiteY8" fmla="*/ 2571366 h 4557273"/>
              <a:gd name="connsiteX9" fmla="*/ 483604 w 6471087"/>
              <a:gd name="connsiteY9" fmla="*/ 4351071 h 4557273"/>
              <a:gd name="connsiteX10" fmla="*/ 6049784 w 6471087"/>
              <a:gd name="connsiteY10" fmla="*/ 4375619 h 4557273"/>
              <a:gd name="connsiteX11" fmla="*/ 6062057 w 6471087"/>
              <a:gd name="connsiteY11" fmla="*/ 3056182 h 4557273"/>
              <a:gd name="connsiteX0" fmla="*/ 2343087 w 6471087"/>
              <a:gd name="connsiteY0" fmla="*/ 0 h 4704559"/>
              <a:gd name="connsiteX1" fmla="*/ 2551744 w 6471087"/>
              <a:gd name="connsiteY1" fmla="*/ 2332026 h 4704559"/>
              <a:gd name="connsiteX2" fmla="*/ 3220667 w 6471087"/>
              <a:gd name="connsiteY2" fmla="*/ 2571366 h 4704559"/>
              <a:gd name="connsiteX3" fmla="*/ 3208393 w 6471087"/>
              <a:gd name="connsiteY3" fmla="*/ 1785842 h 4704559"/>
              <a:gd name="connsiteX4" fmla="*/ 4343722 w 6471087"/>
              <a:gd name="connsiteY4" fmla="*/ 1755157 h 4704559"/>
              <a:gd name="connsiteX5" fmla="*/ 4227120 w 6471087"/>
              <a:gd name="connsiteY5" fmla="*/ 2994813 h 4704559"/>
              <a:gd name="connsiteX6" fmla="*/ 1594385 w 6471087"/>
              <a:gd name="connsiteY6" fmla="*/ 3356891 h 4704559"/>
              <a:gd name="connsiteX7" fmla="*/ 1496194 w 6471087"/>
              <a:gd name="connsiteY7" fmla="*/ 2755474 h 4704559"/>
              <a:gd name="connsiteX8" fmla="*/ 403824 w 6471087"/>
              <a:gd name="connsiteY8" fmla="*/ 2718652 h 4704559"/>
              <a:gd name="connsiteX9" fmla="*/ 483604 w 6471087"/>
              <a:gd name="connsiteY9" fmla="*/ 4498357 h 4704559"/>
              <a:gd name="connsiteX10" fmla="*/ 6049784 w 6471087"/>
              <a:gd name="connsiteY10" fmla="*/ 4522905 h 4704559"/>
              <a:gd name="connsiteX11" fmla="*/ 6062057 w 6471087"/>
              <a:gd name="connsiteY11" fmla="*/ 3203468 h 4704559"/>
              <a:gd name="connsiteX0" fmla="*/ 2343087 w 6471087"/>
              <a:gd name="connsiteY0" fmla="*/ 0 h 4704559"/>
              <a:gd name="connsiteX1" fmla="*/ 2406383 w 6471087"/>
              <a:gd name="connsiteY1" fmla="*/ 460416 h 4704559"/>
              <a:gd name="connsiteX2" fmla="*/ 2551744 w 6471087"/>
              <a:gd name="connsiteY2" fmla="*/ 2332026 h 4704559"/>
              <a:gd name="connsiteX3" fmla="*/ 3220667 w 6471087"/>
              <a:gd name="connsiteY3" fmla="*/ 2571366 h 4704559"/>
              <a:gd name="connsiteX4" fmla="*/ 3208393 w 6471087"/>
              <a:gd name="connsiteY4" fmla="*/ 1785842 h 4704559"/>
              <a:gd name="connsiteX5" fmla="*/ 4343722 w 6471087"/>
              <a:gd name="connsiteY5" fmla="*/ 1755157 h 4704559"/>
              <a:gd name="connsiteX6" fmla="*/ 4227120 w 6471087"/>
              <a:gd name="connsiteY6" fmla="*/ 2994813 h 4704559"/>
              <a:gd name="connsiteX7" fmla="*/ 1594385 w 6471087"/>
              <a:gd name="connsiteY7" fmla="*/ 3356891 h 4704559"/>
              <a:gd name="connsiteX8" fmla="*/ 1496194 w 6471087"/>
              <a:gd name="connsiteY8" fmla="*/ 2755474 h 4704559"/>
              <a:gd name="connsiteX9" fmla="*/ 403824 w 6471087"/>
              <a:gd name="connsiteY9" fmla="*/ 2718652 h 4704559"/>
              <a:gd name="connsiteX10" fmla="*/ 483604 w 6471087"/>
              <a:gd name="connsiteY10" fmla="*/ 4498357 h 4704559"/>
              <a:gd name="connsiteX11" fmla="*/ 6049784 w 6471087"/>
              <a:gd name="connsiteY11" fmla="*/ 4522905 h 4704559"/>
              <a:gd name="connsiteX12" fmla="*/ 6062057 w 6471087"/>
              <a:gd name="connsiteY12" fmla="*/ 3203468 h 4704559"/>
              <a:gd name="connsiteX0" fmla="*/ 2416730 w 6471087"/>
              <a:gd name="connsiteY0" fmla="*/ 0 h 4698422"/>
              <a:gd name="connsiteX1" fmla="*/ 2406383 w 6471087"/>
              <a:gd name="connsiteY1" fmla="*/ 454279 h 4698422"/>
              <a:gd name="connsiteX2" fmla="*/ 2551744 w 6471087"/>
              <a:gd name="connsiteY2" fmla="*/ 2325889 h 4698422"/>
              <a:gd name="connsiteX3" fmla="*/ 3220667 w 6471087"/>
              <a:gd name="connsiteY3" fmla="*/ 2565229 h 4698422"/>
              <a:gd name="connsiteX4" fmla="*/ 3208393 w 6471087"/>
              <a:gd name="connsiteY4" fmla="*/ 1779705 h 4698422"/>
              <a:gd name="connsiteX5" fmla="*/ 4343722 w 6471087"/>
              <a:gd name="connsiteY5" fmla="*/ 1749020 h 4698422"/>
              <a:gd name="connsiteX6" fmla="*/ 4227120 w 6471087"/>
              <a:gd name="connsiteY6" fmla="*/ 2988676 h 4698422"/>
              <a:gd name="connsiteX7" fmla="*/ 1594385 w 6471087"/>
              <a:gd name="connsiteY7" fmla="*/ 3350754 h 4698422"/>
              <a:gd name="connsiteX8" fmla="*/ 1496194 w 6471087"/>
              <a:gd name="connsiteY8" fmla="*/ 2749337 h 4698422"/>
              <a:gd name="connsiteX9" fmla="*/ 403824 w 6471087"/>
              <a:gd name="connsiteY9" fmla="*/ 2712515 h 4698422"/>
              <a:gd name="connsiteX10" fmla="*/ 483604 w 6471087"/>
              <a:gd name="connsiteY10" fmla="*/ 4492220 h 4698422"/>
              <a:gd name="connsiteX11" fmla="*/ 6049784 w 6471087"/>
              <a:gd name="connsiteY11" fmla="*/ 4516768 h 4698422"/>
              <a:gd name="connsiteX12" fmla="*/ 6062057 w 6471087"/>
              <a:gd name="connsiteY12" fmla="*/ 3197331 h 4698422"/>
              <a:gd name="connsiteX0" fmla="*/ 2416730 w 6471087"/>
              <a:gd name="connsiteY0" fmla="*/ 0 h 4698422"/>
              <a:gd name="connsiteX1" fmla="*/ 2473889 w 6471087"/>
              <a:gd name="connsiteY1" fmla="*/ 521785 h 4698422"/>
              <a:gd name="connsiteX2" fmla="*/ 2551744 w 6471087"/>
              <a:gd name="connsiteY2" fmla="*/ 2325889 h 4698422"/>
              <a:gd name="connsiteX3" fmla="*/ 3220667 w 6471087"/>
              <a:gd name="connsiteY3" fmla="*/ 2565229 h 4698422"/>
              <a:gd name="connsiteX4" fmla="*/ 3208393 w 6471087"/>
              <a:gd name="connsiteY4" fmla="*/ 1779705 h 4698422"/>
              <a:gd name="connsiteX5" fmla="*/ 4343722 w 6471087"/>
              <a:gd name="connsiteY5" fmla="*/ 1749020 h 4698422"/>
              <a:gd name="connsiteX6" fmla="*/ 4227120 w 6471087"/>
              <a:gd name="connsiteY6" fmla="*/ 2988676 h 4698422"/>
              <a:gd name="connsiteX7" fmla="*/ 1594385 w 6471087"/>
              <a:gd name="connsiteY7" fmla="*/ 3350754 h 4698422"/>
              <a:gd name="connsiteX8" fmla="*/ 1496194 w 6471087"/>
              <a:gd name="connsiteY8" fmla="*/ 2749337 h 4698422"/>
              <a:gd name="connsiteX9" fmla="*/ 403824 w 6471087"/>
              <a:gd name="connsiteY9" fmla="*/ 2712515 h 4698422"/>
              <a:gd name="connsiteX10" fmla="*/ 483604 w 6471087"/>
              <a:gd name="connsiteY10" fmla="*/ 4492220 h 4698422"/>
              <a:gd name="connsiteX11" fmla="*/ 6049784 w 6471087"/>
              <a:gd name="connsiteY11" fmla="*/ 4516768 h 4698422"/>
              <a:gd name="connsiteX12" fmla="*/ 6062057 w 6471087"/>
              <a:gd name="connsiteY12" fmla="*/ 3197331 h 4698422"/>
              <a:gd name="connsiteX0" fmla="*/ 2416730 w 6471087"/>
              <a:gd name="connsiteY0" fmla="*/ 0 h 4698422"/>
              <a:gd name="connsiteX1" fmla="*/ 2473889 w 6471087"/>
              <a:gd name="connsiteY1" fmla="*/ 521785 h 4698422"/>
              <a:gd name="connsiteX2" fmla="*/ 2551744 w 6471087"/>
              <a:gd name="connsiteY2" fmla="*/ 2325889 h 4698422"/>
              <a:gd name="connsiteX3" fmla="*/ 3220667 w 6471087"/>
              <a:gd name="connsiteY3" fmla="*/ 2565229 h 4698422"/>
              <a:gd name="connsiteX4" fmla="*/ 3208393 w 6471087"/>
              <a:gd name="connsiteY4" fmla="*/ 1779705 h 4698422"/>
              <a:gd name="connsiteX5" fmla="*/ 4343722 w 6471087"/>
              <a:gd name="connsiteY5" fmla="*/ 1749020 h 4698422"/>
              <a:gd name="connsiteX6" fmla="*/ 4227120 w 6471087"/>
              <a:gd name="connsiteY6" fmla="*/ 2988676 h 4698422"/>
              <a:gd name="connsiteX7" fmla="*/ 1594385 w 6471087"/>
              <a:gd name="connsiteY7" fmla="*/ 3350754 h 4698422"/>
              <a:gd name="connsiteX8" fmla="*/ 1496194 w 6471087"/>
              <a:gd name="connsiteY8" fmla="*/ 2749337 h 4698422"/>
              <a:gd name="connsiteX9" fmla="*/ 403824 w 6471087"/>
              <a:gd name="connsiteY9" fmla="*/ 2712515 h 4698422"/>
              <a:gd name="connsiteX10" fmla="*/ 483604 w 6471087"/>
              <a:gd name="connsiteY10" fmla="*/ 4492220 h 4698422"/>
              <a:gd name="connsiteX11" fmla="*/ 6049784 w 6471087"/>
              <a:gd name="connsiteY11" fmla="*/ 4516768 h 4698422"/>
              <a:gd name="connsiteX12" fmla="*/ 6062057 w 6471087"/>
              <a:gd name="connsiteY12" fmla="*/ 3197331 h 4698422"/>
              <a:gd name="connsiteX0" fmla="*/ 2465825 w 6471087"/>
              <a:gd name="connsiteY0" fmla="*/ 0 h 4698422"/>
              <a:gd name="connsiteX1" fmla="*/ 2473889 w 6471087"/>
              <a:gd name="connsiteY1" fmla="*/ 521785 h 4698422"/>
              <a:gd name="connsiteX2" fmla="*/ 2551744 w 6471087"/>
              <a:gd name="connsiteY2" fmla="*/ 2325889 h 4698422"/>
              <a:gd name="connsiteX3" fmla="*/ 3220667 w 6471087"/>
              <a:gd name="connsiteY3" fmla="*/ 2565229 h 4698422"/>
              <a:gd name="connsiteX4" fmla="*/ 3208393 w 6471087"/>
              <a:gd name="connsiteY4" fmla="*/ 1779705 h 4698422"/>
              <a:gd name="connsiteX5" fmla="*/ 4343722 w 6471087"/>
              <a:gd name="connsiteY5" fmla="*/ 1749020 h 4698422"/>
              <a:gd name="connsiteX6" fmla="*/ 4227120 w 6471087"/>
              <a:gd name="connsiteY6" fmla="*/ 2988676 h 4698422"/>
              <a:gd name="connsiteX7" fmla="*/ 1594385 w 6471087"/>
              <a:gd name="connsiteY7" fmla="*/ 3350754 h 4698422"/>
              <a:gd name="connsiteX8" fmla="*/ 1496194 w 6471087"/>
              <a:gd name="connsiteY8" fmla="*/ 2749337 h 4698422"/>
              <a:gd name="connsiteX9" fmla="*/ 403824 w 6471087"/>
              <a:gd name="connsiteY9" fmla="*/ 2712515 h 4698422"/>
              <a:gd name="connsiteX10" fmla="*/ 483604 w 6471087"/>
              <a:gd name="connsiteY10" fmla="*/ 4492220 h 4698422"/>
              <a:gd name="connsiteX11" fmla="*/ 6049784 w 6471087"/>
              <a:gd name="connsiteY11" fmla="*/ 4516768 h 4698422"/>
              <a:gd name="connsiteX12" fmla="*/ 6062057 w 6471087"/>
              <a:gd name="connsiteY12" fmla="*/ 3197331 h 4698422"/>
              <a:gd name="connsiteX0" fmla="*/ 2465825 w 6471087"/>
              <a:gd name="connsiteY0" fmla="*/ 0 h 4698422"/>
              <a:gd name="connsiteX1" fmla="*/ 2473889 w 6471087"/>
              <a:gd name="connsiteY1" fmla="*/ 521785 h 4698422"/>
              <a:gd name="connsiteX2" fmla="*/ 2551744 w 6471087"/>
              <a:gd name="connsiteY2" fmla="*/ 2325889 h 4698422"/>
              <a:gd name="connsiteX3" fmla="*/ 3220667 w 6471087"/>
              <a:gd name="connsiteY3" fmla="*/ 2565229 h 4698422"/>
              <a:gd name="connsiteX4" fmla="*/ 3208393 w 6471087"/>
              <a:gd name="connsiteY4" fmla="*/ 1779705 h 4698422"/>
              <a:gd name="connsiteX5" fmla="*/ 4343722 w 6471087"/>
              <a:gd name="connsiteY5" fmla="*/ 1749020 h 4698422"/>
              <a:gd name="connsiteX6" fmla="*/ 4227120 w 6471087"/>
              <a:gd name="connsiteY6" fmla="*/ 2988676 h 4698422"/>
              <a:gd name="connsiteX7" fmla="*/ 1594385 w 6471087"/>
              <a:gd name="connsiteY7" fmla="*/ 3350754 h 4698422"/>
              <a:gd name="connsiteX8" fmla="*/ 1496194 w 6471087"/>
              <a:gd name="connsiteY8" fmla="*/ 2749337 h 4698422"/>
              <a:gd name="connsiteX9" fmla="*/ 403824 w 6471087"/>
              <a:gd name="connsiteY9" fmla="*/ 2712515 h 4698422"/>
              <a:gd name="connsiteX10" fmla="*/ 483604 w 6471087"/>
              <a:gd name="connsiteY10" fmla="*/ 4492220 h 4698422"/>
              <a:gd name="connsiteX11" fmla="*/ 6049784 w 6471087"/>
              <a:gd name="connsiteY11" fmla="*/ 4516768 h 4698422"/>
              <a:gd name="connsiteX12" fmla="*/ 6062057 w 6471087"/>
              <a:gd name="connsiteY12" fmla="*/ 3197331 h 4698422"/>
              <a:gd name="connsiteX0" fmla="*/ 2465825 w 6471087"/>
              <a:gd name="connsiteY0" fmla="*/ 0 h 4698422"/>
              <a:gd name="connsiteX1" fmla="*/ 2551744 w 6471087"/>
              <a:gd name="connsiteY1" fmla="*/ 2325889 h 4698422"/>
              <a:gd name="connsiteX2" fmla="*/ 3220667 w 6471087"/>
              <a:gd name="connsiteY2" fmla="*/ 2565229 h 4698422"/>
              <a:gd name="connsiteX3" fmla="*/ 3208393 w 6471087"/>
              <a:gd name="connsiteY3" fmla="*/ 1779705 h 4698422"/>
              <a:gd name="connsiteX4" fmla="*/ 4343722 w 6471087"/>
              <a:gd name="connsiteY4" fmla="*/ 1749020 h 4698422"/>
              <a:gd name="connsiteX5" fmla="*/ 4227120 w 6471087"/>
              <a:gd name="connsiteY5" fmla="*/ 2988676 h 4698422"/>
              <a:gd name="connsiteX6" fmla="*/ 1594385 w 6471087"/>
              <a:gd name="connsiteY6" fmla="*/ 3350754 h 4698422"/>
              <a:gd name="connsiteX7" fmla="*/ 1496194 w 6471087"/>
              <a:gd name="connsiteY7" fmla="*/ 2749337 h 4698422"/>
              <a:gd name="connsiteX8" fmla="*/ 403824 w 6471087"/>
              <a:gd name="connsiteY8" fmla="*/ 2712515 h 4698422"/>
              <a:gd name="connsiteX9" fmla="*/ 483604 w 6471087"/>
              <a:gd name="connsiteY9" fmla="*/ 4492220 h 4698422"/>
              <a:gd name="connsiteX10" fmla="*/ 6049784 w 6471087"/>
              <a:gd name="connsiteY10" fmla="*/ 4516768 h 4698422"/>
              <a:gd name="connsiteX11" fmla="*/ 6062057 w 6471087"/>
              <a:gd name="connsiteY11" fmla="*/ 3197331 h 4698422"/>
              <a:gd name="connsiteX0" fmla="*/ 2465825 w 6471087"/>
              <a:gd name="connsiteY0" fmla="*/ 0 h 4698422"/>
              <a:gd name="connsiteX1" fmla="*/ 2594703 w 6471087"/>
              <a:gd name="connsiteY1" fmla="*/ 2454764 h 4698422"/>
              <a:gd name="connsiteX2" fmla="*/ 3220667 w 6471087"/>
              <a:gd name="connsiteY2" fmla="*/ 2565229 h 4698422"/>
              <a:gd name="connsiteX3" fmla="*/ 3208393 w 6471087"/>
              <a:gd name="connsiteY3" fmla="*/ 1779705 h 4698422"/>
              <a:gd name="connsiteX4" fmla="*/ 4343722 w 6471087"/>
              <a:gd name="connsiteY4" fmla="*/ 1749020 h 4698422"/>
              <a:gd name="connsiteX5" fmla="*/ 4227120 w 6471087"/>
              <a:gd name="connsiteY5" fmla="*/ 2988676 h 4698422"/>
              <a:gd name="connsiteX6" fmla="*/ 1594385 w 6471087"/>
              <a:gd name="connsiteY6" fmla="*/ 3350754 h 4698422"/>
              <a:gd name="connsiteX7" fmla="*/ 1496194 w 6471087"/>
              <a:gd name="connsiteY7" fmla="*/ 2749337 h 4698422"/>
              <a:gd name="connsiteX8" fmla="*/ 403824 w 6471087"/>
              <a:gd name="connsiteY8" fmla="*/ 2712515 h 4698422"/>
              <a:gd name="connsiteX9" fmla="*/ 483604 w 6471087"/>
              <a:gd name="connsiteY9" fmla="*/ 4492220 h 4698422"/>
              <a:gd name="connsiteX10" fmla="*/ 6049784 w 6471087"/>
              <a:gd name="connsiteY10" fmla="*/ 4516768 h 4698422"/>
              <a:gd name="connsiteX11" fmla="*/ 6062057 w 6471087"/>
              <a:gd name="connsiteY11" fmla="*/ 3197331 h 4698422"/>
              <a:gd name="connsiteX0" fmla="*/ 2465825 w 6471087"/>
              <a:gd name="connsiteY0" fmla="*/ 0 h 4698422"/>
              <a:gd name="connsiteX1" fmla="*/ 2594703 w 6471087"/>
              <a:gd name="connsiteY1" fmla="*/ 2454764 h 4698422"/>
              <a:gd name="connsiteX2" fmla="*/ 3220667 w 6471087"/>
              <a:gd name="connsiteY2" fmla="*/ 2565229 h 4698422"/>
              <a:gd name="connsiteX3" fmla="*/ 3208393 w 6471087"/>
              <a:gd name="connsiteY3" fmla="*/ 1779705 h 4698422"/>
              <a:gd name="connsiteX4" fmla="*/ 4343722 w 6471087"/>
              <a:gd name="connsiteY4" fmla="*/ 1749020 h 4698422"/>
              <a:gd name="connsiteX5" fmla="*/ 4227120 w 6471087"/>
              <a:gd name="connsiteY5" fmla="*/ 2988676 h 4698422"/>
              <a:gd name="connsiteX6" fmla="*/ 1594385 w 6471087"/>
              <a:gd name="connsiteY6" fmla="*/ 3350754 h 4698422"/>
              <a:gd name="connsiteX7" fmla="*/ 1496194 w 6471087"/>
              <a:gd name="connsiteY7" fmla="*/ 2749337 h 4698422"/>
              <a:gd name="connsiteX8" fmla="*/ 403824 w 6471087"/>
              <a:gd name="connsiteY8" fmla="*/ 2712515 h 4698422"/>
              <a:gd name="connsiteX9" fmla="*/ 483604 w 6471087"/>
              <a:gd name="connsiteY9" fmla="*/ 4492220 h 4698422"/>
              <a:gd name="connsiteX10" fmla="*/ 6049784 w 6471087"/>
              <a:gd name="connsiteY10" fmla="*/ 4516768 h 4698422"/>
              <a:gd name="connsiteX11" fmla="*/ 6062057 w 6471087"/>
              <a:gd name="connsiteY11" fmla="*/ 3197331 h 4698422"/>
              <a:gd name="connsiteX0" fmla="*/ 2465825 w 6471087"/>
              <a:gd name="connsiteY0" fmla="*/ 0 h 4698422"/>
              <a:gd name="connsiteX1" fmla="*/ 2594703 w 6471087"/>
              <a:gd name="connsiteY1" fmla="*/ 2454764 h 4698422"/>
              <a:gd name="connsiteX2" fmla="*/ 3220667 w 6471087"/>
              <a:gd name="connsiteY2" fmla="*/ 2565229 h 4698422"/>
              <a:gd name="connsiteX3" fmla="*/ 3208393 w 6471087"/>
              <a:gd name="connsiteY3" fmla="*/ 1779705 h 4698422"/>
              <a:gd name="connsiteX4" fmla="*/ 4343722 w 6471087"/>
              <a:gd name="connsiteY4" fmla="*/ 1749020 h 4698422"/>
              <a:gd name="connsiteX5" fmla="*/ 4227120 w 6471087"/>
              <a:gd name="connsiteY5" fmla="*/ 2988676 h 4698422"/>
              <a:gd name="connsiteX6" fmla="*/ 1594385 w 6471087"/>
              <a:gd name="connsiteY6" fmla="*/ 3350754 h 4698422"/>
              <a:gd name="connsiteX7" fmla="*/ 1496194 w 6471087"/>
              <a:gd name="connsiteY7" fmla="*/ 2749337 h 4698422"/>
              <a:gd name="connsiteX8" fmla="*/ 403824 w 6471087"/>
              <a:gd name="connsiteY8" fmla="*/ 2712515 h 4698422"/>
              <a:gd name="connsiteX9" fmla="*/ 483604 w 6471087"/>
              <a:gd name="connsiteY9" fmla="*/ 4492220 h 4698422"/>
              <a:gd name="connsiteX10" fmla="*/ 6049784 w 6471087"/>
              <a:gd name="connsiteY10" fmla="*/ 4516768 h 4698422"/>
              <a:gd name="connsiteX11" fmla="*/ 6062057 w 6471087"/>
              <a:gd name="connsiteY11" fmla="*/ 3197331 h 4698422"/>
              <a:gd name="connsiteX0" fmla="*/ 2465825 w 6471087"/>
              <a:gd name="connsiteY0" fmla="*/ 0 h 4698422"/>
              <a:gd name="connsiteX1" fmla="*/ 2594703 w 6471087"/>
              <a:gd name="connsiteY1" fmla="*/ 2454764 h 4698422"/>
              <a:gd name="connsiteX2" fmla="*/ 3147024 w 6471087"/>
              <a:gd name="connsiteY2" fmla="*/ 2509997 h 4698422"/>
              <a:gd name="connsiteX3" fmla="*/ 3208393 w 6471087"/>
              <a:gd name="connsiteY3" fmla="*/ 1779705 h 4698422"/>
              <a:gd name="connsiteX4" fmla="*/ 4343722 w 6471087"/>
              <a:gd name="connsiteY4" fmla="*/ 1749020 h 4698422"/>
              <a:gd name="connsiteX5" fmla="*/ 4227120 w 6471087"/>
              <a:gd name="connsiteY5" fmla="*/ 2988676 h 4698422"/>
              <a:gd name="connsiteX6" fmla="*/ 1594385 w 6471087"/>
              <a:gd name="connsiteY6" fmla="*/ 3350754 h 4698422"/>
              <a:gd name="connsiteX7" fmla="*/ 1496194 w 6471087"/>
              <a:gd name="connsiteY7" fmla="*/ 2749337 h 4698422"/>
              <a:gd name="connsiteX8" fmla="*/ 403824 w 6471087"/>
              <a:gd name="connsiteY8" fmla="*/ 2712515 h 4698422"/>
              <a:gd name="connsiteX9" fmla="*/ 483604 w 6471087"/>
              <a:gd name="connsiteY9" fmla="*/ 4492220 h 4698422"/>
              <a:gd name="connsiteX10" fmla="*/ 6049784 w 6471087"/>
              <a:gd name="connsiteY10" fmla="*/ 4516768 h 4698422"/>
              <a:gd name="connsiteX11" fmla="*/ 6062057 w 6471087"/>
              <a:gd name="connsiteY11" fmla="*/ 3197331 h 4698422"/>
              <a:gd name="connsiteX0" fmla="*/ 2465825 w 6471087"/>
              <a:gd name="connsiteY0" fmla="*/ 0 h 4698422"/>
              <a:gd name="connsiteX1" fmla="*/ 2594703 w 6471087"/>
              <a:gd name="connsiteY1" fmla="*/ 2454764 h 4698422"/>
              <a:gd name="connsiteX2" fmla="*/ 3147024 w 6471087"/>
              <a:gd name="connsiteY2" fmla="*/ 2509997 h 4698422"/>
              <a:gd name="connsiteX3" fmla="*/ 3208393 w 6471087"/>
              <a:gd name="connsiteY3" fmla="*/ 1779705 h 4698422"/>
              <a:gd name="connsiteX4" fmla="*/ 4343722 w 6471087"/>
              <a:gd name="connsiteY4" fmla="*/ 1749020 h 4698422"/>
              <a:gd name="connsiteX5" fmla="*/ 4227120 w 6471087"/>
              <a:gd name="connsiteY5" fmla="*/ 2988676 h 4698422"/>
              <a:gd name="connsiteX6" fmla="*/ 1594385 w 6471087"/>
              <a:gd name="connsiteY6" fmla="*/ 3350754 h 4698422"/>
              <a:gd name="connsiteX7" fmla="*/ 1496194 w 6471087"/>
              <a:gd name="connsiteY7" fmla="*/ 2749337 h 4698422"/>
              <a:gd name="connsiteX8" fmla="*/ 403824 w 6471087"/>
              <a:gd name="connsiteY8" fmla="*/ 2712515 h 4698422"/>
              <a:gd name="connsiteX9" fmla="*/ 483604 w 6471087"/>
              <a:gd name="connsiteY9" fmla="*/ 4492220 h 4698422"/>
              <a:gd name="connsiteX10" fmla="*/ 6049784 w 6471087"/>
              <a:gd name="connsiteY10" fmla="*/ 4516768 h 4698422"/>
              <a:gd name="connsiteX11" fmla="*/ 6062057 w 6471087"/>
              <a:gd name="connsiteY11" fmla="*/ 3197331 h 4698422"/>
              <a:gd name="connsiteX0" fmla="*/ 2465825 w 6471087"/>
              <a:gd name="connsiteY0" fmla="*/ 0 h 4698422"/>
              <a:gd name="connsiteX1" fmla="*/ 2594703 w 6471087"/>
              <a:gd name="connsiteY1" fmla="*/ 2454764 h 4698422"/>
              <a:gd name="connsiteX2" fmla="*/ 3147024 w 6471087"/>
              <a:gd name="connsiteY2" fmla="*/ 2509997 h 4698422"/>
              <a:gd name="connsiteX3" fmla="*/ 3208393 w 6471087"/>
              <a:gd name="connsiteY3" fmla="*/ 1779705 h 4698422"/>
              <a:gd name="connsiteX4" fmla="*/ 4343722 w 6471087"/>
              <a:gd name="connsiteY4" fmla="*/ 1749020 h 4698422"/>
              <a:gd name="connsiteX5" fmla="*/ 4227120 w 6471087"/>
              <a:gd name="connsiteY5" fmla="*/ 2988676 h 4698422"/>
              <a:gd name="connsiteX6" fmla="*/ 1594385 w 6471087"/>
              <a:gd name="connsiteY6" fmla="*/ 3350754 h 4698422"/>
              <a:gd name="connsiteX7" fmla="*/ 1496194 w 6471087"/>
              <a:gd name="connsiteY7" fmla="*/ 2749337 h 4698422"/>
              <a:gd name="connsiteX8" fmla="*/ 403824 w 6471087"/>
              <a:gd name="connsiteY8" fmla="*/ 2712515 h 4698422"/>
              <a:gd name="connsiteX9" fmla="*/ 483604 w 6471087"/>
              <a:gd name="connsiteY9" fmla="*/ 4492220 h 4698422"/>
              <a:gd name="connsiteX10" fmla="*/ 6049784 w 6471087"/>
              <a:gd name="connsiteY10" fmla="*/ 4516768 h 4698422"/>
              <a:gd name="connsiteX11" fmla="*/ 6062057 w 6471087"/>
              <a:gd name="connsiteY11" fmla="*/ 3197331 h 4698422"/>
              <a:gd name="connsiteX0" fmla="*/ 2465825 w 6471087"/>
              <a:gd name="connsiteY0" fmla="*/ 0 h 4698422"/>
              <a:gd name="connsiteX1" fmla="*/ 2594703 w 6471087"/>
              <a:gd name="connsiteY1" fmla="*/ 2454764 h 4698422"/>
              <a:gd name="connsiteX2" fmla="*/ 3147024 w 6471087"/>
              <a:gd name="connsiteY2" fmla="*/ 2509997 h 4698422"/>
              <a:gd name="connsiteX3" fmla="*/ 3208393 w 6471087"/>
              <a:gd name="connsiteY3" fmla="*/ 1779705 h 4698422"/>
              <a:gd name="connsiteX4" fmla="*/ 4343722 w 6471087"/>
              <a:gd name="connsiteY4" fmla="*/ 1749020 h 4698422"/>
              <a:gd name="connsiteX5" fmla="*/ 4227120 w 6471087"/>
              <a:gd name="connsiteY5" fmla="*/ 2988676 h 4698422"/>
              <a:gd name="connsiteX6" fmla="*/ 1594385 w 6471087"/>
              <a:gd name="connsiteY6" fmla="*/ 3350754 h 4698422"/>
              <a:gd name="connsiteX7" fmla="*/ 1496194 w 6471087"/>
              <a:gd name="connsiteY7" fmla="*/ 2749337 h 4698422"/>
              <a:gd name="connsiteX8" fmla="*/ 403824 w 6471087"/>
              <a:gd name="connsiteY8" fmla="*/ 2712515 h 4698422"/>
              <a:gd name="connsiteX9" fmla="*/ 483604 w 6471087"/>
              <a:gd name="connsiteY9" fmla="*/ 4492220 h 4698422"/>
              <a:gd name="connsiteX10" fmla="*/ 6049784 w 6471087"/>
              <a:gd name="connsiteY10" fmla="*/ 4516768 h 4698422"/>
              <a:gd name="connsiteX11" fmla="*/ 6062057 w 6471087"/>
              <a:gd name="connsiteY11" fmla="*/ 3197331 h 4698422"/>
              <a:gd name="connsiteX0" fmla="*/ 2465825 w 6471087"/>
              <a:gd name="connsiteY0" fmla="*/ 0 h 4698422"/>
              <a:gd name="connsiteX1" fmla="*/ 2594703 w 6471087"/>
              <a:gd name="connsiteY1" fmla="*/ 2454764 h 4698422"/>
              <a:gd name="connsiteX2" fmla="*/ 3147024 w 6471087"/>
              <a:gd name="connsiteY2" fmla="*/ 2509997 h 4698422"/>
              <a:gd name="connsiteX3" fmla="*/ 3208393 w 6471087"/>
              <a:gd name="connsiteY3" fmla="*/ 1779705 h 4698422"/>
              <a:gd name="connsiteX4" fmla="*/ 4343722 w 6471087"/>
              <a:gd name="connsiteY4" fmla="*/ 1749020 h 4698422"/>
              <a:gd name="connsiteX5" fmla="*/ 4227120 w 6471087"/>
              <a:gd name="connsiteY5" fmla="*/ 2988676 h 4698422"/>
              <a:gd name="connsiteX6" fmla="*/ 1594385 w 6471087"/>
              <a:gd name="connsiteY6" fmla="*/ 3350754 h 4698422"/>
              <a:gd name="connsiteX7" fmla="*/ 1496194 w 6471087"/>
              <a:gd name="connsiteY7" fmla="*/ 2749337 h 4698422"/>
              <a:gd name="connsiteX8" fmla="*/ 403824 w 6471087"/>
              <a:gd name="connsiteY8" fmla="*/ 2712515 h 4698422"/>
              <a:gd name="connsiteX9" fmla="*/ 483604 w 6471087"/>
              <a:gd name="connsiteY9" fmla="*/ 4492220 h 4698422"/>
              <a:gd name="connsiteX10" fmla="*/ 6049784 w 6471087"/>
              <a:gd name="connsiteY10" fmla="*/ 4516768 h 4698422"/>
              <a:gd name="connsiteX11" fmla="*/ 6062057 w 6471087"/>
              <a:gd name="connsiteY11" fmla="*/ 3197331 h 4698422"/>
              <a:gd name="connsiteX0" fmla="*/ 2465825 w 6471087"/>
              <a:gd name="connsiteY0" fmla="*/ 0 h 4698422"/>
              <a:gd name="connsiteX1" fmla="*/ 2594703 w 6471087"/>
              <a:gd name="connsiteY1" fmla="*/ 2454764 h 4698422"/>
              <a:gd name="connsiteX2" fmla="*/ 3147024 w 6471087"/>
              <a:gd name="connsiteY2" fmla="*/ 2509997 h 4698422"/>
              <a:gd name="connsiteX3" fmla="*/ 3208393 w 6471087"/>
              <a:gd name="connsiteY3" fmla="*/ 1779705 h 4698422"/>
              <a:gd name="connsiteX4" fmla="*/ 4343722 w 6471087"/>
              <a:gd name="connsiteY4" fmla="*/ 1749020 h 4698422"/>
              <a:gd name="connsiteX5" fmla="*/ 4141203 w 6471087"/>
              <a:gd name="connsiteY5" fmla="*/ 3086867 h 4698422"/>
              <a:gd name="connsiteX6" fmla="*/ 1594385 w 6471087"/>
              <a:gd name="connsiteY6" fmla="*/ 3350754 h 4698422"/>
              <a:gd name="connsiteX7" fmla="*/ 1496194 w 6471087"/>
              <a:gd name="connsiteY7" fmla="*/ 2749337 h 4698422"/>
              <a:gd name="connsiteX8" fmla="*/ 403824 w 6471087"/>
              <a:gd name="connsiteY8" fmla="*/ 2712515 h 4698422"/>
              <a:gd name="connsiteX9" fmla="*/ 483604 w 6471087"/>
              <a:gd name="connsiteY9" fmla="*/ 4492220 h 4698422"/>
              <a:gd name="connsiteX10" fmla="*/ 6049784 w 6471087"/>
              <a:gd name="connsiteY10" fmla="*/ 4516768 h 4698422"/>
              <a:gd name="connsiteX11" fmla="*/ 6062057 w 6471087"/>
              <a:gd name="connsiteY11" fmla="*/ 3197331 h 4698422"/>
              <a:gd name="connsiteX0" fmla="*/ 2465825 w 6471087"/>
              <a:gd name="connsiteY0" fmla="*/ 0 h 4698422"/>
              <a:gd name="connsiteX1" fmla="*/ 2594703 w 6471087"/>
              <a:gd name="connsiteY1" fmla="*/ 2454764 h 4698422"/>
              <a:gd name="connsiteX2" fmla="*/ 3147024 w 6471087"/>
              <a:gd name="connsiteY2" fmla="*/ 2509997 h 4698422"/>
              <a:gd name="connsiteX3" fmla="*/ 3208393 w 6471087"/>
              <a:gd name="connsiteY3" fmla="*/ 1779705 h 4698422"/>
              <a:gd name="connsiteX4" fmla="*/ 4343722 w 6471087"/>
              <a:gd name="connsiteY4" fmla="*/ 1749020 h 4698422"/>
              <a:gd name="connsiteX5" fmla="*/ 4343721 w 6471087"/>
              <a:gd name="connsiteY5" fmla="*/ 2896623 h 4698422"/>
              <a:gd name="connsiteX6" fmla="*/ 1594385 w 6471087"/>
              <a:gd name="connsiteY6" fmla="*/ 3350754 h 4698422"/>
              <a:gd name="connsiteX7" fmla="*/ 1496194 w 6471087"/>
              <a:gd name="connsiteY7" fmla="*/ 2749337 h 4698422"/>
              <a:gd name="connsiteX8" fmla="*/ 403824 w 6471087"/>
              <a:gd name="connsiteY8" fmla="*/ 2712515 h 4698422"/>
              <a:gd name="connsiteX9" fmla="*/ 483604 w 6471087"/>
              <a:gd name="connsiteY9" fmla="*/ 4492220 h 4698422"/>
              <a:gd name="connsiteX10" fmla="*/ 6049784 w 6471087"/>
              <a:gd name="connsiteY10" fmla="*/ 4516768 h 4698422"/>
              <a:gd name="connsiteX11" fmla="*/ 6062057 w 6471087"/>
              <a:gd name="connsiteY11" fmla="*/ 3197331 h 4698422"/>
              <a:gd name="connsiteX0" fmla="*/ 2465825 w 6471087"/>
              <a:gd name="connsiteY0" fmla="*/ 0 h 4698422"/>
              <a:gd name="connsiteX1" fmla="*/ 2594703 w 6471087"/>
              <a:gd name="connsiteY1" fmla="*/ 2454764 h 4698422"/>
              <a:gd name="connsiteX2" fmla="*/ 3147024 w 6471087"/>
              <a:gd name="connsiteY2" fmla="*/ 2509997 h 4698422"/>
              <a:gd name="connsiteX3" fmla="*/ 3208393 w 6471087"/>
              <a:gd name="connsiteY3" fmla="*/ 1779705 h 4698422"/>
              <a:gd name="connsiteX4" fmla="*/ 4343722 w 6471087"/>
              <a:gd name="connsiteY4" fmla="*/ 1749020 h 4698422"/>
              <a:gd name="connsiteX5" fmla="*/ 4343721 w 6471087"/>
              <a:gd name="connsiteY5" fmla="*/ 2896623 h 4698422"/>
              <a:gd name="connsiteX6" fmla="*/ 1594385 w 6471087"/>
              <a:gd name="connsiteY6" fmla="*/ 3350754 h 4698422"/>
              <a:gd name="connsiteX7" fmla="*/ 1496194 w 6471087"/>
              <a:gd name="connsiteY7" fmla="*/ 2749337 h 4698422"/>
              <a:gd name="connsiteX8" fmla="*/ 403824 w 6471087"/>
              <a:gd name="connsiteY8" fmla="*/ 2712515 h 4698422"/>
              <a:gd name="connsiteX9" fmla="*/ 483604 w 6471087"/>
              <a:gd name="connsiteY9" fmla="*/ 4492220 h 4698422"/>
              <a:gd name="connsiteX10" fmla="*/ 6049784 w 6471087"/>
              <a:gd name="connsiteY10" fmla="*/ 4516768 h 4698422"/>
              <a:gd name="connsiteX11" fmla="*/ 6062057 w 6471087"/>
              <a:gd name="connsiteY11" fmla="*/ 3197331 h 4698422"/>
              <a:gd name="connsiteX0" fmla="*/ 2465825 w 6471087"/>
              <a:gd name="connsiteY0" fmla="*/ 0 h 4698422"/>
              <a:gd name="connsiteX1" fmla="*/ 2594703 w 6471087"/>
              <a:gd name="connsiteY1" fmla="*/ 2454764 h 4698422"/>
              <a:gd name="connsiteX2" fmla="*/ 3147024 w 6471087"/>
              <a:gd name="connsiteY2" fmla="*/ 2509997 h 4698422"/>
              <a:gd name="connsiteX3" fmla="*/ 3208393 w 6471087"/>
              <a:gd name="connsiteY3" fmla="*/ 1779705 h 4698422"/>
              <a:gd name="connsiteX4" fmla="*/ 4343722 w 6471087"/>
              <a:gd name="connsiteY4" fmla="*/ 1749020 h 4698422"/>
              <a:gd name="connsiteX5" fmla="*/ 4343721 w 6471087"/>
              <a:gd name="connsiteY5" fmla="*/ 2896623 h 4698422"/>
              <a:gd name="connsiteX6" fmla="*/ 1594385 w 6471087"/>
              <a:gd name="connsiteY6" fmla="*/ 3350754 h 4698422"/>
              <a:gd name="connsiteX7" fmla="*/ 1496194 w 6471087"/>
              <a:gd name="connsiteY7" fmla="*/ 2749337 h 4698422"/>
              <a:gd name="connsiteX8" fmla="*/ 403824 w 6471087"/>
              <a:gd name="connsiteY8" fmla="*/ 2712515 h 4698422"/>
              <a:gd name="connsiteX9" fmla="*/ 483604 w 6471087"/>
              <a:gd name="connsiteY9" fmla="*/ 4492220 h 4698422"/>
              <a:gd name="connsiteX10" fmla="*/ 6049784 w 6471087"/>
              <a:gd name="connsiteY10" fmla="*/ 4516768 h 4698422"/>
              <a:gd name="connsiteX11" fmla="*/ 6062057 w 6471087"/>
              <a:gd name="connsiteY11" fmla="*/ 3197331 h 4698422"/>
              <a:gd name="connsiteX0" fmla="*/ 2465825 w 6471087"/>
              <a:gd name="connsiteY0" fmla="*/ 0 h 4698422"/>
              <a:gd name="connsiteX1" fmla="*/ 2594703 w 6471087"/>
              <a:gd name="connsiteY1" fmla="*/ 2454764 h 4698422"/>
              <a:gd name="connsiteX2" fmla="*/ 3147024 w 6471087"/>
              <a:gd name="connsiteY2" fmla="*/ 2509997 h 4698422"/>
              <a:gd name="connsiteX3" fmla="*/ 3208393 w 6471087"/>
              <a:gd name="connsiteY3" fmla="*/ 1779705 h 4698422"/>
              <a:gd name="connsiteX4" fmla="*/ 4343722 w 6471087"/>
              <a:gd name="connsiteY4" fmla="*/ 1749020 h 4698422"/>
              <a:gd name="connsiteX5" fmla="*/ 4343721 w 6471087"/>
              <a:gd name="connsiteY5" fmla="*/ 2896623 h 4698422"/>
              <a:gd name="connsiteX6" fmla="*/ 1594385 w 6471087"/>
              <a:gd name="connsiteY6" fmla="*/ 3350754 h 4698422"/>
              <a:gd name="connsiteX7" fmla="*/ 1496194 w 6471087"/>
              <a:gd name="connsiteY7" fmla="*/ 2749337 h 4698422"/>
              <a:gd name="connsiteX8" fmla="*/ 403824 w 6471087"/>
              <a:gd name="connsiteY8" fmla="*/ 2712515 h 4698422"/>
              <a:gd name="connsiteX9" fmla="*/ 483604 w 6471087"/>
              <a:gd name="connsiteY9" fmla="*/ 4492220 h 4698422"/>
              <a:gd name="connsiteX10" fmla="*/ 6049784 w 6471087"/>
              <a:gd name="connsiteY10" fmla="*/ 4516768 h 4698422"/>
              <a:gd name="connsiteX11" fmla="*/ 6062057 w 6471087"/>
              <a:gd name="connsiteY11" fmla="*/ 3197331 h 4698422"/>
              <a:gd name="connsiteX0" fmla="*/ 2465825 w 6471087"/>
              <a:gd name="connsiteY0" fmla="*/ 0 h 4698422"/>
              <a:gd name="connsiteX1" fmla="*/ 2594703 w 6471087"/>
              <a:gd name="connsiteY1" fmla="*/ 2454764 h 4698422"/>
              <a:gd name="connsiteX2" fmla="*/ 3147024 w 6471087"/>
              <a:gd name="connsiteY2" fmla="*/ 2509997 h 4698422"/>
              <a:gd name="connsiteX3" fmla="*/ 3165435 w 6471087"/>
              <a:gd name="connsiteY3" fmla="*/ 1736747 h 4698422"/>
              <a:gd name="connsiteX4" fmla="*/ 4343722 w 6471087"/>
              <a:gd name="connsiteY4" fmla="*/ 1749020 h 4698422"/>
              <a:gd name="connsiteX5" fmla="*/ 4343721 w 6471087"/>
              <a:gd name="connsiteY5" fmla="*/ 2896623 h 4698422"/>
              <a:gd name="connsiteX6" fmla="*/ 1594385 w 6471087"/>
              <a:gd name="connsiteY6" fmla="*/ 3350754 h 4698422"/>
              <a:gd name="connsiteX7" fmla="*/ 1496194 w 6471087"/>
              <a:gd name="connsiteY7" fmla="*/ 2749337 h 4698422"/>
              <a:gd name="connsiteX8" fmla="*/ 403824 w 6471087"/>
              <a:gd name="connsiteY8" fmla="*/ 2712515 h 4698422"/>
              <a:gd name="connsiteX9" fmla="*/ 483604 w 6471087"/>
              <a:gd name="connsiteY9" fmla="*/ 4492220 h 4698422"/>
              <a:gd name="connsiteX10" fmla="*/ 6049784 w 6471087"/>
              <a:gd name="connsiteY10" fmla="*/ 4516768 h 4698422"/>
              <a:gd name="connsiteX11" fmla="*/ 6062057 w 6471087"/>
              <a:gd name="connsiteY11" fmla="*/ 3197331 h 4698422"/>
              <a:gd name="connsiteX0" fmla="*/ 2465825 w 6471087"/>
              <a:gd name="connsiteY0" fmla="*/ 0 h 4698422"/>
              <a:gd name="connsiteX1" fmla="*/ 2594703 w 6471087"/>
              <a:gd name="connsiteY1" fmla="*/ 2454764 h 4698422"/>
              <a:gd name="connsiteX2" fmla="*/ 3147024 w 6471087"/>
              <a:gd name="connsiteY2" fmla="*/ 2509997 h 4698422"/>
              <a:gd name="connsiteX3" fmla="*/ 3165435 w 6471087"/>
              <a:gd name="connsiteY3" fmla="*/ 1736747 h 4698422"/>
              <a:gd name="connsiteX4" fmla="*/ 4343722 w 6471087"/>
              <a:gd name="connsiteY4" fmla="*/ 1749020 h 4698422"/>
              <a:gd name="connsiteX5" fmla="*/ 4343721 w 6471087"/>
              <a:gd name="connsiteY5" fmla="*/ 2896623 h 4698422"/>
              <a:gd name="connsiteX6" fmla="*/ 1594385 w 6471087"/>
              <a:gd name="connsiteY6" fmla="*/ 3350754 h 4698422"/>
              <a:gd name="connsiteX7" fmla="*/ 1496194 w 6471087"/>
              <a:gd name="connsiteY7" fmla="*/ 2749337 h 4698422"/>
              <a:gd name="connsiteX8" fmla="*/ 403824 w 6471087"/>
              <a:gd name="connsiteY8" fmla="*/ 2712515 h 4698422"/>
              <a:gd name="connsiteX9" fmla="*/ 483604 w 6471087"/>
              <a:gd name="connsiteY9" fmla="*/ 4492220 h 4698422"/>
              <a:gd name="connsiteX10" fmla="*/ 6049784 w 6471087"/>
              <a:gd name="connsiteY10" fmla="*/ 4516768 h 4698422"/>
              <a:gd name="connsiteX11" fmla="*/ 6062057 w 6471087"/>
              <a:gd name="connsiteY11" fmla="*/ 3197331 h 4698422"/>
              <a:gd name="connsiteX0" fmla="*/ 2465825 w 6471087"/>
              <a:gd name="connsiteY0" fmla="*/ 0 h 4698422"/>
              <a:gd name="connsiteX1" fmla="*/ 2594703 w 6471087"/>
              <a:gd name="connsiteY1" fmla="*/ 2454764 h 4698422"/>
              <a:gd name="connsiteX2" fmla="*/ 3147024 w 6471087"/>
              <a:gd name="connsiteY2" fmla="*/ 2509997 h 4698422"/>
              <a:gd name="connsiteX3" fmla="*/ 3165435 w 6471087"/>
              <a:gd name="connsiteY3" fmla="*/ 1736747 h 4698422"/>
              <a:gd name="connsiteX4" fmla="*/ 4343722 w 6471087"/>
              <a:gd name="connsiteY4" fmla="*/ 1749020 h 4698422"/>
              <a:gd name="connsiteX5" fmla="*/ 4343721 w 6471087"/>
              <a:gd name="connsiteY5" fmla="*/ 2896623 h 4698422"/>
              <a:gd name="connsiteX6" fmla="*/ 1594385 w 6471087"/>
              <a:gd name="connsiteY6" fmla="*/ 3350754 h 4698422"/>
              <a:gd name="connsiteX7" fmla="*/ 1496194 w 6471087"/>
              <a:gd name="connsiteY7" fmla="*/ 2749337 h 4698422"/>
              <a:gd name="connsiteX8" fmla="*/ 403824 w 6471087"/>
              <a:gd name="connsiteY8" fmla="*/ 2712515 h 4698422"/>
              <a:gd name="connsiteX9" fmla="*/ 483604 w 6471087"/>
              <a:gd name="connsiteY9" fmla="*/ 4492220 h 4698422"/>
              <a:gd name="connsiteX10" fmla="*/ 6049784 w 6471087"/>
              <a:gd name="connsiteY10" fmla="*/ 4516768 h 4698422"/>
              <a:gd name="connsiteX11" fmla="*/ 6062057 w 6471087"/>
              <a:gd name="connsiteY11" fmla="*/ 3197331 h 4698422"/>
              <a:gd name="connsiteX0" fmla="*/ 2465825 w 6471087"/>
              <a:gd name="connsiteY0" fmla="*/ 0 h 4698422"/>
              <a:gd name="connsiteX1" fmla="*/ 2594703 w 6471087"/>
              <a:gd name="connsiteY1" fmla="*/ 2454764 h 4698422"/>
              <a:gd name="connsiteX2" fmla="*/ 3147024 w 6471087"/>
              <a:gd name="connsiteY2" fmla="*/ 2509997 h 4698422"/>
              <a:gd name="connsiteX3" fmla="*/ 3165435 w 6471087"/>
              <a:gd name="connsiteY3" fmla="*/ 1736747 h 4698422"/>
              <a:gd name="connsiteX4" fmla="*/ 4343722 w 6471087"/>
              <a:gd name="connsiteY4" fmla="*/ 1749020 h 4698422"/>
              <a:gd name="connsiteX5" fmla="*/ 4263941 w 6471087"/>
              <a:gd name="connsiteY5" fmla="*/ 2957992 h 4698422"/>
              <a:gd name="connsiteX6" fmla="*/ 1594385 w 6471087"/>
              <a:gd name="connsiteY6" fmla="*/ 3350754 h 4698422"/>
              <a:gd name="connsiteX7" fmla="*/ 1496194 w 6471087"/>
              <a:gd name="connsiteY7" fmla="*/ 2749337 h 4698422"/>
              <a:gd name="connsiteX8" fmla="*/ 403824 w 6471087"/>
              <a:gd name="connsiteY8" fmla="*/ 2712515 h 4698422"/>
              <a:gd name="connsiteX9" fmla="*/ 483604 w 6471087"/>
              <a:gd name="connsiteY9" fmla="*/ 4492220 h 4698422"/>
              <a:gd name="connsiteX10" fmla="*/ 6049784 w 6471087"/>
              <a:gd name="connsiteY10" fmla="*/ 4516768 h 4698422"/>
              <a:gd name="connsiteX11" fmla="*/ 6062057 w 6471087"/>
              <a:gd name="connsiteY11" fmla="*/ 3197331 h 4698422"/>
              <a:gd name="connsiteX0" fmla="*/ 2465825 w 6471087"/>
              <a:gd name="connsiteY0" fmla="*/ 0 h 4698422"/>
              <a:gd name="connsiteX1" fmla="*/ 2594703 w 6471087"/>
              <a:gd name="connsiteY1" fmla="*/ 2454764 h 4698422"/>
              <a:gd name="connsiteX2" fmla="*/ 3147024 w 6471087"/>
              <a:gd name="connsiteY2" fmla="*/ 2509997 h 4698422"/>
              <a:gd name="connsiteX3" fmla="*/ 3165435 w 6471087"/>
              <a:gd name="connsiteY3" fmla="*/ 1736747 h 4698422"/>
              <a:gd name="connsiteX4" fmla="*/ 4343722 w 6471087"/>
              <a:gd name="connsiteY4" fmla="*/ 1749020 h 4698422"/>
              <a:gd name="connsiteX5" fmla="*/ 4263941 w 6471087"/>
              <a:gd name="connsiteY5" fmla="*/ 2957992 h 4698422"/>
              <a:gd name="connsiteX6" fmla="*/ 1594385 w 6471087"/>
              <a:gd name="connsiteY6" fmla="*/ 3350754 h 4698422"/>
              <a:gd name="connsiteX7" fmla="*/ 1496194 w 6471087"/>
              <a:gd name="connsiteY7" fmla="*/ 2749337 h 4698422"/>
              <a:gd name="connsiteX8" fmla="*/ 403824 w 6471087"/>
              <a:gd name="connsiteY8" fmla="*/ 2712515 h 4698422"/>
              <a:gd name="connsiteX9" fmla="*/ 483604 w 6471087"/>
              <a:gd name="connsiteY9" fmla="*/ 4492220 h 4698422"/>
              <a:gd name="connsiteX10" fmla="*/ 6049784 w 6471087"/>
              <a:gd name="connsiteY10" fmla="*/ 4516768 h 4698422"/>
              <a:gd name="connsiteX11" fmla="*/ 6062057 w 6471087"/>
              <a:gd name="connsiteY11" fmla="*/ 3197331 h 4698422"/>
              <a:gd name="connsiteX0" fmla="*/ 2465825 w 6471087"/>
              <a:gd name="connsiteY0" fmla="*/ 0 h 4698422"/>
              <a:gd name="connsiteX1" fmla="*/ 2594703 w 6471087"/>
              <a:gd name="connsiteY1" fmla="*/ 2454764 h 4698422"/>
              <a:gd name="connsiteX2" fmla="*/ 3147024 w 6471087"/>
              <a:gd name="connsiteY2" fmla="*/ 2509997 h 4698422"/>
              <a:gd name="connsiteX3" fmla="*/ 3165435 w 6471087"/>
              <a:gd name="connsiteY3" fmla="*/ 1736747 h 4698422"/>
              <a:gd name="connsiteX4" fmla="*/ 4343722 w 6471087"/>
              <a:gd name="connsiteY4" fmla="*/ 1749020 h 4698422"/>
              <a:gd name="connsiteX5" fmla="*/ 4263941 w 6471087"/>
              <a:gd name="connsiteY5" fmla="*/ 2957992 h 4698422"/>
              <a:gd name="connsiteX6" fmla="*/ 1594385 w 6471087"/>
              <a:gd name="connsiteY6" fmla="*/ 3350754 h 4698422"/>
              <a:gd name="connsiteX7" fmla="*/ 1496194 w 6471087"/>
              <a:gd name="connsiteY7" fmla="*/ 2749337 h 4698422"/>
              <a:gd name="connsiteX8" fmla="*/ 403824 w 6471087"/>
              <a:gd name="connsiteY8" fmla="*/ 2712515 h 4698422"/>
              <a:gd name="connsiteX9" fmla="*/ 483604 w 6471087"/>
              <a:gd name="connsiteY9" fmla="*/ 4492220 h 4698422"/>
              <a:gd name="connsiteX10" fmla="*/ 6049784 w 6471087"/>
              <a:gd name="connsiteY10" fmla="*/ 4516768 h 4698422"/>
              <a:gd name="connsiteX11" fmla="*/ 6062057 w 6471087"/>
              <a:gd name="connsiteY11" fmla="*/ 3197331 h 4698422"/>
              <a:gd name="connsiteX0" fmla="*/ 2465825 w 6471087"/>
              <a:gd name="connsiteY0" fmla="*/ 0 h 4698422"/>
              <a:gd name="connsiteX1" fmla="*/ 2594703 w 6471087"/>
              <a:gd name="connsiteY1" fmla="*/ 2454764 h 4698422"/>
              <a:gd name="connsiteX2" fmla="*/ 3147024 w 6471087"/>
              <a:gd name="connsiteY2" fmla="*/ 2509997 h 4698422"/>
              <a:gd name="connsiteX3" fmla="*/ 3165435 w 6471087"/>
              <a:gd name="connsiteY3" fmla="*/ 1736747 h 4698422"/>
              <a:gd name="connsiteX4" fmla="*/ 4343722 w 6471087"/>
              <a:gd name="connsiteY4" fmla="*/ 1749020 h 4698422"/>
              <a:gd name="connsiteX5" fmla="*/ 4263941 w 6471087"/>
              <a:gd name="connsiteY5" fmla="*/ 2957992 h 4698422"/>
              <a:gd name="connsiteX6" fmla="*/ 1594385 w 6471087"/>
              <a:gd name="connsiteY6" fmla="*/ 3350754 h 4698422"/>
              <a:gd name="connsiteX7" fmla="*/ 1496194 w 6471087"/>
              <a:gd name="connsiteY7" fmla="*/ 2749337 h 4698422"/>
              <a:gd name="connsiteX8" fmla="*/ 403824 w 6471087"/>
              <a:gd name="connsiteY8" fmla="*/ 2712515 h 4698422"/>
              <a:gd name="connsiteX9" fmla="*/ 483604 w 6471087"/>
              <a:gd name="connsiteY9" fmla="*/ 4492220 h 4698422"/>
              <a:gd name="connsiteX10" fmla="*/ 6049784 w 6471087"/>
              <a:gd name="connsiteY10" fmla="*/ 4516768 h 4698422"/>
              <a:gd name="connsiteX11" fmla="*/ 6062057 w 6471087"/>
              <a:gd name="connsiteY11" fmla="*/ 3197331 h 4698422"/>
              <a:gd name="connsiteX0" fmla="*/ 2465825 w 6471087"/>
              <a:gd name="connsiteY0" fmla="*/ 0 h 4698422"/>
              <a:gd name="connsiteX1" fmla="*/ 2594703 w 6471087"/>
              <a:gd name="connsiteY1" fmla="*/ 2454764 h 4698422"/>
              <a:gd name="connsiteX2" fmla="*/ 3147024 w 6471087"/>
              <a:gd name="connsiteY2" fmla="*/ 2509997 h 4698422"/>
              <a:gd name="connsiteX3" fmla="*/ 3165435 w 6471087"/>
              <a:gd name="connsiteY3" fmla="*/ 1736747 h 4698422"/>
              <a:gd name="connsiteX4" fmla="*/ 4343722 w 6471087"/>
              <a:gd name="connsiteY4" fmla="*/ 1749020 h 4698422"/>
              <a:gd name="connsiteX5" fmla="*/ 4263941 w 6471087"/>
              <a:gd name="connsiteY5" fmla="*/ 2957992 h 4698422"/>
              <a:gd name="connsiteX6" fmla="*/ 1594385 w 6471087"/>
              <a:gd name="connsiteY6" fmla="*/ 3350754 h 4698422"/>
              <a:gd name="connsiteX7" fmla="*/ 1496194 w 6471087"/>
              <a:gd name="connsiteY7" fmla="*/ 2749337 h 4698422"/>
              <a:gd name="connsiteX8" fmla="*/ 403824 w 6471087"/>
              <a:gd name="connsiteY8" fmla="*/ 2712515 h 4698422"/>
              <a:gd name="connsiteX9" fmla="*/ 483604 w 6471087"/>
              <a:gd name="connsiteY9" fmla="*/ 4492220 h 4698422"/>
              <a:gd name="connsiteX10" fmla="*/ 6049784 w 6471087"/>
              <a:gd name="connsiteY10" fmla="*/ 4516768 h 4698422"/>
              <a:gd name="connsiteX11" fmla="*/ 6062057 w 6471087"/>
              <a:gd name="connsiteY11" fmla="*/ 3197331 h 4698422"/>
              <a:gd name="connsiteX0" fmla="*/ 2467518 w 6472780"/>
              <a:gd name="connsiteY0" fmla="*/ 0 h 4698422"/>
              <a:gd name="connsiteX1" fmla="*/ 2596396 w 6472780"/>
              <a:gd name="connsiteY1" fmla="*/ 2454764 h 4698422"/>
              <a:gd name="connsiteX2" fmla="*/ 3148717 w 6472780"/>
              <a:gd name="connsiteY2" fmla="*/ 2509997 h 4698422"/>
              <a:gd name="connsiteX3" fmla="*/ 3167128 w 6472780"/>
              <a:gd name="connsiteY3" fmla="*/ 1736747 h 4698422"/>
              <a:gd name="connsiteX4" fmla="*/ 4345415 w 6472780"/>
              <a:gd name="connsiteY4" fmla="*/ 1749020 h 4698422"/>
              <a:gd name="connsiteX5" fmla="*/ 4265634 w 6472780"/>
              <a:gd name="connsiteY5" fmla="*/ 2957992 h 4698422"/>
              <a:gd name="connsiteX6" fmla="*/ 1596078 w 6472780"/>
              <a:gd name="connsiteY6" fmla="*/ 3350754 h 4698422"/>
              <a:gd name="connsiteX7" fmla="*/ 1497887 w 6472780"/>
              <a:gd name="connsiteY7" fmla="*/ 2749337 h 4698422"/>
              <a:gd name="connsiteX8" fmla="*/ 405517 w 6472780"/>
              <a:gd name="connsiteY8" fmla="*/ 2712515 h 4698422"/>
              <a:gd name="connsiteX9" fmla="*/ 485297 w 6472780"/>
              <a:gd name="connsiteY9" fmla="*/ 4492220 h 4698422"/>
              <a:gd name="connsiteX10" fmla="*/ 6051477 w 6472780"/>
              <a:gd name="connsiteY10" fmla="*/ 4516768 h 4698422"/>
              <a:gd name="connsiteX11" fmla="*/ 6063750 w 6472780"/>
              <a:gd name="connsiteY11" fmla="*/ 3197331 h 4698422"/>
              <a:gd name="connsiteX0" fmla="*/ 2148397 w 6153659"/>
              <a:gd name="connsiteY0" fmla="*/ 0 h 4646019"/>
              <a:gd name="connsiteX1" fmla="*/ 2277275 w 6153659"/>
              <a:gd name="connsiteY1" fmla="*/ 2454764 h 4646019"/>
              <a:gd name="connsiteX2" fmla="*/ 2829596 w 6153659"/>
              <a:gd name="connsiteY2" fmla="*/ 2509997 h 4646019"/>
              <a:gd name="connsiteX3" fmla="*/ 2848007 w 6153659"/>
              <a:gd name="connsiteY3" fmla="*/ 1736747 h 4646019"/>
              <a:gd name="connsiteX4" fmla="*/ 4026294 w 6153659"/>
              <a:gd name="connsiteY4" fmla="*/ 1749020 h 4646019"/>
              <a:gd name="connsiteX5" fmla="*/ 3946513 w 6153659"/>
              <a:gd name="connsiteY5" fmla="*/ 2957992 h 4646019"/>
              <a:gd name="connsiteX6" fmla="*/ 1276957 w 6153659"/>
              <a:gd name="connsiteY6" fmla="*/ 3350754 h 4646019"/>
              <a:gd name="connsiteX7" fmla="*/ 1178766 w 6153659"/>
              <a:gd name="connsiteY7" fmla="*/ 2749337 h 4646019"/>
              <a:gd name="connsiteX8" fmla="*/ 86396 w 6153659"/>
              <a:gd name="connsiteY8" fmla="*/ 2712515 h 4646019"/>
              <a:gd name="connsiteX9" fmla="*/ 166176 w 6153659"/>
              <a:gd name="connsiteY9" fmla="*/ 4492220 h 4646019"/>
              <a:gd name="connsiteX10" fmla="*/ 5732356 w 6153659"/>
              <a:gd name="connsiteY10" fmla="*/ 4516768 h 4646019"/>
              <a:gd name="connsiteX11" fmla="*/ 5744629 w 6153659"/>
              <a:gd name="connsiteY11" fmla="*/ 3197331 h 4646019"/>
              <a:gd name="connsiteX0" fmla="*/ 2129485 w 6134747"/>
              <a:gd name="connsiteY0" fmla="*/ 0 h 4633193"/>
              <a:gd name="connsiteX1" fmla="*/ 2258363 w 6134747"/>
              <a:gd name="connsiteY1" fmla="*/ 2454764 h 4633193"/>
              <a:gd name="connsiteX2" fmla="*/ 2810684 w 6134747"/>
              <a:gd name="connsiteY2" fmla="*/ 2509997 h 4633193"/>
              <a:gd name="connsiteX3" fmla="*/ 2829095 w 6134747"/>
              <a:gd name="connsiteY3" fmla="*/ 1736747 h 4633193"/>
              <a:gd name="connsiteX4" fmla="*/ 4007382 w 6134747"/>
              <a:gd name="connsiteY4" fmla="*/ 1749020 h 4633193"/>
              <a:gd name="connsiteX5" fmla="*/ 3927601 w 6134747"/>
              <a:gd name="connsiteY5" fmla="*/ 2957992 h 4633193"/>
              <a:gd name="connsiteX6" fmla="*/ 1258045 w 6134747"/>
              <a:gd name="connsiteY6" fmla="*/ 3350754 h 4633193"/>
              <a:gd name="connsiteX7" fmla="*/ 1159854 w 6134747"/>
              <a:gd name="connsiteY7" fmla="*/ 2749337 h 4633193"/>
              <a:gd name="connsiteX8" fmla="*/ 67484 w 6134747"/>
              <a:gd name="connsiteY8" fmla="*/ 2712515 h 4633193"/>
              <a:gd name="connsiteX9" fmla="*/ 147264 w 6134747"/>
              <a:gd name="connsiteY9" fmla="*/ 4492220 h 4633193"/>
              <a:gd name="connsiteX10" fmla="*/ 5713444 w 6134747"/>
              <a:gd name="connsiteY10" fmla="*/ 4516768 h 4633193"/>
              <a:gd name="connsiteX11" fmla="*/ 5725717 w 6134747"/>
              <a:gd name="connsiteY11" fmla="*/ 3197331 h 4633193"/>
              <a:gd name="connsiteX0" fmla="*/ 2097727 w 6102989"/>
              <a:gd name="connsiteY0" fmla="*/ 0 h 4633193"/>
              <a:gd name="connsiteX1" fmla="*/ 2226605 w 6102989"/>
              <a:gd name="connsiteY1" fmla="*/ 2454764 h 4633193"/>
              <a:gd name="connsiteX2" fmla="*/ 2778926 w 6102989"/>
              <a:gd name="connsiteY2" fmla="*/ 2509997 h 4633193"/>
              <a:gd name="connsiteX3" fmla="*/ 2797337 w 6102989"/>
              <a:gd name="connsiteY3" fmla="*/ 1736747 h 4633193"/>
              <a:gd name="connsiteX4" fmla="*/ 3975624 w 6102989"/>
              <a:gd name="connsiteY4" fmla="*/ 1749020 h 4633193"/>
              <a:gd name="connsiteX5" fmla="*/ 3895843 w 6102989"/>
              <a:gd name="connsiteY5" fmla="*/ 2957992 h 4633193"/>
              <a:gd name="connsiteX6" fmla="*/ 1226287 w 6102989"/>
              <a:gd name="connsiteY6" fmla="*/ 3350754 h 4633193"/>
              <a:gd name="connsiteX7" fmla="*/ 1128096 w 6102989"/>
              <a:gd name="connsiteY7" fmla="*/ 2749337 h 4633193"/>
              <a:gd name="connsiteX8" fmla="*/ 35726 w 6102989"/>
              <a:gd name="connsiteY8" fmla="*/ 2712515 h 4633193"/>
              <a:gd name="connsiteX9" fmla="*/ 115506 w 6102989"/>
              <a:gd name="connsiteY9" fmla="*/ 4492220 h 4633193"/>
              <a:gd name="connsiteX10" fmla="*/ 5681686 w 6102989"/>
              <a:gd name="connsiteY10" fmla="*/ 4516768 h 4633193"/>
              <a:gd name="connsiteX11" fmla="*/ 5693959 w 6102989"/>
              <a:gd name="connsiteY11" fmla="*/ 3197331 h 4633193"/>
              <a:gd name="connsiteX0" fmla="*/ 2097727 w 5749256"/>
              <a:gd name="connsiteY0" fmla="*/ 0 h 4596425"/>
              <a:gd name="connsiteX1" fmla="*/ 2226605 w 5749256"/>
              <a:gd name="connsiteY1" fmla="*/ 2454764 h 4596425"/>
              <a:gd name="connsiteX2" fmla="*/ 2778926 w 5749256"/>
              <a:gd name="connsiteY2" fmla="*/ 2509997 h 4596425"/>
              <a:gd name="connsiteX3" fmla="*/ 2797337 w 5749256"/>
              <a:gd name="connsiteY3" fmla="*/ 1736747 h 4596425"/>
              <a:gd name="connsiteX4" fmla="*/ 3975624 w 5749256"/>
              <a:gd name="connsiteY4" fmla="*/ 1749020 h 4596425"/>
              <a:gd name="connsiteX5" fmla="*/ 3895843 w 5749256"/>
              <a:gd name="connsiteY5" fmla="*/ 2957992 h 4596425"/>
              <a:gd name="connsiteX6" fmla="*/ 1226287 w 5749256"/>
              <a:gd name="connsiteY6" fmla="*/ 3350754 h 4596425"/>
              <a:gd name="connsiteX7" fmla="*/ 1128096 w 5749256"/>
              <a:gd name="connsiteY7" fmla="*/ 2749337 h 4596425"/>
              <a:gd name="connsiteX8" fmla="*/ 35726 w 5749256"/>
              <a:gd name="connsiteY8" fmla="*/ 2712515 h 4596425"/>
              <a:gd name="connsiteX9" fmla="*/ 115506 w 5749256"/>
              <a:gd name="connsiteY9" fmla="*/ 4492220 h 4596425"/>
              <a:gd name="connsiteX10" fmla="*/ 5681686 w 5749256"/>
              <a:gd name="connsiteY10" fmla="*/ 4516768 h 4596425"/>
              <a:gd name="connsiteX11" fmla="*/ 5693959 w 5749256"/>
              <a:gd name="connsiteY11" fmla="*/ 3197331 h 4596425"/>
              <a:gd name="connsiteX0" fmla="*/ 2097727 w 6102989"/>
              <a:gd name="connsiteY0" fmla="*/ 0 h 4653697"/>
              <a:gd name="connsiteX1" fmla="*/ 2226605 w 6102989"/>
              <a:gd name="connsiteY1" fmla="*/ 2454764 h 4653697"/>
              <a:gd name="connsiteX2" fmla="*/ 2778926 w 6102989"/>
              <a:gd name="connsiteY2" fmla="*/ 2509997 h 4653697"/>
              <a:gd name="connsiteX3" fmla="*/ 2797337 w 6102989"/>
              <a:gd name="connsiteY3" fmla="*/ 1736747 h 4653697"/>
              <a:gd name="connsiteX4" fmla="*/ 3975624 w 6102989"/>
              <a:gd name="connsiteY4" fmla="*/ 1749020 h 4653697"/>
              <a:gd name="connsiteX5" fmla="*/ 3895843 w 6102989"/>
              <a:gd name="connsiteY5" fmla="*/ 2957992 h 4653697"/>
              <a:gd name="connsiteX6" fmla="*/ 1226287 w 6102989"/>
              <a:gd name="connsiteY6" fmla="*/ 3350754 h 4653697"/>
              <a:gd name="connsiteX7" fmla="*/ 1128096 w 6102989"/>
              <a:gd name="connsiteY7" fmla="*/ 2749337 h 4653697"/>
              <a:gd name="connsiteX8" fmla="*/ 35726 w 6102989"/>
              <a:gd name="connsiteY8" fmla="*/ 2712515 h 4653697"/>
              <a:gd name="connsiteX9" fmla="*/ 115506 w 6102989"/>
              <a:gd name="connsiteY9" fmla="*/ 4492220 h 4653697"/>
              <a:gd name="connsiteX10" fmla="*/ 5681686 w 6102989"/>
              <a:gd name="connsiteY10" fmla="*/ 4516768 h 4653697"/>
              <a:gd name="connsiteX11" fmla="*/ 5693959 w 6102989"/>
              <a:gd name="connsiteY11" fmla="*/ 2915033 h 4653697"/>
              <a:gd name="connsiteX0" fmla="*/ 2097727 w 6094677"/>
              <a:gd name="connsiteY0" fmla="*/ 0 h 4653697"/>
              <a:gd name="connsiteX1" fmla="*/ 2226605 w 6094677"/>
              <a:gd name="connsiteY1" fmla="*/ 2454764 h 4653697"/>
              <a:gd name="connsiteX2" fmla="*/ 2778926 w 6094677"/>
              <a:gd name="connsiteY2" fmla="*/ 2509997 h 4653697"/>
              <a:gd name="connsiteX3" fmla="*/ 2797337 w 6094677"/>
              <a:gd name="connsiteY3" fmla="*/ 1736747 h 4653697"/>
              <a:gd name="connsiteX4" fmla="*/ 3975624 w 6094677"/>
              <a:gd name="connsiteY4" fmla="*/ 1749020 h 4653697"/>
              <a:gd name="connsiteX5" fmla="*/ 3895843 w 6094677"/>
              <a:gd name="connsiteY5" fmla="*/ 2957992 h 4653697"/>
              <a:gd name="connsiteX6" fmla="*/ 1226287 w 6094677"/>
              <a:gd name="connsiteY6" fmla="*/ 3350754 h 4653697"/>
              <a:gd name="connsiteX7" fmla="*/ 1128096 w 6094677"/>
              <a:gd name="connsiteY7" fmla="*/ 2749337 h 4653697"/>
              <a:gd name="connsiteX8" fmla="*/ 35726 w 6094677"/>
              <a:gd name="connsiteY8" fmla="*/ 2712515 h 4653697"/>
              <a:gd name="connsiteX9" fmla="*/ 115506 w 6094677"/>
              <a:gd name="connsiteY9" fmla="*/ 4492220 h 4653697"/>
              <a:gd name="connsiteX10" fmla="*/ 5681686 w 6094677"/>
              <a:gd name="connsiteY10" fmla="*/ 4516768 h 4653697"/>
              <a:gd name="connsiteX11" fmla="*/ 5693959 w 6094677"/>
              <a:gd name="connsiteY11" fmla="*/ 2915033 h 4653697"/>
              <a:gd name="connsiteX0" fmla="*/ 2097727 w 5740101"/>
              <a:gd name="connsiteY0" fmla="*/ 0 h 4642980"/>
              <a:gd name="connsiteX1" fmla="*/ 2226605 w 5740101"/>
              <a:gd name="connsiteY1" fmla="*/ 2454764 h 4642980"/>
              <a:gd name="connsiteX2" fmla="*/ 2778926 w 5740101"/>
              <a:gd name="connsiteY2" fmla="*/ 2509997 h 4642980"/>
              <a:gd name="connsiteX3" fmla="*/ 2797337 w 5740101"/>
              <a:gd name="connsiteY3" fmla="*/ 1736747 h 4642980"/>
              <a:gd name="connsiteX4" fmla="*/ 3975624 w 5740101"/>
              <a:gd name="connsiteY4" fmla="*/ 1749020 h 4642980"/>
              <a:gd name="connsiteX5" fmla="*/ 3895843 w 5740101"/>
              <a:gd name="connsiteY5" fmla="*/ 2957992 h 4642980"/>
              <a:gd name="connsiteX6" fmla="*/ 1226287 w 5740101"/>
              <a:gd name="connsiteY6" fmla="*/ 3350754 h 4642980"/>
              <a:gd name="connsiteX7" fmla="*/ 1128096 w 5740101"/>
              <a:gd name="connsiteY7" fmla="*/ 2749337 h 4642980"/>
              <a:gd name="connsiteX8" fmla="*/ 35726 w 5740101"/>
              <a:gd name="connsiteY8" fmla="*/ 2712515 h 4642980"/>
              <a:gd name="connsiteX9" fmla="*/ 115506 w 5740101"/>
              <a:gd name="connsiteY9" fmla="*/ 4492220 h 4642980"/>
              <a:gd name="connsiteX10" fmla="*/ 5681686 w 5740101"/>
              <a:gd name="connsiteY10" fmla="*/ 4516768 h 4642980"/>
              <a:gd name="connsiteX11" fmla="*/ 5693959 w 5740101"/>
              <a:gd name="connsiteY11" fmla="*/ 2915033 h 4642980"/>
              <a:gd name="connsiteX0" fmla="*/ 2097727 w 5740101"/>
              <a:gd name="connsiteY0" fmla="*/ 0 h 4642980"/>
              <a:gd name="connsiteX1" fmla="*/ 2226605 w 5740101"/>
              <a:gd name="connsiteY1" fmla="*/ 2454764 h 4642980"/>
              <a:gd name="connsiteX2" fmla="*/ 2778926 w 5740101"/>
              <a:gd name="connsiteY2" fmla="*/ 2509997 h 4642980"/>
              <a:gd name="connsiteX3" fmla="*/ 2797337 w 5740101"/>
              <a:gd name="connsiteY3" fmla="*/ 1736747 h 4642980"/>
              <a:gd name="connsiteX4" fmla="*/ 3975624 w 5740101"/>
              <a:gd name="connsiteY4" fmla="*/ 1749020 h 4642980"/>
              <a:gd name="connsiteX5" fmla="*/ 3895843 w 5740101"/>
              <a:gd name="connsiteY5" fmla="*/ 2957992 h 4642980"/>
              <a:gd name="connsiteX6" fmla="*/ 1226287 w 5740101"/>
              <a:gd name="connsiteY6" fmla="*/ 3350754 h 4642980"/>
              <a:gd name="connsiteX7" fmla="*/ 1128096 w 5740101"/>
              <a:gd name="connsiteY7" fmla="*/ 2749337 h 4642980"/>
              <a:gd name="connsiteX8" fmla="*/ 35726 w 5740101"/>
              <a:gd name="connsiteY8" fmla="*/ 2712515 h 4642980"/>
              <a:gd name="connsiteX9" fmla="*/ 115506 w 5740101"/>
              <a:gd name="connsiteY9" fmla="*/ 4492220 h 4642980"/>
              <a:gd name="connsiteX10" fmla="*/ 5681686 w 5740101"/>
              <a:gd name="connsiteY10" fmla="*/ 4516768 h 4642980"/>
              <a:gd name="connsiteX11" fmla="*/ 5693959 w 5740101"/>
              <a:gd name="connsiteY11" fmla="*/ 2915033 h 4642980"/>
              <a:gd name="connsiteX0" fmla="*/ 2094457 w 5736831"/>
              <a:gd name="connsiteY0" fmla="*/ 0 h 4633265"/>
              <a:gd name="connsiteX1" fmla="*/ 2223335 w 5736831"/>
              <a:gd name="connsiteY1" fmla="*/ 2454764 h 4633265"/>
              <a:gd name="connsiteX2" fmla="*/ 2775656 w 5736831"/>
              <a:gd name="connsiteY2" fmla="*/ 2509997 h 4633265"/>
              <a:gd name="connsiteX3" fmla="*/ 2794067 w 5736831"/>
              <a:gd name="connsiteY3" fmla="*/ 1736747 h 4633265"/>
              <a:gd name="connsiteX4" fmla="*/ 3972354 w 5736831"/>
              <a:gd name="connsiteY4" fmla="*/ 1749020 h 4633265"/>
              <a:gd name="connsiteX5" fmla="*/ 3892573 w 5736831"/>
              <a:gd name="connsiteY5" fmla="*/ 2957992 h 4633265"/>
              <a:gd name="connsiteX6" fmla="*/ 1223017 w 5736831"/>
              <a:gd name="connsiteY6" fmla="*/ 3350754 h 4633265"/>
              <a:gd name="connsiteX7" fmla="*/ 1124826 w 5736831"/>
              <a:gd name="connsiteY7" fmla="*/ 2749337 h 4633265"/>
              <a:gd name="connsiteX8" fmla="*/ 32456 w 5736831"/>
              <a:gd name="connsiteY8" fmla="*/ 2712515 h 4633265"/>
              <a:gd name="connsiteX9" fmla="*/ 112236 w 5736831"/>
              <a:gd name="connsiteY9" fmla="*/ 4492220 h 4633265"/>
              <a:gd name="connsiteX10" fmla="*/ 5678416 w 5736831"/>
              <a:gd name="connsiteY10" fmla="*/ 4516768 h 4633265"/>
              <a:gd name="connsiteX11" fmla="*/ 5690689 w 5736831"/>
              <a:gd name="connsiteY11" fmla="*/ 2915033 h 4633265"/>
              <a:gd name="connsiteX0" fmla="*/ 2073070 w 5715444"/>
              <a:gd name="connsiteY0" fmla="*/ 0 h 4633265"/>
              <a:gd name="connsiteX1" fmla="*/ 2201948 w 5715444"/>
              <a:gd name="connsiteY1" fmla="*/ 2454764 h 4633265"/>
              <a:gd name="connsiteX2" fmla="*/ 2754269 w 5715444"/>
              <a:gd name="connsiteY2" fmla="*/ 2509997 h 4633265"/>
              <a:gd name="connsiteX3" fmla="*/ 2772680 w 5715444"/>
              <a:gd name="connsiteY3" fmla="*/ 1736747 h 4633265"/>
              <a:gd name="connsiteX4" fmla="*/ 3950967 w 5715444"/>
              <a:gd name="connsiteY4" fmla="*/ 1749020 h 4633265"/>
              <a:gd name="connsiteX5" fmla="*/ 3871186 w 5715444"/>
              <a:gd name="connsiteY5" fmla="*/ 2957992 h 4633265"/>
              <a:gd name="connsiteX6" fmla="*/ 1201630 w 5715444"/>
              <a:gd name="connsiteY6" fmla="*/ 3350754 h 4633265"/>
              <a:gd name="connsiteX7" fmla="*/ 1103439 w 5715444"/>
              <a:gd name="connsiteY7" fmla="*/ 2749337 h 4633265"/>
              <a:gd name="connsiteX8" fmla="*/ 11069 w 5715444"/>
              <a:gd name="connsiteY8" fmla="*/ 2712515 h 4633265"/>
              <a:gd name="connsiteX9" fmla="*/ 90849 w 5715444"/>
              <a:gd name="connsiteY9" fmla="*/ 4492220 h 4633265"/>
              <a:gd name="connsiteX10" fmla="*/ 5657029 w 5715444"/>
              <a:gd name="connsiteY10" fmla="*/ 4516768 h 4633265"/>
              <a:gd name="connsiteX11" fmla="*/ 5669302 w 5715444"/>
              <a:gd name="connsiteY11" fmla="*/ 2915033 h 4633265"/>
              <a:gd name="connsiteX0" fmla="*/ 2073070 w 5715444"/>
              <a:gd name="connsiteY0" fmla="*/ 0 h 4633265"/>
              <a:gd name="connsiteX1" fmla="*/ 2201948 w 5715444"/>
              <a:gd name="connsiteY1" fmla="*/ 2454764 h 4633265"/>
              <a:gd name="connsiteX2" fmla="*/ 2754269 w 5715444"/>
              <a:gd name="connsiteY2" fmla="*/ 2509997 h 4633265"/>
              <a:gd name="connsiteX3" fmla="*/ 2772680 w 5715444"/>
              <a:gd name="connsiteY3" fmla="*/ 1736747 h 4633265"/>
              <a:gd name="connsiteX4" fmla="*/ 3950967 w 5715444"/>
              <a:gd name="connsiteY4" fmla="*/ 1749020 h 4633265"/>
              <a:gd name="connsiteX5" fmla="*/ 3871186 w 5715444"/>
              <a:gd name="connsiteY5" fmla="*/ 2957992 h 4633265"/>
              <a:gd name="connsiteX6" fmla="*/ 1201630 w 5715444"/>
              <a:gd name="connsiteY6" fmla="*/ 3350754 h 4633265"/>
              <a:gd name="connsiteX7" fmla="*/ 1103439 w 5715444"/>
              <a:gd name="connsiteY7" fmla="*/ 2749337 h 4633265"/>
              <a:gd name="connsiteX8" fmla="*/ 11069 w 5715444"/>
              <a:gd name="connsiteY8" fmla="*/ 2712515 h 4633265"/>
              <a:gd name="connsiteX9" fmla="*/ 90849 w 5715444"/>
              <a:gd name="connsiteY9" fmla="*/ 4492220 h 4633265"/>
              <a:gd name="connsiteX10" fmla="*/ 5657029 w 5715444"/>
              <a:gd name="connsiteY10" fmla="*/ 4516768 h 4633265"/>
              <a:gd name="connsiteX11" fmla="*/ 5669302 w 5715444"/>
              <a:gd name="connsiteY11" fmla="*/ 2915033 h 4633265"/>
              <a:gd name="connsiteX0" fmla="*/ 2073070 w 5715444"/>
              <a:gd name="connsiteY0" fmla="*/ 0 h 4633265"/>
              <a:gd name="connsiteX1" fmla="*/ 2201948 w 5715444"/>
              <a:gd name="connsiteY1" fmla="*/ 2454764 h 4633265"/>
              <a:gd name="connsiteX2" fmla="*/ 2754269 w 5715444"/>
              <a:gd name="connsiteY2" fmla="*/ 2509997 h 4633265"/>
              <a:gd name="connsiteX3" fmla="*/ 2772680 w 5715444"/>
              <a:gd name="connsiteY3" fmla="*/ 1736747 h 4633265"/>
              <a:gd name="connsiteX4" fmla="*/ 3950967 w 5715444"/>
              <a:gd name="connsiteY4" fmla="*/ 1749020 h 4633265"/>
              <a:gd name="connsiteX5" fmla="*/ 3871186 w 5715444"/>
              <a:gd name="connsiteY5" fmla="*/ 2957992 h 4633265"/>
              <a:gd name="connsiteX6" fmla="*/ 1201630 w 5715444"/>
              <a:gd name="connsiteY6" fmla="*/ 3350754 h 4633265"/>
              <a:gd name="connsiteX7" fmla="*/ 1103439 w 5715444"/>
              <a:gd name="connsiteY7" fmla="*/ 2749337 h 4633265"/>
              <a:gd name="connsiteX8" fmla="*/ 11069 w 5715444"/>
              <a:gd name="connsiteY8" fmla="*/ 2712515 h 4633265"/>
              <a:gd name="connsiteX9" fmla="*/ 90849 w 5715444"/>
              <a:gd name="connsiteY9" fmla="*/ 4492220 h 4633265"/>
              <a:gd name="connsiteX10" fmla="*/ 5657029 w 5715444"/>
              <a:gd name="connsiteY10" fmla="*/ 4516768 h 4633265"/>
              <a:gd name="connsiteX11" fmla="*/ 5669302 w 5715444"/>
              <a:gd name="connsiteY11" fmla="*/ 2915033 h 4633265"/>
              <a:gd name="connsiteX0" fmla="*/ 2073070 w 5715444"/>
              <a:gd name="connsiteY0" fmla="*/ 0 h 4633265"/>
              <a:gd name="connsiteX1" fmla="*/ 2201948 w 5715444"/>
              <a:gd name="connsiteY1" fmla="*/ 2454764 h 4633265"/>
              <a:gd name="connsiteX2" fmla="*/ 2754269 w 5715444"/>
              <a:gd name="connsiteY2" fmla="*/ 2509997 h 4633265"/>
              <a:gd name="connsiteX3" fmla="*/ 2772680 w 5715444"/>
              <a:gd name="connsiteY3" fmla="*/ 1736747 h 4633265"/>
              <a:gd name="connsiteX4" fmla="*/ 3950967 w 5715444"/>
              <a:gd name="connsiteY4" fmla="*/ 1749020 h 4633265"/>
              <a:gd name="connsiteX5" fmla="*/ 3883460 w 5715444"/>
              <a:gd name="connsiteY5" fmla="*/ 3313932 h 4633265"/>
              <a:gd name="connsiteX6" fmla="*/ 1201630 w 5715444"/>
              <a:gd name="connsiteY6" fmla="*/ 3350754 h 4633265"/>
              <a:gd name="connsiteX7" fmla="*/ 1103439 w 5715444"/>
              <a:gd name="connsiteY7" fmla="*/ 2749337 h 4633265"/>
              <a:gd name="connsiteX8" fmla="*/ 11069 w 5715444"/>
              <a:gd name="connsiteY8" fmla="*/ 2712515 h 4633265"/>
              <a:gd name="connsiteX9" fmla="*/ 90849 w 5715444"/>
              <a:gd name="connsiteY9" fmla="*/ 4492220 h 4633265"/>
              <a:gd name="connsiteX10" fmla="*/ 5657029 w 5715444"/>
              <a:gd name="connsiteY10" fmla="*/ 4516768 h 4633265"/>
              <a:gd name="connsiteX11" fmla="*/ 5669302 w 5715444"/>
              <a:gd name="connsiteY11" fmla="*/ 2915033 h 4633265"/>
              <a:gd name="connsiteX0" fmla="*/ 2073070 w 5715444"/>
              <a:gd name="connsiteY0" fmla="*/ 0 h 4633265"/>
              <a:gd name="connsiteX1" fmla="*/ 2201948 w 5715444"/>
              <a:gd name="connsiteY1" fmla="*/ 2454764 h 4633265"/>
              <a:gd name="connsiteX2" fmla="*/ 2754269 w 5715444"/>
              <a:gd name="connsiteY2" fmla="*/ 2509997 h 4633265"/>
              <a:gd name="connsiteX3" fmla="*/ 2772680 w 5715444"/>
              <a:gd name="connsiteY3" fmla="*/ 1736747 h 4633265"/>
              <a:gd name="connsiteX4" fmla="*/ 3950967 w 5715444"/>
              <a:gd name="connsiteY4" fmla="*/ 1749020 h 4633265"/>
              <a:gd name="connsiteX5" fmla="*/ 3883460 w 5715444"/>
              <a:gd name="connsiteY5" fmla="*/ 3313932 h 4633265"/>
              <a:gd name="connsiteX6" fmla="*/ 1201630 w 5715444"/>
              <a:gd name="connsiteY6" fmla="*/ 3350754 h 4633265"/>
              <a:gd name="connsiteX7" fmla="*/ 1103439 w 5715444"/>
              <a:gd name="connsiteY7" fmla="*/ 2749337 h 4633265"/>
              <a:gd name="connsiteX8" fmla="*/ 11069 w 5715444"/>
              <a:gd name="connsiteY8" fmla="*/ 2712515 h 4633265"/>
              <a:gd name="connsiteX9" fmla="*/ 90849 w 5715444"/>
              <a:gd name="connsiteY9" fmla="*/ 4492220 h 4633265"/>
              <a:gd name="connsiteX10" fmla="*/ 5657029 w 5715444"/>
              <a:gd name="connsiteY10" fmla="*/ 4516768 h 4633265"/>
              <a:gd name="connsiteX11" fmla="*/ 5669302 w 5715444"/>
              <a:gd name="connsiteY11" fmla="*/ 2915033 h 4633265"/>
              <a:gd name="connsiteX0" fmla="*/ 2073070 w 5715444"/>
              <a:gd name="connsiteY0" fmla="*/ 0 h 4633265"/>
              <a:gd name="connsiteX1" fmla="*/ 2201948 w 5715444"/>
              <a:gd name="connsiteY1" fmla="*/ 2454764 h 4633265"/>
              <a:gd name="connsiteX2" fmla="*/ 2754269 w 5715444"/>
              <a:gd name="connsiteY2" fmla="*/ 2509997 h 4633265"/>
              <a:gd name="connsiteX3" fmla="*/ 2772680 w 5715444"/>
              <a:gd name="connsiteY3" fmla="*/ 1736747 h 4633265"/>
              <a:gd name="connsiteX4" fmla="*/ 3950967 w 5715444"/>
              <a:gd name="connsiteY4" fmla="*/ 1749020 h 4633265"/>
              <a:gd name="connsiteX5" fmla="*/ 3883460 w 5715444"/>
              <a:gd name="connsiteY5" fmla="*/ 3313932 h 4633265"/>
              <a:gd name="connsiteX6" fmla="*/ 1201630 w 5715444"/>
              <a:gd name="connsiteY6" fmla="*/ 3350754 h 4633265"/>
              <a:gd name="connsiteX7" fmla="*/ 1103439 w 5715444"/>
              <a:gd name="connsiteY7" fmla="*/ 2749337 h 4633265"/>
              <a:gd name="connsiteX8" fmla="*/ 11069 w 5715444"/>
              <a:gd name="connsiteY8" fmla="*/ 2712515 h 4633265"/>
              <a:gd name="connsiteX9" fmla="*/ 90849 w 5715444"/>
              <a:gd name="connsiteY9" fmla="*/ 4492220 h 4633265"/>
              <a:gd name="connsiteX10" fmla="*/ 5657029 w 5715444"/>
              <a:gd name="connsiteY10" fmla="*/ 4516768 h 4633265"/>
              <a:gd name="connsiteX11" fmla="*/ 5669302 w 5715444"/>
              <a:gd name="connsiteY11" fmla="*/ 2915033 h 4633265"/>
              <a:gd name="connsiteX0" fmla="*/ 2073070 w 5715444"/>
              <a:gd name="connsiteY0" fmla="*/ 0 h 4633265"/>
              <a:gd name="connsiteX1" fmla="*/ 2201948 w 5715444"/>
              <a:gd name="connsiteY1" fmla="*/ 2454764 h 4633265"/>
              <a:gd name="connsiteX2" fmla="*/ 2754269 w 5715444"/>
              <a:gd name="connsiteY2" fmla="*/ 2509997 h 4633265"/>
              <a:gd name="connsiteX3" fmla="*/ 2772680 w 5715444"/>
              <a:gd name="connsiteY3" fmla="*/ 1736747 h 4633265"/>
              <a:gd name="connsiteX4" fmla="*/ 3950967 w 5715444"/>
              <a:gd name="connsiteY4" fmla="*/ 1749020 h 4633265"/>
              <a:gd name="connsiteX5" fmla="*/ 3883460 w 5715444"/>
              <a:gd name="connsiteY5" fmla="*/ 3313932 h 4633265"/>
              <a:gd name="connsiteX6" fmla="*/ 1201630 w 5715444"/>
              <a:gd name="connsiteY6" fmla="*/ 3350754 h 4633265"/>
              <a:gd name="connsiteX7" fmla="*/ 1103439 w 5715444"/>
              <a:gd name="connsiteY7" fmla="*/ 2749337 h 4633265"/>
              <a:gd name="connsiteX8" fmla="*/ 11069 w 5715444"/>
              <a:gd name="connsiteY8" fmla="*/ 2712515 h 4633265"/>
              <a:gd name="connsiteX9" fmla="*/ 90849 w 5715444"/>
              <a:gd name="connsiteY9" fmla="*/ 4492220 h 4633265"/>
              <a:gd name="connsiteX10" fmla="*/ 5657029 w 5715444"/>
              <a:gd name="connsiteY10" fmla="*/ 4516768 h 4633265"/>
              <a:gd name="connsiteX11" fmla="*/ 5669302 w 5715444"/>
              <a:gd name="connsiteY11" fmla="*/ 2915033 h 4633265"/>
              <a:gd name="connsiteX0" fmla="*/ 2132981 w 5775355"/>
              <a:gd name="connsiteY0" fmla="*/ 0 h 4633265"/>
              <a:gd name="connsiteX1" fmla="*/ 2261859 w 5775355"/>
              <a:gd name="connsiteY1" fmla="*/ 2454764 h 4633265"/>
              <a:gd name="connsiteX2" fmla="*/ 2814180 w 5775355"/>
              <a:gd name="connsiteY2" fmla="*/ 2509997 h 4633265"/>
              <a:gd name="connsiteX3" fmla="*/ 2832591 w 5775355"/>
              <a:gd name="connsiteY3" fmla="*/ 1736747 h 4633265"/>
              <a:gd name="connsiteX4" fmla="*/ 4010878 w 5775355"/>
              <a:gd name="connsiteY4" fmla="*/ 1749020 h 4633265"/>
              <a:gd name="connsiteX5" fmla="*/ 3943371 w 5775355"/>
              <a:gd name="connsiteY5" fmla="*/ 3313932 h 4633265"/>
              <a:gd name="connsiteX6" fmla="*/ 1261541 w 5775355"/>
              <a:gd name="connsiteY6" fmla="*/ 3350754 h 4633265"/>
              <a:gd name="connsiteX7" fmla="*/ 1304499 w 5775355"/>
              <a:gd name="connsiteY7" fmla="*/ 2749337 h 4633265"/>
              <a:gd name="connsiteX8" fmla="*/ 70980 w 5775355"/>
              <a:gd name="connsiteY8" fmla="*/ 2712515 h 4633265"/>
              <a:gd name="connsiteX9" fmla="*/ 150760 w 5775355"/>
              <a:gd name="connsiteY9" fmla="*/ 4492220 h 4633265"/>
              <a:gd name="connsiteX10" fmla="*/ 5716940 w 5775355"/>
              <a:gd name="connsiteY10" fmla="*/ 4516768 h 4633265"/>
              <a:gd name="connsiteX11" fmla="*/ 5729213 w 5775355"/>
              <a:gd name="connsiteY11" fmla="*/ 2915033 h 4633265"/>
              <a:gd name="connsiteX0" fmla="*/ 2132981 w 5775355"/>
              <a:gd name="connsiteY0" fmla="*/ 0 h 4633265"/>
              <a:gd name="connsiteX1" fmla="*/ 2261859 w 5775355"/>
              <a:gd name="connsiteY1" fmla="*/ 2454764 h 4633265"/>
              <a:gd name="connsiteX2" fmla="*/ 2814180 w 5775355"/>
              <a:gd name="connsiteY2" fmla="*/ 2509997 h 4633265"/>
              <a:gd name="connsiteX3" fmla="*/ 2832591 w 5775355"/>
              <a:gd name="connsiteY3" fmla="*/ 1736747 h 4633265"/>
              <a:gd name="connsiteX4" fmla="*/ 4010878 w 5775355"/>
              <a:gd name="connsiteY4" fmla="*/ 1749020 h 4633265"/>
              <a:gd name="connsiteX5" fmla="*/ 3943371 w 5775355"/>
              <a:gd name="connsiteY5" fmla="*/ 3313932 h 4633265"/>
              <a:gd name="connsiteX6" fmla="*/ 1261541 w 5775355"/>
              <a:gd name="connsiteY6" fmla="*/ 3350754 h 4633265"/>
              <a:gd name="connsiteX7" fmla="*/ 1304499 w 5775355"/>
              <a:gd name="connsiteY7" fmla="*/ 2749337 h 4633265"/>
              <a:gd name="connsiteX8" fmla="*/ 70980 w 5775355"/>
              <a:gd name="connsiteY8" fmla="*/ 2712515 h 4633265"/>
              <a:gd name="connsiteX9" fmla="*/ 150760 w 5775355"/>
              <a:gd name="connsiteY9" fmla="*/ 4492220 h 4633265"/>
              <a:gd name="connsiteX10" fmla="*/ 5716940 w 5775355"/>
              <a:gd name="connsiteY10" fmla="*/ 4516768 h 4633265"/>
              <a:gd name="connsiteX11" fmla="*/ 5729213 w 5775355"/>
              <a:gd name="connsiteY11" fmla="*/ 2915033 h 4633265"/>
              <a:gd name="connsiteX0" fmla="*/ 2132981 w 5775355"/>
              <a:gd name="connsiteY0" fmla="*/ 0 h 4633265"/>
              <a:gd name="connsiteX1" fmla="*/ 2261859 w 5775355"/>
              <a:gd name="connsiteY1" fmla="*/ 2454764 h 4633265"/>
              <a:gd name="connsiteX2" fmla="*/ 2814180 w 5775355"/>
              <a:gd name="connsiteY2" fmla="*/ 2509997 h 4633265"/>
              <a:gd name="connsiteX3" fmla="*/ 2832591 w 5775355"/>
              <a:gd name="connsiteY3" fmla="*/ 1736747 h 4633265"/>
              <a:gd name="connsiteX4" fmla="*/ 4010878 w 5775355"/>
              <a:gd name="connsiteY4" fmla="*/ 1749020 h 4633265"/>
              <a:gd name="connsiteX5" fmla="*/ 3943371 w 5775355"/>
              <a:gd name="connsiteY5" fmla="*/ 3313932 h 4633265"/>
              <a:gd name="connsiteX6" fmla="*/ 1261541 w 5775355"/>
              <a:gd name="connsiteY6" fmla="*/ 3350754 h 4633265"/>
              <a:gd name="connsiteX7" fmla="*/ 1304499 w 5775355"/>
              <a:gd name="connsiteY7" fmla="*/ 2749337 h 4633265"/>
              <a:gd name="connsiteX8" fmla="*/ 70980 w 5775355"/>
              <a:gd name="connsiteY8" fmla="*/ 2712515 h 4633265"/>
              <a:gd name="connsiteX9" fmla="*/ 150760 w 5775355"/>
              <a:gd name="connsiteY9" fmla="*/ 4492220 h 4633265"/>
              <a:gd name="connsiteX10" fmla="*/ 5716940 w 5775355"/>
              <a:gd name="connsiteY10" fmla="*/ 4516768 h 4633265"/>
              <a:gd name="connsiteX11" fmla="*/ 5729213 w 5775355"/>
              <a:gd name="connsiteY11" fmla="*/ 2915033 h 4633265"/>
              <a:gd name="connsiteX0" fmla="*/ 2094039 w 5736413"/>
              <a:gd name="connsiteY0" fmla="*/ 0 h 4633265"/>
              <a:gd name="connsiteX1" fmla="*/ 2222917 w 5736413"/>
              <a:gd name="connsiteY1" fmla="*/ 2454764 h 4633265"/>
              <a:gd name="connsiteX2" fmla="*/ 2775238 w 5736413"/>
              <a:gd name="connsiteY2" fmla="*/ 2509997 h 4633265"/>
              <a:gd name="connsiteX3" fmla="*/ 2793649 w 5736413"/>
              <a:gd name="connsiteY3" fmla="*/ 1736747 h 4633265"/>
              <a:gd name="connsiteX4" fmla="*/ 3971936 w 5736413"/>
              <a:gd name="connsiteY4" fmla="*/ 1749020 h 4633265"/>
              <a:gd name="connsiteX5" fmla="*/ 3904429 w 5736413"/>
              <a:gd name="connsiteY5" fmla="*/ 3313932 h 4633265"/>
              <a:gd name="connsiteX6" fmla="*/ 1222599 w 5736413"/>
              <a:gd name="connsiteY6" fmla="*/ 3350754 h 4633265"/>
              <a:gd name="connsiteX7" fmla="*/ 1265557 w 5736413"/>
              <a:gd name="connsiteY7" fmla="*/ 2749337 h 4633265"/>
              <a:gd name="connsiteX8" fmla="*/ 32038 w 5736413"/>
              <a:gd name="connsiteY8" fmla="*/ 2712515 h 4633265"/>
              <a:gd name="connsiteX9" fmla="*/ 111818 w 5736413"/>
              <a:gd name="connsiteY9" fmla="*/ 4492220 h 4633265"/>
              <a:gd name="connsiteX10" fmla="*/ 5677998 w 5736413"/>
              <a:gd name="connsiteY10" fmla="*/ 4516768 h 4633265"/>
              <a:gd name="connsiteX11" fmla="*/ 5690271 w 5736413"/>
              <a:gd name="connsiteY11" fmla="*/ 2915033 h 4633265"/>
              <a:gd name="connsiteX0" fmla="*/ 2130776 w 5773150"/>
              <a:gd name="connsiteY0" fmla="*/ 0 h 4633265"/>
              <a:gd name="connsiteX1" fmla="*/ 2259654 w 5773150"/>
              <a:gd name="connsiteY1" fmla="*/ 2454764 h 4633265"/>
              <a:gd name="connsiteX2" fmla="*/ 2811975 w 5773150"/>
              <a:gd name="connsiteY2" fmla="*/ 2509997 h 4633265"/>
              <a:gd name="connsiteX3" fmla="*/ 2830386 w 5773150"/>
              <a:gd name="connsiteY3" fmla="*/ 1736747 h 4633265"/>
              <a:gd name="connsiteX4" fmla="*/ 4008673 w 5773150"/>
              <a:gd name="connsiteY4" fmla="*/ 1749020 h 4633265"/>
              <a:gd name="connsiteX5" fmla="*/ 3941166 w 5773150"/>
              <a:gd name="connsiteY5" fmla="*/ 3313932 h 4633265"/>
              <a:gd name="connsiteX6" fmla="*/ 1259336 w 5773150"/>
              <a:gd name="connsiteY6" fmla="*/ 3350754 h 4633265"/>
              <a:gd name="connsiteX7" fmla="*/ 1271609 w 5773150"/>
              <a:gd name="connsiteY7" fmla="*/ 2749337 h 4633265"/>
              <a:gd name="connsiteX8" fmla="*/ 68775 w 5773150"/>
              <a:gd name="connsiteY8" fmla="*/ 2712515 h 4633265"/>
              <a:gd name="connsiteX9" fmla="*/ 148555 w 5773150"/>
              <a:gd name="connsiteY9" fmla="*/ 4492220 h 4633265"/>
              <a:gd name="connsiteX10" fmla="*/ 5714735 w 5773150"/>
              <a:gd name="connsiteY10" fmla="*/ 4516768 h 4633265"/>
              <a:gd name="connsiteX11" fmla="*/ 5727008 w 5773150"/>
              <a:gd name="connsiteY11" fmla="*/ 2915033 h 4633265"/>
              <a:gd name="connsiteX0" fmla="*/ 2084583 w 5726957"/>
              <a:gd name="connsiteY0" fmla="*/ 0 h 4633265"/>
              <a:gd name="connsiteX1" fmla="*/ 2213461 w 5726957"/>
              <a:gd name="connsiteY1" fmla="*/ 2454764 h 4633265"/>
              <a:gd name="connsiteX2" fmla="*/ 2765782 w 5726957"/>
              <a:gd name="connsiteY2" fmla="*/ 2509997 h 4633265"/>
              <a:gd name="connsiteX3" fmla="*/ 2784193 w 5726957"/>
              <a:gd name="connsiteY3" fmla="*/ 1736747 h 4633265"/>
              <a:gd name="connsiteX4" fmla="*/ 3962480 w 5726957"/>
              <a:gd name="connsiteY4" fmla="*/ 1749020 h 4633265"/>
              <a:gd name="connsiteX5" fmla="*/ 3894973 w 5726957"/>
              <a:gd name="connsiteY5" fmla="*/ 3313932 h 4633265"/>
              <a:gd name="connsiteX6" fmla="*/ 1213143 w 5726957"/>
              <a:gd name="connsiteY6" fmla="*/ 3350754 h 4633265"/>
              <a:gd name="connsiteX7" fmla="*/ 1225416 w 5726957"/>
              <a:gd name="connsiteY7" fmla="*/ 2749337 h 4633265"/>
              <a:gd name="connsiteX8" fmla="*/ 22582 w 5726957"/>
              <a:gd name="connsiteY8" fmla="*/ 2712515 h 4633265"/>
              <a:gd name="connsiteX9" fmla="*/ 102362 w 5726957"/>
              <a:gd name="connsiteY9" fmla="*/ 4492220 h 4633265"/>
              <a:gd name="connsiteX10" fmla="*/ 5668542 w 5726957"/>
              <a:gd name="connsiteY10" fmla="*/ 4516768 h 4633265"/>
              <a:gd name="connsiteX11" fmla="*/ 5680815 w 5726957"/>
              <a:gd name="connsiteY11" fmla="*/ 2915033 h 4633265"/>
              <a:gd name="connsiteX0" fmla="*/ 2084583 w 5726957"/>
              <a:gd name="connsiteY0" fmla="*/ 0 h 4633265"/>
              <a:gd name="connsiteX1" fmla="*/ 2213461 w 5726957"/>
              <a:gd name="connsiteY1" fmla="*/ 2454764 h 4633265"/>
              <a:gd name="connsiteX2" fmla="*/ 2765782 w 5726957"/>
              <a:gd name="connsiteY2" fmla="*/ 2509997 h 4633265"/>
              <a:gd name="connsiteX3" fmla="*/ 2784193 w 5726957"/>
              <a:gd name="connsiteY3" fmla="*/ 1736747 h 4633265"/>
              <a:gd name="connsiteX4" fmla="*/ 3962480 w 5726957"/>
              <a:gd name="connsiteY4" fmla="*/ 1749020 h 4633265"/>
              <a:gd name="connsiteX5" fmla="*/ 3894973 w 5726957"/>
              <a:gd name="connsiteY5" fmla="*/ 3313932 h 4633265"/>
              <a:gd name="connsiteX6" fmla="*/ 1213143 w 5726957"/>
              <a:gd name="connsiteY6" fmla="*/ 3350754 h 4633265"/>
              <a:gd name="connsiteX7" fmla="*/ 1225416 w 5726957"/>
              <a:gd name="connsiteY7" fmla="*/ 2749337 h 4633265"/>
              <a:gd name="connsiteX8" fmla="*/ 22582 w 5726957"/>
              <a:gd name="connsiteY8" fmla="*/ 2712515 h 4633265"/>
              <a:gd name="connsiteX9" fmla="*/ 102362 w 5726957"/>
              <a:gd name="connsiteY9" fmla="*/ 4492220 h 4633265"/>
              <a:gd name="connsiteX10" fmla="*/ 5668542 w 5726957"/>
              <a:gd name="connsiteY10" fmla="*/ 4516768 h 4633265"/>
              <a:gd name="connsiteX11" fmla="*/ 5680815 w 5726957"/>
              <a:gd name="connsiteY11" fmla="*/ 2915033 h 4633265"/>
              <a:gd name="connsiteX0" fmla="*/ 2085241 w 5727615"/>
              <a:gd name="connsiteY0" fmla="*/ 0 h 4624510"/>
              <a:gd name="connsiteX1" fmla="*/ 2214119 w 5727615"/>
              <a:gd name="connsiteY1" fmla="*/ 2454764 h 4624510"/>
              <a:gd name="connsiteX2" fmla="*/ 2766440 w 5727615"/>
              <a:gd name="connsiteY2" fmla="*/ 2509997 h 4624510"/>
              <a:gd name="connsiteX3" fmla="*/ 2784851 w 5727615"/>
              <a:gd name="connsiteY3" fmla="*/ 1736747 h 4624510"/>
              <a:gd name="connsiteX4" fmla="*/ 3963138 w 5727615"/>
              <a:gd name="connsiteY4" fmla="*/ 1749020 h 4624510"/>
              <a:gd name="connsiteX5" fmla="*/ 3895631 w 5727615"/>
              <a:gd name="connsiteY5" fmla="*/ 3313932 h 4624510"/>
              <a:gd name="connsiteX6" fmla="*/ 1213801 w 5727615"/>
              <a:gd name="connsiteY6" fmla="*/ 3350754 h 4624510"/>
              <a:gd name="connsiteX7" fmla="*/ 1226074 w 5727615"/>
              <a:gd name="connsiteY7" fmla="*/ 2749337 h 4624510"/>
              <a:gd name="connsiteX8" fmla="*/ 23240 w 5727615"/>
              <a:gd name="connsiteY8" fmla="*/ 2712515 h 4624510"/>
              <a:gd name="connsiteX9" fmla="*/ 103020 w 5727615"/>
              <a:gd name="connsiteY9" fmla="*/ 4492220 h 4624510"/>
              <a:gd name="connsiteX10" fmla="*/ 5669200 w 5727615"/>
              <a:gd name="connsiteY10" fmla="*/ 4516768 h 4624510"/>
              <a:gd name="connsiteX11" fmla="*/ 5681473 w 5727615"/>
              <a:gd name="connsiteY11" fmla="*/ 2915033 h 4624510"/>
              <a:gd name="connsiteX0" fmla="*/ 2085241 w 5705794"/>
              <a:gd name="connsiteY0" fmla="*/ 0 h 4569965"/>
              <a:gd name="connsiteX1" fmla="*/ 2214119 w 5705794"/>
              <a:gd name="connsiteY1" fmla="*/ 2454764 h 4569965"/>
              <a:gd name="connsiteX2" fmla="*/ 2766440 w 5705794"/>
              <a:gd name="connsiteY2" fmla="*/ 2509997 h 4569965"/>
              <a:gd name="connsiteX3" fmla="*/ 2784851 w 5705794"/>
              <a:gd name="connsiteY3" fmla="*/ 1736747 h 4569965"/>
              <a:gd name="connsiteX4" fmla="*/ 3963138 w 5705794"/>
              <a:gd name="connsiteY4" fmla="*/ 1749020 h 4569965"/>
              <a:gd name="connsiteX5" fmla="*/ 3895631 w 5705794"/>
              <a:gd name="connsiteY5" fmla="*/ 3313932 h 4569965"/>
              <a:gd name="connsiteX6" fmla="*/ 1213801 w 5705794"/>
              <a:gd name="connsiteY6" fmla="*/ 3350754 h 4569965"/>
              <a:gd name="connsiteX7" fmla="*/ 1226074 w 5705794"/>
              <a:gd name="connsiteY7" fmla="*/ 2749337 h 4569965"/>
              <a:gd name="connsiteX8" fmla="*/ 23240 w 5705794"/>
              <a:gd name="connsiteY8" fmla="*/ 2712515 h 4569965"/>
              <a:gd name="connsiteX9" fmla="*/ 103020 w 5705794"/>
              <a:gd name="connsiteY9" fmla="*/ 4492220 h 4569965"/>
              <a:gd name="connsiteX10" fmla="*/ 5669200 w 5705794"/>
              <a:gd name="connsiteY10" fmla="*/ 4516768 h 4569965"/>
              <a:gd name="connsiteX11" fmla="*/ 5681473 w 5705794"/>
              <a:gd name="connsiteY11" fmla="*/ 2915033 h 4569965"/>
              <a:gd name="connsiteX0" fmla="*/ 2130872 w 5751425"/>
              <a:gd name="connsiteY0" fmla="*/ 0 h 4569965"/>
              <a:gd name="connsiteX1" fmla="*/ 2259750 w 5751425"/>
              <a:gd name="connsiteY1" fmla="*/ 2454764 h 4569965"/>
              <a:gd name="connsiteX2" fmla="*/ 2812071 w 5751425"/>
              <a:gd name="connsiteY2" fmla="*/ 2509997 h 4569965"/>
              <a:gd name="connsiteX3" fmla="*/ 2830482 w 5751425"/>
              <a:gd name="connsiteY3" fmla="*/ 1736747 h 4569965"/>
              <a:gd name="connsiteX4" fmla="*/ 4008769 w 5751425"/>
              <a:gd name="connsiteY4" fmla="*/ 1749020 h 4569965"/>
              <a:gd name="connsiteX5" fmla="*/ 3941262 w 5751425"/>
              <a:gd name="connsiteY5" fmla="*/ 3313932 h 4569965"/>
              <a:gd name="connsiteX6" fmla="*/ 1259432 w 5751425"/>
              <a:gd name="connsiteY6" fmla="*/ 3350754 h 4569965"/>
              <a:gd name="connsiteX7" fmla="*/ 1259431 w 5751425"/>
              <a:gd name="connsiteY7" fmla="*/ 2724789 h 4569965"/>
              <a:gd name="connsiteX8" fmla="*/ 68871 w 5751425"/>
              <a:gd name="connsiteY8" fmla="*/ 2712515 h 4569965"/>
              <a:gd name="connsiteX9" fmla="*/ 148651 w 5751425"/>
              <a:gd name="connsiteY9" fmla="*/ 4492220 h 4569965"/>
              <a:gd name="connsiteX10" fmla="*/ 5714831 w 5751425"/>
              <a:gd name="connsiteY10" fmla="*/ 4516768 h 4569965"/>
              <a:gd name="connsiteX11" fmla="*/ 5727104 w 5751425"/>
              <a:gd name="connsiteY11" fmla="*/ 2915033 h 4569965"/>
              <a:gd name="connsiteX0" fmla="*/ 2089357 w 5709910"/>
              <a:gd name="connsiteY0" fmla="*/ 0 h 4569965"/>
              <a:gd name="connsiteX1" fmla="*/ 2218235 w 5709910"/>
              <a:gd name="connsiteY1" fmla="*/ 2454764 h 4569965"/>
              <a:gd name="connsiteX2" fmla="*/ 2770556 w 5709910"/>
              <a:gd name="connsiteY2" fmla="*/ 2509997 h 4569965"/>
              <a:gd name="connsiteX3" fmla="*/ 2788967 w 5709910"/>
              <a:gd name="connsiteY3" fmla="*/ 1736747 h 4569965"/>
              <a:gd name="connsiteX4" fmla="*/ 3967254 w 5709910"/>
              <a:gd name="connsiteY4" fmla="*/ 1749020 h 4569965"/>
              <a:gd name="connsiteX5" fmla="*/ 3899747 w 5709910"/>
              <a:gd name="connsiteY5" fmla="*/ 3313932 h 4569965"/>
              <a:gd name="connsiteX6" fmla="*/ 1217917 w 5709910"/>
              <a:gd name="connsiteY6" fmla="*/ 3350754 h 4569965"/>
              <a:gd name="connsiteX7" fmla="*/ 1217916 w 5709910"/>
              <a:gd name="connsiteY7" fmla="*/ 2724789 h 4569965"/>
              <a:gd name="connsiteX8" fmla="*/ 27356 w 5709910"/>
              <a:gd name="connsiteY8" fmla="*/ 2712515 h 4569965"/>
              <a:gd name="connsiteX9" fmla="*/ 107136 w 5709910"/>
              <a:gd name="connsiteY9" fmla="*/ 4492220 h 4569965"/>
              <a:gd name="connsiteX10" fmla="*/ 5673316 w 5709910"/>
              <a:gd name="connsiteY10" fmla="*/ 4516768 h 4569965"/>
              <a:gd name="connsiteX11" fmla="*/ 5685589 w 5709910"/>
              <a:gd name="connsiteY11" fmla="*/ 2915033 h 4569965"/>
              <a:gd name="connsiteX0" fmla="*/ 2089357 w 5709910"/>
              <a:gd name="connsiteY0" fmla="*/ 0 h 4569965"/>
              <a:gd name="connsiteX1" fmla="*/ 2218235 w 5709910"/>
              <a:gd name="connsiteY1" fmla="*/ 2454764 h 4569965"/>
              <a:gd name="connsiteX2" fmla="*/ 2770556 w 5709910"/>
              <a:gd name="connsiteY2" fmla="*/ 2509997 h 4569965"/>
              <a:gd name="connsiteX3" fmla="*/ 2788967 w 5709910"/>
              <a:gd name="connsiteY3" fmla="*/ 1736747 h 4569965"/>
              <a:gd name="connsiteX4" fmla="*/ 3967254 w 5709910"/>
              <a:gd name="connsiteY4" fmla="*/ 1749020 h 4569965"/>
              <a:gd name="connsiteX5" fmla="*/ 3899747 w 5709910"/>
              <a:gd name="connsiteY5" fmla="*/ 3313932 h 4569965"/>
              <a:gd name="connsiteX6" fmla="*/ 1217917 w 5709910"/>
              <a:gd name="connsiteY6" fmla="*/ 3350754 h 4569965"/>
              <a:gd name="connsiteX7" fmla="*/ 1217916 w 5709910"/>
              <a:gd name="connsiteY7" fmla="*/ 2724789 h 4569965"/>
              <a:gd name="connsiteX8" fmla="*/ 27356 w 5709910"/>
              <a:gd name="connsiteY8" fmla="*/ 2712515 h 4569965"/>
              <a:gd name="connsiteX9" fmla="*/ 107136 w 5709910"/>
              <a:gd name="connsiteY9" fmla="*/ 4492220 h 4569965"/>
              <a:gd name="connsiteX10" fmla="*/ 5673316 w 5709910"/>
              <a:gd name="connsiteY10" fmla="*/ 4516768 h 4569965"/>
              <a:gd name="connsiteX11" fmla="*/ 5685589 w 5709910"/>
              <a:gd name="connsiteY11" fmla="*/ 2915033 h 4569965"/>
              <a:gd name="connsiteX0" fmla="*/ 2089357 w 5709910"/>
              <a:gd name="connsiteY0" fmla="*/ 0 h 4569965"/>
              <a:gd name="connsiteX1" fmla="*/ 2218235 w 5709910"/>
              <a:gd name="connsiteY1" fmla="*/ 2454764 h 4569965"/>
              <a:gd name="connsiteX2" fmla="*/ 2770556 w 5709910"/>
              <a:gd name="connsiteY2" fmla="*/ 2509997 h 4569965"/>
              <a:gd name="connsiteX3" fmla="*/ 2788967 w 5709910"/>
              <a:gd name="connsiteY3" fmla="*/ 1736747 h 4569965"/>
              <a:gd name="connsiteX4" fmla="*/ 3967254 w 5709910"/>
              <a:gd name="connsiteY4" fmla="*/ 1749020 h 4569965"/>
              <a:gd name="connsiteX5" fmla="*/ 3899747 w 5709910"/>
              <a:gd name="connsiteY5" fmla="*/ 3313932 h 4569965"/>
              <a:gd name="connsiteX6" fmla="*/ 1217917 w 5709910"/>
              <a:gd name="connsiteY6" fmla="*/ 3350754 h 4569965"/>
              <a:gd name="connsiteX7" fmla="*/ 1217916 w 5709910"/>
              <a:gd name="connsiteY7" fmla="*/ 2724789 h 4569965"/>
              <a:gd name="connsiteX8" fmla="*/ 27356 w 5709910"/>
              <a:gd name="connsiteY8" fmla="*/ 2712515 h 4569965"/>
              <a:gd name="connsiteX9" fmla="*/ 107136 w 5709910"/>
              <a:gd name="connsiteY9" fmla="*/ 4492220 h 4569965"/>
              <a:gd name="connsiteX10" fmla="*/ 5673316 w 5709910"/>
              <a:gd name="connsiteY10" fmla="*/ 4516768 h 4569965"/>
              <a:gd name="connsiteX11" fmla="*/ 5685589 w 5709910"/>
              <a:gd name="connsiteY11" fmla="*/ 2915033 h 4569965"/>
              <a:gd name="connsiteX0" fmla="*/ 2089357 w 5709910"/>
              <a:gd name="connsiteY0" fmla="*/ 0 h 4569965"/>
              <a:gd name="connsiteX1" fmla="*/ 2218235 w 5709910"/>
              <a:gd name="connsiteY1" fmla="*/ 2454764 h 4569965"/>
              <a:gd name="connsiteX2" fmla="*/ 2770556 w 5709910"/>
              <a:gd name="connsiteY2" fmla="*/ 2509997 h 4569965"/>
              <a:gd name="connsiteX3" fmla="*/ 2788967 w 5709910"/>
              <a:gd name="connsiteY3" fmla="*/ 1736747 h 4569965"/>
              <a:gd name="connsiteX4" fmla="*/ 3967254 w 5709910"/>
              <a:gd name="connsiteY4" fmla="*/ 1749020 h 4569965"/>
              <a:gd name="connsiteX5" fmla="*/ 3899747 w 5709910"/>
              <a:gd name="connsiteY5" fmla="*/ 3313932 h 4569965"/>
              <a:gd name="connsiteX6" fmla="*/ 1217917 w 5709910"/>
              <a:gd name="connsiteY6" fmla="*/ 3350754 h 4569965"/>
              <a:gd name="connsiteX7" fmla="*/ 1217916 w 5709910"/>
              <a:gd name="connsiteY7" fmla="*/ 2724789 h 4569965"/>
              <a:gd name="connsiteX8" fmla="*/ 27356 w 5709910"/>
              <a:gd name="connsiteY8" fmla="*/ 2712515 h 4569965"/>
              <a:gd name="connsiteX9" fmla="*/ 107136 w 5709910"/>
              <a:gd name="connsiteY9" fmla="*/ 4492220 h 4569965"/>
              <a:gd name="connsiteX10" fmla="*/ 5673316 w 5709910"/>
              <a:gd name="connsiteY10" fmla="*/ 4516768 h 4569965"/>
              <a:gd name="connsiteX11" fmla="*/ 5685589 w 5709910"/>
              <a:gd name="connsiteY11" fmla="*/ 2915033 h 4569965"/>
              <a:gd name="connsiteX0" fmla="*/ 2089357 w 5709910"/>
              <a:gd name="connsiteY0" fmla="*/ 0 h 4569965"/>
              <a:gd name="connsiteX1" fmla="*/ 2199824 w 5709910"/>
              <a:gd name="connsiteY1" fmla="*/ 2509996 h 4569965"/>
              <a:gd name="connsiteX2" fmla="*/ 2770556 w 5709910"/>
              <a:gd name="connsiteY2" fmla="*/ 2509997 h 4569965"/>
              <a:gd name="connsiteX3" fmla="*/ 2788967 w 5709910"/>
              <a:gd name="connsiteY3" fmla="*/ 1736747 h 4569965"/>
              <a:gd name="connsiteX4" fmla="*/ 3967254 w 5709910"/>
              <a:gd name="connsiteY4" fmla="*/ 1749020 h 4569965"/>
              <a:gd name="connsiteX5" fmla="*/ 3899747 w 5709910"/>
              <a:gd name="connsiteY5" fmla="*/ 3313932 h 4569965"/>
              <a:gd name="connsiteX6" fmla="*/ 1217917 w 5709910"/>
              <a:gd name="connsiteY6" fmla="*/ 3350754 h 4569965"/>
              <a:gd name="connsiteX7" fmla="*/ 1217916 w 5709910"/>
              <a:gd name="connsiteY7" fmla="*/ 2724789 h 4569965"/>
              <a:gd name="connsiteX8" fmla="*/ 27356 w 5709910"/>
              <a:gd name="connsiteY8" fmla="*/ 2712515 h 4569965"/>
              <a:gd name="connsiteX9" fmla="*/ 107136 w 5709910"/>
              <a:gd name="connsiteY9" fmla="*/ 4492220 h 4569965"/>
              <a:gd name="connsiteX10" fmla="*/ 5673316 w 5709910"/>
              <a:gd name="connsiteY10" fmla="*/ 4516768 h 4569965"/>
              <a:gd name="connsiteX11" fmla="*/ 5685589 w 5709910"/>
              <a:gd name="connsiteY11" fmla="*/ 2915033 h 4569965"/>
              <a:gd name="connsiteX0" fmla="*/ 2089357 w 5709910"/>
              <a:gd name="connsiteY0" fmla="*/ 0 h 4569965"/>
              <a:gd name="connsiteX1" fmla="*/ 2199824 w 5709910"/>
              <a:gd name="connsiteY1" fmla="*/ 2509996 h 4569965"/>
              <a:gd name="connsiteX2" fmla="*/ 2770556 w 5709910"/>
              <a:gd name="connsiteY2" fmla="*/ 2509997 h 4569965"/>
              <a:gd name="connsiteX3" fmla="*/ 2788967 w 5709910"/>
              <a:gd name="connsiteY3" fmla="*/ 1736747 h 4569965"/>
              <a:gd name="connsiteX4" fmla="*/ 3967254 w 5709910"/>
              <a:gd name="connsiteY4" fmla="*/ 1749020 h 4569965"/>
              <a:gd name="connsiteX5" fmla="*/ 3899747 w 5709910"/>
              <a:gd name="connsiteY5" fmla="*/ 3313932 h 4569965"/>
              <a:gd name="connsiteX6" fmla="*/ 1217917 w 5709910"/>
              <a:gd name="connsiteY6" fmla="*/ 3350754 h 4569965"/>
              <a:gd name="connsiteX7" fmla="*/ 1217916 w 5709910"/>
              <a:gd name="connsiteY7" fmla="*/ 2724789 h 4569965"/>
              <a:gd name="connsiteX8" fmla="*/ 27356 w 5709910"/>
              <a:gd name="connsiteY8" fmla="*/ 2712515 h 4569965"/>
              <a:gd name="connsiteX9" fmla="*/ 107136 w 5709910"/>
              <a:gd name="connsiteY9" fmla="*/ 4492220 h 4569965"/>
              <a:gd name="connsiteX10" fmla="*/ 5673316 w 5709910"/>
              <a:gd name="connsiteY10" fmla="*/ 4516768 h 4569965"/>
              <a:gd name="connsiteX11" fmla="*/ 5685589 w 5709910"/>
              <a:gd name="connsiteY11" fmla="*/ 2915033 h 4569965"/>
              <a:gd name="connsiteX0" fmla="*/ 2089357 w 5709910"/>
              <a:gd name="connsiteY0" fmla="*/ 0 h 4569965"/>
              <a:gd name="connsiteX1" fmla="*/ 2199824 w 5709910"/>
              <a:gd name="connsiteY1" fmla="*/ 2509996 h 4569965"/>
              <a:gd name="connsiteX2" fmla="*/ 2770556 w 5709910"/>
              <a:gd name="connsiteY2" fmla="*/ 2509997 h 4569965"/>
              <a:gd name="connsiteX3" fmla="*/ 2788967 w 5709910"/>
              <a:gd name="connsiteY3" fmla="*/ 1736747 h 4569965"/>
              <a:gd name="connsiteX4" fmla="*/ 3967254 w 5709910"/>
              <a:gd name="connsiteY4" fmla="*/ 1749020 h 4569965"/>
              <a:gd name="connsiteX5" fmla="*/ 3899747 w 5709910"/>
              <a:gd name="connsiteY5" fmla="*/ 3313932 h 4569965"/>
              <a:gd name="connsiteX6" fmla="*/ 1217917 w 5709910"/>
              <a:gd name="connsiteY6" fmla="*/ 3350754 h 4569965"/>
              <a:gd name="connsiteX7" fmla="*/ 1217916 w 5709910"/>
              <a:gd name="connsiteY7" fmla="*/ 2724789 h 4569965"/>
              <a:gd name="connsiteX8" fmla="*/ 27356 w 5709910"/>
              <a:gd name="connsiteY8" fmla="*/ 2712515 h 4569965"/>
              <a:gd name="connsiteX9" fmla="*/ 107136 w 5709910"/>
              <a:gd name="connsiteY9" fmla="*/ 4492220 h 4569965"/>
              <a:gd name="connsiteX10" fmla="*/ 5673316 w 5709910"/>
              <a:gd name="connsiteY10" fmla="*/ 4516768 h 4569965"/>
              <a:gd name="connsiteX11" fmla="*/ 5685589 w 5709910"/>
              <a:gd name="connsiteY11" fmla="*/ 2915033 h 456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09910" h="4569965">
                <a:moveTo>
                  <a:pt x="2089357" y="0"/>
                </a:moveTo>
                <a:cubicBezTo>
                  <a:pt x="2107257" y="484560"/>
                  <a:pt x="2153797" y="2478288"/>
                  <a:pt x="2199824" y="2509996"/>
                </a:cubicBezTo>
                <a:cubicBezTo>
                  <a:pt x="2245851" y="2541704"/>
                  <a:pt x="2746008" y="2559093"/>
                  <a:pt x="2770556" y="2509997"/>
                </a:cubicBezTo>
                <a:cubicBezTo>
                  <a:pt x="2795104" y="2460901"/>
                  <a:pt x="2699981" y="1777660"/>
                  <a:pt x="2788967" y="1736747"/>
                </a:cubicBezTo>
                <a:cubicBezTo>
                  <a:pt x="2877953" y="1695834"/>
                  <a:pt x="3886451" y="1657990"/>
                  <a:pt x="3967254" y="1749020"/>
                </a:cubicBezTo>
                <a:cubicBezTo>
                  <a:pt x="4048057" y="1840050"/>
                  <a:pt x="3959072" y="3212672"/>
                  <a:pt x="3899747" y="3313932"/>
                </a:cubicBezTo>
                <a:cubicBezTo>
                  <a:pt x="3840422" y="3415192"/>
                  <a:pt x="1247579" y="3436670"/>
                  <a:pt x="1217917" y="3350754"/>
                </a:cubicBezTo>
                <a:cubicBezTo>
                  <a:pt x="1188255" y="3264838"/>
                  <a:pt x="1244509" y="2763656"/>
                  <a:pt x="1217916" y="2724789"/>
                </a:cubicBezTo>
                <a:cubicBezTo>
                  <a:pt x="1191323" y="2685922"/>
                  <a:pt x="114295" y="2645009"/>
                  <a:pt x="27356" y="2712515"/>
                </a:cubicBezTo>
                <a:cubicBezTo>
                  <a:pt x="-59583" y="2780021"/>
                  <a:pt x="86679" y="4455397"/>
                  <a:pt x="107136" y="4492220"/>
                </a:cubicBezTo>
                <a:cubicBezTo>
                  <a:pt x="127593" y="4529043"/>
                  <a:pt x="5590468" y="4632345"/>
                  <a:pt x="5673316" y="4516768"/>
                </a:cubicBezTo>
                <a:cubicBezTo>
                  <a:pt x="5756164" y="4401191"/>
                  <a:pt x="5670247" y="3099140"/>
                  <a:pt x="5685589" y="2915033"/>
                </a:cubicBezTo>
              </a:path>
            </a:pathLst>
          </a:cu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34680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140" grpId="0"/>
      <p:bldP spid="141" grpId="0"/>
      <p:bldP spid="142" grpId="0"/>
      <p:bldP spid="9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Kapitel 1.2</a:t>
            </a:r>
            <a:br>
              <a:rPr lang="de-DE" dirty="0"/>
            </a:br>
            <a:r>
              <a:rPr lang="de-DE" dirty="0"/>
              <a:t>Das ISO/OSI-Referenzmodell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(Engl. Open Systems Interconnection Model)</a:t>
            </a:r>
          </a:p>
          <a:p>
            <a:endParaRPr lang="de-DE" dirty="0"/>
          </a:p>
          <a:p>
            <a:r>
              <a:rPr lang="de-DE" dirty="0"/>
              <a:t>ISO - Internationale Organisation für Normung, Genf, Schweiz</a:t>
            </a:r>
            <a:br>
              <a:rPr lang="de-DE" dirty="0"/>
            </a:br>
            <a:r>
              <a:rPr lang="de-DE" dirty="0"/>
              <a:t>(Engl. International </a:t>
            </a:r>
            <a:r>
              <a:rPr lang="de-DE" dirty="0" err="1"/>
              <a:t>Organization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Standardization</a:t>
            </a:r>
            <a:r>
              <a:rPr lang="de-DE" dirty="0"/>
              <a:t>)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3460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Kapitel 1.1</a:t>
            </a:r>
            <a:br>
              <a:rPr lang="de-DE" sz="3600" dirty="0"/>
            </a:br>
            <a:r>
              <a:rPr lang="de-DE" sz="3600" dirty="0"/>
              <a:t>Was ist ein Rechnernetz</a:t>
            </a:r>
            <a:endParaRPr lang="de-DE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48078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57496" y="1131097"/>
            <a:ext cx="5972018" cy="994172"/>
          </a:xfrm>
        </p:spPr>
        <p:txBody>
          <a:bodyPr>
            <a:normAutofit fontScale="90000"/>
          </a:bodyPr>
          <a:lstStyle/>
          <a:p>
            <a:r>
              <a:rPr lang="de-DE" dirty="0"/>
              <a:t>Definition: </a:t>
            </a:r>
            <a:r>
              <a:rPr lang="de-DE" dirty="0" smtClean="0"/>
              <a:t>ISO/OSI-Modell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85991" y="2032907"/>
            <a:ext cx="5915025" cy="3591606"/>
          </a:xfrm>
        </p:spPr>
        <p:txBody>
          <a:bodyPr>
            <a:normAutofit/>
          </a:bodyPr>
          <a:lstStyle/>
          <a:p>
            <a:r>
              <a:rPr lang="de-DE" dirty="0" smtClean="0"/>
              <a:t>Standardisiertes </a:t>
            </a:r>
            <a:r>
              <a:rPr lang="de-DE" i="1" dirty="0" smtClean="0"/>
              <a:t>Referenzmodell</a:t>
            </a:r>
            <a:r>
              <a:rPr lang="de-DE" dirty="0" smtClean="0"/>
              <a:t> zum Nachrichtenaustausch </a:t>
            </a:r>
            <a:r>
              <a:rPr lang="de-DE" dirty="0"/>
              <a:t>in einem </a:t>
            </a:r>
            <a:r>
              <a:rPr lang="de-DE" dirty="0" smtClean="0"/>
              <a:t>Telekommunikationsnetz</a:t>
            </a:r>
          </a:p>
          <a:p>
            <a:r>
              <a:rPr lang="de-DE" dirty="0" smtClean="0"/>
              <a:t>Basiert auf einer abstrakten </a:t>
            </a:r>
            <a:r>
              <a:rPr lang="de-DE" i="1" dirty="0"/>
              <a:t>Schichtenarchitektur</a:t>
            </a:r>
            <a:r>
              <a:rPr lang="de-DE" dirty="0"/>
              <a:t> </a:t>
            </a:r>
            <a:r>
              <a:rPr lang="de-DE" dirty="0" smtClean="0"/>
              <a:t>mit insgesamt 7 Schichten (vgl. Internet-Modell mit 5 Schichten)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32709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hteck 69"/>
          <p:cNvSpPr/>
          <p:nvPr/>
        </p:nvSpPr>
        <p:spPr>
          <a:xfrm>
            <a:off x="1574820" y="2969413"/>
            <a:ext cx="2156459" cy="26244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ctr"/>
            <a:r>
              <a:rPr lang="de-DE" sz="1350" dirty="0"/>
              <a:t>Transport</a:t>
            </a:r>
            <a:endParaRPr lang="de-DE" sz="1350" dirty="0"/>
          </a:p>
        </p:txBody>
      </p:sp>
      <p:sp>
        <p:nvSpPr>
          <p:cNvPr id="6" name="Rechteck 5"/>
          <p:cNvSpPr/>
          <p:nvPr/>
        </p:nvSpPr>
        <p:spPr>
          <a:xfrm>
            <a:off x="1579589" y="1214483"/>
            <a:ext cx="2156459" cy="17464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ctr"/>
            <a:r>
              <a:rPr lang="de-DE" sz="1350" dirty="0"/>
              <a:t>Anwendung</a:t>
            </a:r>
            <a:endParaRPr lang="de-DE" sz="1350" dirty="0"/>
          </a:p>
        </p:txBody>
      </p:sp>
      <p:sp>
        <p:nvSpPr>
          <p:cNvPr id="7" name="Rechteck 6"/>
          <p:cNvSpPr/>
          <p:nvPr/>
        </p:nvSpPr>
        <p:spPr>
          <a:xfrm>
            <a:off x="5235212" y="5219131"/>
            <a:ext cx="2324968" cy="272473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de-DE" sz="1350" dirty="0">
                <a:solidFill>
                  <a:schemeClr val="tx1"/>
                </a:solidFill>
              </a:rPr>
              <a:t>Medium</a:t>
            </a:r>
          </a:p>
        </p:txBody>
      </p:sp>
      <p:sp>
        <p:nvSpPr>
          <p:cNvPr id="9" name="Rechteck 8"/>
          <p:cNvSpPr/>
          <p:nvPr/>
        </p:nvSpPr>
        <p:spPr>
          <a:xfrm>
            <a:off x="2280328" y="4088603"/>
            <a:ext cx="1320143" cy="565263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de-DE" sz="1350" dirty="0">
                <a:solidFill>
                  <a:schemeClr val="tx1"/>
                </a:solidFill>
              </a:rPr>
              <a:t>Data </a:t>
            </a:r>
            <a:r>
              <a:rPr lang="de-DE" sz="1350" dirty="0">
                <a:solidFill>
                  <a:schemeClr val="tx1"/>
                </a:solidFill>
              </a:rPr>
              <a:t>Link Layer</a:t>
            </a:r>
          </a:p>
        </p:txBody>
      </p:sp>
      <p:sp>
        <p:nvSpPr>
          <p:cNvPr id="10" name="Rechteck 9"/>
          <p:cNvSpPr/>
          <p:nvPr/>
        </p:nvSpPr>
        <p:spPr>
          <a:xfrm>
            <a:off x="2280328" y="2392814"/>
            <a:ext cx="1320143" cy="565263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de-DE" sz="1350" dirty="0">
                <a:solidFill>
                  <a:schemeClr val="tx1"/>
                </a:solidFill>
              </a:rPr>
              <a:t>Session</a:t>
            </a:r>
          </a:p>
          <a:p>
            <a:pPr algn="ctr"/>
            <a:r>
              <a:rPr lang="de-DE" sz="1350" dirty="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11" name="Rechteck 10"/>
          <p:cNvSpPr/>
          <p:nvPr/>
        </p:nvSpPr>
        <p:spPr>
          <a:xfrm>
            <a:off x="2280328" y="3523340"/>
            <a:ext cx="1320143" cy="565263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50000"/>
              </a:lnSpc>
            </a:pPr>
            <a:endParaRPr lang="de-DE" sz="1350" dirty="0">
              <a:solidFill>
                <a:schemeClr val="tx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2280328" y="2958077"/>
            <a:ext cx="1320143" cy="565263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de-DE" sz="1350" dirty="0">
                <a:solidFill>
                  <a:schemeClr val="tx1"/>
                </a:solidFill>
              </a:rPr>
              <a:t>Transport</a:t>
            </a:r>
          </a:p>
          <a:p>
            <a:pPr algn="ctr"/>
            <a:r>
              <a:rPr lang="de-DE" sz="1350" dirty="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13" name="Rechteck 12"/>
          <p:cNvSpPr/>
          <p:nvPr/>
        </p:nvSpPr>
        <p:spPr>
          <a:xfrm>
            <a:off x="2280328" y="1827551"/>
            <a:ext cx="1320143" cy="565263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de-DE" sz="1350" dirty="0" err="1">
                <a:solidFill>
                  <a:schemeClr val="tx1"/>
                </a:solidFill>
              </a:rPr>
              <a:t>Presentation</a:t>
            </a:r>
            <a:endParaRPr lang="de-DE" sz="1350" dirty="0">
              <a:solidFill>
                <a:schemeClr val="tx1"/>
              </a:solidFill>
            </a:endParaRPr>
          </a:p>
          <a:p>
            <a:pPr algn="ctr"/>
            <a:r>
              <a:rPr lang="de-DE" sz="1350" dirty="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14" name="Rechteck 13"/>
          <p:cNvSpPr/>
          <p:nvPr/>
        </p:nvSpPr>
        <p:spPr>
          <a:xfrm>
            <a:off x="2280328" y="1262288"/>
            <a:ext cx="1320143" cy="565263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de-DE" sz="1350" dirty="0" err="1">
                <a:solidFill>
                  <a:schemeClr val="tx1"/>
                </a:solidFill>
              </a:rPr>
              <a:t>Application</a:t>
            </a:r>
            <a:endParaRPr lang="de-DE" sz="1350" dirty="0">
              <a:solidFill>
                <a:schemeClr val="tx1"/>
              </a:solidFill>
            </a:endParaRPr>
          </a:p>
          <a:p>
            <a:pPr algn="ctr"/>
            <a:r>
              <a:rPr lang="de-DE" sz="1350" dirty="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2" name="Rechteck 21"/>
          <p:cNvSpPr/>
          <p:nvPr/>
        </p:nvSpPr>
        <p:spPr>
          <a:xfrm>
            <a:off x="2280327" y="3746651"/>
            <a:ext cx="1320143" cy="216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</a:pPr>
            <a:r>
              <a:rPr lang="de-DE" sz="1350" dirty="0"/>
              <a:t>Network Layer</a:t>
            </a:r>
          </a:p>
        </p:txBody>
      </p:sp>
      <p:sp>
        <p:nvSpPr>
          <p:cNvPr id="4" name="Rechteck 3"/>
          <p:cNvSpPr/>
          <p:nvPr/>
        </p:nvSpPr>
        <p:spPr>
          <a:xfrm>
            <a:off x="2280327" y="5219131"/>
            <a:ext cx="2324968" cy="272473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de-DE" sz="1350" dirty="0">
                <a:solidFill>
                  <a:schemeClr val="tx1"/>
                </a:solidFill>
              </a:rPr>
              <a:t>Medium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281912" y="4376663"/>
            <a:ext cx="1318556" cy="29526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70000"/>
              </a:lnSpc>
              <a:spcBef>
                <a:spcPts val="450"/>
              </a:spcBef>
            </a:pPr>
            <a:r>
              <a:rPr lang="de-DE" sz="1200" dirty="0"/>
              <a:t>Medium Access I.</a:t>
            </a:r>
          </a:p>
        </p:txBody>
      </p:sp>
      <p:sp>
        <p:nvSpPr>
          <p:cNvPr id="31" name="Rechteck 30"/>
          <p:cNvSpPr/>
          <p:nvPr/>
        </p:nvSpPr>
        <p:spPr>
          <a:xfrm>
            <a:off x="4128155" y="4088603"/>
            <a:ext cx="1662545" cy="565263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50000"/>
              </a:lnSpc>
            </a:pPr>
            <a:r>
              <a:rPr lang="de-DE" sz="1350" dirty="0">
                <a:solidFill>
                  <a:schemeClr val="tx1"/>
                </a:solidFill>
              </a:rPr>
              <a:t>Data Link Layer</a:t>
            </a:r>
          </a:p>
        </p:txBody>
      </p:sp>
      <p:sp>
        <p:nvSpPr>
          <p:cNvPr id="32" name="Rechteck 31"/>
          <p:cNvSpPr/>
          <p:nvPr/>
        </p:nvSpPr>
        <p:spPr>
          <a:xfrm>
            <a:off x="4128155" y="3523340"/>
            <a:ext cx="1662545" cy="565263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50000"/>
              </a:lnSpc>
            </a:pPr>
            <a:r>
              <a:rPr lang="de-DE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4" name="Rechteck 33"/>
          <p:cNvSpPr/>
          <p:nvPr/>
        </p:nvSpPr>
        <p:spPr>
          <a:xfrm>
            <a:off x="4128155" y="4653866"/>
            <a:ext cx="1662545" cy="565263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200000"/>
              </a:lnSpc>
            </a:pPr>
            <a:r>
              <a:rPr lang="de-DE" sz="1350" dirty="0" err="1">
                <a:solidFill>
                  <a:schemeClr val="tx1"/>
                </a:solidFill>
              </a:rPr>
              <a:t>Physical</a:t>
            </a:r>
            <a:r>
              <a:rPr lang="de-DE" sz="1350" dirty="0">
                <a:solidFill>
                  <a:schemeClr val="tx1"/>
                </a:solidFill>
              </a:rPr>
              <a:t> Layer</a:t>
            </a:r>
          </a:p>
        </p:txBody>
      </p:sp>
      <p:sp>
        <p:nvSpPr>
          <p:cNvPr id="45" name="Rechteck 44"/>
          <p:cNvSpPr/>
          <p:nvPr/>
        </p:nvSpPr>
        <p:spPr>
          <a:xfrm>
            <a:off x="6240037" y="2392814"/>
            <a:ext cx="1320143" cy="565263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de-DE" sz="1350" dirty="0">
                <a:solidFill>
                  <a:schemeClr val="tx1"/>
                </a:solidFill>
              </a:rPr>
              <a:t>Session</a:t>
            </a:r>
          </a:p>
          <a:p>
            <a:pPr algn="ctr"/>
            <a:r>
              <a:rPr lang="de-DE" sz="1350" dirty="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47" name="Rechteck 46"/>
          <p:cNvSpPr/>
          <p:nvPr/>
        </p:nvSpPr>
        <p:spPr>
          <a:xfrm>
            <a:off x="6240037" y="2958077"/>
            <a:ext cx="1320143" cy="565263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de-DE" sz="1350" dirty="0">
                <a:solidFill>
                  <a:schemeClr val="tx1"/>
                </a:solidFill>
              </a:rPr>
              <a:t>Transport</a:t>
            </a:r>
          </a:p>
          <a:p>
            <a:pPr algn="ctr"/>
            <a:r>
              <a:rPr lang="de-DE" sz="1350" dirty="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48" name="Rechteck 47"/>
          <p:cNvSpPr/>
          <p:nvPr/>
        </p:nvSpPr>
        <p:spPr>
          <a:xfrm>
            <a:off x="6240037" y="1827551"/>
            <a:ext cx="1320143" cy="565263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de-DE" sz="1350" dirty="0" err="1">
                <a:solidFill>
                  <a:schemeClr val="tx1"/>
                </a:solidFill>
              </a:rPr>
              <a:t>Presentation</a:t>
            </a:r>
            <a:endParaRPr lang="de-DE" sz="1350" dirty="0">
              <a:solidFill>
                <a:schemeClr val="tx1"/>
              </a:solidFill>
            </a:endParaRPr>
          </a:p>
          <a:p>
            <a:pPr algn="ctr"/>
            <a:r>
              <a:rPr lang="de-DE" sz="1350" dirty="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49" name="Rechteck 48"/>
          <p:cNvSpPr/>
          <p:nvPr/>
        </p:nvSpPr>
        <p:spPr>
          <a:xfrm>
            <a:off x="6240037" y="1262288"/>
            <a:ext cx="1320143" cy="565263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de-DE" sz="1350" dirty="0" err="1">
                <a:solidFill>
                  <a:schemeClr val="tx1"/>
                </a:solidFill>
              </a:rPr>
              <a:t>Application</a:t>
            </a:r>
            <a:endParaRPr lang="de-DE" sz="1350" dirty="0">
              <a:solidFill>
                <a:schemeClr val="tx1"/>
              </a:solidFill>
            </a:endParaRPr>
          </a:p>
          <a:p>
            <a:pPr algn="ctr"/>
            <a:r>
              <a:rPr lang="de-DE" sz="1350" dirty="0">
                <a:solidFill>
                  <a:schemeClr val="tx1"/>
                </a:solidFill>
              </a:rPr>
              <a:t>Layer</a:t>
            </a:r>
          </a:p>
        </p:txBody>
      </p:sp>
      <p:grpSp>
        <p:nvGrpSpPr>
          <p:cNvPr id="62" name="Gruppierung 61"/>
          <p:cNvGrpSpPr/>
          <p:nvPr/>
        </p:nvGrpSpPr>
        <p:grpSpPr>
          <a:xfrm>
            <a:off x="6240034" y="3523343"/>
            <a:ext cx="1320144" cy="565264"/>
            <a:chOff x="6407965" y="3819402"/>
            <a:chExt cx="1760192" cy="753684"/>
          </a:xfrm>
        </p:grpSpPr>
        <p:sp>
          <p:nvSpPr>
            <p:cNvPr id="46" name="Rechteck 45"/>
            <p:cNvSpPr/>
            <p:nvPr/>
          </p:nvSpPr>
          <p:spPr>
            <a:xfrm>
              <a:off x="6407966" y="3819402"/>
              <a:ext cx="1760191" cy="75368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lnSpc>
                  <a:spcPct val="150000"/>
                </a:lnSpc>
              </a:pPr>
              <a:endParaRPr lang="de-DE" sz="1350" dirty="0">
                <a:solidFill>
                  <a:schemeClr val="tx1"/>
                </a:solidFill>
              </a:endParaRPr>
            </a:p>
          </p:txBody>
        </p:sp>
        <p:sp>
          <p:nvSpPr>
            <p:cNvPr id="50" name="Rechteck 49"/>
            <p:cNvSpPr/>
            <p:nvPr/>
          </p:nvSpPr>
          <p:spPr>
            <a:xfrm>
              <a:off x="6407965" y="4117151"/>
              <a:ext cx="1760191" cy="289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de-DE" sz="1350" dirty="0"/>
                <a:t>Network Layer</a:t>
              </a:r>
            </a:p>
          </p:txBody>
        </p:sp>
      </p:grpSp>
      <p:sp>
        <p:nvSpPr>
          <p:cNvPr id="52" name="Rechteck 51"/>
          <p:cNvSpPr/>
          <p:nvPr/>
        </p:nvSpPr>
        <p:spPr>
          <a:xfrm>
            <a:off x="6240037" y="4653866"/>
            <a:ext cx="1320143" cy="565263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de-DE" sz="1350" dirty="0" err="1">
                <a:solidFill>
                  <a:schemeClr val="tx1"/>
                </a:solidFill>
              </a:rPr>
              <a:t>Physical</a:t>
            </a:r>
            <a:endParaRPr lang="de-DE" sz="1350" dirty="0">
              <a:solidFill>
                <a:schemeClr val="tx1"/>
              </a:solidFill>
            </a:endParaRPr>
          </a:p>
          <a:p>
            <a:pPr algn="ctr"/>
            <a:r>
              <a:rPr lang="de-DE" sz="1350" dirty="0">
                <a:solidFill>
                  <a:schemeClr val="tx1"/>
                </a:solidFill>
              </a:rPr>
              <a:t>Layer</a:t>
            </a:r>
          </a:p>
        </p:txBody>
      </p:sp>
      <p:grpSp>
        <p:nvGrpSpPr>
          <p:cNvPr id="61" name="Gruppierung 60"/>
          <p:cNvGrpSpPr/>
          <p:nvPr/>
        </p:nvGrpSpPr>
        <p:grpSpPr>
          <a:xfrm>
            <a:off x="6163210" y="4088603"/>
            <a:ext cx="1396970" cy="565622"/>
            <a:chOff x="6305531" y="4573086"/>
            <a:chExt cx="1862626" cy="754162"/>
          </a:xfrm>
        </p:grpSpPr>
        <p:sp>
          <p:nvSpPr>
            <p:cNvPr id="44" name="Rechteck 43"/>
            <p:cNvSpPr/>
            <p:nvPr/>
          </p:nvSpPr>
          <p:spPr>
            <a:xfrm>
              <a:off x="6407966" y="4573086"/>
              <a:ext cx="1760191" cy="75368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de-DE" sz="1350" dirty="0">
                <a:solidFill>
                  <a:schemeClr val="tx1"/>
                </a:solidFill>
              </a:endParaRPr>
            </a:p>
          </p:txBody>
        </p:sp>
        <p:sp>
          <p:nvSpPr>
            <p:cNvPr id="54" name="Rechteck 53"/>
            <p:cNvSpPr/>
            <p:nvPr/>
          </p:nvSpPr>
          <p:spPr>
            <a:xfrm>
              <a:off x="6305531" y="4672053"/>
              <a:ext cx="1013440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sz="1200" dirty="0"/>
                <a:t>Data Link</a:t>
              </a:r>
            </a:p>
            <a:p>
              <a:r>
                <a:rPr lang="de-DE" sz="1200" dirty="0"/>
                <a:t>Layer</a:t>
              </a:r>
            </a:p>
          </p:txBody>
        </p:sp>
        <p:sp>
          <p:nvSpPr>
            <p:cNvPr id="55" name="Rechteck 54"/>
            <p:cNvSpPr/>
            <p:nvPr/>
          </p:nvSpPr>
          <p:spPr>
            <a:xfrm>
              <a:off x="7213600" y="4573086"/>
              <a:ext cx="954557" cy="3253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de-DE" sz="1200" dirty="0">
                  <a:solidFill>
                    <a:schemeClr val="tx1"/>
                  </a:solidFill>
                </a:rPr>
                <a:t>LLC</a:t>
              </a:r>
            </a:p>
          </p:txBody>
        </p:sp>
        <p:sp>
          <p:nvSpPr>
            <p:cNvPr id="56" name="Rechteck 55"/>
            <p:cNvSpPr/>
            <p:nvPr/>
          </p:nvSpPr>
          <p:spPr>
            <a:xfrm>
              <a:off x="7213600" y="4898482"/>
              <a:ext cx="954556" cy="4287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70000"/>
                </a:lnSpc>
              </a:pPr>
              <a:r>
                <a:rPr lang="de-DE" sz="1200" dirty="0">
                  <a:solidFill>
                    <a:schemeClr val="tx1"/>
                  </a:solidFill>
                </a:rPr>
                <a:t>Medium-</a:t>
              </a:r>
            </a:p>
            <a:p>
              <a:pPr>
                <a:lnSpc>
                  <a:spcPct val="70000"/>
                </a:lnSpc>
              </a:pPr>
              <a:r>
                <a:rPr lang="de-DE" sz="1200" dirty="0" err="1">
                  <a:solidFill>
                    <a:schemeClr val="tx1"/>
                  </a:solidFill>
                </a:rPr>
                <a:t>access</a:t>
              </a:r>
              <a:r>
                <a:rPr lang="de-DE" sz="1200" dirty="0">
                  <a:solidFill>
                    <a:schemeClr val="tx1"/>
                  </a:solidFill>
                </a:rPr>
                <a:t> I.</a:t>
              </a:r>
            </a:p>
            <a:p>
              <a:pPr algn="ctr"/>
              <a:endParaRPr lang="de-DE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Rechteck 7"/>
          <p:cNvSpPr/>
          <p:nvPr/>
        </p:nvSpPr>
        <p:spPr>
          <a:xfrm>
            <a:off x="2280328" y="4654225"/>
            <a:ext cx="1320143" cy="565263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de-DE" sz="1350" dirty="0" err="1">
                <a:solidFill>
                  <a:schemeClr val="tx1"/>
                </a:solidFill>
              </a:rPr>
              <a:t>Physical</a:t>
            </a:r>
            <a:endParaRPr lang="de-DE" sz="1350" dirty="0">
              <a:solidFill>
                <a:schemeClr val="tx1"/>
              </a:solidFill>
            </a:endParaRPr>
          </a:p>
          <a:p>
            <a:pPr algn="ctr"/>
            <a:r>
              <a:rPr lang="de-DE" sz="1350" dirty="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66" name="Textfeld 65"/>
          <p:cNvSpPr txBox="1"/>
          <p:nvPr/>
        </p:nvSpPr>
        <p:spPr>
          <a:xfrm>
            <a:off x="2280325" y="987967"/>
            <a:ext cx="132014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50" dirty="0"/>
              <a:t>Endsystem</a:t>
            </a:r>
            <a:endParaRPr lang="de-DE" sz="1350" dirty="0"/>
          </a:p>
        </p:txBody>
      </p:sp>
      <p:sp>
        <p:nvSpPr>
          <p:cNvPr id="67" name="Textfeld 66"/>
          <p:cNvSpPr txBox="1"/>
          <p:nvPr/>
        </p:nvSpPr>
        <p:spPr>
          <a:xfrm>
            <a:off x="6234742" y="987967"/>
            <a:ext cx="132014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50" dirty="0"/>
              <a:t>Endsystem</a:t>
            </a:r>
            <a:endParaRPr lang="de-DE" sz="1350" dirty="0"/>
          </a:p>
        </p:txBody>
      </p:sp>
      <p:sp>
        <p:nvSpPr>
          <p:cNvPr id="68" name="Textfeld 67"/>
          <p:cNvSpPr txBox="1"/>
          <p:nvPr/>
        </p:nvSpPr>
        <p:spPr>
          <a:xfrm>
            <a:off x="4126923" y="3246340"/>
            <a:ext cx="16637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50" dirty="0" err="1"/>
              <a:t>Transitsytem</a:t>
            </a:r>
            <a:endParaRPr lang="de-DE" sz="135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41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967483" y="1383862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7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1967483" y="1934781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6</a:t>
            </a:r>
          </a:p>
        </p:txBody>
      </p:sp>
      <p:sp>
        <p:nvSpPr>
          <p:cNvPr id="53" name="Textfeld 52"/>
          <p:cNvSpPr txBox="1"/>
          <p:nvPr/>
        </p:nvSpPr>
        <p:spPr>
          <a:xfrm>
            <a:off x="1967483" y="2503708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5</a:t>
            </a:r>
          </a:p>
        </p:txBody>
      </p:sp>
      <p:sp>
        <p:nvSpPr>
          <p:cNvPr id="63" name="Textfeld 62"/>
          <p:cNvSpPr txBox="1"/>
          <p:nvPr/>
        </p:nvSpPr>
        <p:spPr>
          <a:xfrm>
            <a:off x="1967483" y="3072636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4</a:t>
            </a:r>
          </a:p>
        </p:txBody>
      </p:sp>
      <p:sp>
        <p:nvSpPr>
          <p:cNvPr id="64" name="Textfeld 63"/>
          <p:cNvSpPr txBox="1"/>
          <p:nvPr/>
        </p:nvSpPr>
        <p:spPr>
          <a:xfrm>
            <a:off x="1967483" y="3641563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3</a:t>
            </a:r>
          </a:p>
        </p:txBody>
      </p:sp>
      <p:sp>
        <p:nvSpPr>
          <p:cNvPr id="65" name="Textfeld 64"/>
          <p:cNvSpPr txBox="1"/>
          <p:nvPr/>
        </p:nvSpPr>
        <p:spPr>
          <a:xfrm>
            <a:off x="1967483" y="4210491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2</a:t>
            </a:r>
          </a:p>
        </p:txBody>
      </p:sp>
      <p:sp>
        <p:nvSpPr>
          <p:cNvPr id="69" name="Textfeld 68"/>
          <p:cNvSpPr txBox="1"/>
          <p:nvPr/>
        </p:nvSpPr>
        <p:spPr>
          <a:xfrm>
            <a:off x="1967483" y="4766187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1</a:t>
            </a:r>
          </a:p>
        </p:txBody>
      </p:sp>
      <p:sp>
        <p:nvSpPr>
          <p:cNvPr id="60" name="Rechteck 59"/>
          <p:cNvSpPr/>
          <p:nvPr/>
        </p:nvSpPr>
        <p:spPr>
          <a:xfrm>
            <a:off x="4409147" y="3742354"/>
            <a:ext cx="1320143" cy="216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</a:pPr>
            <a:r>
              <a:rPr lang="de-DE" sz="1350" dirty="0"/>
              <a:t>Network Layer</a:t>
            </a:r>
          </a:p>
        </p:txBody>
      </p:sp>
    </p:spTree>
    <p:extLst>
      <p:ext uri="{BB962C8B-B14F-4D97-AF65-F5344CB8AC3E}">
        <p14:creationId xmlns:p14="http://schemas.microsoft.com/office/powerpoint/2010/main" val="196457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2" grpId="0"/>
      <p:bldP spid="4" grpId="0" animBg="1"/>
      <p:bldP spid="25" grpId="0" animBg="1"/>
      <p:bldP spid="31" grpId="0" animBg="1"/>
      <p:bldP spid="32" grpId="0" animBg="1"/>
      <p:bldP spid="34" grpId="0" animBg="1"/>
      <p:bldP spid="45" grpId="0" animBg="1"/>
      <p:bldP spid="47" grpId="0" animBg="1"/>
      <p:bldP spid="48" grpId="0" animBg="1"/>
      <p:bldP spid="49" grpId="0" animBg="1"/>
      <p:bldP spid="52" grpId="0" animBg="1"/>
      <p:bldP spid="8" grpId="0" animBg="1"/>
      <p:bldP spid="66" grpId="0"/>
      <p:bldP spid="67" grpId="0"/>
      <p:bldP spid="68" grpId="0"/>
      <p:bldP spid="5" grpId="0"/>
      <p:bldP spid="51" grpId="0"/>
      <p:bldP spid="53" grpId="0"/>
      <p:bldP spid="63" grpId="0"/>
      <p:bldP spid="64" grpId="0"/>
      <p:bldP spid="65" grpId="0"/>
      <p:bldP spid="69" grpId="0"/>
      <p:bldP spid="6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Unterschiede ISO/OSI zum Internet-Modell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ISO/OSI ist ein allgemeines </a:t>
            </a:r>
            <a:r>
              <a:rPr lang="de-DE" i="1" dirty="0" smtClean="0"/>
              <a:t>Referenzmodell</a:t>
            </a:r>
            <a:r>
              <a:rPr lang="de-DE" dirty="0" smtClean="0"/>
              <a:t> </a:t>
            </a:r>
            <a:r>
              <a:rPr lang="de-DE" dirty="0"/>
              <a:t>für </a:t>
            </a:r>
            <a:r>
              <a:rPr lang="de-DE" dirty="0" smtClean="0"/>
              <a:t>Telekommunikationsnetze.</a:t>
            </a:r>
            <a:endParaRPr lang="de-DE" dirty="0"/>
          </a:p>
          <a:p>
            <a:r>
              <a:rPr lang="de-DE" dirty="0"/>
              <a:t>Das </a:t>
            </a:r>
            <a:r>
              <a:rPr lang="de-DE" dirty="0" smtClean="0"/>
              <a:t>Internet-Modell </a:t>
            </a:r>
            <a:r>
              <a:rPr lang="de-DE" dirty="0"/>
              <a:t>orientiert sich stark an seinen </a:t>
            </a:r>
            <a:r>
              <a:rPr lang="de-DE" dirty="0" smtClean="0"/>
              <a:t>Kernprotokollen </a:t>
            </a:r>
            <a:r>
              <a:rPr lang="de-DE" dirty="0"/>
              <a:t>(TCP und </a:t>
            </a:r>
            <a:r>
              <a:rPr lang="de-DE" dirty="0" smtClean="0"/>
              <a:t>IP) </a:t>
            </a:r>
            <a:r>
              <a:rPr lang="de-DE" dirty="0" smtClean="0">
                <a:sym typeface="Wingdings" panose="05000000000000000000" pitchFamily="2" charset="2"/>
              </a:rPr>
              <a:t> Nicht universell anwendbar auf Protokolle außerhalb des Internet-Kontexts</a:t>
            </a:r>
            <a:endParaRPr lang="de-DE" dirty="0"/>
          </a:p>
          <a:p>
            <a:r>
              <a:rPr lang="de-DE" dirty="0" smtClean="0"/>
              <a:t>ISO/OSI ist ein akademisch sauber erarbeiteter </a:t>
            </a:r>
            <a:r>
              <a:rPr lang="de-DE" dirty="0" err="1" smtClean="0"/>
              <a:t>Stanard</a:t>
            </a:r>
            <a:r>
              <a:rPr lang="de-DE" dirty="0" smtClean="0"/>
              <a:t>. Nennenswerte praxisrelevante Implementierungen sind allerdings nicht bekannt. 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72678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Unterschiede Internet-Modell zu ISO/OSI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Das gesamte Anwendungssystem ist eine einzige Schicht</a:t>
            </a:r>
            <a:r>
              <a:rPr lang="de-DE" dirty="0" smtClean="0"/>
              <a:t>.</a:t>
            </a:r>
          </a:p>
          <a:p>
            <a:r>
              <a:rPr lang="de-DE" dirty="0" smtClean="0"/>
              <a:t>Bietet aus Implementierungssicht mehr Flexibilität.</a:t>
            </a:r>
            <a:endParaRPr lang="de-DE" dirty="0"/>
          </a:p>
          <a:p>
            <a:r>
              <a:rPr lang="de-DE" dirty="0" smtClean="0"/>
              <a:t>Nachteile</a:t>
            </a:r>
            <a:endParaRPr lang="de-DE" dirty="0"/>
          </a:p>
          <a:p>
            <a:pPr lvl="1"/>
            <a:r>
              <a:rPr lang="de-DE" dirty="0"/>
              <a:t>ISO/OSI-Schichten 5 und 6 sind eng an Anwendungen </a:t>
            </a:r>
            <a:r>
              <a:rPr lang="de-DE" dirty="0" smtClean="0"/>
              <a:t>gekoppelt.</a:t>
            </a:r>
            <a:endParaRPr lang="de-DE" dirty="0"/>
          </a:p>
          <a:p>
            <a:pPr lvl="1"/>
            <a:r>
              <a:rPr lang="de-DE" dirty="0"/>
              <a:t>Es besteht kein allgemeines Sitzungskonzept.</a:t>
            </a:r>
          </a:p>
          <a:p>
            <a:pPr lvl="1"/>
            <a:r>
              <a:rPr lang="de-DE" dirty="0"/>
              <a:t>Es besteht keine transparente Anpassung der Darstellung.</a:t>
            </a:r>
          </a:p>
          <a:p>
            <a:endParaRPr lang="de-DE" dirty="0"/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4041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5</a:t>
            </a:fld>
            <a:endParaRPr lang="de-DE"/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1614488" y="1122514"/>
            <a:ext cx="5915025" cy="7310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100" dirty="0"/>
              <a:t>Ein </a:t>
            </a:r>
            <a:r>
              <a:rPr lang="de-DE" sz="2100" b="1" dirty="0"/>
              <a:t>Rechnernetz</a:t>
            </a:r>
            <a:r>
              <a:rPr lang="de-DE" sz="2100" dirty="0"/>
              <a:t> (Computer Network) besteht aus  verschiedenen Komponenten.</a:t>
            </a:r>
            <a:endParaRPr lang="de-DE" sz="2100" dirty="0"/>
          </a:p>
        </p:txBody>
      </p:sp>
      <p:sp>
        <p:nvSpPr>
          <p:cNvPr id="12" name="Ellipse 11"/>
          <p:cNvSpPr/>
          <p:nvPr/>
        </p:nvSpPr>
        <p:spPr>
          <a:xfrm>
            <a:off x="1932319" y="2125333"/>
            <a:ext cx="304081" cy="30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3" name="Ellipse 12"/>
          <p:cNvSpPr/>
          <p:nvPr/>
        </p:nvSpPr>
        <p:spPr>
          <a:xfrm>
            <a:off x="2312959" y="2019658"/>
            <a:ext cx="304081" cy="30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4" name="Ellipse 13"/>
          <p:cNvSpPr/>
          <p:nvPr/>
        </p:nvSpPr>
        <p:spPr>
          <a:xfrm>
            <a:off x="2813291" y="2323741"/>
            <a:ext cx="304081" cy="30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5" name="Ellipse 14"/>
          <p:cNvSpPr/>
          <p:nvPr/>
        </p:nvSpPr>
        <p:spPr>
          <a:xfrm>
            <a:off x="1780279" y="2735652"/>
            <a:ext cx="304081" cy="30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7" name="Ellipse 16"/>
          <p:cNvSpPr/>
          <p:nvPr/>
        </p:nvSpPr>
        <p:spPr>
          <a:xfrm>
            <a:off x="5924006" y="2255741"/>
            <a:ext cx="304081" cy="2954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8" name="Ellipse 17"/>
          <p:cNvSpPr/>
          <p:nvPr/>
        </p:nvSpPr>
        <p:spPr>
          <a:xfrm>
            <a:off x="6399724" y="2125335"/>
            <a:ext cx="304081" cy="2954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9" name="Ellipse 18"/>
          <p:cNvSpPr/>
          <p:nvPr/>
        </p:nvSpPr>
        <p:spPr>
          <a:xfrm>
            <a:off x="6900055" y="2429415"/>
            <a:ext cx="304081" cy="2954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0" name="Ellipse 19"/>
          <p:cNvSpPr/>
          <p:nvPr/>
        </p:nvSpPr>
        <p:spPr>
          <a:xfrm>
            <a:off x="7049939" y="2887694"/>
            <a:ext cx="304081" cy="2954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7" name="Ellipse 26"/>
          <p:cNvSpPr/>
          <p:nvPr/>
        </p:nvSpPr>
        <p:spPr>
          <a:xfrm>
            <a:off x="3713806" y="4317166"/>
            <a:ext cx="304081" cy="30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8" name="Ellipse 27"/>
          <p:cNvSpPr/>
          <p:nvPr/>
        </p:nvSpPr>
        <p:spPr>
          <a:xfrm>
            <a:off x="4357013" y="4977225"/>
            <a:ext cx="304081" cy="30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0" name="Abgerundetes Rechteck 29"/>
          <p:cNvSpPr/>
          <p:nvPr/>
        </p:nvSpPr>
        <p:spPr>
          <a:xfrm>
            <a:off x="2813291" y="3029168"/>
            <a:ext cx="374171" cy="28215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cxnSp>
        <p:nvCxnSpPr>
          <p:cNvPr id="32" name="Gerader Verbinder 31"/>
          <p:cNvCxnSpPr>
            <a:stCxn id="15" idx="5"/>
            <a:endCxn id="30" idx="1"/>
          </p:cNvCxnSpPr>
          <p:nvPr/>
        </p:nvCxnSpPr>
        <p:spPr>
          <a:xfrm>
            <a:off x="2039827" y="2995202"/>
            <a:ext cx="773463" cy="1750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/>
          <p:cNvCxnSpPr>
            <a:stCxn id="12" idx="5"/>
          </p:cNvCxnSpPr>
          <p:nvPr/>
        </p:nvCxnSpPr>
        <p:spPr>
          <a:xfrm>
            <a:off x="2191869" y="2384885"/>
            <a:ext cx="637678" cy="650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/>
          <p:cNvCxnSpPr>
            <a:stCxn id="13" idx="4"/>
          </p:cNvCxnSpPr>
          <p:nvPr/>
        </p:nvCxnSpPr>
        <p:spPr>
          <a:xfrm>
            <a:off x="2464999" y="2323741"/>
            <a:ext cx="453644" cy="711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37"/>
          <p:cNvCxnSpPr>
            <a:stCxn id="14" idx="4"/>
            <a:endCxn id="30" idx="0"/>
          </p:cNvCxnSpPr>
          <p:nvPr/>
        </p:nvCxnSpPr>
        <p:spPr>
          <a:xfrm>
            <a:off x="2965332" y="2627824"/>
            <a:ext cx="35045" cy="401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bgerundetes Rechteck 46"/>
          <p:cNvSpPr/>
          <p:nvPr/>
        </p:nvSpPr>
        <p:spPr>
          <a:xfrm>
            <a:off x="5612294" y="3123974"/>
            <a:ext cx="374171" cy="28215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8" name="Abgerundetes Rechteck 47"/>
          <p:cNvSpPr/>
          <p:nvPr/>
        </p:nvSpPr>
        <p:spPr>
          <a:xfrm>
            <a:off x="4357013" y="4269697"/>
            <a:ext cx="374171" cy="28215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cxnSp>
        <p:nvCxnSpPr>
          <p:cNvPr id="50" name="Gerader Verbinder 49"/>
          <p:cNvCxnSpPr>
            <a:stCxn id="27" idx="6"/>
            <a:endCxn id="48" idx="1"/>
          </p:cNvCxnSpPr>
          <p:nvPr/>
        </p:nvCxnSpPr>
        <p:spPr>
          <a:xfrm flipV="1">
            <a:off x="4017885" y="4410772"/>
            <a:ext cx="339126" cy="58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r Verbinder 55"/>
          <p:cNvCxnSpPr>
            <a:stCxn id="28" idx="0"/>
            <a:endCxn id="48" idx="2"/>
          </p:cNvCxnSpPr>
          <p:nvPr/>
        </p:nvCxnSpPr>
        <p:spPr>
          <a:xfrm flipV="1">
            <a:off x="4509054" y="4551847"/>
            <a:ext cx="35045" cy="425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r Verbinder 57"/>
          <p:cNvCxnSpPr>
            <a:stCxn id="17" idx="4"/>
            <a:endCxn id="47" idx="0"/>
          </p:cNvCxnSpPr>
          <p:nvPr/>
        </p:nvCxnSpPr>
        <p:spPr>
          <a:xfrm flipH="1">
            <a:off x="5799378" y="2551197"/>
            <a:ext cx="276668" cy="572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r Verbinder 59"/>
          <p:cNvCxnSpPr>
            <a:stCxn id="18" idx="4"/>
          </p:cNvCxnSpPr>
          <p:nvPr/>
        </p:nvCxnSpPr>
        <p:spPr>
          <a:xfrm flipH="1">
            <a:off x="5964493" y="2420789"/>
            <a:ext cx="587270" cy="687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r Verbinder 61"/>
          <p:cNvCxnSpPr>
            <a:stCxn id="19" idx="3"/>
            <a:endCxn id="47" idx="3"/>
          </p:cNvCxnSpPr>
          <p:nvPr/>
        </p:nvCxnSpPr>
        <p:spPr>
          <a:xfrm flipH="1">
            <a:off x="5986463" y="2681604"/>
            <a:ext cx="958122" cy="583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r Verbinder 63"/>
          <p:cNvCxnSpPr>
            <a:stCxn id="20" idx="2"/>
          </p:cNvCxnSpPr>
          <p:nvPr/>
        </p:nvCxnSpPr>
        <p:spPr>
          <a:xfrm flipH="1">
            <a:off x="6019081" y="3035423"/>
            <a:ext cx="1030856" cy="3190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r Verbinder 65"/>
          <p:cNvCxnSpPr>
            <a:stCxn id="30" idx="3"/>
            <a:endCxn id="47" idx="1"/>
          </p:cNvCxnSpPr>
          <p:nvPr/>
        </p:nvCxnSpPr>
        <p:spPr>
          <a:xfrm>
            <a:off x="3187460" y="3170246"/>
            <a:ext cx="2424831" cy="948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r Verbinder 67"/>
          <p:cNvCxnSpPr>
            <a:stCxn id="47" idx="2"/>
            <a:endCxn id="48" idx="3"/>
          </p:cNvCxnSpPr>
          <p:nvPr/>
        </p:nvCxnSpPr>
        <p:spPr>
          <a:xfrm flipH="1">
            <a:off x="4731182" y="3406126"/>
            <a:ext cx="1068195" cy="1004648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r Verbinder 69"/>
          <p:cNvCxnSpPr>
            <a:stCxn id="30" idx="2"/>
            <a:endCxn id="48" idx="0"/>
          </p:cNvCxnSpPr>
          <p:nvPr/>
        </p:nvCxnSpPr>
        <p:spPr>
          <a:xfrm>
            <a:off x="3000375" y="3311319"/>
            <a:ext cx="1543722" cy="95837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Ellipse 72"/>
          <p:cNvSpPr/>
          <p:nvPr/>
        </p:nvSpPr>
        <p:spPr>
          <a:xfrm>
            <a:off x="5171739" y="4747357"/>
            <a:ext cx="304081" cy="30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cxnSp>
        <p:nvCxnSpPr>
          <p:cNvPr id="76" name="Gerader Verbinder 75"/>
          <p:cNvCxnSpPr/>
          <p:nvPr/>
        </p:nvCxnSpPr>
        <p:spPr>
          <a:xfrm flipH="1" flipV="1">
            <a:off x="4731183" y="4550368"/>
            <a:ext cx="471155" cy="3568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127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6</a:t>
            </a:fld>
            <a:endParaRPr lang="de-DE"/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1614488" y="1122514"/>
            <a:ext cx="5915025" cy="7310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100" b="1" dirty="0"/>
              <a:t>Endsysteme</a:t>
            </a:r>
            <a:r>
              <a:rPr lang="de-DE" sz="2100" dirty="0"/>
              <a:t> senden und empfangen Daten…</a:t>
            </a:r>
            <a:endParaRPr lang="de-DE" sz="2100" dirty="0"/>
          </a:p>
        </p:txBody>
      </p:sp>
      <p:sp>
        <p:nvSpPr>
          <p:cNvPr id="12" name="Ellipse 11"/>
          <p:cNvSpPr/>
          <p:nvPr/>
        </p:nvSpPr>
        <p:spPr>
          <a:xfrm>
            <a:off x="1932319" y="2125333"/>
            <a:ext cx="304081" cy="30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3" name="Ellipse 12"/>
          <p:cNvSpPr/>
          <p:nvPr/>
        </p:nvSpPr>
        <p:spPr>
          <a:xfrm>
            <a:off x="2312959" y="2019658"/>
            <a:ext cx="304081" cy="30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4" name="Ellipse 13"/>
          <p:cNvSpPr/>
          <p:nvPr/>
        </p:nvSpPr>
        <p:spPr>
          <a:xfrm>
            <a:off x="2813291" y="2323741"/>
            <a:ext cx="304081" cy="30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5" name="Ellipse 14"/>
          <p:cNvSpPr/>
          <p:nvPr/>
        </p:nvSpPr>
        <p:spPr>
          <a:xfrm>
            <a:off x="1780279" y="2735652"/>
            <a:ext cx="304081" cy="30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7" name="Ellipse 16"/>
          <p:cNvSpPr/>
          <p:nvPr/>
        </p:nvSpPr>
        <p:spPr>
          <a:xfrm>
            <a:off x="5924006" y="2255741"/>
            <a:ext cx="304081" cy="2954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8" name="Ellipse 17"/>
          <p:cNvSpPr/>
          <p:nvPr/>
        </p:nvSpPr>
        <p:spPr>
          <a:xfrm>
            <a:off x="6399724" y="2125335"/>
            <a:ext cx="304081" cy="2954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9" name="Ellipse 18"/>
          <p:cNvSpPr/>
          <p:nvPr/>
        </p:nvSpPr>
        <p:spPr>
          <a:xfrm>
            <a:off x="6900055" y="2429415"/>
            <a:ext cx="304081" cy="2954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0" name="Ellipse 19"/>
          <p:cNvSpPr/>
          <p:nvPr/>
        </p:nvSpPr>
        <p:spPr>
          <a:xfrm>
            <a:off x="7049939" y="2887694"/>
            <a:ext cx="304081" cy="2954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7" name="Ellipse 26"/>
          <p:cNvSpPr/>
          <p:nvPr/>
        </p:nvSpPr>
        <p:spPr>
          <a:xfrm>
            <a:off x="3713806" y="4317166"/>
            <a:ext cx="304081" cy="30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8" name="Ellipse 27"/>
          <p:cNvSpPr/>
          <p:nvPr/>
        </p:nvSpPr>
        <p:spPr>
          <a:xfrm>
            <a:off x="4357013" y="4977225"/>
            <a:ext cx="304081" cy="30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0" name="Abgerundetes Rechteck 29"/>
          <p:cNvSpPr/>
          <p:nvPr/>
        </p:nvSpPr>
        <p:spPr>
          <a:xfrm>
            <a:off x="2813291" y="3029168"/>
            <a:ext cx="374171" cy="28215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cxnSp>
        <p:nvCxnSpPr>
          <p:cNvPr id="32" name="Gerader Verbinder 31"/>
          <p:cNvCxnSpPr>
            <a:stCxn id="15" idx="5"/>
            <a:endCxn id="30" idx="1"/>
          </p:cNvCxnSpPr>
          <p:nvPr/>
        </p:nvCxnSpPr>
        <p:spPr>
          <a:xfrm>
            <a:off x="2039827" y="2995202"/>
            <a:ext cx="773463" cy="1750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/>
          <p:cNvCxnSpPr>
            <a:stCxn id="12" idx="5"/>
          </p:cNvCxnSpPr>
          <p:nvPr/>
        </p:nvCxnSpPr>
        <p:spPr>
          <a:xfrm>
            <a:off x="2191869" y="2384885"/>
            <a:ext cx="637678" cy="650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/>
          <p:cNvCxnSpPr>
            <a:stCxn id="13" idx="4"/>
          </p:cNvCxnSpPr>
          <p:nvPr/>
        </p:nvCxnSpPr>
        <p:spPr>
          <a:xfrm>
            <a:off x="2464999" y="2323741"/>
            <a:ext cx="453644" cy="711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37"/>
          <p:cNvCxnSpPr>
            <a:stCxn id="14" idx="4"/>
            <a:endCxn id="30" idx="0"/>
          </p:cNvCxnSpPr>
          <p:nvPr/>
        </p:nvCxnSpPr>
        <p:spPr>
          <a:xfrm>
            <a:off x="2965332" y="2627824"/>
            <a:ext cx="35045" cy="401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bgerundetes Rechteck 46"/>
          <p:cNvSpPr/>
          <p:nvPr/>
        </p:nvSpPr>
        <p:spPr>
          <a:xfrm>
            <a:off x="5612294" y="3123974"/>
            <a:ext cx="374171" cy="28215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8" name="Abgerundetes Rechteck 47"/>
          <p:cNvSpPr/>
          <p:nvPr/>
        </p:nvSpPr>
        <p:spPr>
          <a:xfrm>
            <a:off x="4357013" y="4269697"/>
            <a:ext cx="374171" cy="28215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cxnSp>
        <p:nvCxnSpPr>
          <p:cNvPr id="50" name="Gerader Verbinder 49"/>
          <p:cNvCxnSpPr>
            <a:stCxn id="27" idx="6"/>
            <a:endCxn id="48" idx="1"/>
          </p:cNvCxnSpPr>
          <p:nvPr/>
        </p:nvCxnSpPr>
        <p:spPr>
          <a:xfrm flipV="1">
            <a:off x="4017885" y="4410772"/>
            <a:ext cx="339126" cy="58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r Verbinder 55"/>
          <p:cNvCxnSpPr>
            <a:stCxn id="28" idx="0"/>
            <a:endCxn id="48" idx="2"/>
          </p:cNvCxnSpPr>
          <p:nvPr/>
        </p:nvCxnSpPr>
        <p:spPr>
          <a:xfrm flipV="1">
            <a:off x="4509054" y="4551847"/>
            <a:ext cx="35045" cy="425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r Verbinder 57"/>
          <p:cNvCxnSpPr>
            <a:stCxn id="17" idx="4"/>
            <a:endCxn id="47" idx="0"/>
          </p:cNvCxnSpPr>
          <p:nvPr/>
        </p:nvCxnSpPr>
        <p:spPr>
          <a:xfrm flipH="1">
            <a:off x="5799378" y="2551197"/>
            <a:ext cx="276668" cy="572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r Verbinder 59"/>
          <p:cNvCxnSpPr>
            <a:stCxn id="18" idx="4"/>
          </p:cNvCxnSpPr>
          <p:nvPr/>
        </p:nvCxnSpPr>
        <p:spPr>
          <a:xfrm flipH="1">
            <a:off x="5964493" y="2420789"/>
            <a:ext cx="587270" cy="687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r Verbinder 61"/>
          <p:cNvCxnSpPr>
            <a:stCxn id="19" idx="3"/>
            <a:endCxn id="47" idx="3"/>
          </p:cNvCxnSpPr>
          <p:nvPr/>
        </p:nvCxnSpPr>
        <p:spPr>
          <a:xfrm flipH="1">
            <a:off x="5986463" y="2681604"/>
            <a:ext cx="958122" cy="583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r Verbinder 63"/>
          <p:cNvCxnSpPr>
            <a:stCxn id="20" idx="2"/>
          </p:cNvCxnSpPr>
          <p:nvPr/>
        </p:nvCxnSpPr>
        <p:spPr>
          <a:xfrm flipH="1">
            <a:off x="6019081" y="3035423"/>
            <a:ext cx="1030856" cy="3190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r Verbinder 65"/>
          <p:cNvCxnSpPr>
            <a:stCxn id="30" idx="3"/>
            <a:endCxn id="47" idx="1"/>
          </p:cNvCxnSpPr>
          <p:nvPr/>
        </p:nvCxnSpPr>
        <p:spPr>
          <a:xfrm>
            <a:off x="3187460" y="3170246"/>
            <a:ext cx="2424831" cy="948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r Verbinder 67"/>
          <p:cNvCxnSpPr>
            <a:stCxn id="47" idx="2"/>
            <a:endCxn id="48" idx="3"/>
          </p:cNvCxnSpPr>
          <p:nvPr/>
        </p:nvCxnSpPr>
        <p:spPr>
          <a:xfrm flipH="1">
            <a:off x="4731182" y="3406126"/>
            <a:ext cx="1068195" cy="1004648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r Verbinder 69"/>
          <p:cNvCxnSpPr>
            <a:stCxn id="30" idx="2"/>
            <a:endCxn id="48" idx="0"/>
          </p:cNvCxnSpPr>
          <p:nvPr/>
        </p:nvCxnSpPr>
        <p:spPr>
          <a:xfrm>
            <a:off x="3000375" y="3311319"/>
            <a:ext cx="1543722" cy="95837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Ellipse 72"/>
          <p:cNvSpPr/>
          <p:nvPr/>
        </p:nvSpPr>
        <p:spPr>
          <a:xfrm>
            <a:off x="5171739" y="4747357"/>
            <a:ext cx="304081" cy="30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cxnSp>
        <p:nvCxnSpPr>
          <p:cNvPr id="76" name="Gerader Verbinder 75"/>
          <p:cNvCxnSpPr/>
          <p:nvPr/>
        </p:nvCxnSpPr>
        <p:spPr>
          <a:xfrm flipH="1" flipV="1">
            <a:off x="4731183" y="4550368"/>
            <a:ext cx="471155" cy="3568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feld 90"/>
          <p:cNvSpPr txBox="1"/>
          <p:nvPr/>
        </p:nvSpPr>
        <p:spPr>
          <a:xfrm>
            <a:off x="2638616" y="1955987"/>
            <a:ext cx="11981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b="1" dirty="0">
                <a:solidFill>
                  <a:srgbClr val="FF0000"/>
                </a:solidFill>
              </a:rPr>
              <a:t>Endsysteme</a:t>
            </a:r>
            <a:endParaRPr lang="de-DE" sz="135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487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7</a:t>
            </a:fld>
            <a:endParaRPr lang="de-DE"/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1614488" y="1122514"/>
            <a:ext cx="5915025" cy="7310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100" dirty="0"/>
              <a:t>…und kommen in unterschiedlichster Variabilität</a:t>
            </a:r>
            <a:endParaRPr lang="de-DE" sz="2100" dirty="0"/>
          </a:p>
        </p:txBody>
      </p:sp>
      <p:sp>
        <p:nvSpPr>
          <p:cNvPr id="12" name="Ellipse 11"/>
          <p:cNvSpPr/>
          <p:nvPr/>
        </p:nvSpPr>
        <p:spPr>
          <a:xfrm>
            <a:off x="1932319" y="2125333"/>
            <a:ext cx="304081" cy="30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3" name="Ellipse 12"/>
          <p:cNvSpPr/>
          <p:nvPr/>
        </p:nvSpPr>
        <p:spPr>
          <a:xfrm>
            <a:off x="2312959" y="2019658"/>
            <a:ext cx="304081" cy="30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4" name="Ellipse 13"/>
          <p:cNvSpPr/>
          <p:nvPr/>
        </p:nvSpPr>
        <p:spPr>
          <a:xfrm>
            <a:off x="2813291" y="2323741"/>
            <a:ext cx="304081" cy="30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5" name="Ellipse 14"/>
          <p:cNvSpPr/>
          <p:nvPr/>
        </p:nvSpPr>
        <p:spPr>
          <a:xfrm>
            <a:off x="1780279" y="2735652"/>
            <a:ext cx="304081" cy="30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7" name="Ellipse 16"/>
          <p:cNvSpPr/>
          <p:nvPr/>
        </p:nvSpPr>
        <p:spPr>
          <a:xfrm>
            <a:off x="5924006" y="2255741"/>
            <a:ext cx="304081" cy="2954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8" name="Ellipse 17"/>
          <p:cNvSpPr/>
          <p:nvPr/>
        </p:nvSpPr>
        <p:spPr>
          <a:xfrm>
            <a:off x="6399724" y="2125335"/>
            <a:ext cx="304081" cy="2954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9" name="Ellipse 18"/>
          <p:cNvSpPr/>
          <p:nvPr/>
        </p:nvSpPr>
        <p:spPr>
          <a:xfrm>
            <a:off x="6900055" y="2429415"/>
            <a:ext cx="304081" cy="2954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0" name="Ellipse 19"/>
          <p:cNvSpPr/>
          <p:nvPr/>
        </p:nvSpPr>
        <p:spPr>
          <a:xfrm>
            <a:off x="7049939" y="2887694"/>
            <a:ext cx="304081" cy="2954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7" name="Ellipse 26"/>
          <p:cNvSpPr/>
          <p:nvPr/>
        </p:nvSpPr>
        <p:spPr>
          <a:xfrm>
            <a:off x="3713806" y="4317166"/>
            <a:ext cx="304081" cy="30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8" name="Ellipse 27"/>
          <p:cNvSpPr/>
          <p:nvPr/>
        </p:nvSpPr>
        <p:spPr>
          <a:xfrm>
            <a:off x="4357013" y="4977225"/>
            <a:ext cx="304081" cy="30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0" name="Abgerundetes Rechteck 29"/>
          <p:cNvSpPr/>
          <p:nvPr/>
        </p:nvSpPr>
        <p:spPr>
          <a:xfrm>
            <a:off x="2813291" y="3029168"/>
            <a:ext cx="374171" cy="28215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cxnSp>
        <p:nvCxnSpPr>
          <p:cNvPr id="32" name="Gerader Verbinder 31"/>
          <p:cNvCxnSpPr>
            <a:stCxn id="15" idx="5"/>
            <a:endCxn id="30" idx="1"/>
          </p:cNvCxnSpPr>
          <p:nvPr/>
        </p:nvCxnSpPr>
        <p:spPr>
          <a:xfrm>
            <a:off x="2039827" y="2995202"/>
            <a:ext cx="773463" cy="1750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/>
          <p:cNvCxnSpPr>
            <a:stCxn id="12" idx="5"/>
          </p:cNvCxnSpPr>
          <p:nvPr/>
        </p:nvCxnSpPr>
        <p:spPr>
          <a:xfrm>
            <a:off x="2191869" y="2384885"/>
            <a:ext cx="637678" cy="650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/>
          <p:cNvCxnSpPr>
            <a:stCxn id="13" idx="4"/>
          </p:cNvCxnSpPr>
          <p:nvPr/>
        </p:nvCxnSpPr>
        <p:spPr>
          <a:xfrm>
            <a:off x="2464999" y="2323741"/>
            <a:ext cx="453644" cy="711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37"/>
          <p:cNvCxnSpPr>
            <a:stCxn id="14" idx="4"/>
            <a:endCxn id="30" idx="0"/>
          </p:cNvCxnSpPr>
          <p:nvPr/>
        </p:nvCxnSpPr>
        <p:spPr>
          <a:xfrm>
            <a:off x="2965332" y="2627824"/>
            <a:ext cx="35045" cy="401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bgerundetes Rechteck 46"/>
          <p:cNvSpPr/>
          <p:nvPr/>
        </p:nvSpPr>
        <p:spPr>
          <a:xfrm>
            <a:off x="5612294" y="3123974"/>
            <a:ext cx="374171" cy="28215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8" name="Abgerundetes Rechteck 47"/>
          <p:cNvSpPr/>
          <p:nvPr/>
        </p:nvSpPr>
        <p:spPr>
          <a:xfrm>
            <a:off x="4357013" y="4269697"/>
            <a:ext cx="374171" cy="28215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cxnSp>
        <p:nvCxnSpPr>
          <p:cNvPr id="50" name="Gerader Verbinder 49"/>
          <p:cNvCxnSpPr>
            <a:stCxn id="27" idx="6"/>
            <a:endCxn id="48" idx="1"/>
          </p:cNvCxnSpPr>
          <p:nvPr/>
        </p:nvCxnSpPr>
        <p:spPr>
          <a:xfrm flipV="1">
            <a:off x="4017885" y="4410772"/>
            <a:ext cx="339126" cy="58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r Verbinder 55"/>
          <p:cNvCxnSpPr>
            <a:stCxn id="28" idx="0"/>
            <a:endCxn id="48" idx="2"/>
          </p:cNvCxnSpPr>
          <p:nvPr/>
        </p:nvCxnSpPr>
        <p:spPr>
          <a:xfrm flipV="1">
            <a:off x="4509054" y="4551847"/>
            <a:ext cx="35045" cy="425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r Verbinder 57"/>
          <p:cNvCxnSpPr>
            <a:stCxn id="17" idx="4"/>
            <a:endCxn id="47" idx="0"/>
          </p:cNvCxnSpPr>
          <p:nvPr/>
        </p:nvCxnSpPr>
        <p:spPr>
          <a:xfrm flipH="1">
            <a:off x="5799378" y="2551197"/>
            <a:ext cx="276668" cy="572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r Verbinder 59"/>
          <p:cNvCxnSpPr>
            <a:stCxn id="18" idx="4"/>
          </p:cNvCxnSpPr>
          <p:nvPr/>
        </p:nvCxnSpPr>
        <p:spPr>
          <a:xfrm flipH="1">
            <a:off x="5964493" y="2420789"/>
            <a:ext cx="587270" cy="687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r Verbinder 61"/>
          <p:cNvCxnSpPr>
            <a:stCxn id="19" idx="3"/>
            <a:endCxn id="47" idx="3"/>
          </p:cNvCxnSpPr>
          <p:nvPr/>
        </p:nvCxnSpPr>
        <p:spPr>
          <a:xfrm flipH="1">
            <a:off x="5986463" y="2681604"/>
            <a:ext cx="958122" cy="583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r Verbinder 63"/>
          <p:cNvCxnSpPr>
            <a:stCxn id="20" idx="2"/>
          </p:cNvCxnSpPr>
          <p:nvPr/>
        </p:nvCxnSpPr>
        <p:spPr>
          <a:xfrm flipH="1">
            <a:off x="6019081" y="3035423"/>
            <a:ext cx="1030856" cy="3190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r Verbinder 65"/>
          <p:cNvCxnSpPr>
            <a:stCxn id="30" idx="3"/>
            <a:endCxn id="47" idx="1"/>
          </p:cNvCxnSpPr>
          <p:nvPr/>
        </p:nvCxnSpPr>
        <p:spPr>
          <a:xfrm>
            <a:off x="3187460" y="3170246"/>
            <a:ext cx="2424831" cy="948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r Verbinder 67"/>
          <p:cNvCxnSpPr>
            <a:stCxn id="47" idx="2"/>
            <a:endCxn id="48" idx="3"/>
          </p:cNvCxnSpPr>
          <p:nvPr/>
        </p:nvCxnSpPr>
        <p:spPr>
          <a:xfrm flipH="1">
            <a:off x="4731182" y="3406126"/>
            <a:ext cx="1068195" cy="1004648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r Verbinder 69"/>
          <p:cNvCxnSpPr>
            <a:stCxn id="30" idx="2"/>
            <a:endCxn id="48" idx="0"/>
          </p:cNvCxnSpPr>
          <p:nvPr/>
        </p:nvCxnSpPr>
        <p:spPr>
          <a:xfrm>
            <a:off x="3000375" y="3311319"/>
            <a:ext cx="1543722" cy="95837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Ellipse 72"/>
          <p:cNvSpPr/>
          <p:nvPr/>
        </p:nvSpPr>
        <p:spPr>
          <a:xfrm>
            <a:off x="5171739" y="4747357"/>
            <a:ext cx="304081" cy="30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cxnSp>
        <p:nvCxnSpPr>
          <p:cNvPr id="76" name="Gerader Verbinder 75"/>
          <p:cNvCxnSpPr/>
          <p:nvPr/>
        </p:nvCxnSpPr>
        <p:spPr>
          <a:xfrm flipH="1" flipV="1">
            <a:off x="4731183" y="4550368"/>
            <a:ext cx="471155" cy="3568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2544367" y="4526443"/>
            <a:ext cx="10470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Linux Server</a:t>
            </a:r>
            <a:endParaRPr lang="de-DE" sz="1350" dirty="0"/>
          </a:p>
        </p:txBody>
      </p:sp>
      <p:sp>
        <p:nvSpPr>
          <p:cNvPr id="35" name="Textfeld 34"/>
          <p:cNvSpPr txBox="1"/>
          <p:nvPr/>
        </p:nvSpPr>
        <p:spPr>
          <a:xfrm>
            <a:off x="1647914" y="1766579"/>
            <a:ext cx="210352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Auto Infotainment Systeme</a:t>
            </a:r>
            <a:endParaRPr lang="de-DE" sz="1350" dirty="0"/>
          </a:p>
        </p:txBody>
      </p:sp>
      <p:sp>
        <p:nvSpPr>
          <p:cNvPr id="37" name="Textfeld 36"/>
          <p:cNvSpPr txBox="1"/>
          <p:nvPr/>
        </p:nvSpPr>
        <p:spPr>
          <a:xfrm>
            <a:off x="3272628" y="5104564"/>
            <a:ext cx="4855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iPad</a:t>
            </a:r>
            <a:endParaRPr lang="de-DE" sz="1350" dirty="0"/>
          </a:p>
        </p:txBody>
      </p:sp>
      <p:sp>
        <p:nvSpPr>
          <p:cNvPr id="39" name="Textfeld 38"/>
          <p:cNvSpPr txBox="1"/>
          <p:nvPr/>
        </p:nvSpPr>
        <p:spPr>
          <a:xfrm>
            <a:off x="6834830" y="2118864"/>
            <a:ext cx="1122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Rauchmelder</a:t>
            </a:r>
            <a:endParaRPr lang="de-DE" sz="1350" dirty="0"/>
          </a:p>
        </p:txBody>
      </p:sp>
      <p:sp>
        <p:nvSpPr>
          <p:cNvPr id="40" name="Textfeld 39"/>
          <p:cNvSpPr txBox="1"/>
          <p:nvPr/>
        </p:nvSpPr>
        <p:spPr>
          <a:xfrm>
            <a:off x="5786441" y="1786899"/>
            <a:ext cx="117057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Amazon Alexa</a:t>
            </a:r>
            <a:endParaRPr lang="de-DE" sz="1350" dirty="0"/>
          </a:p>
        </p:txBody>
      </p:sp>
      <p:sp>
        <p:nvSpPr>
          <p:cNvPr id="41" name="Textfeld 40"/>
          <p:cNvSpPr txBox="1"/>
          <p:nvPr/>
        </p:nvSpPr>
        <p:spPr>
          <a:xfrm>
            <a:off x="5612293" y="4846573"/>
            <a:ext cx="106247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Windows PC</a:t>
            </a:r>
            <a:endParaRPr lang="de-DE" sz="1350" dirty="0"/>
          </a:p>
        </p:txBody>
      </p:sp>
      <p:sp>
        <p:nvSpPr>
          <p:cNvPr id="42" name="Textfeld 41"/>
          <p:cNvSpPr txBox="1"/>
          <p:nvPr/>
        </p:nvSpPr>
        <p:spPr>
          <a:xfrm>
            <a:off x="1338120" y="3261278"/>
            <a:ext cx="14868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Herzschrittmacher</a:t>
            </a:r>
            <a:endParaRPr lang="de-DE" sz="1350" dirty="0"/>
          </a:p>
        </p:txBody>
      </p:sp>
      <p:sp>
        <p:nvSpPr>
          <p:cNvPr id="43" name="Textfeld 42"/>
          <p:cNvSpPr txBox="1"/>
          <p:nvPr/>
        </p:nvSpPr>
        <p:spPr>
          <a:xfrm>
            <a:off x="6742929" y="3438550"/>
            <a:ext cx="8418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 err="1"/>
              <a:t>Macbook</a:t>
            </a:r>
            <a:endParaRPr lang="de-DE" sz="1350" dirty="0"/>
          </a:p>
        </p:txBody>
      </p:sp>
    </p:spTree>
    <p:extLst>
      <p:ext uri="{BB962C8B-B14F-4D97-AF65-F5344CB8AC3E}">
        <p14:creationId xmlns:p14="http://schemas.microsoft.com/office/powerpoint/2010/main" val="2179197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8</a:t>
            </a:fld>
            <a:endParaRPr lang="de-DE"/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1614488" y="1122514"/>
            <a:ext cx="5915025" cy="7310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100" b="1" dirty="0"/>
              <a:t>Transitsysteme</a:t>
            </a:r>
            <a:r>
              <a:rPr lang="de-DE" sz="2100" dirty="0"/>
              <a:t> (Switches, Router) vermitteln Daten von der Quelle zum Ziel.</a:t>
            </a:r>
            <a:endParaRPr lang="de-DE" sz="2100" dirty="0"/>
          </a:p>
        </p:txBody>
      </p:sp>
      <p:sp>
        <p:nvSpPr>
          <p:cNvPr id="12" name="Ellipse 11"/>
          <p:cNvSpPr/>
          <p:nvPr/>
        </p:nvSpPr>
        <p:spPr>
          <a:xfrm>
            <a:off x="1932319" y="2125333"/>
            <a:ext cx="304081" cy="30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3" name="Ellipse 12"/>
          <p:cNvSpPr/>
          <p:nvPr/>
        </p:nvSpPr>
        <p:spPr>
          <a:xfrm>
            <a:off x="2312959" y="2019658"/>
            <a:ext cx="304081" cy="30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4" name="Ellipse 13"/>
          <p:cNvSpPr/>
          <p:nvPr/>
        </p:nvSpPr>
        <p:spPr>
          <a:xfrm>
            <a:off x="2813291" y="2323741"/>
            <a:ext cx="304081" cy="30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5" name="Ellipse 14"/>
          <p:cNvSpPr/>
          <p:nvPr/>
        </p:nvSpPr>
        <p:spPr>
          <a:xfrm>
            <a:off x="1780279" y="2735652"/>
            <a:ext cx="304081" cy="30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7" name="Ellipse 16"/>
          <p:cNvSpPr/>
          <p:nvPr/>
        </p:nvSpPr>
        <p:spPr>
          <a:xfrm>
            <a:off x="5924006" y="2255741"/>
            <a:ext cx="304081" cy="2954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8" name="Ellipse 17"/>
          <p:cNvSpPr/>
          <p:nvPr/>
        </p:nvSpPr>
        <p:spPr>
          <a:xfrm>
            <a:off x="6399724" y="2125335"/>
            <a:ext cx="304081" cy="2954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9" name="Ellipse 18"/>
          <p:cNvSpPr/>
          <p:nvPr/>
        </p:nvSpPr>
        <p:spPr>
          <a:xfrm>
            <a:off x="6900055" y="2429415"/>
            <a:ext cx="304081" cy="2954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0" name="Ellipse 19"/>
          <p:cNvSpPr/>
          <p:nvPr/>
        </p:nvSpPr>
        <p:spPr>
          <a:xfrm>
            <a:off x="7049939" y="2887694"/>
            <a:ext cx="304081" cy="2954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7" name="Ellipse 26"/>
          <p:cNvSpPr/>
          <p:nvPr/>
        </p:nvSpPr>
        <p:spPr>
          <a:xfrm>
            <a:off x="3713806" y="4317166"/>
            <a:ext cx="304081" cy="30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8" name="Ellipse 27"/>
          <p:cNvSpPr/>
          <p:nvPr/>
        </p:nvSpPr>
        <p:spPr>
          <a:xfrm>
            <a:off x="4357013" y="4977225"/>
            <a:ext cx="304081" cy="30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0" name="Abgerundetes Rechteck 29"/>
          <p:cNvSpPr/>
          <p:nvPr/>
        </p:nvSpPr>
        <p:spPr>
          <a:xfrm>
            <a:off x="2813291" y="3029168"/>
            <a:ext cx="374171" cy="28215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cxnSp>
        <p:nvCxnSpPr>
          <p:cNvPr id="32" name="Gerader Verbinder 31"/>
          <p:cNvCxnSpPr>
            <a:stCxn id="15" idx="5"/>
            <a:endCxn id="30" idx="1"/>
          </p:cNvCxnSpPr>
          <p:nvPr/>
        </p:nvCxnSpPr>
        <p:spPr>
          <a:xfrm>
            <a:off x="2039827" y="2995202"/>
            <a:ext cx="773463" cy="1750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/>
          <p:cNvCxnSpPr>
            <a:stCxn id="12" idx="5"/>
          </p:cNvCxnSpPr>
          <p:nvPr/>
        </p:nvCxnSpPr>
        <p:spPr>
          <a:xfrm>
            <a:off x="2191869" y="2384885"/>
            <a:ext cx="637678" cy="650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/>
          <p:cNvCxnSpPr>
            <a:stCxn id="13" idx="4"/>
          </p:cNvCxnSpPr>
          <p:nvPr/>
        </p:nvCxnSpPr>
        <p:spPr>
          <a:xfrm>
            <a:off x="2464999" y="2323741"/>
            <a:ext cx="453644" cy="711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37"/>
          <p:cNvCxnSpPr>
            <a:stCxn id="14" idx="4"/>
            <a:endCxn id="30" idx="0"/>
          </p:cNvCxnSpPr>
          <p:nvPr/>
        </p:nvCxnSpPr>
        <p:spPr>
          <a:xfrm>
            <a:off x="2965332" y="2627824"/>
            <a:ext cx="35045" cy="401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bgerundetes Rechteck 46"/>
          <p:cNvSpPr/>
          <p:nvPr/>
        </p:nvSpPr>
        <p:spPr>
          <a:xfrm>
            <a:off x="5612294" y="3123974"/>
            <a:ext cx="374171" cy="28215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8" name="Abgerundetes Rechteck 47"/>
          <p:cNvSpPr/>
          <p:nvPr/>
        </p:nvSpPr>
        <p:spPr>
          <a:xfrm>
            <a:off x="4357013" y="4269697"/>
            <a:ext cx="374171" cy="28215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cxnSp>
        <p:nvCxnSpPr>
          <p:cNvPr id="50" name="Gerader Verbinder 49"/>
          <p:cNvCxnSpPr>
            <a:stCxn id="27" idx="6"/>
            <a:endCxn id="48" idx="1"/>
          </p:cNvCxnSpPr>
          <p:nvPr/>
        </p:nvCxnSpPr>
        <p:spPr>
          <a:xfrm flipV="1">
            <a:off x="4017885" y="4410772"/>
            <a:ext cx="339126" cy="58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r Verbinder 55"/>
          <p:cNvCxnSpPr>
            <a:stCxn id="28" idx="0"/>
            <a:endCxn id="48" idx="2"/>
          </p:cNvCxnSpPr>
          <p:nvPr/>
        </p:nvCxnSpPr>
        <p:spPr>
          <a:xfrm flipV="1">
            <a:off x="4509054" y="4551847"/>
            <a:ext cx="35045" cy="425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r Verbinder 57"/>
          <p:cNvCxnSpPr>
            <a:stCxn id="17" idx="4"/>
            <a:endCxn id="47" idx="0"/>
          </p:cNvCxnSpPr>
          <p:nvPr/>
        </p:nvCxnSpPr>
        <p:spPr>
          <a:xfrm flipH="1">
            <a:off x="5799378" y="2551197"/>
            <a:ext cx="276668" cy="572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r Verbinder 59"/>
          <p:cNvCxnSpPr>
            <a:stCxn id="18" idx="4"/>
          </p:cNvCxnSpPr>
          <p:nvPr/>
        </p:nvCxnSpPr>
        <p:spPr>
          <a:xfrm flipH="1">
            <a:off x="5964493" y="2420789"/>
            <a:ext cx="587270" cy="687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r Verbinder 61"/>
          <p:cNvCxnSpPr>
            <a:stCxn id="19" idx="3"/>
            <a:endCxn id="47" idx="3"/>
          </p:cNvCxnSpPr>
          <p:nvPr/>
        </p:nvCxnSpPr>
        <p:spPr>
          <a:xfrm flipH="1">
            <a:off x="5986463" y="2681604"/>
            <a:ext cx="958122" cy="583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r Verbinder 63"/>
          <p:cNvCxnSpPr>
            <a:stCxn id="20" idx="2"/>
          </p:cNvCxnSpPr>
          <p:nvPr/>
        </p:nvCxnSpPr>
        <p:spPr>
          <a:xfrm flipH="1">
            <a:off x="6019081" y="3035423"/>
            <a:ext cx="1030856" cy="3190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r Verbinder 65"/>
          <p:cNvCxnSpPr>
            <a:stCxn id="30" idx="3"/>
            <a:endCxn id="47" idx="1"/>
          </p:cNvCxnSpPr>
          <p:nvPr/>
        </p:nvCxnSpPr>
        <p:spPr>
          <a:xfrm>
            <a:off x="3187460" y="3170246"/>
            <a:ext cx="2424831" cy="948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r Verbinder 67"/>
          <p:cNvCxnSpPr>
            <a:stCxn id="47" idx="2"/>
            <a:endCxn id="48" idx="3"/>
          </p:cNvCxnSpPr>
          <p:nvPr/>
        </p:nvCxnSpPr>
        <p:spPr>
          <a:xfrm flipH="1">
            <a:off x="4731182" y="3406126"/>
            <a:ext cx="1068195" cy="1004648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r Verbinder 69"/>
          <p:cNvCxnSpPr>
            <a:stCxn id="30" idx="2"/>
            <a:endCxn id="48" idx="0"/>
          </p:cNvCxnSpPr>
          <p:nvPr/>
        </p:nvCxnSpPr>
        <p:spPr>
          <a:xfrm>
            <a:off x="3000375" y="3311319"/>
            <a:ext cx="1543722" cy="95837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Ellipse 72"/>
          <p:cNvSpPr/>
          <p:nvPr/>
        </p:nvSpPr>
        <p:spPr>
          <a:xfrm>
            <a:off x="5171739" y="4747357"/>
            <a:ext cx="304081" cy="30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cxnSp>
        <p:nvCxnSpPr>
          <p:cNvPr id="76" name="Gerader Verbinder 75"/>
          <p:cNvCxnSpPr/>
          <p:nvPr/>
        </p:nvCxnSpPr>
        <p:spPr>
          <a:xfrm flipH="1" flipV="1">
            <a:off x="4731183" y="4550368"/>
            <a:ext cx="471155" cy="3568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feld 90"/>
          <p:cNvSpPr txBox="1"/>
          <p:nvPr/>
        </p:nvSpPr>
        <p:spPr>
          <a:xfrm>
            <a:off x="3234149" y="2764666"/>
            <a:ext cx="11981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b="1" dirty="0"/>
              <a:t>Transitsystem</a:t>
            </a:r>
            <a:endParaRPr lang="de-DE" sz="1350" b="1" dirty="0"/>
          </a:p>
        </p:txBody>
      </p:sp>
    </p:spTree>
    <p:extLst>
      <p:ext uri="{BB962C8B-B14F-4D97-AF65-F5344CB8AC3E}">
        <p14:creationId xmlns:p14="http://schemas.microsoft.com/office/powerpoint/2010/main" val="2688905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4489" y="1131097"/>
            <a:ext cx="6121544" cy="994172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Router mit unterschiedlichen Ausprägungen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9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020" y="2065193"/>
            <a:ext cx="2396495" cy="239250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148697" y="4434318"/>
            <a:ext cx="2396490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Cisco Internet Core Router</a:t>
            </a:r>
          </a:p>
          <a:p>
            <a:endParaRPr lang="de-DE" sz="1350" dirty="0"/>
          </a:p>
          <a:p>
            <a:r>
              <a:rPr lang="de-DE" sz="1350" dirty="0"/>
              <a:t>16 Ports, 12.8 </a:t>
            </a:r>
            <a:r>
              <a:rPr lang="de-DE" sz="1350" dirty="0" err="1"/>
              <a:t>Tbit</a:t>
            </a:r>
            <a:r>
              <a:rPr lang="de-DE" sz="1350" dirty="0"/>
              <a:t>/s </a:t>
            </a:r>
            <a:r>
              <a:rPr lang="de-DE" sz="1350" dirty="0" err="1"/>
              <a:t>bandwidth</a:t>
            </a:r>
            <a:endParaRPr lang="de-DE" sz="135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7" y="1937907"/>
            <a:ext cx="2517198" cy="1678132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865171" y="3675781"/>
            <a:ext cx="15965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Fritz-Box</a:t>
            </a:r>
          </a:p>
          <a:p>
            <a:endParaRPr lang="de-DE" sz="1350" dirty="0"/>
          </a:p>
          <a:p>
            <a:r>
              <a:rPr lang="de-DE" sz="1350" dirty="0"/>
              <a:t>4 LAN Ports, 1Gbit/s</a:t>
            </a:r>
          </a:p>
          <a:p>
            <a:r>
              <a:rPr lang="de-DE" sz="1350" dirty="0"/>
              <a:t>WLAN 300 Mbit/s</a:t>
            </a:r>
          </a:p>
        </p:txBody>
      </p:sp>
    </p:spTree>
    <p:extLst>
      <p:ext uri="{BB962C8B-B14F-4D97-AF65-F5344CB8AC3E}">
        <p14:creationId xmlns:p14="http://schemas.microsoft.com/office/powerpoint/2010/main" val="1997533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1985</Words>
  <Application>Microsoft Office PowerPoint</Application>
  <PresentationFormat>Bildschirmpräsentation (4:3)</PresentationFormat>
  <Paragraphs>436</Paragraphs>
  <Slides>43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43</vt:i4>
      </vt:variant>
    </vt:vector>
  </HeadingPairs>
  <TitlesOfParts>
    <vt:vector size="50" baseType="lpstr">
      <vt:lpstr>MS PGothic</vt:lpstr>
      <vt:lpstr>Arial</vt:lpstr>
      <vt:lpstr>Calibri</vt:lpstr>
      <vt:lpstr>Calibri Light</vt:lpstr>
      <vt:lpstr>Times New Roman</vt:lpstr>
      <vt:lpstr>Wingdings</vt:lpstr>
      <vt:lpstr>Office</vt:lpstr>
      <vt:lpstr>Rechnernetze &amp; Verteilte Systeme</vt:lpstr>
      <vt:lpstr>Kapitel 1:  Grundlagen und Begriffe</vt:lpstr>
      <vt:lpstr>Inhalt von Kapitel 1</vt:lpstr>
      <vt:lpstr>Kapitel 1.1 Was ist ein Rechnernetz</vt:lpstr>
      <vt:lpstr>PowerPoint-Präsentation</vt:lpstr>
      <vt:lpstr>PowerPoint-Präsentation</vt:lpstr>
      <vt:lpstr>PowerPoint-Präsentation</vt:lpstr>
      <vt:lpstr>PowerPoint-Präsentation</vt:lpstr>
      <vt:lpstr>Router mit unterschiedlichen Ausprägungen</vt:lpstr>
      <vt:lpstr>PowerPoint-Präsentation</vt:lpstr>
      <vt:lpstr>Beispiel: Gigabit Ethernet</vt:lpstr>
      <vt:lpstr>Münchner Wissenschaftsnetz (MWN)</vt:lpstr>
      <vt:lpstr>MWN - Überblick</vt:lpstr>
      <vt:lpstr>Geografische Verteilung</vt:lpstr>
      <vt:lpstr>MWN – Angeschlossene Areale</vt:lpstr>
      <vt:lpstr>Nutzer des MWN</vt:lpstr>
      <vt:lpstr>Verteiltes System vs. Rechnernetz</vt:lpstr>
      <vt:lpstr>Verteiltes System vs. Rechnernetz</vt:lpstr>
      <vt:lpstr>Rechnernetz oder Verteiltes System?</vt:lpstr>
      <vt:lpstr>Herausforderungen in Rechnernetzen (Komplexität)</vt:lpstr>
      <vt:lpstr>Herausforderungen in Rechnernetzen (Beispiel MWN)</vt:lpstr>
      <vt:lpstr>Herausforderungen in Rechnernetzen</vt:lpstr>
      <vt:lpstr>Reduzierung der Komplexität</vt:lpstr>
      <vt:lpstr>PowerPoint-Präsentation</vt:lpstr>
      <vt:lpstr>Kapitel 1.2 Protokolle, Dienste, Schichten</vt:lpstr>
      <vt:lpstr>Protokollschichtung</vt:lpstr>
      <vt:lpstr>Definition: Protokoll</vt:lpstr>
      <vt:lpstr>Definition: Dienst</vt:lpstr>
      <vt:lpstr>Definition: Schnittstelle</vt:lpstr>
      <vt:lpstr>Definitionen Internetmodell</vt:lpstr>
      <vt:lpstr>Internetmodell nach Kurose/Ross</vt:lpstr>
      <vt:lpstr>Anwendungsschicht</vt:lpstr>
      <vt:lpstr>Transportschicht</vt:lpstr>
      <vt:lpstr>Vermittlungsschicht</vt:lpstr>
      <vt:lpstr>Sicherungsschicht</vt:lpstr>
      <vt:lpstr>Bitübertragungsschicht</vt:lpstr>
      <vt:lpstr>Transportsystem</vt:lpstr>
      <vt:lpstr>Protokollschichtung</vt:lpstr>
      <vt:lpstr>Kapitel 1.2 Das ISO/OSI-Referenzmodell</vt:lpstr>
      <vt:lpstr>Definition: ISO/OSI-Modell</vt:lpstr>
      <vt:lpstr>PowerPoint-Präsentation</vt:lpstr>
      <vt:lpstr>Unterschiede ISO/OSI zum Internet-Modell</vt:lpstr>
      <vt:lpstr>Unterschiede Internet-Modell zu ISO/OSI</vt:lpstr>
    </vt:vector>
  </TitlesOfParts>
  <Company>LMU, Institut für Informatik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Jungblut, Pascal</dc:creator>
  <cp:lastModifiedBy>Jungblut, Pascal</cp:lastModifiedBy>
  <cp:revision>2</cp:revision>
  <dcterms:created xsi:type="dcterms:W3CDTF">2019-05-03T20:18:50Z</dcterms:created>
  <dcterms:modified xsi:type="dcterms:W3CDTF">2019-05-03T20:22:43Z</dcterms:modified>
</cp:coreProperties>
</file>