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1195F-D3A9-4BB0-BC7F-53B4AAA73C92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9BD01-CBFC-488B-9237-07030043A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92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25488"/>
            <a:ext cx="4941888" cy="37068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49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C013EC-E81C-CF4E-99A3-8087625B2C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90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41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10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Übung am 01. Mai fällt aus wegen Feiertag, daher entfallen auch die am 02.Mai.</a:t>
            </a:r>
          </a:p>
          <a:p>
            <a:r>
              <a:rPr lang="de-DE" dirty="0">
                <a:sym typeface="Wingdings" panose="05000000000000000000" pitchFamily="2" charset="2"/>
              </a:rPr>
              <a:t> Besprechung beginnt mit Blatt 1.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32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5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22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99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rz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668" y="635000"/>
            <a:ext cx="6994312" cy="1104900"/>
          </a:xfrm>
          <a:prstGeom prst="rect">
            <a:avLst/>
          </a:prstGeom>
          <a:noFill/>
        </p:spPr>
      </p:pic>
      <p:pic>
        <p:nvPicPr>
          <p:cNvPr id="4" name="Bild 3" descr="BADW_Neu-VectorSiegel_rgb_weiß_120x12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9" y="635000"/>
            <a:ext cx="143726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86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947335" y="1587501"/>
            <a:ext cx="9652000" cy="4445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70934" y="6451600"/>
            <a:ext cx="1693333" cy="4064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BC66AF0F-7DAE-C140-A8B3-B47CEFAD76B2}" type="datetime1">
              <a:rPr lang="de-DE" smtClean="0"/>
              <a:t>26.04.2019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de-DE"/>
              <a:t>Rechnernetze und verteilte Systeme                (Prof. Dr. D. Kranzlmüller)</a:t>
            </a: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0668000" y="6451600"/>
            <a:ext cx="1185333" cy="406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181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15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97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91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85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87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59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8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44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A0641-24D5-4D48-A3B1-98182C5C88DC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65B1-61C8-45B7-A6E1-EE2519AF4C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53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m.ifi.lmu.de/r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tiff"/><Relationship Id="rId4" Type="http://schemas.openxmlformats.org/officeDocument/2006/relationships/hyperlink" Target="http://www.nm.ifi.lmu.de/r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nvs-skript@nm.ifi.lmu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.wikipedia.org/wiki/Sofaproblem" TargetMode="External"/><Relationship Id="rId5" Type="http://schemas.openxmlformats.org/officeDocument/2006/relationships/hyperlink" Target="http://www.nm.ifi.lmu.de/rn" TargetMode="External"/><Relationship Id="rId4" Type="http://schemas.openxmlformats.org/officeDocument/2006/relationships/hyperlink" Target="mailto:rnvs@nm.ifi.lmu.d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oto_db/14890142579/in/photostrea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8701745" TargetMode="Externa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rnvs-fragen@nm.ifi.lmu.d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zeit.de/politik/2019-03/moskau-demonstration-zensur-freies-internet-russlan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iegel.de/netzwelt/netzpolitik/bundeskriminalamt-bundestrojaner-auf-handys-laut-bericht-schon-im-einsatz-a-1190087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z.de/!5575157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75227"/>
            <a:ext cx="7772400" cy="2387600"/>
          </a:xfrm>
        </p:spPr>
        <p:txBody>
          <a:bodyPr/>
          <a:lstStyle/>
          <a:p>
            <a:r>
              <a:rPr lang="de-DE" dirty="0"/>
              <a:t>Rechnernetze &amp; Verteilte Systeme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67000" y="2554902"/>
            <a:ext cx="6858000" cy="2739769"/>
          </a:xfrm>
        </p:spPr>
        <p:txBody>
          <a:bodyPr>
            <a:normAutofit/>
          </a:bodyPr>
          <a:lstStyle/>
          <a:p>
            <a:r>
              <a:rPr lang="de-DE" dirty="0"/>
              <a:t>Ludwig-Maximilians-Universität München</a:t>
            </a:r>
          </a:p>
          <a:p>
            <a:r>
              <a:rPr lang="de-DE" dirty="0"/>
              <a:t>Sommersemester 2019</a:t>
            </a:r>
          </a:p>
          <a:p>
            <a:r>
              <a:rPr lang="de-DE" dirty="0"/>
              <a:t>Prof. Dr. D. Kranzlmüller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http://www.nm.ifi.lmu.de/rn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651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3600" dirty="0"/>
              <a:t>Münchner Wissenschaftsnetz (MWN)</a:t>
            </a:r>
            <a:br>
              <a:rPr lang="de-DE" altLang="de-DE" sz="3600" dirty="0"/>
            </a:br>
            <a:endParaRPr lang="de-DE" sz="3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73" y="1143385"/>
            <a:ext cx="7134657" cy="507954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1FD00-A5E7-2740-B1FF-C42AFF1C919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" name="Picture 10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5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Rechnernetzen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4" r="-893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8" r="-1313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580792" y="-4206"/>
            <a:ext cx="408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Siehe auch: </a:t>
            </a:r>
            <a:r>
              <a:rPr lang="de-DE" dirty="0">
                <a:hlinkClick r:id="rId4"/>
              </a:rPr>
              <a:t>http://www.nm.ifi.lmu.de/rn</a:t>
            </a:r>
            <a:r>
              <a:rPr lang="de-DE" dirty="0"/>
              <a:t> </a:t>
            </a:r>
          </a:p>
        </p:txBody>
      </p:sp>
      <p:pic>
        <p:nvPicPr>
          <p:cNvPr id="10" name="Inhaltsplatzhalter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630" y="1825625"/>
            <a:ext cx="31392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6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Rechnernetzen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43851" y="1825625"/>
            <a:ext cx="2903798" cy="4351338"/>
          </a:xfrm>
          <a:prstGeom prst="rect">
            <a:avLst/>
          </a:prstGeom>
        </p:spPr>
      </p:pic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6630" y="1825625"/>
            <a:ext cx="3139241" cy="43513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8" r="-13138"/>
          <a:stretch>
            <a:fillRect/>
          </a:stretch>
        </p:blipFill>
        <p:spPr>
          <a:xfrm>
            <a:off x="6153150" y="1825625"/>
            <a:ext cx="38862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Verteilten Systemen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9" r="-9559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4" r="-569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1889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Lehrveranstaltungen im Umfeld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Dieser Kurs: </a:t>
            </a:r>
            <a:br>
              <a:rPr lang="de-DE" dirty="0"/>
            </a:br>
            <a:r>
              <a:rPr lang="de-DE" dirty="0"/>
              <a:t>Rechnernetze und verteilte Systeme </a:t>
            </a:r>
            <a:br>
              <a:rPr lang="de-DE" dirty="0"/>
            </a:br>
            <a:r>
              <a:rPr lang="de-DE" dirty="0"/>
              <a:t>(Schichten Architektur, Internet Protocol Suite)</a:t>
            </a:r>
          </a:p>
          <a:p>
            <a:r>
              <a:rPr lang="de-DE" dirty="0"/>
              <a:t>Vorlesung </a:t>
            </a:r>
            <a:r>
              <a:rPr lang="de-DE" dirty="0" err="1"/>
              <a:t>Grid</a:t>
            </a:r>
            <a:r>
              <a:rPr lang="de-DE" dirty="0"/>
              <a:t> und Cloud Computing (Lose gekoppelte, verteilte Systeme)</a:t>
            </a:r>
          </a:p>
          <a:p>
            <a:r>
              <a:rPr lang="de-DE" dirty="0"/>
              <a:t>Vorlesung IT-Management (Konzepte und Architekturen zum Betrieb vernetzter Systeme)</a:t>
            </a:r>
          </a:p>
          <a:p>
            <a:r>
              <a:rPr lang="de-DE" dirty="0"/>
              <a:t>Vorlesung IT-Sicherheit</a:t>
            </a:r>
          </a:p>
          <a:p>
            <a:r>
              <a:rPr lang="de-DE" dirty="0"/>
              <a:t>Vorlesung Parallel Computing</a:t>
            </a:r>
          </a:p>
          <a:p>
            <a:r>
              <a:rPr lang="de-DE" dirty="0"/>
              <a:t>Praktikum Rechnernetze</a:t>
            </a:r>
          </a:p>
          <a:p>
            <a:r>
              <a:rPr lang="de-DE" dirty="0"/>
              <a:t>Praktikum IT-Sicherheit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92653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7888" y="228568"/>
            <a:ext cx="7886700" cy="1305514"/>
          </a:xfrm>
        </p:spPr>
        <p:txBody>
          <a:bodyPr>
            <a:normAutofit/>
          </a:bodyPr>
          <a:lstStyle/>
          <a:p>
            <a:r>
              <a:rPr lang="de-DE" sz="4400" dirty="0"/>
              <a:t>Organisatorisches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147888" y="1600201"/>
            <a:ext cx="7886700" cy="443786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Fragen/Hinweise zu den Folien: </a:t>
            </a:r>
            <a:br>
              <a:rPr lang="de-DE" dirty="0"/>
            </a:br>
            <a:r>
              <a:rPr lang="de-DE" dirty="0">
                <a:hlinkClick r:id="rId3"/>
              </a:rPr>
              <a:t>rnvs-skript@nm.ifi.lmu.de</a:t>
            </a:r>
            <a:r>
              <a:rPr lang="de-D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Bereitstellung der Vorlesungsfolien auf der Webseite (siehe unten).</a:t>
            </a:r>
          </a:p>
          <a:p>
            <a:r>
              <a:rPr lang="de-DE" dirty="0"/>
              <a:t>      </a:t>
            </a:r>
            <a:r>
              <a:rPr lang="de-DE" dirty="0">
                <a:sym typeface="Wingdings" panose="05000000000000000000" pitchFamily="2" charset="2"/>
              </a:rPr>
              <a:t> Passwort: </a:t>
            </a:r>
            <a:r>
              <a:rPr lang="de-DE" dirty="0" err="1" smtClean="0">
                <a:sym typeface="Wingdings" panose="05000000000000000000" pitchFamily="2" charset="2"/>
              </a:rPr>
              <a:t>sofaproblem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[1]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Übungsleitung: </a:t>
            </a:r>
            <a:r>
              <a:rPr lang="de-DE" dirty="0">
                <a:hlinkClick r:id="rId4"/>
              </a:rPr>
              <a:t>rnvs@nm.ifi.lmu.de</a:t>
            </a:r>
            <a:endParaRPr lang="de-D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Pascal Jungblut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Roger Kowalewski</a:t>
            </a:r>
          </a:p>
          <a:p>
            <a:endParaRPr lang="de-DE" dirty="0"/>
          </a:p>
          <a:p>
            <a:r>
              <a:rPr lang="de-DE" dirty="0"/>
              <a:t>Alle Informationen zur Vorlesung gibt es auf der Webseite:</a:t>
            </a:r>
          </a:p>
          <a:p>
            <a:r>
              <a:rPr lang="de-DE" dirty="0">
                <a:hlinkClick r:id="rId5"/>
              </a:rPr>
              <a:t>http://</a:t>
            </a:r>
            <a:r>
              <a:rPr lang="de-DE" dirty="0" smtClean="0">
                <a:hlinkClick r:id="rId5"/>
              </a:rPr>
              <a:t>www.nm.ifi.lmu.de/rn</a:t>
            </a:r>
            <a:endParaRPr lang="de-DE" dirty="0"/>
          </a:p>
          <a:p>
            <a:endParaRPr lang="de-DE" dirty="0"/>
          </a:p>
          <a:p>
            <a:r>
              <a:rPr lang="de-DE" dirty="0"/>
              <a:t>[1] </a:t>
            </a:r>
            <a:r>
              <a:rPr lang="de-DE" dirty="0">
                <a:hlinkClick r:id="rId6"/>
              </a:rPr>
              <a:t>https://de.wikipedia.org/wiki/Sofaproblem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584729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Vorlesungszeiten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152650" y="1818251"/>
            <a:ext cx="7886700" cy="4351338"/>
          </a:xfrm>
        </p:spPr>
        <p:txBody>
          <a:bodyPr>
            <a:normAutofit/>
          </a:bodyPr>
          <a:lstStyle/>
          <a:p>
            <a:r>
              <a:rPr lang="de-DE" dirty="0"/>
              <a:t>Jeweils freitags von 09:15-11:45</a:t>
            </a:r>
          </a:p>
          <a:p>
            <a:r>
              <a:rPr lang="de-DE" dirty="0"/>
              <a:t>Pause von 10:30-10:45</a:t>
            </a:r>
          </a:p>
          <a:p>
            <a:r>
              <a:rPr lang="de-DE" dirty="0"/>
              <a:t>Obacht: </a:t>
            </a:r>
            <a:r>
              <a:rPr lang="de-DE" b="1" dirty="0"/>
              <a:t>einmalig</a:t>
            </a:r>
            <a:r>
              <a:rPr lang="de-DE" dirty="0"/>
              <a:t> 14:15 – 16:45 Uhr am 03.05.2019</a:t>
            </a:r>
          </a:p>
          <a:p>
            <a:endParaRPr lang="de-DE" dirty="0"/>
          </a:p>
          <a:p>
            <a:r>
              <a:rPr lang="de-DE" dirty="0"/>
              <a:t>Fragestunde 	26.07.2019</a:t>
            </a:r>
          </a:p>
          <a:p>
            <a:r>
              <a:rPr lang="de-DE" dirty="0"/>
              <a:t>Klausur 		</a:t>
            </a:r>
            <a:r>
              <a:rPr lang="de-DE" dirty="0" err="1"/>
              <a:t>vstl</a:t>
            </a:r>
            <a:r>
              <a:rPr lang="de-DE" dirty="0"/>
              <a:t>. Ende Juli/Anfang August</a:t>
            </a:r>
          </a:p>
          <a:p>
            <a:endParaRPr lang="de-DE" dirty="0"/>
          </a:p>
          <a:p>
            <a:r>
              <a:rPr lang="de-DE" dirty="0"/>
              <a:t>Eventuell: Gastvortragende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05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Erfolgreiche Teilnahme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Klausurplanung</a:t>
            </a:r>
          </a:p>
          <a:p>
            <a:pPr lvl="1"/>
            <a:r>
              <a:rPr lang="de-DE" dirty="0" err="1"/>
              <a:t>Semestralklausur</a:t>
            </a:r>
            <a:r>
              <a:rPr lang="de-DE" dirty="0"/>
              <a:t>: Unmittelbar nach der Vorlesungszeit</a:t>
            </a:r>
            <a:endParaRPr lang="de-DE" b="1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Nachholklausur: voraussichtlich Anfang Oktober</a:t>
            </a:r>
          </a:p>
          <a:p>
            <a:r>
              <a:rPr lang="de-DE" dirty="0"/>
              <a:t>Inhalt der Klausuren </a:t>
            </a:r>
          </a:p>
          <a:p>
            <a:pPr lvl="1"/>
            <a:r>
              <a:rPr lang="de-DE" dirty="0"/>
              <a:t>Sämtliche Inhalte der Vorlesung</a:t>
            </a:r>
          </a:p>
          <a:p>
            <a:pPr lvl="1"/>
            <a:r>
              <a:rPr lang="de-DE" dirty="0"/>
              <a:t>Sämtliche Inhalte aller Übungsaufgaben</a:t>
            </a:r>
          </a:p>
          <a:p>
            <a:pPr lvl="1"/>
            <a:r>
              <a:rPr lang="de-DE" dirty="0"/>
              <a:t>Sämtliche in den Übungen besprochene Themenkomplexe</a:t>
            </a:r>
          </a:p>
          <a:p>
            <a:r>
              <a:rPr lang="de-DE" dirty="0"/>
              <a:t>Vorlesung und Übung bilden eine Einheit!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21733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des Übungsbetriebs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Beginn der Übungen am Montag, 29.04.2019</a:t>
            </a:r>
          </a:p>
          <a:p>
            <a:r>
              <a:rPr lang="de-DE" dirty="0"/>
              <a:t>Ausgabe der Übungen jeweils montags </a:t>
            </a:r>
          </a:p>
          <a:p>
            <a:r>
              <a:rPr lang="de-DE" dirty="0"/>
              <a:t>Keine feste Zuordnung/Einteilung der Übungsgruppen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13286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Wöchentliche Übungsblätter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Freiwillige Abgabe der bearbeiteten Übungsaufgaben via </a:t>
            </a:r>
            <a:r>
              <a:rPr lang="de-DE" dirty="0" err="1"/>
              <a:t>Uniworx</a:t>
            </a:r>
            <a:r>
              <a:rPr lang="de-DE" dirty="0"/>
              <a:t> (bis Montag, 10:00 Uhr in der Folgewoche)</a:t>
            </a:r>
          </a:p>
          <a:p>
            <a:r>
              <a:rPr lang="de-DE" dirty="0"/>
              <a:t>Abgegebene Übungsblätter werden von Tutoren korrigiert</a:t>
            </a:r>
          </a:p>
          <a:p>
            <a:r>
              <a:rPr lang="de-DE" dirty="0"/>
              <a:t>Besprechung der Übungsblätter in der Woche nach ihrer Abgabe</a:t>
            </a:r>
          </a:p>
          <a:p>
            <a:r>
              <a:rPr lang="de-DE" dirty="0"/>
              <a:t>Mit </a:t>
            </a:r>
            <a:r>
              <a:rPr lang="de-DE" b="1" dirty="0"/>
              <a:t>H</a:t>
            </a:r>
            <a:r>
              <a:rPr lang="de-DE" dirty="0"/>
              <a:t> gekennzeichnete Aufgaben werden in jedem Fall besprochen</a:t>
            </a:r>
          </a:p>
          <a:p>
            <a:r>
              <a:rPr lang="de-DE" dirty="0"/>
              <a:t>Alle anderen Aufgaben werden auf explizite/konkrete Nachfrage und Präsentation des eigenen Lösungsansatzes besprochen.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01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7F1D580-BB69-8545-AA0A-EBEA4AFE612E}"/>
              </a:ext>
            </a:extLst>
          </p:cNvPr>
          <p:cNvGrpSpPr/>
          <p:nvPr/>
        </p:nvGrpSpPr>
        <p:grpSpPr>
          <a:xfrm>
            <a:off x="3920331" y="1354482"/>
            <a:ext cx="4351338" cy="4357383"/>
            <a:chOff x="2396331" y="1394282"/>
            <a:chExt cx="4351338" cy="435738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1AB8E98-19D2-0346-82A1-F65280BAD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6331" y="1394282"/>
              <a:ext cx="4351338" cy="3757219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8A230EA-4DC5-F64C-8F36-71A548A5E672}"/>
                </a:ext>
              </a:extLst>
            </p:cNvPr>
            <p:cNvSpPr txBox="1"/>
            <p:nvPr/>
          </p:nvSpPr>
          <p:spPr>
            <a:xfrm>
              <a:off x="2396331" y="5151501"/>
              <a:ext cx="434606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/>
                <a:t>Tim </a:t>
              </a:r>
              <a:r>
                <a:rPr lang="de-DE" sz="1100" dirty="0" err="1"/>
                <a:t>Reckmann</a:t>
              </a:r>
              <a:r>
                <a:rPr lang="de-DE" sz="1100" dirty="0"/>
                <a:t> Folgen</a:t>
              </a:r>
            </a:p>
            <a:p>
              <a:pPr algn="ctr"/>
              <a:r>
                <a:rPr lang="de-DE" sz="1100" dirty="0"/>
                <a:t>Weißwürste, Brezel, Senf und Bier zum Oktoberfest</a:t>
              </a:r>
            </a:p>
            <a:p>
              <a:pPr algn="ctr"/>
              <a:r>
                <a:rPr lang="de-DE" sz="1100" dirty="0">
                  <a:hlinkClick r:id="rId3"/>
                </a:rPr>
                <a:t>https://www.flickr.com/photos/foto_db/14890142579/in/photostream/</a:t>
              </a:r>
              <a:endParaRPr lang="de-DE" sz="110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EBD166B-6ABF-CB45-82EE-8762E43B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Guten Morgen in München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9AE5EE9-FE32-8A41-A352-96FBEC4D5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360526"/>
            <a:ext cx="4351338" cy="435133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A5A071-FF46-D445-B2C7-DBE85363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BCD6D8-7085-CF4C-9B6C-308EDD2C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E16798-1539-DF45-B9F9-13DDA5277BA8}"/>
              </a:ext>
            </a:extLst>
          </p:cNvPr>
          <p:cNvSpPr txBox="1"/>
          <p:nvPr/>
        </p:nvSpPr>
        <p:spPr>
          <a:xfrm>
            <a:off x="5627844" y="5786612"/>
            <a:ext cx="4708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Von Alexander Z. - Eigenes Werk, CC BY 3.0, </a:t>
            </a:r>
            <a:br>
              <a:rPr lang="de-DE" sz="1400" dirty="0"/>
            </a:br>
            <a:r>
              <a:rPr lang="de-DE" sz="1400" dirty="0">
                <a:hlinkClick r:id="rId5"/>
              </a:rPr>
              <a:t>https://commons.wikimedia.org/w/index.php?curid=8701745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024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 der Übungen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008816" y="1980486"/>
          <a:ext cx="8331491" cy="3180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1099">
                  <a:extLst>
                    <a:ext uri="{9D8B030D-6E8A-4147-A177-3AD203B41FA5}">
                      <a16:colId xmlns:a16="http://schemas.microsoft.com/office/drawing/2014/main" val="1012104727"/>
                    </a:ext>
                  </a:extLst>
                </a:gridCol>
                <a:gridCol w="1245793">
                  <a:extLst>
                    <a:ext uri="{9D8B030D-6E8A-4147-A177-3AD203B41FA5}">
                      <a16:colId xmlns:a16="http://schemas.microsoft.com/office/drawing/2014/main" val="721026505"/>
                    </a:ext>
                  </a:extLst>
                </a:gridCol>
                <a:gridCol w="2015998">
                  <a:extLst>
                    <a:ext uri="{9D8B030D-6E8A-4147-A177-3AD203B41FA5}">
                      <a16:colId xmlns:a16="http://schemas.microsoft.com/office/drawing/2014/main" val="3654992299"/>
                    </a:ext>
                  </a:extLst>
                </a:gridCol>
                <a:gridCol w="895697">
                  <a:extLst>
                    <a:ext uri="{9D8B030D-6E8A-4147-A177-3AD203B41FA5}">
                      <a16:colId xmlns:a16="http://schemas.microsoft.com/office/drawing/2014/main" val="3800254674"/>
                    </a:ext>
                  </a:extLst>
                </a:gridCol>
                <a:gridCol w="2062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579">
                <a:tc>
                  <a:txBody>
                    <a:bodyPr/>
                    <a:lstStyle/>
                    <a:p>
                      <a:r>
                        <a:rPr lang="de-DE" b="1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LSF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Raum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Tutor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9970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Mo,</a:t>
                      </a:r>
                      <a:r>
                        <a:rPr lang="de-DE" baseline="0" dirty="0"/>
                        <a:t> 10-12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01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Professor-Huber-Platz 2</a:t>
                      </a:r>
                    </a:p>
                    <a:p>
                      <a:pPr algn="ctr"/>
                      <a:r>
                        <a:rPr lang="de-DE" dirty="0"/>
                        <a:t>(</a:t>
                      </a:r>
                      <a:r>
                        <a:rPr lang="de-DE" dirty="0" err="1"/>
                        <a:t>Lehrturm</a:t>
                      </a:r>
                      <a:r>
                        <a:rPr lang="de-DE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Maximilian Wagner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468567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Mo, 12-14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Ludger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Deffaa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26917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Di,</a:t>
                      </a:r>
                      <a:r>
                        <a:rPr lang="de-DE" baseline="0" dirty="0"/>
                        <a:t> 10-12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 </a:t>
                      </a:r>
                      <a:r>
                        <a:rPr lang="de-DE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Diefenthaler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303754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Di, 14-16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Sergej Breiter</a:t>
                      </a:r>
                      <a:endParaRPr lang="de-DE" dirty="0"/>
                    </a:p>
                  </a:txBody>
                  <a:tcPr marL="38100" marR="38100" marT="9525" marB="9525"/>
                </a:tc>
                <a:extLst>
                  <a:ext uri="{0D108BD9-81ED-4DB2-BD59-A6C34878D82A}">
                    <a16:rowId xmlns:a16="http://schemas.microsoft.com/office/drawing/2014/main" val="3734754930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Di, 16-18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05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Philipp Koch</a:t>
                      </a:r>
                      <a:endParaRPr lang="de-D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097114"/>
                  </a:ext>
                </a:extLst>
              </a:tr>
              <a:tr h="359579">
                <a:tc>
                  <a:txBody>
                    <a:bodyPr/>
                    <a:lstStyle/>
                    <a:p>
                      <a:r>
                        <a:rPr lang="de-DE" dirty="0"/>
                        <a:t>Di, 18-20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06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Iraj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Mashar</a:t>
                      </a:r>
                      <a:endParaRPr lang="de-D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91443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r>
                        <a:rPr lang="de-DE" dirty="0"/>
                        <a:t>Mo, 14-16</a:t>
                      </a:r>
                      <a:r>
                        <a:rPr lang="de-DE" baseline="0" dirty="0"/>
                        <a:t> (HW Lab)</a:t>
                      </a:r>
                      <a:endParaRPr lang="de-D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VU-104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Diefenthaler</a:t>
                      </a:r>
                      <a:endParaRPr lang="de-D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5733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39161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Homework</a:t>
            </a:r>
            <a:r>
              <a:rPr lang="de-DE" dirty="0"/>
              <a:t> Lab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Verantwortlicher Tutor: Daniel </a:t>
            </a:r>
            <a:r>
              <a:rPr lang="de-DE" dirty="0" err="1"/>
              <a:t>Diefenthaler</a:t>
            </a:r>
            <a:endParaRPr lang="de-DE" dirty="0"/>
          </a:p>
          <a:p>
            <a:r>
              <a:rPr lang="de-DE" dirty="0"/>
              <a:t>Die Aufgaben des </a:t>
            </a:r>
            <a:r>
              <a:rPr lang="de-DE" b="1" dirty="0"/>
              <a:t>aktuellen</a:t>
            </a:r>
            <a:r>
              <a:rPr lang="de-DE" dirty="0"/>
              <a:t> Übungsblattes werden im </a:t>
            </a:r>
            <a:r>
              <a:rPr lang="de-DE" dirty="0" err="1"/>
              <a:t>Homework</a:t>
            </a:r>
            <a:r>
              <a:rPr lang="de-DE" dirty="0"/>
              <a:t> Lab bearbeitet</a:t>
            </a:r>
          </a:p>
          <a:p>
            <a:pPr marL="0" indent="0">
              <a:buNone/>
            </a:pPr>
            <a:r>
              <a:rPr lang="de-DE" dirty="0"/>
              <a:t>   </a:t>
            </a:r>
            <a:r>
              <a:rPr lang="de-DE" dirty="0">
                <a:sym typeface="Wingdings" panose="05000000000000000000" pitchFamily="2" charset="2"/>
              </a:rPr>
              <a:t> kein Vortragen der Lösung</a:t>
            </a:r>
            <a:endParaRPr lang="de-DE" dirty="0"/>
          </a:p>
          <a:p>
            <a:r>
              <a:rPr lang="de-DE" dirty="0"/>
              <a:t>Der Tutor steht beratend für inhaltliche Fragen zur Vorlesung sowie Übung zur Verfügung.</a:t>
            </a:r>
          </a:p>
          <a:p>
            <a:r>
              <a:rPr lang="de-DE" b="1" dirty="0"/>
              <a:t>Alle anderen</a:t>
            </a:r>
            <a:r>
              <a:rPr lang="de-DE" dirty="0"/>
              <a:t> Übungsgruppen laufen im klassischen Modus. Die Lösungen werden von den Tutoren vorgetragen.</a:t>
            </a:r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449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Fragestunde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Am Freitag, 26.07.2019, 09:15-11:45 Uhr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Einreichung von Fragen jederzeit bis 21.07.2019 an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rnvs-fragen@nm.ifi.lmu.de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der Fragestunde werden nur eingereichte Fragen durchbesprochen. </a:t>
            </a:r>
          </a:p>
          <a:p>
            <a:pPr marL="0" indent="0">
              <a:buNone/>
            </a:pPr>
            <a:r>
              <a:rPr lang="de-DE" dirty="0"/>
              <a:t>Fragen zum Inhalt der Klausur werden nicht behandelt.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62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23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6"/>
            <a:ext cx="316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219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24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8845338" y="2942533"/>
            <a:ext cx="1558775" cy="1558775"/>
          </a:xfrm>
          <a:prstGeom prst="rect">
            <a:avLst/>
          </a:prstGeom>
          <a:solidFill>
            <a:srgbClr val="2B83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6"/>
            <a:ext cx="31605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3026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25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5"/>
            <a:ext cx="31605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gelangen Nachrichten vom Sender zum Empfänger?</a:t>
            </a:r>
          </a:p>
        </p:txBody>
      </p:sp>
      <p:sp>
        <p:nvSpPr>
          <p:cNvPr id="7" name="Bogen 6"/>
          <p:cNvSpPr/>
          <p:nvPr/>
        </p:nvSpPr>
        <p:spPr>
          <a:xfrm>
            <a:off x="3702605" y="1598825"/>
            <a:ext cx="5971216" cy="2414716"/>
          </a:xfrm>
          <a:prstGeom prst="arc">
            <a:avLst>
              <a:gd name="adj1" fmla="val 14365845"/>
              <a:gd name="adj2" fmla="val 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File:Envelope font awesome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4" y="1504397"/>
            <a:ext cx="408873" cy="4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82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26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5"/>
            <a:ext cx="31605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gelangen Nachrichten vom Sender zum Empfänger?</a:t>
            </a:r>
          </a:p>
        </p:txBody>
      </p:sp>
      <p:sp>
        <p:nvSpPr>
          <p:cNvPr id="7" name="Bogen 6"/>
          <p:cNvSpPr/>
          <p:nvPr/>
        </p:nvSpPr>
        <p:spPr>
          <a:xfrm>
            <a:off x="3702605" y="1598825"/>
            <a:ext cx="5971216" cy="2414716"/>
          </a:xfrm>
          <a:prstGeom prst="arc">
            <a:avLst>
              <a:gd name="adj1" fmla="val 14365845"/>
              <a:gd name="adj2" fmla="val 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File:Envelope font awesome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4" y="1504397"/>
            <a:ext cx="408873" cy="40887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5936440" y="2239973"/>
            <a:ext cx="926676" cy="436070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6329204" y="2770473"/>
            <a:ext cx="533913" cy="641651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7249740" y="3823297"/>
            <a:ext cx="732210" cy="42958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8282468" y="3860119"/>
            <a:ext cx="998591" cy="6137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25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27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6"/>
            <a:ext cx="31605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gelangen Nachrichten vom Sender zum Empfänger?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können Nachrichten </a:t>
            </a:r>
            <a:r>
              <a:rPr lang="de-DE" sz="1600" b="1" dirty="0"/>
              <a:t>zuverlässig</a:t>
            </a:r>
            <a:r>
              <a:rPr lang="de-DE" sz="1600" dirty="0"/>
              <a:t> über unzuverlässige </a:t>
            </a:r>
            <a:r>
              <a:rPr lang="de-DE" sz="1600" b="1" dirty="0"/>
              <a:t>Transportwege</a:t>
            </a:r>
            <a:r>
              <a:rPr lang="de-DE" sz="1600" dirty="0"/>
              <a:t> ausgetauscht werden?</a:t>
            </a:r>
          </a:p>
        </p:txBody>
      </p:sp>
      <p:sp>
        <p:nvSpPr>
          <p:cNvPr id="7" name="Bogen 6"/>
          <p:cNvSpPr/>
          <p:nvPr/>
        </p:nvSpPr>
        <p:spPr>
          <a:xfrm>
            <a:off x="3702605" y="1598825"/>
            <a:ext cx="5971216" cy="2414716"/>
          </a:xfrm>
          <a:prstGeom prst="arc">
            <a:avLst>
              <a:gd name="adj1" fmla="val 14365845"/>
              <a:gd name="adj2" fmla="val 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File:Envelope font awesome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4" y="1504397"/>
            <a:ext cx="408873" cy="40887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5936440" y="2239973"/>
            <a:ext cx="926676" cy="436070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6329204" y="2770473"/>
            <a:ext cx="533913" cy="641651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7249740" y="3823297"/>
            <a:ext cx="732210" cy="42958"/>
          </a:xfrm>
          <a:prstGeom prst="straightConnector1">
            <a:avLst/>
          </a:prstGeom>
          <a:ln w="25400">
            <a:solidFill>
              <a:srgbClr val="D71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ewitterblitz 2"/>
          <p:cNvSpPr/>
          <p:nvPr/>
        </p:nvSpPr>
        <p:spPr>
          <a:xfrm>
            <a:off x="8534273" y="3541000"/>
            <a:ext cx="515500" cy="785525"/>
          </a:xfrm>
          <a:prstGeom prst="lightningBolt">
            <a:avLst/>
          </a:prstGeom>
          <a:solidFill>
            <a:srgbClr val="FDAE61"/>
          </a:solidFill>
          <a:ln>
            <a:solidFill>
              <a:srgbClr val="FDA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089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28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6"/>
            <a:ext cx="31605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gelangen Nachrichten vom Sender zum Empfänger?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können Nachrichten </a:t>
            </a:r>
            <a:r>
              <a:rPr lang="de-DE" sz="1600" b="1" dirty="0"/>
              <a:t>zuverlässig</a:t>
            </a:r>
            <a:r>
              <a:rPr lang="de-DE" sz="1600" dirty="0"/>
              <a:t> über unzuverlässige </a:t>
            </a:r>
            <a:r>
              <a:rPr lang="de-DE" sz="1600" b="1" dirty="0"/>
              <a:t>Transportwege</a:t>
            </a:r>
            <a:r>
              <a:rPr lang="de-DE" sz="1600" dirty="0"/>
              <a:t> ausgetauscht werden?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werden </a:t>
            </a:r>
            <a:r>
              <a:rPr lang="de-DE" sz="1600" b="1" dirty="0"/>
              <a:t>Ressourcen</a:t>
            </a:r>
            <a:r>
              <a:rPr lang="de-DE" sz="1600" dirty="0"/>
              <a:t> aufgeteilt?</a:t>
            </a:r>
          </a:p>
        </p:txBody>
      </p:sp>
    </p:spTree>
    <p:extLst>
      <p:ext uri="{BB962C8B-B14F-4D97-AF65-F5344CB8AC3E}">
        <p14:creationId xmlns:p14="http://schemas.microsoft.com/office/powerpoint/2010/main" val="3245522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Szenario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29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48" y="1616969"/>
            <a:ext cx="4700002" cy="4351338"/>
          </a:xfrm>
        </p:spPr>
      </p:pic>
      <p:sp>
        <p:nvSpPr>
          <p:cNvPr id="9" name="Textfeld 8"/>
          <p:cNvSpPr txBox="1"/>
          <p:nvPr/>
        </p:nvSpPr>
        <p:spPr>
          <a:xfrm>
            <a:off x="1978132" y="1598826"/>
            <a:ext cx="316051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Chat zwischen Alice, Bob und John </a:t>
            </a:r>
            <a:r>
              <a:rPr lang="de-DE" dirty="0" err="1"/>
              <a:t>Doe</a:t>
            </a:r>
            <a:endParaRPr lang="de-DE" dirty="0"/>
          </a:p>
          <a:p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funktionieren die </a:t>
            </a:r>
            <a:r>
              <a:rPr lang="de-DE" sz="1600" b="1" dirty="0"/>
              <a:t>Namensauflösung</a:t>
            </a:r>
            <a:r>
              <a:rPr lang="de-DE" sz="1600" dirty="0"/>
              <a:t> sowie </a:t>
            </a:r>
            <a:r>
              <a:rPr lang="de-DE" sz="1600" b="1" dirty="0"/>
              <a:t>Adressierung</a:t>
            </a:r>
            <a:r>
              <a:rPr lang="de-DE" sz="16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gelangen Nachrichten vom Sender zum Empfänger?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können Nachrichten </a:t>
            </a:r>
            <a:r>
              <a:rPr lang="de-DE" sz="1600" b="1" dirty="0"/>
              <a:t>zuverlässig</a:t>
            </a:r>
            <a:r>
              <a:rPr lang="de-DE" sz="1600" dirty="0"/>
              <a:t> über unzuverlässige </a:t>
            </a:r>
            <a:r>
              <a:rPr lang="de-DE" sz="1600" b="1" dirty="0"/>
              <a:t>Transportwege</a:t>
            </a:r>
            <a:r>
              <a:rPr lang="de-DE" sz="1600" dirty="0"/>
              <a:t> ausgetauscht werden?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werden </a:t>
            </a:r>
            <a:r>
              <a:rPr lang="de-DE" sz="1600" b="1" dirty="0"/>
              <a:t>Ressourcen</a:t>
            </a:r>
            <a:r>
              <a:rPr lang="de-DE" sz="1600" dirty="0"/>
              <a:t> aufgeteilt?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Wie kann die </a:t>
            </a:r>
            <a:r>
              <a:rPr lang="de-DE" sz="1600" b="1" dirty="0"/>
              <a:t>Komplexität</a:t>
            </a:r>
            <a:r>
              <a:rPr lang="de-DE" sz="1600" dirty="0"/>
              <a:t> reduziert werden?</a:t>
            </a:r>
          </a:p>
          <a:p>
            <a:pPr marL="342900" indent="-342900">
              <a:buFont typeface="+mj-lt"/>
              <a:buAutoNum type="arabicPeriod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3739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2C164-B8E1-5E45-B95A-1EF9EA6E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Internet ist voll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676FC8D-D0B4-6B48-827D-FC50C2EF6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680494"/>
            <a:ext cx="7620000" cy="26416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F9460E-D2B8-5F41-B96E-745E9417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8AAF11-6C34-F543-B4E7-C8D976D3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7C3FA-AA67-2245-A506-5C4008A0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Fake</a:t>
            </a:r>
            <a:r>
              <a:rPr lang="de-DE" dirty="0"/>
              <a:t> News?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5C4A971-69F6-834E-8759-49D5FD3B0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1572706"/>
            <a:ext cx="5026723" cy="435133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3465C4-8438-9649-898C-93868876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DCDD-0C84-1548-922D-C74867E8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151CAF-DFDC-0F44-8BB7-42509803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2673199"/>
            <a:ext cx="8585200" cy="195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22BD78-C542-6141-974A-B3C6F0B7F2D8}"/>
              </a:ext>
            </a:extLst>
          </p:cNvPr>
          <p:cNvSpPr txBox="1"/>
          <p:nvPr/>
        </p:nvSpPr>
        <p:spPr>
          <a:xfrm>
            <a:off x="3106946" y="5996859"/>
            <a:ext cx="5978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hlinkClick r:id="rId4"/>
              </a:rPr>
              <a:t>https://www.zeit.de/politik/2019-03/moskau-demonstration-zensur-freies-internet-russland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7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B67C3-5424-C147-B717-906D7E5BE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Fake</a:t>
            </a:r>
            <a:r>
              <a:rPr lang="de-DE" dirty="0"/>
              <a:t> News?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38AC336-7138-2141-855E-8EBD7D07B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1690689"/>
            <a:ext cx="5497421" cy="435133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87485C-6C9A-C24D-844F-2328C60D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89FF75-E72D-264B-8818-A3622EE8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4FBB50-C111-064D-B5CF-843010F1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188" y="1530203"/>
            <a:ext cx="6297966" cy="4114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A751C3-1332-7C4C-B3CA-14458F2B06C1}"/>
              </a:ext>
            </a:extLst>
          </p:cNvPr>
          <p:cNvSpPr txBox="1"/>
          <p:nvPr/>
        </p:nvSpPr>
        <p:spPr>
          <a:xfrm>
            <a:off x="1651643" y="6061612"/>
            <a:ext cx="8888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hlinkClick r:id="rId4"/>
              </a:rPr>
              <a:t>https://www.spiegel.de/netzwelt/netzpolitik/bundeskriminalamt-bundestrojaner-auf-handys-laut-bericht-schon-im-einsatz-a-1190087.html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93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79292-0CBA-FF46-BC2E-BE8AA0C1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Fake</a:t>
            </a:r>
            <a:r>
              <a:rPr lang="de-DE" dirty="0"/>
              <a:t> News?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18913BD-DA0C-7247-A2E0-8C1F3D889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1690689"/>
            <a:ext cx="4477667" cy="435133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C12C48-C437-7F40-91F2-CACD93A9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834793-DF4B-1C4D-A2DC-24DD7739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14BF188-4F1D-9545-BE7B-058E8412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17" y="2265492"/>
            <a:ext cx="6629400" cy="35179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350ABC-61D6-B744-B0A5-DB6AA7489B57}"/>
              </a:ext>
            </a:extLst>
          </p:cNvPr>
          <p:cNvSpPr txBox="1"/>
          <p:nvPr/>
        </p:nvSpPr>
        <p:spPr>
          <a:xfrm>
            <a:off x="5048212" y="6061612"/>
            <a:ext cx="209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hlinkClick r:id="rId4"/>
              </a:rPr>
              <a:t>http://www.taz.de/!5575157/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138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7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Leibniz-Rechenzentrum</a:t>
            </a:r>
            <a:br>
              <a:rPr lang="de-DE" sz="3600" dirty="0"/>
            </a:br>
            <a:r>
              <a:rPr lang="de-DE" sz="3600" dirty="0"/>
              <a:t>im Forschungscampus Garching</a:t>
            </a:r>
            <a:br>
              <a:rPr lang="de-DE" sz="3600" dirty="0"/>
            </a:br>
            <a:endParaRPr lang="de-DE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40" y="1372575"/>
            <a:ext cx="9147074" cy="547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554020" y="6488668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Ernst Graf</a:t>
            </a:r>
          </a:p>
        </p:txBody>
      </p:sp>
      <p:pic>
        <p:nvPicPr>
          <p:cNvPr id="5" name="Picture 10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85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sz="3600" dirty="0"/>
              <a:t>SuperMUC-NG</a:t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Rechnernetze und verteilte Systeme                (Prof. Dr. D. Kranzlmüller)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C54CC-27AE-3F4F-8C15-0D62E4F279D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8" name="Picture 10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2F633F-A669-CB49-88E6-CAA771F4E646}"/>
              </a:ext>
            </a:extLst>
          </p:cNvPr>
          <p:cNvSpPr txBox="1"/>
          <p:nvPr/>
        </p:nvSpPr>
        <p:spPr>
          <a:xfrm>
            <a:off x="1524000" y="4934007"/>
            <a:ext cx="5806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Peak Performance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26,9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PetaFlop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Cores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304.128 (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Thin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+ 6.912 (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Fat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= 311.040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Speicher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608 (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Thin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+ 111 (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Fat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TByte</a:t>
            </a:r>
            <a:endParaRPr lang="de-DE" sz="20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9664" b="34887"/>
          <a:stretch/>
        </p:blipFill>
        <p:spPr>
          <a:xfrm>
            <a:off x="1524000" y="1412783"/>
            <a:ext cx="9144001" cy="33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Breitbild</PresentationFormat>
  <Paragraphs>227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Wingdings</vt:lpstr>
      <vt:lpstr>Office</vt:lpstr>
      <vt:lpstr>Rechnernetze &amp; Verteilte Systeme</vt:lpstr>
      <vt:lpstr>Guten Morgen in München</vt:lpstr>
      <vt:lpstr>Das Internet ist voll</vt:lpstr>
      <vt:lpstr>Fake News?</vt:lpstr>
      <vt:lpstr>Fake News?</vt:lpstr>
      <vt:lpstr>Fake News?</vt:lpstr>
      <vt:lpstr>PowerPoint-Präsentation</vt:lpstr>
      <vt:lpstr>Leibniz-Rechenzentrum im Forschungscampus Garching </vt:lpstr>
      <vt:lpstr>SuperMUC-NG </vt:lpstr>
      <vt:lpstr>Münchner Wissenschaftsnetz (MWN) </vt:lpstr>
      <vt:lpstr>Literatur zu Rechnernetzen</vt:lpstr>
      <vt:lpstr>Literatur zu Rechnernetzen</vt:lpstr>
      <vt:lpstr>Literatur zu Verteilten Systemen</vt:lpstr>
      <vt:lpstr>Lehrveranstaltungen im Umfeld</vt:lpstr>
      <vt:lpstr>Organisatorisches</vt:lpstr>
      <vt:lpstr>Vorlesungszeiten</vt:lpstr>
      <vt:lpstr>Erfolgreiche Teilnahme</vt:lpstr>
      <vt:lpstr>Ablauf des Übungsbetriebs</vt:lpstr>
      <vt:lpstr>Wöchentliche Übungsblätter</vt:lpstr>
      <vt:lpstr>Termine der Übungen</vt:lpstr>
      <vt:lpstr>Homework Lab</vt:lpstr>
      <vt:lpstr>Fragestunde</vt:lpstr>
      <vt:lpstr>Szenario</vt:lpstr>
      <vt:lpstr>Szenario</vt:lpstr>
      <vt:lpstr>Szenario</vt:lpstr>
      <vt:lpstr>Szenario</vt:lpstr>
      <vt:lpstr>Szenario</vt:lpstr>
      <vt:lpstr>Szenario</vt:lpstr>
      <vt:lpstr>Szenario</vt:lpstr>
    </vt:vector>
  </TitlesOfParts>
  <Company>LMU, Institut für Informatik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Rechnernetze &amp; Verteilte Systeme</dc:title>
  <dc:creator>Kowalewski, Roger</dc:creator>
  <cp:lastModifiedBy>Kowalewski, Roger</cp:lastModifiedBy>
  <cp:revision>1</cp:revision>
  <dcterms:created xsi:type="dcterms:W3CDTF">2019-04-26T15:23:05Z</dcterms:created>
  <dcterms:modified xsi:type="dcterms:W3CDTF">2019-04-26T15:23:31Z</dcterms:modified>
</cp:coreProperties>
</file>