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/>
    </a:defPPr>
    <a:lvl1pPr marL="0" algn="l" defTabSz="457200">
      <a:defRPr sz="1800">
        <a:solidFill>
          <a:schemeClr val="tx1"/>
        </a:solidFill>
        <a:latin typeface="+mn-lt"/>
        <a:ea typeface="+mn-ea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B2383D0-3F37-A588-60A9-FF9E1E108939}">
  <a:tblStyle styleId="{EB2383D0-3F37-A588-60A9-FF9E1E108939}" styleName="No Style, Table Grid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17" autoAdjust="0"/>
    <p:restoredTop sz="80172" autoAdjust="0"/>
  </p:normalViewPr>
  <p:slideViewPr>
    <p:cSldViewPr>
      <p:cViewPr varScale="1">
        <p:scale>
          <a:sx n="163" d="100"/>
          <a:sy n="163" d="100"/>
        </p:scale>
        <p:origin x="1656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29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5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0" y="5301208"/>
            <a:ext cx="9144000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8" name="Bild 7" descr="mnmLogoNeu.png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593340" y="5696143"/>
            <a:ext cx="3957321" cy="7669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t>Edit Master text styles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0B27835-510D-5445-BB94-E1420C2B8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AD1CEFC-A95B-1645-82DC-DB4183B0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1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t>Edit Master text styles</a:t>
            </a:r>
          </a:p>
          <a:p>
            <a:pPr lvl="1">
              <a:defRPr/>
            </a:pPr>
            <a:r>
              <a:t>Second level</a:t>
            </a:r>
          </a:p>
          <a:p>
            <a:pPr lvl="2">
              <a:defRPr/>
            </a:pPr>
            <a:r>
              <a:t>Third level</a:t>
            </a:r>
          </a:p>
          <a:p>
            <a:pPr lvl="3">
              <a:defRPr/>
            </a:pPr>
            <a:r>
              <a:t>Fourth level</a:t>
            </a:r>
          </a:p>
          <a:p>
            <a:pPr lvl="4">
              <a:defRPr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819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819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E63B0E-122E-4112-8AEA-022338C1FEFA}" type="slidenum">
              <a:t>‹Nr.›</a:t>
            </a:fld>
            <a:endParaRPr/>
          </a:p>
        </p:txBody>
      </p:sp>
      <p:pic>
        <p:nvPicPr>
          <p:cNvPr id="7" name="Bild 6" descr="mnmLogoNeu.png"/>
          <p:cNvPicPr>
            <a:picLocks noChangeAspect="1"/>
          </p:cNvPicPr>
          <p:nvPr userDrawn="1"/>
        </p:nvPicPr>
        <p:blipFill>
          <a:blip r:embed="rId13"/>
          <a:stretch/>
        </p:blipFill>
        <p:spPr bwMode="auto">
          <a:xfrm>
            <a:off x="627018" y="6398990"/>
            <a:ext cx="1463040" cy="2835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dirty="0" err="1"/>
              <a:t>Rechnernetze</a:t>
            </a:r>
            <a:r>
              <a:rPr dirty="0"/>
              <a:t> &amp; </a:t>
            </a:r>
            <a:r>
              <a:rPr dirty="0" err="1"/>
              <a:t>Verteilte</a:t>
            </a:r>
            <a:r>
              <a:rPr dirty="0"/>
              <a:t> </a:t>
            </a:r>
            <a:r>
              <a:rPr dirty="0" err="1"/>
              <a:t>Systeme</a:t>
            </a:r>
            <a:endParaRPr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lnSpc>
                <a:spcPct val="104999"/>
              </a:lnSpc>
              <a:defRPr/>
            </a:pPr>
            <a:r>
              <a:rPr dirty="0"/>
              <a:t>Ludwig-</a:t>
            </a:r>
            <a:r>
              <a:rPr dirty="0" err="1"/>
              <a:t>Maximilians</a:t>
            </a:r>
            <a:r>
              <a:rPr dirty="0"/>
              <a:t>-</a:t>
            </a:r>
            <a:r>
              <a:rPr dirty="0" err="1"/>
              <a:t>Universität</a:t>
            </a:r>
            <a:r>
              <a:rPr dirty="0"/>
              <a:t> </a:t>
            </a:r>
            <a:r>
              <a:rPr dirty="0" err="1"/>
              <a:t>München</a:t>
            </a:r>
            <a:endParaRPr dirty="0"/>
          </a:p>
          <a:p>
            <a:pPr>
              <a:lnSpc>
                <a:spcPct val="104999"/>
              </a:lnSpc>
              <a:defRPr/>
            </a:pPr>
            <a:r>
              <a:rPr dirty="0" err="1"/>
              <a:t>Sommersemester</a:t>
            </a:r>
            <a:r>
              <a:rPr dirty="0"/>
              <a:t> 201</a:t>
            </a:r>
            <a:r>
              <a:rPr lang="en-US" dirty="0"/>
              <a:t>9</a:t>
            </a:r>
            <a:endParaRPr dirty="0"/>
          </a:p>
          <a:p>
            <a:pPr>
              <a:lnSpc>
                <a:spcPct val="104999"/>
              </a:lnSpc>
              <a:defRPr/>
            </a:pPr>
            <a:endParaRPr dirty="0"/>
          </a:p>
          <a:p>
            <a:pPr>
              <a:lnSpc>
                <a:spcPct val="104999"/>
              </a:lnSpc>
              <a:defRPr/>
            </a:pPr>
            <a:r>
              <a:rPr dirty="0"/>
              <a:t>Prof. Dr. D. </a:t>
            </a:r>
            <a:r>
              <a:rPr dirty="0" err="1"/>
              <a:t>Kranzlmüller</a:t>
            </a:r>
            <a:endParaRPr dirty="0"/>
          </a:p>
          <a:p>
            <a:pPr>
              <a:lnSpc>
                <a:spcPct val="104999"/>
              </a:lnSpc>
              <a:defRPr/>
            </a:pPr>
            <a:endParaRPr dirty="0"/>
          </a:p>
          <a:p>
            <a:pPr>
              <a:lnSpc>
                <a:spcPct val="104999"/>
              </a:lnSpc>
              <a:defRPr/>
            </a:pPr>
            <a:endParaRPr dirty="0"/>
          </a:p>
          <a:p>
            <a:pPr>
              <a:lnSpc>
                <a:spcPct val="104999"/>
              </a:lnSpc>
              <a:defRPr/>
            </a:pPr>
            <a:endParaRPr dirty="0"/>
          </a:p>
          <a:p>
            <a:pPr>
              <a:lnSpc>
                <a:spcPct val="104999"/>
              </a:lnSpc>
              <a:defRPr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 4: TCP und HTTP (Fortsetzung)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8"/>
            </a:pPr>
            <a:r>
              <a:rPr lang="de-DE" dirty="0"/>
              <a:t>Alice erzeugt nach Erhalt des SYNACK einen HTTP GET Request als Payload des nächsten TCP Segments. Vermittlung erfolgt analog zu Schritten 18-20.</a:t>
            </a:r>
          </a:p>
          <a:p>
            <a:pPr marL="514350" indent="-514350">
              <a:buFont typeface="+mj-lt"/>
              <a:buAutoNum type="arabicPeriod" startAt="18"/>
            </a:pPr>
            <a:r>
              <a:rPr lang="de-DE" dirty="0"/>
              <a:t>Der Server Google.com erzeugt eine HTTP Response und platziert den Webseiten-Inhalt (HTML) als Payload in ein TCP Segment.</a:t>
            </a:r>
          </a:p>
          <a:p>
            <a:pPr marL="514350" indent="-514350">
              <a:buFont typeface="+mj-lt"/>
              <a:buAutoNum type="arabicPeriod" startAt="18"/>
            </a:pPr>
            <a:r>
              <a:rPr lang="de-DE" dirty="0" err="1"/>
              <a:t>Alice‘s</a:t>
            </a:r>
            <a:r>
              <a:rPr lang="de-DE" dirty="0"/>
              <a:t> Browser rendert den HTML Inhalt und zeigt schließlich die Webseite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580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Ausblick auf WS 19/20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548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Vorlesungen am Lehrstuhl </a:t>
            </a:r>
            <a:r>
              <a:rPr lang="de-DE" dirty="0" err="1" smtClean="0"/>
              <a:t>Kranzlmüller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 smtClean="0"/>
              <a:t>Computer Networks Engineering (Master-Praktikum)</a:t>
            </a:r>
          </a:p>
          <a:p>
            <a:pPr lvl="1"/>
            <a:r>
              <a:rPr lang="de-DE" dirty="0" smtClean="0"/>
              <a:t>Detaillierte Untersuchung von Protokollkonzepten (verschiedene RFCs).</a:t>
            </a:r>
          </a:p>
          <a:p>
            <a:pPr lvl="1"/>
            <a:r>
              <a:rPr lang="de-DE" dirty="0" smtClean="0"/>
              <a:t>Netzprogrammierung: Eigenständige Implementierung von Standardprotokollen (bspw. ARP)</a:t>
            </a:r>
          </a:p>
          <a:p>
            <a:pPr lvl="1"/>
            <a:r>
              <a:rPr lang="de-DE" dirty="0" smtClean="0"/>
              <a:t>Berücksichtigung von spezifischen Einschränkungen bei „</a:t>
            </a:r>
            <a:r>
              <a:rPr lang="de-DE" dirty="0" err="1" smtClean="0"/>
              <a:t>constrained</a:t>
            </a:r>
            <a:r>
              <a:rPr lang="de-DE" dirty="0" smtClean="0"/>
              <a:t> Devices“ (</a:t>
            </a:r>
            <a:r>
              <a:rPr lang="de-DE" dirty="0" err="1" smtClean="0"/>
              <a:t>IoT</a:t>
            </a:r>
            <a:r>
              <a:rPr lang="de-DE" dirty="0" smtClean="0"/>
              <a:t>), bspw. </a:t>
            </a:r>
            <a:r>
              <a:rPr lang="de-DE" dirty="0" err="1" smtClean="0"/>
              <a:t>Raspberry</a:t>
            </a:r>
            <a:r>
              <a:rPr lang="de-DE" dirty="0" smtClean="0"/>
              <a:t> Pi, </a:t>
            </a:r>
            <a:r>
              <a:rPr lang="de-DE" dirty="0" err="1" smtClean="0"/>
              <a:t>Nucleo</a:t>
            </a:r>
            <a:r>
              <a:rPr lang="de-DE" dirty="0" smtClean="0"/>
              <a:t> Boards, </a:t>
            </a:r>
            <a:r>
              <a:rPr lang="de-DE" dirty="0" err="1" smtClean="0"/>
              <a:t>Arduinos</a:t>
            </a:r>
            <a:r>
              <a:rPr lang="de-DE" dirty="0" smtClean="0"/>
              <a:t>…</a:t>
            </a:r>
          </a:p>
          <a:p>
            <a:pPr lvl="1"/>
            <a:r>
              <a:rPr lang="de-DE" dirty="0" smtClean="0"/>
              <a:t>Software </a:t>
            </a:r>
            <a:r>
              <a:rPr lang="de-DE" dirty="0" err="1" smtClean="0"/>
              <a:t>Defined</a:t>
            </a:r>
            <a:r>
              <a:rPr lang="de-DE" dirty="0" smtClean="0"/>
              <a:t> Networks</a:t>
            </a:r>
          </a:p>
          <a:p>
            <a:r>
              <a:rPr lang="de-DE" dirty="0" smtClean="0"/>
              <a:t>Parallel Computing (Master Vorlesung bzw. vertiefte Themen Bachelor)</a:t>
            </a:r>
          </a:p>
          <a:p>
            <a:pPr lvl="1"/>
            <a:r>
              <a:rPr lang="de-DE" dirty="0" smtClean="0"/>
              <a:t>Hochskalierbare verteilte Systemprogrammierung.</a:t>
            </a:r>
          </a:p>
          <a:p>
            <a:pPr lvl="1"/>
            <a:r>
              <a:rPr lang="de-DE" dirty="0" smtClean="0"/>
              <a:t>Verfahren für wissenschaftliche (komplexe) Berechnungen wie bspw. Wettervorhersagen, </a:t>
            </a:r>
            <a:r>
              <a:rPr lang="de-DE" b="1" dirty="0" smtClean="0"/>
              <a:t>Big Data </a:t>
            </a:r>
            <a:r>
              <a:rPr lang="de-DE" dirty="0" smtClean="0"/>
              <a:t>sowie </a:t>
            </a:r>
            <a:r>
              <a:rPr lang="de-DE" dirty="0" err="1" smtClean="0"/>
              <a:t>Machine</a:t>
            </a:r>
            <a:r>
              <a:rPr lang="de-DE" dirty="0" smtClean="0"/>
              <a:t> Learning</a:t>
            </a:r>
          </a:p>
          <a:p>
            <a:pPr lvl="1"/>
            <a:r>
              <a:rPr lang="de-DE" dirty="0" smtClean="0"/>
              <a:t>Erlangung eines detaillierten Verständnisses von Rechnerarchitektur, C und C++</a:t>
            </a:r>
          </a:p>
          <a:p>
            <a:r>
              <a:rPr lang="de-DE" dirty="0"/>
              <a:t>IT-Sicherheit</a:t>
            </a:r>
          </a:p>
          <a:p>
            <a:pPr lvl="1"/>
            <a:r>
              <a:rPr lang="de-DE" dirty="0"/>
              <a:t>Sicherheitskonzepte in Rechnernetzen</a:t>
            </a:r>
            <a:r>
              <a:rPr lang="de-DE" dirty="0" smtClean="0"/>
              <a:t>.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01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 1: Repetitorium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Am Beispiel von Übungsblatt 12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933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Blatt 12: Das Leben eines HTTP </a:t>
            </a:r>
            <a:r>
              <a:rPr lang="de-DE" dirty="0" err="1" smtClean="0"/>
              <a:t>Requests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Ingesamt</a:t>
            </a:r>
            <a:r>
              <a:rPr lang="de-DE" dirty="0" smtClean="0"/>
              <a:t> 3 große Teilschritte: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b="1" dirty="0" smtClean="0"/>
              <a:t>DHCP:</a:t>
            </a:r>
            <a:r>
              <a:rPr lang="de-DE" dirty="0" smtClean="0"/>
              <a:t> Konfiguration von </a:t>
            </a:r>
            <a:r>
              <a:rPr lang="de-DE" dirty="0" err="1" smtClean="0"/>
              <a:t>Alice‘s</a:t>
            </a:r>
            <a:r>
              <a:rPr lang="de-DE" dirty="0" smtClean="0"/>
              <a:t> Laptop via DHCP (Dynamic Host </a:t>
            </a:r>
            <a:r>
              <a:rPr lang="de-DE" dirty="0" err="1" smtClean="0"/>
              <a:t>Configuration</a:t>
            </a:r>
            <a:r>
              <a:rPr lang="de-DE" dirty="0" smtClean="0"/>
              <a:t> Protocol)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b="1" dirty="0" smtClean="0"/>
              <a:t>DNS und ARP:</a:t>
            </a:r>
            <a:r>
              <a:rPr lang="de-DE" dirty="0" smtClean="0"/>
              <a:t> DNS-Anfrage sowie MAC-Adressen-Auflösung des Routers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b="1" dirty="0" smtClean="0"/>
              <a:t>Routing</a:t>
            </a:r>
            <a:r>
              <a:rPr lang="de-DE" dirty="0" smtClean="0"/>
              <a:t>: Routing der DNS-Anfrage zum DNS-Server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b="1" dirty="0" smtClean="0"/>
              <a:t>HTTP: </a:t>
            </a:r>
            <a:r>
              <a:rPr lang="de-DE" dirty="0" smtClean="0"/>
              <a:t>TCP und HTTP</a:t>
            </a:r>
            <a:endParaRPr lang="de-DE" b="1" dirty="0" smtClean="0"/>
          </a:p>
          <a:p>
            <a:pPr marL="971550" lvl="1" indent="-514350">
              <a:buFont typeface="+mj-lt"/>
              <a:buAutoNum type="arabicPeriod"/>
            </a:pPr>
            <a:endParaRPr lang="de-DE" dirty="0" smtClean="0"/>
          </a:p>
          <a:p>
            <a:pPr marL="914400" lvl="1" indent="-45720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95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 1: DHCP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err="1" smtClean="0"/>
              <a:t>Alice‘s</a:t>
            </a:r>
            <a:r>
              <a:rPr lang="de-DE" dirty="0" smtClean="0"/>
              <a:t> Host (</a:t>
            </a:r>
            <a:r>
              <a:rPr lang="de-DE" dirty="0" err="1" smtClean="0"/>
              <a:t>Betriebsystem</a:t>
            </a:r>
            <a:r>
              <a:rPr lang="de-DE" dirty="0" smtClean="0"/>
              <a:t>) erzeugt eine </a:t>
            </a:r>
            <a:r>
              <a:rPr lang="de-DE" b="1" dirty="0" smtClean="0"/>
              <a:t>DHCP Anfrage</a:t>
            </a:r>
            <a:r>
              <a:rPr lang="de-DE" dirty="0" smtClean="0"/>
              <a:t>, gekapselt in ein UDP Datagramm mit</a:t>
            </a:r>
          </a:p>
          <a:p>
            <a:pPr lvl="1"/>
            <a:r>
              <a:rPr lang="de-DE" dirty="0" smtClean="0"/>
              <a:t>Schicht 4: Quell-Port 68 sowie Ziel-Port (67) </a:t>
            </a:r>
            <a:r>
              <a:rPr lang="de-DE" dirty="0" smtClean="0">
                <a:sym typeface="Wingdings" panose="05000000000000000000" pitchFamily="2" charset="2"/>
              </a:rPr>
              <a:t> Standardisiert in RFC 2132. 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Schicht 3: IP Ziel-Adresse 255.255.255.255 (</a:t>
            </a:r>
            <a:r>
              <a:rPr lang="de-DE" b="1" dirty="0" smtClean="0">
                <a:sym typeface="Wingdings" panose="05000000000000000000" pitchFamily="2" charset="2"/>
              </a:rPr>
              <a:t>Broadcast</a:t>
            </a:r>
            <a:r>
              <a:rPr lang="de-DE" dirty="0" smtClean="0">
                <a:sym typeface="Wingdings" panose="05000000000000000000" pitchFamily="2" charset="2"/>
              </a:rPr>
              <a:t>)</a:t>
            </a:r>
            <a:r>
              <a:rPr lang="de-DE" b="1" dirty="0" smtClean="0">
                <a:sym typeface="Wingdings" panose="05000000000000000000" pitchFamily="2" charset="2"/>
              </a:rPr>
              <a:t> </a:t>
            </a:r>
            <a:r>
              <a:rPr lang="de-DE" dirty="0" smtClean="0">
                <a:sym typeface="Wingdings" panose="05000000000000000000" pitchFamily="2" charset="2"/>
              </a:rPr>
              <a:t>sowie Quell-Adresse (0.0.0.0). 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Schicht 2: Ethernet Rahmen mit Ziel-Adresse FF:FF:FF:FF:FF:FF (Broadcast) sowie </a:t>
            </a:r>
            <a:r>
              <a:rPr lang="de-DE" smtClean="0">
                <a:sym typeface="Wingdings" panose="05000000000000000000" pitchFamily="2" charset="2"/>
              </a:rPr>
              <a:t>Quell-Adresse </a:t>
            </a:r>
            <a:r>
              <a:rPr lang="de-DE" smtClean="0">
                <a:sym typeface="Wingdings" panose="05000000000000000000" pitchFamily="2" charset="2"/>
              </a:rPr>
              <a:t>00:00:00:00:AA:AA</a:t>
            </a:r>
            <a:endParaRPr lang="de-DE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Der Ethernet-Rahmen wird via Switch (Broadcast an alle Ports) an den übermittelt</a:t>
            </a:r>
            <a:r>
              <a:rPr lang="de-DE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Der Router empfängt den Rahmen auf dem Interface mit MAC Adresse 00:00:00:00:BB:BB zugestellt und entpackt das IP-Paket sowie UDP Datagramm (</a:t>
            </a:r>
            <a:r>
              <a:rPr lang="de-DE" b="1" dirty="0" err="1"/>
              <a:t>Demultiplexing</a:t>
            </a:r>
            <a:r>
              <a:rPr lang="de-DE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13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Teil 1: </a:t>
            </a:r>
            <a:r>
              <a:rPr lang="de-DE" dirty="0" smtClean="0"/>
              <a:t>DHCP (Fortsetzung)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de-DE" dirty="0" smtClean="0"/>
              <a:t>Der DHCP Server </a:t>
            </a:r>
            <a:r>
              <a:rPr lang="de-DE" dirty="0" err="1" smtClean="0"/>
              <a:t>alloziert</a:t>
            </a:r>
            <a:r>
              <a:rPr lang="de-DE" dirty="0" smtClean="0"/>
              <a:t> eine Adresse aus dem CIDR Block 10.0.2.0/24, in diesem Falle 10.0.2.100 und verpackt diese Information in einem </a:t>
            </a:r>
            <a:r>
              <a:rPr lang="de-DE" b="1" dirty="0" smtClean="0"/>
              <a:t>DHCP ACK</a:t>
            </a:r>
            <a:r>
              <a:rPr lang="de-DE" dirty="0" smtClean="0"/>
              <a:t>. Weitere Informationen sind die IP-Adresse des DNS Servers (10.128.5.1), das Subnetz (10.0.2.0/24) sowie das Default Gateway (10.0.2.1)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de-DE" dirty="0" smtClean="0"/>
              <a:t>Das DHCP ACK wird wiederum in ein UDP Datagramm bzw. ein IP Paket und einen Ethernet-Rahmen verpackt und an den Switch übermittelt.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de-DE" dirty="0" smtClean="0"/>
              <a:t>Der Switch leitet das Paket weiter an </a:t>
            </a:r>
            <a:r>
              <a:rPr lang="de-DE" dirty="0" err="1" smtClean="0"/>
              <a:t>Alice‘s</a:t>
            </a:r>
            <a:r>
              <a:rPr lang="de-DE" dirty="0" smtClean="0"/>
              <a:t> Laptop.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de-DE" dirty="0" err="1" smtClean="0"/>
              <a:t>Alice‘s</a:t>
            </a:r>
            <a:r>
              <a:rPr lang="de-DE" dirty="0" smtClean="0"/>
              <a:t> Laptop empfängt den Rahmen und entpackt das IP-Paket, UDP </a:t>
            </a:r>
            <a:r>
              <a:rPr lang="de-DE" dirty="0" err="1" smtClean="0"/>
              <a:t>Datagram</a:t>
            </a:r>
            <a:r>
              <a:rPr lang="de-DE" dirty="0" smtClean="0"/>
              <a:t> und DHCP ACK bis zur Anwendungsschicht. Daraus extrahiert das Betriebssystem die IP-Adresse, das Default Gateway und den Subnetz-Block. Alle Pakete außerhalb des Subnetzes werden an das Default-Gateway vermittelt.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289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 2: DNS und ARP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de-DE" dirty="0" smtClean="0"/>
              <a:t>Das Betriebssystem erzeugt eine DNS-Anfrage für den Namen </a:t>
            </a:r>
            <a:r>
              <a:rPr lang="de-DE" dirty="0" smtClean="0">
                <a:hlinkClick r:id="rId2"/>
              </a:rPr>
              <a:t>www.google.com</a:t>
            </a:r>
            <a:endParaRPr lang="de-DE" dirty="0"/>
          </a:p>
          <a:p>
            <a:pPr lvl="1"/>
            <a:r>
              <a:rPr lang="de-DE" dirty="0" smtClean="0"/>
              <a:t>Schicht 4: UDP-</a:t>
            </a:r>
            <a:r>
              <a:rPr lang="de-DE" dirty="0" err="1" smtClean="0"/>
              <a:t>Datagram</a:t>
            </a:r>
            <a:r>
              <a:rPr lang="de-DE" dirty="0" smtClean="0"/>
              <a:t> mit Ziel-Port 53 (DNS Server).</a:t>
            </a:r>
          </a:p>
          <a:p>
            <a:pPr lvl="1"/>
            <a:r>
              <a:rPr lang="de-DE" dirty="0" smtClean="0"/>
              <a:t>Schicht 3: IP Quell-Adresse 10.0.2.100 </a:t>
            </a:r>
            <a:r>
              <a:rPr lang="de-DE" dirty="0"/>
              <a:t>und </a:t>
            </a:r>
            <a:r>
              <a:rPr lang="de-DE" dirty="0" smtClean="0"/>
              <a:t>Ziel-Adresse 10.128.5.1 (außerhalb des lokalen Subnetzes) </a:t>
            </a:r>
          </a:p>
          <a:p>
            <a:pPr lvl="1"/>
            <a:r>
              <a:rPr lang="de-DE" dirty="0" smtClean="0"/>
              <a:t>Schicht 2: &lt;nicht bekannt&gt;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de-DE" dirty="0" smtClean="0"/>
              <a:t>Der Ethernet-Rahmen wird an das Default-Gateway (10.0.2.1) gesendet. Ermittlung der Schicht 2 Adresse (MAC) via </a:t>
            </a:r>
            <a:r>
              <a:rPr lang="de-DE" b="1" dirty="0" smtClean="0"/>
              <a:t>ARP-Anfrage.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282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Teil2: DNS und ARP (Fortsetzung)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de-DE" dirty="0" smtClean="0"/>
              <a:t>Es wird eine ARP-Anfrage vorbereitet mit Ziel-IP-Adresse 10.0.2.1 und Ziel-MAC-Adresse FF:FF:FF:FF:FF (Broadcast). Der Rahmen wird über den Switch an den Router vermittelt.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de-DE" dirty="0" smtClean="0"/>
              <a:t>Der Router empfängt die Anfrage, stellt fest, dass die gesuchte IP-Adresse mit der des lokalen Interfaces übereinstimmt und bereitet daher eine </a:t>
            </a:r>
            <a:r>
              <a:rPr lang="de-DE" b="1" dirty="0" smtClean="0"/>
              <a:t>ARP-Response </a:t>
            </a:r>
            <a:r>
              <a:rPr lang="de-DE" dirty="0" smtClean="0"/>
              <a:t>vor.</a:t>
            </a:r>
          </a:p>
          <a:p>
            <a:pPr lvl="1"/>
            <a:r>
              <a:rPr lang="de-DE" dirty="0" smtClean="0"/>
              <a:t>Mit MAC-Adresse des Routers (00:00:00:00:BB:BB).</a:t>
            </a:r>
          </a:p>
          <a:p>
            <a:pPr lvl="1"/>
            <a:r>
              <a:rPr lang="de-DE" dirty="0" smtClean="0"/>
              <a:t>Ethernet Rahmen mit Ziel-Adresse 00:00:00:00:AA:AA (Adresse von </a:t>
            </a:r>
            <a:r>
              <a:rPr lang="de-DE" dirty="0" err="1" smtClean="0"/>
              <a:t>Alice‘s</a:t>
            </a:r>
            <a:r>
              <a:rPr lang="de-DE" dirty="0" smtClean="0"/>
              <a:t> Laptop).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de-DE" dirty="0" err="1" smtClean="0"/>
              <a:t>Alice‘s</a:t>
            </a:r>
            <a:r>
              <a:rPr lang="de-DE" dirty="0" smtClean="0"/>
              <a:t> Laptop empfängt die ARP-</a:t>
            </a:r>
            <a:r>
              <a:rPr lang="de-DE" dirty="0" err="1" smtClean="0"/>
              <a:t>Reponse</a:t>
            </a:r>
            <a:r>
              <a:rPr lang="de-DE" dirty="0" smtClean="0"/>
              <a:t> und extrahiert die MAC-Adresse des Routers.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de-DE" dirty="0" smtClean="0"/>
              <a:t>Die MAC-Adresse wird in die Ziel-Adresse des Ethernet-Rahmens der DNS-Anfrage übernommen.</a:t>
            </a:r>
          </a:p>
          <a:p>
            <a:pPr lvl="1"/>
            <a:r>
              <a:rPr lang="de-DE" b="1" dirty="0" smtClean="0"/>
              <a:t>Wichtig:</a:t>
            </a:r>
            <a:r>
              <a:rPr lang="de-DE" dirty="0" smtClean="0"/>
              <a:t> Die Ziel-IP ist der DNS-Server (10.128.5.1), wohingegen die Ziel-MAC das Default-Gateway ist.</a:t>
            </a:r>
            <a:endParaRPr lang="de-DE" b="1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1401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 3: Routing zum DNS Server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14"/>
            </a:pPr>
            <a:r>
              <a:rPr lang="de-DE" dirty="0" smtClean="0"/>
              <a:t>Der Router extrahiert die DNS-Anfrage und prüft in der lokalen Routing Table die IP-Adresse (10.128.5.1). Dabei ist der linke Router im MWN Netz (siehe Abbildung im Übungsblatt) als nächster Hop gelistet, an den der Rahmen weitervermittelt wird.</a:t>
            </a:r>
          </a:p>
          <a:p>
            <a:pPr marL="514350" indent="-514350">
              <a:buFont typeface="+mj-lt"/>
              <a:buAutoNum type="arabicPeriod" startAt="14"/>
            </a:pPr>
            <a:r>
              <a:rPr lang="de-DE" dirty="0" smtClean="0"/>
              <a:t>Der MWN Router wiederum prüft die Ziel-Adresse des UDP Datagramms (DNS Anfrage) und ermittelt den nächsten Hop (bestimmt durch ein Intra-Domain Protokoll wie </a:t>
            </a:r>
            <a:r>
              <a:rPr lang="de-DE" b="1" dirty="0" smtClean="0"/>
              <a:t>RIP, OSPF,…</a:t>
            </a:r>
            <a:r>
              <a:rPr lang="de-DE" dirty="0" smtClean="0"/>
              <a:t>)</a:t>
            </a:r>
          </a:p>
          <a:p>
            <a:pPr marL="514350" indent="-514350">
              <a:buFont typeface="+mj-lt"/>
              <a:buAutoNum type="arabicPeriod" startAt="14"/>
            </a:pPr>
            <a:r>
              <a:rPr lang="de-DE" dirty="0" smtClean="0"/>
              <a:t>Über verschiedene Hops erreicht die DNS-Anfrage den DNS-Server (10.128.5.1). Der </a:t>
            </a:r>
            <a:r>
              <a:rPr lang="de-DE" b="1" dirty="0" smtClean="0"/>
              <a:t>DNS </a:t>
            </a:r>
            <a:r>
              <a:rPr lang="de-DE" b="1" dirty="0" err="1" smtClean="0"/>
              <a:t>Resource</a:t>
            </a:r>
            <a:r>
              <a:rPr lang="de-DE" b="1" dirty="0" smtClean="0"/>
              <a:t> </a:t>
            </a:r>
            <a:r>
              <a:rPr lang="de-DE" b="1" dirty="0" err="1" smtClean="0"/>
              <a:t>Record</a:t>
            </a:r>
            <a:r>
              <a:rPr lang="de-DE" dirty="0" smtClean="0"/>
              <a:t> enthält die IP-Adresse für Google (94.233.169.105). Es wird eine DNS-Response vorbereitet mit dem Host-zu-IP Mapping</a:t>
            </a:r>
          </a:p>
          <a:p>
            <a:pPr lvl="1"/>
            <a:r>
              <a:rPr lang="de-DE" dirty="0" smtClean="0"/>
              <a:t>UDP Ziel-IP-Adresse 10.0.2.100.</a:t>
            </a:r>
          </a:p>
          <a:p>
            <a:pPr lvl="1"/>
            <a:r>
              <a:rPr lang="de-DE" dirty="0" smtClean="0"/>
              <a:t>Das Paket wird über mehrere Hops an Alice vermittelt.</a:t>
            </a:r>
          </a:p>
          <a:p>
            <a:pPr marL="514350" indent="-514350">
              <a:buFont typeface="+mj-lt"/>
              <a:buAutoNum type="arabicPeriod" startAt="14"/>
            </a:pPr>
            <a:r>
              <a:rPr lang="de-DE" dirty="0" smtClean="0"/>
              <a:t>Alice entpackt die Information und kennt daher die IP-Adresse von www.google.com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1723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 4: TCP und HTTP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18"/>
            </a:pPr>
            <a:r>
              <a:rPr lang="de-DE" dirty="0" smtClean="0"/>
              <a:t>Bevor der HTTP-Request abgeschickt werden kann, muss ein </a:t>
            </a:r>
            <a:r>
              <a:rPr lang="de-DE" b="1" dirty="0" smtClean="0"/>
              <a:t>TCP-Handshake </a:t>
            </a:r>
            <a:r>
              <a:rPr lang="de-DE" dirty="0" smtClean="0"/>
              <a:t>erfolgen. Daher wird ein lokaler Socket zur Erzeugung eines TCP SYN Paket vorbereitet:</a:t>
            </a:r>
          </a:p>
          <a:p>
            <a:pPr lvl="1"/>
            <a:r>
              <a:rPr lang="de-DE" dirty="0" smtClean="0"/>
              <a:t>Schicht 4: Ziel-Port 443 (HTTPS) </a:t>
            </a:r>
          </a:p>
          <a:p>
            <a:pPr lvl="1"/>
            <a:r>
              <a:rPr lang="de-DE" dirty="0" smtClean="0"/>
              <a:t>Schicht 3: IP-Adresse (64.233.169.105) </a:t>
            </a:r>
            <a:endParaRPr lang="de-DE" dirty="0"/>
          </a:p>
          <a:p>
            <a:pPr lvl="1"/>
            <a:r>
              <a:rPr lang="de-DE" dirty="0" smtClean="0"/>
              <a:t>Schicht 2: MAC-Adresse des Default-Gateways vorbereitet.</a:t>
            </a:r>
          </a:p>
          <a:p>
            <a:pPr marL="514350" indent="-514350">
              <a:buFont typeface="+mj-lt"/>
              <a:buAutoNum type="arabicPeriod" startAt="18"/>
            </a:pPr>
            <a:r>
              <a:rPr lang="de-DE" dirty="0" smtClean="0"/>
              <a:t>Das TCP SYN Segment erreicht den Router und wird MWN Netz auf Basis von BGP an Google vermittelt.</a:t>
            </a:r>
          </a:p>
          <a:p>
            <a:pPr marL="514350" indent="-514350">
              <a:buFont typeface="+mj-lt"/>
              <a:buAutoNum type="arabicPeriod" startAt="18"/>
            </a:pPr>
            <a:r>
              <a:rPr lang="de-DE" dirty="0" smtClean="0"/>
              <a:t>Das TCP SYN Segment wird vom Google-Server empfangen und ein entsprechender Socket wird lokal initiiert. Das TCP SYNACK wird erzeugt und an Alice zurückgesendet.</a:t>
            </a:r>
          </a:p>
          <a:p>
            <a:pPr marL="514350" indent="-514350">
              <a:buFont typeface="+mj-lt"/>
              <a:buAutoNum type="arabicPeriod" startAt="18"/>
            </a:pPr>
            <a:r>
              <a:rPr lang="de-DE" dirty="0" smtClean="0"/>
              <a:t>Das SYNACK wird analog zu den vorherigen Schritten via BGP und Intra-Domain Routing an Alice vermittelt.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63B0E-122E-4112-8AEA-022338C1FEF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52256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1075</Words>
  <Application>Microsoft Office PowerPoint</Application>
  <PresentationFormat>Bildschirmpräsentation (4:3)</PresentationFormat>
  <Paragraphs>96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1_Office Theme</vt:lpstr>
      <vt:lpstr>Rechnernetze &amp; Verteilte Systeme</vt:lpstr>
      <vt:lpstr>Teil 1: Repetitorium</vt:lpstr>
      <vt:lpstr>Blatt 12: Das Leben eines HTTP Requests</vt:lpstr>
      <vt:lpstr>Teil 1: DHCP</vt:lpstr>
      <vt:lpstr>Teil 1: DHCP (Fortsetzung)</vt:lpstr>
      <vt:lpstr>Teil 2: DNS und ARP</vt:lpstr>
      <vt:lpstr>Teil2: DNS und ARP (Fortsetzung)</vt:lpstr>
      <vt:lpstr>Teil 3: Routing zum DNS Server</vt:lpstr>
      <vt:lpstr>Teil 4: TCP und HTTP</vt:lpstr>
      <vt:lpstr>Teil 4: TCP und HTTP (Fortsetzung)</vt:lpstr>
      <vt:lpstr>Ausblick auf WS 19/20</vt:lpstr>
      <vt:lpstr>Vorlesungen am Lehrstuhl Kranzlmüller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Rechnernetze &amp; Verteilte Systeme</dc:title>
  <dc:creator>Jungblut, Pascal</dc:creator>
  <cp:lastModifiedBy>Kowalewski, Roger</cp:lastModifiedBy>
  <cp:revision>257</cp:revision>
  <dcterms:modified xsi:type="dcterms:W3CDTF">2019-07-26T12:31:22Z</dcterms:modified>
</cp:coreProperties>
</file>