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85" r:id="rId2"/>
    <p:sldId id="499" r:id="rId3"/>
    <p:sldId id="388" r:id="rId4"/>
    <p:sldId id="387" r:id="rId5"/>
    <p:sldId id="504" r:id="rId6"/>
    <p:sldId id="503" r:id="rId7"/>
    <p:sldId id="505" r:id="rId8"/>
    <p:sldId id="507" r:id="rId9"/>
    <p:sldId id="510" r:id="rId10"/>
    <p:sldId id="511" r:id="rId11"/>
    <p:sldId id="512" r:id="rId12"/>
    <p:sldId id="514" r:id="rId13"/>
    <p:sldId id="513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3" r:id="rId22"/>
    <p:sldId id="524" r:id="rId23"/>
    <p:sldId id="526" r:id="rId24"/>
    <p:sldId id="529" r:id="rId25"/>
    <p:sldId id="527" r:id="rId26"/>
    <p:sldId id="528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F8848243-C779-4E95-B927-BFD2B6CEB3EF}">
          <p14:sldIdLst>
            <p14:sldId id="385"/>
            <p14:sldId id="499"/>
          </p14:sldIdLst>
        </p14:section>
        <p14:section name="Kapitel 3: Transportschicht (ISO/OSI Schicht 4)" id="{3E88E1AF-E615-4C4C-859C-6DF487E001D4}">
          <p14:sldIdLst>
            <p14:sldId id="388"/>
          </p14:sldIdLst>
        </p14:section>
        <p14:section name="Kapitel 3.1: Ziele und Rahmenbedingungen" id="{F849D418-56F4-4CC1-8DF1-983890464A0C}">
          <p14:sldIdLst>
            <p14:sldId id="387"/>
            <p14:sldId id="504"/>
            <p14:sldId id="503"/>
            <p14:sldId id="505"/>
            <p14:sldId id="507"/>
            <p14:sldId id="510"/>
            <p14:sldId id="511"/>
            <p14:sldId id="512"/>
            <p14:sldId id="514"/>
            <p14:sldId id="513"/>
            <p14:sldId id="515"/>
            <p14:sldId id="516"/>
            <p14:sldId id="517"/>
            <p14:sldId id="518"/>
            <p14:sldId id="519"/>
            <p14:sldId id="520"/>
            <p14:sldId id="521"/>
            <p14:sldId id="523"/>
            <p14:sldId id="524"/>
            <p14:sldId id="526"/>
            <p14:sldId id="529"/>
            <p14:sldId id="527"/>
            <p14:sldId id="528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80932" autoAdjust="0"/>
  </p:normalViewPr>
  <p:slideViewPr>
    <p:cSldViewPr snapToGrid="0">
      <p:cViewPr varScale="1">
        <p:scale>
          <a:sx n="131" d="100"/>
          <a:sy n="131" d="100"/>
        </p:scale>
        <p:origin x="76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272"/>
    </p:cViewPr>
  </p:sorterViewPr>
  <p:notesViewPr>
    <p:cSldViewPr snapToGrid="0">
      <p:cViewPr varScale="1">
        <p:scale>
          <a:sx n="73" d="100"/>
          <a:sy n="73" d="100"/>
        </p:scale>
        <p:origin x="-21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9E10-39B0-AD4A-B3C5-56104CA6B58C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24.06.2019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11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54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7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PDU der Transportschicht ist immer Segment (OSI)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15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Datagrammlänge:</a:t>
            </a:r>
            <a:r>
              <a:rPr lang="de-DE" baseline="0" dirty="0"/>
              <a:t> enthält </a:t>
            </a:r>
            <a:r>
              <a:rPr lang="de-DE" dirty="0"/>
              <a:t>UDP-Header, ergo 65507 Bytes Nutzdaten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7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33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Besprechungsnotizen (27.05.16 09:49) -----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81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/>
              <a:t>Größe des Sequenznummernraums: Anzahl der Bits</a:t>
            </a:r>
            <a:r>
              <a:rPr lang="de-DE" baseline="0" dirty="0"/>
              <a:t> für die Sequenznummern im Header / Wie bestimmt man die Größe? RTD, Senderate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Fenstertechnik? </a:t>
            </a:r>
            <a:r>
              <a:rPr lang="de-DE" baseline="0" dirty="0" err="1"/>
              <a:t>Sliding</a:t>
            </a:r>
            <a:r>
              <a:rPr lang="de-DE" baseline="0" dirty="0"/>
              <a:t> </a:t>
            </a:r>
            <a:r>
              <a:rPr lang="de-DE" baseline="0" dirty="0" err="1"/>
              <a:t>Window</a:t>
            </a:r>
            <a:r>
              <a:rPr lang="de-DE" baseline="0" dirty="0"/>
              <a:t> </a:t>
            </a:r>
            <a:r>
              <a:rPr lang="de-DE" baseline="0" dirty="0" err="1"/>
              <a:t>Protocoll</a:t>
            </a:r>
            <a:r>
              <a:rPr lang="de-DE" baseline="0" dirty="0"/>
              <a:t> – Datenflusskontrolle – Ziel: </a:t>
            </a:r>
            <a:r>
              <a:rPr lang="de-DE" baseline="0" dirty="0" err="1"/>
              <a:t>Soviele</a:t>
            </a:r>
            <a:r>
              <a:rPr lang="de-DE" baseline="0" dirty="0"/>
              <a:t> Pakete wie mögliche zu senden. Abhängig von Bandbreite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Eindeutigkeit der Sequenznummern – Bei 3-Wege-Handschlag – Initialisierung durch Zeitgeber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Zu kleine Fenster: Zu wenig Kommunikation , </a:t>
            </a:r>
            <a:r>
              <a:rPr lang="de-DE" baseline="0" dirty="0" err="1"/>
              <a:t>Stop</a:t>
            </a:r>
            <a:r>
              <a:rPr lang="de-DE" baseline="0" dirty="0"/>
              <a:t>-</a:t>
            </a:r>
            <a:r>
              <a:rPr lang="de-DE" baseline="0" dirty="0" err="1"/>
              <a:t>and</a:t>
            </a:r>
            <a:r>
              <a:rPr lang="de-DE" baseline="0" dirty="0"/>
              <a:t>-Go </a:t>
            </a:r>
            <a:r>
              <a:rPr lang="de-DE" baseline="0" dirty="0" err="1"/>
              <a:t>Techik</a:t>
            </a:r>
            <a:r>
              <a:rPr lang="de-DE" baseline="0" dirty="0"/>
              <a:t>: Oszillierendes Verhalten bei zu großem RTD / Zu kleine Sequenznummernräume: Falsche Erkennung und Verwerfen von falschen Duplikaten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Zwei-Wege-Handschlag genügt, bei Simplex/</a:t>
            </a:r>
            <a:r>
              <a:rPr lang="de-DE" baseline="0" dirty="0" err="1"/>
              <a:t>Unicast</a:t>
            </a:r>
            <a:r>
              <a:rPr lang="de-DE" baseline="0" dirty="0"/>
              <a:t>-Übertragung oder wenn ein zuverlässiger Übertragungskanal vorliegt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Drei-Wege-Handschlag erforderlich: Damit der Empfänger weiß, dass die Bestätigung nicht verloren gegangen ist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Verbindungsabbau beidseitig: Beide Seiten können u.U. den Verbindungsabbau wünschen, zwei Halbverbindungen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Flusssteuerung: Maßnahmen gegen die Überlastung eines Empfängers</a:t>
            </a:r>
          </a:p>
          <a:p>
            <a:pPr marL="171450" indent="-171450">
              <a:buFont typeface="Arial"/>
              <a:buChar char="•"/>
            </a:pPr>
            <a:r>
              <a:rPr lang="de-DE" baseline="0" dirty="0"/>
              <a:t>Staukontrolle: Überlaststeuerung – gegen die Überlastung der Verbindung</a:t>
            </a:r>
          </a:p>
          <a:p>
            <a:pPr marL="171450" indent="-171450">
              <a:buFont typeface="Arial"/>
              <a:buChar char="•"/>
            </a:pPr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7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03D-057B-CE43-AB37-387A64A1FD82}" type="datetime1">
              <a:rPr lang="de-DE" smtClean="0"/>
              <a:t>24.06.2019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DFF-E6E9-FA43-845E-876792AFD1C9}" type="datetime1">
              <a:rPr lang="de-DE" smtClean="0"/>
              <a:t>24.06.2019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1EDE-55CB-7F4F-9881-A8D2998426EC}" type="datetime1">
              <a:rPr lang="de-DE" smtClean="0"/>
              <a:t>24.06.2019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DEA54-3FF3-EA48-ABAD-BA7278B0B19B}" type="datetime1">
              <a:rPr lang="de-DE" sz="1108" smtClean="0"/>
              <a:t>24.06.2019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5043-1473-0545-B6EE-BAAE39D86A24}" type="datetime1">
              <a:rPr lang="de-DE" smtClean="0"/>
              <a:t>24.06.2019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9F82-4366-6048-98FA-4F0E1639A3B0}" type="datetime1">
              <a:rPr lang="de-DE" smtClean="0"/>
              <a:t>24.06.2019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BB63-9606-0341-812E-0BF3F9EE06E3}" type="datetime1">
              <a:rPr lang="de-DE" smtClean="0"/>
              <a:t>24.06.2019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93B3-CDCD-D14E-B338-4CAAB54A646C}" type="datetime1">
              <a:rPr lang="de-DE" smtClean="0"/>
              <a:t>24.06.2019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9DAA-F5ED-BD46-8EB5-6A006070CCE3}" type="datetime1">
              <a:rPr lang="de-DE" smtClean="0"/>
              <a:t>24.06.2019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9496-4B82-E241-AFD2-08DB9DC0B911}" type="datetime1">
              <a:rPr lang="de-DE" smtClean="0"/>
              <a:t>24.06.2019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EC63-51D1-9B46-9302-070CAFA2A980}" type="datetime1">
              <a:rPr lang="de-DE" smtClean="0"/>
              <a:t>24.06.2019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6582-5678-374D-9D6C-549E0B6FEB9A}" type="datetime1">
              <a:rPr lang="de-DE" smtClean="0"/>
              <a:t>24.06.2019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4EEF-D0E6-C944-872B-ABD46714FBF9}" type="datetime1">
              <a:rPr lang="de-DE" smtClean="0"/>
              <a:t>24.06.2019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nvs-fragen@nm.ifi.lmu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</a:t>
            </a:r>
            <a:r>
              <a:rPr lang="de-DE" dirty="0" smtClean="0"/>
              <a:t>2019</a:t>
            </a:r>
            <a:endParaRPr lang="de-DE" dirty="0"/>
          </a:p>
          <a:p>
            <a:endParaRPr lang="de-DE" dirty="0"/>
          </a:p>
          <a:p>
            <a:r>
              <a:rPr lang="de-DE" dirty="0"/>
              <a:t>Prof. Dr. D. </a:t>
            </a:r>
            <a:r>
              <a:rPr lang="de-DE" dirty="0" err="1"/>
              <a:t>Kranzlmüller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SR: Empfängerdilemma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2" descr="D:\WORK\PEARSON\000 FOLIEN\4237_Computernetzweke\JPG\4237_eBook-2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75" y="1335277"/>
            <a:ext cx="4599675" cy="250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WORK\PEARSON\000 FOLIEN\4237_Computernetzweke\JPG\4237_eBook-253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6" y="3734409"/>
            <a:ext cx="4583304" cy="262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relevanter Datenübertragungs-Mechanismen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Timer</a:t>
            </a:r>
            <a:r>
              <a:rPr lang="de-DE" dirty="0" smtClean="0"/>
              <a:t>: Wird verwendet, um ggf. verloren gegangene Segmente erneut zu übertragen.</a:t>
            </a:r>
          </a:p>
          <a:p>
            <a:r>
              <a:rPr lang="de-DE" dirty="0" smtClean="0"/>
              <a:t>Sequenznummer: fortlaufende Nummerierung von Bytes in Segmenten.</a:t>
            </a:r>
          </a:p>
          <a:p>
            <a:r>
              <a:rPr lang="de-DE" dirty="0" err="1" smtClean="0"/>
              <a:t>Acknowledgement</a:t>
            </a:r>
            <a:r>
              <a:rPr lang="de-DE" dirty="0" smtClean="0"/>
              <a:t> (ACK): Quittungen über erfolgreich erhaltene Pakete.</a:t>
            </a:r>
          </a:p>
          <a:p>
            <a:r>
              <a:rPr lang="de-DE" dirty="0" err="1" smtClean="0"/>
              <a:t>Pipelining</a:t>
            </a:r>
            <a:r>
              <a:rPr lang="de-DE" dirty="0" smtClean="0"/>
              <a:t>, Fenstertechnik: maximale Anzahl unbestätigter Segmente auf dem Sendekanal.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39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TCP Segments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/>
          </a:p>
        </p:txBody>
      </p:sp>
      <p:pic>
        <p:nvPicPr>
          <p:cNvPr id="6" name="Picture 2" descr="D:\WORK\PEARSON\000 FOLIEN\4237_Computernetzweke\JPG\4237_eBook-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82" y="2143453"/>
            <a:ext cx="3487189" cy="33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6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Zusammenspiel von Sequenz- und ACK-Nummern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Host A verbindet sich via Telnet zu Host B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2" descr="D:\WORK\PEARSON\000 FOLIEN\4237_Computernetzweke\JPG\4237_eBook-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5" y="2373440"/>
            <a:ext cx="541972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0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Kommunikationsablauf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Szenario: Erneuter Versand aufgrund von verloren gegangenem ACK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/>
          </a:p>
        </p:txBody>
      </p:sp>
      <p:pic>
        <p:nvPicPr>
          <p:cNvPr id="6" name="Picture 2" descr="D:\WORK\PEARSON\000 FOLIEN\4237_Computernetzweke\JPG\4237_eBook-26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88" y="2714754"/>
            <a:ext cx="4559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Kommunikationsablauf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21182"/>
            <a:ext cx="7886700" cy="4351338"/>
          </a:xfrm>
        </p:spPr>
        <p:txBody>
          <a:bodyPr/>
          <a:lstStyle/>
          <a:p>
            <a:r>
              <a:rPr lang="de-DE" dirty="0" smtClean="0"/>
              <a:t>Szenario: ACK kommt zu spät zum Empfänger.</a:t>
            </a:r>
          </a:p>
          <a:p>
            <a:pPr lvl="1"/>
            <a:r>
              <a:rPr lang="de-DE" sz="2000" dirty="0" smtClean="0"/>
              <a:t>Timeout: Segment 92 wird erneut versendet</a:t>
            </a:r>
          </a:p>
          <a:p>
            <a:pPr lvl="1"/>
            <a:r>
              <a:rPr lang="de-DE" sz="2000" dirty="0" smtClean="0"/>
              <a:t>Segment 100 wird </a:t>
            </a:r>
            <a:r>
              <a:rPr lang="de-DE" sz="2000" b="1" dirty="0" smtClean="0"/>
              <a:t>nicht</a:t>
            </a:r>
            <a:r>
              <a:rPr lang="de-DE" sz="2000" dirty="0" smtClean="0"/>
              <a:t> erneut versendet, da das ACK innerhalb des nächsten Timeout Intervalls ankommt.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/>
          </a:p>
        </p:txBody>
      </p:sp>
      <p:pic>
        <p:nvPicPr>
          <p:cNvPr id="6" name="Picture 2" descr="D:\WORK\PEARSON\000 FOLIEN\4237_Computernetzweke\JPG\4237_eBook-2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33" y="2954795"/>
            <a:ext cx="3557588" cy="33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2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Kommunikationsablauf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Szenario: Kein erneutes übertragen aufgrund des kumulativen ACK.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16</a:t>
            </a:fld>
            <a:endParaRPr lang="de-DE"/>
          </a:p>
        </p:txBody>
      </p:sp>
      <p:pic>
        <p:nvPicPr>
          <p:cNvPr id="6" name="Picture 2" descr="D:\WORK\PEARSON\000 FOLIEN\4237_Computernetzweke\JPG\4237_eBook-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73" y="2966918"/>
            <a:ext cx="4445000" cy="33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5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Retransmit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Timeout können vergleichsweise lange sein</a:t>
            </a:r>
          </a:p>
          <a:p>
            <a:pPr lvl="1"/>
            <a:r>
              <a:rPr lang="de-DE" dirty="0" smtClean="0"/>
              <a:t>Regelmäßiges Anpassen durch Sampling und gewichteten Durchschnitt (siehe RFC 2988)</a:t>
            </a:r>
          </a:p>
          <a:p>
            <a:r>
              <a:rPr lang="de-DE" dirty="0" smtClean="0"/>
              <a:t>Weiterer zuverlässiger Indikator: ACK-Duplikate.</a:t>
            </a:r>
          </a:p>
          <a:p>
            <a:r>
              <a:rPr lang="de-DE" dirty="0" smtClean="0"/>
              <a:t>Optimierung bei TCP: Wenn zu einem ACK 3 weitere duplizierte ACKs ankommen (innerhalb des Timeout-Intervalls), wird das entsprechende Segment erneut übertragen.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51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Retransmit</a:t>
            </a:r>
            <a:r>
              <a:rPr lang="de-DE" dirty="0" smtClean="0"/>
              <a:t>: Beispiel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18</a:t>
            </a:fld>
            <a:endParaRPr lang="de-DE"/>
          </a:p>
        </p:txBody>
      </p:sp>
      <p:pic>
        <p:nvPicPr>
          <p:cNvPr id="6" name="Picture 2" descr="D:\WORK\PEARSON\000 FOLIEN\4237_Computernetzweke\JPG\4237_eBook-2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3" y="1929346"/>
            <a:ext cx="5403273" cy="41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Verbindungsaufbau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Segmentaustausch beim 3-Wege Handschlag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/>
          </a:p>
        </p:txBody>
      </p:sp>
      <p:pic>
        <p:nvPicPr>
          <p:cNvPr id="6" name="Picture 2" descr="D:\WORK\PEARSON\000 FOLIEN\4237_Computernetzweke\JPG\4237_eBook-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94" y="2573826"/>
            <a:ext cx="35877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7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Fragestunde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Termin</a:t>
            </a:r>
            <a:r>
              <a:rPr lang="en-GB" dirty="0" smtClean="0"/>
              <a:t>: 26.07.2019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Fragen</a:t>
            </a:r>
            <a:r>
              <a:rPr lang="en-GB" dirty="0" smtClean="0"/>
              <a:t> </a:t>
            </a:r>
            <a:r>
              <a:rPr lang="en-GB" dirty="0" err="1" smtClean="0"/>
              <a:t>bitte</a:t>
            </a:r>
            <a:r>
              <a:rPr lang="en-GB" dirty="0" smtClean="0"/>
              <a:t> per Mail an </a:t>
            </a:r>
            <a:r>
              <a:rPr lang="en-GB" dirty="0" smtClean="0">
                <a:hlinkClick r:id="rId2"/>
              </a:rPr>
              <a:t>rnvs-fragen@nm.ifi.lmu.de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8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Verbindungsabbau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/>
          </a:p>
        </p:txBody>
      </p:sp>
      <p:pic>
        <p:nvPicPr>
          <p:cNvPr id="6" name="Picture 2" descr="D:\WORK\PEARSON\000 FOLIEN\4237_Computernetzweke\JPG\4237_eBook-2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99" y="1896683"/>
            <a:ext cx="3329247" cy="379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2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TCP Staukontrolle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Überlastung </a:t>
            </a:r>
            <a:r>
              <a:rPr lang="de-DE" b="1" dirty="0"/>
              <a:t>der Netze</a:t>
            </a:r>
            <a:r>
              <a:rPr lang="de-DE" dirty="0"/>
              <a:t>: </a:t>
            </a:r>
            <a:r>
              <a:rPr lang="de-DE" dirty="0" smtClean="0"/>
              <a:t>Zu viele </a:t>
            </a:r>
            <a:r>
              <a:rPr lang="de-DE" dirty="0"/>
              <a:t>Transportinstanzen auf vielen Endsystemen </a:t>
            </a:r>
            <a:r>
              <a:rPr lang="de-DE" dirty="0" smtClean="0"/>
              <a:t>speisen gleichzeitig zu viele Pakete ins Netz ein.</a:t>
            </a:r>
          </a:p>
          <a:p>
            <a:endParaRPr lang="de-DE" dirty="0"/>
          </a:p>
          <a:p>
            <a:pPr marL="0" indent="0" algn="ctr"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Überlastung der Router auf der Vermittlungsschicht</a:t>
            </a:r>
          </a:p>
          <a:p>
            <a:endParaRPr lang="de-DE" dirty="0"/>
          </a:p>
          <a:p>
            <a:r>
              <a:rPr lang="de-DE" dirty="0" smtClean="0"/>
              <a:t>Wie </a:t>
            </a:r>
            <a:r>
              <a:rPr lang="de-DE" dirty="0"/>
              <a:t>kann auf Transportschicht festgestellt werden, dass eine Überlastung der Transitnetze besteht?</a:t>
            </a:r>
          </a:p>
          <a:p>
            <a:r>
              <a:rPr lang="de-DE" dirty="0" smtClean="0"/>
              <a:t>Wie kann man darauf reagieren?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61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Ansatz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verlorenes Segment (Timeout, ACK-Duplikate) impliziert eine „Stau“-Situation im Netz.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</a:t>
            </a:r>
            <a:r>
              <a:rPr lang="de-DE" dirty="0" smtClean="0"/>
              <a:t> Senderate verringern.</a:t>
            </a:r>
          </a:p>
          <a:p>
            <a:r>
              <a:rPr lang="de-DE" dirty="0" smtClean="0"/>
              <a:t>Ein angekommenes ACK impliziert einen guten Datenfluss.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 Senderate erhöhen.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Kontinuierliches </a:t>
            </a:r>
            <a:r>
              <a:rPr lang="de-DE" dirty="0" err="1" smtClean="0">
                <a:sym typeface="Wingdings" panose="05000000000000000000" pitchFamily="2" charset="2"/>
              </a:rPr>
              <a:t>Probing</a:t>
            </a:r>
            <a:r>
              <a:rPr lang="de-DE" dirty="0" smtClean="0">
                <a:sym typeface="Wingdings" panose="05000000000000000000" pitchFamily="2" charset="2"/>
              </a:rPr>
              <a:t>: Senderate kontinuierlich erhöhen bis ein Segment verloren geht. Anschließende Reduktion.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94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Relevante Parameter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TCP definiert folgende Parameter:</a:t>
            </a:r>
            <a:endParaRPr lang="de-DE" dirty="0"/>
          </a:p>
          <a:p>
            <a:pPr lvl="1"/>
            <a:r>
              <a:rPr lang="de-DE" dirty="0" err="1"/>
              <a:t>CongWindow</a:t>
            </a:r>
            <a:r>
              <a:rPr lang="de-DE" dirty="0"/>
              <a:t> (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): steuert die Einspeisung ins Netz wie folgt: </a:t>
            </a:r>
            <a:br>
              <a:rPr lang="de-DE" dirty="0"/>
            </a:br>
            <a:r>
              <a:rPr lang="de-DE" dirty="0" err="1"/>
              <a:t>LastByteSent</a:t>
            </a:r>
            <a:r>
              <a:rPr lang="de-DE" dirty="0"/>
              <a:t> – </a:t>
            </a:r>
            <a:r>
              <a:rPr lang="de-DE" dirty="0" err="1"/>
              <a:t>LastByteAcked</a:t>
            </a:r>
            <a:r>
              <a:rPr lang="de-DE" dirty="0"/>
              <a:t> ≤ </a:t>
            </a:r>
            <a:r>
              <a:rPr lang="de-DE" dirty="0" err="1"/>
              <a:t>CongWindow</a:t>
            </a:r>
            <a:endParaRPr lang="de-DE" dirty="0"/>
          </a:p>
          <a:p>
            <a:pPr lvl="1"/>
            <a:r>
              <a:rPr lang="de-DE" dirty="0"/>
              <a:t>Effektives Fenster: min(</a:t>
            </a:r>
            <a:r>
              <a:rPr lang="de-DE" dirty="0" err="1"/>
              <a:t>RcvWindow</a:t>
            </a:r>
            <a:r>
              <a:rPr lang="de-DE" dirty="0"/>
              <a:t>, </a:t>
            </a:r>
            <a:r>
              <a:rPr lang="de-DE" dirty="0" err="1"/>
              <a:t>CongWindow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MSS (</a:t>
            </a:r>
            <a:r>
              <a:rPr lang="de-DE" dirty="0" err="1"/>
              <a:t>maximum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): maximale Datenmenge pro Segment.</a:t>
            </a:r>
          </a:p>
          <a:p>
            <a:pPr lvl="1"/>
            <a:r>
              <a:rPr lang="de-DE" dirty="0" err="1"/>
              <a:t>Threshold</a:t>
            </a:r>
            <a:r>
              <a:rPr lang="de-DE" dirty="0"/>
              <a:t>: obere Schranke für das schnelle Wachstum des Überlastfensters (</a:t>
            </a:r>
            <a:r>
              <a:rPr lang="de-DE" dirty="0" err="1"/>
              <a:t>CongWindow</a:t>
            </a:r>
            <a:r>
              <a:rPr lang="de-DE" dirty="0"/>
              <a:t>).</a:t>
            </a:r>
          </a:p>
          <a:p>
            <a:pPr lvl="1"/>
            <a:r>
              <a:rPr lang="de-DE" dirty="0"/>
              <a:t>RT (</a:t>
            </a:r>
            <a:r>
              <a:rPr lang="de-DE" dirty="0" err="1"/>
              <a:t>retransmission</a:t>
            </a:r>
            <a:r>
              <a:rPr lang="de-DE" dirty="0"/>
              <a:t> </a:t>
            </a:r>
            <a:r>
              <a:rPr lang="de-DE" dirty="0" err="1"/>
              <a:t>timer</a:t>
            </a:r>
            <a:r>
              <a:rPr lang="de-DE" dirty="0"/>
              <a:t>): nach Ablauf des </a:t>
            </a:r>
            <a:r>
              <a:rPr lang="de-DE" dirty="0" err="1"/>
              <a:t>Timer</a:t>
            </a:r>
            <a:r>
              <a:rPr lang="de-DE" dirty="0"/>
              <a:t> werden nicht bestätigte Segmente neu gesendet.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5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Stauvermeidung: 3 Phasen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Slow Start</a:t>
            </a:r>
            <a:r>
              <a:rPr lang="de-DE" dirty="0"/>
              <a:t> </a:t>
            </a:r>
            <a:r>
              <a:rPr lang="de-DE" dirty="0" smtClean="0"/>
              <a:t>(exponentielles Wachstum von </a:t>
            </a:r>
            <a:r>
              <a:rPr lang="de-DE" dirty="0" err="1" smtClean="0"/>
              <a:t>CongWin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Stauvermeidung (lineares Wachstum)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Bei Paketverlust (</a:t>
            </a:r>
            <a:r>
              <a:rPr lang="de-DE" dirty="0" err="1" smtClean="0"/>
              <a:t>Threshold</a:t>
            </a:r>
            <a:r>
              <a:rPr lang="de-DE" dirty="0" smtClean="0"/>
              <a:t> anpassen)</a:t>
            </a:r>
          </a:p>
          <a:p>
            <a:pPr marL="971550" lvl="1" indent="-514350">
              <a:buFont typeface="+mj-lt"/>
              <a:buAutoNum type="alphaLcPeriod"/>
            </a:pPr>
            <a:r>
              <a:rPr lang="de-DE" dirty="0" smtClean="0"/>
              <a:t>TCP </a:t>
            </a:r>
            <a:r>
              <a:rPr lang="de-DE" dirty="0" err="1" smtClean="0"/>
              <a:t>Tahoe</a:t>
            </a:r>
            <a:r>
              <a:rPr lang="de-DE" dirty="0" smtClean="0"/>
              <a:t>: </a:t>
            </a:r>
            <a:r>
              <a:rPr lang="de-DE" dirty="0" err="1" smtClean="0"/>
              <a:t>CongWin</a:t>
            </a:r>
            <a:r>
              <a:rPr lang="de-DE" dirty="0" smtClean="0"/>
              <a:t> zurücksetzen und mit Schritt 1 neu beginnen.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de-DE" dirty="0" smtClean="0"/>
              <a:t>TCP Reno: </a:t>
            </a:r>
            <a:r>
              <a:rPr lang="de-DE" dirty="0" err="1" smtClean="0"/>
              <a:t>CongWin</a:t>
            </a:r>
            <a:r>
              <a:rPr lang="de-DE" dirty="0" smtClean="0"/>
              <a:t> auf </a:t>
            </a:r>
            <a:r>
              <a:rPr lang="de-DE" dirty="0" err="1" smtClean="0"/>
              <a:t>Threshold</a:t>
            </a:r>
            <a:r>
              <a:rPr lang="de-DE" dirty="0" smtClean="0"/>
              <a:t> setzen und lineares Wachstum fortsetzen </a:t>
            </a:r>
            <a:r>
              <a:rPr lang="de-DE" dirty="0" smtClean="0">
                <a:sym typeface="Wingdings" panose="05000000000000000000" pitchFamily="2" charset="2"/>
              </a:rPr>
              <a:t> Fast </a:t>
            </a:r>
            <a:r>
              <a:rPr lang="de-DE" dirty="0" err="1" smtClean="0">
                <a:sym typeface="Wingdings" panose="05000000000000000000" pitchFamily="2" charset="2"/>
              </a:rPr>
              <a:t>Recovery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3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67675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Slow Start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25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5133242" cy="453257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Die Übertragung beginnt mit einem kleinen Überlastfenster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CongWin</a:t>
            </a:r>
            <a:r>
              <a:rPr lang="de-DE" dirty="0"/>
              <a:t> = 1 MSS).</a:t>
            </a:r>
          </a:p>
          <a:p>
            <a:r>
              <a:rPr lang="de-DE" dirty="0" smtClean="0"/>
              <a:t>Bis </a:t>
            </a:r>
            <a:r>
              <a:rPr lang="de-DE" dirty="0"/>
              <a:t>zum Erreichen eines </a:t>
            </a:r>
            <a:r>
              <a:rPr lang="de-DE" i="1" dirty="0" err="1"/>
              <a:t>Threshold</a:t>
            </a:r>
            <a:r>
              <a:rPr lang="de-DE" dirty="0"/>
              <a:t> inkrementieren wir </a:t>
            </a:r>
            <a:r>
              <a:rPr lang="de-DE" dirty="0" err="1"/>
              <a:t>CongWin</a:t>
            </a:r>
            <a:r>
              <a:rPr lang="de-DE" dirty="0"/>
              <a:t> bei jeder erhaltenen Quittung um eins </a:t>
            </a:r>
            <a:r>
              <a:rPr lang="de-DE" dirty="0">
                <a:sym typeface="Wingdings"/>
              </a:rPr>
              <a:t></a:t>
            </a:r>
            <a:r>
              <a:rPr lang="de-DE" dirty="0"/>
              <a:t> </a:t>
            </a:r>
            <a:r>
              <a:rPr lang="de-DE" dirty="0" err="1"/>
              <a:t>CongWin</a:t>
            </a:r>
            <a:r>
              <a:rPr lang="de-DE" dirty="0"/>
              <a:t> verdoppelt sich nach jeder </a:t>
            </a:r>
            <a:r>
              <a:rPr lang="de-DE" dirty="0" smtClean="0"/>
              <a:t>Übertragungsrunde</a:t>
            </a:r>
            <a:endParaRPr lang="de-DE" dirty="0"/>
          </a:p>
          <a:p>
            <a:r>
              <a:rPr lang="de-DE" dirty="0"/>
              <a:t>Eine Übertragungsrunde entspricht in etwa einer </a:t>
            </a:r>
            <a:r>
              <a:rPr lang="de-DE" dirty="0" smtClean="0"/>
              <a:t>RTD</a:t>
            </a:r>
          </a:p>
          <a:p>
            <a:r>
              <a:rPr lang="de-DE" dirty="0" smtClean="0"/>
              <a:t>Bei Paketverlust: </a:t>
            </a:r>
            <a:r>
              <a:rPr lang="de-DE" i="1" dirty="0" smtClean="0"/>
              <a:t>Fast </a:t>
            </a:r>
            <a:r>
              <a:rPr lang="de-DE" i="1" dirty="0" err="1" smtClean="0"/>
              <a:t>Retransmit</a:t>
            </a:r>
            <a:r>
              <a:rPr lang="de-DE" dirty="0" smtClean="0"/>
              <a:t>, </a:t>
            </a:r>
            <a:r>
              <a:rPr lang="de-DE" i="1" dirty="0" err="1" smtClean="0"/>
              <a:t>Threshold</a:t>
            </a:r>
            <a:r>
              <a:rPr lang="de-DE" i="1" dirty="0" smtClean="0"/>
              <a:t> </a:t>
            </a:r>
            <a:r>
              <a:rPr lang="de-DE" dirty="0" smtClean="0"/>
              <a:t>auf (</a:t>
            </a:r>
            <a:r>
              <a:rPr lang="de-DE" i="1" dirty="0" err="1" smtClean="0"/>
              <a:t>CongWin</a:t>
            </a:r>
            <a:r>
              <a:rPr lang="de-DE" dirty="0" smtClean="0"/>
              <a:t> / 2) setzen und </a:t>
            </a:r>
            <a:r>
              <a:rPr lang="de-DE" i="1" dirty="0" err="1" smtClean="0"/>
              <a:t>CongWin</a:t>
            </a:r>
            <a:r>
              <a:rPr lang="de-DE" i="1" dirty="0" smtClean="0"/>
              <a:t> </a:t>
            </a:r>
            <a:r>
              <a:rPr lang="de-DE" dirty="0" smtClean="0"/>
              <a:t>auf den ursprünglichem initialen Wert (bspw. 1) zurücksetzen.</a:t>
            </a:r>
          </a:p>
          <a:p>
            <a:endParaRPr lang="de-DE" dirty="0"/>
          </a:p>
        </p:txBody>
      </p:sp>
      <p:pic>
        <p:nvPicPr>
          <p:cNvPr id="10" name="Picture 2" descr="D:\WORK\PEARSON\000 FOLIEN\4237_Computernetzweke\JPG\4237_eBook-2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b="5240"/>
          <a:stretch/>
        </p:blipFill>
        <p:spPr bwMode="auto">
          <a:xfrm>
            <a:off x="5912585" y="2078404"/>
            <a:ext cx="2608873" cy="37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Stauvermeidung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Bei Erreichen des </a:t>
                </a:r>
                <a:r>
                  <a:rPr lang="de-DE" dirty="0" err="1" smtClean="0"/>
                  <a:t>Threshold</a:t>
                </a:r>
                <a:r>
                  <a:rPr lang="de-DE" dirty="0" smtClean="0"/>
                  <a:t> Übergang zu linearem Wachstum.</a:t>
                </a:r>
              </a:p>
              <a:p>
                <a:r>
                  <a:rPr lang="de-DE" dirty="0" smtClean="0"/>
                  <a:t>Falls ein ACK ankommt: Erhöhe </a:t>
                </a:r>
                <a:r>
                  <a:rPr lang="de-DE" dirty="0" err="1" smtClean="0"/>
                  <a:t>CongWin</a:t>
                </a:r>
                <a:r>
                  <a:rPr lang="de-DE" dirty="0" smtClean="0"/>
                  <a:t>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𝐶𝑜𝑛𝑔𝑊𝑖𝑛</m:t>
                        </m:r>
                      </m:den>
                    </m:f>
                  </m:oMath>
                </a14:m>
                <a:r>
                  <a:rPr lang="de-DE" dirty="0" smtClean="0"/>
                  <a:t> MSS. </a:t>
                </a:r>
                <a:r>
                  <a:rPr lang="de-DE" dirty="0" smtClean="0">
                    <a:sym typeface="Wingdings" panose="05000000000000000000" pitchFamily="2" charset="2"/>
                  </a:rPr>
                  <a:t> Erhöht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CongWin</a:t>
                </a:r>
                <a:r>
                  <a:rPr lang="de-DE" dirty="0" smtClean="0">
                    <a:sym typeface="Wingdings" panose="05000000000000000000" pitchFamily="2" charset="2"/>
                  </a:rPr>
                  <a:t> um 1 pro RTD.</a:t>
                </a: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Bei Paketverlust:</a:t>
                </a:r>
              </a:p>
              <a:p>
                <a:pPr lvl="1"/>
                <a:r>
                  <a:rPr lang="de-DE" dirty="0" smtClean="0"/>
                  <a:t>Timeout: Zurücksetzen von </a:t>
                </a:r>
                <a:r>
                  <a:rPr lang="de-DE" i="1" dirty="0" err="1" smtClean="0"/>
                  <a:t>CongWin</a:t>
                </a:r>
                <a:r>
                  <a:rPr lang="de-DE" dirty="0" smtClean="0"/>
                  <a:t> auf 1, </a:t>
                </a:r>
                <a:r>
                  <a:rPr lang="de-DE" i="1" dirty="0" err="1" smtClean="0"/>
                  <a:t>Threshold</a:t>
                </a:r>
                <a:r>
                  <a:rPr lang="de-DE" dirty="0"/>
                  <a:t> </a:t>
                </a:r>
                <a:r>
                  <a:rPr lang="de-DE" dirty="0" smtClean="0"/>
                  <a:t>auf (</a:t>
                </a:r>
                <a:r>
                  <a:rPr lang="de-DE" dirty="0" err="1" smtClean="0"/>
                  <a:t>CongWin</a:t>
                </a:r>
                <a:r>
                  <a:rPr lang="de-DE" dirty="0" smtClean="0"/>
                  <a:t> / 2)</a:t>
                </a:r>
              </a:p>
              <a:p>
                <a:pPr lvl="1"/>
                <a:r>
                  <a:rPr lang="de-DE" dirty="0" smtClean="0"/>
                  <a:t>Bei 3 duplizierten ACKs: Fast </a:t>
                </a:r>
                <a:r>
                  <a:rPr lang="de-DE" dirty="0" err="1" smtClean="0"/>
                  <a:t>Recovery</a:t>
                </a:r>
                <a:endParaRPr lang="de-DE" dirty="0" smtClean="0"/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63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Recovery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Positive Annahme: </a:t>
            </a:r>
            <a:r>
              <a:rPr lang="de-DE" dirty="0"/>
              <a:t>D</a:t>
            </a:r>
            <a:r>
              <a:rPr lang="de-DE" dirty="0" smtClean="0"/>
              <a:t>uplizierte ACKs zeigen, dass Segment beim Empfänger ankommen.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 Slow </a:t>
            </a:r>
            <a:r>
              <a:rPr lang="de-DE" dirty="0">
                <a:sym typeface="Wingdings" panose="05000000000000000000" pitchFamily="2" charset="2"/>
              </a:rPr>
              <a:t>S</a:t>
            </a:r>
            <a:r>
              <a:rPr lang="de-DE" dirty="0" smtClean="0">
                <a:sym typeface="Wingdings" panose="05000000000000000000" pitchFamily="2" charset="2"/>
              </a:rPr>
              <a:t>tart zu konservativ.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Optimierung durch Fast </a:t>
            </a:r>
            <a:r>
              <a:rPr lang="de-DE" dirty="0" err="1" smtClean="0">
                <a:sym typeface="Wingdings" panose="05000000000000000000" pitchFamily="2" charset="2"/>
              </a:rPr>
              <a:t>Recovery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/>
              <a:t>Setze </a:t>
            </a:r>
            <a:r>
              <a:rPr lang="de-DE" i="1" dirty="0" err="1"/>
              <a:t>Threshold</a:t>
            </a:r>
            <a:r>
              <a:rPr lang="de-DE" i="1" dirty="0"/>
              <a:t> </a:t>
            </a:r>
            <a:r>
              <a:rPr lang="de-DE" dirty="0"/>
              <a:t>ebenfalls auf </a:t>
            </a:r>
            <a:r>
              <a:rPr lang="de-DE" dirty="0" err="1"/>
              <a:t>CongWin</a:t>
            </a:r>
            <a:r>
              <a:rPr lang="de-DE" dirty="0"/>
              <a:t> / 2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CongWin</a:t>
            </a:r>
            <a:r>
              <a:rPr lang="de-DE" dirty="0" smtClean="0"/>
              <a:t> = </a:t>
            </a:r>
            <a:r>
              <a:rPr lang="de-DE" i="1" dirty="0" err="1" smtClean="0"/>
              <a:t>Threshold</a:t>
            </a:r>
            <a:r>
              <a:rPr lang="de-DE" i="1" dirty="0" smtClean="0"/>
              <a:t> + 3 MSS</a:t>
            </a:r>
            <a:r>
              <a:rPr lang="de-DE" dirty="0" smtClean="0"/>
              <a:t> (ACKs berücksichtigen)</a:t>
            </a:r>
          </a:p>
          <a:p>
            <a:r>
              <a:rPr lang="de-DE" dirty="0" smtClean="0"/>
              <a:t>Falls ein ACK für das ursprünglich verlorene Segment eintritt, Übergang zu </a:t>
            </a:r>
            <a:r>
              <a:rPr lang="de-DE" i="1" dirty="0" smtClean="0"/>
              <a:t>Stauvermeidung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Staukontrolle </a:t>
            </a:r>
            <a:r>
              <a:rPr lang="de-DE" dirty="0" smtClean="0"/>
              <a:t>(Ablauf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657" y="2090567"/>
            <a:ext cx="6148686" cy="38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Stauvermeidung (Zustandsdiagramm)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/>
          </a:p>
        </p:txBody>
      </p:sp>
      <p:pic>
        <p:nvPicPr>
          <p:cNvPr id="6" name="Picture 2" descr="D:\WORK\PEARSON\000 FOLIEN\4237_Computernetzweke\JPG\4237_eBook-2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" r="-1" b="4904"/>
          <a:stretch/>
        </p:blipFill>
        <p:spPr bwMode="auto">
          <a:xfrm>
            <a:off x="1729153" y="2172676"/>
            <a:ext cx="5477608" cy="38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Transportschicht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(</a:t>
            </a:r>
            <a:r>
              <a:rPr lang="de-DE" dirty="0"/>
              <a:t>Engl.: Transport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8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TCP Retrospektive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15631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Stauvermeidung folgt dem </a:t>
            </a:r>
            <a:r>
              <a:rPr lang="de-DE" b="1" i="1" dirty="0" smtClean="0"/>
              <a:t>Additive </a:t>
            </a:r>
            <a:r>
              <a:rPr lang="de-DE" b="1" i="1" dirty="0" err="1" smtClean="0"/>
              <a:t>Increase</a:t>
            </a:r>
            <a:r>
              <a:rPr lang="de-DE" b="1" i="1" dirty="0" smtClean="0"/>
              <a:t> Multiple </a:t>
            </a:r>
            <a:r>
              <a:rPr lang="de-DE" b="1" i="1" dirty="0" err="1" smtClean="0"/>
              <a:t>Decrease</a:t>
            </a:r>
            <a:r>
              <a:rPr lang="de-DE" i="1" dirty="0" smtClean="0"/>
              <a:t> (AIMD) </a:t>
            </a:r>
            <a:r>
              <a:rPr lang="de-DE" dirty="0" smtClean="0"/>
              <a:t>Prinzip</a:t>
            </a:r>
            <a:r>
              <a:rPr lang="de-DE" i="1" dirty="0" smtClean="0"/>
              <a:t>.</a:t>
            </a:r>
          </a:p>
          <a:p>
            <a:r>
              <a:rPr lang="de-DE" dirty="0" smtClean="0"/>
              <a:t>Wenn Slow Start ignoriert wird, linearer Anstieg (Additiv)</a:t>
            </a:r>
          </a:p>
          <a:p>
            <a:r>
              <a:rPr lang="de-DE" dirty="0" smtClean="0"/>
              <a:t>Bei Paketverlust Halbierung des </a:t>
            </a:r>
            <a:r>
              <a:rPr lang="de-DE" dirty="0" err="1" smtClean="0"/>
              <a:t>CongWin</a:t>
            </a:r>
            <a:r>
              <a:rPr lang="de-DE" dirty="0" smtClean="0"/>
              <a:t> um Faktor 2 (Multiple </a:t>
            </a:r>
            <a:r>
              <a:rPr lang="de-DE" dirty="0" err="1" smtClean="0"/>
              <a:t>Decrease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/>
          </a:p>
        </p:txBody>
      </p:sp>
      <p:pic>
        <p:nvPicPr>
          <p:cNvPr id="6" name="Picture 2" descr="D:\WORK\PEARSON\000 FOLIEN\4237_Computernetzweke\JPG\4237_eBook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56" y="3782647"/>
            <a:ext cx="37099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Approximation des Durchsatzes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Gegebene Variablen</a:t>
            </a:r>
          </a:p>
          <a:p>
            <a:pPr lvl="1"/>
            <a:r>
              <a:rPr lang="de-DE" i="1" dirty="0" smtClean="0"/>
              <a:t>w: </a:t>
            </a:r>
            <a:r>
              <a:rPr lang="de-DE" dirty="0" smtClean="0"/>
              <a:t>aktueller Wert von </a:t>
            </a:r>
            <a:r>
              <a:rPr lang="de-DE" dirty="0" err="1" smtClean="0"/>
              <a:t>CongWin</a:t>
            </a:r>
            <a:endParaRPr lang="de-DE" dirty="0" smtClean="0"/>
          </a:p>
          <a:p>
            <a:pPr lvl="1"/>
            <a:r>
              <a:rPr lang="de-DE" i="1" dirty="0" smtClean="0"/>
              <a:t>W: </a:t>
            </a:r>
            <a:r>
              <a:rPr lang="de-DE" dirty="0" smtClean="0"/>
              <a:t>Wert von </a:t>
            </a:r>
            <a:r>
              <a:rPr lang="de-DE" dirty="0" err="1" smtClean="0"/>
              <a:t>CongWin</a:t>
            </a:r>
            <a:r>
              <a:rPr lang="de-DE" dirty="0" smtClean="0"/>
              <a:t> bei Paketverlust</a:t>
            </a:r>
          </a:p>
          <a:p>
            <a:pPr lvl="1"/>
            <a:r>
              <a:rPr lang="de-DE" i="1" dirty="0" smtClean="0"/>
              <a:t>RTD: </a:t>
            </a:r>
            <a:r>
              <a:rPr lang="de-DE" dirty="0" smtClean="0"/>
              <a:t>Round Trip Delay</a:t>
            </a:r>
            <a:endParaRPr lang="de-DE" i="1" dirty="0" smtClean="0"/>
          </a:p>
          <a:p>
            <a:pPr lvl="1"/>
            <a:endParaRPr lang="de-DE" i="1" dirty="0"/>
          </a:p>
          <a:p>
            <a:r>
              <a:rPr lang="de-DE" dirty="0" smtClean="0"/>
              <a:t>Angenommen </a:t>
            </a:r>
            <a:r>
              <a:rPr lang="de-DE" i="1" dirty="0" smtClean="0"/>
              <a:t>W </a:t>
            </a:r>
            <a:r>
              <a:rPr lang="de-DE" dirty="0" smtClean="0"/>
              <a:t>bleibt konstant über die Verbindung: Durchsatz pendelt immer zwischen W/(2 RTD) und W / RTD.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Ungefährer Durchsatz bei TCP: (0.75 W) / RTD.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9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 </a:t>
            </a:r>
            <a:r>
              <a:rPr lang="de-DE" dirty="0" smtClean="0"/>
              <a:t>4.6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User </a:t>
            </a:r>
            <a:r>
              <a:rPr lang="de-DE" dirty="0" err="1"/>
              <a:t>Datagram</a:t>
            </a:r>
            <a:r>
              <a:rPr lang="de-DE" dirty="0"/>
              <a:t> Protocol (UDP)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verbindungslose Transportprotokoll des Internets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919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UDP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Verbindungsloses, unzuverlässiges Internet Transportprotokoll (RFC 768)</a:t>
            </a:r>
          </a:p>
          <a:p>
            <a:pPr lvl="1"/>
            <a:r>
              <a:rPr lang="de-DE" dirty="0"/>
              <a:t>kein Verbindungsaufbau, -abbau, oder -status</a:t>
            </a:r>
          </a:p>
          <a:p>
            <a:pPr lvl="1"/>
            <a:r>
              <a:rPr lang="de-DE" dirty="0" err="1"/>
              <a:t>unregulierte</a:t>
            </a:r>
            <a:r>
              <a:rPr lang="de-DE" dirty="0"/>
              <a:t> Senderate</a:t>
            </a:r>
          </a:p>
          <a:p>
            <a:pPr lvl="1"/>
            <a:r>
              <a:rPr lang="de-DE" dirty="0"/>
              <a:t>keine Sequenznummern</a:t>
            </a:r>
            <a:br>
              <a:rPr lang="de-DE" dirty="0"/>
            </a:br>
            <a:r>
              <a:rPr lang="de-DE" dirty="0">
                <a:sym typeface="Wingdings"/>
              </a:rPr>
              <a:t> keine </a:t>
            </a:r>
            <a:r>
              <a:rPr lang="de-DE" dirty="0"/>
              <a:t>Reihenfolgesicherung, Duplikats- oder Verlusterkennung</a:t>
            </a:r>
          </a:p>
          <a:p>
            <a:r>
              <a:rPr lang="de-DE" dirty="0"/>
              <a:t>8 Byte Header (vgl. mit mindestens 20 Byte bei TCP)</a:t>
            </a:r>
          </a:p>
          <a:p>
            <a:r>
              <a:rPr lang="de-DE" dirty="0"/>
              <a:t>Unterstützt das Multiplexen über Anwendungen mit Hilfe von UDP-Ports (wie bei TCP)</a:t>
            </a:r>
          </a:p>
          <a:p>
            <a:r>
              <a:rPr lang="de-DE" dirty="0"/>
              <a:t>Bsp. Protokolle, die UDP verwenden: TFTP, DNS, RPC, SNMP</a:t>
            </a:r>
          </a:p>
          <a:p>
            <a:r>
              <a:rPr lang="de-DE" dirty="0"/>
              <a:t>UDP-Nutzer (Anwendungen) sind über UDP-Sockets adressierbar.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14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UDP Header (PCI)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4051300"/>
            <a:ext cx="7886700" cy="189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Quellport</a:t>
            </a:r>
            <a:r>
              <a:rPr lang="de-DE" b="1" dirty="0"/>
              <a:t>/</a:t>
            </a:r>
            <a:r>
              <a:rPr lang="de-DE" b="1" dirty="0" err="1"/>
              <a:t>Zielport</a:t>
            </a:r>
            <a:r>
              <a:rPr lang="de-DE" dirty="0"/>
              <a:t> (je 16 Bit): zur Adressierung</a:t>
            </a:r>
          </a:p>
          <a:p>
            <a:r>
              <a:rPr lang="de-DE" b="1" dirty="0"/>
              <a:t>Datagrammlänge</a:t>
            </a:r>
            <a:r>
              <a:rPr lang="de-DE" dirty="0"/>
              <a:t> (16 Bit): Maximallänge von </a:t>
            </a:r>
            <a:r>
              <a:rPr lang="de-DE" dirty="0">
                <a:solidFill>
                  <a:srgbClr val="000000"/>
                </a:solidFill>
              </a:rPr>
              <a:t>65515 </a:t>
            </a:r>
            <a:r>
              <a:rPr lang="de-DE" dirty="0"/>
              <a:t>Bytes (bei Verwendung von IPv4)</a:t>
            </a:r>
          </a:p>
          <a:p>
            <a:r>
              <a:rPr lang="de-DE" b="1" dirty="0"/>
              <a:t>Prüfsumme</a:t>
            </a:r>
            <a:r>
              <a:rPr lang="de-DE" dirty="0"/>
              <a:t> (16 Bit): (optionale) Prüfsumme über </a:t>
            </a:r>
            <a:br>
              <a:rPr lang="de-DE" dirty="0"/>
            </a:br>
            <a:r>
              <a:rPr lang="de-DE" dirty="0"/>
              <a:t>IP-Pseudoheader und UDP-Datagramm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66" y="1758156"/>
            <a:ext cx="6908667" cy="1992313"/>
          </a:xfrm>
        </p:spPr>
      </p:pic>
    </p:spTree>
    <p:extLst>
      <p:ext uri="{BB962C8B-B14F-4D97-AF65-F5344CB8AC3E}">
        <p14:creationId xmlns:p14="http://schemas.microsoft.com/office/powerpoint/2010/main" val="362547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 von UDP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Programmierung mit UDP Sockets</a:t>
            </a:r>
          </a:p>
          <a:p>
            <a:pPr lvl="1"/>
            <a:r>
              <a:rPr lang="de-DE" dirty="0"/>
              <a:t>Senden/Empfangen isolierter Datagramme</a:t>
            </a:r>
          </a:p>
          <a:p>
            <a:pPr lvl="1"/>
            <a:r>
              <a:rPr lang="de-DE" dirty="0"/>
              <a:t>Sicht auf lokales Socket</a:t>
            </a:r>
          </a:p>
          <a:p>
            <a:pPr lvl="1"/>
            <a:r>
              <a:rPr lang="de-DE" dirty="0"/>
              <a:t>Senden/Empfangen zu/von mehreren Hosts (IP-Adresse und Port des Empfängers werden i.d.R. beim Senden jedes einzelnen Datagramms angegeben)</a:t>
            </a:r>
          </a:p>
          <a:p>
            <a:r>
              <a:rPr lang="de-DE" dirty="0"/>
              <a:t>Reihenfolgesicherung, Verlust- und </a:t>
            </a:r>
            <a:r>
              <a:rPr lang="de-DE" dirty="0" err="1"/>
              <a:t>Duplikatsbehandlung</a:t>
            </a:r>
            <a:r>
              <a:rPr lang="de-DE" dirty="0"/>
              <a:t>, sowie die Steuerung der Senderate obliegen dem Anwendungsprogramm.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23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UDP-Socket-Programm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73" y="1460677"/>
            <a:ext cx="6672654" cy="48975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00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Transportschicht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Netzunabhängiger Transport von Nachrichten zwischen Endsystemen</a:t>
            </a:r>
          </a:p>
          <a:p>
            <a:r>
              <a:rPr lang="de-DE" dirty="0"/>
              <a:t>Verschattung der Wege durchs Netz</a:t>
            </a:r>
          </a:p>
          <a:p>
            <a:r>
              <a:rPr lang="de-DE" dirty="0"/>
              <a:t>Fehlerbehandlung Ende-zu-Ende</a:t>
            </a:r>
          </a:p>
          <a:p>
            <a:r>
              <a:rPr lang="de-DE" dirty="0">
                <a:solidFill>
                  <a:srgbClr val="000000"/>
                </a:solidFill>
              </a:rPr>
              <a:t>Anpassung der Übertragungsqualitäten</a:t>
            </a:r>
          </a:p>
          <a:p>
            <a:r>
              <a:rPr lang="de-DE" dirty="0"/>
              <a:t>Splitting/Multiplex über Anwendungen/Prozesse</a:t>
            </a:r>
          </a:p>
          <a:p>
            <a:r>
              <a:rPr lang="de-DE" dirty="0"/>
              <a:t>Verbindungsloser oder -orientierter Dienst</a:t>
            </a:r>
          </a:p>
          <a:p>
            <a:r>
              <a:rPr lang="de-DE" dirty="0"/>
              <a:t>z.B. im Internet: TCP (verbindungsorientiert), UDP (verbindungslos)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47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Kapitel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Was sind Einflussgrößen für die Größe des Sequenznummernraumes?</a:t>
            </a:r>
          </a:p>
          <a:p>
            <a:r>
              <a:rPr lang="de-DE" dirty="0"/>
              <a:t>Wozu kann die Fenstertechnik (Schiebefensterprotokoll) eingesetzt werden?</a:t>
            </a:r>
          </a:p>
          <a:p>
            <a:r>
              <a:rPr lang="de-DE" dirty="0"/>
              <a:t>Wie wird Eindeutigkeit der Sequenznummern sichergestellt?</a:t>
            </a:r>
          </a:p>
          <a:p>
            <a:r>
              <a:rPr lang="de-DE" dirty="0"/>
              <a:t>Wie wirken sich zu kleine Fenster aus, wie zu kleine Sequenznummernräume?</a:t>
            </a:r>
          </a:p>
          <a:p>
            <a:r>
              <a:rPr lang="de-DE" dirty="0"/>
              <a:t>Unter welchen Voraussetzungen genügt ein Zwei-Wege-Handschlag für einen Verbindungsaufbau?</a:t>
            </a:r>
          </a:p>
          <a:p>
            <a:r>
              <a:rPr lang="de-DE" dirty="0"/>
              <a:t>Warum ist für einen sicheren Verb.-Aufbau auf einer Transportschicht i.A. ein Drei-Wege-Handschlag erforderlich?</a:t>
            </a:r>
          </a:p>
          <a:p>
            <a:r>
              <a:rPr lang="de-DE" dirty="0"/>
              <a:t>Warum sollte ein Verbindungsabbau i.A. beidseitig geschehen?</a:t>
            </a:r>
          </a:p>
          <a:p>
            <a:r>
              <a:rPr lang="de-DE" dirty="0"/>
              <a:t>Was ist der Unterschied zwischen Flusssteuerung und Staukontrolle</a:t>
            </a:r>
            <a:r>
              <a:rPr lang="de-DE" dirty="0" smtClean="0"/>
              <a:t>?</a:t>
            </a:r>
          </a:p>
          <a:p>
            <a:r>
              <a:rPr lang="de-DE" dirty="0" smtClean="0"/>
              <a:t>Ist TCP ein „Go-Back N“ oder </a:t>
            </a:r>
            <a:r>
              <a:rPr lang="de-DE" dirty="0" err="1" smtClean="0"/>
              <a:t>Selective</a:t>
            </a:r>
            <a:r>
              <a:rPr lang="de-DE" dirty="0" smtClean="0"/>
              <a:t> Repeat Protokoll (SR)?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5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Wiederholung zu TCP</a:t>
            </a:r>
            <a:r>
              <a:rPr lang="de-DE" sz="4800" dirty="0"/>
              <a:t/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Konzeptionelle Sicht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/>
          </a:p>
        </p:txBody>
      </p:sp>
      <p:pic>
        <p:nvPicPr>
          <p:cNvPr id="8" name="Picture 2" descr="D:\WORK\PEARSON\000 FOLIEN\4237_Computernetzweke\JPG\4237_eBook-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b="4042"/>
          <a:stretch/>
        </p:blipFill>
        <p:spPr bwMode="auto">
          <a:xfrm>
            <a:off x="1781907" y="1932782"/>
            <a:ext cx="5407757" cy="39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Fenstertechnik (</a:t>
            </a:r>
            <a:r>
              <a:rPr lang="de-DE" dirty="0" err="1" smtClean="0"/>
              <a:t>Sliding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Ziel: Optimierung des Durchsatzes (Bytes / Sekunde) bei verbindungsorientierten Protokollen.</a:t>
            </a:r>
          </a:p>
          <a:p>
            <a:r>
              <a:rPr lang="de-DE" dirty="0" smtClean="0"/>
              <a:t>Zwei grundlegende Verfahren</a:t>
            </a:r>
          </a:p>
          <a:p>
            <a:pPr lvl="1"/>
            <a:r>
              <a:rPr lang="de-DE" dirty="0" smtClean="0"/>
              <a:t>Go-Back N:</a:t>
            </a:r>
          </a:p>
          <a:p>
            <a:pPr lvl="1"/>
            <a:r>
              <a:rPr lang="de-DE" dirty="0" err="1" smtClean="0"/>
              <a:t>Selective</a:t>
            </a:r>
            <a:r>
              <a:rPr lang="de-DE" dirty="0" smtClean="0"/>
              <a:t> Repeat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Go-Back 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Einfaches </a:t>
            </a:r>
            <a:r>
              <a:rPr lang="de-DE" dirty="0" err="1" smtClean="0"/>
              <a:t>Pipelining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2" descr="D:\WORK\PEARSON\000 FOLIEN\4237_Computernetzweke\JPG\4237_eBook-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157469"/>
            <a:ext cx="3560276" cy="8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WORK\PEARSON\000 FOLIEN\4237_Computernetzweke\JPG\4237_eBook-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47" y="1841954"/>
            <a:ext cx="368333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Selective</a:t>
            </a:r>
            <a:r>
              <a:rPr lang="de-DE" dirty="0" smtClean="0"/>
              <a:t> Repeat (SR)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Bereits bestätigte Segmente innerhalb des Sendefensters werden nicht erneut versandt.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 descr="D:\WORK\PEARSON\000 FOLIEN\4237_Computernetzweke\JPG\4237_eBook-2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" y="2887663"/>
            <a:ext cx="54641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6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 Ablauf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 descr="D:\WORK\PEARSON\000 FOLIEN\4237_Computernetzweke\JPG\4237_eBook-251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6" y="1825625"/>
            <a:ext cx="541324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8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1581</Words>
  <Application>Microsoft Office PowerPoint</Application>
  <PresentationFormat>Bildschirmpräsentation (4:3)</PresentationFormat>
  <Paragraphs>246</Paragraphs>
  <Slides>38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Cambria Math</vt:lpstr>
      <vt:lpstr>Wingdings</vt:lpstr>
      <vt:lpstr>1_Office Theme</vt:lpstr>
      <vt:lpstr>Rechnernetze &amp; Verteilte Systeme</vt:lpstr>
      <vt:lpstr>Fragestunde</vt:lpstr>
      <vt:lpstr>Kapitel 4:  Transportschicht</vt:lpstr>
      <vt:lpstr>Wiederholung zu TCP </vt:lpstr>
      <vt:lpstr>Konzeptionelle Sicht</vt:lpstr>
      <vt:lpstr>Fenstertechnik (Sliding Window) </vt:lpstr>
      <vt:lpstr>Go-Back N</vt:lpstr>
      <vt:lpstr>Selective Repeat (SR)</vt:lpstr>
      <vt:lpstr>SR Ablauf</vt:lpstr>
      <vt:lpstr>SR: Empfängerdilemma</vt:lpstr>
      <vt:lpstr>Zusammenfassung relevanter Datenübertragungs-Mechanismen</vt:lpstr>
      <vt:lpstr>Aufbau eines TCP Segments</vt:lpstr>
      <vt:lpstr>Zusammenspiel von Sequenz- und ACK-Nummern</vt:lpstr>
      <vt:lpstr>Kommunikationsablauf (1)</vt:lpstr>
      <vt:lpstr>Kommunikationsablauf (2)</vt:lpstr>
      <vt:lpstr>Kommunikationsablauf (3)</vt:lpstr>
      <vt:lpstr>Fast Retransmit</vt:lpstr>
      <vt:lpstr>Fast Retransmit: Beispiel</vt:lpstr>
      <vt:lpstr>TCP Verbindungsaufbau</vt:lpstr>
      <vt:lpstr>TCP Verbindungsabbau</vt:lpstr>
      <vt:lpstr>TCP Staukontrolle</vt:lpstr>
      <vt:lpstr>TCP Ansatz</vt:lpstr>
      <vt:lpstr>Relevante Parameter</vt:lpstr>
      <vt:lpstr>Stauvermeidung: 3 Phasen</vt:lpstr>
      <vt:lpstr>Slow Start</vt:lpstr>
      <vt:lpstr>Stauvermeidung</vt:lpstr>
      <vt:lpstr>Fast Recovery</vt:lpstr>
      <vt:lpstr>Staukontrolle (Ablauf)</vt:lpstr>
      <vt:lpstr>Stauvermeidung (Zustandsdiagramm)</vt:lpstr>
      <vt:lpstr>TCP Retrospektive</vt:lpstr>
      <vt:lpstr>Approximation des Durchsatzes</vt:lpstr>
      <vt:lpstr>Kapitel 4.6 User Datagram Protocol (UDP)</vt:lpstr>
      <vt:lpstr>Überblick UDP</vt:lpstr>
      <vt:lpstr>Der UDP Header (PCI)</vt:lpstr>
      <vt:lpstr>Verwendung von UDP</vt:lpstr>
      <vt:lpstr>Beispiel: UDP-Socket-Programm</vt:lpstr>
      <vt:lpstr>Zusammenfassung Transportschicht</vt:lpstr>
      <vt:lpstr>Fragen zu Kapitel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Kowalewski, Roger</cp:lastModifiedBy>
  <cp:revision>595</cp:revision>
  <dcterms:created xsi:type="dcterms:W3CDTF">2016-01-14T15:59:31Z</dcterms:created>
  <dcterms:modified xsi:type="dcterms:W3CDTF">2019-06-24T07:59:12Z</dcterms:modified>
</cp:coreProperties>
</file>