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385" r:id="rId2"/>
    <p:sldId id="592" r:id="rId3"/>
    <p:sldId id="595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609" r:id="rId17"/>
    <p:sldId id="610" r:id="rId18"/>
    <p:sldId id="611" r:id="rId19"/>
    <p:sldId id="612" r:id="rId20"/>
    <p:sldId id="613" r:id="rId21"/>
    <p:sldId id="614" r:id="rId22"/>
    <p:sldId id="615" r:id="rId23"/>
    <p:sldId id="616" r:id="rId24"/>
    <p:sldId id="617" r:id="rId25"/>
    <p:sldId id="618" r:id="rId26"/>
    <p:sldId id="619" r:id="rId27"/>
    <p:sldId id="620" r:id="rId28"/>
    <p:sldId id="621" r:id="rId29"/>
    <p:sldId id="622" r:id="rId30"/>
    <p:sldId id="623" r:id="rId31"/>
    <p:sldId id="624" r:id="rId32"/>
    <p:sldId id="625" r:id="rId33"/>
    <p:sldId id="626" r:id="rId34"/>
    <p:sldId id="627" r:id="rId35"/>
    <p:sldId id="628" r:id="rId36"/>
    <p:sldId id="629" r:id="rId37"/>
    <p:sldId id="630" r:id="rId38"/>
    <p:sldId id="631" r:id="rId39"/>
    <p:sldId id="632" r:id="rId40"/>
    <p:sldId id="633" r:id="rId41"/>
    <p:sldId id="634" r:id="rId42"/>
    <p:sldId id="635" r:id="rId43"/>
    <p:sldId id="636" r:id="rId44"/>
    <p:sldId id="637" r:id="rId45"/>
    <p:sldId id="638" r:id="rId46"/>
    <p:sldId id="639" r:id="rId47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53ED14B-D214-481C-8FAB-280D8BA8BA36}">
          <p14:sldIdLst>
            <p14:sldId id="385"/>
          </p14:sldIdLst>
        </p14:section>
        <p14:section name="Bitübertragungsschicht" id="{EDF9835B-637A-40C9-A0D1-486BE6F61403}">
          <p14:sldIdLst>
            <p14:sldId id="592"/>
            <p14:sldId id="595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2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6" autoAdjust="0"/>
    <p:restoredTop sz="78873" autoAdjust="0"/>
  </p:normalViewPr>
  <p:slideViewPr>
    <p:cSldViewPr snapToGrid="0">
      <p:cViewPr varScale="1">
        <p:scale>
          <a:sx n="124" d="100"/>
          <a:sy n="124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7836"/>
    </p:cViewPr>
  </p:sorterViewPr>
  <p:notesViewPr>
    <p:cSldViewPr snapToGrid="0">
      <p:cViewPr varScale="1">
        <p:scale>
          <a:sx n="81" d="100"/>
          <a:sy n="81" d="100"/>
        </p:scale>
        <p:origin x="252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0019E10-39B0-AD4A-B3C5-56104CA6B58C}" type="datetimeFigureOut">
              <a:rPr lang="de-DE" smtClean="0"/>
              <a:t>25.07.2019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CA95050-1539-1E4C-8A16-EE8E0F9F5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4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9F0CFB8-C07B-4450-90AA-28AF97BDE110}" type="datetimeFigureOut">
              <a:rPr lang="de-DE" smtClean="0"/>
              <a:t>25.07.2019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Folien 1-65: Fuchs (bis </a:t>
            </a:r>
            <a:r>
              <a:rPr lang="de-DE" dirty="0" err="1"/>
              <a:t>Shared</a:t>
            </a:r>
            <a:r>
              <a:rPr lang="de-DE" dirty="0"/>
              <a:t> Medium)</a:t>
            </a:r>
          </a:p>
          <a:p>
            <a:r>
              <a:rPr lang="de-DE" dirty="0"/>
              <a:t>Pause</a:t>
            </a:r>
          </a:p>
          <a:p>
            <a:r>
              <a:rPr lang="de-DE" dirty="0"/>
              <a:t>Folien 66-129: Kowalewski (ab CSMA)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7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Dämpfung liegt dann vor, wenn das Ausgangssignal kleiner als das Eingangssignal ist.	</a:t>
            </a:r>
          </a:p>
          <a:p>
            <a:r>
              <a:rPr lang="de-DE" dirty="0"/>
              <a:t>Verstärkung liegt dann vor, wenn das Ausgangssignal größer als das Eingangssignal ist.</a:t>
            </a:r>
          </a:p>
          <a:p>
            <a:endParaRPr lang="de-DE" dirty="0"/>
          </a:p>
          <a:p>
            <a:r>
              <a:rPr lang="de-DE" dirty="0"/>
              <a:t>Bei Verwendung des dekadischen Logarithmus werden Pegel in der Hilfsmaßeinheit Bel bzw. ihrem zehnten Teil, dem Dezibel (Einheitenzeichen dB), bei Verwendung des natürlichen Logarithmus in Neper (Einheitenzeichen </a:t>
            </a:r>
            <a:r>
              <a:rPr lang="de-DE" dirty="0" err="1"/>
              <a:t>Np</a:t>
            </a:r>
            <a:r>
              <a:rPr lang="de-DE" dirty="0"/>
              <a:t>) angegeben.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28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08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06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453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802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68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686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050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27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Für die Tonspur: Aufbau und Benennung</a:t>
            </a:r>
            <a:r>
              <a:rPr lang="de-DE" baseline="0" dirty="0"/>
              <a:t> der verdrillten Kabel in Zusammenhang bringen (Gesamtschirmung, Aderpaarschirmung, Kategorien)</a:t>
            </a:r>
            <a:endParaRPr lang="de-DE" dirty="0"/>
          </a:p>
          <a:p>
            <a:r>
              <a:rPr lang="de-DE" dirty="0"/>
              <a:t>Abschließend hervorheben: „FTP“ (</a:t>
            </a:r>
            <a:r>
              <a:rPr lang="de-DE" dirty="0" err="1"/>
              <a:t>Foiled</a:t>
            </a:r>
            <a:r>
              <a:rPr lang="de-DE" dirty="0"/>
              <a:t> Twisted Pair) -</a:t>
            </a:r>
            <a:r>
              <a:rPr lang="en-US" dirty="0"/>
              <a:t>&gt;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Eselsbr</a:t>
            </a:r>
            <a:r>
              <a:rPr lang="de-DE" dirty="0" err="1"/>
              <a:t>ücke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4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963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Wichtig: definierter Leitungswellenwiderstand!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46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Wichtig zu erklären:</a:t>
            </a:r>
          </a:p>
          <a:p>
            <a:pPr defTabSz="990752">
              <a:defRPr/>
            </a:pPr>
            <a:r>
              <a:rPr lang="de-DE" dirty="0"/>
              <a:t>- Warum haben Kern und Mantel stark von einander unterschiedliche optische Dichten?</a:t>
            </a:r>
          </a:p>
          <a:p>
            <a:r>
              <a:rPr lang="de-DE" dirty="0"/>
              <a:t>- Was ist beim Verlegen von Kupfer vs. Glas jeweils zu beachten? (LWL: max. Krümmungsradius)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11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Korrekte Aussprache von „Mode“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59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38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331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78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Tx/>
              <a:buChar char="-"/>
            </a:pPr>
            <a:r>
              <a:rPr lang="de-DE" dirty="0"/>
              <a:t>Das Integral ist die </a:t>
            </a:r>
            <a:r>
              <a:rPr lang="de-DE" dirty="0" err="1"/>
              <a:t>Fourierdarstellung</a:t>
            </a:r>
            <a:r>
              <a:rPr lang="de-DE" dirty="0"/>
              <a:t>!</a:t>
            </a:r>
          </a:p>
          <a:p>
            <a:pPr marL="185766" indent="-185766">
              <a:buFontTx/>
              <a:buChar char="-"/>
            </a:pPr>
            <a:r>
              <a:rPr lang="de-DE" dirty="0"/>
              <a:t>Meiner Meinung nach sind die sin-/cos-Termine die sog.</a:t>
            </a:r>
            <a:r>
              <a:rPr lang="de-DE" baseline="0" dirty="0"/>
              <a:t> Harmonische mit </a:t>
            </a:r>
            <a:r>
              <a:rPr lang="de-DE" baseline="0" dirty="0" err="1"/>
              <a:t>a_k</a:t>
            </a:r>
            <a:r>
              <a:rPr lang="de-DE" baseline="0" dirty="0"/>
              <a:t> und </a:t>
            </a:r>
            <a:r>
              <a:rPr lang="de-DE" baseline="0" dirty="0" err="1"/>
              <a:t>b_k</a:t>
            </a:r>
            <a:r>
              <a:rPr lang="de-DE" baseline="0" dirty="0"/>
              <a:t> als deren Amplitude. Ich bin mir nicht sicher, ob es eine „</a:t>
            </a:r>
            <a:r>
              <a:rPr lang="de-DE" baseline="0" dirty="0" err="1"/>
              <a:t>n-te</a:t>
            </a:r>
            <a:r>
              <a:rPr lang="de-DE" baseline="0" dirty="0"/>
              <a:t> Harmonische“ gibt.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71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Evtl. verdeutlichen durch Beispiel: CD auf Kassette überspielen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83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Problem: Spezifikation des genauen Zeitpunkts der Abtastung! Wird in der Animation bei der 5. Abtastung</a:t>
            </a:r>
            <a:r>
              <a:rPr lang="de-DE" baseline="0" dirty="0"/>
              <a:t> deutlich!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99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Evtl. Schwebung erwähnen, insb. für F_s </a:t>
            </a:r>
            <a:r>
              <a:rPr lang="en-US" dirty="0"/>
              <a:t>= 2 * </a:t>
            </a:r>
            <a:r>
              <a:rPr lang="en-US" dirty="0" err="1"/>
              <a:t>F_max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3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Einstieg: „Was ist eigentlich Information?“ (informationstheoretische </a:t>
            </a:r>
            <a:r>
              <a:rPr lang="de-DE" dirty="0" err="1"/>
              <a:t>Def</a:t>
            </a:r>
            <a:r>
              <a:rPr lang="de-DE" dirty="0"/>
              <a:t>.)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Wissen</a:t>
            </a:r>
            <a:r>
              <a:rPr lang="en-US" dirty="0">
                <a:sym typeface="Wingdings" panose="05000000000000000000" pitchFamily="2" charset="2"/>
              </a:rPr>
              <a:t>, das von Sender </a:t>
            </a:r>
            <a:r>
              <a:rPr lang="en-US" dirty="0" err="1">
                <a:sym typeface="Wingdings" panose="05000000000000000000" pitchFamily="2" charset="2"/>
              </a:rPr>
              <a:t>zu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Empf</a:t>
            </a:r>
            <a:r>
              <a:rPr lang="de-DE" dirty="0" err="1">
                <a:sym typeface="Wingdings" panose="05000000000000000000" pitchFamily="2" charset="2"/>
              </a:rPr>
              <a:t>änger</a:t>
            </a:r>
            <a:r>
              <a:rPr lang="de-DE" dirty="0">
                <a:sym typeface="Wingdings" panose="05000000000000000000" pitchFamily="2" charset="2"/>
              </a:rPr>
              <a:t> über zuvor vereinbartes Protokoll (</a:t>
            </a:r>
            <a:r>
              <a:rPr lang="en-US" dirty="0">
                <a:sym typeface="Wingdings" panose="05000000000000000000" pitchFamily="2" charset="2"/>
              </a:rPr>
              <a:t>&lt;</a:t>
            </a:r>
            <a:r>
              <a:rPr lang="de-DE" dirty="0">
                <a:sym typeface="Wingdings" panose="05000000000000000000" pitchFamily="2" charset="2"/>
              </a:rPr>
              <a:t> bisherige VL) mittels Signalen über ein Medium (&lt; diese VL) vermittelt wird</a:t>
            </a:r>
            <a:endParaRPr lang="de-DE" dirty="0"/>
          </a:p>
          <a:p>
            <a:endParaRPr lang="de-DE" dirty="0"/>
          </a:p>
          <a:p>
            <a:r>
              <a:rPr lang="de-DE" dirty="0"/>
              <a:t>Motivation für Kapitel 2:</a:t>
            </a:r>
            <a:br>
              <a:rPr lang="de-DE" dirty="0"/>
            </a:br>
            <a:r>
              <a:rPr lang="de-DE" dirty="0"/>
              <a:t>- Bis jetzt in der VL behandelt: S, </a:t>
            </a:r>
            <a:r>
              <a:rPr lang="de-DE" dirty="0" err="1"/>
              <a:t>message</a:t>
            </a:r>
            <a:r>
              <a:rPr lang="de-DE" dirty="0"/>
              <a:t>, D</a:t>
            </a:r>
            <a:br>
              <a:rPr lang="de-DE" dirty="0"/>
            </a:br>
            <a:r>
              <a:rPr lang="de-DE" dirty="0"/>
              <a:t>Wir beantworten jetzt die folgenden Fragen:</a:t>
            </a:r>
            <a:br>
              <a:rPr lang="de-DE" dirty="0"/>
            </a:br>
            <a:r>
              <a:rPr lang="de-DE" dirty="0"/>
              <a:t>- Welche Kategorien und Eigenschaften lassen sich für CH benennen?</a:t>
            </a:r>
            <a:br>
              <a:rPr lang="de-DE" dirty="0"/>
            </a:br>
            <a:r>
              <a:rPr lang="de-DE" dirty="0"/>
              <a:t>- Was unterscheidet ein Signal von einer „Nachricht“?</a:t>
            </a:r>
          </a:p>
          <a:p>
            <a:r>
              <a:rPr lang="de-DE" dirty="0"/>
              <a:t>- Welche Aufgaben lassen sich daraus für T und R ableiten?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4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0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Statt Signalzustand besser Symbole verwenden?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de-DE" dirty="0" err="1"/>
              <a:t>efinition</a:t>
            </a:r>
            <a:r>
              <a:rPr lang="de-DE" dirty="0"/>
              <a:t> „Bit“ wiederholen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38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Lediglich 5 Signalwechsel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466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468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74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873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388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NB: Da oft falsch gehört: Kurz erwähnen, dass Symbol für Entropie Eta (nicht H)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69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76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70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19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9685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Unterschied: Bit /</a:t>
            </a:r>
            <a:r>
              <a:rPr lang="de-DE" baseline="0" dirty="0"/>
              <a:t> Baud</a:t>
            </a:r>
          </a:p>
          <a:p>
            <a:r>
              <a:rPr lang="de-DE" baseline="0" dirty="0"/>
              <a:t>Problem: Abtastungszeitpunkt</a:t>
            </a:r>
          </a:p>
          <a:p>
            <a:r>
              <a:rPr lang="de-DE" baseline="0" dirty="0"/>
              <a:t>Selbstsynchronisierung Manchester-Code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05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434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852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7598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03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9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8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NB: </a:t>
            </a:r>
            <a:r>
              <a:rPr lang="en-US" dirty="0" err="1"/>
              <a:t>Genau</a:t>
            </a:r>
            <a:r>
              <a:rPr lang="en-US" dirty="0"/>
              <a:t> </a:t>
            </a:r>
            <a:r>
              <a:rPr lang="en-US" dirty="0" err="1"/>
              <a:t>genommen</a:t>
            </a:r>
            <a:r>
              <a:rPr lang="en-US" dirty="0"/>
              <a:t> *</a:t>
            </a:r>
            <a:r>
              <a:rPr lang="en-US" dirty="0" err="1"/>
              <a:t>ist</a:t>
            </a:r>
            <a:r>
              <a:rPr lang="en-US" dirty="0"/>
              <a:t>* </a:t>
            </a:r>
            <a:r>
              <a:rPr lang="en-US" dirty="0" err="1"/>
              <a:t>ein</a:t>
            </a:r>
            <a:r>
              <a:rPr lang="en-US" dirty="0"/>
              <a:t> Leiter </a:t>
            </a:r>
            <a:r>
              <a:rPr lang="en-US" dirty="0" err="1"/>
              <a:t>ein</a:t>
            </a:r>
            <a:r>
              <a:rPr lang="en-US" dirty="0"/>
              <a:t> Medium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27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Skin-Effekt (von engl. Skin für Haut), irrtümlich auch Stromverdrängung genannt, ist ein Effekt in von </a:t>
            </a:r>
            <a:r>
              <a:rPr lang="de-DE" dirty="0" err="1"/>
              <a:t>höherfrequentem</a:t>
            </a:r>
            <a:r>
              <a:rPr lang="de-DE" dirty="0"/>
              <a:t> Wechselstrom durchflossenen elektrischen Leitern, durch den die Stromdichte im Inneren eines Leiters niedriger ist als in äußeren Bereichen. Die Ursache für den </a:t>
            </a:r>
            <a:r>
              <a:rPr lang="de-DE" dirty="0" err="1"/>
              <a:t>Skineffekt</a:t>
            </a:r>
            <a:r>
              <a:rPr lang="de-DE" dirty="0"/>
              <a:t> ist, dass die in den Leiter eindringenden Wechselfelder aufgrund der hohen Leitfähigkeit des Materials schon vor dem Erreichen des Leiterinneren weitgehend gedämpft werden.[1]</a:t>
            </a:r>
          </a:p>
          <a:p>
            <a:endParaRPr lang="de-DE" dirty="0"/>
          </a:p>
          <a:p>
            <a:r>
              <a:rPr lang="de-DE" dirty="0"/>
              <a:t>Der </a:t>
            </a:r>
            <a:r>
              <a:rPr lang="de-DE" dirty="0" err="1"/>
              <a:t>Skineffekt</a:t>
            </a:r>
            <a:r>
              <a:rPr lang="de-DE" dirty="0"/>
              <a:t> tritt in relativ zur Skin-Tiefe dicken Leitern und auch bei elektrisch leitfähigen Abschirmungen und Leitungsschirmen auf. Der Skin-Effekt begünstigt mit zunehmender Frequenz die Transferimpedanz geschirmter Leitungen und die Schirmdämpfung leitfähiger Abschirmungen, erhöht aber den </a:t>
            </a:r>
            <a:r>
              <a:rPr lang="de-DE" dirty="0" err="1"/>
              <a:t>Widerstandsbelag</a:t>
            </a:r>
            <a:r>
              <a:rPr lang="de-DE" dirty="0"/>
              <a:t> einer elektrischen Leitung.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7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Verdeutlichen</a:t>
            </a:r>
            <a:r>
              <a:rPr lang="en-US" dirty="0"/>
              <a:t> / </a:t>
            </a:r>
            <a:r>
              <a:rPr lang="en-US" dirty="0" err="1"/>
              <a:t>Fragen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Vorteile</a:t>
            </a:r>
            <a:r>
              <a:rPr lang="en-US" dirty="0"/>
              <a:t> Leiter: Medium </a:t>
            </a:r>
            <a:r>
              <a:rPr lang="en-US" dirty="0" err="1"/>
              <a:t>optimiert</a:t>
            </a:r>
            <a:r>
              <a:rPr lang="en-US" dirty="0"/>
              <a:t> f</a:t>
            </a:r>
            <a:r>
              <a:rPr lang="de-DE" dirty="0" err="1"/>
              <a:t>ür</a:t>
            </a:r>
            <a:r>
              <a:rPr lang="de-DE" dirty="0"/>
              <a:t> Übertragung, weniger Einfluss permanenter Störungen (Dämpfung)</a:t>
            </a:r>
            <a:br>
              <a:rPr lang="de-DE" dirty="0"/>
            </a:br>
            <a:r>
              <a:rPr lang="de-DE" dirty="0"/>
              <a:t>- Nachteile Leiter: Feste Infrastruktur (</a:t>
            </a:r>
            <a:r>
              <a:rPr lang="de-DE" dirty="0" err="1"/>
              <a:t>eth</a:t>
            </a:r>
            <a:r>
              <a:rPr lang="de-DE" dirty="0"/>
              <a:t> vs. </a:t>
            </a:r>
            <a:r>
              <a:rPr lang="de-DE" dirty="0" err="1"/>
              <a:t>wlan</a:t>
            </a:r>
            <a:r>
              <a:rPr lang="de-DE" dirty="0"/>
              <a:t>), höherer Einfluss akuter Störungen (Bagger)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7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6050-FC1B-45C2-816A-BDB2A19BD756}" type="datetime1">
              <a:rPr lang="de-DE" smtClean="0"/>
              <a:t>25.07.2019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A084-14DA-4E68-A32B-0E376A34C709}" type="datetime1">
              <a:rPr lang="de-DE" smtClean="0"/>
              <a:t>25.07.2019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1EEF1F-348E-45A5-8197-302475448155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5D3-9193-453E-8D9E-18DB1AC11403}" type="datetime1">
              <a:rPr lang="de-DE" smtClean="0"/>
              <a:t>25.07.2019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F09684-C591-4DB2-82E0-9FF70369DE02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6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71AF5-2802-4E15-AC1A-99DEC3EC4C79}" type="datetime1">
              <a:rPr lang="de-DE" sz="1108" smtClean="0"/>
              <a:t>25.07.2019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8DD310-5214-4418-B62A-9D0852E6AC09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2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DFF-43B9-4EFD-AD2B-7459A46B76E2}" type="datetime1">
              <a:rPr lang="de-DE" smtClean="0"/>
              <a:t>25.07.2019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5298ED-07FD-4079-943C-255249B5A95C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BF8A-781A-4E2A-9A6F-2FA9F63F0C86}" type="datetime1">
              <a:rPr lang="de-DE" smtClean="0"/>
              <a:t>25.07.2019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2E48C5-184E-472B-99B0-F8FBD6DBDFCB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2426-981E-4A3B-9168-5E91AD5CB794}" type="datetime1">
              <a:rPr lang="de-DE" smtClean="0"/>
              <a:t>25.07.2019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1FDF7B-4815-475D-8F2E-8F2DD48BF01E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5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2541-9011-4857-8906-2E69EB43C293}" type="datetime1">
              <a:rPr lang="de-DE" smtClean="0"/>
              <a:t>25.07.2019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84ED03-4C09-444A-A778-F29A4E759492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D3D-151E-468A-8C5C-268D4502F64C}" type="datetime1">
              <a:rPr lang="de-DE" smtClean="0"/>
              <a:t>25.07.2019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CC4796-AE6D-4ADB-A834-07DC94989AC1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750B-2F27-4C57-BF30-7A8319686BEB}" type="datetime1">
              <a:rPr lang="de-DE" smtClean="0"/>
              <a:t>25.07.2019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F4F632-1FF4-404D-ACC9-58C705B23BA7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68AB-E5E4-4B0D-84D8-27B9A54C3BD1}" type="datetime1">
              <a:rPr lang="de-DE" smtClean="0"/>
              <a:t>25.07.2019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425175-BDE0-4AF8-A33B-B44E466C458E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0B7B-5D83-493F-A600-F46F43FE8DD1}" type="datetime1">
              <a:rPr lang="de-DE" smtClean="0"/>
              <a:t>25.07.2019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9D225B-7DEC-436D-A053-5D58AD531E24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66F9-37B0-45AC-8916-176146B613FC}" type="datetime1">
              <a:rPr lang="de-DE" smtClean="0"/>
              <a:t>25.07.2019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Rechnernetze und verteilte Systeme                (Prof. Dr. D. Kranzlmüller)</a:t>
            </a:r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826610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/>
              <a:t>Ludwig-Maximilians-Universität München</a:t>
            </a:r>
          </a:p>
          <a:p>
            <a:r>
              <a:rPr lang="de-DE" sz="2000" dirty="0"/>
              <a:t>Sommersemester </a:t>
            </a:r>
            <a:r>
              <a:rPr lang="de-DE" sz="2000" dirty="0" smtClean="0"/>
              <a:t>2019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Prof. Dr. D. Kranzlmüller,</a:t>
            </a:r>
          </a:p>
          <a:p>
            <a:r>
              <a:rPr lang="de-DE" sz="2000" dirty="0" err="1"/>
              <a:t>M.Sc</a:t>
            </a:r>
            <a:r>
              <a:rPr lang="de-DE" sz="2000" dirty="0"/>
              <a:t>. P. Jungblut, </a:t>
            </a:r>
            <a:r>
              <a:rPr lang="de-DE" sz="2000" dirty="0" err="1"/>
              <a:t>M.Sc</a:t>
            </a:r>
            <a:r>
              <a:rPr lang="de-DE" sz="2000" dirty="0"/>
              <a:t>. R. Kowalewski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9172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e-DE" sz="2000" b="1" dirty="0"/>
              <a:t>Dämpfung</a:t>
            </a:r>
            <a:r>
              <a:rPr lang="de-DE" sz="2000" dirty="0"/>
              <a:t>: Verhältnis Ausgangsleistung zu Eingangsleistung</a:t>
            </a:r>
          </a:p>
          <a:p>
            <a:pPr lvl="1">
              <a:lnSpc>
                <a:spcPct val="120000"/>
              </a:lnSpc>
            </a:pPr>
            <a:r>
              <a:rPr lang="de-DE" sz="1700" dirty="0"/>
              <a:t>frequenzabhängig, wächst exponentiell mit Länge, d.h. linear in dB.</a:t>
            </a:r>
          </a:p>
          <a:p>
            <a:pPr lvl="1">
              <a:lnSpc>
                <a:spcPct val="120000"/>
              </a:lnSpc>
            </a:pPr>
            <a:r>
              <a:rPr lang="de-DE" sz="1700" dirty="0"/>
              <a:t>hängt stark vom Aufbau des Mediums (z.B. Querschnitt, Temperatur, spez. Widerstand, Material), Betriebsfrequenz, Temperatur ab</a:t>
            </a:r>
          </a:p>
          <a:p>
            <a:pPr lvl="1">
              <a:lnSpc>
                <a:spcPct val="120000"/>
              </a:lnSpc>
            </a:pPr>
            <a:r>
              <a:rPr lang="de-DE" sz="1700" dirty="0"/>
              <a:t>Kompensation: Verstärker</a:t>
            </a:r>
          </a:p>
          <a:p>
            <a:pPr>
              <a:lnSpc>
                <a:spcPct val="120000"/>
              </a:lnSpc>
            </a:pPr>
            <a:r>
              <a:rPr lang="de-DE" sz="2000" b="1" dirty="0"/>
              <a:t>Verzerrung</a:t>
            </a:r>
            <a:r>
              <a:rPr lang="de-DE" sz="2000" dirty="0"/>
              <a:t>: Wegen frequenzabhängiger Laufzeit und amplitudenabhängiger Dämpfung werden Impulse verzerrt und interferieren.</a:t>
            </a:r>
          </a:p>
          <a:p>
            <a:pPr>
              <a:lnSpc>
                <a:spcPct val="120000"/>
              </a:lnSpc>
            </a:pPr>
            <a:r>
              <a:rPr lang="de-DE" sz="2000" b="1" dirty="0"/>
              <a:t>Laufzeit</a:t>
            </a:r>
            <a:r>
              <a:rPr lang="de-DE" sz="2000" dirty="0"/>
              <a:t>: hängt ab vom Aufbau des Mediums, Frequenz, Länge</a:t>
            </a:r>
          </a:p>
          <a:p>
            <a:pPr>
              <a:lnSpc>
                <a:spcPct val="120000"/>
              </a:lnSpc>
            </a:pPr>
            <a:r>
              <a:rPr lang="de-DE" sz="2000" b="1" dirty="0"/>
              <a:t>Störungen, Rauschen</a:t>
            </a:r>
            <a:r>
              <a:rPr lang="de-DE" sz="2000" dirty="0"/>
              <a:t>: Rauschen unvermeidbar (Physik), Störungen durch Reflexionen, Einkoppeln fremder Signale (</a:t>
            </a:r>
            <a:r>
              <a:rPr lang="de-DE" sz="2000" dirty="0" err="1"/>
              <a:t>cross</a:t>
            </a:r>
            <a:r>
              <a:rPr lang="de-DE" sz="2000" dirty="0"/>
              <a:t>-talk, EM-Verträglichkeit), Wetter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02600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Elektrische Leiter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Elektrische Ladung wird in metallischen Leitern übertragen (Kupferlegierungen, Gold, Silber, Platin) in Form von verdrillten Kabeln oder Koaxialkabeln</a:t>
            </a:r>
          </a:p>
          <a:p>
            <a:pPr>
              <a:lnSpc>
                <a:spcPct val="120000"/>
              </a:lnSpc>
            </a:pPr>
            <a:r>
              <a:rPr lang="de-DE" dirty="0"/>
              <a:t>Verhalten einer Leitung beschreibbar durch Grundeigenschaften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Widerstand R [Ohm]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Induktivität L [Henry]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Kapazität C [Farad]</a:t>
            </a:r>
          </a:p>
          <a:p>
            <a:pPr>
              <a:lnSpc>
                <a:spcPct val="120000"/>
              </a:lnSpc>
            </a:pPr>
            <a:r>
              <a:rPr lang="de-DE" dirty="0"/>
              <a:t>Grundgrößen abhängig von Abmessungen der Leitung, Hülle, Material, Betriebsfrequenz, Temperatur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61897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Signal ohne Einflüsse durch Medium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CAFD23-17A9-47E4-9165-879ACB10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1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846311"/>
            <a:ext cx="78867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Impedanz</a:t>
            </a:r>
            <a:r>
              <a:rPr lang="en-US" dirty="0"/>
              <a:t>, </a:t>
            </a:r>
            <a:r>
              <a:rPr lang="en-US" dirty="0" err="1"/>
              <a:t>Bandbreitenbeschr</a:t>
            </a:r>
            <a:r>
              <a:rPr lang="de-DE" dirty="0" err="1"/>
              <a:t>änkung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10" name="Grafik 9" descr="Ein Bild, das Objekt, Ding enthält.&#10;&#10;Mit hoher Zuverlässigkeit generierte Beschreibung">
            <a:extLst>
              <a:ext uri="{FF2B5EF4-FFF2-40B4-BE49-F238E27FC236}">
                <a16:creationId xmlns:a16="http://schemas.microsoft.com/office/drawing/2014/main" id="{6BDE8E46-8FE1-4DF7-836A-FF123FE8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Dämpfung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Grafik 7" descr="Ein Bild, das Objekt, Ding enthält.&#10;&#10;Mit hoher Zuverlässigkeit generierte Beschreibung">
            <a:extLst>
              <a:ext uri="{FF2B5EF4-FFF2-40B4-BE49-F238E27FC236}">
                <a16:creationId xmlns:a16="http://schemas.microsoft.com/office/drawing/2014/main" id="{F074ADD1-4CE5-46ED-A565-59BC3593C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Verzerrung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ECDA83-F6CC-4F62-B235-C04F705A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Übersprechen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Grafik 7" descr="Ein Bild, das Objekt, Ding, Uhr, orange enthält.&#10;&#10;Mit sehr hoher Zuverlässigkeit generierte Beschreibung">
            <a:extLst>
              <a:ext uri="{FF2B5EF4-FFF2-40B4-BE49-F238E27FC236}">
                <a16:creationId xmlns:a16="http://schemas.microsoft.com/office/drawing/2014/main" id="{8A4CAE75-78DC-468F-AC50-58E8DF91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7" name="Grafik 6" descr="Ein Bild, das Monitor, Ding, sitzend, oben enthält.&#10;&#10;Mit hoher Zuverlässigkeit generierte Beschreibung">
            <a:extLst>
              <a:ext uri="{FF2B5EF4-FFF2-40B4-BE49-F238E27FC236}">
                <a16:creationId xmlns:a16="http://schemas.microsoft.com/office/drawing/2014/main" id="{7AC8383C-F96F-4B92-9DA4-C8F662BD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96" y="1744419"/>
            <a:ext cx="5677705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0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Elektrische Leiter:</a:t>
            </a:r>
            <a:br>
              <a:rPr lang="de-DE" dirty="0"/>
            </a:br>
            <a:r>
              <a:rPr lang="de-DE" dirty="0"/>
              <a:t>Störeinflüsse und Lösungsansätze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Nebensprechen</a:t>
            </a:r>
            <a:br>
              <a:rPr lang="de-DE" dirty="0"/>
            </a:br>
            <a:r>
              <a:rPr lang="de-DE" dirty="0">
                <a:sym typeface="Wingdings"/>
              </a:rPr>
              <a:t> </a:t>
            </a:r>
            <a:r>
              <a:rPr lang="de-DE" dirty="0"/>
              <a:t> Verdrillung, Abschirmung</a:t>
            </a:r>
          </a:p>
          <a:p>
            <a:pPr>
              <a:lnSpc>
                <a:spcPct val="120000"/>
              </a:lnSpc>
            </a:pPr>
            <a:r>
              <a:rPr lang="de-DE" dirty="0"/>
              <a:t>Ein-/Ausstrahlung</a:t>
            </a:r>
            <a:br>
              <a:rPr lang="de-DE" dirty="0"/>
            </a:br>
            <a:r>
              <a:rPr lang="de-DE" dirty="0">
                <a:sym typeface="Wingdings"/>
              </a:rPr>
              <a:t> </a:t>
            </a:r>
            <a:r>
              <a:rPr lang="de-DE" dirty="0"/>
              <a:t> Abschirmung</a:t>
            </a:r>
          </a:p>
          <a:p>
            <a:pPr>
              <a:lnSpc>
                <a:spcPct val="120000"/>
              </a:lnSpc>
            </a:pPr>
            <a:r>
              <a:rPr lang="de-DE" dirty="0"/>
              <a:t>Reflexionen (Fehlanpassung, falscher Abschluss)</a:t>
            </a:r>
            <a:r>
              <a:rPr lang="de-DE" dirty="0">
                <a:sym typeface="Wingdings"/>
              </a:rPr>
              <a:t> 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</a:t>
            </a:r>
            <a:r>
              <a:rPr lang="de-DE" dirty="0"/>
              <a:t> richtige Anpassung, Abschlüsse</a:t>
            </a:r>
          </a:p>
          <a:p>
            <a:pPr>
              <a:lnSpc>
                <a:spcPct val="120000"/>
              </a:lnSpc>
            </a:pPr>
            <a:r>
              <a:rPr lang="de-DE" dirty="0"/>
              <a:t>Erdschleifen (Potenzialdifferenz)</a:t>
            </a:r>
            <a:br>
              <a:rPr lang="de-DE" dirty="0"/>
            </a:br>
            <a:r>
              <a:rPr lang="de-DE" dirty="0">
                <a:sym typeface="Wingdings"/>
              </a:rPr>
              <a:t> </a:t>
            </a:r>
            <a:r>
              <a:rPr lang="de-DE" dirty="0"/>
              <a:t> Erdung</a:t>
            </a:r>
          </a:p>
          <a:p>
            <a:pPr>
              <a:lnSpc>
                <a:spcPct val="120000"/>
              </a:lnSpc>
            </a:pPr>
            <a:r>
              <a:rPr lang="de-DE" dirty="0"/>
              <a:t>Skin-Effekt (ab 20 kHz)</a:t>
            </a:r>
            <a:br>
              <a:rPr lang="de-DE" dirty="0"/>
            </a:br>
            <a:r>
              <a:rPr lang="de-DE" dirty="0">
                <a:sym typeface="Wingdings"/>
              </a:rPr>
              <a:t> </a:t>
            </a:r>
            <a:r>
              <a:rPr lang="de-DE" dirty="0"/>
              <a:t> beschichtete Oberflächen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91290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Elektrische Leiter:</a:t>
            </a:r>
            <a:br>
              <a:rPr lang="de-DE" dirty="0"/>
            </a:br>
            <a:r>
              <a:rPr lang="de-DE" dirty="0"/>
              <a:t>Verdrillte Kabel (Engl. </a:t>
            </a:r>
            <a:r>
              <a:rPr lang="de-DE" dirty="0" err="1"/>
              <a:t>Twisted</a:t>
            </a:r>
            <a:r>
              <a:rPr lang="de-DE" dirty="0"/>
              <a:t> Pair)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6098" y="1759747"/>
            <a:ext cx="3466211" cy="3993354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092309" y="1759746"/>
            <a:ext cx="4423041" cy="37409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 err="1"/>
              <a:t>Screened</a:t>
            </a:r>
            <a:r>
              <a:rPr lang="de-DE" dirty="0"/>
              <a:t> </a:t>
            </a:r>
            <a:r>
              <a:rPr lang="de-DE" dirty="0" err="1"/>
              <a:t>Foiled</a:t>
            </a:r>
            <a:r>
              <a:rPr lang="de-DE" dirty="0"/>
              <a:t> </a:t>
            </a:r>
            <a:r>
              <a:rPr lang="de-DE" dirty="0" err="1"/>
              <a:t>Twisted</a:t>
            </a:r>
            <a:r>
              <a:rPr lang="de-DE" dirty="0"/>
              <a:t> Pair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mehrere verdrillte Aderpaare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Schirmung (Folie + Geflecht)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"Patch-Kabel"</a:t>
            </a:r>
          </a:p>
          <a:p>
            <a:pPr>
              <a:lnSpc>
                <a:spcPct val="110000"/>
              </a:lnSpc>
            </a:pPr>
            <a:r>
              <a:rPr lang="de-DE" dirty="0"/>
              <a:t>Verdrillung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verhindert Ein- bzw. Abstrahlung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Art und Dichte der Verdrillung beeinflusst Schutzwirkung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de-DE" dirty="0"/>
              <a:t>Bilder: S/FTP CAT5 (derzeit übliches Medium)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922" y="5371083"/>
            <a:ext cx="2319338" cy="912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60" y="5371083"/>
            <a:ext cx="2722090" cy="9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Kapitel 7:</a:t>
            </a:r>
            <a:br>
              <a:rPr lang="de-DE" dirty="0" smtClean="0"/>
            </a:br>
            <a:r>
              <a:rPr lang="de-DE" dirty="0" smtClean="0"/>
              <a:t>Bitübertragungssicht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(</a:t>
            </a:r>
            <a:r>
              <a:rPr lang="de-DE" dirty="0"/>
              <a:t>Engl.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smtClean="0"/>
              <a:t>Layer)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79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Elektrische Leiter:</a:t>
            </a:r>
            <a:br>
              <a:rPr lang="de-DE" dirty="0"/>
            </a:br>
            <a:r>
              <a:rPr lang="de-DE" dirty="0"/>
              <a:t>Koaxialkabel (</a:t>
            </a:r>
            <a:r>
              <a:rPr lang="de-DE" dirty="0" err="1"/>
              <a:t>Koax</a:t>
            </a:r>
            <a:r>
              <a:rPr lang="de-DE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4143"/>
            <a:ext cx="5213350" cy="277114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Zweipolige Kabel, bestehend aus einem Innenleiter, der in konstantem Abstand von einem hohlzylindrischen Außenleiter umgeben ist.</a:t>
            </a:r>
          </a:p>
          <a:p>
            <a:pPr>
              <a:lnSpc>
                <a:spcPct val="110000"/>
              </a:lnSpc>
            </a:pPr>
            <a:r>
              <a:rPr lang="de-DE" dirty="0"/>
              <a:t>Der Außenleiter schirmt den Innenleiter vor Störstrahlung ab </a:t>
            </a:r>
            <a:br>
              <a:rPr lang="de-DE" dirty="0"/>
            </a:br>
            <a:r>
              <a:rPr lang="de-DE" dirty="0">
                <a:sym typeface="Wingdings"/>
              </a:rPr>
              <a:t> unempfindlich gegen Interferenz</a:t>
            </a:r>
          </a:p>
          <a:p>
            <a:pPr>
              <a:lnSpc>
                <a:spcPct val="110000"/>
              </a:lnSpc>
            </a:pPr>
            <a:r>
              <a:rPr lang="de-DE" dirty="0">
                <a:sym typeface="Wingdings"/>
              </a:rPr>
              <a:t>Bilder: 10Base2 (z.B. bei Ethernet)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645284"/>
            <a:ext cx="6445119" cy="1529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25876" y="3285268"/>
            <a:ext cx="3815522" cy="19634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701178" y="674296"/>
            <a:ext cx="1080000" cy="108000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41201" y="816616"/>
            <a:ext cx="807752" cy="807752"/>
          </a:xfrm>
          <a:prstGeom prst="ellipse">
            <a:avLst/>
          </a:prstGeom>
          <a:noFill/>
          <a:ln w="571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3600" y="949743"/>
            <a:ext cx="533804" cy="533804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86982" y="1162772"/>
            <a:ext cx="109966" cy="10996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9"/>
          <p:cNvCxnSpPr/>
          <p:nvPr/>
        </p:nvCxnSpPr>
        <p:spPr>
          <a:xfrm>
            <a:off x="6763545" y="1207536"/>
            <a:ext cx="422378" cy="0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/>
        </p:nvCxnSpPr>
        <p:spPr>
          <a:xfrm>
            <a:off x="6391169" y="1099130"/>
            <a:ext cx="392376" cy="0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>
            <a:endCxn id="23" idx="0"/>
          </p:cNvCxnSpPr>
          <p:nvPr/>
        </p:nvCxnSpPr>
        <p:spPr>
          <a:xfrm>
            <a:off x="6401412" y="1092263"/>
            <a:ext cx="1" cy="188393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153556" y="1179135"/>
            <a:ext cx="72000" cy="72000"/>
          </a:xfrm>
          <a:prstGeom prst="ellipse">
            <a:avLst/>
          </a:prstGeom>
          <a:solidFill>
            <a:srgbClr val="54C7C5"/>
          </a:solidFill>
          <a:ln w="12700" cmpd="sng">
            <a:solidFill>
              <a:srgbClr val="51C8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6773545" y="1099130"/>
            <a:ext cx="0" cy="108000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224948" y="1588368"/>
            <a:ext cx="72000" cy="72000"/>
          </a:xfrm>
          <a:prstGeom prst="ellipse">
            <a:avLst/>
          </a:prstGeom>
          <a:solidFill>
            <a:srgbClr val="54C7C5"/>
          </a:solidFill>
          <a:ln w="12700" cmpd="sng">
            <a:solidFill>
              <a:srgbClr val="51C8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Gerade Verbindung 22"/>
          <p:cNvCxnSpPr/>
          <p:nvPr/>
        </p:nvCxnSpPr>
        <p:spPr>
          <a:xfrm>
            <a:off x="7264949" y="1624368"/>
            <a:ext cx="0" cy="260016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5"/>
          <p:cNvCxnSpPr/>
          <p:nvPr/>
        </p:nvCxnSpPr>
        <p:spPr>
          <a:xfrm>
            <a:off x="6391169" y="1871551"/>
            <a:ext cx="873780" cy="0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30"/>
          <p:cNvSpPr/>
          <p:nvPr/>
        </p:nvSpPr>
        <p:spPr>
          <a:xfrm>
            <a:off x="6312905" y="1280656"/>
            <a:ext cx="177016" cy="405781"/>
          </a:xfrm>
          <a:prstGeom prst="rect">
            <a:avLst/>
          </a:prstGeom>
          <a:solidFill>
            <a:srgbClr val="54C7C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feld 34"/>
          <p:cNvSpPr txBox="1"/>
          <p:nvPr/>
        </p:nvSpPr>
        <p:spPr>
          <a:xfrm>
            <a:off x="6255202" y="12857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cxnSp>
        <p:nvCxnSpPr>
          <p:cNvPr id="25" name="Gerade Verbindung 35"/>
          <p:cNvCxnSpPr/>
          <p:nvPr/>
        </p:nvCxnSpPr>
        <p:spPr>
          <a:xfrm>
            <a:off x="6401411" y="1685749"/>
            <a:ext cx="1" cy="188393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Lichtwellenleiter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49" y="1454237"/>
            <a:ext cx="3400733" cy="277260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29382" y="2168126"/>
            <a:ext cx="4485968" cy="4094641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Aufbau Lichtwellenleiter</a:t>
            </a:r>
          </a:p>
          <a:p>
            <a:pPr lvl="1"/>
            <a:r>
              <a:rPr lang="de-DE" dirty="0"/>
              <a:t>Kern (hohe optische Dichte)</a:t>
            </a:r>
          </a:p>
          <a:p>
            <a:pPr lvl="1"/>
            <a:r>
              <a:rPr lang="de-DE" dirty="0"/>
              <a:t>Mantel (geringere optische Dichte)</a:t>
            </a:r>
          </a:p>
          <a:p>
            <a:pPr lvl="1"/>
            <a:r>
              <a:rPr lang="de-DE" dirty="0"/>
              <a:t>Schutzschicht (Kunststoff)</a:t>
            </a:r>
          </a:p>
          <a:p>
            <a:r>
              <a:rPr lang="de-DE" dirty="0"/>
              <a:t>Bilder</a:t>
            </a:r>
          </a:p>
          <a:p>
            <a:pPr lvl="1"/>
            <a:r>
              <a:rPr lang="de-DE" dirty="0"/>
              <a:t>LWL-Paare (für Hin- und Rückweg)</a:t>
            </a:r>
          </a:p>
          <a:p>
            <a:pPr lvl="1"/>
            <a:r>
              <a:rPr lang="de-DE" dirty="0"/>
              <a:t>ST-Stecker (links), SC-Stecker (r)</a:t>
            </a:r>
          </a:p>
          <a:p>
            <a:pPr lvl="1"/>
            <a:r>
              <a:rPr lang="de-DE" dirty="0"/>
              <a:t>Beleuchtet mit Laser oder LED</a:t>
            </a:r>
          </a:p>
          <a:p>
            <a:r>
              <a:rPr lang="de-DE" dirty="0"/>
              <a:t>Resistent gegen elektro-magnetische Interferenz</a:t>
            </a:r>
          </a:p>
          <a:p>
            <a:r>
              <a:rPr lang="de-DE" dirty="0"/>
              <a:t>Abhörsicher(er)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8" y="4226840"/>
            <a:ext cx="3400733" cy="2035928"/>
          </a:xfrm>
          <a:prstGeom prst="rect">
            <a:avLst/>
          </a:prstGeom>
        </p:spPr>
      </p:pic>
      <p:cxnSp>
        <p:nvCxnSpPr>
          <p:cNvPr id="10" name="Gerade Verbindung mit Pfeil 20"/>
          <p:cNvCxnSpPr>
            <a:stCxn id="11" idx="1"/>
          </p:cNvCxnSpPr>
          <p:nvPr/>
        </p:nvCxnSpPr>
        <p:spPr>
          <a:xfrm flipH="1" flipV="1">
            <a:off x="6031359" y="1041199"/>
            <a:ext cx="335252" cy="248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22"/>
          <p:cNvSpPr txBox="1"/>
          <p:nvPr/>
        </p:nvSpPr>
        <p:spPr>
          <a:xfrm>
            <a:off x="6366611" y="742866"/>
            <a:ext cx="145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Schutzschicht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28"/>
          <p:cNvSpPr txBox="1"/>
          <p:nvPr/>
        </p:nvSpPr>
        <p:spPr>
          <a:xfrm>
            <a:off x="6366611" y="1119981"/>
            <a:ext cx="8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Mantel</a:t>
            </a:r>
          </a:p>
        </p:txBody>
      </p:sp>
      <p:sp>
        <p:nvSpPr>
          <p:cNvPr id="14" name="Textfeld 37"/>
          <p:cNvSpPr txBox="1"/>
          <p:nvPr/>
        </p:nvSpPr>
        <p:spPr>
          <a:xfrm>
            <a:off x="6366611" y="1530303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</a:t>
            </a:r>
          </a:p>
        </p:txBody>
      </p:sp>
      <p:sp>
        <p:nvSpPr>
          <p:cNvPr id="15" name="Oval 14"/>
          <p:cNvSpPr/>
          <p:nvPr/>
        </p:nvSpPr>
        <p:spPr>
          <a:xfrm>
            <a:off x="5035050" y="811023"/>
            <a:ext cx="1080000" cy="108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35050" y="811023"/>
            <a:ext cx="1080000" cy="10800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15635" y="1302544"/>
            <a:ext cx="109966" cy="10996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Gerade Verbindung mit Pfeil 29"/>
          <p:cNvCxnSpPr>
            <a:stCxn id="14" idx="1"/>
          </p:cNvCxnSpPr>
          <p:nvPr/>
        </p:nvCxnSpPr>
        <p:spPr>
          <a:xfrm flipH="1" flipV="1">
            <a:off x="5625602" y="1388769"/>
            <a:ext cx="741009" cy="32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3"/>
          <p:cNvCxnSpPr>
            <a:stCxn id="13" idx="1"/>
          </p:cNvCxnSpPr>
          <p:nvPr/>
        </p:nvCxnSpPr>
        <p:spPr>
          <a:xfrm flipH="1">
            <a:off x="5875751" y="1304647"/>
            <a:ext cx="4908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B4E3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3" grpId="0"/>
      <p:bldP spid="13" grpId="1"/>
      <p:bldP spid="13" grpId="2"/>
      <p:bldP spid="13" grpId="3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Lichtwellenleiter: Moden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dirty="0"/>
                  <a:t>Moden sind Wege, die das Licht in einer Faser nehmen kann.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Moden sind abhängig von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Lichtspektrum (Wellenlängen)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Einstrahlwinkel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Brechzahlprofil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Monomodefasern: sehr kleiner Kern, verlangen präzise Lichtquellen (Laserdioden 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dirty="0"/>
                  <a:t> = 1300 oder 1550 </a:t>
                </a:r>
                <a:r>
                  <a:rPr lang="de-DE" dirty="0" err="1"/>
                  <a:t>nm</a:t>
                </a:r>
                <a:r>
                  <a:rPr lang="de-DE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Multimodefasern: Stufenindex, </a:t>
                </a:r>
                <a:r>
                  <a:rPr lang="de-DE" dirty="0" err="1"/>
                  <a:t>Gradientenindex</a:t>
                </a:r>
                <a:r>
                  <a:rPr lang="de-DE" dirty="0"/>
                  <a:t> (häufiger)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Störeinflüsse: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Modendispersion,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Materialdispersion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6" name="Rechteck 5"/>
          <p:cNvSpPr/>
          <p:nvPr/>
        </p:nvSpPr>
        <p:spPr>
          <a:xfrm>
            <a:off x="4525645" y="2275840"/>
            <a:ext cx="3557270" cy="12496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25645" y="2489200"/>
            <a:ext cx="3557270" cy="8229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7721600" y="2032000"/>
            <a:ext cx="538480" cy="345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260080" y="1850768"/>
            <a:ext cx="8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Mantel</a:t>
            </a:r>
          </a:p>
        </p:txBody>
      </p:sp>
      <p:cxnSp>
        <p:nvCxnSpPr>
          <p:cNvPr id="14" name="Gerader Verbinder 13"/>
          <p:cNvCxnSpPr/>
          <p:nvPr/>
        </p:nvCxnSpPr>
        <p:spPr>
          <a:xfrm flipV="1">
            <a:off x="5064125" y="2489200"/>
            <a:ext cx="960755" cy="822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H="1" flipV="1">
            <a:off x="6024880" y="2489200"/>
            <a:ext cx="960755" cy="822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V="1">
            <a:off x="6985635" y="2489200"/>
            <a:ext cx="960755" cy="822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 flipV="1">
            <a:off x="7946391" y="2489200"/>
            <a:ext cx="177164" cy="151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 flipV="1">
            <a:off x="4525645" y="2850911"/>
            <a:ext cx="538481" cy="4612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 flipV="1">
            <a:off x="3987165" y="2549783"/>
            <a:ext cx="538480" cy="3090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30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Elektromagnetische Spektrum und seine Verwendung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1550989"/>
            <a:ext cx="7886700" cy="44346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5988863"/>
            <a:ext cx="2751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Tanenbaum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Computernetzwerke</a:t>
            </a:r>
          </a:p>
        </p:txBody>
      </p:sp>
    </p:spTree>
    <p:extLst>
      <p:ext uri="{BB962C8B-B14F-4D97-AF65-F5344CB8AC3E}">
        <p14:creationId xmlns:p14="http://schemas.microsoft.com/office/powerpoint/2010/main" val="333756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 und Modulation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Daten und Signale, Bandbreite, Abtasttheorem, </a:t>
            </a:r>
            <a:r>
              <a:rPr lang="de-DE" dirty="0" err="1"/>
              <a:t>Nyquist</a:t>
            </a:r>
            <a:r>
              <a:rPr lang="de-DE" dirty="0"/>
              <a:t> und Shannon, Codierungsverfahren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86896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Begriffsklärung:</a:t>
            </a:r>
            <a:br>
              <a:rPr lang="de-DE" dirty="0"/>
            </a:br>
            <a:r>
              <a:rPr lang="de-DE" dirty="0"/>
              <a:t>Daten und Signale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/>
              <a:t>Daten: </a:t>
            </a:r>
            <a:r>
              <a:rPr lang="de-DE" sz="2400" dirty="0"/>
              <a:t>Strukturen zur Ableitung (semantischer) Information.</a:t>
            </a:r>
          </a:p>
          <a:p>
            <a:pPr lvl="1">
              <a:lnSpc>
                <a:spcPct val="110000"/>
              </a:lnSpc>
            </a:pPr>
            <a:r>
              <a:rPr lang="de-DE" sz="2000" dirty="0"/>
              <a:t>sind bearbeitbar, speicherbar, transportierbar (als Nachrichten)</a:t>
            </a:r>
          </a:p>
          <a:p>
            <a:pPr lvl="1">
              <a:lnSpc>
                <a:spcPct val="110000"/>
              </a:lnSpc>
            </a:pPr>
            <a:r>
              <a:rPr lang="de-DE" sz="2000" b="1" dirty="0"/>
              <a:t>Digitale/Diskrete Daten</a:t>
            </a:r>
            <a:r>
              <a:rPr lang="de-DE" sz="2000" dirty="0"/>
              <a:t>: Strukturen (Folgen) von Zeichen (Elemente endlicher Mengen), z.B. Bit, Bytes, Zeichen, Zahlen.</a:t>
            </a:r>
          </a:p>
          <a:p>
            <a:pPr lvl="1">
              <a:lnSpc>
                <a:spcPct val="110000"/>
              </a:lnSpc>
            </a:pPr>
            <a:r>
              <a:rPr lang="de-DE" sz="2000" b="1" dirty="0"/>
              <a:t>Analoge Daten: </a:t>
            </a:r>
            <a:r>
              <a:rPr lang="de-DE" sz="2000" dirty="0"/>
              <a:t>kontinuierliche Funktionen (der Zeit, des Ortes), z.B. Sprache, Musik, </a:t>
            </a:r>
            <a:r>
              <a:rPr lang="de-DE" sz="2000" dirty="0" err="1"/>
              <a:t>Bewegtbild</a:t>
            </a:r>
            <a:endParaRPr lang="de-DE" sz="2000" dirty="0"/>
          </a:p>
          <a:p>
            <a:pPr>
              <a:lnSpc>
                <a:spcPct val="110000"/>
              </a:lnSpc>
            </a:pPr>
            <a:r>
              <a:rPr lang="de-DE" sz="2400" b="1" dirty="0"/>
              <a:t>Signale:</a:t>
            </a:r>
            <a:r>
              <a:rPr lang="de-DE" sz="2400" dirty="0"/>
              <a:t> physikalische Darstellung von Daten</a:t>
            </a:r>
          </a:p>
          <a:p>
            <a:pPr lvl="1">
              <a:lnSpc>
                <a:spcPct val="110000"/>
              </a:lnSpc>
            </a:pPr>
            <a:r>
              <a:rPr lang="de-DE" sz="2000" dirty="0"/>
              <a:t>durch akustische, optische, elektrische, elektromagnetische Größen</a:t>
            </a:r>
          </a:p>
          <a:p>
            <a:pPr lvl="1">
              <a:lnSpc>
                <a:spcPct val="110000"/>
              </a:lnSpc>
            </a:pPr>
            <a:r>
              <a:rPr lang="de-DE" sz="2000" dirty="0"/>
              <a:t>analog Signale sind kontinuierliche Funktionen der Zeit</a:t>
            </a:r>
          </a:p>
          <a:p>
            <a:pPr lvl="1">
              <a:lnSpc>
                <a:spcPct val="110000"/>
              </a:lnSpc>
            </a:pPr>
            <a:r>
              <a:rPr lang="de-DE" sz="2000" dirty="0"/>
              <a:t>digital diskrete Signalfolgen, Impulse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298292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Fourierdarstellung</a:t>
            </a:r>
            <a:r>
              <a:rPr lang="de-DE" dirty="0"/>
              <a:t> von Signalen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9400"/>
                <a:ext cx="7886700" cy="4808795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/>
                  <a:t>Analoge Signale werden allgemein als Wellen übertragen: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0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Maximale Amplitude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, Frequenz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dirty="0"/>
                  <a:t>, Phasenverschiebung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de-DE" sz="20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ist periodische Funktion,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de-DE" sz="2000" dirty="0"/>
                  <a:t>  mit Periode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de-DE" sz="2000" dirty="0"/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Periodische Funktionen können als Summe von Sinus- und </a:t>
                </a:r>
                <a:r>
                  <a:rPr lang="de-DE" sz="2000" dirty="0" err="1"/>
                  <a:t>Cosinustermen</a:t>
                </a:r>
                <a:r>
                  <a:rPr lang="de-DE" sz="2000" dirty="0"/>
                  <a:t> angenähert werden, man spricht von ihrer </a:t>
                </a:r>
                <a:r>
                  <a:rPr lang="de-DE" sz="2000" dirty="0" err="1"/>
                  <a:t>Fourierdarstellung</a:t>
                </a:r>
                <a:r>
                  <a:rPr lang="de-DE" sz="2000" dirty="0"/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de-DE" sz="20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9400"/>
                <a:ext cx="7886700" cy="4808795"/>
              </a:xfrm>
              <a:blipFill>
                <a:blip r:embed="rId3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Kranzlmüller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2928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Fourierdarstellung</a:t>
            </a:r>
            <a:r>
              <a:rPr lang="de-DE" dirty="0"/>
              <a:t> von Signalen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831" y="1552902"/>
            <a:ext cx="6952338" cy="48052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643974" y="4716239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Wikimedia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Bandbreiten-Begriff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211455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Bandbreite des Signals</a:t>
            </a:r>
            <a:r>
              <a:rPr lang="de-DE" dirty="0"/>
              <a:t>: Differenz zwischen max. und min. Frequenz im Signalverlauf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Bandbreite des Mediums</a:t>
            </a:r>
            <a:r>
              <a:rPr lang="de-DE" dirty="0"/>
              <a:t>: Frequenzbereich, der ohne wesentliche Verzerrung übertragen werden kann. Die oberen und unteren Grenzfrequenzen sind dadurch gegeben, dass die außen liegenden Frequenzen unter 50% der leistungsstärksten Frequenzen liegen.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05240"/>
            <a:ext cx="7886700" cy="23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6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Abtasttheorem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3745020"/>
            <a:ext cx="7886700" cy="26131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Beispiel: Digitale Übertragung analoger Sprache bei ISDN</a:t>
            </a:r>
          </a:p>
          <a:p>
            <a:pPr>
              <a:lnSpc>
                <a:spcPct val="120000"/>
              </a:lnSpc>
            </a:pPr>
            <a:r>
              <a:rPr lang="de-DE" dirty="0"/>
              <a:t>Verfahren: Pulscode-modulation (PCM)</a:t>
            </a:r>
          </a:p>
          <a:p>
            <a:pPr>
              <a:lnSpc>
                <a:spcPct val="120000"/>
              </a:lnSpc>
            </a:pPr>
            <a:r>
              <a:rPr lang="de-DE" dirty="0"/>
              <a:t>Telefon-Bandbreite: (300-3400 Hz), gerundet 4kHz;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de-DE" dirty="0">
                <a:sym typeface="Wingdings"/>
              </a:rPr>
              <a:t> </a:t>
            </a:r>
            <a:r>
              <a:rPr lang="de-DE" dirty="0"/>
              <a:t>somit Abtastrate 8kHz, d.h. alle 125 µs</a:t>
            </a:r>
          </a:p>
          <a:p>
            <a:pPr>
              <a:lnSpc>
                <a:spcPct val="120000"/>
              </a:lnSpc>
            </a:pPr>
            <a:r>
              <a:rPr lang="de-DE" dirty="0"/>
              <a:t>Quantisierung: 256 Werte, Codierung 1 Byte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de-DE" dirty="0">
                <a:sym typeface="Wingdings"/>
              </a:rPr>
              <a:t> </a:t>
            </a:r>
            <a:r>
              <a:rPr lang="de-DE" dirty="0"/>
              <a:t>resultiert erforderliche Rate 64 </a:t>
            </a:r>
            <a:r>
              <a:rPr lang="de-DE" dirty="0" err="1"/>
              <a:t>kbit</a:t>
            </a:r>
            <a:r>
              <a:rPr lang="de-DE" dirty="0"/>
              <a:t>/s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39873"/>
            <a:ext cx="4383198" cy="2885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650" y="1748358"/>
                <a:ext cx="3217291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Das Theorem </a:t>
                </a:r>
                <a: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(verlustfrei):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</m:oMath>
                </a14:m>
                <a:r>
                  <a:rPr kumimoji="0" lang="de-DE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S:	Abtasthäufigkeit</a:t>
                </a:r>
                <a:b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F: 	Höchste Frequenz der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analogen Information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48358"/>
                <a:ext cx="3217291" cy="1785104"/>
              </a:xfrm>
              <a:prstGeom prst="rect">
                <a:avLst/>
              </a:prstGeom>
              <a:blipFill>
                <a:blip r:embed="rId4"/>
                <a:stretch>
                  <a:fillRect l="-2462" t="-2389" r="-1515" b="-58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76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Systemsicht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Kommunikationssystem nach Shannon (1948):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S	Source</a:t>
            </a:r>
            <a:br>
              <a:rPr lang="de-DE" sz="2200" dirty="0"/>
            </a:br>
            <a:r>
              <a:rPr lang="de-DE" sz="2200" dirty="0"/>
              <a:t>T	Transmitter</a:t>
            </a:r>
            <a:br>
              <a:rPr lang="de-DE" sz="2200" dirty="0"/>
            </a:br>
            <a:r>
              <a:rPr lang="de-DE" sz="2200" dirty="0"/>
              <a:t>CH	Channel</a:t>
            </a:r>
            <a:br>
              <a:rPr lang="de-DE" sz="2200" dirty="0"/>
            </a:br>
            <a:r>
              <a:rPr lang="de-DE" sz="2200" dirty="0"/>
              <a:t>R	Receiver</a:t>
            </a:r>
            <a:br>
              <a:rPr lang="de-DE" sz="2200" dirty="0"/>
            </a:br>
            <a:r>
              <a:rPr lang="de-DE" sz="2200" dirty="0"/>
              <a:t>D	Destination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5" name="Grafik 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F68C4308-A938-4CC5-9B86-1ECE448D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6" y="2463858"/>
            <a:ext cx="8312728" cy="10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82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Abtastung (Animation)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grpSp>
        <p:nvGrpSpPr>
          <p:cNvPr id="7" name="Gruppierung 160"/>
          <p:cNvGrpSpPr/>
          <p:nvPr/>
        </p:nvGrpSpPr>
        <p:grpSpPr>
          <a:xfrm>
            <a:off x="1916614" y="2446597"/>
            <a:ext cx="4194745" cy="1907913"/>
            <a:chOff x="562941" y="3318586"/>
            <a:chExt cx="4194745" cy="1907913"/>
          </a:xfrm>
        </p:grpSpPr>
        <p:sp>
          <p:nvSpPr>
            <p:cNvPr id="8" name="Rechteck 76"/>
            <p:cNvSpPr/>
            <p:nvPr/>
          </p:nvSpPr>
          <p:spPr>
            <a:xfrm>
              <a:off x="573020" y="3852933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hteck 81"/>
            <p:cNvSpPr/>
            <p:nvPr/>
          </p:nvSpPr>
          <p:spPr>
            <a:xfrm rot="5400000">
              <a:off x="169137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hteck 84"/>
            <p:cNvSpPr/>
            <p:nvPr/>
          </p:nvSpPr>
          <p:spPr>
            <a:xfrm rot="5400000">
              <a:off x="1892971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eck 85"/>
            <p:cNvSpPr/>
            <p:nvPr/>
          </p:nvSpPr>
          <p:spPr>
            <a:xfrm rot="5400000">
              <a:off x="209456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eck 86"/>
            <p:cNvSpPr/>
            <p:nvPr/>
          </p:nvSpPr>
          <p:spPr>
            <a:xfrm rot="5400000">
              <a:off x="2296161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eck 87"/>
            <p:cNvSpPr/>
            <p:nvPr/>
          </p:nvSpPr>
          <p:spPr>
            <a:xfrm rot="5400000">
              <a:off x="249775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eck 89"/>
            <p:cNvSpPr/>
            <p:nvPr/>
          </p:nvSpPr>
          <p:spPr>
            <a:xfrm>
              <a:off x="2735905" y="3852882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eck 90"/>
            <p:cNvSpPr/>
            <p:nvPr/>
          </p:nvSpPr>
          <p:spPr>
            <a:xfrm>
              <a:off x="573020" y="4127636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eck 91"/>
            <p:cNvSpPr/>
            <p:nvPr/>
          </p:nvSpPr>
          <p:spPr>
            <a:xfrm rot="5400000">
              <a:off x="169137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92"/>
            <p:cNvSpPr/>
            <p:nvPr/>
          </p:nvSpPr>
          <p:spPr>
            <a:xfrm rot="5400000">
              <a:off x="1892971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93"/>
            <p:cNvSpPr/>
            <p:nvPr/>
          </p:nvSpPr>
          <p:spPr>
            <a:xfrm rot="5400000">
              <a:off x="209456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eck 94"/>
            <p:cNvSpPr/>
            <p:nvPr/>
          </p:nvSpPr>
          <p:spPr>
            <a:xfrm rot="5400000">
              <a:off x="2296161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95"/>
            <p:cNvSpPr/>
            <p:nvPr/>
          </p:nvSpPr>
          <p:spPr>
            <a:xfrm rot="5400000">
              <a:off x="249775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96"/>
            <p:cNvSpPr/>
            <p:nvPr/>
          </p:nvSpPr>
          <p:spPr>
            <a:xfrm>
              <a:off x="2735905" y="4127585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97"/>
            <p:cNvSpPr/>
            <p:nvPr/>
          </p:nvSpPr>
          <p:spPr>
            <a:xfrm>
              <a:off x="573020" y="4402339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hteck 98"/>
            <p:cNvSpPr/>
            <p:nvPr/>
          </p:nvSpPr>
          <p:spPr>
            <a:xfrm rot="5400000">
              <a:off x="169137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hteck 99"/>
            <p:cNvSpPr/>
            <p:nvPr/>
          </p:nvSpPr>
          <p:spPr>
            <a:xfrm rot="5400000">
              <a:off x="1892971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100"/>
            <p:cNvSpPr/>
            <p:nvPr/>
          </p:nvSpPr>
          <p:spPr>
            <a:xfrm rot="5400000">
              <a:off x="209456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hteck 101"/>
            <p:cNvSpPr/>
            <p:nvPr/>
          </p:nvSpPr>
          <p:spPr>
            <a:xfrm rot="5400000">
              <a:off x="2296161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hteck 102"/>
            <p:cNvSpPr/>
            <p:nvPr/>
          </p:nvSpPr>
          <p:spPr>
            <a:xfrm rot="5400000">
              <a:off x="249775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103"/>
            <p:cNvSpPr/>
            <p:nvPr/>
          </p:nvSpPr>
          <p:spPr>
            <a:xfrm>
              <a:off x="2735905" y="4402288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hteck 104"/>
            <p:cNvSpPr/>
            <p:nvPr/>
          </p:nvSpPr>
          <p:spPr>
            <a:xfrm>
              <a:off x="573020" y="4677042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hteck 105"/>
            <p:cNvSpPr/>
            <p:nvPr/>
          </p:nvSpPr>
          <p:spPr>
            <a:xfrm rot="5400000">
              <a:off x="169137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hteck 106"/>
            <p:cNvSpPr/>
            <p:nvPr/>
          </p:nvSpPr>
          <p:spPr>
            <a:xfrm rot="5400000">
              <a:off x="1892971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hteck 107"/>
            <p:cNvSpPr/>
            <p:nvPr/>
          </p:nvSpPr>
          <p:spPr>
            <a:xfrm rot="5400000">
              <a:off x="209456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hteck 108"/>
            <p:cNvSpPr/>
            <p:nvPr/>
          </p:nvSpPr>
          <p:spPr>
            <a:xfrm rot="5400000">
              <a:off x="2296161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hteck 109"/>
            <p:cNvSpPr/>
            <p:nvPr/>
          </p:nvSpPr>
          <p:spPr>
            <a:xfrm rot="5400000">
              <a:off x="249775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hteck 110"/>
            <p:cNvSpPr/>
            <p:nvPr/>
          </p:nvSpPr>
          <p:spPr>
            <a:xfrm>
              <a:off x="2735905" y="4676991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hteck 111"/>
            <p:cNvSpPr/>
            <p:nvPr/>
          </p:nvSpPr>
          <p:spPr>
            <a:xfrm>
              <a:off x="573020" y="4951745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hteck 112"/>
            <p:cNvSpPr/>
            <p:nvPr/>
          </p:nvSpPr>
          <p:spPr>
            <a:xfrm rot="5400000">
              <a:off x="169137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hteck 113"/>
            <p:cNvSpPr/>
            <p:nvPr/>
          </p:nvSpPr>
          <p:spPr>
            <a:xfrm rot="5400000">
              <a:off x="1892971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hteck 114"/>
            <p:cNvSpPr/>
            <p:nvPr/>
          </p:nvSpPr>
          <p:spPr>
            <a:xfrm rot="5400000">
              <a:off x="209456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hteck 115"/>
            <p:cNvSpPr/>
            <p:nvPr/>
          </p:nvSpPr>
          <p:spPr>
            <a:xfrm rot="5400000">
              <a:off x="2296161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hteck 116"/>
            <p:cNvSpPr/>
            <p:nvPr/>
          </p:nvSpPr>
          <p:spPr>
            <a:xfrm rot="5400000">
              <a:off x="249775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117"/>
            <p:cNvSpPr/>
            <p:nvPr/>
          </p:nvSpPr>
          <p:spPr>
            <a:xfrm>
              <a:off x="2735905" y="4951694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Gerade Verbindung mit Pfeil 118"/>
            <p:cNvCxnSpPr/>
            <p:nvPr/>
          </p:nvCxnSpPr>
          <p:spPr>
            <a:xfrm flipV="1">
              <a:off x="572786" y="3324936"/>
              <a:ext cx="0" cy="190156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119"/>
            <p:cNvCxnSpPr/>
            <p:nvPr/>
          </p:nvCxnSpPr>
          <p:spPr>
            <a:xfrm>
              <a:off x="562941" y="5226499"/>
              <a:ext cx="410556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121"/>
            <p:cNvSpPr/>
            <p:nvPr/>
          </p:nvSpPr>
          <p:spPr>
            <a:xfrm rot="5400000">
              <a:off x="3866005" y="4272710"/>
              <a:ext cx="1311508" cy="471855"/>
            </a:xfrm>
            <a:prstGeom prst="rect">
              <a:avLst/>
            </a:prstGeom>
            <a:solidFill>
              <a:srgbClr val="FFFFFF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</a:p>
          </p:txBody>
        </p:sp>
        <p:sp>
          <p:nvSpPr>
            <p:cNvPr id="46" name="Rechteck 122"/>
            <p:cNvSpPr/>
            <p:nvPr/>
          </p:nvSpPr>
          <p:spPr>
            <a:xfrm>
              <a:off x="2735905" y="3318586"/>
              <a:ext cx="1545694" cy="529744"/>
            </a:xfrm>
            <a:prstGeom prst="rect">
              <a:avLst/>
            </a:prstGeom>
            <a:solidFill>
              <a:srgbClr val="FFFFFF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Freihandform 120"/>
          <p:cNvSpPr/>
          <p:nvPr/>
        </p:nvSpPr>
        <p:spPr>
          <a:xfrm>
            <a:off x="1952094" y="2568040"/>
            <a:ext cx="4162956" cy="1684255"/>
          </a:xfrm>
          <a:custGeom>
            <a:avLst/>
            <a:gdLst>
              <a:gd name="connsiteX0" fmla="*/ 0 w 4112154"/>
              <a:gd name="connsiteY0" fmla="*/ 444447 h 1684255"/>
              <a:gd name="connsiteX1" fmla="*/ 594649 w 4112154"/>
              <a:gd name="connsiteY1" fmla="*/ 1422182 h 1684255"/>
              <a:gd name="connsiteX2" fmla="*/ 1290087 w 4112154"/>
              <a:gd name="connsiteY2" fmla="*/ 766999 h 1684255"/>
              <a:gd name="connsiteX3" fmla="*/ 1854501 w 4112154"/>
              <a:gd name="connsiteY3" fmla="*/ 887956 h 1684255"/>
              <a:gd name="connsiteX4" fmla="*/ 2459229 w 4112154"/>
              <a:gd name="connsiteY4" fmla="*/ 939 h 1684255"/>
              <a:gd name="connsiteX5" fmla="*/ 3215140 w 4112154"/>
              <a:gd name="connsiteY5" fmla="*/ 1079471 h 1684255"/>
              <a:gd name="connsiteX6" fmla="*/ 3608213 w 4112154"/>
              <a:gd name="connsiteY6" fmla="*/ 1190348 h 1684255"/>
              <a:gd name="connsiteX7" fmla="*/ 4112154 w 4112154"/>
              <a:gd name="connsiteY7" fmla="*/ 1684255 h 16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2154" h="1684255">
                <a:moveTo>
                  <a:pt x="0" y="444447"/>
                </a:moveTo>
                <a:cubicBezTo>
                  <a:pt x="189817" y="906435"/>
                  <a:pt x="379635" y="1368423"/>
                  <a:pt x="594649" y="1422182"/>
                </a:cubicBezTo>
                <a:cubicBezTo>
                  <a:pt x="809663" y="1475941"/>
                  <a:pt x="1080112" y="856037"/>
                  <a:pt x="1290087" y="766999"/>
                </a:cubicBezTo>
                <a:cubicBezTo>
                  <a:pt x="1500062" y="677961"/>
                  <a:pt x="1659644" y="1015633"/>
                  <a:pt x="1854501" y="887956"/>
                </a:cubicBezTo>
                <a:cubicBezTo>
                  <a:pt x="2049358" y="760279"/>
                  <a:pt x="2232456" y="-30980"/>
                  <a:pt x="2459229" y="939"/>
                </a:cubicBezTo>
                <a:cubicBezTo>
                  <a:pt x="2686002" y="32858"/>
                  <a:pt x="3023643" y="881236"/>
                  <a:pt x="3215140" y="1079471"/>
                </a:cubicBezTo>
                <a:cubicBezTo>
                  <a:pt x="3406637" y="1277706"/>
                  <a:pt x="3458711" y="1089551"/>
                  <a:pt x="3608213" y="1190348"/>
                </a:cubicBezTo>
                <a:cubicBezTo>
                  <a:pt x="3757715" y="1291145"/>
                  <a:pt x="4112154" y="1684255"/>
                  <a:pt x="4112154" y="1684255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uppierung 201"/>
          <p:cNvGrpSpPr/>
          <p:nvPr/>
        </p:nvGrpSpPr>
        <p:grpSpPr>
          <a:xfrm>
            <a:off x="1926693" y="2980944"/>
            <a:ext cx="1154910" cy="1373566"/>
            <a:chOff x="573020" y="3852933"/>
            <a:chExt cx="1154910" cy="1373566"/>
          </a:xfrm>
        </p:grpSpPr>
        <p:sp>
          <p:nvSpPr>
            <p:cNvPr id="49" name="Rechteck 162"/>
            <p:cNvSpPr/>
            <p:nvPr/>
          </p:nvSpPr>
          <p:spPr>
            <a:xfrm>
              <a:off x="573020" y="3852933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hteck 169"/>
            <p:cNvSpPr/>
            <p:nvPr/>
          </p:nvSpPr>
          <p:spPr>
            <a:xfrm>
              <a:off x="573020" y="4127636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hteck 176"/>
            <p:cNvSpPr/>
            <p:nvPr/>
          </p:nvSpPr>
          <p:spPr>
            <a:xfrm>
              <a:off x="573020" y="4402339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hteck 183"/>
            <p:cNvSpPr/>
            <p:nvPr/>
          </p:nvSpPr>
          <p:spPr>
            <a:xfrm>
              <a:off x="573020" y="4677042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hteck 190"/>
            <p:cNvSpPr/>
            <p:nvPr/>
          </p:nvSpPr>
          <p:spPr>
            <a:xfrm>
              <a:off x="573020" y="4951745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uppierung 202"/>
          <p:cNvGrpSpPr/>
          <p:nvPr/>
        </p:nvGrpSpPr>
        <p:grpSpPr>
          <a:xfrm>
            <a:off x="3081603" y="2980944"/>
            <a:ext cx="201595" cy="1373515"/>
            <a:chOff x="1727930" y="3852933"/>
            <a:chExt cx="201595" cy="1373515"/>
          </a:xfrm>
        </p:grpSpPr>
        <p:sp>
          <p:nvSpPr>
            <p:cNvPr id="55" name="Rechteck 163"/>
            <p:cNvSpPr/>
            <p:nvPr/>
          </p:nvSpPr>
          <p:spPr>
            <a:xfrm rot="5400000">
              <a:off x="169137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hteck 170"/>
            <p:cNvSpPr/>
            <p:nvPr/>
          </p:nvSpPr>
          <p:spPr>
            <a:xfrm rot="5400000">
              <a:off x="169137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hteck 177"/>
            <p:cNvSpPr/>
            <p:nvPr/>
          </p:nvSpPr>
          <p:spPr>
            <a:xfrm rot="5400000">
              <a:off x="169137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hteck 184"/>
            <p:cNvSpPr/>
            <p:nvPr/>
          </p:nvSpPr>
          <p:spPr>
            <a:xfrm rot="5400000">
              <a:off x="169137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hteck 191"/>
            <p:cNvSpPr/>
            <p:nvPr/>
          </p:nvSpPr>
          <p:spPr>
            <a:xfrm rot="5400000">
              <a:off x="169137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uppierung 203"/>
          <p:cNvGrpSpPr/>
          <p:nvPr/>
        </p:nvGrpSpPr>
        <p:grpSpPr>
          <a:xfrm>
            <a:off x="3283198" y="2980944"/>
            <a:ext cx="201595" cy="1373515"/>
            <a:chOff x="1929525" y="3852933"/>
            <a:chExt cx="201595" cy="1373515"/>
          </a:xfrm>
        </p:grpSpPr>
        <p:sp>
          <p:nvSpPr>
            <p:cNvPr id="61" name="Rechteck 164"/>
            <p:cNvSpPr/>
            <p:nvPr/>
          </p:nvSpPr>
          <p:spPr>
            <a:xfrm rot="5400000">
              <a:off x="1892971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hteck 171"/>
            <p:cNvSpPr/>
            <p:nvPr/>
          </p:nvSpPr>
          <p:spPr>
            <a:xfrm rot="5400000">
              <a:off x="1892971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hteck 178"/>
            <p:cNvSpPr/>
            <p:nvPr/>
          </p:nvSpPr>
          <p:spPr>
            <a:xfrm rot="5400000">
              <a:off x="1892971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hteck 185"/>
            <p:cNvSpPr/>
            <p:nvPr/>
          </p:nvSpPr>
          <p:spPr>
            <a:xfrm rot="5400000">
              <a:off x="1892971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hteck 192"/>
            <p:cNvSpPr/>
            <p:nvPr/>
          </p:nvSpPr>
          <p:spPr>
            <a:xfrm rot="5400000">
              <a:off x="1892971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Gruppierung 204"/>
          <p:cNvGrpSpPr/>
          <p:nvPr/>
        </p:nvGrpSpPr>
        <p:grpSpPr>
          <a:xfrm>
            <a:off x="3484793" y="2980944"/>
            <a:ext cx="201595" cy="1373515"/>
            <a:chOff x="2131120" y="3852933"/>
            <a:chExt cx="201595" cy="1373515"/>
          </a:xfrm>
        </p:grpSpPr>
        <p:sp>
          <p:nvSpPr>
            <p:cNvPr id="67" name="Rechteck 165"/>
            <p:cNvSpPr/>
            <p:nvPr/>
          </p:nvSpPr>
          <p:spPr>
            <a:xfrm rot="5400000">
              <a:off x="209456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hteck 172"/>
            <p:cNvSpPr/>
            <p:nvPr/>
          </p:nvSpPr>
          <p:spPr>
            <a:xfrm rot="5400000">
              <a:off x="209456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hteck 179"/>
            <p:cNvSpPr/>
            <p:nvPr/>
          </p:nvSpPr>
          <p:spPr>
            <a:xfrm rot="5400000">
              <a:off x="209456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hteck 186"/>
            <p:cNvSpPr/>
            <p:nvPr/>
          </p:nvSpPr>
          <p:spPr>
            <a:xfrm rot="5400000">
              <a:off x="209456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hteck 193"/>
            <p:cNvSpPr/>
            <p:nvPr/>
          </p:nvSpPr>
          <p:spPr>
            <a:xfrm rot="5400000">
              <a:off x="209456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uppierung 205"/>
          <p:cNvGrpSpPr/>
          <p:nvPr/>
        </p:nvGrpSpPr>
        <p:grpSpPr>
          <a:xfrm>
            <a:off x="3686388" y="2980944"/>
            <a:ext cx="201595" cy="1373515"/>
            <a:chOff x="2332715" y="3852933"/>
            <a:chExt cx="201595" cy="1373515"/>
          </a:xfrm>
        </p:grpSpPr>
        <p:sp>
          <p:nvSpPr>
            <p:cNvPr id="73" name="Rechteck 166"/>
            <p:cNvSpPr/>
            <p:nvPr/>
          </p:nvSpPr>
          <p:spPr>
            <a:xfrm rot="5400000">
              <a:off x="2296161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hteck 173"/>
            <p:cNvSpPr/>
            <p:nvPr/>
          </p:nvSpPr>
          <p:spPr>
            <a:xfrm rot="5400000">
              <a:off x="2296161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hteck 180"/>
            <p:cNvSpPr/>
            <p:nvPr/>
          </p:nvSpPr>
          <p:spPr>
            <a:xfrm rot="5400000">
              <a:off x="2296161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hteck 187"/>
            <p:cNvSpPr/>
            <p:nvPr/>
          </p:nvSpPr>
          <p:spPr>
            <a:xfrm rot="5400000">
              <a:off x="2296161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hteck 194"/>
            <p:cNvSpPr/>
            <p:nvPr/>
          </p:nvSpPr>
          <p:spPr>
            <a:xfrm rot="5400000">
              <a:off x="2296161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uppierung 206"/>
          <p:cNvGrpSpPr/>
          <p:nvPr/>
        </p:nvGrpSpPr>
        <p:grpSpPr>
          <a:xfrm>
            <a:off x="3887983" y="2980944"/>
            <a:ext cx="201595" cy="1373515"/>
            <a:chOff x="2534310" y="3852933"/>
            <a:chExt cx="201595" cy="1373515"/>
          </a:xfrm>
        </p:grpSpPr>
        <p:sp>
          <p:nvSpPr>
            <p:cNvPr id="79" name="Rechteck 167"/>
            <p:cNvSpPr/>
            <p:nvPr/>
          </p:nvSpPr>
          <p:spPr>
            <a:xfrm rot="5400000">
              <a:off x="249775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hteck 174"/>
            <p:cNvSpPr/>
            <p:nvPr/>
          </p:nvSpPr>
          <p:spPr>
            <a:xfrm rot="5400000">
              <a:off x="249775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hteck 181"/>
            <p:cNvSpPr/>
            <p:nvPr/>
          </p:nvSpPr>
          <p:spPr>
            <a:xfrm rot="5400000">
              <a:off x="249775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hteck 188"/>
            <p:cNvSpPr/>
            <p:nvPr/>
          </p:nvSpPr>
          <p:spPr>
            <a:xfrm rot="5400000">
              <a:off x="249775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hteck 195"/>
            <p:cNvSpPr/>
            <p:nvPr/>
          </p:nvSpPr>
          <p:spPr>
            <a:xfrm rot="5400000">
              <a:off x="249775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uppierung 221"/>
          <p:cNvGrpSpPr/>
          <p:nvPr/>
        </p:nvGrpSpPr>
        <p:grpSpPr>
          <a:xfrm>
            <a:off x="4089578" y="2446597"/>
            <a:ext cx="2040813" cy="1907862"/>
            <a:chOff x="2735905" y="3318586"/>
            <a:chExt cx="2040813" cy="1907862"/>
          </a:xfrm>
        </p:grpSpPr>
        <p:sp>
          <p:nvSpPr>
            <p:cNvPr id="85" name="Rechteck 168"/>
            <p:cNvSpPr/>
            <p:nvPr/>
          </p:nvSpPr>
          <p:spPr>
            <a:xfrm>
              <a:off x="2735905" y="3852882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hteck 175"/>
            <p:cNvSpPr/>
            <p:nvPr/>
          </p:nvSpPr>
          <p:spPr>
            <a:xfrm>
              <a:off x="2735905" y="4127585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hteck 182"/>
            <p:cNvSpPr/>
            <p:nvPr/>
          </p:nvSpPr>
          <p:spPr>
            <a:xfrm>
              <a:off x="2735905" y="4402288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hteck 189"/>
            <p:cNvSpPr/>
            <p:nvPr/>
          </p:nvSpPr>
          <p:spPr>
            <a:xfrm>
              <a:off x="2735905" y="4676991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hteck 196"/>
            <p:cNvSpPr/>
            <p:nvPr/>
          </p:nvSpPr>
          <p:spPr>
            <a:xfrm>
              <a:off x="2735905" y="4951694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hteck 200"/>
            <p:cNvSpPr/>
            <p:nvPr/>
          </p:nvSpPr>
          <p:spPr>
            <a:xfrm>
              <a:off x="2735905" y="3318586"/>
              <a:ext cx="1545694" cy="529744"/>
            </a:xfrm>
            <a:prstGeom prst="rect">
              <a:avLst/>
            </a:prstGeom>
            <a:solidFill>
              <a:srgbClr val="FFFFFF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hteck 199"/>
            <p:cNvSpPr/>
            <p:nvPr/>
          </p:nvSpPr>
          <p:spPr>
            <a:xfrm rot="5400000">
              <a:off x="3875512" y="4231165"/>
              <a:ext cx="1311508" cy="490905"/>
            </a:xfrm>
            <a:prstGeom prst="rect">
              <a:avLst/>
            </a:prstGeom>
            <a:solidFill>
              <a:srgbClr val="FFFFFF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</a:p>
          </p:txBody>
        </p:sp>
      </p:grpSp>
      <p:cxnSp>
        <p:nvCxnSpPr>
          <p:cNvPr id="92" name="Gerade Verbindung mit Pfeil 197"/>
          <p:cNvCxnSpPr/>
          <p:nvPr/>
        </p:nvCxnSpPr>
        <p:spPr>
          <a:xfrm flipV="1">
            <a:off x="1926459" y="2452947"/>
            <a:ext cx="0" cy="19015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198"/>
          <p:cNvCxnSpPr/>
          <p:nvPr/>
        </p:nvCxnSpPr>
        <p:spPr>
          <a:xfrm>
            <a:off x="1916614" y="4354510"/>
            <a:ext cx="410556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hteck 210"/>
          <p:cNvSpPr/>
          <p:nvPr/>
        </p:nvSpPr>
        <p:spPr>
          <a:xfrm>
            <a:off x="1930925" y="3255698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hteck 222"/>
          <p:cNvSpPr/>
          <p:nvPr/>
        </p:nvSpPr>
        <p:spPr>
          <a:xfrm>
            <a:off x="1930925" y="2984068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feld 55"/>
          <p:cNvSpPr txBox="1"/>
          <p:nvPr/>
        </p:nvSpPr>
        <p:spPr>
          <a:xfrm>
            <a:off x="6263045" y="3482021"/>
            <a:ext cx="136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96BAD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Quantisierung</a:t>
            </a:r>
          </a:p>
        </p:txBody>
      </p:sp>
      <p:sp>
        <p:nvSpPr>
          <p:cNvPr id="97" name="Textfeld 223"/>
          <p:cNvSpPr txBox="1"/>
          <p:nvPr/>
        </p:nvSpPr>
        <p:spPr>
          <a:xfrm>
            <a:off x="2939362" y="4546895"/>
            <a:ext cx="140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CD3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Abtastintervall</a:t>
            </a:r>
          </a:p>
        </p:txBody>
      </p:sp>
      <p:sp>
        <p:nvSpPr>
          <p:cNvPr id="98" name="Rechteck 225"/>
          <p:cNvSpPr/>
          <p:nvPr/>
        </p:nvSpPr>
        <p:spPr>
          <a:xfrm>
            <a:off x="1930925" y="3534581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hteck 208"/>
          <p:cNvSpPr/>
          <p:nvPr/>
        </p:nvSpPr>
        <p:spPr>
          <a:xfrm>
            <a:off x="1930925" y="3804951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hteck 226"/>
          <p:cNvSpPr/>
          <p:nvPr/>
        </p:nvSpPr>
        <p:spPr>
          <a:xfrm>
            <a:off x="1930925" y="4072885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Geschweifte Klammer rechts 227"/>
          <p:cNvSpPr/>
          <p:nvPr/>
        </p:nvSpPr>
        <p:spPr>
          <a:xfrm>
            <a:off x="6068114" y="2979355"/>
            <a:ext cx="154832" cy="1394442"/>
          </a:xfrm>
          <a:prstGeom prst="rightBrac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hteck 209"/>
          <p:cNvSpPr/>
          <p:nvPr/>
        </p:nvSpPr>
        <p:spPr>
          <a:xfrm rot="5400000">
            <a:off x="2502088" y="3563583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hteck 214"/>
          <p:cNvSpPr/>
          <p:nvPr/>
        </p:nvSpPr>
        <p:spPr>
          <a:xfrm rot="5400000">
            <a:off x="2703683" y="3561922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hteck 217"/>
          <p:cNvSpPr/>
          <p:nvPr/>
        </p:nvSpPr>
        <p:spPr>
          <a:xfrm rot="5400000">
            <a:off x="2904331" y="3562206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hteck 215"/>
          <p:cNvSpPr/>
          <p:nvPr/>
        </p:nvSpPr>
        <p:spPr>
          <a:xfrm rot="5400000">
            <a:off x="3109795" y="3560028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hteck 216"/>
          <p:cNvSpPr/>
          <p:nvPr/>
        </p:nvSpPr>
        <p:spPr>
          <a:xfrm rot="5400000">
            <a:off x="3311390" y="3563583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Geschweifte Klammer rechts 228"/>
          <p:cNvSpPr/>
          <p:nvPr/>
        </p:nvSpPr>
        <p:spPr>
          <a:xfrm rot="5400000">
            <a:off x="3501297" y="4024010"/>
            <a:ext cx="171508" cy="1010898"/>
          </a:xfrm>
          <a:prstGeom prst="rightBrac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feld 229"/>
          <p:cNvSpPr txBox="1"/>
          <p:nvPr/>
        </p:nvSpPr>
        <p:spPr>
          <a:xfrm>
            <a:off x="5846547" y="4304595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662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4" grpId="6" animBg="1"/>
      <p:bldP spid="94" grpId="7" animBg="1"/>
      <p:bldP spid="94" grpId="8" animBg="1"/>
      <p:bldP spid="94" grpId="9" animBg="1"/>
      <p:bldP spid="95" grpId="0" animBg="1"/>
      <p:bldP spid="95" grpId="1" animBg="1"/>
      <p:bldP spid="95" grpId="2" animBg="1"/>
      <p:bldP spid="96" grpId="0"/>
      <p:bldP spid="96" grpId="1"/>
      <p:bldP spid="97" grpId="0"/>
      <p:bldP spid="97" grpId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2" grpId="2" animBg="1"/>
      <p:bldP spid="102" grpId="3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106" grpId="0" animBg="1"/>
      <p:bldP spid="106" grpId="1" animBg="1"/>
      <p:bldP spid="106" grpId="2" animBg="1"/>
      <p:bldP spid="107" grpId="0" animBg="1"/>
      <p:bldP spid="10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98073"/>
          </a:xfrm>
        </p:spPr>
        <p:txBody>
          <a:bodyPr>
            <a:normAutofit fontScale="90000"/>
          </a:bodyPr>
          <a:lstStyle/>
          <a:p>
            <a:r>
              <a:rPr lang="de-DE" dirty="0"/>
              <a:t>Übergänge zwischen </a:t>
            </a:r>
            <a:br>
              <a:rPr lang="de-DE" dirty="0"/>
            </a:br>
            <a:r>
              <a:rPr lang="de-DE" dirty="0"/>
              <a:t>Daten und Signalen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28139"/>
            <a:ext cx="7886700" cy="1130056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/>
              <a:t>Diskretisierung</a:t>
            </a:r>
            <a:r>
              <a:rPr lang="de-DE" dirty="0"/>
              <a:t> (Abtasttheorem betrifft Zeitachse)</a:t>
            </a:r>
          </a:p>
          <a:p>
            <a:r>
              <a:rPr lang="de-DE" dirty="0"/>
              <a:t>Quantisierung (betrifft Zerlegung der Werteachse)</a:t>
            </a:r>
          </a:p>
          <a:p>
            <a:r>
              <a:rPr lang="de-DE" dirty="0"/>
              <a:t>Codierung (Darstellung der Wertemenge)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8" name="Rechteck 4"/>
          <p:cNvSpPr/>
          <p:nvPr/>
        </p:nvSpPr>
        <p:spPr>
          <a:xfrm>
            <a:off x="793006" y="1563199"/>
            <a:ext cx="1722962" cy="35539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6"/>
          <p:cNvSpPr/>
          <p:nvPr/>
        </p:nvSpPr>
        <p:spPr>
          <a:xfrm>
            <a:off x="5937070" y="1563199"/>
            <a:ext cx="1722962" cy="35539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bgerundetes Rechteck 7"/>
          <p:cNvSpPr/>
          <p:nvPr/>
        </p:nvSpPr>
        <p:spPr>
          <a:xfrm>
            <a:off x="1120164" y="2084963"/>
            <a:ext cx="1070903" cy="5217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diskret</a:t>
            </a:r>
          </a:p>
        </p:txBody>
      </p:sp>
      <p:sp>
        <p:nvSpPr>
          <p:cNvPr id="11" name="Abgerundetes Rechteck 8"/>
          <p:cNvSpPr/>
          <p:nvPr/>
        </p:nvSpPr>
        <p:spPr>
          <a:xfrm>
            <a:off x="6269357" y="2084963"/>
            <a:ext cx="1070903" cy="5217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</a:t>
            </a:r>
          </a:p>
        </p:txBody>
      </p:sp>
      <p:sp>
        <p:nvSpPr>
          <p:cNvPr id="12" name="Abgerundetes Rechteck 9"/>
          <p:cNvSpPr/>
          <p:nvPr/>
        </p:nvSpPr>
        <p:spPr>
          <a:xfrm>
            <a:off x="1120164" y="4285042"/>
            <a:ext cx="1070903" cy="5217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</a:t>
            </a:r>
          </a:p>
        </p:txBody>
      </p:sp>
      <p:sp>
        <p:nvSpPr>
          <p:cNvPr id="13" name="Abgerundetes Rechteck 10"/>
          <p:cNvSpPr/>
          <p:nvPr/>
        </p:nvSpPr>
        <p:spPr>
          <a:xfrm>
            <a:off x="6269357" y="4285042"/>
            <a:ext cx="1070903" cy="5217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</a:t>
            </a:r>
          </a:p>
        </p:txBody>
      </p:sp>
      <p:sp>
        <p:nvSpPr>
          <p:cNvPr id="14" name="Textfeld 11"/>
          <p:cNvSpPr txBox="1"/>
          <p:nvPr/>
        </p:nvSpPr>
        <p:spPr>
          <a:xfrm>
            <a:off x="793006" y="1568281"/>
            <a:ext cx="17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</a:t>
            </a:r>
          </a:p>
        </p:txBody>
      </p:sp>
      <p:sp>
        <p:nvSpPr>
          <p:cNvPr id="15" name="Textfeld 12"/>
          <p:cNvSpPr txBox="1"/>
          <p:nvPr/>
        </p:nvSpPr>
        <p:spPr>
          <a:xfrm>
            <a:off x="5937070" y="1578126"/>
            <a:ext cx="17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Signale</a:t>
            </a:r>
          </a:p>
        </p:txBody>
      </p:sp>
      <p:cxnSp>
        <p:nvCxnSpPr>
          <p:cNvPr id="16" name="Gerade Verbindung mit Pfeil 14"/>
          <p:cNvCxnSpPr/>
          <p:nvPr/>
        </p:nvCxnSpPr>
        <p:spPr>
          <a:xfrm>
            <a:off x="2191067" y="2227705"/>
            <a:ext cx="407829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8"/>
          <p:cNvCxnSpPr/>
          <p:nvPr/>
        </p:nvCxnSpPr>
        <p:spPr>
          <a:xfrm>
            <a:off x="2191067" y="2488592"/>
            <a:ext cx="4078290" cy="19196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3"/>
          <p:cNvCxnSpPr/>
          <p:nvPr/>
        </p:nvCxnSpPr>
        <p:spPr>
          <a:xfrm flipV="1">
            <a:off x="2191067" y="2488592"/>
            <a:ext cx="4078290" cy="19196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7"/>
          <p:cNvCxnSpPr/>
          <p:nvPr/>
        </p:nvCxnSpPr>
        <p:spPr>
          <a:xfrm>
            <a:off x="2191067" y="4673899"/>
            <a:ext cx="407829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28"/>
          <p:cNvSpPr txBox="1"/>
          <p:nvPr/>
        </p:nvSpPr>
        <p:spPr>
          <a:xfrm>
            <a:off x="3656207" y="1892990"/>
            <a:ext cx="115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Codierung</a:t>
            </a:r>
          </a:p>
        </p:txBody>
      </p:sp>
      <p:sp>
        <p:nvSpPr>
          <p:cNvPr id="21" name="Textfeld 29"/>
          <p:cNvSpPr txBox="1"/>
          <p:nvPr/>
        </p:nvSpPr>
        <p:spPr>
          <a:xfrm rot="1571140">
            <a:off x="2941388" y="2807791"/>
            <a:ext cx="1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  <p:sp>
        <p:nvSpPr>
          <p:cNvPr id="22" name="Textfeld 30"/>
          <p:cNvSpPr txBox="1"/>
          <p:nvPr/>
        </p:nvSpPr>
        <p:spPr>
          <a:xfrm rot="20069335">
            <a:off x="4448070" y="2649118"/>
            <a:ext cx="15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Digitalisierung</a:t>
            </a:r>
          </a:p>
        </p:txBody>
      </p:sp>
      <p:sp>
        <p:nvSpPr>
          <p:cNvPr id="23" name="Textfeld 32"/>
          <p:cNvSpPr txBox="1"/>
          <p:nvPr/>
        </p:nvSpPr>
        <p:spPr>
          <a:xfrm>
            <a:off x="3656207" y="4343947"/>
            <a:ext cx="1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</p:spTree>
    <p:extLst>
      <p:ext uri="{BB962C8B-B14F-4D97-AF65-F5344CB8AC3E}">
        <p14:creationId xmlns:p14="http://schemas.microsoft.com/office/powerpoint/2010/main" val="2058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Bitrate vs. Baudrate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2580224"/>
            <a:ext cx="3886200" cy="1384429"/>
          </a:xfrm>
        </p:spPr>
        <p:txBody>
          <a:bodyPr>
            <a:normAutofit/>
          </a:bodyPr>
          <a:lstStyle/>
          <a:p>
            <a:r>
              <a:rPr lang="de-DE" sz="2400" dirty="0"/>
              <a:t>2 Signalzustände/Symbole</a:t>
            </a:r>
          </a:p>
          <a:p>
            <a:r>
              <a:rPr lang="de-DE" sz="2400" dirty="0"/>
              <a:t>1 Bit pro Takt</a:t>
            </a:r>
          </a:p>
          <a:p>
            <a:r>
              <a:rPr lang="de-DE" sz="2400" dirty="0"/>
              <a:t>Bitrate = Baudrate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28650" y="1541997"/>
            <a:ext cx="7886700" cy="1006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Bitrate: Anzahl der übertragenen Bits pro Sekunde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Baud: Anzahl der Signalschritte (Wechsel der Signalwerte) pro Sekunde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32" y="3008017"/>
            <a:ext cx="3868737" cy="1107966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575529"/>
            <a:ext cx="3887788" cy="1600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0" y="2546352"/>
            <a:ext cx="325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Bsp.: 2-Stufencodierung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" y="4113863"/>
            <a:ext cx="325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Bsp.: 4-Stufencodierung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/>
              <p:cNvSpPr txBox="1">
                <a:spLocks/>
              </p:cNvSpPr>
              <p:nvPr/>
            </p:nvSpPr>
            <p:spPr>
              <a:xfrm>
                <a:off x="4629150" y="4688071"/>
                <a:ext cx="3886200" cy="13758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 Signalzustände/Symbole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 Bit pro Takt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Bitrate = 2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</m:oMath>
                </a14:m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Baudrate</a:t>
                </a:r>
              </a:p>
            </p:txBody>
          </p:sp>
        </mc:Choice>
        <mc:Fallback xmlns=""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4688071"/>
                <a:ext cx="3886200" cy="1375827"/>
              </a:xfrm>
              <a:prstGeom prst="rect">
                <a:avLst/>
              </a:prstGeom>
              <a:blipFill>
                <a:blip r:embed="rId5"/>
                <a:stretch>
                  <a:fillRect l="-2038" t="-6195" b="-70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34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2-Stufencodierung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Rechteck 3"/>
          <p:cNvSpPr/>
          <p:nvPr/>
        </p:nvSpPr>
        <p:spPr>
          <a:xfrm>
            <a:off x="5034084" y="362491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Zeit</a:t>
            </a:r>
          </a:p>
        </p:txBody>
      </p:sp>
      <p:cxnSp>
        <p:nvCxnSpPr>
          <p:cNvPr id="8" name="Gerade Verbindung 4"/>
          <p:cNvCxnSpPr/>
          <p:nvPr/>
        </p:nvCxnSpPr>
        <p:spPr>
          <a:xfrm>
            <a:off x="1344621" y="3013485"/>
            <a:ext cx="4637783" cy="65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ung 5"/>
          <p:cNvGrpSpPr/>
          <p:nvPr/>
        </p:nvGrpSpPr>
        <p:grpSpPr>
          <a:xfrm>
            <a:off x="1332861" y="1872935"/>
            <a:ext cx="4649543" cy="1822529"/>
            <a:chOff x="1540413" y="3304069"/>
            <a:chExt cx="4410046" cy="1822529"/>
          </a:xfrm>
        </p:grpSpPr>
        <p:cxnSp>
          <p:nvCxnSpPr>
            <p:cNvPr id="10" name="Gerade Verbindung mit Pfeil 6"/>
            <p:cNvCxnSpPr/>
            <p:nvPr/>
          </p:nvCxnSpPr>
          <p:spPr>
            <a:xfrm flipV="1">
              <a:off x="1552172" y="3304069"/>
              <a:ext cx="0" cy="1822529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7"/>
            <p:cNvCxnSpPr/>
            <p:nvPr/>
          </p:nvCxnSpPr>
          <p:spPr>
            <a:xfrm flipV="1">
              <a:off x="1540413" y="5126597"/>
              <a:ext cx="4410046" cy="1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8"/>
          <p:cNvSpPr/>
          <p:nvPr/>
        </p:nvSpPr>
        <p:spPr>
          <a:xfrm>
            <a:off x="1101756" y="3475524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3" name="Rechteck 9"/>
          <p:cNvSpPr/>
          <p:nvPr/>
        </p:nvSpPr>
        <p:spPr>
          <a:xfrm flipH="1">
            <a:off x="1109444" y="2828819"/>
            <a:ext cx="293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4" name="Gerade Verbindung 10"/>
          <p:cNvCxnSpPr/>
          <p:nvPr/>
        </p:nvCxnSpPr>
        <p:spPr>
          <a:xfrm flipV="1">
            <a:off x="1857745" y="3013485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1"/>
          <p:cNvCxnSpPr/>
          <p:nvPr/>
        </p:nvCxnSpPr>
        <p:spPr>
          <a:xfrm flipV="1">
            <a:off x="2532268" y="3013484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2"/>
          <p:cNvCxnSpPr/>
          <p:nvPr/>
        </p:nvCxnSpPr>
        <p:spPr>
          <a:xfrm flipV="1">
            <a:off x="3218421" y="3013485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3"/>
          <p:cNvCxnSpPr/>
          <p:nvPr/>
        </p:nvCxnSpPr>
        <p:spPr>
          <a:xfrm>
            <a:off x="1843987" y="3001726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4"/>
          <p:cNvCxnSpPr/>
          <p:nvPr/>
        </p:nvCxnSpPr>
        <p:spPr>
          <a:xfrm flipV="1">
            <a:off x="4597817" y="3013484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91304" y="3695463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5287610" y="3019998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281097" y="3019998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525755" y="3695464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1358913" y="3692564"/>
            <a:ext cx="511126" cy="28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Geschweifte Klammer rechts 23"/>
          <p:cNvSpPr/>
          <p:nvPr/>
        </p:nvSpPr>
        <p:spPr>
          <a:xfrm>
            <a:off x="5992967" y="2977536"/>
            <a:ext cx="133047" cy="786190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5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 26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hteck 27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hteck 28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hteck 29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7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hteck 30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 31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hteck 32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hteck 33"/>
          <p:cNvSpPr/>
          <p:nvPr/>
        </p:nvSpPr>
        <p:spPr>
          <a:xfrm>
            <a:off x="4097972" y="4707186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4" name="Rechteck 34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 35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7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hteck 36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 37"/>
          <p:cNvSpPr/>
          <p:nvPr/>
        </p:nvSpPr>
        <p:spPr>
          <a:xfrm>
            <a:off x="6126014" y="3019998"/>
            <a:ext cx="2815829" cy="77352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Signalzustände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Bit pro Takt.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Hier: Wert Bitrate = Wert Baud</a:t>
            </a:r>
          </a:p>
        </p:txBody>
      </p:sp>
      <p:sp>
        <p:nvSpPr>
          <p:cNvPr id="38" name="Textfeld 38"/>
          <p:cNvSpPr txBox="1"/>
          <p:nvPr/>
        </p:nvSpPr>
        <p:spPr>
          <a:xfrm>
            <a:off x="1265068" y="4704159"/>
            <a:ext cx="298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Anzahl der übertragenen Bits:</a:t>
            </a:r>
          </a:p>
        </p:txBody>
      </p:sp>
      <p:sp>
        <p:nvSpPr>
          <p:cNvPr id="39" name="Textfeld 39"/>
          <p:cNvSpPr txBox="1"/>
          <p:nvPr/>
        </p:nvSpPr>
        <p:spPr>
          <a:xfrm>
            <a:off x="1263246" y="5052843"/>
            <a:ext cx="260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Anzahl der Signalwechsel:</a:t>
            </a:r>
          </a:p>
        </p:txBody>
      </p:sp>
      <p:sp>
        <p:nvSpPr>
          <p:cNvPr id="40" name="Textfeld 40"/>
          <p:cNvSpPr txBox="1"/>
          <p:nvPr/>
        </p:nvSpPr>
        <p:spPr>
          <a:xfrm>
            <a:off x="1242951" y="4355475"/>
            <a:ext cx="183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Übertragene Bits:</a:t>
            </a:r>
          </a:p>
        </p:txBody>
      </p:sp>
      <p:sp>
        <p:nvSpPr>
          <p:cNvPr id="41" name="Textfeld 41"/>
          <p:cNvSpPr txBox="1"/>
          <p:nvPr/>
        </p:nvSpPr>
        <p:spPr>
          <a:xfrm>
            <a:off x="2950889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2" name="Textfeld 42"/>
          <p:cNvSpPr txBox="1"/>
          <p:nvPr/>
        </p:nvSpPr>
        <p:spPr>
          <a:xfrm>
            <a:off x="3117308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Textfeld 43"/>
          <p:cNvSpPr txBox="1"/>
          <p:nvPr/>
        </p:nvSpPr>
        <p:spPr>
          <a:xfrm>
            <a:off x="3290155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4" name="Textfeld 44"/>
          <p:cNvSpPr txBox="1"/>
          <p:nvPr/>
        </p:nvSpPr>
        <p:spPr>
          <a:xfrm>
            <a:off x="3456574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Textfeld 45"/>
          <p:cNvSpPr txBox="1"/>
          <p:nvPr/>
        </p:nvSpPr>
        <p:spPr>
          <a:xfrm>
            <a:off x="3619299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6" name="Textfeld 46"/>
          <p:cNvSpPr txBox="1"/>
          <p:nvPr/>
        </p:nvSpPr>
        <p:spPr>
          <a:xfrm>
            <a:off x="3775190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feld 47"/>
          <p:cNvSpPr txBox="1"/>
          <p:nvPr/>
        </p:nvSpPr>
        <p:spPr>
          <a:xfrm>
            <a:off x="3916939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8" name="Rechteck 48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5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hteck 49"/>
          <p:cNvSpPr/>
          <p:nvPr/>
        </p:nvSpPr>
        <p:spPr>
          <a:xfrm>
            <a:off x="4097972" y="4707186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50" name="Gerade Verbindung 50"/>
          <p:cNvCxnSpPr/>
          <p:nvPr/>
        </p:nvCxnSpPr>
        <p:spPr>
          <a:xfrm>
            <a:off x="3205307" y="3022887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1"/>
          <p:cNvCxnSpPr/>
          <p:nvPr/>
        </p:nvCxnSpPr>
        <p:spPr>
          <a:xfrm>
            <a:off x="3896289" y="3022887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/>
      <p:bldP spid="36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8" grpId="1"/>
      <p:bldP spid="49" grpId="0"/>
      <p:bldP spid="4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4-Stufencodierung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cxnSp>
        <p:nvCxnSpPr>
          <p:cNvPr id="5" name="Gerade Verbindung 3"/>
          <p:cNvCxnSpPr/>
          <p:nvPr/>
        </p:nvCxnSpPr>
        <p:spPr>
          <a:xfrm>
            <a:off x="986456" y="2299818"/>
            <a:ext cx="48052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4"/>
          <p:cNvCxnSpPr/>
          <p:nvPr/>
        </p:nvCxnSpPr>
        <p:spPr>
          <a:xfrm flipV="1">
            <a:off x="980485" y="3016089"/>
            <a:ext cx="4811217" cy="171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5"/>
          <p:cNvSpPr/>
          <p:nvPr/>
        </p:nvSpPr>
        <p:spPr>
          <a:xfrm>
            <a:off x="5235868" y="434443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Zeit</a:t>
            </a:r>
          </a:p>
        </p:txBody>
      </p:sp>
      <p:cxnSp>
        <p:nvCxnSpPr>
          <p:cNvPr id="8" name="Gerade Verbindung 6"/>
          <p:cNvCxnSpPr/>
          <p:nvPr/>
        </p:nvCxnSpPr>
        <p:spPr>
          <a:xfrm flipV="1">
            <a:off x="961931" y="3668048"/>
            <a:ext cx="4829771" cy="296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ung 7"/>
          <p:cNvGrpSpPr/>
          <p:nvPr/>
        </p:nvGrpSpPr>
        <p:grpSpPr>
          <a:xfrm>
            <a:off x="950171" y="1952420"/>
            <a:ext cx="4841531" cy="2427291"/>
            <a:chOff x="1540413" y="3304069"/>
            <a:chExt cx="4410046" cy="1822529"/>
          </a:xfrm>
        </p:grpSpPr>
        <p:cxnSp>
          <p:nvCxnSpPr>
            <p:cNvPr id="10" name="Gerade Verbindung mit Pfeil 8"/>
            <p:cNvCxnSpPr/>
            <p:nvPr/>
          </p:nvCxnSpPr>
          <p:spPr>
            <a:xfrm flipV="1">
              <a:off x="1552172" y="3304069"/>
              <a:ext cx="0" cy="1822529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9"/>
            <p:cNvCxnSpPr/>
            <p:nvPr/>
          </p:nvCxnSpPr>
          <p:spPr>
            <a:xfrm flipV="1">
              <a:off x="1540413" y="5126597"/>
              <a:ext cx="4410046" cy="1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0"/>
          <p:cNvSpPr/>
          <p:nvPr/>
        </p:nvSpPr>
        <p:spPr>
          <a:xfrm>
            <a:off x="557571" y="4159771"/>
            <a:ext cx="455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13" name="Rechteck 11"/>
          <p:cNvSpPr/>
          <p:nvPr/>
        </p:nvSpPr>
        <p:spPr>
          <a:xfrm flipH="1">
            <a:off x="557571" y="3513066"/>
            <a:ext cx="48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cxnSp>
        <p:nvCxnSpPr>
          <p:cNvPr id="14" name="Gerade Verbindung 12"/>
          <p:cNvCxnSpPr/>
          <p:nvPr/>
        </p:nvCxnSpPr>
        <p:spPr>
          <a:xfrm flipV="1">
            <a:off x="1475055" y="3697732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3"/>
          <p:cNvCxnSpPr/>
          <p:nvPr/>
        </p:nvCxnSpPr>
        <p:spPr>
          <a:xfrm flipV="1">
            <a:off x="2149578" y="3697731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4"/>
          <p:cNvCxnSpPr/>
          <p:nvPr/>
        </p:nvCxnSpPr>
        <p:spPr>
          <a:xfrm>
            <a:off x="1461297" y="3685973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5"/>
          <p:cNvCxnSpPr/>
          <p:nvPr/>
        </p:nvCxnSpPr>
        <p:spPr>
          <a:xfrm>
            <a:off x="2824898" y="3022485"/>
            <a:ext cx="70659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6"/>
          <p:cNvCxnSpPr/>
          <p:nvPr/>
        </p:nvCxnSpPr>
        <p:spPr>
          <a:xfrm>
            <a:off x="5583321" y="3014018"/>
            <a:ext cx="20838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7"/>
          <p:cNvCxnSpPr/>
          <p:nvPr/>
        </p:nvCxnSpPr>
        <p:spPr>
          <a:xfrm>
            <a:off x="4207684" y="2306331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8"/>
          <p:cNvCxnSpPr/>
          <p:nvPr/>
        </p:nvCxnSpPr>
        <p:spPr>
          <a:xfrm>
            <a:off x="4889940" y="4376811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9"/>
          <p:cNvCxnSpPr/>
          <p:nvPr/>
        </p:nvCxnSpPr>
        <p:spPr>
          <a:xfrm>
            <a:off x="2143065" y="4379711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0"/>
          <p:cNvCxnSpPr/>
          <p:nvPr/>
        </p:nvCxnSpPr>
        <p:spPr>
          <a:xfrm>
            <a:off x="976223" y="4376811"/>
            <a:ext cx="511126" cy="28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1"/>
          <p:cNvCxnSpPr/>
          <p:nvPr/>
        </p:nvCxnSpPr>
        <p:spPr>
          <a:xfrm flipV="1">
            <a:off x="2835731" y="3697732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2"/>
          <p:cNvCxnSpPr/>
          <p:nvPr/>
        </p:nvCxnSpPr>
        <p:spPr>
          <a:xfrm flipH="1" flipV="1">
            <a:off x="2830190" y="3012461"/>
            <a:ext cx="5541" cy="70025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3"/>
          <p:cNvCxnSpPr/>
          <p:nvPr/>
        </p:nvCxnSpPr>
        <p:spPr>
          <a:xfrm flipV="1">
            <a:off x="3520913" y="3016089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4"/>
          <p:cNvCxnSpPr/>
          <p:nvPr/>
        </p:nvCxnSpPr>
        <p:spPr>
          <a:xfrm>
            <a:off x="3531497" y="3685973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5"/>
          <p:cNvCxnSpPr/>
          <p:nvPr/>
        </p:nvCxnSpPr>
        <p:spPr>
          <a:xfrm flipV="1">
            <a:off x="4220419" y="3003994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/>
          <p:cNvCxnSpPr/>
          <p:nvPr/>
        </p:nvCxnSpPr>
        <p:spPr>
          <a:xfrm flipH="1" flipV="1">
            <a:off x="4220419" y="2299818"/>
            <a:ext cx="290" cy="7061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7"/>
          <p:cNvCxnSpPr/>
          <p:nvPr/>
        </p:nvCxnSpPr>
        <p:spPr>
          <a:xfrm flipV="1">
            <a:off x="4898407" y="2981797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8"/>
          <p:cNvCxnSpPr/>
          <p:nvPr/>
        </p:nvCxnSpPr>
        <p:spPr>
          <a:xfrm flipV="1">
            <a:off x="4898407" y="2299819"/>
            <a:ext cx="0" cy="7334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29"/>
          <p:cNvCxnSpPr/>
          <p:nvPr/>
        </p:nvCxnSpPr>
        <p:spPr>
          <a:xfrm flipV="1">
            <a:off x="4898407" y="3658936"/>
            <a:ext cx="0" cy="7207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0"/>
          <p:cNvCxnSpPr/>
          <p:nvPr/>
        </p:nvCxnSpPr>
        <p:spPr>
          <a:xfrm flipV="1">
            <a:off x="5583321" y="2999376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1"/>
          <p:cNvCxnSpPr/>
          <p:nvPr/>
        </p:nvCxnSpPr>
        <p:spPr>
          <a:xfrm flipV="1">
            <a:off x="5583321" y="3668048"/>
            <a:ext cx="0" cy="7207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60"/>
          <p:cNvSpPr/>
          <p:nvPr/>
        </p:nvSpPr>
        <p:spPr>
          <a:xfrm flipH="1">
            <a:off x="557571" y="2831423"/>
            <a:ext cx="48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5" name="Rechteck 61"/>
          <p:cNvSpPr/>
          <p:nvPr/>
        </p:nvSpPr>
        <p:spPr>
          <a:xfrm flipH="1">
            <a:off x="557571" y="2121665"/>
            <a:ext cx="48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36" name="Geschweifte Klammer rechts 62"/>
          <p:cNvSpPr/>
          <p:nvPr/>
        </p:nvSpPr>
        <p:spPr>
          <a:xfrm>
            <a:off x="5815892" y="2239343"/>
            <a:ext cx="145145" cy="2148155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 63"/>
          <p:cNvSpPr/>
          <p:nvPr/>
        </p:nvSpPr>
        <p:spPr>
          <a:xfrm>
            <a:off x="5900557" y="2897337"/>
            <a:ext cx="3555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 Signalzustände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 Bit pro Takt.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hier: Bitrate = 2 * Baudrate</a:t>
            </a:r>
          </a:p>
        </p:txBody>
      </p:sp>
      <p:sp>
        <p:nvSpPr>
          <p:cNvPr id="40" name="Rechteck 66"/>
          <p:cNvSpPr/>
          <p:nvPr/>
        </p:nvSpPr>
        <p:spPr>
          <a:xfrm>
            <a:off x="3120274" y="58066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4" name="Textfeld 76"/>
          <p:cNvSpPr txBox="1"/>
          <p:nvPr/>
        </p:nvSpPr>
        <p:spPr>
          <a:xfrm>
            <a:off x="624729" y="5376310"/>
            <a:ext cx="298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Anzahl der übertragenen Bits:</a:t>
            </a:r>
          </a:p>
        </p:txBody>
      </p:sp>
      <p:sp>
        <p:nvSpPr>
          <p:cNvPr id="45" name="Textfeld 77"/>
          <p:cNvSpPr txBox="1"/>
          <p:nvPr/>
        </p:nvSpPr>
        <p:spPr>
          <a:xfrm>
            <a:off x="628650" y="5800855"/>
            <a:ext cx="260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Anzahl der Signalwechsel:</a:t>
            </a:r>
          </a:p>
        </p:txBody>
      </p:sp>
      <p:sp>
        <p:nvSpPr>
          <p:cNvPr id="46" name="Textfeld 78"/>
          <p:cNvSpPr txBox="1"/>
          <p:nvPr/>
        </p:nvSpPr>
        <p:spPr>
          <a:xfrm>
            <a:off x="629642" y="5006105"/>
            <a:ext cx="183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Übertragene Bits:</a:t>
            </a:r>
          </a:p>
        </p:txBody>
      </p:sp>
      <p:sp>
        <p:nvSpPr>
          <p:cNvPr id="47" name="Textfeld 79"/>
          <p:cNvSpPr txBox="1"/>
          <p:nvPr/>
        </p:nvSpPr>
        <p:spPr>
          <a:xfrm>
            <a:off x="2350191" y="500183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00 01 00 10 01 11 00 10</a:t>
            </a:r>
          </a:p>
        </p:txBody>
      </p:sp>
      <p:sp>
        <p:nvSpPr>
          <p:cNvPr id="55" name="Textfeld 102"/>
          <p:cNvSpPr txBox="1"/>
          <p:nvPr/>
        </p:nvSpPr>
        <p:spPr>
          <a:xfrm>
            <a:off x="3694295" y="5361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637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 von </a:t>
            </a:r>
            <a:r>
              <a:rPr lang="de-DE" dirty="0" err="1"/>
              <a:t>Nyquist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dirty="0"/>
                  <a:t>Das Gesetz von </a:t>
                </a:r>
                <a:r>
                  <a:rPr lang="de-DE" dirty="0" err="1"/>
                  <a:t>Nyquist</a:t>
                </a:r>
                <a:r>
                  <a:rPr lang="de-DE" dirty="0"/>
                  <a:t> gibt die maximale </a:t>
                </a:r>
                <a:r>
                  <a:rPr lang="de-DE" i="1" dirty="0"/>
                  <a:t>Symbolrate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 für einen </a:t>
                </a:r>
                <a:r>
                  <a:rPr lang="de-DE" b="1" dirty="0"/>
                  <a:t>rauschfreien </a:t>
                </a:r>
                <a:r>
                  <a:rPr lang="de-DE" dirty="0"/>
                  <a:t>Kanal mit Bandbreite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dirty="0"/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[</m:t>
                    </m:r>
                  </m:oMath>
                </a14:m>
                <a:r>
                  <a:rPr lang="de-DE" b="0" dirty="0"/>
                  <a:t>Baud</a:t>
                </a:r>
                <a:r>
                  <a:rPr lang="de-DE" b="0" dirty="0">
                    <a:latin typeface="Cambria Math" panose="02040503050406030204" pitchFamily="18" charset="0"/>
                  </a:rPr>
                  <a:t>]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i="1" dirty="0"/>
                  <a:t>Datenrate</a:t>
                </a:r>
                <a:r>
                  <a:rPr lang="de-DE" dirty="0"/>
                  <a:t> bei Symbolen mit </a:t>
                </a:r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de-DE" dirty="0"/>
                  <a:t>  Zuständen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C = 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r>
                  <a:rPr lang="de-DE" dirty="0"/>
                  <a:t> [Bit/s]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dirty="0"/>
                  <a:t>Beispiel: Telefon 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=3100</m:t>
                    </m:r>
                  </m:oMath>
                </a14:m>
                <a:r>
                  <a:rPr lang="de-DE" dirty="0"/>
                  <a:t> Hz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de-DE" dirty="0"/>
                  <a:t>Binäres Signal: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=2⋅3100</m:t>
                    </m:r>
                  </m:oMath>
                </a14:m>
                <a:r>
                  <a:rPr lang="de-DE" dirty="0"/>
                  <a:t> Hz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=6200</m:t>
                    </m:r>
                  </m:oMath>
                </a14:m>
                <a:r>
                  <a:rPr lang="de-DE" dirty="0"/>
                  <a:t> Bit/s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de-DE" dirty="0"/>
                  <a:t>Codierung AM-PSK (8 Stufen):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=2⋅3100</m:t>
                    </m:r>
                  </m:oMath>
                </a14:m>
                <a:r>
                  <a:rPr lang="de-DE" dirty="0"/>
                  <a:t> Hz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de-DE" dirty="0"/>
                  <a:t> Bit/s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2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Kranzlmüller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269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 von Shannon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5100"/>
                <a:ext cx="7886700" cy="492309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/>
                  <a:t>Datenrate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lang="de-DE" sz="2000" dirty="0"/>
                  <a:t> für einen Kanal </a:t>
                </a:r>
                <a:r>
                  <a:rPr lang="de-DE" sz="2000" b="1" dirty="0"/>
                  <a:t>mit Rauschen </a:t>
                </a:r>
                <a:r>
                  <a:rPr lang="de-DE" sz="2000" dirty="0"/>
                  <a:t>und Bandbreite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000" dirty="0"/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box>
                              <m:box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func>
                  </m:oMath>
                </a14:m>
                <a:r>
                  <a:rPr lang="de-DE" sz="2000" dirty="0"/>
                  <a:t> [Bit/s]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000" dirty="0"/>
                  <a:t> Signalenergie,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sz="2000" dirty="0"/>
                  <a:t> Rauschenergie,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de-DE" sz="2000" dirty="0"/>
                  <a:t> Rauschabstand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Rauschabstand wird häufig in Dezibel [dB]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angegeben</a:t>
                </a:r>
                <a:r>
                  <a:rPr lang="en-US" sz="2000" dirty="0"/>
                  <a:t>:</a:t>
                </a:r>
                <a:r>
                  <a:rPr lang="en-US" sz="2000" i="1" dirty="0"/>
                  <a:t/>
                </a:r>
                <a:br>
                  <a:rPr lang="en-US" sz="2000" i="1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𝑆𝑁𝑅</m:t>
                    </m:r>
                  </m:oMath>
                </a14:m>
                <a:r>
                  <a:rPr lang="en-US" sz="2000" dirty="0"/>
                  <a:t> [dB]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	</a:t>
                </a:r>
                <a:r>
                  <a:rPr lang="en-US" sz="2000" i="1" dirty="0"/>
                  <a:t> Signal-to-Noise-Ratio </a:t>
                </a:r>
                <a:endParaRPr lang="de-DE" sz="2000" dirty="0"/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Beispiele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=1000⇒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de-DE" sz="1800" dirty="0"/>
                  <a:t>dB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de-DE" sz="1800" dirty="0"/>
                  <a:t>dB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de-DE" sz="1800" dirty="0"/>
                  <a:t>0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Beispiel: Telefon,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=3000</m:t>
                    </m:r>
                  </m:oMath>
                </a14:m>
                <a:r>
                  <a:rPr lang="de-DE" sz="2000" dirty="0"/>
                  <a:t>Hz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de-DE" sz="2000" dirty="0"/>
                  <a:t>dB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≈3000</m:t>
                    </m:r>
                  </m:oMath>
                </a14:m>
                <a:r>
                  <a:rPr lang="de-DE" sz="2000" dirty="0"/>
                  <a:t>Hz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1+100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≈19963</m:t>
                    </m:r>
                  </m:oMath>
                </a14:m>
                <a:r>
                  <a:rPr lang="de-DE" sz="2000" dirty="0"/>
                  <a:t> Bit/s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5100"/>
                <a:ext cx="7886700" cy="4923095"/>
              </a:xfrm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432555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Gesetzmäßigkeiten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dirty="0"/>
                  <a:t>Zeitgesetz: Für ein gegebenes Medium gelten Frequenz- und Längenrestriktionen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DE" dirty="0"/>
                  <a:t>		             Zeit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dirty="0"/>
                  <a:t> Bandbreite 	= Konstante</a:t>
                </a:r>
                <a:br>
                  <a:rPr lang="de-DE" dirty="0"/>
                </a:br>
                <a:r>
                  <a:rPr lang="de-DE" dirty="0"/>
                  <a:t>		             Länge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dirty="0"/>
                  <a:t> Bandbreite 	= Konstante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Beispiel </a:t>
                </a:r>
                <a:r>
                  <a:rPr lang="de-DE" dirty="0" err="1"/>
                  <a:t>Gradientenfaser</a:t>
                </a:r>
                <a:r>
                  <a:rPr lang="de-DE" dirty="0"/>
                  <a:t>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Auf gegebenem Medium können z.B. </a:t>
                </a:r>
                <a:br>
                  <a:rPr lang="de-DE" dirty="0"/>
                </a:br>
                <a:r>
                  <a:rPr lang="de-DE" dirty="0"/>
                  <a:t>400 MHz über 1 km oder 1 GHz über 400 m übertragen werden.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Beispiel Gigabit-Ethernet: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 err="1"/>
                  <a:t>Monomode</a:t>
                </a:r>
                <a:r>
                  <a:rPr lang="de-DE" dirty="0"/>
                  <a:t> 1300nm : 2km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Multimode 850nm : 500m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 err="1"/>
                  <a:t>Koax</a:t>
                </a:r>
                <a:r>
                  <a:rPr lang="de-DE" dirty="0"/>
                  <a:t> : 25m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STP Kat 5 : 100m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934000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Codierungsverfahren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9767"/>
            <a:ext cx="7886700" cy="34371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Codierungsverfahren in einem Kommunikationssystem</a:t>
            </a:r>
          </a:p>
          <a:p>
            <a:pPr>
              <a:lnSpc>
                <a:spcPct val="100000"/>
              </a:lnSpc>
            </a:pPr>
            <a:r>
              <a:rPr lang="de-DE" b="1" dirty="0"/>
              <a:t>Quellencodierung: </a:t>
            </a:r>
            <a:r>
              <a:rPr lang="de-DE" dirty="0"/>
              <a:t>Ziel Redundanzreduktion (verlustfrei, verlustbehaftet)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Entropiecodierung (Lauflängen, </a:t>
            </a:r>
            <a:r>
              <a:rPr lang="de-DE" dirty="0" err="1"/>
              <a:t>Huffmann</a:t>
            </a:r>
            <a:r>
              <a:rPr lang="de-DE" dirty="0"/>
              <a:t>, arithmetisch)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Quellencodierung (Prädiktion, Transformation z.B. FFT, DCT)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Hybrid (JPEG, MPEG, H.263)</a:t>
            </a:r>
          </a:p>
          <a:p>
            <a:pPr>
              <a:lnSpc>
                <a:spcPct val="100000"/>
              </a:lnSpc>
            </a:pPr>
            <a:r>
              <a:rPr lang="de-DE" b="1" dirty="0"/>
              <a:t>Kanalkodierung: </a:t>
            </a:r>
            <a:r>
              <a:rPr lang="de-DE" dirty="0"/>
              <a:t>Erkennung und Korrektur von Fehlern</a:t>
            </a:r>
          </a:p>
          <a:p>
            <a:pPr>
              <a:lnSpc>
                <a:spcPct val="100000"/>
              </a:lnSpc>
            </a:pPr>
            <a:r>
              <a:rPr lang="de-DE" b="1" dirty="0"/>
              <a:t>Leitungscodierung: </a:t>
            </a:r>
            <a:r>
              <a:rPr lang="de-DE" dirty="0"/>
              <a:t>Zuordnung Bits zu Signalelementen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8" name="Rechteck 7"/>
          <p:cNvSpPr/>
          <p:nvPr/>
        </p:nvSpPr>
        <p:spPr>
          <a:xfrm>
            <a:off x="2658396" y="1731788"/>
            <a:ext cx="849710" cy="6840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Quellen-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codierung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795612" y="1731788"/>
            <a:ext cx="849710" cy="6840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Kanal-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codierung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25330" y="1731788"/>
            <a:ext cx="849710" cy="6840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Leitungs-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codierung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15050" y="1531103"/>
            <a:ext cx="1064170" cy="106421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Medium</a:t>
            </a:r>
          </a:p>
        </p:txBody>
      </p:sp>
      <p:sp>
        <p:nvSpPr>
          <p:cNvPr id="12" name="Oval 11"/>
          <p:cNvSpPr/>
          <p:nvPr/>
        </p:nvSpPr>
        <p:spPr>
          <a:xfrm>
            <a:off x="1292129" y="1531103"/>
            <a:ext cx="1064170" cy="106421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</a:t>
            </a:r>
          </a:p>
        </p:txBody>
      </p:sp>
      <p:cxnSp>
        <p:nvCxnSpPr>
          <p:cNvPr id="14" name="Gerade Verbindung mit Pfeil 23"/>
          <p:cNvCxnSpPr>
            <a:endCxn id="8" idx="1"/>
          </p:cNvCxnSpPr>
          <p:nvPr/>
        </p:nvCxnSpPr>
        <p:spPr>
          <a:xfrm>
            <a:off x="2375261" y="2073788"/>
            <a:ext cx="28313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25"/>
          <p:cNvCxnSpPr/>
          <p:nvPr/>
        </p:nvCxnSpPr>
        <p:spPr>
          <a:xfrm>
            <a:off x="3508106" y="2073788"/>
            <a:ext cx="28313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26"/>
          <p:cNvCxnSpPr/>
          <p:nvPr/>
        </p:nvCxnSpPr>
        <p:spPr>
          <a:xfrm>
            <a:off x="4640951" y="2073788"/>
            <a:ext cx="28313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28"/>
          <p:cNvCxnSpPr/>
          <p:nvPr/>
        </p:nvCxnSpPr>
        <p:spPr>
          <a:xfrm>
            <a:off x="5775040" y="2063212"/>
            <a:ext cx="340010" cy="52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Lauflängencodierung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Run </a:t>
            </a:r>
            <a:r>
              <a:rPr lang="de-DE" dirty="0" err="1"/>
              <a:t>Length</a:t>
            </a:r>
            <a:r>
              <a:rPr lang="de-DE" dirty="0"/>
              <a:t> Encoding (RLE)</a:t>
            </a:r>
          </a:p>
          <a:p>
            <a:pPr>
              <a:lnSpc>
                <a:spcPct val="100000"/>
              </a:lnSpc>
            </a:pPr>
            <a:r>
              <a:rPr lang="de-DE" dirty="0"/>
              <a:t>ist verlustfrei!</a:t>
            </a:r>
          </a:p>
          <a:p>
            <a:pPr>
              <a:lnSpc>
                <a:spcPct val="100000"/>
              </a:lnSpc>
            </a:pPr>
            <a:r>
              <a:rPr lang="de-DE" dirty="0"/>
              <a:t>Beispiel 1: (vereinfacht)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AAAAAA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(6A)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d.h. aus 6 Byte werden 2 Byte</a:t>
            </a:r>
          </a:p>
          <a:p>
            <a:pPr>
              <a:lnSpc>
                <a:spcPct val="100000"/>
              </a:lnSpc>
            </a:pPr>
            <a:r>
              <a:rPr lang="de-DE" dirty="0"/>
              <a:t>Beispiel 2: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00000000111010111111011101 </a:t>
            </a:r>
            <a:br>
              <a:rPr lang="de-DE" dirty="0"/>
            </a:br>
            <a:r>
              <a:rPr lang="de-DE" dirty="0">
                <a:sym typeface="Wingdings"/>
              </a:rPr>
              <a:t> </a:t>
            </a:r>
            <a:r>
              <a:rPr lang="de-DE" dirty="0"/>
              <a:t>(8)(3)(1)(1)(1)(6)(1)(3)(1)(1)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wird z.B. bei BMP-/PCX-Grafik, JPEG, und FAX verwendet </a:t>
            </a:r>
          </a:p>
        </p:txBody>
      </p:sp>
    </p:spTree>
    <p:extLst>
      <p:ext uri="{BB962C8B-B14F-4D97-AF65-F5344CB8AC3E}">
        <p14:creationId xmlns:p14="http://schemas.microsoft.com/office/powerpoint/2010/main" val="274131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</a:t>
            </a:r>
            <a:br>
              <a:rPr lang="de-DE" dirty="0"/>
            </a:br>
            <a:r>
              <a:rPr lang="de-DE" dirty="0"/>
              <a:t>Bitübertragungsschicht (1/2)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28650" y="1820198"/>
            <a:ext cx="7886700" cy="4351338"/>
          </a:xfrm>
        </p:spPr>
        <p:txBody>
          <a:bodyPr>
            <a:normAutofit/>
          </a:bodyPr>
          <a:lstStyle/>
          <a:p>
            <a:r>
              <a:rPr lang="de-DE" dirty="0"/>
              <a:t>Transparente Übertragung von Bits via </a:t>
            </a:r>
            <a:r>
              <a:rPr lang="de-DE" i="1" dirty="0"/>
              <a:t>Data </a:t>
            </a:r>
            <a:r>
              <a:rPr lang="de-DE" i="1" dirty="0" err="1"/>
              <a:t>Circuits</a:t>
            </a:r>
            <a:r>
              <a:rPr lang="de-DE" i="1" dirty="0"/>
              <a:t> </a:t>
            </a:r>
          </a:p>
          <a:p>
            <a:pPr lvl="1"/>
            <a:r>
              <a:rPr lang="de-DE" dirty="0"/>
              <a:t>SDU = 1 Bit (seriell), n Bits (parallel)</a:t>
            </a:r>
          </a:p>
          <a:p>
            <a:pPr lvl="1"/>
            <a:r>
              <a:rPr lang="de-DE" dirty="0"/>
              <a:t>Kodierung von Bits in physikalische Signale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4" name="Bild 3" descr="Bildschirmfoto 2016-06-09 um 20.32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15" y="4031339"/>
            <a:ext cx="47752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40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err="1"/>
              <a:t>Huffmann</a:t>
            </a:r>
            <a:r>
              <a:rPr lang="de-DE" dirty="0"/>
              <a:t>-Codierung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4393"/>
            <a:ext cx="7886700" cy="145704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Zeichen eines Datenstroms werden Codes verschiedener Länge zugewiesen</a:t>
            </a:r>
          </a:p>
          <a:p>
            <a:pPr>
              <a:lnSpc>
                <a:spcPct val="120000"/>
              </a:lnSpc>
            </a:pPr>
            <a:r>
              <a:rPr lang="de-DE" dirty="0"/>
              <a:t>Häufigste Zeichen bekommen kürzesten Code (Prinzip Morsealphabet)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900" y="5491379"/>
            <a:ext cx="412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Michael Heinz, Humboldt-Universität zu Berlin</a:t>
            </a:r>
          </a:p>
        </p:txBody>
      </p:sp>
      <p:grpSp>
        <p:nvGrpSpPr>
          <p:cNvPr id="8" name="Gruppierung 92"/>
          <p:cNvGrpSpPr/>
          <p:nvPr/>
        </p:nvGrpSpPr>
        <p:grpSpPr>
          <a:xfrm>
            <a:off x="850900" y="2842187"/>
            <a:ext cx="6494290" cy="2629468"/>
            <a:chOff x="1448531" y="2159099"/>
            <a:chExt cx="6494290" cy="2629467"/>
          </a:xfrm>
        </p:grpSpPr>
        <p:sp>
          <p:nvSpPr>
            <p:cNvPr id="9" name="Rechteck 76"/>
            <p:cNvSpPr/>
            <p:nvPr/>
          </p:nvSpPr>
          <p:spPr>
            <a:xfrm>
              <a:off x="2790605" y="2159099"/>
              <a:ext cx="4087716" cy="26262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hteck 4"/>
            <p:cNvSpPr/>
            <p:nvPr/>
          </p:nvSpPr>
          <p:spPr>
            <a:xfrm>
              <a:off x="1448531" y="2162305"/>
              <a:ext cx="1342074" cy="26262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eck 5"/>
            <p:cNvSpPr/>
            <p:nvPr/>
          </p:nvSpPr>
          <p:spPr>
            <a:xfrm>
              <a:off x="6868161" y="2159099"/>
              <a:ext cx="1074660" cy="26262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hteck 7"/>
          <p:cNvSpPr/>
          <p:nvPr/>
        </p:nvSpPr>
        <p:spPr>
          <a:xfrm>
            <a:off x="850901" y="2845394"/>
            <a:ext cx="6494290" cy="262305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10"/>
          <p:cNvSpPr txBox="1"/>
          <p:nvPr/>
        </p:nvSpPr>
        <p:spPr>
          <a:xfrm>
            <a:off x="999937" y="325892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Textfeld 11"/>
          <p:cNvSpPr txBox="1"/>
          <p:nvPr/>
        </p:nvSpPr>
        <p:spPr>
          <a:xfrm>
            <a:off x="999937" y="389659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" name="Textfeld 12"/>
          <p:cNvSpPr txBox="1"/>
          <p:nvPr/>
        </p:nvSpPr>
        <p:spPr>
          <a:xfrm>
            <a:off x="999937" y="5063298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grpSp>
        <p:nvGrpSpPr>
          <p:cNvPr id="16" name="Gruppierung 81"/>
          <p:cNvGrpSpPr/>
          <p:nvPr/>
        </p:nvGrpSpPr>
        <p:grpSpPr>
          <a:xfrm>
            <a:off x="1014730" y="2829701"/>
            <a:ext cx="1027483" cy="397354"/>
            <a:chOff x="1519651" y="2143375"/>
            <a:chExt cx="1027483" cy="397354"/>
          </a:xfrm>
        </p:grpSpPr>
        <p:grpSp>
          <p:nvGrpSpPr>
            <p:cNvPr id="17" name="Gruppierung 19"/>
            <p:cNvGrpSpPr/>
            <p:nvPr/>
          </p:nvGrpSpPr>
          <p:grpSpPr>
            <a:xfrm>
              <a:off x="1519651" y="2143375"/>
              <a:ext cx="321046" cy="393306"/>
              <a:chOff x="1145469" y="668242"/>
              <a:chExt cx="321046" cy="393306"/>
            </a:xfrm>
          </p:grpSpPr>
          <p:sp>
            <p:nvSpPr>
              <p:cNvPr id="20" name="Textfeld 9"/>
              <p:cNvSpPr txBox="1"/>
              <p:nvPr/>
            </p:nvSpPr>
            <p:spPr>
              <a:xfrm>
                <a:off x="1145469" y="668242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21" name="Textfeld 13"/>
              <p:cNvSpPr txBox="1"/>
              <p:nvPr/>
            </p:nvSpPr>
            <p:spPr>
              <a:xfrm>
                <a:off x="1246533" y="784549"/>
                <a:ext cx="2199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</a:p>
            </p:txBody>
          </p:sp>
        </p:grpSp>
        <p:sp>
          <p:nvSpPr>
            <p:cNvPr id="18" name="Textfeld 17"/>
            <p:cNvSpPr txBox="1"/>
            <p:nvPr/>
          </p:nvSpPr>
          <p:spPr>
            <a:xfrm>
              <a:off x="2208788" y="2143375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327152" y="2263730"/>
              <a:ext cx="219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</p:txBody>
        </p:sp>
      </p:grpSp>
      <p:cxnSp>
        <p:nvCxnSpPr>
          <p:cNvPr id="22" name="Gerade Verbindung 25"/>
          <p:cNvCxnSpPr/>
          <p:nvPr/>
        </p:nvCxnSpPr>
        <p:spPr>
          <a:xfrm>
            <a:off x="4255131" y="4533500"/>
            <a:ext cx="92543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40"/>
          <p:cNvCxnSpPr/>
          <p:nvPr/>
        </p:nvCxnSpPr>
        <p:spPr>
          <a:xfrm>
            <a:off x="2316911" y="4111741"/>
            <a:ext cx="193999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43"/>
          <p:cNvCxnSpPr/>
          <p:nvPr/>
        </p:nvCxnSpPr>
        <p:spPr>
          <a:xfrm flipV="1">
            <a:off x="4248063" y="4108566"/>
            <a:ext cx="0" cy="431998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46"/>
          <p:cNvCxnSpPr/>
          <p:nvPr/>
        </p:nvCxnSpPr>
        <p:spPr>
          <a:xfrm flipH="1">
            <a:off x="2307939" y="4685395"/>
            <a:ext cx="79179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49"/>
          <p:cNvCxnSpPr/>
          <p:nvPr/>
        </p:nvCxnSpPr>
        <p:spPr>
          <a:xfrm flipV="1">
            <a:off x="3090629" y="4677423"/>
            <a:ext cx="0" cy="324239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50"/>
          <p:cNvCxnSpPr/>
          <p:nvPr/>
        </p:nvCxnSpPr>
        <p:spPr>
          <a:xfrm flipH="1">
            <a:off x="2307939" y="5275156"/>
            <a:ext cx="79179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51"/>
          <p:cNvCxnSpPr/>
          <p:nvPr/>
        </p:nvCxnSpPr>
        <p:spPr>
          <a:xfrm flipH="1">
            <a:off x="3093804" y="5001662"/>
            <a:ext cx="1161327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57"/>
          <p:cNvCxnSpPr/>
          <p:nvPr/>
        </p:nvCxnSpPr>
        <p:spPr>
          <a:xfrm>
            <a:off x="2307939" y="3476596"/>
            <a:ext cx="287262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73"/>
          <p:cNvCxnSpPr/>
          <p:nvPr/>
        </p:nvCxnSpPr>
        <p:spPr>
          <a:xfrm flipV="1">
            <a:off x="5169800" y="3463556"/>
            <a:ext cx="0" cy="53443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75"/>
          <p:cNvCxnSpPr/>
          <p:nvPr/>
        </p:nvCxnSpPr>
        <p:spPr>
          <a:xfrm flipH="1">
            <a:off x="5177388" y="3997989"/>
            <a:ext cx="79179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3"/>
          <p:cNvSpPr txBox="1"/>
          <p:nvPr/>
        </p:nvSpPr>
        <p:spPr>
          <a:xfrm>
            <a:off x="999937" y="447872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3" name="Textfeld 88"/>
          <p:cNvSpPr txBox="1"/>
          <p:nvPr/>
        </p:nvSpPr>
        <p:spPr>
          <a:xfrm>
            <a:off x="1570997" y="3247774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0,5</a:t>
            </a:r>
          </a:p>
        </p:txBody>
      </p:sp>
      <p:sp>
        <p:nvSpPr>
          <p:cNvPr id="34" name="Textfeld 89"/>
          <p:cNvSpPr txBox="1"/>
          <p:nvPr/>
        </p:nvSpPr>
        <p:spPr>
          <a:xfrm>
            <a:off x="1570997" y="3886353"/>
            <a:ext cx="59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0,25</a:t>
            </a:r>
          </a:p>
        </p:txBody>
      </p:sp>
      <p:sp>
        <p:nvSpPr>
          <p:cNvPr id="35" name="Textfeld 90"/>
          <p:cNvSpPr txBox="1"/>
          <p:nvPr/>
        </p:nvSpPr>
        <p:spPr>
          <a:xfrm>
            <a:off x="1570997" y="4484292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0,125</a:t>
            </a:r>
          </a:p>
        </p:txBody>
      </p:sp>
      <p:sp>
        <p:nvSpPr>
          <p:cNvPr id="36" name="Textfeld 91"/>
          <p:cNvSpPr txBox="1"/>
          <p:nvPr/>
        </p:nvSpPr>
        <p:spPr>
          <a:xfrm>
            <a:off x="1570997" y="5060396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0,125</a:t>
            </a:r>
          </a:p>
        </p:txBody>
      </p:sp>
      <p:sp>
        <p:nvSpPr>
          <p:cNvPr id="37" name="Textfeld 93"/>
          <p:cNvSpPr txBox="1"/>
          <p:nvPr/>
        </p:nvSpPr>
        <p:spPr>
          <a:xfrm>
            <a:off x="4989093" y="31573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8" name="Textfeld 94"/>
          <p:cNvSpPr txBox="1"/>
          <p:nvPr/>
        </p:nvSpPr>
        <p:spPr>
          <a:xfrm>
            <a:off x="4989093" y="4448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9" name="Textfeld 95"/>
          <p:cNvSpPr txBox="1"/>
          <p:nvPr/>
        </p:nvSpPr>
        <p:spPr>
          <a:xfrm>
            <a:off x="4049385" y="38031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0" name="Textfeld 96"/>
          <p:cNvSpPr txBox="1"/>
          <p:nvPr/>
        </p:nvSpPr>
        <p:spPr>
          <a:xfrm>
            <a:off x="2906477" y="43778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1" name="Textfeld 97"/>
          <p:cNvSpPr txBox="1"/>
          <p:nvPr/>
        </p:nvSpPr>
        <p:spPr>
          <a:xfrm>
            <a:off x="4066753" y="49029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2" name="Textfeld 98"/>
          <p:cNvSpPr txBox="1"/>
          <p:nvPr/>
        </p:nvSpPr>
        <p:spPr>
          <a:xfrm>
            <a:off x="2910733" y="51848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3" name="Textfeld 99"/>
          <p:cNvSpPr txBox="1"/>
          <p:nvPr/>
        </p:nvSpPr>
        <p:spPr>
          <a:xfrm>
            <a:off x="6495319" y="2841374"/>
            <a:ext cx="66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</a:t>
            </a:r>
          </a:p>
        </p:txBody>
      </p:sp>
      <p:sp>
        <p:nvSpPr>
          <p:cNvPr id="44" name="Textfeld 100"/>
          <p:cNvSpPr txBox="1"/>
          <p:nvPr/>
        </p:nvSpPr>
        <p:spPr>
          <a:xfrm>
            <a:off x="6900178" y="323673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Textfeld 102"/>
          <p:cNvSpPr txBox="1"/>
          <p:nvPr/>
        </p:nvSpPr>
        <p:spPr>
          <a:xfrm>
            <a:off x="6900178" y="4448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6" name="Textfeld 103"/>
          <p:cNvSpPr txBox="1"/>
          <p:nvPr/>
        </p:nvSpPr>
        <p:spPr>
          <a:xfrm>
            <a:off x="6662835" y="50578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47" name="Gerade Verbindung 105"/>
          <p:cNvCxnSpPr/>
          <p:nvPr/>
        </p:nvCxnSpPr>
        <p:spPr>
          <a:xfrm flipV="1">
            <a:off x="5169800" y="3988468"/>
            <a:ext cx="0" cy="53443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4"/>
          <p:cNvSpPr txBox="1"/>
          <p:nvPr/>
        </p:nvSpPr>
        <p:spPr>
          <a:xfrm>
            <a:off x="6900178" y="3888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9" name="Textfeld 45"/>
          <p:cNvSpPr txBox="1"/>
          <p:nvPr/>
        </p:nvSpPr>
        <p:spPr>
          <a:xfrm>
            <a:off x="6779828" y="3888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50" name="Gerade Verbindung 47"/>
          <p:cNvCxnSpPr/>
          <p:nvPr/>
        </p:nvCxnSpPr>
        <p:spPr>
          <a:xfrm flipV="1">
            <a:off x="4248063" y="4522901"/>
            <a:ext cx="0" cy="46816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2"/>
          <p:cNvSpPr txBox="1"/>
          <p:nvPr/>
        </p:nvSpPr>
        <p:spPr>
          <a:xfrm>
            <a:off x="6662835" y="4448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2" name="Textfeld 53"/>
          <p:cNvSpPr txBox="1"/>
          <p:nvPr/>
        </p:nvSpPr>
        <p:spPr>
          <a:xfrm>
            <a:off x="6779828" y="4448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53" name="Gerade Verbindung 54"/>
          <p:cNvCxnSpPr/>
          <p:nvPr/>
        </p:nvCxnSpPr>
        <p:spPr>
          <a:xfrm flipV="1">
            <a:off x="3090629" y="5001662"/>
            <a:ext cx="0" cy="282145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feld 58"/>
          <p:cNvSpPr txBox="1"/>
          <p:nvPr/>
        </p:nvSpPr>
        <p:spPr>
          <a:xfrm>
            <a:off x="6779828" y="50594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5" name="Textfeld 59"/>
          <p:cNvSpPr txBox="1"/>
          <p:nvPr/>
        </p:nvSpPr>
        <p:spPr>
          <a:xfrm>
            <a:off x="6900178" y="50578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6" name="Textfeld 21"/>
          <p:cNvSpPr txBox="1"/>
          <p:nvPr/>
        </p:nvSpPr>
        <p:spPr>
          <a:xfrm>
            <a:off x="5564049" y="3671207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</a:t>
            </a:r>
          </a:p>
        </p:txBody>
      </p:sp>
      <p:sp>
        <p:nvSpPr>
          <p:cNvPr id="57" name="Textfeld 61"/>
          <p:cNvSpPr txBox="1"/>
          <p:nvPr/>
        </p:nvSpPr>
        <p:spPr>
          <a:xfrm>
            <a:off x="4492523" y="419995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0,5</a:t>
            </a:r>
          </a:p>
        </p:txBody>
      </p:sp>
      <p:sp>
        <p:nvSpPr>
          <p:cNvPr id="58" name="Textfeld 63"/>
          <p:cNvSpPr txBox="1"/>
          <p:nvPr/>
        </p:nvSpPr>
        <p:spPr>
          <a:xfrm>
            <a:off x="3269097" y="4660470"/>
            <a:ext cx="59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0,25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628650" y="5861387"/>
            <a:ext cx="7886700" cy="5647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→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6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7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40" grpId="0"/>
      <p:bldP spid="40" grpId="1"/>
      <p:bldP spid="41" grpId="0"/>
      <p:bldP spid="41" grpId="1"/>
      <p:bldP spid="41" grpId="2"/>
      <p:bldP spid="41" grpId="3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1" grpId="0"/>
      <p:bldP spid="51" grpId="1"/>
      <p:bldP spid="52" grpId="0"/>
      <p:bldP spid="52" grpId="1"/>
      <p:bldP spid="54" grpId="0"/>
      <p:bldP spid="54" grpId="1"/>
      <p:bldP spid="55" grpId="0"/>
      <p:bldP spid="55" grpId="1"/>
      <p:bldP spid="56" grpId="0"/>
      <p:bldP spid="57" grpId="0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Leitungscodierung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Leitungscodierung: Darstellen von Bitfolgen durch medienspezifische physikalische Signalwerte</a:t>
            </a:r>
          </a:p>
          <a:p>
            <a:pPr>
              <a:lnSpc>
                <a:spcPct val="110000"/>
              </a:lnSpc>
            </a:pPr>
            <a:r>
              <a:rPr lang="de-DE" dirty="0"/>
              <a:t>Kriterien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benötigte Bandbreite des </a:t>
            </a:r>
            <a:r>
              <a:rPr lang="de-DE" dirty="0" smtClean="0"/>
              <a:t>Signals</a:t>
            </a:r>
          </a:p>
          <a:p>
            <a:pPr lvl="1">
              <a:lnSpc>
                <a:spcPct val="110000"/>
              </a:lnSpc>
            </a:pPr>
            <a:r>
              <a:rPr lang="de-DE" i="1" dirty="0" err="1" smtClean="0"/>
              <a:t>Baseband</a:t>
            </a:r>
            <a:r>
              <a:rPr lang="de-DE" dirty="0" smtClean="0"/>
              <a:t> vs. </a:t>
            </a:r>
            <a:r>
              <a:rPr lang="de-DE" i="1" dirty="0" err="1" smtClean="0"/>
              <a:t>Passband</a:t>
            </a:r>
            <a:endParaRPr lang="de-DE" i="1" dirty="0"/>
          </a:p>
          <a:p>
            <a:pPr lvl="1">
              <a:lnSpc>
                <a:spcPct val="110000"/>
              </a:lnSpc>
            </a:pPr>
            <a:r>
              <a:rPr lang="de-DE" dirty="0"/>
              <a:t>Taktgenerierbarkeit aus Datenfolge (Selbsttaktung)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Gleichspannungsanteil. Viele Leitungen übertragen niederfrequenten Teil schlecht</a:t>
            </a:r>
          </a:p>
          <a:p>
            <a:pPr>
              <a:lnSpc>
                <a:spcPct val="110000"/>
              </a:lnSpc>
            </a:pPr>
            <a:r>
              <a:rPr lang="de-DE" dirty="0"/>
              <a:t>Unterschied zwischen </a:t>
            </a:r>
            <a:r>
              <a:rPr lang="de-DE" dirty="0" smtClean="0"/>
              <a:t>Schrittbreite </a:t>
            </a:r>
            <a:r>
              <a:rPr lang="de-DE" dirty="0"/>
              <a:t>und </a:t>
            </a:r>
            <a:r>
              <a:rPr lang="de-DE" dirty="0" smtClean="0"/>
              <a:t>Bitbreite, </a:t>
            </a:r>
            <a:r>
              <a:rPr lang="de-DE" dirty="0"/>
              <a:t>z.B.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Manchester: 1/2 Bit pro Schritt (z.B. bei klassischem Ethernet)</a:t>
            </a:r>
          </a:p>
          <a:p>
            <a:pPr lvl="1">
              <a:lnSpc>
                <a:spcPct val="110000"/>
              </a:lnSpc>
            </a:pPr>
            <a:r>
              <a:rPr lang="en-IE" dirty="0"/>
              <a:t>Non-Return-to-Zero (NRZ): 1 Bit pro </a:t>
            </a:r>
            <a:r>
              <a:rPr lang="en-IE" dirty="0" err="1"/>
              <a:t>Schritt</a:t>
            </a:r>
            <a:endParaRPr lang="en-IE" dirty="0"/>
          </a:p>
          <a:p>
            <a:pPr lvl="1">
              <a:lnSpc>
                <a:spcPct val="110000"/>
              </a:lnSpc>
            </a:pPr>
            <a:r>
              <a:rPr lang="de-DE" dirty="0"/>
              <a:t>quaternär: 2 Bit pro </a:t>
            </a:r>
            <a:r>
              <a:rPr lang="de-DE" dirty="0" smtClean="0"/>
              <a:t>Schritt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463744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Leitungcodierung</a:t>
            </a:r>
            <a:r>
              <a:rPr lang="de-DE" dirty="0" smtClean="0"/>
              <a:t> (</a:t>
            </a:r>
            <a:r>
              <a:rPr lang="de-DE" dirty="0" err="1" smtClean="0"/>
              <a:t>Baseband</a:t>
            </a:r>
            <a:r>
              <a:rPr lang="de-DE" dirty="0"/>
              <a:t>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25" y="1592133"/>
            <a:ext cx="5017983" cy="47660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8650" y="1604628"/>
            <a:ext cx="114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Bitfolge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8648" y="2238157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NRZ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8648" y="3074962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NRZI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8648" y="4083631"/>
            <a:ext cx="167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Manchester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14758" y="4717160"/>
            <a:ext cx="190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Takt (für XOR)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6593" y="5553965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AMI/Bipolar</a:t>
            </a:r>
          </a:p>
        </p:txBody>
      </p:sp>
    </p:spTree>
    <p:extLst>
      <p:ext uri="{BB962C8B-B14F-4D97-AF65-F5344CB8AC3E}">
        <p14:creationId xmlns:p14="http://schemas.microsoft.com/office/powerpoint/2010/main" val="1245868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Modulation: Prinzip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0814"/>
            <a:ext cx="7886700" cy="9048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 smtClean="0"/>
              <a:t>Der </a:t>
            </a:r>
            <a:r>
              <a:rPr lang="de-DE" dirty="0"/>
              <a:t>Träger ist eine sinusförmige Schwingung, somit können Amplitude, Frequenz, oder Phase durch das aufzuprägende Signal verändert (moduliert) werden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3095446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Amplituden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" y="4280701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49" y="5445512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  <p:sp>
        <p:nvSpPr>
          <p:cNvPr id="37" name="TextBox 6"/>
          <p:cNvSpPr txBox="1"/>
          <p:nvPr/>
        </p:nvSpPr>
        <p:spPr>
          <a:xfrm>
            <a:off x="628648" y="222084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4" y="2087838"/>
            <a:ext cx="4995123" cy="42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4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Synchrone Übertragung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26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Alle Binärzeichen liegen in einem festen Zeitraster, und zwischen Sender und Empfänger besteht dauernd Synchronismus (Schrittgleichlauf).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38011"/>
            <a:ext cx="7886700" cy="20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39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Asynchrone Übertragung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de-DE" dirty="0"/>
                  <a:t>Synchronität besteht nur für die Binärzeichen einer Übertragungszeichenfolge.</a:t>
                </a:r>
              </a:p>
              <a:p>
                <a:pPr>
                  <a:lnSpc>
                    <a:spcPct val="110000"/>
                  </a:lnSpc>
                </a:pPr>
                <a:r>
                  <a:rPr lang="de-DE" dirty="0"/>
                  <a:t>Verschiedene Folgen müssen nicht im gleichen Zeitraster liegen.</a:t>
                </a:r>
              </a:p>
              <a:p>
                <a:pPr>
                  <a:lnSpc>
                    <a:spcPct val="110000"/>
                  </a:lnSpc>
                </a:pPr>
                <a:endParaRPr lang="de-DE" dirty="0"/>
              </a:p>
              <a:p>
                <a:pPr>
                  <a:lnSpc>
                    <a:spcPct val="110000"/>
                  </a:lnSpc>
                </a:pPr>
                <a:r>
                  <a:rPr lang="de-DE" dirty="0"/>
                  <a:t>Beispiel Start-</a:t>
                </a:r>
                <a:r>
                  <a:rPr lang="de-DE" dirty="0" err="1"/>
                  <a:t>Stop</a:t>
                </a:r>
                <a:r>
                  <a:rPr lang="de-DE" dirty="0"/>
                  <a:t>-Übertragung bei </a:t>
                </a:r>
                <a:r>
                  <a:rPr lang="de-DE" dirty="0" smtClean="0"/>
                  <a:t>symbolorientierten </a:t>
                </a:r>
                <a:r>
                  <a:rPr lang="de-DE" dirty="0"/>
                  <a:t>Prozeduren</a:t>
                </a:r>
              </a:p>
              <a:p>
                <a:pPr>
                  <a:lnSpc>
                    <a:spcPct val="110000"/>
                  </a:lnSpc>
                </a:pPr>
                <a:r>
                  <a:rPr lang="de-DE" dirty="0"/>
                  <a:t>Für jedes </a:t>
                </a:r>
                <a:r>
                  <a:rPr lang="de-DE" dirty="0" smtClean="0"/>
                  <a:t>Symbol </a:t>
                </a:r>
                <a:r>
                  <a:rPr lang="de-DE" dirty="0"/>
                  <a:t>(n Bits) wird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de-DE" dirty="0"/>
                  <a:t>mittels Startbits (1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, 2 Bits) neu synchronisiert und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de-DE" dirty="0"/>
                  <a:t>mittels </a:t>
                </a:r>
                <a:r>
                  <a:rPr lang="de-DE" dirty="0" err="1"/>
                  <a:t>Stopbits</a:t>
                </a:r>
                <a:r>
                  <a:rPr lang="de-DE" dirty="0"/>
                  <a:t> (1, 1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, 2 Bits) Ruhestellung erzeugt.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948926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Schnittstellen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Schnittstellen sind standardisierte Festlegungen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zur Verbindung von Geräten verschiedener Hersteller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zum Anschluss von Geräten an Übertragungseinrichtungen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zum Anschluss von Übertragungseinrichtungen an Netze bestimmter Technologien</a:t>
            </a:r>
          </a:p>
          <a:p>
            <a:pPr>
              <a:lnSpc>
                <a:spcPct val="110000"/>
              </a:lnSpc>
            </a:pPr>
            <a:r>
              <a:rPr lang="de-DE" dirty="0"/>
              <a:t>Schnittstellen legen fest</a:t>
            </a:r>
          </a:p>
          <a:p>
            <a:pPr lvl="1">
              <a:lnSpc>
                <a:spcPct val="110000"/>
              </a:lnSpc>
            </a:pPr>
            <a:r>
              <a:rPr lang="de-DE" dirty="0" err="1"/>
              <a:t>Steckerkonfigurationen</a:t>
            </a:r>
            <a:r>
              <a:rPr lang="de-DE" dirty="0"/>
              <a:t> (physische Ausprägung, PIN-Bedeutung)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Codierung, Modulation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Schritttakterzeugung, Synchronisation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Datenübertragung und Fehlersicherung</a:t>
            </a:r>
          </a:p>
          <a:p>
            <a:pPr>
              <a:lnSpc>
                <a:spcPct val="110000"/>
              </a:lnSpc>
            </a:pPr>
            <a:r>
              <a:rPr lang="fi-FI" dirty="0"/>
              <a:t>Gremien: ITU-T, EIA / TIA, IEEE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22305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</a:t>
            </a:r>
            <a:br>
              <a:rPr lang="de-DE" dirty="0"/>
            </a:br>
            <a:r>
              <a:rPr lang="de-DE" dirty="0"/>
              <a:t>Bitübertragungsschicht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Protokoll legt Eigenschaften fest</a:t>
            </a:r>
          </a:p>
          <a:p>
            <a:pPr lvl="1"/>
            <a:r>
              <a:rPr lang="de-DE" dirty="0"/>
              <a:t>physikalisch: Medien, Signale</a:t>
            </a:r>
          </a:p>
          <a:p>
            <a:pPr lvl="1"/>
            <a:r>
              <a:rPr lang="de-DE" dirty="0"/>
              <a:t>mechanisch: PIN-Gestaltung, </a:t>
            </a:r>
            <a:r>
              <a:rPr lang="de-DE" dirty="0" err="1"/>
              <a:t>Steckerkonfiguration</a:t>
            </a:r>
            <a:endParaRPr lang="de-DE" dirty="0"/>
          </a:p>
          <a:p>
            <a:pPr lvl="1"/>
            <a:r>
              <a:rPr lang="de-DE" dirty="0"/>
              <a:t>funktional: PIN-Belegung, Takt </a:t>
            </a:r>
          </a:p>
          <a:p>
            <a:pPr lvl="1"/>
            <a:r>
              <a:rPr lang="de-DE" dirty="0"/>
              <a:t>prozedural: Ablauf der Elementarereignisse, Bedeutung</a:t>
            </a:r>
          </a:p>
          <a:p>
            <a:r>
              <a:rPr lang="de-DE" dirty="0"/>
              <a:t>Merkmale der Schicht 1 </a:t>
            </a:r>
          </a:p>
          <a:p>
            <a:pPr lvl="1"/>
            <a:r>
              <a:rPr lang="de-DE" dirty="0"/>
              <a:t>Übertragungsrate: Funktion von</a:t>
            </a:r>
          </a:p>
          <a:p>
            <a:pPr lvl="2"/>
            <a:r>
              <a:rPr lang="de-DE" dirty="0"/>
              <a:t>Spektrum: Frequenzbereich des Senders</a:t>
            </a:r>
          </a:p>
          <a:p>
            <a:pPr lvl="2"/>
            <a:r>
              <a:rPr lang="de-DE" dirty="0"/>
              <a:t>Bandbreite: Frequenzbereich des Mediums</a:t>
            </a:r>
          </a:p>
          <a:p>
            <a:pPr lvl="2"/>
            <a:r>
              <a:rPr lang="de-DE" dirty="0"/>
              <a:t>Codierung</a:t>
            </a:r>
          </a:p>
          <a:p>
            <a:pPr lvl="1"/>
            <a:r>
              <a:rPr lang="de-DE" dirty="0"/>
              <a:t>Fehlerrate: Bitfehlerrate aufgrund von Dämpfung, Rauschen, Dispersion</a:t>
            </a:r>
          </a:p>
          <a:p>
            <a:pPr lvl="1"/>
            <a:r>
              <a:rPr lang="sv-SE" dirty="0"/>
              <a:t>Ausbreitungsverz</a:t>
            </a:r>
            <a:r>
              <a:rPr lang="de-DE" dirty="0"/>
              <a:t>ö</a:t>
            </a:r>
            <a:r>
              <a:rPr lang="sv-SE" dirty="0"/>
              <a:t>gerung: </a:t>
            </a:r>
            <a:r>
              <a:rPr lang="sv-SE" dirty="0" err="1"/>
              <a:t>abhängig</a:t>
            </a:r>
            <a:r>
              <a:rPr lang="sv-SE" dirty="0"/>
              <a:t> von Material und Länge</a:t>
            </a:r>
            <a:endParaRPr lang="de-DE" dirty="0"/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31855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Übertragungsmedien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Elektrische Leiter, Lichtwellenleiter, </a:t>
            </a:r>
            <a:br>
              <a:rPr lang="de-DE" dirty="0"/>
            </a:br>
            <a:r>
              <a:rPr lang="de-DE" dirty="0"/>
              <a:t>leiterungebundene Übertragung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87413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2951" cy="1171163"/>
          </a:xfrm>
        </p:spPr>
        <p:txBody>
          <a:bodyPr>
            <a:normAutofit fontScale="90000"/>
          </a:bodyPr>
          <a:lstStyle/>
          <a:p>
            <a:r>
              <a:rPr lang="de-DE" dirty="0"/>
              <a:t>Klassifizierung der Übertragungsmedien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Rechteck 11"/>
          <p:cNvSpPr/>
          <p:nvPr/>
        </p:nvSpPr>
        <p:spPr>
          <a:xfrm>
            <a:off x="3851614" y="1544638"/>
            <a:ext cx="1362253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Medien</a:t>
            </a:r>
          </a:p>
        </p:txBody>
      </p:sp>
      <p:sp>
        <p:nvSpPr>
          <p:cNvPr id="8" name="Rechteck 16"/>
          <p:cNvSpPr/>
          <p:nvPr/>
        </p:nvSpPr>
        <p:spPr>
          <a:xfrm>
            <a:off x="5409581" y="2631917"/>
            <a:ext cx="2076583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Leiterungebundene Übertragung</a:t>
            </a:r>
          </a:p>
        </p:txBody>
      </p:sp>
      <p:sp>
        <p:nvSpPr>
          <p:cNvPr id="9" name="Rechteck 17"/>
          <p:cNvSpPr/>
          <p:nvPr/>
        </p:nvSpPr>
        <p:spPr>
          <a:xfrm>
            <a:off x="1715964" y="2631917"/>
            <a:ext cx="2076583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Leitergebundene Übertragung</a:t>
            </a:r>
          </a:p>
        </p:txBody>
      </p:sp>
      <p:sp>
        <p:nvSpPr>
          <p:cNvPr id="10" name="Rechteck 19"/>
          <p:cNvSpPr/>
          <p:nvPr/>
        </p:nvSpPr>
        <p:spPr>
          <a:xfrm>
            <a:off x="2944487" y="3973589"/>
            <a:ext cx="1801272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Lichtwellenleiter</a:t>
            </a:r>
          </a:p>
        </p:txBody>
      </p:sp>
      <p:sp>
        <p:nvSpPr>
          <p:cNvPr id="11" name="Rechteck 20"/>
          <p:cNvSpPr/>
          <p:nvPr/>
        </p:nvSpPr>
        <p:spPr>
          <a:xfrm>
            <a:off x="823861" y="3973589"/>
            <a:ext cx="1801272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Elektrische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Leiter</a:t>
            </a:r>
          </a:p>
        </p:txBody>
      </p:sp>
      <p:sp>
        <p:nvSpPr>
          <p:cNvPr id="12" name="Rechteck 34"/>
          <p:cNvSpPr/>
          <p:nvPr/>
        </p:nvSpPr>
        <p:spPr>
          <a:xfrm>
            <a:off x="4758232" y="5266798"/>
            <a:ext cx="621164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Funk</a:t>
            </a:r>
          </a:p>
        </p:txBody>
      </p:sp>
      <p:sp>
        <p:nvSpPr>
          <p:cNvPr id="13" name="Rechteck 35"/>
          <p:cNvSpPr/>
          <p:nvPr/>
        </p:nvSpPr>
        <p:spPr>
          <a:xfrm>
            <a:off x="6382704" y="5819842"/>
            <a:ext cx="1125741" cy="68440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Satelliten-übertragung</a:t>
            </a:r>
          </a:p>
        </p:txBody>
      </p:sp>
      <p:sp>
        <p:nvSpPr>
          <p:cNvPr id="14" name="Rechteck 36"/>
          <p:cNvSpPr/>
          <p:nvPr/>
        </p:nvSpPr>
        <p:spPr>
          <a:xfrm>
            <a:off x="5428960" y="5266798"/>
            <a:ext cx="1054977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Mikrowelle</a:t>
            </a:r>
          </a:p>
        </p:txBody>
      </p:sp>
      <p:sp>
        <p:nvSpPr>
          <p:cNvPr id="15" name="Rechteck 38"/>
          <p:cNvSpPr/>
          <p:nvPr/>
        </p:nvSpPr>
        <p:spPr>
          <a:xfrm>
            <a:off x="7023395" y="5262567"/>
            <a:ext cx="747572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Infrarot</a:t>
            </a:r>
          </a:p>
        </p:txBody>
      </p:sp>
      <p:sp>
        <p:nvSpPr>
          <p:cNvPr id="16" name="Rechteck 39"/>
          <p:cNvSpPr/>
          <p:nvPr/>
        </p:nvSpPr>
        <p:spPr>
          <a:xfrm>
            <a:off x="7801697" y="5262567"/>
            <a:ext cx="952682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Laserlinks</a:t>
            </a:r>
          </a:p>
        </p:txBody>
      </p:sp>
      <p:cxnSp>
        <p:nvCxnSpPr>
          <p:cNvPr id="17" name="Gerade Verbindung 46"/>
          <p:cNvCxnSpPr>
            <a:stCxn id="7" idx="2"/>
            <a:endCxn id="8" idx="0"/>
          </p:cNvCxnSpPr>
          <p:nvPr/>
        </p:nvCxnSpPr>
        <p:spPr>
          <a:xfrm>
            <a:off x="4532741" y="2230822"/>
            <a:ext cx="1915132" cy="401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9"/>
          <p:cNvCxnSpPr>
            <a:stCxn id="7" idx="2"/>
            <a:endCxn id="9" idx="0"/>
          </p:cNvCxnSpPr>
          <p:nvPr/>
        </p:nvCxnSpPr>
        <p:spPr>
          <a:xfrm flipH="1">
            <a:off x="2754256" y="2230822"/>
            <a:ext cx="1778485" cy="401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58"/>
          <p:cNvSpPr/>
          <p:nvPr/>
        </p:nvSpPr>
        <p:spPr>
          <a:xfrm>
            <a:off x="806711" y="5262567"/>
            <a:ext cx="794876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Verdrillt</a:t>
            </a:r>
          </a:p>
        </p:txBody>
      </p:sp>
      <p:sp>
        <p:nvSpPr>
          <p:cNvPr id="20" name="Rechteck 59"/>
          <p:cNvSpPr/>
          <p:nvPr/>
        </p:nvSpPr>
        <p:spPr>
          <a:xfrm>
            <a:off x="1830257" y="5262567"/>
            <a:ext cx="794876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Koax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60"/>
          <p:cNvSpPr/>
          <p:nvPr/>
        </p:nvSpPr>
        <p:spPr>
          <a:xfrm>
            <a:off x="2696834" y="5833822"/>
            <a:ext cx="1074251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Monomode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hteck 62"/>
          <p:cNvSpPr/>
          <p:nvPr/>
        </p:nvSpPr>
        <p:spPr>
          <a:xfrm>
            <a:off x="3916824" y="5833822"/>
            <a:ext cx="1074251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Multimode</a:t>
            </a:r>
          </a:p>
        </p:txBody>
      </p:sp>
      <p:cxnSp>
        <p:nvCxnSpPr>
          <p:cNvPr id="23" name="Gerade Verbindung 67"/>
          <p:cNvCxnSpPr>
            <a:stCxn id="10" idx="0"/>
            <a:endCxn id="9" idx="2"/>
          </p:cNvCxnSpPr>
          <p:nvPr/>
        </p:nvCxnSpPr>
        <p:spPr>
          <a:xfrm flipH="1" flipV="1">
            <a:off x="2754256" y="3318101"/>
            <a:ext cx="1090867" cy="6554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70"/>
          <p:cNvCxnSpPr>
            <a:stCxn id="11" idx="0"/>
            <a:endCxn id="9" idx="2"/>
          </p:cNvCxnSpPr>
          <p:nvPr/>
        </p:nvCxnSpPr>
        <p:spPr>
          <a:xfrm flipV="1">
            <a:off x="1724497" y="3318101"/>
            <a:ext cx="1029759" cy="6554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73"/>
          <p:cNvCxnSpPr/>
          <p:nvPr/>
        </p:nvCxnSpPr>
        <p:spPr>
          <a:xfrm flipV="1">
            <a:off x="1204149" y="4735973"/>
            <a:ext cx="520348" cy="6027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76"/>
          <p:cNvCxnSpPr>
            <a:stCxn id="20" idx="0"/>
            <a:endCxn id="11" idx="2"/>
          </p:cNvCxnSpPr>
          <p:nvPr/>
        </p:nvCxnSpPr>
        <p:spPr>
          <a:xfrm flipH="1" flipV="1">
            <a:off x="1724497" y="4659773"/>
            <a:ext cx="503198" cy="6027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81"/>
          <p:cNvCxnSpPr>
            <a:stCxn id="21" idx="0"/>
            <a:endCxn id="10" idx="2"/>
          </p:cNvCxnSpPr>
          <p:nvPr/>
        </p:nvCxnSpPr>
        <p:spPr>
          <a:xfrm flipV="1">
            <a:off x="3233960" y="4659773"/>
            <a:ext cx="611163" cy="11740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84"/>
          <p:cNvCxnSpPr>
            <a:stCxn id="22" idx="0"/>
            <a:endCxn id="10" idx="2"/>
          </p:cNvCxnSpPr>
          <p:nvPr/>
        </p:nvCxnSpPr>
        <p:spPr>
          <a:xfrm flipH="1" flipV="1">
            <a:off x="3845123" y="4659773"/>
            <a:ext cx="608827" cy="11740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87"/>
          <p:cNvCxnSpPr>
            <a:stCxn id="12" idx="0"/>
            <a:endCxn id="8" idx="2"/>
          </p:cNvCxnSpPr>
          <p:nvPr/>
        </p:nvCxnSpPr>
        <p:spPr>
          <a:xfrm flipV="1">
            <a:off x="5068814" y="3318101"/>
            <a:ext cx="1379059" cy="19486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90"/>
          <p:cNvCxnSpPr>
            <a:stCxn id="14" idx="0"/>
            <a:endCxn id="8" idx="2"/>
          </p:cNvCxnSpPr>
          <p:nvPr/>
        </p:nvCxnSpPr>
        <p:spPr>
          <a:xfrm flipV="1">
            <a:off x="5956449" y="3318101"/>
            <a:ext cx="491424" cy="19486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93"/>
          <p:cNvCxnSpPr>
            <a:stCxn id="13" idx="0"/>
            <a:endCxn id="8" idx="2"/>
          </p:cNvCxnSpPr>
          <p:nvPr/>
        </p:nvCxnSpPr>
        <p:spPr>
          <a:xfrm flipH="1" flipV="1">
            <a:off x="6447873" y="3318101"/>
            <a:ext cx="497702" cy="250174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96"/>
          <p:cNvCxnSpPr>
            <a:stCxn id="15" idx="0"/>
            <a:endCxn id="8" idx="2"/>
          </p:cNvCxnSpPr>
          <p:nvPr/>
        </p:nvCxnSpPr>
        <p:spPr>
          <a:xfrm flipH="1" flipV="1">
            <a:off x="6447873" y="3318101"/>
            <a:ext cx="949308" cy="19444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99"/>
          <p:cNvCxnSpPr>
            <a:stCxn id="16" idx="0"/>
            <a:endCxn id="8" idx="2"/>
          </p:cNvCxnSpPr>
          <p:nvPr/>
        </p:nvCxnSpPr>
        <p:spPr>
          <a:xfrm flipH="1" flipV="1">
            <a:off x="6447873" y="3318101"/>
            <a:ext cx="1830165" cy="19444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Wichtige Aspekte und Grundbegriffe zu Übertragungsmedien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erzielbare maximale Übertragungsrate</a:t>
            </a:r>
          </a:p>
          <a:p>
            <a:r>
              <a:rPr lang="de-DE" dirty="0"/>
              <a:t>überbrückbare Entfernung</a:t>
            </a:r>
          </a:p>
          <a:p>
            <a:r>
              <a:rPr lang="de-DE" dirty="0" err="1"/>
              <a:t>Mediumspezifische</a:t>
            </a:r>
            <a:r>
              <a:rPr lang="de-DE" dirty="0"/>
              <a:t> Charakteristika:</a:t>
            </a:r>
          </a:p>
          <a:p>
            <a:pPr lvl="1"/>
            <a:r>
              <a:rPr lang="de-DE" dirty="0"/>
              <a:t>Impedanz</a:t>
            </a:r>
          </a:p>
          <a:p>
            <a:pPr lvl="1"/>
            <a:r>
              <a:rPr lang="de-DE" dirty="0"/>
              <a:t>Brechungsindex</a:t>
            </a:r>
          </a:p>
          <a:p>
            <a:r>
              <a:rPr lang="de-DE" dirty="0" err="1"/>
              <a:t>Mediumspezifische</a:t>
            </a:r>
            <a:r>
              <a:rPr lang="de-DE" dirty="0"/>
              <a:t> Störeinflüsse:</a:t>
            </a:r>
          </a:p>
          <a:p>
            <a:pPr lvl="1"/>
            <a:r>
              <a:rPr lang="de-DE" dirty="0"/>
              <a:t>Dämpfung</a:t>
            </a:r>
          </a:p>
          <a:p>
            <a:pPr lvl="1"/>
            <a:r>
              <a:rPr lang="de-DE" dirty="0"/>
              <a:t>Übersprechen</a:t>
            </a:r>
          </a:p>
          <a:p>
            <a:pPr lvl="1"/>
            <a:r>
              <a:rPr lang="de-DE" dirty="0" err="1"/>
              <a:t>Skineffekt</a:t>
            </a:r>
            <a:r>
              <a:rPr lang="de-DE" dirty="0"/>
              <a:t> (Stromverdrängung)</a:t>
            </a:r>
          </a:p>
          <a:p>
            <a:pPr lvl="1"/>
            <a:r>
              <a:rPr lang="de-DE" dirty="0"/>
              <a:t>Modendispersion</a:t>
            </a:r>
          </a:p>
          <a:p>
            <a:pPr lvl="1"/>
            <a:r>
              <a:rPr lang="de-DE" dirty="0"/>
              <a:t>Wetter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17323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Übertragungsmedien: </a:t>
            </a:r>
            <a:br>
              <a:rPr lang="de-DE" dirty="0"/>
            </a:br>
            <a:r>
              <a:rPr lang="de-DE" dirty="0"/>
              <a:t>Durchsatz und Bitfehlerrate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595879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841844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787892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Leitergebunden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99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typischer Durchsatz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typische Bitfehlerrate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4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Elektrisch (Verdrillt)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 </a:t>
                      </a:r>
                      <a:r>
                        <a:rPr lang="de-DE" sz="2000" dirty="0" err="1"/>
                        <a:t>KBit</a:t>
                      </a:r>
                      <a:r>
                        <a:rPr lang="de-DE" sz="2000" dirty="0"/>
                        <a:t>/s – 10 </a:t>
                      </a:r>
                      <a:r>
                        <a:rPr lang="de-DE" sz="2000" dirty="0" err="1"/>
                        <a:t>GBit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9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Elektrisch (</a:t>
                      </a:r>
                      <a:r>
                        <a:rPr lang="de-DE" sz="2000" dirty="0" err="1"/>
                        <a:t>Koax</a:t>
                      </a:r>
                      <a:r>
                        <a:rPr lang="de-DE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 MBit/s – 100 MBit/s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0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LWL (</a:t>
                      </a:r>
                      <a:r>
                        <a:rPr lang="de-DE" sz="2000" dirty="0" err="1"/>
                        <a:t>Monomode</a:t>
                      </a:r>
                      <a:r>
                        <a:rPr lang="de-DE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100 </a:t>
                      </a:r>
                      <a:r>
                        <a:rPr lang="de-DE" sz="2000" dirty="0" err="1"/>
                        <a:t>GBit</a:t>
                      </a:r>
                      <a:r>
                        <a:rPr lang="de-DE" sz="2000" dirty="0"/>
                        <a:t>/s – 1 </a:t>
                      </a:r>
                      <a:r>
                        <a:rPr lang="de-DE" sz="2000" dirty="0" err="1"/>
                        <a:t>PBit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LWL (Multimode)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 </a:t>
                      </a:r>
                      <a:r>
                        <a:rPr lang="de-DE" sz="2000" dirty="0" err="1"/>
                        <a:t>GBit</a:t>
                      </a:r>
                      <a:r>
                        <a:rPr lang="de-DE" sz="2000" dirty="0"/>
                        <a:t>/s – 100 </a:t>
                      </a:r>
                      <a:r>
                        <a:rPr lang="de-DE" sz="2000" dirty="0" err="1"/>
                        <a:t>TBit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2761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de-DE" sz="2000" b="1" dirty="0"/>
                        <a:t>Leiterungebunden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42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Funk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 </a:t>
                      </a:r>
                      <a:r>
                        <a:rPr lang="de-DE" sz="2000" dirty="0" err="1"/>
                        <a:t>KBit</a:t>
                      </a:r>
                      <a:r>
                        <a:rPr lang="de-DE" sz="2000" dirty="0"/>
                        <a:t>/s – 100</a:t>
                      </a:r>
                      <a:r>
                        <a:rPr lang="de-DE" sz="2000" baseline="0" dirty="0"/>
                        <a:t>  </a:t>
                      </a:r>
                      <a:r>
                        <a:rPr lang="de-DE" sz="2000" baseline="0" dirty="0" err="1"/>
                        <a:t>KBit</a:t>
                      </a:r>
                      <a:r>
                        <a:rPr lang="de-DE" sz="2000" baseline="0" dirty="0"/>
                        <a:t>/s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70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Mikrowelle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 MBit/s – 1 </a:t>
                      </a:r>
                      <a:r>
                        <a:rPr lang="de-DE" sz="2000" dirty="0" err="1"/>
                        <a:t>GBit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Infrarot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 </a:t>
                      </a:r>
                      <a:r>
                        <a:rPr lang="de-DE" sz="2000" dirty="0" err="1"/>
                        <a:t>KBit</a:t>
                      </a:r>
                      <a:r>
                        <a:rPr lang="de-DE" sz="2000" dirty="0"/>
                        <a:t>/s – 1 </a:t>
                      </a:r>
                      <a:r>
                        <a:rPr lang="de-DE" sz="2000" dirty="0" err="1"/>
                        <a:t>TBit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3938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7849820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2550</Words>
  <Application>Microsoft Office PowerPoint</Application>
  <PresentationFormat>Bildschirmpräsentation (4:3)</PresentationFormat>
  <Paragraphs>533</Paragraphs>
  <Slides>46</Slides>
  <Notes>45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Helvetica</vt:lpstr>
      <vt:lpstr>Wingdings</vt:lpstr>
      <vt:lpstr>1_Office Theme</vt:lpstr>
      <vt:lpstr>Rechnernetze &amp; Verteilte Systeme</vt:lpstr>
      <vt:lpstr>Kapitel 7: Bitübertragungssicht</vt:lpstr>
      <vt:lpstr>Systemsicht</vt:lpstr>
      <vt:lpstr>Überblick:  Bitübertragungsschicht (1/2)</vt:lpstr>
      <vt:lpstr>Überblick:  Bitübertragungsschicht (2/2)</vt:lpstr>
      <vt:lpstr>Übertragungsmedien</vt:lpstr>
      <vt:lpstr>Klassifizierung der Übertragungsmedien </vt:lpstr>
      <vt:lpstr>Wichtige Aspekte und Grundbegriffe zu Übertragungsmedien </vt:lpstr>
      <vt:lpstr>Übertragungsmedien:  Durchsatz und Bitfehlerrate</vt:lpstr>
      <vt:lpstr>Eigenschaften von Medien</vt:lpstr>
      <vt:lpstr>Elektrische Leiter (1/2)</vt:lpstr>
      <vt:lpstr>Eigenschaften von Medien</vt:lpstr>
      <vt:lpstr>Eigenschaften von Medien</vt:lpstr>
      <vt:lpstr>Eigenschaften von Medien</vt:lpstr>
      <vt:lpstr>Eigenschaften von Medien</vt:lpstr>
      <vt:lpstr>Eigenschaften von Medien</vt:lpstr>
      <vt:lpstr>Eigenschaften von Medien</vt:lpstr>
      <vt:lpstr>Elektrische Leiter: Störeinflüsse und Lösungsansätze</vt:lpstr>
      <vt:lpstr>Elektrische Leiter: Verdrillte Kabel (Engl. Twisted Pair)</vt:lpstr>
      <vt:lpstr>Elektrische Leiter: Koaxialkabel (Koax)</vt:lpstr>
      <vt:lpstr>Lichtwellenleiter</vt:lpstr>
      <vt:lpstr>Lichtwellenleiter: Moden</vt:lpstr>
      <vt:lpstr>Das Elektromagnetische Spektrum und seine Verwendung</vt:lpstr>
      <vt:lpstr>Codierung und Modulation</vt:lpstr>
      <vt:lpstr>Begriffsklärung: Daten und Signale</vt:lpstr>
      <vt:lpstr>Fourierdarstellung von Signalen</vt:lpstr>
      <vt:lpstr>Fourierdarstellung von Signalen</vt:lpstr>
      <vt:lpstr>Der Bandbreiten-Begriff</vt:lpstr>
      <vt:lpstr>Abtasttheorem</vt:lpstr>
      <vt:lpstr>Abtastung (Animation)</vt:lpstr>
      <vt:lpstr>Übergänge zwischen  Daten und Signalen</vt:lpstr>
      <vt:lpstr>Bitrate vs. Baudrate</vt:lpstr>
      <vt:lpstr>Beispiel: 2-Stufencodierung</vt:lpstr>
      <vt:lpstr>Beispiel: 4-Stufencodierung</vt:lpstr>
      <vt:lpstr>Gesetz von Nyquist</vt:lpstr>
      <vt:lpstr>Gesetz von Shannon</vt:lpstr>
      <vt:lpstr>Weitere Gesetzmäßigkeiten</vt:lpstr>
      <vt:lpstr>Codierungsverfahren</vt:lpstr>
      <vt:lpstr>Beispiel: Lauflängencodierung</vt:lpstr>
      <vt:lpstr>Beispiel: Huffmann-Codierung</vt:lpstr>
      <vt:lpstr>Leitungscodierung</vt:lpstr>
      <vt:lpstr>Leitungcodierung (Baseband)</vt:lpstr>
      <vt:lpstr>Modulation: Prinzip</vt:lpstr>
      <vt:lpstr>Synchrone Übertragung</vt:lpstr>
      <vt:lpstr>Asynchrone Übertragung</vt:lpstr>
      <vt:lpstr>Schnittstellen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Jungblut, Pascal</cp:lastModifiedBy>
  <cp:revision>585</cp:revision>
  <dcterms:created xsi:type="dcterms:W3CDTF">2016-01-14T15:59:31Z</dcterms:created>
  <dcterms:modified xsi:type="dcterms:W3CDTF">2019-07-25T15:02:10Z</dcterms:modified>
</cp:coreProperties>
</file>