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385" r:id="rId2"/>
    <p:sldId id="584" r:id="rId3"/>
    <p:sldId id="392" r:id="rId4"/>
    <p:sldId id="534" r:id="rId5"/>
    <p:sldId id="452" r:id="rId6"/>
    <p:sldId id="553" r:id="rId7"/>
    <p:sldId id="456" r:id="rId8"/>
    <p:sldId id="457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9" r:id="rId22"/>
    <p:sldId id="550" r:id="rId23"/>
    <p:sldId id="551" r:id="rId24"/>
    <p:sldId id="552" r:id="rId25"/>
    <p:sldId id="554" r:id="rId26"/>
    <p:sldId id="556" r:id="rId27"/>
    <p:sldId id="555" r:id="rId28"/>
    <p:sldId id="573" r:id="rId29"/>
    <p:sldId id="557" r:id="rId30"/>
    <p:sldId id="558" r:id="rId31"/>
    <p:sldId id="559" r:id="rId32"/>
    <p:sldId id="560" r:id="rId33"/>
    <p:sldId id="574" r:id="rId34"/>
    <p:sldId id="562" r:id="rId35"/>
    <p:sldId id="565" r:id="rId36"/>
    <p:sldId id="566" r:id="rId37"/>
    <p:sldId id="563" r:id="rId38"/>
    <p:sldId id="564" r:id="rId39"/>
    <p:sldId id="583" r:id="rId40"/>
    <p:sldId id="575" r:id="rId41"/>
    <p:sldId id="576" r:id="rId42"/>
    <p:sldId id="567" r:id="rId43"/>
    <p:sldId id="568" r:id="rId44"/>
    <p:sldId id="569" r:id="rId45"/>
    <p:sldId id="570" r:id="rId46"/>
    <p:sldId id="571" r:id="rId47"/>
    <p:sldId id="582" r:id="rId48"/>
    <p:sldId id="578" r:id="rId49"/>
    <p:sldId id="579" r:id="rId50"/>
    <p:sldId id="580" r:id="rId51"/>
    <p:sldId id="581" r:id="rId5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53ED14B-D214-481C-8FAB-280D8BA8BA36}">
          <p14:sldIdLst>
            <p14:sldId id="385"/>
            <p14:sldId id="584"/>
          </p14:sldIdLst>
        </p14:section>
        <p14:section name="Kapitel 6.1: MAC-Teilschicht" id="{761F14E2-3044-4307-AF6F-B87287A1BD08}">
          <p14:sldIdLst>
            <p14:sldId id="392"/>
            <p14:sldId id="534"/>
            <p14:sldId id="452"/>
            <p14:sldId id="553"/>
            <p14:sldId id="456"/>
            <p14:sldId id="457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9"/>
            <p14:sldId id="550"/>
            <p14:sldId id="551"/>
            <p14:sldId id="552"/>
            <p14:sldId id="554"/>
            <p14:sldId id="556"/>
            <p14:sldId id="555"/>
            <p14:sldId id="573"/>
            <p14:sldId id="557"/>
            <p14:sldId id="558"/>
            <p14:sldId id="559"/>
            <p14:sldId id="560"/>
            <p14:sldId id="574"/>
            <p14:sldId id="562"/>
            <p14:sldId id="565"/>
            <p14:sldId id="566"/>
            <p14:sldId id="563"/>
            <p14:sldId id="564"/>
            <p14:sldId id="583"/>
            <p14:sldId id="575"/>
            <p14:sldId id="576"/>
            <p14:sldId id="567"/>
            <p14:sldId id="568"/>
            <p14:sldId id="569"/>
            <p14:sldId id="570"/>
            <p14:sldId id="571"/>
            <p14:sldId id="582"/>
            <p14:sldId id="578"/>
            <p14:sldId id="579"/>
            <p14:sldId id="580"/>
            <p14:sldId id="581"/>
          </p14:sldIdLst>
        </p14:section>
        <p14:section name="Zusammenfassung" id="{CEF128F8-74B9-43DB-B9E9-E7299B62BE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0" autoAdjust="0"/>
    <p:restoredTop sz="79533" autoAdjust="0"/>
  </p:normalViewPr>
  <p:slideViewPr>
    <p:cSldViewPr snapToGrid="0">
      <p:cViewPr varScale="1">
        <p:scale>
          <a:sx n="104" d="100"/>
          <a:sy n="10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019E10-39B0-AD4A-B3C5-56104CA6B58C}" type="datetimeFigureOut">
              <a:rPr lang="de-DE" smtClean="0"/>
              <a:t>29.07.2019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9F0CFB8-C07B-4450-90AA-28AF97BDE110}" type="datetimeFigureOut">
              <a:rPr lang="de-DE" smtClean="0"/>
              <a:t>29.07.2019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8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25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53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maximale Größe von 1500 Bytes ist historisch begründet, da der erste Standard bereits 1978 verabschiedet wurde und RAM damals noch eine teure </a:t>
            </a:r>
            <a:r>
              <a:rPr lang="de-DE" dirty="0" err="1"/>
              <a:t>Resource</a:t>
            </a:r>
            <a:r>
              <a:rPr lang="de-DE" dirty="0"/>
              <a:t> war.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22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 Was ist eine Kollisionsdomäne?</a:t>
            </a:r>
          </a:p>
        </p:txBody>
      </p:sp>
    </p:spTree>
    <p:extLst>
      <p:ext uri="{BB962C8B-B14F-4D97-AF65-F5344CB8AC3E}">
        <p14:creationId xmlns:p14="http://schemas.microsoft.com/office/powerpoint/2010/main" val="287175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Switches ergeben einen drastischen Performance-Gewinn durch besseren Durchsatz.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47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42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8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39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03D-057B-CE43-AB37-387A64A1FD82}" type="datetime1">
              <a:rPr lang="de-DE" smtClean="0"/>
              <a:t>29.07.2019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DFF-E6E9-FA43-845E-876792AFD1C9}" type="datetime1">
              <a:rPr lang="de-DE" smtClean="0"/>
              <a:t>29.07.2019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1EDE-55CB-7F4F-9881-A8D2998426EC}" type="datetime1">
              <a:rPr lang="de-DE" smtClean="0"/>
              <a:t>29.07.2019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EA54-3FF3-EA48-ABAD-BA7278B0B19B}" type="datetime1">
              <a:rPr lang="de-DE" sz="1108" smtClean="0"/>
              <a:t>29.07.2019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43-1473-0545-B6EE-BAAE39D86A24}" type="datetime1">
              <a:rPr lang="de-DE" smtClean="0"/>
              <a:t>29.07.2019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F82-4366-6048-98FA-4F0E1639A3B0}" type="datetime1">
              <a:rPr lang="de-DE" smtClean="0"/>
              <a:t>29.07.2019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BB63-9606-0341-812E-0BF3F9EE06E3}" type="datetime1">
              <a:rPr lang="de-DE" smtClean="0"/>
              <a:t>29.07.2019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3B3-CDCD-D14E-B338-4CAAB54A646C}" type="datetime1">
              <a:rPr lang="de-DE" smtClean="0"/>
              <a:t>29.07.2019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9DAA-F5ED-BD46-8EB5-6A006070CCE3}" type="datetime1">
              <a:rPr lang="de-DE" smtClean="0"/>
              <a:t>29.07.2019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496-4B82-E241-AFD2-08DB9DC0B911}" type="datetime1">
              <a:rPr lang="de-DE" smtClean="0"/>
              <a:t>29.07.2019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EC63-51D1-9B46-9302-070CAFA2A980}" type="datetime1">
              <a:rPr lang="de-DE" smtClean="0"/>
              <a:t>29.07.2019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6582-5678-374D-9D6C-549E0B6FEB9A}" type="datetime1">
              <a:rPr lang="de-DE" smtClean="0"/>
              <a:t>29.07.2019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EEF-D0E6-C944-872B-ABD46714FBF9}" type="datetime1">
              <a:rPr lang="de-DE" smtClean="0"/>
              <a:t>29.07.2019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nvs-fragen@nm.ifi.lmu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2019</a:t>
            </a:r>
          </a:p>
          <a:p>
            <a:endParaRPr lang="de-DE" dirty="0"/>
          </a:p>
          <a:p>
            <a:r>
              <a:rPr lang="de-DE" dirty="0"/>
              <a:t>Prof. Dr. D. </a:t>
            </a:r>
            <a:r>
              <a:rPr lang="de-DE" dirty="0" err="1"/>
              <a:t>Kranzlmüller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Vielfachzugriff: Anforderungen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Ein Kanal (Medium) hat eine verfügbare Übertragungsrate von R Bits / Sekunde. Idealerweise werden dabei folgenden Anforderungen erfüllt:</a:t>
            </a:r>
          </a:p>
          <a:p>
            <a:r>
              <a:rPr lang="de-DE" dirty="0"/>
              <a:t>Falls nur 1 Sender: Durchsatz von R.</a:t>
            </a:r>
          </a:p>
          <a:p>
            <a:r>
              <a:rPr lang="de-DE" dirty="0"/>
              <a:t>Falls M Sender: Der gemittelte Durchsatz über die Zeit aller Sender ist R/M.</a:t>
            </a:r>
          </a:p>
          <a:p>
            <a:r>
              <a:rPr lang="de-DE" dirty="0"/>
              <a:t>Dezentralisiertes Protokoll: Kein Single Point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(</a:t>
            </a:r>
            <a:r>
              <a:rPr lang="de-DE" dirty="0" err="1"/>
              <a:t>SPoF</a:t>
            </a:r>
            <a:r>
              <a:rPr lang="de-DE" dirty="0"/>
              <a:t>).</a:t>
            </a:r>
          </a:p>
          <a:p>
            <a:r>
              <a:rPr lang="de-DE" dirty="0"/>
              <a:t>Simples Protokoll </a:t>
            </a:r>
            <a:r>
              <a:rPr lang="de-DE" dirty="0">
                <a:sym typeface="Wingdings" panose="05000000000000000000" pitchFamily="2" charset="2"/>
              </a:rPr>
              <a:t> geringe Anforderungen der Implementierung. (Muss auf vielen verschiedenen Geräten lauffähig sein)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4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Random Access Verfahren: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Ein Knoten sendet immer mit maximal möglichen Übertragungsrate R.</a:t>
            </a:r>
          </a:p>
          <a:p>
            <a:r>
              <a:rPr lang="de-DE" dirty="0"/>
              <a:t>Bei Auftreten einer </a:t>
            </a:r>
            <a:r>
              <a:rPr lang="de-DE" b="1" dirty="0"/>
              <a:t>Kollision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Zufällige</a:t>
            </a:r>
            <a:r>
              <a:rPr lang="de-DE" dirty="0"/>
              <a:t> Zeitspanne warten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Erneuter Sendeversuch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Verfahren wiederholen, bis der Rahmen erfolgreich übertragen ist</a:t>
            </a:r>
          </a:p>
          <a:p>
            <a:r>
              <a:rPr lang="de-DE" dirty="0"/>
              <a:t>Durch Zufall ist Wahrscheinlichkeit geringer, dass mehrere Sender die exakte Wartezeit haben. </a:t>
            </a:r>
            <a:r>
              <a:rPr lang="de-DE" dirty="0">
                <a:sym typeface="Wingdings" panose="05000000000000000000" pitchFamily="2" charset="2"/>
              </a:rPr>
              <a:t> Geringere Kollisionswahrscheinlichkeit</a:t>
            </a:r>
          </a:p>
          <a:p>
            <a:r>
              <a:rPr lang="de-DE" dirty="0">
                <a:sym typeface="Wingdings" panose="05000000000000000000" pitchFamily="2" charset="2"/>
              </a:rPr>
              <a:t>Protokolle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Slotted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Aloha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Pures </a:t>
            </a:r>
            <a:r>
              <a:rPr lang="de-DE" dirty="0" err="1">
                <a:sym typeface="Wingdings" panose="05000000000000000000" pitchFamily="2" charset="2"/>
              </a:rPr>
              <a:t>Aloha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Ethernet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36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Slotted</a:t>
            </a:r>
            <a:r>
              <a:rPr lang="de-DE" dirty="0"/>
              <a:t> </a:t>
            </a:r>
            <a:r>
              <a:rPr lang="de-DE" dirty="0" err="1"/>
              <a:t>Aloha</a:t>
            </a:r>
            <a:r>
              <a:rPr lang="de-DE" dirty="0"/>
              <a:t>: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Jeder Rahmen hat eine fixe Größe von L Bits.</a:t>
            </a:r>
          </a:p>
          <a:p>
            <a:r>
              <a:rPr lang="de-DE" dirty="0"/>
              <a:t>Verfügbare Übertragungsrate ist R Bits / Sekunde</a:t>
            </a:r>
          </a:p>
          <a:p>
            <a:r>
              <a:rPr lang="de-DE" dirty="0"/>
              <a:t>Aufteilen der Sendezeit in diskrete Zeit-Intervalle</a:t>
            </a:r>
          </a:p>
          <a:p>
            <a:pPr lvl="1"/>
            <a:r>
              <a:rPr lang="de-DE" dirty="0"/>
              <a:t>L / R Sekunden: Zeit um einen Rahmen der Größe L mit Übertragungsrate R zu versenden.</a:t>
            </a:r>
          </a:p>
          <a:p>
            <a:r>
              <a:rPr lang="de-DE" dirty="0"/>
              <a:t>Übertragung eines Rahmen wird immer bei Beginn eines Sende-Intervalls gestartet.</a:t>
            </a:r>
          </a:p>
          <a:p>
            <a:r>
              <a:rPr lang="de-DE" dirty="0"/>
              <a:t>Alle Sender sind zeitlich synchronisiert und wissen daher, wann ein Sende-Intervall beginnt / endet.</a:t>
            </a:r>
          </a:p>
          <a:p>
            <a:r>
              <a:rPr lang="de-DE" dirty="0"/>
              <a:t>Alle Sender erkennen eine mögliche Kollision.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4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Slotted</a:t>
            </a:r>
            <a:r>
              <a:rPr lang="de-DE" dirty="0"/>
              <a:t> </a:t>
            </a:r>
            <a:r>
              <a:rPr lang="de-DE" dirty="0" err="1"/>
              <a:t>Aloha</a:t>
            </a:r>
            <a:r>
              <a:rPr lang="de-DE" dirty="0"/>
              <a:t>: Protokollablauf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 </a:t>
            </a:r>
            <a:r>
              <a:rPr lang="de-DE" i="1" dirty="0"/>
              <a:t>p </a:t>
            </a:r>
            <a:r>
              <a:rPr lang="de-DE" dirty="0"/>
              <a:t>eine Wahrscheinlich (Zahlen zwischen 0 und 1).</a:t>
            </a:r>
            <a:endParaRPr lang="de-DE" i="1" dirty="0"/>
          </a:p>
          <a:p>
            <a:r>
              <a:rPr lang="de-DE" dirty="0"/>
              <a:t>Tritt keine Kollision auf, ist der Rahmen erfolgreich übertragen.</a:t>
            </a:r>
          </a:p>
          <a:p>
            <a:r>
              <a:rPr lang="de-DE" dirty="0"/>
              <a:t>Bei Auftreten einer Kollision: Erkennen vor Ende des </a:t>
            </a:r>
            <a:r>
              <a:rPr lang="de-DE" i="1" dirty="0"/>
              <a:t>aktuellen </a:t>
            </a:r>
            <a:r>
              <a:rPr lang="de-DE" dirty="0"/>
              <a:t>Sende-Intervalls. Erneute Übertragung im </a:t>
            </a:r>
            <a:r>
              <a:rPr lang="de-DE" i="1" dirty="0"/>
              <a:t>nächsten</a:t>
            </a:r>
            <a:r>
              <a:rPr lang="de-DE" dirty="0"/>
              <a:t> Intervall mit Wahrscheinlichkeit </a:t>
            </a:r>
            <a:r>
              <a:rPr lang="de-DE" i="1" dirty="0"/>
              <a:t>p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Nicht-Übertragung sowie erneutes Versuchen in späteren Zeitintervallen daher mit Wahrscheinlichkeit </a:t>
            </a:r>
            <a:r>
              <a:rPr lang="de-DE" i="1" dirty="0">
                <a:sym typeface="Wingdings" panose="05000000000000000000" pitchFamily="2" charset="2"/>
              </a:rPr>
              <a:t>(1-p)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18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Slotted</a:t>
            </a:r>
            <a:r>
              <a:rPr lang="de-DE" dirty="0"/>
              <a:t> </a:t>
            </a:r>
            <a:r>
              <a:rPr lang="de-DE" dirty="0" err="1"/>
              <a:t>Aloha</a:t>
            </a:r>
            <a:r>
              <a:rPr lang="de-DE" dirty="0"/>
              <a:t> (Bewertung)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Sender kann Übertragungsrate R voll ausschöpfen.</a:t>
            </a:r>
          </a:p>
          <a:p>
            <a:pPr algn="just"/>
            <a:r>
              <a:rPr lang="de-DE" dirty="0"/>
              <a:t>Dezentralisiertes Protokoll durch unabhängiges Erkennen der Kollision und Wahrscheinlichkeit </a:t>
            </a:r>
            <a:r>
              <a:rPr lang="de-DE" i="1" dirty="0"/>
              <a:t>p</a:t>
            </a:r>
            <a:r>
              <a:rPr lang="de-DE" dirty="0"/>
              <a:t> für erneutes Übertragen im nächsten Intervall.</a:t>
            </a:r>
          </a:p>
          <a:p>
            <a:r>
              <a:rPr lang="de-DE" dirty="0"/>
              <a:t>Am effizientesten, wenn nur 1 Sender offene Rahmen zu versenden hat.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Wie effizient ist </a:t>
            </a:r>
            <a:r>
              <a:rPr lang="de-DE" dirty="0" err="1">
                <a:sym typeface="Wingdings" panose="05000000000000000000" pitchFamily="2" charset="2"/>
              </a:rPr>
              <a:t>Aloha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6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Slotted</a:t>
            </a:r>
            <a:r>
              <a:rPr lang="de-DE" dirty="0"/>
              <a:t> </a:t>
            </a:r>
            <a:r>
              <a:rPr lang="de-DE" dirty="0" err="1"/>
              <a:t>Aloha</a:t>
            </a:r>
            <a:r>
              <a:rPr lang="de-DE" dirty="0"/>
              <a:t>: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2500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4 Sender (Knoten):</a:t>
            </a:r>
          </a:p>
          <a:p>
            <a:r>
              <a:rPr lang="de-DE" dirty="0"/>
              <a:t>Knoten 1,2 und 3 kollidieren im ersten Intervall (Zeitscheibe).</a:t>
            </a:r>
          </a:p>
          <a:p>
            <a:r>
              <a:rPr lang="de-DE" dirty="0"/>
              <a:t>Knoten 2 versendet Rahmen erfolgreich in Intervall 4, Konten 1 in 8 sowie Knoten 3 in 9.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/>
          </a:p>
        </p:txBody>
      </p:sp>
      <p:pic>
        <p:nvPicPr>
          <p:cNvPr id="6" name="Picture 2" descr="D:\WORK\PEARSON\000 FOLIEN\4237_Computernetzweke\JPG\4237_eBook-4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" b="12931"/>
          <a:stretch/>
        </p:blipFill>
        <p:spPr bwMode="auto">
          <a:xfrm>
            <a:off x="1200727" y="3210647"/>
            <a:ext cx="6640946" cy="286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7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Slotted</a:t>
            </a:r>
            <a:r>
              <a:rPr lang="de-DE" dirty="0"/>
              <a:t> </a:t>
            </a:r>
            <a:r>
              <a:rPr lang="de-DE" dirty="0" err="1"/>
              <a:t>Aloha</a:t>
            </a:r>
            <a:r>
              <a:rPr lang="de-DE" dirty="0"/>
              <a:t> (Effizienz)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dirty="0"/>
                  <a:t>Vereinfachte Annahme mit: Sowohl neue (aus Schicht 3 ankommende) als auch kollidierende Rahmen werden mit Wahrscheinlich </a:t>
                </a:r>
                <a:r>
                  <a:rPr lang="de-DE" i="1" dirty="0"/>
                  <a:t>p</a:t>
                </a:r>
                <a:r>
                  <a:rPr lang="de-DE" dirty="0"/>
                  <a:t> versendet. Es gibt N Sender.</a:t>
                </a:r>
              </a:p>
              <a:p>
                <a:r>
                  <a:rPr lang="de-DE" dirty="0"/>
                  <a:t>Wahrscheinlichkeit für erfolgreichen Slot: Nur 1 Knoten (aus N) sendet.</a:t>
                </a:r>
              </a:p>
              <a:p>
                <a:pPr lvl="1"/>
                <a:r>
                  <a:rPr lang="de-DE" dirty="0"/>
                  <a:t>Knoten versendet: p</a:t>
                </a:r>
              </a:p>
              <a:p>
                <a:pPr lvl="1"/>
                <a:r>
                  <a:rPr lang="de-DE" dirty="0"/>
                  <a:t>N-1 Knoten senden nicht: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Ein beliebiger Knoten erfolgreich: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Wahrscheinlichkeit mit N Knoten: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Finde p*, das den Term maximiert (Schrittweises Herleiten in der Übung).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Ergebnis: Effizienz ist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=0.37 (37%)</m:t>
                    </m:r>
                  </m:oMath>
                </a14:m>
                <a:r>
                  <a:rPr lang="de-DE" dirty="0"/>
                  <a:t>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/>
                  <a:t>Durchsatz bei 100 Mbit/s nur 37 Mbit/s.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221" r="-11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6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Pure </a:t>
            </a:r>
            <a:r>
              <a:rPr lang="de-DE" dirty="0" err="1"/>
              <a:t>Aloha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Im Gegensatz zu </a:t>
                </a:r>
                <a:r>
                  <a:rPr lang="de-DE" dirty="0" err="1"/>
                  <a:t>slotted</a:t>
                </a:r>
                <a:r>
                  <a:rPr lang="de-DE" dirty="0"/>
                  <a:t> </a:t>
                </a:r>
                <a:r>
                  <a:rPr lang="de-DE" dirty="0" err="1"/>
                  <a:t>Aloha</a:t>
                </a:r>
                <a:r>
                  <a:rPr lang="de-DE" dirty="0"/>
                  <a:t> </a:t>
                </a:r>
                <a:r>
                  <a:rPr lang="de-DE" b="1" dirty="0"/>
                  <a:t>Keine</a:t>
                </a:r>
                <a:r>
                  <a:rPr lang="de-DE" dirty="0"/>
                  <a:t> Aufteilung in diskrete Zeitintervalle.</a:t>
                </a:r>
              </a:p>
              <a:p>
                <a:r>
                  <a:rPr lang="de-DE" dirty="0"/>
                  <a:t>Wenn ein Rahmen anfällt, wird unmittelbar versendet.</a:t>
                </a:r>
              </a:p>
              <a:p>
                <a:r>
                  <a:rPr lang="de-DE" dirty="0"/>
                  <a:t>Bei Auftreten einer Kollision unmittelbar erneutes Versenden mit Wahrscheinlichkeit </a:t>
                </a:r>
                <a:r>
                  <a:rPr lang="de-DE" i="1" dirty="0"/>
                  <a:t>p</a:t>
                </a:r>
                <a:r>
                  <a:rPr lang="de-DE" dirty="0"/>
                  <a:t> bzw. erneutes Abwarten für die Dauer einer Rahmenübertragungszeit mit </a:t>
                </a:r>
                <a:r>
                  <a:rPr lang="de-DE" i="1" dirty="0"/>
                  <a:t>1-p</a:t>
                </a:r>
                <a:r>
                  <a:rPr lang="de-DE" dirty="0"/>
                  <a:t>.</a:t>
                </a:r>
              </a:p>
              <a:p>
                <a:r>
                  <a:rPr lang="de-DE" dirty="0"/>
                  <a:t>Vorteil gegenüber </a:t>
                </a:r>
                <a:r>
                  <a:rPr lang="de-DE" dirty="0" err="1"/>
                  <a:t>Slotted</a:t>
                </a:r>
                <a:r>
                  <a:rPr lang="de-DE" dirty="0"/>
                  <a:t> </a:t>
                </a:r>
                <a:r>
                  <a:rPr lang="de-DE" dirty="0" err="1"/>
                  <a:t>Aloha</a:t>
                </a:r>
                <a:r>
                  <a:rPr lang="de-DE" dirty="0"/>
                  <a:t>: Keine Zeitsynchronisation notwendig.</a:t>
                </a:r>
              </a:p>
              <a:p>
                <a:r>
                  <a:rPr lang="de-DE" dirty="0"/>
                  <a:t>Nachteil: Noch geringere Effizienz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den>
                    </m:f>
                  </m:oMath>
                </a14:m>
                <a:r>
                  <a:rPr lang="de-DE" dirty="0"/>
                  <a:t> (halb so groß wie die von </a:t>
                </a:r>
                <a:r>
                  <a:rPr lang="de-DE" dirty="0" err="1"/>
                  <a:t>Slotted</a:t>
                </a:r>
                <a:r>
                  <a:rPr lang="de-DE" dirty="0"/>
                  <a:t> </a:t>
                </a:r>
                <a:r>
                  <a:rPr lang="de-DE" dirty="0" err="1"/>
                  <a:t>Aloha</a:t>
                </a:r>
                <a:r>
                  <a:rPr lang="de-DE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801" r="-1005" b="-8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3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Carrier Sense Multiple Access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(CSMA/CD)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Zugrundeliegendes Zugriffs-Protokoll in Ethernet 802.03</a:t>
            </a:r>
          </a:p>
          <a:p>
            <a:r>
              <a:rPr lang="de-DE" dirty="0"/>
              <a:t>Grundsätzliche Regeln (im Gegensatz zu </a:t>
            </a:r>
            <a:r>
              <a:rPr lang="de-DE" dirty="0" err="1"/>
              <a:t>Aloha</a:t>
            </a:r>
            <a:r>
              <a:rPr lang="de-DE" dirty="0"/>
              <a:t>)</a:t>
            </a:r>
          </a:p>
          <a:p>
            <a:pPr lvl="1"/>
            <a:r>
              <a:rPr lang="de-DE" b="1" dirty="0"/>
              <a:t>Carrier </a:t>
            </a:r>
            <a:r>
              <a:rPr lang="de-DE" b="1" dirty="0" err="1"/>
              <a:t>Sensing</a:t>
            </a:r>
            <a:r>
              <a:rPr lang="de-DE" dirty="0"/>
              <a:t>: Bevor die Übertragung eines Rahmens initiiert wird, Kanal abhören. Falls Kanal „belegt“, warten bis Kanal frei ist.</a:t>
            </a:r>
          </a:p>
          <a:p>
            <a:pPr lvl="1"/>
            <a:r>
              <a:rPr lang="de-DE" dirty="0"/>
              <a:t>Kollisionserkennung (</a:t>
            </a:r>
            <a:r>
              <a:rPr lang="de-DE" b="1" dirty="0" err="1"/>
              <a:t>Collision</a:t>
            </a:r>
            <a:r>
              <a:rPr lang="de-DE" b="1" dirty="0"/>
              <a:t> </a:t>
            </a:r>
            <a:r>
              <a:rPr lang="de-DE" b="1" dirty="0" err="1"/>
              <a:t>Detection</a:t>
            </a:r>
            <a:r>
              <a:rPr lang="de-DE" dirty="0"/>
              <a:t>): Tritt während der Übertragung eine Kollision auf, Übertragung abbrechen und zufällige Zeit warten bevor ein erneuter Versuch gestartet wird.</a:t>
            </a:r>
          </a:p>
          <a:p>
            <a:pPr marL="0" indent="0">
              <a:buNone/>
            </a:pPr>
            <a:r>
              <a:rPr lang="de-DE" u="sng" dirty="0">
                <a:sym typeface="Wingdings" panose="05000000000000000000" pitchFamily="2" charset="2"/>
              </a:rPr>
              <a:t>Frage</a:t>
            </a:r>
            <a:r>
              <a:rPr lang="de-DE" dirty="0">
                <a:sym typeface="Wingdings" panose="05000000000000000000" pitchFamily="2" charset="2"/>
              </a:rPr>
              <a:t>: Warum kommt es zu einer Kollision, obwohl vor Beginn der Übertragung festgestellt wird, dass der Kanal frei ist (Carrier </a:t>
            </a:r>
            <a:r>
              <a:rPr lang="de-DE" dirty="0" err="1">
                <a:sym typeface="Wingdings" panose="05000000000000000000" pitchFamily="2" charset="2"/>
              </a:rPr>
              <a:t>Sensing</a:t>
            </a:r>
            <a:r>
              <a:rPr lang="de-DE" dirty="0">
                <a:sym typeface="Wingdings" panose="05000000000000000000" pitchFamily="2" charset="2"/>
              </a:rPr>
              <a:t>)?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3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Beispielszenario CSMA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30069"/>
            <a:ext cx="7886700" cy="6404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Raum-Zeit-Diagramm zweier CSMA Konten (Sender) mit kollidierenden Übertragungen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/>
          </a:p>
        </p:txBody>
      </p:sp>
      <p:pic>
        <p:nvPicPr>
          <p:cNvPr id="6" name="Picture 2" descr="D:\WORK\PEARSON\000 FOLIEN\4237_Computernetzweke\JPG\4237_eBook-4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9964" b="4936"/>
          <a:stretch/>
        </p:blipFill>
        <p:spPr bwMode="auto">
          <a:xfrm>
            <a:off x="2198262" y="2161317"/>
            <a:ext cx="4073236" cy="433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8698" y="2641181"/>
            <a:ext cx="1819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Zeitpunkt </a:t>
            </a:r>
            <a:r>
              <a:rPr lang="de-DE" i="1" dirty="0"/>
              <a:t>t0</a:t>
            </a:r>
            <a:r>
              <a:rPr lang="de-DE" dirty="0"/>
              <a:t>:</a:t>
            </a:r>
            <a:r>
              <a:rPr lang="de-DE" i="1" dirty="0"/>
              <a:t> </a:t>
            </a:r>
            <a:r>
              <a:rPr lang="de-DE" dirty="0"/>
              <a:t>Knoten B hört Kanal ab und startet Übertragung^.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09879" y="1977005"/>
            <a:ext cx="23535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Zeitpunkt </a:t>
            </a:r>
            <a:r>
              <a:rPr lang="de-DE" i="1" dirty="0"/>
              <a:t>t1</a:t>
            </a:r>
            <a:r>
              <a:rPr lang="de-DE" dirty="0"/>
              <a:t>:</a:t>
            </a:r>
            <a:r>
              <a:rPr lang="de-DE" i="1" dirty="0"/>
              <a:t> </a:t>
            </a:r>
            <a:r>
              <a:rPr lang="de-DE" dirty="0"/>
              <a:t>Knoten D hört Kanal ab und stellt (fälschlicherweise) fest, dass Kanal frei ist. Knoten D beginnt daher ebenfalls mit der Übertragung.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Kollision (Signal-Interferenz von B und D) tritt später auf.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Problem: Signal von B hat sich bei t1 noch nicht über das ganze Medium ausgebreitet. (</a:t>
            </a:r>
            <a:r>
              <a:rPr lang="de-DE" b="1" dirty="0">
                <a:sym typeface="Wingdings" panose="05000000000000000000" pitchFamily="2" charset="2"/>
              </a:rPr>
              <a:t>Ausbreitungs-verzögerung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86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Erinnerung: Fragestunde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Termin: 26.07.2019</a:t>
            </a:r>
          </a:p>
          <a:p>
            <a:r>
              <a:rPr lang="de-DE" dirty="0"/>
              <a:t>Einreichung von Fragen bis 24.07.2019</a:t>
            </a:r>
          </a:p>
          <a:p>
            <a:pPr lvl="1"/>
            <a:r>
              <a:rPr lang="de-DE" dirty="0"/>
              <a:t>Per E-Mail an </a:t>
            </a:r>
            <a:r>
              <a:rPr lang="de-DE" dirty="0">
                <a:hlinkClick r:id="rId2"/>
              </a:rPr>
              <a:t>rnvs-fragen@nm.ifi.lmu.de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Letztes Übungsblatt 12 vom 19.07. bis 26.07. zur </a:t>
            </a:r>
            <a:r>
              <a:rPr lang="de-DE" b="1" dirty="0"/>
              <a:t>Klausurvorbereitung</a:t>
            </a:r>
          </a:p>
          <a:p>
            <a:pPr lvl="1"/>
            <a:r>
              <a:rPr lang="de-DE" dirty="0"/>
              <a:t>Besprechung sowie Diskussion in der Fragestunde.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9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Beispielszenario CMSA mit Kollisionserkennung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  <p:pic>
        <p:nvPicPr>
          <p:cNvPr id="6" name="Picture 2" descr="D:\WORK\PEARSON\000 FOLIEN\4237_Computernetzweke\JPG\4237_eBook-4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b="5620"/>
          <a:stretch/>
        </p:blipFill>
        <p:spPr bwMode="auto">
          <a:xfrm>
            <a:off x="4793095" y="1690689"/>
            <a:ext cx="3722255" cy="41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6285" y="1918797"/>
            <a:ext cx="39433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ym typeface="Wingdings" panose="05000000000000000000" pitchFamily="2" charset="2"/>
              </a:rPr>
              <a:t> Entscheidende Rolle der </a:t>
            </a:r>
            <a:r>
              <a:rPr lang="de-DE" sz="2600" dirty="0"/>
              <a:t>Ausbreitungsverzögerung: Je größer, umso höhere Wahrscheinlichkeit, dass Carrier </a:t>
            </a:r>
            <a:r>
              <a:rPr lang="de-DE" sz="2600" dirty="0" err="1"/>
              <a:t>Sensing</a:t>
            </a:r>
            <a:r>
              <a:rPr lang="de-DE" sz="2600" dirty="0"/>
              <a:t> eine spätere Kollision nicht vermeiden kann.</a:t>
            </a:r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57821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1824" y="243349"/>
            <a:ext cx="5321830" cy="1325563"/>
          </a:xfrm>
        </p:spPr>
        <p:txBody>
          <a:bodyPr/>
          <a:lstStyle/>
          <a:p>
            <a:r>
              <a:rPr lang="de-DE" dirty="0"/>
              <a:t>CSMA/CD  Ablauf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/>
          </a:p>
        </p:txBody>
      </p:sp>
      <p:pic>
        <p:nvPicPr>
          <p:cNvPr id="7" name="Bild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0500">
            <a:off x="1421193" y="5171288"/>
            <a:ext cx="923292" cy="690312"/>
          </a:xfrm>
          <a:prstGeom prst="rect">
            <a:avLst/>
          </a:prstGeom>
        </p:spPr>
      </p:pic>
      <p:sp>
        <p:nvSpPr>
          <p:cNvPr id="8" name="Rechteck 139"/>
          <p:cNvSpPr/>
          <p:nvPr/>
        </p:nvSpPr>
        <p:spPr>
          <a:xfrm>
            <a:off x="2008246" y="4538878"/>
            <a:ext cx="1182361" cy="67927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4"/>
          <p:cNvSpPr txBox="1"/>
          <p:nvPr/>
        </p:nvSpPr>
        <p:spPr>
          <a:xfrm>
            <a:off x="892890" y="683378"/>
            <a:ext cx="230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 ist sendebereit</a:t>
            </a:r>
          </a:p>
        </p:txBody>
      </p:sp>
      <p:sp>
        <p:nvSpPr>
          <p:cNvPr id="10" name="Raute 11"/>
          <p:cNvSpPr/>
          <p:nvPr/>
        </p:nvSpPr>
        <p:spPr>
          <a:xfrm>
            <a:off x="1701078" y="2805619"/>
            <a:ext cx="421559" cy="635997"/>
          </a:xfrm>
          <a:prstGeom prst="diamond">
            <a:avLst/>
          </a:prstGeom>
          <a:solidFill>
            <a:srgbClr val="D9D9D9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11" name="Gerade Verbindung mit Pfeil 15"/>
          <p:cNvCxnSpPr>
            <a:stCxn id="33" idx="2"/>
            <a:endCxn id="10" idx="0"/>
          </p:cNvCxnSpPr>
          <p:nvPr/>
        </p:nvCxnSpPr>
        <p:spPr>
          <a:xfrm flipH="1">
            <a:off x="1911858" y="2390133"/>
            <a:ext cx="5665" cy="415486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9"/>
          <p:cNvCxnSpPr>
            <a:stCxn id="10" idx="2"/>
          </p:cNvCxnSpPr>
          <p:nvPr/>
        </p:nvCxnSpPr>
        <p:spPr>
          <a:xfrm>
            <a:off x="1911858" y="3441616"/>
            <a:ext cx="0" cy="479054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25"/>
          <p:cNvCxnSpPr>
            <a:endCxn id="52" idx="0"/>
          </p:cNvCxnSpPr>
          <p:nvPr/>
        </p:nvCxnSpPr>
        <p:spPr>
          <a:xfrm flipH="1">
            <a:off x="1219831" y="3920670"/>
            <a:ext cx="688410" cy="618208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30"/>
          <p:cNvCxnSpPr>
            <a:endCxn id="53" idx="0"/>
          </p:cNvCxnSpPr>
          <p:nvPr/>
        </p:nvCxnSpPr>
        <p:spPr>
          <a:xfrm>
            <a:off x="1917523" y="3920670"/>
            <a:ext cx="676852" cy="618208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33"/>
          <p:cNvCxnSpPr>
            <a:stCxn id="53" idx="2"/>
          </p:cNvCxnSpPr>
          <p:nvPr/>
        </p:nvCxnSpPr>
        <p:spPr>
          <a:xfrm flipH="1">
            <a:off x="1911859" y="5218157"/>
            <a:ext cx="682516" cy="714636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36"/>
          <p:cNvCxnSpPr>
            <a:stCxn id="52" idx="2"/>
          </p:cNvCxnSpPr>
          <p:nvPr/>
        </p:nvCxnSpPr>
        <p:spPr>
          <a:xfrm>
            <a:off x="1219831" y="5218157"/>
            <a:ext cx="692027" cy="714636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39"/>
          <p:cNvCxnSpPr/>
          <p:nvPr/>
        </p:nvCxnSpPr>
        <p:spPr>
          <a:xfrm flipH="1">
            <a:off x="1908241" y="5930923"/>
            <a:ext cx="3617" cy="390761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42"/>
          <p:cNvCxnSpPr>
            <a:endCxn id="10" idx="3"/>
          </p:cNvCxnSpPr>
          <p:nvPr/>
        </p:nvCxnSpPr>
        <p:spPr>
          <a:xfrm flipH="1">
            <a:off x="2122637" y="3123618"/>
            <a:ext cx="918177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48"/>
          <p:cNvCxnSpPr/>
          <p:nvPr/>
        </p:nvCxnSpPr>
        <p:spPr>
          <a:xfrm>
            <a:off x="3031290" y="2050494"/>
            <a:ext cx="1" cy="1073124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49"/>
          <p:cNvCxnSpPr>
            <a:endCxn id="33" idx="3"/>
          </p:cNvCxnSpPr>
          <p:nvPr/>
        </p:nvCxnSpPr>
        <p:spPr>
          <a:xfrm flipH="1">
            <a:off x="2508703" y="2050494"/>
            <a:ext cx="532112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54"/>
          <p:cNvSpPr txBox="1"/>
          <p:nvPr/>
        </p:nvSpPr>
        <p:spPr>
          <a:xfrm>
            <a:off x="2126782" y="2770217"/>
            <a:ext cx="77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belegt</a:t>
            </a:r>
          </a:p>
        </p:txBody>
      </p:sp>
      <p:cxnSp>
        <p:nvCxnSpPr>
          <p:cNvPr id="22" name="Gerade Verbindung mit Pfeil 55"/>
          <p:cNvCxnSpPr>
            <a:endCxn id="33" idx="0"/>
          </p:cNvCxnSpPr>
          <p:nvPr/>
        </p:nvCxnSpPr>
        <p:spPr>
          <a:xfrm>
            <a:off x="1917523" y="1426970"/>
            <a:ext cx="0" cy="283884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63"/>
          <p:cNvCxnSpPr>
            <a:endCxn id="33" idx="0"/>
          </p:cNvCxnSpPr>
          <p:nvPr/>
        </p:nvCxnSpPr>
        <p:spPr>
          <a:xfrm>
            <a:off x="1917523" y="1426970"/>
            <a:ext cx="0" cy="283884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64"/>
          <p:cNvCxnSpPr>
            <a:stCxn id="33" idx="2"/>
            <a:endCxn id="10" idx="0"/>
          </p:cNvCxnSpPr>
          <p:nvPr/>
        </p:nvCxnSpPr>
        <p:spPr>
          <a:xfrm flipH="1">
            <a:off x="1911858" y="2390133"/>
            <a:ext cx="5665" cy="415486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67"/>
          <p:cNvCxnSpPr/>
          <p:nvPr/>
        </p:nvCxnSpPr>
        <p:spPr>
          <a:xfrm>
            <a:off x="1911858" y="3441616"/>
            <a:ext cx="0" cy="47905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70"/>
          <p:cNvCxnSpPr>
            <a:endCxn id="33" idx="3"/>
          </p:cNvCxnSpPr>
          <p:nvPr/>
        </p:nvCxnSpPr>
        <p:spPr>
          <a:xfrm flipH="1">
            <a:off x="2508703" y="2050494"/>
            <a:ext cx="532112" cy="0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73"/>
          <p:cNvCxnSpPr>
            <a:endCxn id="52" idx="0"/>
          </p:cNvCxnSpPr>
          <p:nvPr/>
        </p:nvCxnSpPr>
        <p:spPr>
          <a:xfrm flipH="1">
            <a:off x="1219831" y="3920670"/>
            <a:ext cx="688410" cy="618208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77"/>
          <p:cNvCxnSpPr>
            <a:endCxn id="53" idx="0"/>
          </p:cNvCxnSpPr>
          <p:nvPr/>
        </p:nvCxnSpPr>
        <p:spPr>
          <a:xfrm>
            <a:off x="1911858" y="3920670"/>
            <a:ext cx="682517" cy="618208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86"/>
          <p:cNvCxnSpPr/>
          <p:nvPr/>
        </p:nvCxnSpPr>
        <p:spPr>
          <a:xfrm flipH="1">
            <a:off x="1911173" y="5930923"/>
            <a:ext cx="3617" cy="390761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89"/>
          <p:cNvCxnSpPr/>
          <p:nvPr/>
        </p:nvCxnSpPr>
        <p:spPr>
          <a:xfrm flipH="1">
            <a:off x="2122638" y="3123618"/>
            <a:ext cx="918177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90"/>
          <p:cNvCxnSpPr/>
          <p:nvPr/>
        </p:nvCxnSpPr>
        <p:spPr>
          <a:xfrm>
            <a:off x="3031189" y="2050494"/>
            <a:ext cx="1" cy="107312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94"/>
          <p:cNvSpPr txBox="1"/>
          <p:nvPr/>
        </p:nvSpPr>
        <p:spPr>
          <a:xfrm>
            <a:off x="1256805" y="2888755"/>
            <a:ext cx="50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29C02E"/>
                </a:solidFill>
              </a:rPr>
              <a:t>frei</a:t>
            </a:r>
          </a:p>
        </p:txBody>
      </p:sp>
      <p:sp>
        <p:nvSpPr>
          <p:cNvPr id="33" name="Rechteck 100"/>
          <p:cNvSpPr/>
          <p:nvPr/>
        </p:nvSpPr>
        <p:spPr>
          <a:xfrm>
            <a:off x="1326342" y="1710854"/>
            <a:ext cx="1182361" cy="679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Kanal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Abhören</a:t>
            </a:r>
          </a:p>
        </p:txBody>
      </p:sp>
      <p:cxnSp>
        <p:nvCxnSpPr>
          <p:cNvPr id="34" name="Gerade Verbindung mit Pfeil 136"/>
          <p:cNvCxnSpPr/>
          <p:nvPr/>
        </p:nvCxnSpPr>
        <p:spPr>
          <a:xfrm flipH="1">
            <a:off x="1917857" y="5216287"/>
            <a:ext cx="682517" cy="714636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138"/>
          <p:cNvCxnSpPr/>
          <p:nvPr/>
        </p:nvCxnSpPr>
        <p:spPr>
          <a:xfrm>
            <a:off x="1222884" y="5216287"/>
            <a:ext cx="692027" cy="714636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142"/>
          <p:cNvSpPr/>
          <p:nvPr/>
        </p:nvSpPr>
        <p:spPr>
          <a:xfrm>
            <a:off x="2011159" y="4528504"/>
            <a:ext cx="1182361" cy="339639"/>
          </a:xfrm>
          <a:prstGeom prst="rect">
            <a:avLst/>
          </a:prstGeom>
          <a:solidFill>
            <a:srgbClr val="D7E3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143"/>
          <p:cNvSpPr/>
          <p:nvPr/>
        </p:nvSpPr>
        <p:spPr>
          <a:xfrm>
            <a:off x="1993813" y="4536970"/>
            <a:ext cx="1182361" cy="679279"/>
          </a:xfrm>
          <a:prstGeom prst="rect">
            <a:avLst/>
          </a:prstGeom>
          <a:solidFill>
            <a:srgbClr val="F3C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Rechteck 144"/>
          <p:cNvSpPr/>
          <p:nvPr/>
        </p:nvSpPr>
        <p:spPr>
          <a:xfrm>
            <a:off x="631703" y="4536019"/>
            <a:ext cx="1182361" cy="67927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echteck 145"/>
          <p:cNvSpPr/>
          <p:nvPr/>
        </p:nvSpPr>
        <p:spPr>
          <a:xfrm>
            <a:off x="631703" y="4536971"/>
            <a:ext cx="1182361" cy="339639"/>
          </a:xfrm>
          <a:prstGeom prst="rect">
            <a:avLst/>
          </a:prstGeom>
          <a:solidFill>
            <a:srgbClr val="D7E3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146"/>
          <p:cNvSpPr/>
          <p:nvPr/>
        </p:nvSpPr>
        <p:spPr>
          <a:xfrm>
            <a:off x="628650" y="4536970"/>
            <a:ext cx="1182361" cy="679279"/>
          </a:xfrm>
          <a:prstGeom prst="rect">
            <a:avLst/>
          </a:prstGeom>
          <a:solidFill>
            <a:srgbClr val="F3C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Rechteck 147"/>
          <p:cNvSpPr/>
          <p:nvPr/>
        </p:nvSpPr>
        <p:spPr>
          <a:xfrm>
            <a:off x="5693823" y="4538878"/>
            <a:ext cx="1317833" cy="679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Jam-Signal senden</a:t>
            </a:r>
          </a:p>
        </p:txBody>
      </p:sp>
      <p:sp>
        <p:nvSpPr>
          <p:cNvPr id="42" name="Rechteck 148"/>
          <p:cNvSpPr/>
          <p:nvPr/>
        </p:nvSpPr>
        <p:spPr>
          <a:xfrm>
            <a:off x="5693823" y="1710854"/>
            <a:ext cx="1317833" cy="1125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Zufällige Zeit warten (</a:t>
            </a:r>
            <a:r>
              <a:rPr lang="de-DE" dirty="0" err="1">
                <a:solidFill>
                  <a:schemeClr val="tx1"/>
                </a:solidFill>
              </a:rPr>
              <a:t>Backoff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Textfeld 149"/>
          <p:cNvSpPr txBox="1"/>
          <p:nvPr/>
        </p:nvSpPr>
        <p:spPr>
          <a:xfrm>
            <a:off x="3190607" y="4498811"/>
            <a:ext cx="185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Kollision entdeckt</a:t>
            </a:r>
          </a:p>
        </p:txBody>
      </p:sp>
      <p:cxnSp>
        <p:nvCxnSpPr>
          <p:cNvPr id="44" name="Gerade Verbindung mit Pfeil 151"/>
          <p:cNvCxnSpPr>
            <a:stCxn id="53" idx="3"/>
            <a:endCxn id="41" idx="1"/>
          </p:cNvCxnSpPr>
          <p:nvPr/>
        </p:nvCxnSpPr>
        <p:spPr>
          <a:xfrm>
            <a:off x="3185555" y="4878518"/>
            <a:ext cx="2508268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52"/>
          <p:cNvCxnSpPr>
            <a:stCxn id="8" idx="3"/>
            <a:endCxn id="41" idx="1"/>
          </p:cNvCxnSpPr>
          <p:nvPr/>
        </p:nvCxnSpPr>
        <p:spPr>
          <a:xfrm>
            <a:off x="3190607" y="4878518"/>
            <a:ext cx="2503216" cy="0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60"/>
          <p:cNvCxnSpPr>
            <a:stCxn id="41" idx="0"/>
            <a:endCxn id="42" idx="2"/>
          </p:cNvCxnSpPr>
          <p:nvPr/>
        </p:nvCxnSpPr>
        <p:spPr>
          <a:xfrm flipV="1">
            <a:off x="6352740" y="2836393"/>
            <a:ext cx="0" cy="1702485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65"/>
          <p:cNvCxnSpPr>
            <a:stCxn id="41" idx="0"/>
            <a:endCxn id="42" idx="2"/>
          </p:cNvCxnSpPr>
          <p:nvPr/>
        </p:nvCxnSpPr>
        <p:spPr>
          <a:xfrm flipV="1">
            <a:off x="6352740" y="2836393"/>
            <a:ext cx="0" cy="1702485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170"/>
          <p:cNvCxnSpPr/>
          <p:nvPr/>
        </p:nvCxnSpPr>
        <p:spPr>
          <a:xfrm flipH="1">
            <a:off x="2504778" y="1838828"/>
            <a:ext cx="3184773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76"/>
          <p:cNvCxnSpPr/>
          <p:nvPr/>
        </p:nvCxnSpPr>
        <p:spPr>
          <a:xfrm flipH="1">
            <a:off x="2504778" y="1837878"/>
            <a:ext cx="3184773" cy="0"/>
          </a:xfrm>
          <a:prstGeom prst="straightConnector1">
            <a:avLst/>
          </a:prstGeom>
          <a:ln w="19050" cmpd="sng"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178"/>
          <p:cNvSpPr/>
          <p:nvPr/>
        </p:nvSpPr>
        <p:spPr>
          <a:xfrm>
            <a:off x="631703" y="4536970"/>
            <a:ext cx="1182361" cy="679279"/>
          </a:xfrm>
          <a:prstGeom prst="rect">
            <a:avLst/>
          </a:prstGeom>
          <a:solidFill>
            <a:srgbClr val="D7E3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" name="Rechteck 179"/>
          <p:cNvSpPr/>
          <p:nvPr/>
        </p:nvSpPr>
        <p:spPr>
          <a:xfrm>
            <a:off x="1993813" y="4540623"/>
            <a:ext cx="1182361" cy="679279"/>
          </a:xfrm>
          <a:prstGeom prst="rect">
            <a:avLst/>
          </a:prstGeom>
          <a:solidFill>
            <a:srgbClr val="D7E3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2" name="Rechteck 124"/>
          <p:cNvSpPr/>
          <p:nvPr/>
        </p:nvSpPr>
        <p:spPr>
          <a:xfrm>
            <a:off x="628650" y="4538878"/>
            <a:ext cx="1182361" cy="6792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Daten senden</a:t>
            </a:r>
          </a:p>
        </p:txBody>
      </p:sp>
      <p:sp>
        <p:nvSpPr>
          <p:cNvPr id="53" name="Rechteck 125"/>
          <p:cNvSpPr/>
          <p:nvPr/>
        </p:nvSpPr>
        <p:spPr>
          <a:xfrm>
            <a:off x="2003194" y="4538878"/>
            <a:ext cx="1182361" cy="6792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Kanal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Abhören</a:t>
            </a:r>
          </a:p>
        </p:txBody>
      </p:sp>
      <p:sp>
        <p:nvSpPr>
          <p:cNvPr id="54" name="Textfeld 184"/>
          <p:cNvSpPr txBox="1"/>
          <p:nvPr/>
        </p:nvSpPr>
        <p:spPr>
          <a:xfrm>
            <a:off x="1908241" y="5867210"/>
            <a:ext cx="154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29C02E"/>
                </a:solidFill>
              </a:rPr>
              <a:t>Keine Kollision</a:t>
            </a:r>
          </a:p>
        </p:txBody>
      </p:sp>
      <p:sp>
        <p:nvSpPr>
          <p:cNvPr id="55" name="Rechteck 185"/>
          <p:cNvSpPr/>
          <p:nvPr/>
        </p:nvSpPr>
        <p:spPr>
          <a:xfrm>
            <a:off x="1734195" y="1052509"/>
            <a:ext cx="366655" cy="374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6F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83B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C19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5741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D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8A15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6F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83BF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79797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6F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83BF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6F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83BF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B8B8B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D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1A95E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"/>
                            </p:stCondLst>
                            <p:childTnLst>
                              <p:par>
                                <p:cTn id="3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  <p:bldP spid="32" grpId="0"/>
      <p:bldP spid="32" grpId="1"/>
      <p:bldP spid="32" grpId="2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3" grpId="0"/>
      <p:bldP spid="43" grpId="1"/>
      <p:bldP spid="50" grpId="0" animBg="1"/>
      <p:bldP spid="50" grpId="1" animBg="1"/>
      <p:bldP spid="51" grpId="0" animBg="1"/>
      <p:bldP spid="51" grpId="1" animBg="1"/>
      <p:bldP spid="54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CSMA: Wartezeit-Verfahren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eine zufällige Wartezeit aus einem definierten Intervall gewählt. --&gt; Was ist ein gutes Intervall</a:t>
            </a:r>
          </a:p>
          <a:p>
            <a:pPr lvl="1"/>
            <a:r>
              <a:rPr lang="de-DE" dirty="0"/>
              <a:t>Zu kurz: Hohe Wahrscheinlichkeit für weiteres Auftreten einer Kollision</a:t>
            </a:r>
          </a:p>
          <a:p>
            <a:pPr lvl="1"/>
            <a:r>
              <a:rPr lang="de-DE" dirty="0"/>
              <a:t>Zu lange: Zu geringe Auslastung des Mediums (Performance)</a:t>
            </a:r>
          </a:p>
          <a:p>
            <a:r>
              <a:rPr lang="de-DE" dirty="0"/>
              <a:t>Kompromiss: </a:t>
            </a:r>
            <a:r>
              <a:rPr lang="de-DE" b="1" dirty="0"/>
              <a:t>Binary </a:t>
            </a:r>
            <a:r>
              <a:rPr lang="de-DE" b="1" dirty="0" err="1"/>
              <a:t>Exponential</a:t>
            </a:r>
            <a:r>
              <a:rPr lang="de-DE" b="1" dirty="0"/>
              <a:t> </a:t>
            </a:r>
            <a:r>
              <a:rPr lang="de-DE" b="1" dirty="0" err="1"/>
              <a:t>Backoff</a:t>
            </a:r>
            <a:r>
              <a:rPr lang="de-DE" dirty="0"/>
              <a:t> (Ethernet)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55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CSMA: Binary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Backoff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/>
                  <a:t>Nach </a:t>
                </a:r>
                <a:r>
                  <a:rPr lang="de-DE" i="1" dirty="0"/>
                  <a:t>N</a:t>
                </a:r>
                <a:r>
                  <a:rPr lang="de-DE" dirty="0"/>
                  <a:t> Kollisionen bei Übertragung eines Rahmen wird eine zufällige Zeit </a:t>
                </a:r>
                <a:r>
                  <a:rPr lang="de-DE" i="1" dirty="0"/>
                  <a:t>K</a:t>
                </a:r>
                <a:r>
                  <a:rPr lang="de-DE" dirty="0"/>
                  <a:t> aus dem Intervall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0,1,2,…,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dirty="0"/>
                  <a:t> ausgewählt.</a:t>
                </a:r>
              </a:p>
              <a:p>
                <a:r>
                  <a:rPr lang="de-DE" dirty="0"/>
                  <a:t>Weiterhin gilt: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10</m:t>
                            </m:r>
                          </m:e>
                        </m:d>
                      </m:e>
                    </m:func>
                  </m:oMath>
                </a14:m>
                <a:endParaRPr lang="de-DE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Je mehr Kollisionen auftreten bei einem Rahmen, umso größer das Wartezeiten-Intervall.</a:t>
                </a:r>
              </a:p>
              <a:p>
                <a:r>
                  <a:rPr lang="de-DE" dirty="0">
                    <a:sym typeface="Wingdings" panose="05000000000000000000" pitchFamily="2" charset="2"/>
                  </a:rPr>
                  <a:t>Die Wartezeiten-Einheit ist bei Ethernet 512 Bit-Zeiten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Zeit um einen Rahmen der Länge 512 Bits über die gesamte Leitungslänge mit Ethernet zu übertragen.</a:t>
                </a:r>
              </a:p>
              <a:p>
                <a:pPr marL="457200" lvl="1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 Siehe Kapitel 6.2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24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</a:t>
            </a:r>
            <a:br>
              <a:rPr lang="de-DE" dirty="0"/>
            </a:br>
            <a:r>
              <a:rPr lang="de-DE" dirty="0"/>
              <a:t>Adressierung in der  Sicherungsschicht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08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Adressierung in Schicht 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25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50" y="1818251"/>
            <a:ext cx="7886700" cy="4351338"/>
          </a:xfrm>
        </p:spPr>
        <p:txBody>
          <a:bodyPr/>
          <a:lstStyle/>
          <a:p>
            <a:r>
              <a:rPr lang="de-DE" dirty="0"/>
              <a:t>Schicht verschickt ausschließlich </a:t>
            </a:r>
            <a:r>
              <a:rPr lang="de-DE" b="1" dirty="0"/>
              <a:t>Rahmen</a:t>
            </a:r>
            <a:endParaRPr lang="de-DE" dirty="0"/>
          </a:p>
          <a:p>
            <a:pPr lvl="1"/>
            <a:r>
              <a:rPr lang="de-DE" dirty="0"/>
              <a:t>Kein Konzept von IP-Paketen oder –Datagrammen</a:t>
            </a:r>
          </a:p>
          <a:p>
            <a:pPr lvl="1"/>
            <a:r>
              <a:rPr lang="de-DE" dirty="0"/>
              <a:t>Kein Konzept von Routing-Verfahren</a:t>
            </a:r>
          </a:p>
          <a:p>
            <a:r>
              <a:rPr lang="de-DE" dirty="0"/>
              <a:t>Adressierung („</a:t>
            </a:r>
            <a:r>
              <a:rPr lang="de-DE" dirty="0" err="1"/>
              <a:t>Switching</a:t>
            </a:r>
            <a:r>
              <a:rPr lang="de-DE" dirty="0"/>
              <a:t>“) erfolgt anhand von MAC-Adressen (Media Access Control </a:t>
            </a:r>
            <a:r>
              <a:rPr lang="de-DE" dirty="0" err="1"/>
              <a:t>Address</a:t>
            </a:r>
            <a:r>
              <a:rPr lang="de-DE" dirty="0"/>
              <a:t>)</a:t>
            </a:r>
          </a:p>
          <a:p>
            <a:r>
              <a:rPr lang="de-DE" dirty="0"/>
              <a:t>Jede Schicht 3 Netz-Schnittstelle (Netzwerkkarte) hat eine eigene MAC Adresse</a:t>
            </a:r>
          </a:p>
          <a:p>
            <a:pPr lvl="1"/>
            <a:r>
              <a:rPr lang="de-DE" dirty="0"/>
              <a:t>Ein Router hat daher mehrere MAC-Adressen.</a:t>
            </a:r>
          </a:p>
          <a:p>
            <a:pPr lvl="1"/>
            <a:r>
              <a:rPr lang="de-DE" dirty="0"/>
              <a:t>Ein Host kann ebenfalls mehrere MAC-Adressen haben (bspw. je eine für LAN- und WiFi-Adapter)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43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Firmenetzwerk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26</a:t>
            </a:fld>
            <a:endParaRPr lang="de-DE"/>
          </a:p>
        </p:txBody>
      </p:sp>
      <p:pic>
        <p:nvPicPr>
          <p:cNvPr id="6" name="Picture 2" descr="D:\WORK\PEARSON\000 FOLIEN\4237_Computernetzweke\JPG\4237_eBook-4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b="5927"/>
          <a:stretch/>
        </p:blipFill>
        <p:spPr bwMode="auto">
          <a:xfrm>
            <a:off x="2728453" y="2293387"/>
            <a:ext cx="5480512" cy="33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5110316" y="3429000"/>
            <a:ext cx="228600" cy="2212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endCxn id="7" idx="2"/>
          </p:cNvCxnSpPr>
          <p:nvPr/>
        </p:nvCxnSpPr>
        <p:spPr>
          <a:xfrm flipV="1">
            <a:off x="2131142" y="3539613"/>
            <a:ext cx="2979174" cy="1917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8711" y="2757949"/>
            <a:ext cx="159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Router mit 6 </a:t>
            </a:r>
            <a:r>
              <a:rPr lang="de-DE" sz="2200" dirty="0"/>
              <a:t>Layer</a:t>
            </a:r>
            <a:r>
              <a:rPr lang="de-DE" dirty="0"/>
              <a:t> 2 Schnittstellen</a:t>
            </a:r>
          </a:p>
        </p:txBody>
      </p:sp>
    </p:spTree>
    <p:extLst>
      <p:ext uri="{BB962C8B-B14F-4D97-AF65-F5344CB8AC3E}">
        <p14:creationId xmlns:p14="http://schemas.microsoft.com/office/powerpoint/2010/main" val="374975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 Adressen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e-DE" dirty="0"/>
                  <a:t>Synonyme: LAN Adresse, physische Adresse</a:t>
                </a:r>
              </a:p>
              <a:p>
                <a:r>
                  <a:rPr lang="de-DE" dirty="0"/>
                  <a:t>Keine hierarchische Struktur (im Gegensatz zu IP)</a:t>
                </a:r>
              </a:p>
              <a:p>
                <a:r>
                  <a:rPr lang="de-DE" dirty="0"/>
                  <a:t>Länge: 6 Bytes </a:t>
                </a:r>
                <a:r>
                  <a:rPr lang="de-DE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48</m:t>
                        </m:r>
                      </m:sup>
                    </m:sSup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mögliche MAC Adressen</a:t>
                </a:r>
              </a:p>
              <a:p>
                <a:r>
                  <a:rPr lang="de-DE" dirty="0">
                    <a:sym typeface="Wingdings" panose="05000000000000000000" pitchFamily="2" charset="2"/>
                  </a:rPr>
                  <a:t>MAC Adressen werden „ab </a:t>
                </a:r>
                <a:r>
                  <a:rPr lang="de-DE" dirty="0" err="1">
                    <a:sym typeface="Wingdings" panose="05000000000000000000" pitchFamily="2" charset="2"/>
                  </a:rPr>
                  <a:t>Werk“vergeben</a:t>
                </a:r>
                <a:r>
                  <a:rPr lang="de-DE" dirty="0">
                    <a:sym typeface="Wingdings" panose="05000000000000000000" pitchFamily="2" charset="2"/>
                  </a:rPr>
                  <a:t> und sind daher fest in der Hardware verankert.</a:t>
                </a:r>
              </a:p>
              <a:p>
                <a:r>
                  <a:rPr lang="de-DE" dirty="0">
                    <a:sym typeface="Wingdings" panose="05000000000000000000" pitchFamily="2" charset="2"/>
                  </a:rPr>
                  <a:t>Zuweisung von MAC Adressen an Herstellen erfolgt zentral durch IEEE.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Die ersten 24 </a:t>
                </a:r>
                <a:r>
                  <a:rPr lang="de-DE" dirty="0" err="1">
                    <a:sym typeface="Wingdings" panose="05000000000000000000" pitchFamily="2" charset="2"/>
                  </a:rPr>
                  <a:t>bit</a:t>
                </a:r>
                <a:r>
                  <a:rPr lang="de-DE" dirty="0">
                    <a:sym typeface="Wingdings" panose="05000000000000000000" pitchFamily="2" charset="2"/>
                  </a:rPr>
                  <a:t>: </a:t>
                </a:r>
                <a:r>
                  <a:rPr lang="de-DE" dirty="0" err="1">
                    <a:sym typeface="Wingdings" panose="05000000000000000000" pitchFamily="2" charset="2"/>
                  </a:rPr>
                  <a:t>Prefix</a:t>
                </a:r>
                <a:r>
                  <a:rPr lang="de-DE" dirty="0">
                    <a:sym typeface="Wingdings" panose="05000000000000000000" pitchFamily="2" charset="2"/>
                  </a:rPr>
                  <a:t> für Hersteller (IEEE)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Die letzten 24 </a:t>
                </a:r>
                <a:r>
                  <a:rPr lang="de-DE" dirty="0" err="1">
                    <a:sym typeface="Wingdings" panose="05000000000000000000" pitchFamily="2" charset="2"/>
                  </a:rPr>
                  <a:t>bit</a:t>
                </a:r>
                <a:r>
                  <a:rPr lang="de-DE" dirty="0">
                    <a:sym typeface="Wingdings" panose="05000000000000000000" pitchFamily="2" charset="2"/>
                  </a:rPr>
                  <a:t>: definierbar vom Hersteller selbst.</a:t>
                </a:r>
              </a:p>
              <a:p>
                <a:r>
                  <a:rPr lang="de-DE" dirty="0">
                    <a:sym typeface="Wingdings" panose="05000000000000000000" pitchFamily="2" charset="2"/>
                  </a:rPr>
                  <a:t>Broadcast MAC Adresse um ein Frame an alle Peers im selben LAN zu senden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FF-FF-FF-FF-FF-FF (48 aufeinanderfolgende Einsen)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01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6.2.1</a:t>
            </a:r>
            <a:br>
              <a:rPr lang="de-DE" dirty="0"/>
            </a:br>
            <a:r>
              <a:rPr lang="de-DE" dirty="0"/>
              <a:t>Adressierung in lokalen Netzen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890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Adressauflösung in lokalen Netzen (LAN)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3726"/>
            <a:ext cx="7886700" cy="1927302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Szenario: Host C sendet an Host A ein IP-Paket</a:t>
            </a:r>
          </a:p>
          <a:p>
            <a:pPr lvl="1"/>
            <a:r>
              <a:rPr lang="de-DE" dirty="0"/>
              <a:t>Hosts C benötigt neben der IP-Adresse auch die MAC-Adresse von Host A.</a:t>
            </a:r>
          </a:p>
          <a:p>
            <a:pPr lvl="1"/>
            <a:r>
              <a:rPr lang="de-DE" dirty="0"/>
              <a:t>Aus IP (Netz)-Sicht sind beide Hosts im selben Netz.</a:t>
            </a:r>
          </a:p>
          <a:p>
            <a:pPr lvl="1"/>
            <a:r>
              <a:rPr lang="de-DE" dirty="0"/>
              <a:t>Woher kennt Host A die MAC-Adresse von Host C?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Address</a:t>
            </a:r>
            <a:r>
              <a:rPr lang="de-DE" dirty="0">
                <a:sym typeface="Wingdings" panose="05000000000000000000" pitchFamily="2" charset="2"/>
              </a:rPr>
              <a:t> Resolution Protocol (</a:t>
            </a:r>
            <a:r>
              <a:rPr lang="de-DE" b="1" dirty="0">
                <a:sym typeface="Wingdings" panose="05000000000000000000" pitchFamily="2" charset="2"/>
              </a:rPr>
              <a:t>ARP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  <p:pic>
        <p:nvPicPr>
          <p:cNvPr id="6" name="Picture 2" descr="D:\WORK\PEARSON\000 FOLIEN\4237_Computernetzweke\JPG\4237_eBook-4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b="7741"/>
          <a:stretch/>
        </p:blipFill>
        <p:spPr bwMode="auto">
          <a:xfrm>
            <a:off x="1998405" y="3751028"/>
            <a:ext cx="5368414" cy="25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5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Kapitel 6:</a:t>
            </a:r>
            <a:br>
              <a:rPr lang="de-DE" dirty="0"/>
            </a:br>
            <a:r>
              <a:rPr lang="de-DE" dirty="0"/>
              <a:t>Sicherungsschicht</a:t>
            </a:r>
            <a:br>
              <a:rPr lang="de-DE" dirty="0"/>
            </a:br>
            <a:r>
              <a:rPr lang="de-DE" dirty="0"/>
              <a:t>(engl. Link Layer)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9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Address</a:t>
            </a:r>
            <a:r>
              <a:rPr lang="de-DE" dirty="0"/>
              <a:t> Resolution Protocol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Tabellarische Zuordnung von IP-Adressen zu MAC-Adressen in einem LAN (ARP Table)</a:t>
            </a:r>
          </a:p>
          <a:p>
            <a:r>
              <a:rPr lang="de-DE" dirty="0"/>
              <a:t>Alle Hosts und Router haben eine eigene ARP Table</a:t>
            </a:r>
          </a:p>
          <a:p>
            <a:r>
              <a:rPr lang="de-DE" dirty="0"/>
              <a:t>Time </a:t>
            </a:r>
            <a:r>
              <a:rPr lang="de-DE" dirty="0" err="1"/>
              <a:t>To</a:t>
            </a:r>
            <a:r>
              <a:rPr lang="de-DE" dirty="0"/>
              <a:t> Live (</a:t>
            </a:r>
            <a:r>
              <a:rPr lang="de-DE" dirty="0" err="1"/>
              <a:t>Ablaufzeitpukt</a:t>
            </a:r>
            <a:r>
              <a:rPr lang="de-DE" dirty="0"/>
              <a:t>): Maximale Gültigkeit eines Eintrags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Kann in Linux eingesehen werden via</a:t>
            </a:r>
          </a:p>
          <a:p>
            <a:pPr lvl="1"/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cat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net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arp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de-DE" sz="2800" dirty="0"/>
              <a:t>bzw.</a:t>
            </a:r>
          </a:p>
          <a:p>
            <a:pPr lvl="1"/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statistics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/>
          </a:p>
        </p:txBody>
      </p:sp>
      <p:pic>
        <p:nvPicPr>
          <p:cNvPr id="6" name="Picture 2" descr="D:\WORK\PEARSON\000 FOLIEN\4237_Computernetzweke\JPG\4237_eBook-4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" b="18604"/>
          <a:stretch/>
        </p:blipFill>
        <p:spPr bwMode="auto">
          <a:xfrm>
            <a:off x="1629698" y="3863310"/>
            <a:ext cx="5511032" cy="8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7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Ermitteln der ARP Einträge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Falls bei einem Host für eine bestimmte IP-Adresse keine MAC-Adresse vorliegt, wird sie zuerst via ARP ermittelt.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Host konstruiert eine ARP-Anfrage (Query)</a:t>
            </a:r>
          </a:p>
          <a:p>
            <a:pPr lvl="1"/>
            <a:r>
              <a:rPr lang="de-DE" dirty="0"/>
              <a:t>Mit Quell-MAC sowie Quell-IP </a:t>
            </a:r>
            <a:r>
              <a:rPr lang="de-DE" smtClean="0"/>
              <a:t>und Ziel-IP-Adresse</a:t>
            </a:r>
            <a:endParaRPr lang="de-DE" dirty="0"/>
          </a:p>
          <a:p>
            <a:pPr lvl="1"/>
            <a:r>
              <a:rPr lang="de-DE" dirty="0"/>
              <a:t>Ziel-MAC Adresse ist FF-FF-FF-FF-FF-FF, sodass alle Peers im lokalen Netz angesprochen werden (Broadcast).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Alle Hosts (Router) empfangen die ARP-Anfrage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Host (Router) auf den die Anfrage zutrifft, antwortet</a:t>
            </a:r>
          </a:p>
          <a:p>
            <a:pPr lvl="1"/>
            <a:r>
              <a:rPr lang="de-DE" dirty="0"/>
              <a:t>Gesuchte MAC-Adresse wird in der ursprünglichen Anfrage ersetzt und an den Sender zurück geschickt.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Sender übernimmt die Antwort in seine lokale ARP Tabelle.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586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Adressauflösung zwischen Netzen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Szenario: Zwei Subnetze die durch einen Router verbunden sind.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Sender mit IP 111.111.111.111 übermittelt Rahmen an Empfänger mit IP 222.222.222.222</a:t>
            </a:r>
          </a:p>
          <a:p>
            <a:r>
              <a:rPr lang="de-DE" dirty="0"/>
              <a:t>An welche MAC Adresse adressiert der Sender den Rahmen? Wie ist der weitere Datenfluss?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/>
          </a:p>
        </p:txBody>
      </p:sp>
      <p:pic>
        <p:nvPicPr>
          <p:cNvPr id="6" name="Picture 2" descr="D:\WORK\PEARSON\000 FOLIEN\4237_Computernetzweke\JPG\4237_eBook-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b="12787"/>
          <a:stretch/>
        </p:blipFill>
        <p:spPr bwMode="auto">
          <a:xfrm>
            <a:off x="876861" y="2492435"/>
            <a:ext cx="7390277" cy="19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85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6.2.2</a:t>
            </a:r>
            <a:br>
              <a:rPr lang="de-DE" dirty="0"/>
            </a:br>
            <a:r>
              <a:rPr lang="de-DE" dirty="0"/>
              <a:t>Ethernet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61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Ethernet: Überblick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Ethernet ist die wichtigste CSMA-Variante und marktdominant bei LANs</a:t>
            </a:r>
          </a:p>
          <a:p>
            <a:r>
              <a:rPr lang="de-DE" dirty="0"/>
              <a:t>Ethernet ist definiert in Standard IEEE 802.3.</a:t>
            </a:r>
          </a:p>
          <a:p>
            <a:r>
              <a:rPr lang="de-DE" dirty="0"/>
              <a:t>Es realisiert ein CSMA</a:t>
            </a:r>
            <a:r>
              <a:rPr lang="de-DE"/>
              <a:t>/CD-Verfahren</a:t>
            </a:r>
          </a:p>
          <a:p>
            <a:r>
              <a:rPr lang="de-DE"/>
              <a:t>Mit </a:t>
            </a:r>
            <a:r>
              <a:rPr lang="de-DE" dirty="0"/>
              <a:t>CD (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) ist auch die Art der Kollisionserkennung festgelegt.</a:t>
            </a:r>
          </a:p>
          <a:p>
            <a:r>
              <a:rPr lang="de-DE" dirty="0"/>
              <a:t>Die Wartezeit bei Kollision ist durch Binary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Backoff</a:t>
            </a:r>
            <a:r>
              <a:rPr lang="de-DE" dirty="0"/>
              <a:t> definiert.</a:t>
            </a:r>
          </a:p>
          <a:p>
            <a:r>
              <a:rPr lang="de-DE" dirty="0"/>
              <a:t>Verbindungsloses Protokolle (analog zu IP)</a:t>
            </a:r>
          </a:p>
          <a:p>
            <a:pPr lvl="1"/>
            <a:r>
              <a:rPr lang="de-DE" dirty="0"/>
              <a:t>Kein Handshake Mechanismus</a:t>
            </a:r>
          </a:p>
          <a:p>
            <a:pPr lvl="1"/>
            <a:r>
              <a:rPr lang="de-DE" dirty="0"/>
              <a:t>Keine </a:t>
            </a:r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3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Ethernet: Rahmenaufbau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3289300" y="1690689"/>
            <a:ext cx="522605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4999"/>
              </a:lnSpc>
              <a:defRPr/>
            </a:pPr>
            <a:r>
              <a:rPr sz="2600" b="1" dirty="0" err="1"/>
              <a:t>Präambel</a:t>
            </a:r>
            <a:r>
              <a:rPr sz="2600" dirty="0"/>
              <a:t> (7 Bytes): je 10101010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b="1" dirty="0"/>
              <a:t>Start of Frame </a:t>
            </a:r>
            <a:r>
              <a:rPr sz="2600" dirty="0"/>
              <a:t>(1Byte): 101010</a:t>
            </a:r>
            <a:r>
              <a:rPr sz="2600" b="1" dirty="0"/>
              <a:t>11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b="1" dirty="0" err="1"/>
              <a:t>Ziel</a:t>
            </a:r>
            <a:r>
              <a:rPr sz="2600" b="1" dirty="0"/>
              <a:t>-, und Quell-MAC-</a:t>
            </a:r>
            <a:r>
              <a:rPr sz="2600" b="1" dirty="0" err="1"/>
              <a:t>Adresse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b="1" dirty="0" err="1"/>
              <a:t>Nutzdaten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sz="2200" dirty="0" err="1"/>
              <a:t>Ethernetframe</a:t>
            </a:r>
            <a:r>
              <a:rPr sz="2200" dirty="0"/>
              <a:t> muss min. 64 Bytes </a:t>
            </a:r>
            <a:r>
              <a:rPr sz="2200" dirty="0" err="1"/>
              <a:t>lang</a:t>
            </a:r>
            <a:r>
              <a:rPr sz="2200" dirty="0"/>
              <a:t> sein (inclusive MAC-Felder)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lang="de-DE" sz="2200" dirty="0"/>
              <a:t>Maximale Länge: </a:t>
            </a:r>
            <a:r>
              <a:rPr sz="2200" dirty="0"/>
              <a:t>1500 Bytes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sz="2200" dirty="0"/>
              <a:t>Padding (</a:t>
            </a:r>
            <a:r>
              <a:rPr sz="2200" dirty="0" err="1"/>
              <a:t>bedarfsweise</a:t>
            </a:r>
            <a:r>
              <a:rPr sz="2200" dirty="0"/>
              <a:t> 0-46 Bytes)</a:t>
            </a:r>
            <a:endParaRPr lang="de-DE" sz="2200" dirty="0"/>
          </a:p>
          <a:p>
            <a:pPr>
              <a:lnSpc>
                <a:spcPct val="80000"/>
              </a:lnSpc>
              <a:defRPr/>
            </a:pPr>
            <a:r>
              <a:rPr lang="de-DE" b="1" dirty="0"/>
              <a:t>Typ</a:t>
            </a:r>
            <a:r>
              <a:rPr lang="de-DE" dirty="0"/>
              <a:t> (</a:t>
            </a:r>
            <a:r>
              <a:rPr lang="de-DE" dirty="0" err="1"/>
              <a:t>Ethertype</a:t>
            </a:r>
            <a:r>
              <a:rPr lang="de-DE" dirty="0"/>
              <a:t>)</a:t>
            </a:r>
            <a:endParaRPr lang="de-DE" b="1" dirty="0"/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IPv6, IPv4, ARP,…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b="1" dirty="0" err="1"/>
              <a:t>Prüfsumme</a:t>
            </a:r>
            <a:r>
              <a:rPr sz="2600" dirty="0"/>
              <a:t> (4Bytes): </a:t>
            </a:r>
            <a:r>
              <a:rPr sz="2600" dirty="0" err="1"/>
              <a:t>nach</a:t>
            </a:r>
            <a:r>
              <a:rPr sz="2600" dirty="0"/>
              <a:t> </a:t>
            </a:r>
            <a:r>
              <a:rPr sz="2600" dirty="0" err="1"/>
              <a:t>dem</a:t>
            </a:r>
            <a:r>
              <a:rPr sz="2600" dirty="0"/>
              <a:t> CRC-</a:t>
            </a:r>
            <a:r>
              <a:rPr sz="2600" dirty="0" err="1"/>
              <a:t>Verfahren</a:t>
            </a:r>
            <a:endParaRPr lang="de-DE" sz="2600" dirty="0"/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Fehlerhafte Rahmen werden beim Empfänger verworfen.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5240" y="1386937"/>
            <a:ext cx="2543710" cy="46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3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Ethernet Präambel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Jedes Frame beginnt mit einer 8-byte langen Präambel</a:t>
            </a:r>
          </a:p>
          <a:p>
            <a:pPr lvl="1"/>
            <a:r>
              <a:rPr lang="de-DE" dirty="0"/>
              <a:t>Die ersten 7 Bytes: 10101010</a:t>
            </a:r>
          </a:p>
          <a:p>
            <a:pPr lvl="1"/>
            <a:r>
              <a:rPr lang="de-DE" dirty="0"/>
              <a:t>Das letzte Byte: 101010</a:t>
            </a:r>
            <a:r>
              <a:rPr lang="de-DE" b="1" dirty="0"/>
              <a:t>11</a:t>
            </a:r>
          </a:p>
          <a:p>
            <a:r>
              <a:rPr lang="de-DE" dirty="0"/>
              <a:t>Zweck ist eine Synchronisation von Sender und Empfänger</a:t>
            </a:r>
          </a:p>
          <a:p>
            <a:pPr lvl="1"/>
            <a:r>
              <a:rPr lang="de-DE" dirty="0"/>
              <a:t>Woher erkennt Empfänger, wann ein Frame beginnt?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Letztes Byte signalisiert den Start mit relevanten Daten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84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E51AF-CBCC-42AE-B17E-44C05B3A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 Rahmenlänge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FDAAC-97B7-465A-A33E-4E862921B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de-DE" dirty="0"/>
              <a:t>Unterscheidung von unvollständigen, abgeschnittenen Frames (im Falle einer Kollision) von vollständigen Frames.</a:t>
            </a:r>
          </a:p>
          <a:p>
            <a:r>
              <a:rPr lang="de-DE" dirty="0"/>
              <a:t>Sendezeit vs. Übertragungszeit</a:t>
            </a:r>
            <a:br>
              <a:rPr lang="de-DE" dirty="0"/>
            </a:br>
            <a:r>
              <a:rPr lang="de-DE" dirty="0"/>
              <a:t>(Konfliktparameter K)</a:t>
            </a:r>
          </a:p>
          <a:p>
            <a:pPr lvl="1"/>
            <a:r>
              <a:rPr lang="de-DE" dirty="0"/>
              <a:t>Vermeiden, dass ein Frame vollständig versendet ist bevor das erste Bit den Empfänger erreicht.</a:t>
            </a:r>
          </a:p>
          <a:p>
            <a:pPr lvl="1"/>
            <a:r>
              <a:rPr lang="de-DE" dirty="0"/>
              <a:t>Andernfalls erhält der Sender bei einer Kollision keine rechtzeitige Rückmeldung um ein erneutes Senden des </a:t>
            </a:r>
            <a:br>
              <a:rPr lang="de-DE" dirty="0"/>
            </a:br>
            <a:r>
              <a:rPr lang="de-DE" dirty="0"/>
              <a:t>Frames zu veranlassen.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5DFFD2-6F85-490F-8460-B63068D7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740648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86448-4713-423B-B870-D8C1E2C5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Ethernet: Rahmenlänge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6F2CFB-B3D8-4009-9A3D-D2AFB8B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0DCD41F-DEF2-4391-BD63-8089494EC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de-DE" dirty="0"/>
              <a:t>10 Mbit/s LAN</a:t>
            </a:r>
          </a:p>
          <a:p>
            <a:r>
              <a:rPr lang="de-DE" dirty="0"/>
              <a:t>Max. 2500m Kabellänge</a:t>
            </a:r>
          </a:p>
          <a:p>
            <a:r>
              <a:rPr lang="de-DE" dirty="0"/>
              <a:t>Durchschnittlich gemessene RTD mit 4 Repeater: 50 µs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1 Bit: 100 </a:t>
            </a:r>
            <a:r>
              <a:rPr lang="de-DE" dirty="0" err="1">
                <a:sym typeface="Wingdings" panose="05000000000000000000" pitchFamily="2" charset="2"/>
              </a:rPr>
              <a:t>nsec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500 Bits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Für Ethernet aufgerundet auf 512 </a:t>
            </a:r>
            <a:r>
              <a:rPr lang="de-DE" dirty="0" err="1"/>
              <a:t>bit</a:t>
            </a:r>
            <a:r>
              <a:rPr lang="de-DE" dirty="0"/>
              <a:t> (64 </a:t>
            </a:r>
            <a:r>
              <a:rPr lang="de-DE" dirty="0" err="1"/>
              <a:t>bytes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28825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Ethernet: Jam Signal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Erkennt ein Sender eine Kollision, wird ein Jam-Signal gesendet</a:t>
            </a:r>
          </a:p>
          <a:p>
            <a:r>
              <a:rPr lang="de-DE" dirty="0"/>
              <a:t>Maximale Distanz zwischen zwei Stationen (Diameter) in Ethernet: 232 Bits (Bit-Zeiten)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Round Trip Time: 464 Bits</a:t>
            </a:r>
          </a:p>
          <a:p>
            <a:r>
              <a:rPr lang="de-DE" dirty="0">
                <a:sym typeface="Wingdings" panose="05000000000000000000" pitchFamily="2" charset="2"/>
              </a:rPr>
              <a:t>Mindest-Rahmenlänge in Ethernet: 512 Bits</a:t>
            </a:r>
          </a:p>
          <a:p>
            <a:r>
              <a:rPr lang="de-DE" dirty="0">
                <a:sym typeface="Wingdings" panose="05000000000000000000" pitchFamily="2" charset="2"/>
              </a:rPr>
              <a:t>Differenz: 512 Bits – 464 Bits = </a:t>
            </a:r>
            <a:r>
              <a:rPr lang="de-DE" b="1" dirty="0">
                <a:sym typeface="Wingdings" panose="05000000000000000000" pitchFamily="2" charset="2"/>
              </a:rPr>
              <a:t>48 Bits </a:t>
            </a:r>
            <a:r>
              <a:rPr lang="de-DE" dirty="0">
                <a:sym typeface="Wingdings" panose="05000000000000000000" pitchFamily="2" charset="2"/>
              </a:rPr>
              <a:t>Jam-Signal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Jam Signal ist eine Abfolge von 16 „10“ Bit-Kombinationen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39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Thematische Einordnung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</a:t>
            </a:r>
            <a:r>
              <a:rPr lang="de-DE" dirty="0" err="1"/>
              <a:t>Kranzlmüller</a:t>
            </a:r>
            <a:r>
              <a:rPr lang="de-DE" dirty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  <p:pic>
        <p:nvPicPr>
          <p:cNvPr id="12" name="Picture 2" descr="D:\WORK\PEARSON\000 FOLIEN\4237_Computernetzweke\JPG\4237_eBook-46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b="8423"/>
          <a:stretch/>
        </p:blipFill>
        <p:spPr bwMode="auto">
          <a:xfrm>
            <a:off x="2260813" y="3403511"/>
            <a:ext cx="4818118" cy="220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WORK\PEARSON\000 FOLIEN\4237_Computernetzweke\JPG\4237_eBook-468a__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7" t="56228" b="48"/>
          <a:stretch/>
        </p:blipFill>
        <p:spPr bwMode="auto">
          <a:xfrm>
            <a:off x="4699711" y="1624895"/>
            <a:ext cx="2399011" cy="17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397413" y="5596571"/>
            <a:ext cx="508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6 Hosts zwischen drahtlosem Client und kabelgebundenem Server</a:t>
            </a:r>
          </a:p>
        </p:txBody>
      </p:sp>
    </p:spTree>
    <p:extLst>
      <p:ext uri="{BB962C8B-B14F-4D97-AF65-F5344CB8AC3E}">
        <p14:creationId xmlns:p14="http://schemas.microsoft.com/office/powerpoint/2010/main" val="1857559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55D8-4C3C-4CD9-9436-8CAE1EEE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Switched Ethernet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1D280-AE1B-40BC-B957-4535BAA86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Erste Weiterentwicklung: Einsatz von Hubs / Repeaters.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Vorteil: Einfachere Wartung</a:t>
            </a:r>
          </a:p>
          <a:p>
            <a:r>
              <a:rPr lang="de-DE" dirty="0"/>
              <a:t>Nachteile</a:t>
            </a:r>
          </a:p>
          <a:p>
            <a:pPr lvl="1"/>
            <a:r>
              <a:rPr lang="de-DE" dirty="0"/>
              <a:t>Immer noch </a:t>
            </a:r>
            <a:r>
              <a:rPr lang="de-DE" b="1" dirty="0"/>
              <a:t>eine </a:t>
            </a:r>
            <a:r>
              <a:rPr lang="de-DE" dirty="0"/>
              <a:t>Kollisionsdomäne.</a:t>
            </a:r>
          </a:p>
          <a:p>
            <a:pPr lvl="1"/>
            <a:r>
              <a:rPr lang="de-DE" dirty="0"/>
              <a:t>Geräte teilen sich die verfügbare Kapazität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1FCE0-ED51-4613-B7D4-403FC197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0BF1A4-171C-4D9B-80DF-21B9A4D97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71800" y="2276872"/>
            <a:ext cx="157032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0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400AA-27CD-4C02-9110-04C61FA1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Switched Ethernet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FC6D1-5E22-4FD9-B361-9F849679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Einsatz von Switches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Jeder Port am Switch ist eine eigene Kollisionsdomäne</a:t>
            </a:r>
          </a:p>
          <a:p>
            <a:r>
              <a:rPr lang="de-DE" dirty="0"/>
              <a:t>Kollisionsvermeidung durch intelligentes Zwischenspeichern von Frames im Switch (kein CSMA/CD notwendig)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F732D8-CD3A-472B-A559-60C1CAAB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FF902C-289E-419C-B8C4-1EB865C7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5696" y="2204864"/>
            <a:ext cx="3527499" cy="23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4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6.2.3</a:t>
            </a:r>
            <a:br>
              <a:rPr lang="de-DE" dirty="0"/>
            </a:br>
            <a:r>
              <a:rPr lang="de-DE" dirty="0"/>
              <a:t>Virtuelle 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259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Normales LAN:</a:t>
            </a:r>
          </a:p>
          <a:p>
            <a:r>
              <a:rPr lang="de-DE" dirty="0"/>
              <a:t>LAN-Topologie folgt physischem Aufbau, und nicht Nutzungsanforderungen</a:t>
            </a:r>
          </a:p>
          <a:p>
            <a:r>
              <a:rPr lang="de-DE" dirty="0"/>
              <a:t>LAN ist Broadcastdomäne; LAN-Verkehr für alle DEE „sichtbar”</a:t>
            </a:r>
          </a:p>
          <a:p>
            <a:r>
              <a:rPr lang="de-DE" dirty="0"/>
              <a:t>Aber: Geschäftsprozesse und -strukturen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Anforderungen an LAN-Struktur</a:t>
            </a:r>
          </a:p>
          <a:p>
            <a:pPr marL="0" indent="0">
              <a:buNone/>
            </a:pPr>
            <a:r>
              <a:rPr lang="de-DE" dirty="0"/>
              <a:t>Idee VLAN: </a:t>
            </a:r>
          </a:p>
          <a:p>
            <a:r>
              <a:rPr lang="de-DE" dirty="0"/>
              <a:t>Unterteilung eines LAN zur Isolation von DEE-Gruppen, die z.B. organisatorischen Einheiten entsprechen, Trennung des Datenverkehrs verschiedener Gruppen.</a:t>
            </a:r>
          </a:p>
          <a:p>
            <a:r>
              <a:rPr lang="de-DE" dirty="0"/>
              <a:t>Ziele:</a:t>
            </a:r>
          </a:p>
          <a:p>
            <a:pPr lvl="1"/>
            <a:r>
              <a:rPr lang="de-DE" dirty="0"/>
              <a:t>Trennung von Verkehrslast</a:t>
            </a:r>
          </a:p>
          <a:p>
            <a:pPr lvl="1"/>
            <a:r>
              <a:rPr lang="de-DE" dirty="0"/>
              <a:t>Sicherheit (z.B. Vertraulichkeit)</a:t>
            </a:r>
          </a:p>
          <a:p>
            <a:pPr lvl="1"/>
            <a:r>
              <a:rPr lang="de-DE" dirty="0"/>
              <a:t>Trennung der Broadcastdomänen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95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und Aufgaben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35500"/>
            <a:ext cx="7886700" cy="1541462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Abstraktion von physischer (LAN) auf logische (VLAN) Topologie</a:t>
            </a:r>
          </a:p>
          <a:p>
            <a:r>
              <a:rPr lang="de-DE" dirty="0"/>
              <a:t>Herausforderung: Bildung von VLANs über Hubs/Switches hinweg</a:t>
            </a:r>
          </a:p>
          <a:p>
            <a:r>
              <a:rPr lang="de-DE" dirty="0"/>
              <a:t>Keine Änderungen an den Leitungsadaptern der DEE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44</a:t>
            </a:fld>
            <a:endParaRPr lang="de-DE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49994"/>
            <a:ext cx="7886700" cy="29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9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Ansätze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45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VLAN-bildung über Ports der Koppelkomponente (z.B. Switch-Ports)</a:t>
            </a:r>
          </a:p>
          <a:p>
            <a:pPr lvl="1"/>
            <a:r>
              <a:rPr lang="de-DE" dirty="0"/>
              <a:t>Anforderung: alle DEE hinter einem Port gehören VLAN an</a:t>
            </a:r>
          </a:p>
          <a:p>
            <a:pPr lvl="1"/>
            <a:r>
              <a:rPr lang="de-DE" dirty="0"/>
              <a:t>Einfache Konfiguration: Port-Bereiche werden VLAN fest zugeordnet</a:t>
            </a:r>
          </a:p>
          <a:p>
            <a:pPr lvl="1"/>
            <a:r>
              <a:rPr lang="de-DE" dirty="0"/>
              <a:t>Mobilität der DEE problematisch: Portwechsel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VLAN-Wechsel</a:t>
            </a:r>
          </a:p>
          <a:p>
            <a:r>
              <a:rPr lang="de-DE" dirty="0"/>
              <a:t>VLAN-bildung über MAC-Adressen der DEE</a:t>
            </a:r>
          </a:p>
          <a:p>
            <a:pPr lvl="1"/>
            <a:r>
              <a:rPr lang="de-DE" dirty="0"/>
              <a:t>Anbindung einer DEE unabhängig von Port (MAC-Adresse bleibt gleich)</a:t>
            </a:r>
          </a:p>
          <a:p>
            <a:pPr lvl="1"/>
            <a:r>
              <a:rPr lang="de-DE" dirty="0"/>
              <a:t>MAC-Adressen neuer DEE müssen VLAN zugeordnet werden</a:t>
            </a:r>
            <a:r>
              <a:rPr lang="de-DE" dirty="0">
                <a:sym typeface="Wingdings"/>
              </a:rPr>
              <a:t>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Konfigurationsaufwand</a:t>
            </a:r>
          </a:p>
          <a:p>
            <a:r>
              <a:rPr lang="de-DE" dirty="0"/>
              <a:t>VLAN-bildung über Adressen der Vermittlungsschicht</a:t>
            </a:r>
          </a:p>
          <a:p>
            <a:pPr lvl="1"/>
            <a:r>
              <a:rPr lang="de-DE" dirty="0"/>
              <a:t>Verletzung des Schichtenkonzeptes!</a:t>
            </a:r>
          </a:p>
          <a:p>
            <a:pPr lvl="1"/>
            <a:r>
              <a:rPr lang="de-DE" dirty="0"/>
              <a:t>keine Transparenz bezüglich Schicht-3-Protokollen (z.B. verschiedene Versionen des Internet Protokolls)</a:t>
            </a:r>
          </a:p>
        </p:txBody>
      </p:sp>
    </p:spTree>
    <p:extLst>
      <p:ext uri="{BB962C8B-B14F-4D97-AF65-F5344CB8AC3E}">
        <p14:creationId xmlns:p14="http://schemas.microsoft.com/office/powerpoint/2010/main" val="2931263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Tagging</a:t>
            </a:r>
            <a:r>
              <a:rPr lang="de-DE" dirty="0"/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54448"/>
            <a:ext cx="7886700" cy="352251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Problem: Betrieb von VLANs über mehrere Switches hinweg bei VLAN-agnostischen Link-Adaptern der DEE</a:t>
            </a:r>
          </a:p>
          <a:p>
            <a:r>
              <a:rPr lang="de-DE" dirty="0"/>
              <a:t>Markierung der Rahmen (</a:t>
            </a:r>
            <a:r>
              <a:rPr lang="de-DE" dirty="0" err="1"/>
              <a:t>tagging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in Abhängigkeit von VLAN-Zugehörigkeit des Senders</a:t>
            </a:r>
          </a:p>
          <a:p>
            <a:pPr lvl="1"/>
            <a:r>
              <a:rPr lang="de-DE" dirty="0"/>
              <a:t>durch erste VLAN-fähige Koppelkomponente</a:t>
            </a:r>
          </a:p>
          <a:p>
            <a:pPr lvl="1"/>
            <a:r>
              <a:rPr lang="de-DE" dirty="0"/>
              <a:t>Tags relevant für Vermittlung zwischen Switches</a:t>
            </a:r>
          </a:p>
          <a:p>
            <a:r>
              <a:rPr lang="de-DE" dirty="0"/>
              <a:t>bei Ethernet IEEE 802.1Q</a:t>
            </a:r>
          </a:p>
          <a:p>
            <a:pPr lvl="1"/>
            <a:r>
              <a:rPr lang="de-DE" dirty="0"/>
              <a:t>zusätzliches Rahmenformat mit: VLAN-Protocol-ID und Tag (</a:t>
            </a:r>
            <a:r>
              <a:rPr lang="de-DE" dirty="0" err="1"/>
              <a:t>Prio</a:t>
            </a:r>
            <a:r>
              <a:rPr lang="de-DE" dirty="0"/>
              <a:t>, VLAN-ID)</a:t>
            </a:r>
          </a:p>
          <a:p>
            <a:pPr lvl="1"/>
            <a:r>
              <a:rPr lang="de-DE" dirty="0"/>
              <a:t>dynamische Zuordnung Port zu VLAN (ähnlich „Anlernen” von MAC–Port-Paaren)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46</a:t>
            </a:fld>
            <a:endParaRPr lang="de-DE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99" y="108311"/>
            <a:ext cx="4406901" cy="25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9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6.2.4</a:t>
            </a:r>
            <a:br>
              <a:rPr lang="de-DE" dirty="0"/>
            </a:br>
            <a:r>
              <a:rPr lang="en-US" dirty="0"/>
              <a:t>MACA (Multiple Access with Collision Avoidance)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55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2873877"/>
          </a:xfrm>
        </p:spPr>
        <p:txBody>
          <a:bodyPr>
            <a:normAutofit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rPr sz="2400" dirty="0"/>
              <a:t>MACA: Multiple Access with Collision Avoidance</a:t>
            </a:r>
          </a:p>
          <a:p>
            <a:pPr>
              <a:lnSpc>
                <a:spcPct val="104999"/>
              </a:lnSpc>
              <a:defRPr/>
            </a:pPr>
            <a:r>
              <a:rPr sz="2400" dirty="0" err="1"/>
              <a:t>Anwendung</a:t>
            </a:r>
            <a:r>
              <a:rPr sz="2400" dirty="0"/>
              <a:t> </a:t>
            </a:r>
            <a:r>
              <a:rPr sz="2400" dirty="0" err="1"/>
              <a:t>bei</a:t>
            </a:r>
            <a:r>
              <a:rPr sz="2400" dirty="0"/>
              <a:t> </a:t>
            </a:r>
            <a:r>
              <a:rPr sz="2400" dirty="0" err="1"/>
              <a:t>Funkkommunikation</a:t>
            </a:r>
            <a:endParaRPr sz="2400" dirty="0"/>
          </a:p>
          <a:p>
            <a:pPr>
              <a:lnSpc>
                <a:spcPct val="104999"/>
              </a:lnSpc>
              <a:defRPr/>
            </a:pPr>
            <a:r>
              <a:rPr sz="2400" dirty="0"/>
              <a:t>Hidden Station </a:t>
            </a:r>
            <a:r>
              <a:rPr lang="de-DE" sz="2400" dirty="0"/>
              <a:t>/ </a:t>
            </a:r>
            <a:r>
              <a:rPr lang="de-DE" sz="2400" dirty="0" err="1"/>
              <a:t>Exposed</a:t>
            </a:r>
            <a:r>
              <a:rPr lang="de-DE" sz="2400" dirty="0"/>
              <a:t> Station </a:t>
            </a:r>
            <a:r>
              <a:rPr sz="2400" dirty="0"/>
              <a:t>Problem</a:t>
            </a:r>
            <a:r>
              <a:rPr lang="de-DE" sz="2400" dirty="0"/>
              <a:t>e</a:t>
            </a:r>
            <a:endParaRPr sz="2400" dirty="0"/>
          </a:p>
          <a:p>
            <a:pPr marL="914400" lvl="1" indent="-457200">
              <a:lnSpc>
                <a:spcPct val="104999"/>
              </a:lnSpc>
              <a:buFont typeface="+mj-lt"/>
              <a:buAutoNum type="alphaLcPeriod"/>
              <a:defRPr/>
            </a:pPr>
            <a:r>
              <a:rPr sz="2000" dirty="0"/>
              <a:t>Manche </a:t>
            </a:r>
            <a:r>
              <a:rPr sz="2000" dirty="0" err="1"/>
              <a:t>Stationen</a:t>
            </a:r>
            <a:r>
              <a:rPr sz="2000" dirty="0"/>
              <a:t> </a:t>
            </a:r>
            <a:r>
              <a:rPr sz="2000" dirty="0" err="1"/>
              <a:t>nur</a:t>
            </a:r>
            <a:r>
              <a:rPr sz="2000" dirty="0"/>
              <a:t> in </a:t>
            </a:r>
            <a:r>
              <a:rPr sz="2000" dirty="0" err="1"/>
              <a:t>Reichweite</a:t>
            </a:r>
            <a:r>
              <a:rPr sz="2000" dirty="0"/>
              <a:t> des Senders A </a:t>
            </a:r>
            <a:r>
              <a:rPr sz="2000" dirty="0" err="1"/>
              <a:t>oder</a:t>
            </a:r>
            <a:r>
              <a:rPr sz="2000" dirty="0"/>
              <a:t> </a:t>
            </a:r>
            <a:r>
              <a:rPr sz="2000" dirty="0" err="1"/>
              <a:t>nur</a:t>
            </a:r>
            <a:r>
              <a:rPr sz="2000" dirty="0"/>
              <a:t> des </a:t>
            </a:r>
            <a:r>
              <a:rPr sz="2000" dirty="0" err="1"/>
              <a:t>Empfängers</a:t>
            </a:r>
            <a:r>
              <a:rPr sz="2000" dirty="0"/>
              <a:t> B (</a:t>
            </a:r>
            <a:r>
              <a:rPr lang="de-DE" sz="2000" dirty="0"/>
              <a:t>A sowie C</a:t>
            </a:r>
            <a:r>
              <a:rPr sz="2000" dirty="0"/>
              <a:t> </a:t>
            </a:r>
            <a:r>
              <a:rPr sz="2000" dirty="0" err="1"/>
              <a:t>sind</a:t>
            </a:r>
            <a:r>
              <a:rPr sz="2000" dirty="0"/>
              <a:t> hidden stations)</a:t>
            </a:r>
            <a:endParaRPr lang="de-DE" sz="2000" dirty="0"/>
          </a:p>
          <a:p>
            <a:pPr marL="914400" lvl="1" indent="-457200">
              <a:lnSpc>
                <a:spcPct val="104999"/>
              </a:lnSpc>
              <a:buFont typeface="+mj-lt"/>
              <a:buAutoNum type="alphaLcPeriod"/>
              <a:defRPr/>
            </a:pPr>
            <a:r>
              <a:rPr lang="de-DE" sz="2000" dirty="0"/>
              <a:t>Manche Stationen interpretieren „fälschlicherweise“ ein irrelevantes Signal als besetzte Leitung.</a:t>
            </a:r>
          </a:p>
          <a:p>
            <a:pPr lvl="1">
              <a:lnSpc>
                <a:spcPct val="104999"/>
              </a:lnSpc>
              <a:defRPr/>
            </a:pPr>
            <a:endParaRPr lang="de-DE" sz="2000" dirty="0"/>
          </a:p>
          <a:p>
            <a:pPr lvl="1">
              <a:lnSpc>
                <a:spcPct val="104999"/>
              </a:lnSpc>
              <a:defRPr/>
            </a:pPr>
            <a:endParaRPr lang="de-DE" sz="2000" dirty="0"/>
          </a:p>
          <a:p>
            <a:pPr lvl="1">
              <a:lnSpc>
                <a:spcPct val="104999"/>
              </a:lnSpc>
              <a:defRPr/>
            </a:pPr>
            <a:endParaRPr dirty="0"/>
          </a:p>
          <a:p>
            <a:pPr lvl="1">
              <a:lnSpc>
                <a:spcPct val="104999"/>
              </a:lnSpc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ADD1CB-291E-4090-A487-329B9634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53" y="4503971"/>
            <a:ext cx="6185210" cy="17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8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1F3BE-11E1-40C7-8A89-4EC0013E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MACA: Konzeptionelle Sicht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CFCFA2-5B5E-4706-AA60-812EA5B0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Kommunikation über dedizierte Signale</a:t>
            </a:r>
          </a:p>
          <a:p>
            <a:pPr lvl="1"/>
            <a:r>
              <a:rPr lang="de-DE" dirty="0"/>
              <a:t>Sender: RTS (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send)</a:t>
            </a:r>
          </a:p>
          <a:p>
            <a:pPr lvl="1"/>
            <a:r>
              <a:rPr lang="de-DE" dirty="0"/>
              <a:t>Empfänger: CTS (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send)</a:t>
            </a:r>
          </a:p>
          <a:p>
            <a:r>
              <a:rPr lang="de-DE" dirty="0"/>
              <a:t>Inhalt von RTS-Paket</a:t>
            </a:r>
          </a:p>
          <a:p>
            <a:pPr lvl="1"/>
            <a:r>
              <a:rPr lang="de-DE" dirty="0"/>
              <a:t>Empfänger</a:t>
            </a:r>
          </a:p>
          <a:p>
            <a:pPr lvl="1"/>
            <a:r>
              <a:rPr lang="de-DE" dirty="0"/>
              <a:t>Nachrichtenlänge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21CD05-C06D-4ADD-A5FF-AB0171D4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21986A-F555-43DD-86E9-D37E2D10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50" y="4437064"/>
            <a:ext cx="7886700" cy="17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der Sicherungsschicht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Rahmenbildung (</a:t>
            </a:r>
            <a:r>
              <a:rPr lang="de-DE" dirty="0" err="1"/>
              <a:t>Framing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Kapselung von Pakete bzw. Datagrammen in Rahmen</a:t>
            </a:r>
          </a:p>
          <a:p>
            <a:pPr lvl="1"/>
            <a:r>
              <a:rPr lang="de-DE" dirty="0"/>
              <a:t>Block/Frame–Synchronisation</a:t>
            </a:r>
          </a:p>
          <a:p>
            <a:r>
              <a:rPr lang="de-DE" dirty="0"/>
              <a:t>Medienzugriff</a:t>
            </a:r>
          </a:p>
          <a:p>
            <a:pPr lvl="1"/>
            <a:r>
              <a:rPr lang="de-DE" dirty="0"/>
              <a:t>Problem: Medium (Kabel, Luft) </a:t>
            </a:r>
            <a:r>
              <a:rPr lang="de-DE" b="1" dirty="0"/>
              <a:t>keine </a:t>
            </a:r>
            <a:r>
              <a:rPr lang="de-DE" dirty="0"/>
              <a:t>exklusive </a:t>
            </a:r>
            <a:r>
              <a:rPr lang="de-DE" dirty="0" err="1"/>
              <a:t>Resource</a:t>
            </a:r>
            <a:r>
              <a:rPr lang="de-DE" dirty="0"/>
              <a:t>. </a:t>
            </a:r>
            <a:r>
              <a:rPr lang="de-DE" dirty="0">
                <a:sym typeface="Wingdings" panose="05000000000000000000" pitchFamily="2" charset="2"/>
              </a:rPr>
              <a:t> Vielfachzugriffsproblem.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Steuerung durch Vielfachzugriffsprotokolle</a:t>
            </a:r>
            <a:endParaRPr lang="de-DE" dirty="0"/>
          </a:p>
          <a:p>
            <a:r>
              <a:rPr lang="de-DE" dirty="0"/>
              <a:t>Zuverlässige Übertragung</a:t>
            </a:r>
          </a:p>
          <a:p>
            <a:pPr lvl="1"/>
            <a:r>
              <a:rPr lang="de-DE" dirty="0"/>
              <a:t>Medien haben inhärente Fehlerraten unterschiedlicher Größe (Kabel vs. Kabellos / Luft)</a:t>
            </a:r>
          </a:p>
          <a:p>
            <a:pPr lvl="1"/>
            <a:r>
              <a:rPr lang="de-DE" dirty="0"/>
              <a:t>Statt sich nur auf Transportschicht zu verlassen (</a:t>
            </a:r>
            <a:r>
              <a:rPr lang="de-DE" dirty="0" err="1"/>
              <a:t>Retransmission</a:t>
            </a:r>
            <a:r>
              <a:rPr lang="de-DE" dirty="0"/>
              <a:t> zwischen verbundenen Endpunkten) wird versucht, Fehler unmittelbar auf Schicht 2 zu vermeiden.</a:t>
            </a:r>
          </a:p>
          <a:p>
            <a:r>
              <a:rPr lang="de-DE" dirty="0"/>
              <a:t>Fehlererkennung bzw. –Korrektur</a:t>
            </a:r>
          </a:p>
          <a:p>
            <a:pPr lvl="1"/>
            <a:r>
              <a:rPr lang="de-DE" dirty="0"/>
              <a:t>Siehe separaten Foliensatz auf der Vorlesungswebseite.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722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Ablauf MACAW </a:t>
            </a:r>
            <a:r>
              <a:rPr/>
              <a:t/>
            </a:r>
            <a:br>
              <a:rPr/>
            </a:br>
            <a:r>
              <a:t>(MACA for Wireless)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sz="2600" dirty="0"/>
              <a:t>positive </a:t>
            </a:r>
            <a:r>
              <a:rPr sz="2600" dirty="0" err="1"/>
              <a:t>Quittungen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/>
              <a:t>CSMA </a:t>
            </a:r>
            <a:r>
              <a:rPr sz="2600" dirty="0" err="1"/>
              <a:t>vor</a:t>
            </a:r>
            <a:r>
              <a:rPr sz="2600" dirty="0"/>
              <a:t> </a:t>
            </a:r>
            <a:r>
              <a:rPr sz="2600" dirty="0" err="1"/>
              <a:t>Senden</a:t>
            </a:r>
            <a:r>
              <a:rPr sz="2600" dirty="0"/>
              <a:t> des RTS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Sicht</a:t>
            </a:r>
            <a:r>
              <a:rPr sz="2600" dirty="0"/>
              <a:t> des Senders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Sendebereitschaft</a:t>
            </a:r>
            <a:r>
              <a:rPr sz="2200" dirty="0"/>
              <a:t>: </a:t>
            </a:r>
            <a:r>
              <a:rPr sz="2200" dirty="0" err="1"/>
              <a:t>prüfen</a:t>
            </a:r>
            <a:r>
              <a:rPr sz="2200" dirty="0"/>
              <a:t>, </a:t>
            </a:r>
            <a:r>
              <a:rPr sz="2200" dirty="0" err="1"/>
              <a:t>ob</a:t>
            </a:r>
            <a:r>
              <a:rPr sz="2200" dirty="0"/>
              <a:t> </a:t>
            </a:r>
            <a:r>
              <a:rPr sz="2200" dirty="0" err="1"/>
              <a:t>Kanal</a:t>
            </a:r>
            <a:r>
              <a:rPr sz="2200" dirty="0"/>
              <a:t> </a:t>
            </a:r>
            <a:r>
              <a:rPr sz="2200" dirty="0" err="1"/>
              <a:t>frei</a:t>
            </a:r>
            <a:r>
              <a:rPr sz="2200" dirty="0"/>
              <a:t> („</a:t>
            </a:r>
            <a:r>
              <a:rPr sz="2200" dirty="0" err="1"/>
              <a:t>lauschen</a:t>
            </a:r>
            <a:r>
              <a:rPr sz="2200" dirty="0"/>
              <a:t>“)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Kanal</a:t>
            </a:r>
            <a:r>
              <a:rPr sz="2200" dirty="0"/>
              <a:t> </a:t>
            </a:r>
            <a:r>
              <a:rPr sz="2200" dirty="0" err="1"/>
              <a:t>frei</a:t>
            </a:r>
            <a:r>
              <a:rPr sz="2200" dirty="0"/>
              <a:t>: </a:t>
            </a:r>
            <a:r>
              <a:rPr sz="2200" dirty="0" err="1"/>
              <a:t>senden</a:t>
            </a:r>
            <a:r>
              <a:rPr sz="2200" dirty="0"/>
              <a:t>, RTS (</a:t>
            </a:r>
            <a:r>
              <a:rPr sz="2200" dirty="0" err="1"/>
              <a:t>engl.</a:t>
            </a:r>
            <a:r>
              <a:rPr sz="2200" dirty="0"/>
              <a:t> request to send) </a:t>
            </a:r>
            <a:r>
              <a:rPr sz="2200" dirty="0" err="1"/>
              <a:t>markiert</a:t>
            </a:r>
            <a:r>
              <a:rPr sz="2200" dirty="0"/>
              <a:t> </a:t>
            </a:r>
            <a:r>
              <a:rPr sz="2200" dirty="0" err="1"/>
              <a:t>Sendeabsicht</a:t>
            </a:r>
            <a:r>
              <a:rPr sz="2200" dirty="0"/>
              <a:t>,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</a:t>
            </a:r>
            <a:r>
              <a:rPr sz="2200" dirty="0" err="1"/>
              <a:t>sowie</a:t>
            </a:r>
            <a:r>
              <a:rPr sz="2200" dirty="0"/>
              <a:t> </a:t>
            </a:r>
            <a:r>
              <a:rPr sz="2200" dirty="0" err="1"/>
              <a:t>Empfänger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Quittung</a:t>
            </a:r>
            <a:r>
              <a:rPr sz="2200" dirty="0"/>
              <a:t> CTS (</a:t>
            </a:r>
            <a:r>
              <a:rPr sz="2200" dirty="0" err="1"/>
              <a:t>engl.</a:t>
            </a:r>
            <a:r>
              <a:rPr sz="2200" dirty="0"/>
              <a:t> clear to send) </a:t>
            </a:r>
            <a:r>
              <a:rPr sz="2200" dirty="0" err="1"/>
              <a:t>empfangen</a:t>
            </a:r>
            <a:r>
              <a:rPr sz="2200" dirty="0"/>
              <a:t>: </a:t>
            </a:r>
            <a:r>
              <a:rPr sz="2200" dirty="0" err="1"/>
              <a:t>Nachricht</a:t>
            </a:r>
            <a:r>
              <a:rPr sz="2200" dirty="0"/>
              <a:t> </a:t>
            </a:r>
            <a:r>
              <a:rPr sz="2200" dirty="0" err="1"/>
              <a:t>kann</a:t>
            </a:r>
            <a:r>
              <a:rPr sz="2200" dirty="0"/>
              <a:t> </a:t>
            </a:r>
            <a:r>
              <a:rPr sz="2200" dirty="0" err="1"/>
              <a:t>gesendet</a:t>
            </a:r>
            <a:r>
              <a:rPr sz="2200" dirty="0"/>
              <a:t> </a:t>
            </a:r>
            <a:r>
              <a:rPr sz="2200" dirty="0" err="1"/>
              <a:t>werden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Nachbarn</a:t>
            </a:r>
            <a:r>
              <a:rPr sz="2200" dirty="0"/>
              <a:t>: </a:t>
            </a:r>
            <a:r>
              <a:rPr sz="2200" dirty="0" err="1"/>
              <a:t>Empfangen</a:t>
            </a:r>
            <a:r>
              <a:rPr sz="2200" dirty="0"/>
              <a:t> RTS, </a:t>
            </a:r>
            <a:r>
              <a:rPr sz="2200" dirty="0" err="1"/>
              <a:t>leiten</a:t>
            </a:r>
            <a:r>
              <a:rPr sz="2200" dirty="0"/>
              <a:t> </a:t>
            </a:r>
            <a:r>
              <a:rPr sz="2200" dirty="0" err="1"/>
              <a:t>aus</a:t>
            </a:r>
            <a:r>
              <a:rPr sz="2200" dirty="0"/>
              <a:t>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die </a:t>
            </a:r>
            <a:r>
              <a:rPr sz="2200" dirty="0" err="1"/>
              <a:t>Dauer</a:t>
            </a:r>
            <a:r>
              <a:rPr sz="2200" dirty="0"/>
              <a:t> der </a:t>
            </a:r>
            <a:r>
              <a:rPr sz="2200" dirty="0" err="1"/>
              <a:t>Reservierung</a:t>
            </a:r>
            <a:r>
              <a:rPr sz="2200" dirty="0"/>
              <a:t> ab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Sicht</a:t>
            </a:r>
            <a:r>
              <a:rPr sz="2600" dirty="0"/>
              <a:t> des </a:t>
            </a:r>
            <a:r>
              <a:rPr sz="2600" dirty="0" err="1"/>
              <a:t>Empfängers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wenn</a:t>
            </a:r>
            <a:r>
              <a:rPr sz="2200" dirty="0"/>
              <a:t> RTS </a:t>
            </a:r>
            <a:r>
              <a:rPr sz="2200" dirty="0" err="1"/>
              <a:t>korrekt</a:t>
            </a:r>
            <a:r>
              <a:rPr sz="2200" dirty="0"/>
              <a:t> </a:t>
            </a:r>
            <a:r>
              <a:rPr sz="2200" dirty="0" err="1"/>
              <a:t>empfangen</a:t>
            </a:r>
            <a:r>
              <a:rPr sz="2200" dirty="0"/>
              <a:t>: </a:t>
            </a:r>
            <a:r>
              <a:rPr sz="2200" dirty="0" err="1"/>
              <a:t>senden</a:t>
            </a:r>
            <a:r>
              <a:rPr sz="2200" dirty="0"/>
              <a:t> CTS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Nachbarn</a:t>
            </a:r>
            <a:r>
              <a:rPr sz="2200" dirty="0"/>
              <a:t>: </a:t>
            </a:r>
            <a:r>
              <a:rPr sz="2200" dirty="0" err="1"/>
              <a:t>Empfangen</a:t>
            </a:r>
            <a:r>
              <a:rPr sz="2200" dirty="0"/>
              <a:t> CTS, </a:t>
            </a:r>
            <a:r>
              <a:rPr sz="2200" dirty="0" err="1"/>
              <a:t>leiten</a:t>
            </a:r>
            <a:r>
              <a:rPr sz="2200" dirty="0"/>
              <a:t> </a:t>
            </a:r>
            <a:r>
              <a:rPr sz="2200" dirty="0" err="1"/>
              <a:t>aus</a:t>
            </a:r>
            <a:r>
              <a:rPr sz="2200" dirty="0"/>
              <a:t>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die </a:t>
            </a:r>
            <a:r>
              <a:rPr sz="2200" dirty="0" err="1"/>
              <a:t>Dauer</a:t>
            </a:r>
            <a:r>
              <a:rPr sz="2200" dirty="0"/>
              <a:t> der </a:t>
            </a:r>
            <a:r>
              <a:rPr sz="2200" dirty="0" err="1"/>
              <a:t>Reservierung</a:t>
            </a:r>
            <a:r>
              <a:rPr sz="2200" dirty="0"/>
              <a:t> ab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047094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Fragen zur MAC-Teilschicht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200" dirty="0" err="1"/>
              <a:t>Begründen</a:t>
            </a:r>
            <a:r>
              <a:rPr sz="2200" dirty="0"/>
              <a:t> Sie die </a:t>
            </a:r>
            <a:r>
              <a:rPr sz="2200" dirty="0" err="1"/>
              <a:t>Notwendigkeit</a:t>
            </a:r>
            <a:r>
              <a:rPr sz="2200" dirty="0"/>
              <a:t> von </a:t>
            </a:r>
            <a:r>
              <a:rPr sz="2200" dirty="0" err="1"/>
              <a:t>Vielfachzugriffsprotokollen</a:t>
            </a:r>
            <a:r>
              <a:rPr sz="2200" dirty="0"/>
              <a:t>.</a:t>
            </a:r>
            <a:endParaRPr lang="de-DE" sz="2200" dirty="0"/>
          </a:p>
          <a:p>
            <a:pPr>
              <a:lnSpc>
                <a:spcPct val="95000"/>
              </a:lnSpc>
              <a:defRPr/>
            </a:pPr>
            <a:r>
              <a:rPr lang="de-DE" sz="2200" dirty="0"/>
              <a:t>Was versteht man unter dem Konzept einer Kollisionsdomäne?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Warum</a:t>
            </a:r>
            <a:r>
              <a:rPr sz="2200" dirty="0"/>
              <a:t> muss </a:t>
            </a:r>
            <a:r>
              <a:rPr sz="2200" dirty="0" err="1"/>
              <a:t>bei</a:t>
            </a:r>
            <a:r>
              <a:rPr sz="2200" dirty="0"/>
              <a:t> Ethernet </a:t>
            </a:r>
            <a:r>
              <a:rPr sz="2200" dirty="0" err="1"/>
              <a:t>eine</a:t>
            </a:r>
            <a:r>
              <a:rPr sz="2200" dirty="0"/>
              <a:t> </a:t>
            </a:r>
            <a:r>
              <a:rPr sz="2200" dirty="0" err="1"/>
              <a:t>untere</a:t>
            </a:r>
            <a:r>
              <a:rPr sz="2200" dirty="0"/>
              <a:t> </a:t>
            </a:r>
            <a:r>
              <a:rPr sz="2200" dirty="0" err="1"/>
              <a:t>Grenze</a:t>
            </a:r>
            <a:r>
              <a:rPr sz="2200" dirty="0"/>
              <a:t> </a:t>
            </a:r>
            <a:r>
              <a:rPr sz="2200" dirty="0" err="1"/>
              <a:t>für</a:t>
            </a:r>
            <a:r>
              <a:rPr sz="2200" dirty="0"/>
              <a:t> den </a:t>
            </a:r>
            <a:r>
              <a:rPr sz="2200" dirty="0" err="1"/>
              <a:t>kürzesten</a:t>
            </a:r>
            <a:r>
              <a:rPr sz="2200" dirty="0"/>
              <a:t> Frame </a:t>
            </a:r>
            <a:r>
              <a:rPr sz="2200" dirty="0" err="1"/>
              <a:t>festgelegt</a:t>
            </a:r>
            <a:r>
              <a:rPr sz="2200" dirty="0"/>
              <a:t> </a:t>
            </a:r>
            <a:r>
              <a:rPr sz="2200" dirty="0" err="1"/>
              <a:t>werden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Welche</a:t>
            </a:r>
            <a:r>
              <a:rPr sz="2200" dirty="0"/>
              <a:t> </a:t>
            </a:r>
            <a:r>
              <a:rPr sz="2200" dirty="0" err="1"/>
              <a:t>Protokollbestandteile</a:t>
            </a:r>
            <a:r>
              <a:rPr sz="2200" dirty="0"/>
              <a:t> </a:t>
            </a:r>
            <a:r>
              <a:rPr sz="2200" dirty="0" err="1"/>
              <a:t>sind</a:t>
            </a:r>
            <a:r>
              <a:rPr sz="2200" dirty="0"/>
              <a:t> </a:t>
            </a:r>
            <a:r>
              <a:rPr sz="2200" dirty="0" err="1"/>
              <a:t>für</a:t>
            </a:r>
            <a:r>
              <a:rPr sz="2200" dirty="0"/>
              <a:t> Ethernet </a:t>
            </a:r>
            <a:r>
              <a:rPr sz="2200" dirty="0" err="1"/>
              <a:t>festgelegt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Warum</a:t>
            </a:r>
            <a:r>
              <a:rPr sz="2200" dirty="0"/>
              <a:t> </a:t>
            </a:r>
            <a:r>
              <a:rPr sz="2200" dirty="0" err="1"/>
              <a:t>kann</a:t>
            </a:r>
            <a:r>
              <a:rPr sz="2200" dirty="0"/>
              <a:t> </a:t>
            </a:r>
            <a:r>
              <a:rPr sz="2200" dirty="0" err="1"/>
              <a:t>ein</a:t>
            </a:r>
            <a:r>
              <a:rPr sz="2200" dirty="0"/>
              <a:t> </a:t>
            </a:r>
            <a:r>
              <a:rPr sz="2200" dirty="0" err="1"/>
              <a:t>reines</a:t>
            </a:r>
            <a:r>
              <a:rPr sz="2200" dirty="0"/>
              <a:t> carrier sense </a:t>
            </a:r>
            <a:r>
              <a:rPr sz="2200" dirty="0" err="1"/>
              <a:t>Verfahren</a:t>
            </a:r>
            <a:r>
              <a:rPr sz="2200" dirty="0"/>
              <a:t> </a:t>
            </a:r>
            <a:r>
              <a:rPr sz="2200" dirty="0" err="1"/>
              <a:t>nicht</a:t>
            </a:r>
            <a:r>
              <a:rPr sz="2200" dirty="0"/>
              <a:t> </a:t>
            </a:r>
            <a:r>
              <a:rPr sz="2200" dirty="0" err="1"/>
              <a:t>Kollisionen</a:t>
            </a:r>
            <a:r>
              <a:rPr sz="2200" dirty="0"/>
              <a:t> </a:t>
            </a:r>
            <a:r>
              <a:rPr sz="2200" dirty="0" err="1"/>
              <a:t>vermeiden</a:t>
            </a:r>
            <a:r>
              <a:rPr sz="2200" dirty="0"/>
              <a:t>, </a:t>
            </a:r>
            <a:r>
              <a:rPr sz="2200" dirty="0" err="1"/>
              <a:t>wenn</a:t>
            </a:r>
            <a:r>
              <a:rPr sz="2200" dirty="0"/>
              <a:t> </a:t>
            </a:r>
            <a:r>
              <a:rPr sz="2200" dirty="0" err="1"/>
              <a:t>ein</a:t>
            </a:r>
            <a:r>
              <a:rPr sz="2200" dirty="0"/>
              <a:t> hidden station problem </a:t>
            </a:r>
            <a:r>
              <a:rPr sz="2200" dirty="0" err="1"/>
              <a:t>vorliegt</a:t>
            </a:r>
            <a:r>
              <a:rPr sz="2200" dirty="0"/>
              <a:t> ?</a:t>
            </a:r>
            <a:endParaRPr lang="de-DE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88866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6.1: Vielfachzugriffsverfahren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5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Vielfachzugriffsverfahren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2"/>
            <a:ext cx="7886700" cy="478339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Zwei Verbindungsarten auf Sicherungsschicht</a:t>
            </a:r>
          </a:p>
          <a:p>
            <a:pPr lvl="1"/>
            <a:r>
              <a:rPr lang="de-DE" dirty="0"/>
              <a:t>Punkt-zu-Punkt (1 Sender sowie 1 Empfänger)</a:t>
            </a:r>
          </a:p>
          <a:p>
            <a:pPr lvl="1"/>
            <a:r>
              <a:rPr lang="de-DE" dirty="0"/>
              <a:t>Broadcast: Mehrere Sender sowie Empfänger. </a:t>
            </a:r>
            <a:r>
              <a:rPr lang="de-DE" dirty="0">
                <a:sym typeface="Wingdings" panose="05000000000000000000" pitchFamily="2" charset="2"/>
              </a:rPr>
              <a:t> Jeder am Medium angeschlossene Knoten erhält eine Kopie der übertragenen Rahmen. („Jeder hört alles“).</a:t>
            </a:r>
          </a:p>
          <a:p>
            <a:r>
              <a:rPr lang="de-DE" dirty="0"/>
              <a:t>Weiterer Fokus der Vorlesung liegt auf Broadcast-Channels mit den gängigen Protokollen</a:t>
            </a:r>
          </a:p>
          <a:p>
            <a:pPr lvl="1"/>
            <a:r>
              <a:rPr lang="de-DE" dirty="0"/>
              <a:t>Ethernet</a:t>
            </a:r>
          </a:p>
          <a:p>
            <a:pPr lvl="1"/>
            <a:r>
              <a:rPr lang="de-DE" dirty="0"/>
              <a:t>Wifi</a:t>
            </a:r>
          </a:p>
          <a:p>
            <a:r>
              <a:rPr lang="de-DE" dirty="0"/>
              <a:t>Grundsätzliches Problem: Wie wird koordinierter Zugriff auf ein geteiltes Medium mit mehreren Teilnehmern erreicht?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232400" y="4406899"/>
            <a:ext cx="3422650" cy="186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5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Kategorisierung: Vielfachzugriffsverfahren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Wettbewerbsverfahren/Random Access Verfahren</a:t>
            </a:r>
          </a:p>
          <a:p>
            <a:pPr lvl="1"/>
            <a:r>
              <a:rPr lang="de-DE" dirty="0" err="1"/>
              <a:t>Aloha</a:t>
            </a:r>
            <a:r>
              <a:rPr lang="de-DE" dirty="0"/>
              <a:t>-Verfahren (pure, </a:t>
            </a:r>
            <a:r>
              <a:rPr lang="de-DE" dirty="0" err="1"/>
              <a:t>slotted</a:t>
            </a:r>
            <a:r>
              <a:rPr lang="de-DE" dirty="0"/>
              <a:t>, </a:t>
            </a:r>
            <a:r>
              <a:rPr lang="de-DE" dirty="0" err="1"/>
              <a:t>reservation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Carrier </a:t>
            </a:r>
            <a:r>
              <a:rPr lang="de-DE" dirty="0" err="1"/>
              <a:t>Sensing</a:t>
            </a:r>
            <a:r>
              <a:rPr lang="de-DE" dirty="0"/>
              <a:t> Verfahren (p-persistent, non persistent)</a:t>
            </a:r>
          </a:p>
          <a:p>
            <a:r>
              <a:rPr lang="de-DE" dirty="0"/>
              <a:t>Zuteilungsverfahren</a:t>
            </a:r>
          </a:p>
          <a:p>
            <a:pPr lvl="1"/>
            <a:r>
              <a:rPr lang="de-DE" dirty="0"/>
              <a:t>zentral (</a:t>
            </a:r>
            <a:r>
              <a:rPr lang="de-DE" dirty="0" err="1"/>
              <a:t>Polling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dezentral (Token </a:t>
            </a:r>
            <a:r>
              <a:rPr lang="de-DE" dirty="0" err="1"/>
              <a:t>Passing</a:t>
            </a:r>
            <a:r>
              <a:rPr lang="de-DE" dirty="0"/>
              <a:t>, Register Insertion, DQDB)</a:t>
            </a:r>
          </a:p>
          <a:p>
            <a:r>
              <a:rPr lang="de-DE" dirty="0"/>
              <a:t>Reservierungsverfahren</a:t>
            </a:r>
          </a:p>
          <a:p>
            <a:pPr lvl="1"/>
            <a:r>
              <a:rPr lang="de-DE" dirty="0"/>
              <a:t>Fest (TDMA, FDMA, WDMA, CDMA, SDMA)</a:t>
            </a:r>
          </a:p>
          <a:p>
            <a:pPr lvl="1"/>
            <a:r>
              <a:rPr lang="de-DE" dirty="0"/>
              <a:t>dynamisch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Vielfachzugriff: Beispiel-Szenarien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54768" cy="394083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 descr="D:\WORK\PEARSON\000 FOLIEN\4237_Computernetzweke\JPG\4237_eBook-4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r="1" b="4404"/>
          <a:stretch/>
        </p:blipFill>
        <p:spPr bwMode="auto">
          <a:xfrm>
            <a:off x="1607127" y="1511703"/>
            <a:ext cx="5310909" cy="41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9418" y="5762368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Beispiele für Links mit Mehrfachzugriff</a:t>
            </a:r>
          </a:p>
        </p:txBody>
      </p:sp>
    </p:spTree>
    <p:extLst>
      <p:ext uri="{BB962C8B-B14F-4D97-AF65-F5344CB8AC3E}">
        <p14:creationId xmlns:p14="http://schemas.microsoft.com/office/powerpoint/2010/main" val="18212544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2992</Words>
  <Application>Microsoft Office PowerPoint</Application>
  <PresentationFormat>Bildschirmpräsentation (4:3)</PresentationFormat>
  <Paragraphs>439</Paragraphs>
  <Slides>51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Cambria Math</vt:lpstr>
      <vt:lpstr>Consolas</vt:lpstr>
      <vt:lpstr>Wingdings</vt:lpstr>
      <vt:lpstr>1_Office Theme</vt:lpstr>
      <vt:lpstr>Rechnernetze &amp; Verteilte Systeme</vt:lpstr>
      <vt:lpstr>Erinnerung: Fragestunde</vt:lpstr>
      <vt:lpstr>Kapitel 6: Sicherungsschicht (engl. Link Layer)</vt:lpstr>
      <vt:lpstr>Thematische Einordnung</vt:lpstr>
      <vt:lpstr>Aufgaben der Sicherungsschicht</vt:lpstr>
      <vt:lpstr>Kapitel 6.1: Vielfachzugriffsverfahren</vt:lpstr>
      <vt:lpstr>Vielfachzugriffsverfahren</vt:lpstr>
      <vt:lpstr>Kategorisierung: Vielfachzugriffsverfahren</vt:lpstr>
      <vt:lpstr>Vielfachzugriff: Beispiel-Szenarien</vt:lpstr>
      <vt:lpstr>Vielfachzugriff: Anforderungen</vt:lpstr>
      <vt:lpstr>Random Access Verfahren: Überblick</vt:lpstr>
      <vt:lpstr>Slotted Aloha: Voraussetzungen</vt:lpstr>
      <vt:lpstr>Slotted Aloha: Protokollablauf</vt:lpstr>
      <vt:lpstr>Slotted Aloha (Bewertung)</vt:lpstr>
      <vt:lpstr>Slotted Aloha: Beispiel</vt:lpstr>
      <vt:lpstr>Slotted Aloha (Effizienz)</vt:lpstr>
      <vt:lpstr>Pure Aloha</vt:lpstr>
      <vt:lpstr>Carrier Sense Multiple Access with Collision Detection (CSMA/CD)</vt:lpstr>
      <vt:lpstr>Beispielszenario CSMA</vt:lpstr>
      <vt:lpstr>Beispielszenario CMSA mit Kollisionserkennung</vt:lpstr>
      <vt:lpstr>CSMA/CD  Ablauf</vt:lpstr>
      <vt:lpstr>CSMA: Wartezeit-Verfahren</vt:lpstr>
      <vt:lpstr>CSMA: Binary Exponential Backoff</vt:lpstr>
      <vt:lpstr>Kapitel 6.2 Adressierung in der  Sicherungsschicht</vt:lpstr>
      <vt:lpstr>Adressierung in Schicht 2</vt:lpstr>
      <vt:lpstr>Beispiel: Firmenetzwerk</vt:lpstr>
      <vt:lpstr>MAC Adressen</vt:lpstr>
      <vt:lpstr>Kapitel 6.2.1 Adressierung in lokalen Netzen</vt:lpstr>
      <vt:lpstr>Adressauflösung in lokalen Netzen (LAN)</vt:lpstr>
      <vt:lpstr>Address Resolution Protocol</vt:lpstr>
      <vt:lpstr>Ermitteln der ARP Einträge</vt:lpstr>
      <vt:lpstr>Adressauflösung zwischen Netzen</vt:lpstr>
      <vt:lpstr>Kapitel 6.2.2 Ethernet</vt:lpstr>
      <vt:lpstr>Ethernet: Überblick</vt:lpstr>
      <vt:lpstr>Ethernet: Rahmenaufbau</vt:lpstr>
      <vt:lpstr>Ethernet Präambel</vt:lpstr>
      <vt:lpstr>Minimale Rahmenlänge</vt:lpstr>
      <vt:lpstr>Ethernet: Rahmenlänge</vt:lpstr>
      <vt:lpstr>Ethernet: Jam Signal</vt:lpstr>
      <vt:lpstr>Switched Ethernet (1)</vt:lpstr>
      <vt:lpstr>Switched Ethernet (2)</vt:lpstr>
      <vt:lpstr>Kapitel 6.2.3 Virtuelle LANs</vt:lpstr>
      <vt:lpstr>Motivation</vt:lpstr>
      <vt:lpstr>Probleme und Aufgaben</vt:lpstr>
      <vt:lpstr>Ansätze</vt:lpstr>
      <vt:lpstr>Beispiel:  „Tagging“</vt:lpstr>
      <vt:lpstr>Kapitel 6.2.4 MACA (Multiple Access with Collision Avoidance)</vt:lpstr>
      <vt:lpstr>Motivation</vt:lpstr>
      <vt:lpstr>MACA: Konzeptionelle Sicht</vt:lpstr>
      <vt:lpstr>Ablauf MACAW  (MACA for Wireless)</vt:lpstr>
      <vt:lpstr>Fragen zur MAC-Teilschicht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Kowalewski, Roger</cp:lastModifiedBy>
  <cp:revision>691</cp:revision>
  <cp:lastPrinted>2016-06-17T09:53:22Z</cp:lastPrinted>
  <dcterms:created xsi:type="dcterms:W3CDTF">2016-01-14T15:59:31Z</dcterms:created>
  <dcterms:modified xsi:type="dcterms:W3CDTF">2019-07-29T08:24:36Z</dcterms:modified>
</cp:coreProperties>
</file>