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258" r:id="rId4"/>
    <p:sldId id="259" r:id="rId5"/>
    <p:sldId id="260" r:id="rId6"/>
    <p:sldId id="39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406" r:id="rId17"/>
    <p:sldId id="272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533" r:id="rId30"/>
    <p:sldId id="534" r:id="rId31"/>
    <p:sldId id="535" r:id="rId32"/>
    <p:sldId id="536" r:id="rId33"/>
    <p:sldId id="483" r:id="rId34"/>
    <p:sldId id="484" r:id="rId35"/>
    <p:sldId id="486" r:id="rId36"/>
    <p:sldId id="485" r:id="rId37"/>
    <p:sldId id="487" r:id="rId38"/>
    <p:sldId id="488" r:id="rId39"/>
    <p:sldId id="490" r:id="rId40"/>
    <p:sldId id="489" r:id="rId41"/>
    <p:sldId id="513" r:id="rId42"/>
    <p:sldId id="492" r:id="rId43"/>
    <p:sldId id="493" r:id="rId44"/>
    <p:sldId id="494" r:id="rId45"/>
    <p:sldId id="498" r:id="rId46"/>
    <p:sldId id="496" r:id="rId47"/>
    <p:sldId id="497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9" r:id="rId58"/>
    <p:sldId id="508" r:id="rId59"/>
    <p:sldId id="510" r:id="rId60"/>
    <p:sldId id="514" r:id="rId61"/>
    <p:sldId id="512" r:id="rId62"/>
    <p:sldId id="515" r:id="rId63"/>
    <p:sldId id="516" r:id="rId64"/>
    <p:sldId id="517" r:id="rId65"/>
    <p:sldId id="518" r:id="rId66"/>
    <p:sldId id="519" r:id="rId67"/>
    <p:sldId id="520" r:id="rId68"/>
    <p:sldId id="521" r:id="rId69"/>
    <p:sldId id="522" r:id="rId70"/>
    <p:sldId id="523" r:id="rId71"/>
    <p:sldId id="524" r:id="rId72"/>
    <p:sldId id="525" r:id="rId73"/>
    <p:sldId id="526" r:id="rId74"/>
    <p:sldId id="527" r:id="rId75"/>
    <p:sldId id="528" r:id="rId76"/>
    <p:sldId id="529" r:id="rId77"/>
    <p:sldId id="530" r:id="rId78"/>
    <p:sldId id="531" r:id="rId79"/>
    <p:sldId id="537" r:id="rId80"/>
    <p:sldId id="538" r:id="rId81"/>
    <p:sldId id="539" r:id="rId82"/>
    <p:sldId id="540" r:id="rId83"/>
    <p:sldId id="541" r:id="rId84"/>
    <p:sldId id="542" r:id="rId85"/>
    <p:sldId id="543" r:id="rId86"/>
    <p:sldId id="571" r:id="rId87"/>
    <p:sldId id="544" r:id="rId88"/>
    <p:sldId id="569" r:id="rId89"/>
    <p:sldId id="545" r:id="rId90"/>
    <p:sldId id="546" r:id="rId91"/>
    <p:sldId id="547" r:id="rId92"/>
    <p:sldId id="548" r:id="rId93"/>
    <p:sldId id="549" r:id="rId94"/>
    <p:sldId id="550" r:id="rId95"/>
    <p:sldId id="551" r:id="rId96"/>
    <p:sldId id="552" r:id="rId97"/>
    <p:sldId id="553" r:id="rId98"/>
    <p:sldId id="554" r:id="rId99"/>
    <p:sldId id="555" r:id="rId100"/>
    <p:sldId id="556" r:id="rId101"/>
    <p:sldId id="557" r:id="rId102"/>
    <p:sldId id="558" r:id="rId103"/>
    <p:sldId id="574" r:id="rId104"/>
    <p:sldId id="559" r:id="rId105"/>
    <p:sldId id="560" r:id="rId106"/>
    <p:sldId id="561" r:id="rId107"/>
    <p:sldId id="562" r:id="rId108"/>
    <p:sldId id="563" r:id="rId109"/>
    <p:sldId id="575" r:id="rId110"/>
    <p:sldId id="564" r:id="rId111"/>
    <p:sldId id="565" r:id="rId112"/>
    <p:sldId id="566" r:id="rId113"/>
    <p:sldId id="567" r:id="rId114"/>
    <p:sldId id="576" r:id="rId115"/>
  </p:sldIdLst>
  <p:sldSz cx="9144000" cy="6858000" type="screen4x3"/>
  <p:notesSz cx="6858000" cy="9144000"/>
  <p:defaultTextStyle>
    <a:defPPr>
      <a:defRPr/>
    </a:defPPr>
    <a:lvl1pPr marL="0" algn="l" defTabSz="457200">
      <a:defRPr sz="1800">
        <a:solidFill>
          <a:schemeClr val="tx1"/>
        </a:solidFill>
        <a:latin typeface="+mn-lt"/>
        <a:ea typeface="+mn-ea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2383D0-3F37-A588-60A9-FF9E1E108939}">
  <a:tblStyle styleId="{EB2383D0-3F37-A588-60A9-FF9E1E108939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1" autoAdjust="0"/>
    <p:restoredTop sz="80172" autoAdjust="0"/>
  </p:normalViewPr>
  <p:slideViewPr>
    <p:cSldViewPr>
      <p:cViewPr varScale="1">
        <p:scale>
          <a:sx n="100" d="100"/>
          <a:sy n="100" d="100"/>
        </p:scale>
        <p:origin x="13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95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21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52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89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559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568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638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064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291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5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299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592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1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602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52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392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349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559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032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3085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359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95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9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02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262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0422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483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824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9289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456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R() ... Route</a:t>
            </a:r>
          </a:p>
        </p:txBody>
      </p:sp>
    </p:spTree>
    <p:extLst>
      <p:ext uri="{BB962C8B-B14F-4D97-AF65-F5344CB8AC3E}">
        <p14:creationId xmlns:p14="http://schemas.microsoft.com/office/powerpoint/2010/main" val="3870985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8420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67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3340" y="5696143"/>
            <a:ext cx="3957321" cy="7669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B27835-510D-5445-BB94-E1420C2B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D1CEFC-A95B-1645-82DC-DB4183B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t>Edit Master text styles</a:t>
            </a:r>
          </a:p>
          <a:p>
            <a:pPr lvl="1">
              <a:defRPr/>
            </a:pPr>
            <a:r>
              <a:t>Second level</a:t>
            </a:r>
          </a:p>
          <a:p>
            <a:pPr lvl="2">
              <a:defRPr/>
            </a:pPr>
            <a:r>
              <a:t>Third level</a:t>
            </a:r>
          </a:p>
          <a:p>
            <a:pPr lvl="3">
              <a:defRPr/>
            </a:pPr>
            <a:r>
              <a:t>Fourth level</a:t>
            </a:r>
          </a:p>
          <a:p>
            <a:pPr lvl="4">
              <a:defRPr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E63B0E-122E-4112-8AEA-022338C1FEFA}" type="slidenum">
              <a:t>‹#›</a:t>
            </a:fld>
            <a:endParaRPr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27018" y="6398990"/>
            <a:ext cx="1463040" cy="283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Netzklas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Rechnernetze</a:t>
            </a:r>
            <a:r>
              <a:rPr dirty="0"/>
              <a:t> &amp; </a:t>
            </a:r>
            <a:r>
              <a:rPr dirty="0" err="1"/>
              <a:t>Verteilte</a:t>
            </a:r>
            <a:r>
              <a:rPr dirty="0"/>
              <a:t> </a:t>
            </a:r>
            <a:r>
              <a:rPr dirty="0" err="1"/>
              <a:t>Systeme</a:t>
            </a:r>
            <a:endParaRPr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lnSpc>
                <a:spcPct val="104999"/>
              </a:lnSpc>
              <a:defRPr/>
            </a:pPr>
            <a:r>
              <a:rPr dirty="0"/>
              <a:t>Ludwig-</a:t>
            </a:r>
            <a:r>
              <a:rPr dirty="0" err="1"/>
              <a:t>Maximilians</a:t>
            </a:r>
            <a:r>
              <a:rPr dirty="0"/>
              <a:t>-</a:t>
            </a:r>
            <a:r>
              <a:rPr dirty="0" err="1"/>
              <a:t>Universität</a:t>
            </a:r>
            <a:r>
              <a:rPr dirty="0"/>
              <a:t> </a:t>
            </a:r>
            <a:r>
              <a:rPr dirty="0" err="1"/>
              <a:t>München</a:t>
            </a:r>
            <a:endParaRPr dirty="0"/>
          </a:p>
          <a:p>
            <a:pPr>
              <a:lnSpc>
                <a:spcPct val="104999"/>
              </a:lnSpc>
              <a:defRPr/>
            </a:pPr>
            <a:r>
              <a:rPr dirty="0" err="1"/>
              <a:t>Sommersemester</a:t>
            </a:r>
            <a:r>
              <a:rPr dirty="0"/>
              <a:t> 201</a:t>
            </a:r>
            <a:r>
              <a:rPr lang="en-US" dirty="0"/>
              <a:t>9</a:t>
            </a:r>
            <a:endParaRPr dirty="0"/>
          </a:p>
          <a:p>
            <a:pPr>
              <a:lnSpc>
                <a:spcPct val="104999"/>
              </a:lnSpc>
              <a:defRPr/>
            </a:pPr>
            <a:endParaRPr dirty="0"/>
          </a:p>
          <a:p>
            <a:pPr>
              <a:lnSpc>
                <a:spcPct val="104999"/>
              </a:lnSpc>
              <a:defRPr/>
            </a:pPr>
            <a:r>
              <a:rPr dirty="0"/>
              <a:t>Prof. Dr. D. </a:t>
            </a:r>
            <a:r>
              <a:rPr dirty="0" err="1"/>
              <a:t>Kranzlmüller</a:t>
            </a:r>
            <a:endParaRPr dirty="0"/>
          </a:p>
          <a:p>
            <a:pPr>
              <a:lnSpc>
                <a:spcPct val="104999"/>
              </a:lnSpc>
              <a:defRPr/>
            </a:pPr>
            <a:endParaRPr dirty="0"/>
          </a:p>
          <a:p>
            <a:pPr>
              <a:lnSpc>
                <a:spcPct val="104999"/>
              </a:lnSpc>
              <a:defRPr/>
            </a:pPr>
            <a:endParaRPr dirty="0"/>
          </a:p>
          <a:p>
            <a:pPr>
              <a:lnSpc>
                <a:spcPct val="104999"/>
              </a:lnSpc>
              <a:defRPr/>
            </a:pPr>
            <a:endParaRPr dirty="0"/>
          </a:p>
          <a:p>
            <a:pPr>
              <a:lnSpc>
                <a:spcPct val="104999"/>
              </a:lnSpc>
              <a:defRPr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Schicht 3 Dienstgüte</a:t>
            </a:r>
            <a:br>
              <a:rPr/>
            </a:br>
            <a:r>
              <a:t>(Engl. Quality of Service – QoS)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Dienstgüte auf Vermittlungsschicht gewinnt an Bedeutung: Streaming-Dienste und IP-Telefonie</a:t>
            </a:r>
          </a:p>
          <a:p>
            <a:pPr>
              <a:defRPr/>
            </a:pPr>
            <a:r>
              <a:t>Schicht 3 Dienstgüteparameter:</a:t>
            </a:r>
          </a:p>
          <a:p>
            <a:pPr lvl="1">
              <a:defRPr/>
            </a:pPr>
            <a:r>
              <a:t>Verbindungsaufbauwahrscheinlichkeit (Blockierwahrscheinlichkeit)</a:t>
            </a:r>
          </a:p>
          <a:p>
            <a:pPr lvl="1">
              <a:defRPr/>
            </a:pPr>
            <a:r>
              <a:t>Verbindungsaufbauzeit</a:t>
            </a:r>
          </a:p>
          <a:p>
            <a:pPr lvl="1">
              <a:defRPr/>
            </a:pPr>
            <a:r>
              <a:t>Durchsatz der Schicht-3-Verbindung</a:t>
            </a:r>
          </a:p>
          <a:p>
            <a:pPr lvl="1">
              <a:defRPr/>
            </a:pPr>
            <a:r>
              <a:t>Nachrichtenübertragungszeit</a:t>
            </a:r>
          </a:p>
          <a:p>
            <a:pPr lvl="1">
              <a:defRPr/>
            </a:pPr>
            <a:r>
              <a:t>Schwankung in der Übertragungszeit (engl.: Jitter)</a:t>
            </a:r>
          </a:p>
          <a:p>
            <a:pPr lvl="1">
              <a:defRPr/>
            </a:pPr>
            <a:r>
              <a:t>Restfehlerrate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6707-FFEF-F349-A4B7-EB1B8562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Hierarchisches Routing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Bisher: Algorithmen berechnen Routing-Information über das gesamte (globale) Netz</a:t>
            </a:r>
          </a:p>
          <a:p>
            <a:r>
              <a:rPr lang="de-DE" dirty="0"/>
              <a:t>Herausforderungen</a:t>
            </a:r>
          </a:p>
          <a:p>
            <a:pPr lvl="1"/>
            <a:r>
              <a:rPr lang="de-DE" dirty="0"/>
              <a:t>Skalierung: Informationen über alle Knoten und Kanten in einem umfangreichen Netz (bspw. Internet) zu aufwendig</a:t>
            </a:r>
          </a:p>
          <a:p>
            <a:pPr lvl="1"/>
            <a:r>
              <a:rPr lang="de-DE" dirty="0"/>
              <a:t>Administrative Unabhängigkeit: Aufteilen des Netzes in administrativ eigenständige Domänen sinnvoll.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Autonome Systeme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371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Autonome Systeme (AS)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Router innerhalb eines AS verwenden denselben Routing-Algorithmus (bspw. Die bisher vorgestellten Algorithmen)</a:t>
            </a:r>
          </a:p>
          <a:p>
            <a:r>
              <a:rPr lang="de-DE" dirty="0"/>
              <a:t>Routing zwischen unterschiedlichen AS erfolgt durch </a:t>
            </a:r>
            <a:r>
              <a:rPr lang="de-DE" b="1" dirty="0"/>
              <a:t>Gateway Router</a:t>
            </a:r>
            <a:r>
              <a:rPr lang="de-DE" dirty="0"/>
              <a:t>.</a:t>
            </a:r>
          </a:p>
          <a:p>
            <a:r>
              <a:rPr lang="de-DE" b="1" dirty="0" err="1"/>
              <a:t>Intra</a:t>
            </a:r>
            <a:r>
              <a:rPr lang="de-DE" b="1" dirty="0"/>
              <a:t> AS </a:t>
            </a:r>
            <a:r>
              <a:rPr lang="de-DE" dirty="0"/>
              <a:t>Routing: Propagierung von Routing Informationen innerhalb eines AS.</a:t>
            </a:r>
          </a:p>
          <a:p>
            <a:r>
              <a:rPr lang="de-DE" b="1" dirty="0" err="1"/>
              <a:t>Inter</a:t>
            </a:r>
            <a:r>
              <a:rPr lang="de-DE" b="1" dirty="0"/>
              <a:t> AS </a:t>
            </a:r>
            <a:r>
              <a:rPr lang="de-DE" dirty="0"/>
              <a:t>Routing: Propagierung von Routing-Informationen zwischen </a:t>
            </a:r>
            <a:r>
              <a:rPr lang="de-DE" b="1" dirty="0"/>
              <a:t>verschiedenen</a:t>
            </a:r>
            <a:r>
              <a:rPr lang="de-DE" dirty="0"/>
              <a:t> AS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003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Inter-AS Routing (Szenario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25934"/>
            <a:ext cx="7886700" cy="4351338"/>
          </a:xfrm>
        </p:spPr>
        <p:txBody>
          <a:bodyPr>
            <a:normAutofit/>
          </a:bodyPr>
          <a:lstStyle/>
          <a:p>
            <a:r>
              <a:rPr lang="de-DE" sz="2200" dirty="0"/>
              <a:t>Szenario 1: Subnetz </a:t>
            </a:r>
            <a:r>
              <a:rPr lang="de-DE" sz="2200" i="1" dirty="0"/>
              <a:t>x</a:t>
            </a:r>
            <a:r>
              <a:rPr lang="de-DE" sz="2200" dirty="0"/>
              <a:t> ist für Router 1d aus AS1 erreichbar via AS3 (Information erhalten durch Inter-AS Routing Protokoll).</a:t>
            </a:r>
          </a:p>
          <a:p>
            <a:pPr lvl="1"/>
            <a:r>
              <a:rPr lang="de-DE" sz="1800" dirty="0"/>
              <a:t>Router 1d bekommt Information durch das Intra-AS Routing Protokoll</a:t>
            </a:r>
          </a:p>
          <a:p>
            <a:pPr lvl="1"/>
            <a:r>
              <a:rPr lang="de-DE" sz="1800" dirty="0"/>
              <a:t>Router 1d nimmt einen Eintrag in die entsprechende Routing-Tabelle auf: (x, 1c)</a:t>
            </a:r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endParaRPr lang="de-DE" sz="2200" dirty="0"/>
          </a:p>
          <a:p>
            <a:endParaRPr lang="de-DE" sz="2200" dirty="0"/>
          </a:p>
          <a:p>
            <a:pPr lvl="1"/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49" b="5622"/>
          <a:stretch/>
        </p:blipFill>
        <p:spPr>
          <a:xfrm>
            <a:off x="2915816" y="3789041"/>
            <a:ext cx="5184576" cy="25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617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Inter-AS Routing (Szenario 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25934"/>
            <a:ext cx="7886700" cy="4351338"/>
          </a:xfrm>
        </p:spPr>
        <p:txBody>
          <a:bodyPr>
            <a:normAutofit/>
          </a:bodyPr>
          <a:lstStyle/>
          <a:p>
            <a:r>
              <a:rPr lang="de-DE" sz="2200" dirty="0"/>
              <a:t>Szenario 2: Subnetz </a:t>
            </a:r>
            <a:r>
              <a:rPr lang="de-DE" sz="2200" i="1" dirty="0"/>
              <a:t>x</a:t>
            </a:r>
            <a:r>
              <a:rPr lang="de-DE" sz="2200" dirty="0"/>
              <a:t> ist für Router 1d aus AS1 erreichbar via AS3 oder auch AS2 (Information erhalten durch Inter-AS Routing Protokoll).</a:t>
            </a:r>
          </a:p>
          <a:p>
            <a:pPr lvl="1"/>
            <a:r>
              <a:rPr lang="de-DE" sz="1800" dirty="0"/>
              <a:t>Wie entscheidet Router1d, ob ein Paket zu Subnetz x via AS3 (Gateway 1c) oder AS2 (Gateway 1b) vermittelt wird?</a:t>
            </a:r>
          </a:p>
          <a:p>
            <a:pPr lvl="1"/>
            <a:r>
              <a:rPr lang="de-DE" sz="1800" dirty="0"/>
              <a:t>Häufige Lösung in der Praxis: </a:t>
            </a:r>
            <a:r>
              <a:rPr lang="de-DE" sz="1800" b="1" dirty="0"/>
              <a:t>Hot </a:t>
            </a:r>
            <a:r>
              <a:rPr lang="de-DE" sz="1800" b="1" dirty="0" err="1"/>
              <a:t>Potato</a:t>
            </a:r>
            <a:r>
              <a:rPr lang="de-DE" sz="1800" b="1" dirty="0"/>
              <a:t> Routing</a:t>
            </a:r>
            <a:endParaRPr lang="de-DE" sz="1800" dirty="0"/>
          </a:p>
          <a:p>
            <a:pPr lvl="2"/>
            <a:r>
              <a:rPr lang="de-DE" sz="1400" dirty="0">
                <a:sym typeface="Wingdings" panose="05000000000000000000" pitchFamily="2" charset="2"/>
              </a:rPr>
              <a:t>Ziel: Paket aus interner Queue so schnell wie möglich loswerden.</a:t>
            </a:r>
          </a:p>
          <a:p>
            <a:pPr marL="914400" lvl="2" indent="0">
              <a:buNone/>
            </a:pPr>
            <a:r>
              <a:rPr lang="de-DE" sz="1400" b="1" dirty="0">
                <a:sym typeface="Wingdings" panose="05000000000000000000" pitchFamily="2" charset="2"/>
              </a:rPr>
              <a:t> </a:t>
            </a:r>
            <a:r>
              <a:rPr lang="de-DE" sz="1400" dirty="0">
                <a:sym typeface="Wingdings" panose="05000000000000000000" pitchFamily="2" charset="2"/>
              </a:rPr>
              <a:t>Leite Paket daher an den Gateway-Router mit geringsten Kosten (Distanz), wie aus dem Intra-AS Routing Protokoll ermittelt.</a:t>
            </a:r>
            <a:endParaRPr lang="de-DE" sz="1400" b="1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endParaRPr lang="de-DE" sz="2200" dirty="0"/>
          </a:p>
          <a:p>
            <a:endParaRPr lang="de-DE" sz="2200" dirty="0"/>
          </a:p>
          <a:p>
            <a:pPr lvl="1"/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49" b="5622"/>
          <a:stretch/>
        </p:blipFill>
        <p:spPr>
          <a:xfrm>
            <a:off x="2915816" y="4216512"/>
            <a:ext cx="5184576" cy="25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32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im Internet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Internet ist hierarchisch zusammengesetzt aus mehreren Autonomen Systemen</a:t>
            </a:r>
          </a:p>
          <a:p>
            <a:r>
              <a:rPr lang="de-DE" dirty="0"/>
              <a:t>Intra-AS Routing Protokolle</a:t>
            </a:r>
          </a:p>
          <a:p>
            <a:pPr lvl="1"/>
            <a:r>
              <a:rPr lang="de-DE" dirty="0"/>
              <a:t>Routing Internet Protocol (RIP)</a:t>
            </a:r>
          </a:p>
          <a:p>
            <a:pPr lvl="1"/>
            <a:r>
              <a:rPr lang="de-DE" dirty="0"/>
              <a:t>Open </a:t>
            </a:r>
            <a:r>
              <a:rPr lang="de-DE" dirty="0" err="1"/>
              <a:t>Shortest</a:t>
            </a:r>
            <a:r>
              <a:rPr lang="de-DE" dirty="0"/>
              <a:t> Path First (OSPF)</a:t>
            </a:r>
          </a:p>
          <a:p>
            <a:r>
              <a:rPr lang="de-DE" dirty="0"/>
              <a:t>Inter-AS Routing Protokoll</a:t>
            </a:r>
          </a:p>
          <a:p>
            <a:pPr lvl="1"/>
            <a:r>
              <a:rPr lang="de-DE" dirty="0" err="1"/>
              <a:t>Border</a:t>
            </a:r>
            <a:r>
              <a:rPr lang="de-DE" dirty="0"/>
              <a:t> Gateway Protocol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7824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Internet Protocol (RIP)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Distanz-Vektor (DV) basiertes Protokoll</a:t>
            </a:r>
          </a:p>
          <a:p>
            <a:r>
              <a:rPr lang="de-DE" dirty="0"/>
              <a:t>Kostenfunktion</a:t>
            </a:r>
          </a:p>
          <a:p>
            <a:pPr lvl="1"/>
            <a:r>
              <a:rPr lang="de-DE" dirty="0"/>
              <a:t>Klassisches DV: Kosten waren zwischen zwei Routern definiert (der Einfachheit halber).</a:t>
            </a:r>
          </a:p>
          <a:p>
            <a:pPr lvl="1"/>
            <a:r>
              <a:rPr lang="de-DE" dirty="0"/>
              <a:t>RIP: Kosten sind definiert von Quell-Router zu Ziel-Router.</a:t>
            </a:r>
          </a:p>
          <a:p>
            <a:r>
              <a:rPr lang="de-DE" dirty="0"/>
              <a:t>Maximale Kosten: 15 Hops</a:t>
            </a:r>
          </a:p>
          <a:p>
            <a:pPr lvl="1"/>
            <a:r>
              <a:rPr lang="de-DE" dirty="0"/>
              <a:t>Daher kann RIP ausschließlich auf AS mit maximaler Distanz von 15 zwischen zwei Routern eingesetzt werden.</a:t>
            </a:r>
          </a:p>
          <a:p>
            <a:r>
              <a:rPr lang="de-DE" dirty="0"/>
              <a:t>In RIP kommuniziert ein Knoten x in 30 Sekunden Intervallen mit den unmittelbaren Nachbarn via </a:t>
            </a:r>
            <a:r>
              <a:rPr lang="de-DE" b="1" dirty="0"/>
              <a:t>RIP </a:t>
            </a:r>
            <a:r>
              <a:rPr lang="de-DE" b="1" dirty="0" err="1"/>
              <a:t>Reponse</a:t>
            </a:r>
            <a:r>
              <a:rPr lang="de-DE" b="1" dirty="0"/>
              <a:t> Message </a:t>
            </a:r>
            <a:r>
              <a:rPr lang="de-DE" dirty="0"/>
              <a:t>(auch</a:t>
            </a:r>
            <a:r>
              <a:rPr lang="de-DE" b="1" dirty="0"/>
              <a:t> RIP </a:t>
            </a:r>
            <a:r>
              <a:rPr lang="de-DE" b="1" dirty="0" err="1"/>
              <a:t>Advertisement</a:t>
            </a:r>
            <a:r>
              <a:rPr lang="de-DE" b="1" dirty="0"/>
              <a:t> </a:t>
            </a:r>
            <a:r>
              <a:rPr lang="de-DE" dirty="0"/>
              <a:t>genannt).</a:t>
            </a:r>
          </a:p>
          <a:p>
            <a:pPr lvl="1"/>
            <a:r>
              <a:rPr lang="de-DE" dirty="0"/>
              <a:t>Max. 25 Ziel-Subnetze innerhalb des AS mit jeweils den aktuell bekannten Kosten (Distanz in Hops).</a:t>
            </a:r>
          </a:p>
          <a:p>
            <a:r>
              <a:rPr lang="de-DE" dirty="0"/>
              <a:t>Wenn ein unmittelbarer Nachbarknoten innerhalb von 180 Sekunden kein RIP </a:t>
            </a:r>
            <a:r>
              <a:rPr lang="de-DE" dirty="0" err="1"/>
              <a:t>Advertisement</a:t>
            </a:r>
            <a:r>
              <a:rPr lang="de-DE" dirty="0"/>
              <a:t> verschickt, wird der Nachbar als </a:t>
            </a:r>
            <a:r>
              <a:rPr lang="de-DE" i="1" dirty="0"/>
              <a:t>down</a:t>
            </a:r>
            <a:r>
              <a:rPr lang="de-DE" dirty="0"/>
              <a:t> markiert.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>
                <a:sym typeface="Wingdings" panose="05000000000000000000" pitchFamily="2" charset="2"/>
              </a:rPr>
              <a:t> Information wird via RIP </a:t>
            </a:r>
            <a:r>
              <a:rPr lang="de-DE" dirty="0" err="1">
                <a:sym typeface="Wingdings" panose="05000000000000000000" pitchFamily="2" charset="2"/>
              </a:rPr>
              <a:t>Advertisement</a:t>
            </a:r>
            <a:r>
              <a:rPr lang="de-DE" dirty="0">
                <a:sym typeface="Wingdings" panose="05000000000000000000" pitchFamily="2" charset="2"/>
              </a:rPr>
              <a:t> an die anderen Nachbarn propagiert.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9035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RIP Beispiel (1)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744"/>
          <a:stretch/>
        </p:blipFill>
        <p:spPr>
          <a:xfrm>
            <a:off x="619630" y="4293096"/>
            <a:ext cx="5392529" cy="159495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-1202" b="14496"/>
          <a:stretch/>
        </p:blipFill>
        <p:spPr>
          <a:xfrm>
            <a:off x="628650" y="1722592"/>
            <a:ext cx="6061695" cy="16989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8650" y="1360100"/>
            <a:ext cx="480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a) Gegeben: Teilansicht eines (beliebigen) autonomen Systems.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9630" y="3985319"/>
            <a:ext cx="491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b) Initiale Routing Tabelle von Router D.</a:t>
            </a:r>
          </a:p>
        </p:txBody>
      </p:sp>
    </p:spTree>
    <p:extLst>
      <p:ext uri="{BB962C8B-B14F-4D97-AF65-F5344CB8AC3E}">
        <p14:creationId xmlns:p14="http://schemas.microsoft.com/office/powerpoint/2010/main" val="16851105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RIP Beispiel (2)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107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28650" y="1360100"/>
            <a:ext cx="480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c) Router D erhält folgendes </a:t>
            </a:r>
            <a:r>
              <a:rPr lang="de-DE" sz="1400" dirty="0" err="1"/>
              <a:t>Advertisement</a:t>
            </a:r>
            <a:r>
              <a:rPr lang="de-DE" sz="1400" dirty="0"/>
              <a:t> von Router A: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6" y="3840267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d) Router D gleicht lokalen Routing-Tabelle ab und stellt fest, dass die Route zu Subnetz </a:t>
            </a:r>
            <a:r>
              <a:rPr lang="de-DE" sz="1400" b="1" dirty="0"/>
              <a:t>z </a:t>
            </a:r>
            <a:r>
              <a:rPr lang="de-DE" sz="1400" dirty="0"/>
              <a:t>kostengünstiger wurde (via Router A).</a:t>
            </a:r>
            <a:endParaRPr lang="de-DE" sz="1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-3329" b="13007"/>
          <a:stretch/>
        </p:blipFill>
        <p:spPr>
          <a:xfrm>
            <a:off x="467544" y="1690689"/>
            <a:ext cx="6704261" cy="15942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-3367" r="1" b="14512"/>
          <a:stretch/>
        </p:blipFill>
        <p:spPr>
          <a:xfrm>
            <a:off x="539552" y="4475079"/>
            <a:ext cx="6632253" cy="154620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755576" y="5445224"/>
            <a:ext cx="3600400" cy="2880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8600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Shortest</a:t>
            </a:r>
            <a:r>
              <a:rPr lang="de-DE" dirty="0"/>
              <a:t> Path First (OSPF)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Wurde als Nachfolger für RIP konzipiert und ist ein offenes Protokoll (RFC 2328).</a:t>
            </a:r>
          </a:p>
          <a:p>
            <a:r>
              <a:rPr lang="de-DE" dirty="0"/>
              <a:t>Nutzt zwei bisher bekannte Verfahren: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 err="1"/>
              <a:t>Flooding</a:t>
            </a:r>
            <a:r>
              <a:rPr lang="de-DE" dirty="0"/>
              <a:t> von Link State Informationen. (Link State Broadcast). Dadurch wird ein vollständiger Graph des Autonomen Systems konstruiert.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dirty="0"/>
              <a:t>Anwendung des Dijkstra Algorithmus zur Berechnung eines Subnetz-Baums mit dem Router selbst als Wurzel-Knoten (</a:t>
            </a:r>
            <a:r>
              <a:rPr lang="de-DE" b="1" dirty="0"/>
              <a:t>Quelle-Senken Baum</a:t>
            </a:r>
            <a:r>
              <a:rPr lang="de-DE" dirty="0"/>
              <a:t>).</a:t>
            </a:r>
          </a:p>
          <a:p>
            <a:r>
              <a:rPr lang="de-DE" dirty="0"/>
              <a:t>Link-Kosten können durch den Netz-Administrator definiert werden. Beispiele: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Alle Link-Kosten auf 1 setzen (Minimum Hop Routing)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Umkehrfunktion des verfügbaren Durchsatzes: Links mit </a:t>
            </a:r>
            <a:r>
              <a:rPr lang="de-DE" b="1" dirty="0"/>
              <a:t>hohem Durchsatz</a:t>
            </a:r>
            <a:r>
              <a:rPr lang="de-DE" dirty="0"/>
              <a:t> werden gegenüber denen mit </a:t>
            </a:r>
            <a:r>
              <a:rPr lang="de-DE" b="1" dirty="0"/>
              <a:t>niedrigem Durchsatz bevorzugt</a:t>
            </a:r>
            <a:r>
              <a:rPr lang="de-DE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3315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Quelle-Senken-Baum Wegetafel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397000" y="1425467"/>
            <a:ext cx="5856759" cy="47514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A7068-A16B-6743-B200-A8A5C0E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97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 Sicherungsschicht als Rahmenbedingung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Vermittlungsschicht</a:t>
            </a:r>
            <a:r>
              <a:rPr dirty="0"/>
              <a:t> </a:t>
            </a:r>
            <a:r>
              <a:rPr dirty="0" err="1"/>
              <a:t>bietet</a:t>
            </a:r>
            <a:r>
              <a:rPr dirty="0"/>
              <a:t> 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Dienste</a:t>
            </a:r>
            <a:r>
              <a:rPr dirty="0"/>
              <a:t> </a:t>
            </a:r>
            <a:r>
              <a:rPr i="1" dirty="0" err="1"/>
              <a:t>unter</a:t>
            </a:r>
            <a:r>
              <a:rPr i="1" dirty="0"/>
              <a:t> </a:t>
            </a:r>
            <a:r>
              <a:rPr i="1" dirty="0" err="1"/>
              <a:t>Verwendung</a:t>
            </a:r>
            <a:r>
              <a:rPr i="1" dirty="0"/>
              <a:t> der </a:t>
            </a:r>
            <a:r>
              <a:rPr i="1" dirty="0" err="1"/>
              <a:t>Dienste</a:t>
            </a:r>
            <a:r>
              <a:rPr i="1" dirty="0"/>
              <a:t> der </a:t>
            </a:r>
            <a:r>
              <a:rPr i="1" dirty="0" err="1"/>
              <a:t>nächst</a:t>
            </a:r>
            <a:r>
              <a:rPr i="1" dirty="0"/>
              <a:t> </a:t>
            </a:r>
            <a:r>
              <a:rPr i="1" dirty="0" err="1"/>
              <a:t>tieferliegenden</a:t>
            </a:r>
            <a:r>
              <a:rPr i="1" dirty="0"/>
              <a:t> </a:t>
            </a:r>
            <a:r>
              <a:rPr i="1" dirty="0" err="1"/>
              <a:t>Schicht</a:t>
            </a:r>
            <a:r>
              <a:rPr dirty="0"/>
              <a:t> an: </a:t>
            </a:r>
            <a:r>
              <a:rPr dirty="0" err="1"/>
              <a:t>Schicht</a:t>
            </a:r>
            <a:r>
              <a:rPr dirty="0"/>
              <a:t> 2: </a:t>
            </a:r>
            <a:r>
              <a:rPr dirty="0" err="1"/>
              <a:t>Sicherungsschicht</a:t>
            </a:r>
            <a:r>
              <a:rPr dirty="0"/>
              <a:t> </a:t>
            </a:r>
          </a:p>
          <a:p>
            <a:pPr>
              <a:defRPr/>
            </a:pPr>
            <a:r>
              <a:rPr lang="de-DE" dirty="0"/>
              <a:t>Verweis auf Kapitel 7 (Hardwarenahe Schichten)</a:t>
            </a:r>
            <a:r>
              <a:rPr dirty="0"/>
              <a:t>:</a:t>
            </a:r>
          </a:p>
          <a:p>
            <a:pPr marL="457200" lvl="1" indent="0">
              <a:buNone/>
              <a:defRPr/>
            </a:pPr>
            <a:r>
              <a:rPr dirty="0" err="1"/>
              <a:t>Übertragung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einzelne</a:t>
            </a:r>
            <a:r>
              <a:rPr dirty="0"/>
              <a:t> </a:t>
            </a:r>
            <a:r>
              <a:rPr dirty="0" err="1"/>
              <a:t>Wegabschnitte</a:t>
            </a:r>
            <a:r>
              <a:rPr dirty="0"/>
              <a:t> (von </a:t>
            </a:r>
            <a:r>
              <a:rPr dirty="0" err="1"/>
              <a:t>einem</a:t>
            </a:r>
            <a:r>
              <a:rPr dirty="0"/>
              <a:t> </a:t>
            </a:r>
            <a:r>
              <a:rPr dirty="0" err="1"/>
              <a:t>Knoten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Medium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nächsten</a:t>
            </a:r>
            <a:r>
              <a:rPr dirty="0"/>
              <a:t> </a:t>
            </a:r>
            <a:r>
              <a:rPr dirty="0" err="1"/>
              <a:t>Knoten</a:t>
            </a:r>
            <a:r>
              <a:rPr dirty="0"/>
              <a:t>) </a:t>
            </a:r>
            <a:r>
              <a:rPr dirty="0" err="1"/>
              <a:t>als</a:t>
            </a:r>
            <a:r>
              <a:rPr dirty="0"/>
              <a:t> </a:t>
            </a:r>
            <a:r>
              <a:rPr i="1" dirty="0" err="1"/>
              <a:t>gesicherten</a:t>
            </a:r>
            <a:r>
              <a:rPr i="1" dirty="0"/>
              <a:t> Data Link/Logical Link.</a:t>
            </a: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54F2-7B57-784A-AF47-64CD91F2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OSPF </a:t>
            </a:r>
            <a:r>
              <a:rPr lang="de-DE" dirty="0" err="1"/>
              <a:t>Flooding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Jeder Link übermittelt die aktuelle Routing Tabelle an die unmittelbaren Nachbarn</a:t>
            </a:r>
          </a:p>
          <a:p>
            <a:pPr lvl="1"/>
            <a:r>
              <a:rPr lang="de-DE" dirty="0"/>
              <a:t>Sobald sich in der lokalen Routing Tabelle etwas ändert.</a:t>
            </a:r>
          </a:p>
          <a:p>
            <a:pPr lvl="1"/>
            <a:r>
              <a:rPr lang="de-DE" dirty="0"/>
              <a:t>Auf jeden Fall alle 30 Minuten (periodisch). Dadurch wird (laut RFC) Robustheit erreicht.</a:t>
            </a:r>
          </a:p>
          <a:p>
            <a:r>
              <a:rPr lang="de-DE" dirty="0"/>
              <a:t>Kommunikation von OSPF Nachrichten erfolgt basiert auf IP. Heißt also:</a:t>
            </a:r>
          </a:p>
          <a:p>
            <a:pPr lvl="1"/>
            <a:r>
              <a:rPr lang="de-DE" dirty="0"/>
              <a:t>OSPF muss selbst Funktionalität für zuverlässigen Nachrichtentransfer implementieren (normalerweise Layer 4).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244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OSPF Vorteile gegenüber RIP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Mehrere Pfade mit identischen Kosten sind erlaubt. Es musst nicht der vollständige Traffic von Quell- zum Ziel-Router über dieselbe Router vermittelt werden.</a:t>
            </a:r>
          </a:p>
          <a:p>
            <a:r>
              <a:rPr lang="de-DE" dirty="0"/>
              <a:t>Hierarchien innerhalb eines autonomen Systems.</a:t>
            </a:r>
          </a:p>
          <a:p>
            <a:r>
              <a:rPr lang="de-DE" dirty="0"/>
              <a:t>Integrierte Unterstützung für </a:t>
            </a:r>
            <a:r>
              <a:rPr lang="de-DE" dirty="0" err="1"/>
              <a:t>Unicast</a:t>
            </a:r>
            <a:r>
              <a:rPr lang="de-DE" dirty="0"/>
              <a:t> und Multicast (in der Vorlesung nicht im Detail diskutiert).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2266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BGP (</a:t>
            </a:r>
            <a:r>
              <a:rPr lang="de-DE" dirty="0" err="1"/>
              <a:t>Border</a:t>
            </a:r>
            <a:r>
              <a:rPr lang="de-DE" dirty="0"/>
              <a:t> Gateway Protocol)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Kommunikationsaustausch zwischen 2 Routern (</a:t>
            </a:r>
            <a:r>
              <a:rPr lang="de-DE" b="1" dirty="0"/>
              <a:t>BGP Peers</a:t>
            </a:r>
            <a:r>
              <a:rPr lang="de-DE" dirty="0"/>
              <a:t>) erfolgt via semipermanenter TCP-Verbindung (</a:t>
            </a:r>
            <a:r>
              <a:rPr lang="de-DE" b="1" dirty="0"/>
              <a:t>BGP Session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eBGP</a:t>
            </a:r>
            <a:r>
              <a:rPr lang="de-DE" dirty="0"/>
              <a:t>: Verbindung zwischen zwei Router unterschiedlicher AS</a:t>
            </a:r>
          </a:p>
          <a:p>
            <a:pPr lvl="1"/>
            <a:r>
              <a:rPr lang="de-DE" dirty="0" err="1"/>
              <a:t>iBGP</a:t>
            </a:r>
            <a:r>
              <a:rPr lang="de-DE" dirty="0"/>
              <a:t>: Verbindung zwischen zwei Router innerhalb eines AS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-1209" r="-1" b="9972"/>
          <a:stretch/>
        </p:blipFill>
        <p:spPr>
          <a:xfrm>
            <a:off x="539552" y="1655263"/>
            <a:ext cx="7456859" cy="2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903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BGP Routenaustausch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Arbeitsweise ähnlich wie bei Distanz Vektor</a:t>
            </a:r>
          </a:p>
          <a:p>
            <a:r>
              <a:rPr lang="de-DE" dirty="0"/>
              <a:t>Ziele in BGP sind keine Hosts, sondern Subnetze. Ausgetauscht werden daher CIDR Präfixe.</a:t>
            </a:r>
          </a:p>
          <a:p>
            <a:pPr lvl="1"/>
            <a:r>
              <a:rPr lang="de-DE" dirty="0"/>
              <a:t>Beispiel</a:t>
            </a:r>
          </a:p>
          <a:p>
            <a:pPr lvl="2"/>
            <a:r>
              <a:rPr lang="de-DE" dirty="0"/>
              <a:t>Ein AS hat die 4 Subnetze 138.16.{64,65,66,67}/24</a:t>
            </a:r>
          </a:p>
          <a:p>
            <a:pPr lvl="2"/>
            <a:r>
              <a:rPr lang="de-DE" dirty="0"/>
              <a:t>Übermittelt an die Nachbar AS wird dann der längste gemeinsame CIDR Präfix 138.16.64/22</a:t>
            </a:r>
          </a:p>
          <a:p>
            <a:r>
              <a:rPr lang="de-DE" dirty="0"/>
              <a:t>Wenn ein Gateway Router (in einem AS) einen neuen </a:t>
            </a:r>
            <a:r>
              <a:rPr lang="de-DE" dirty="0" err="1"/>
              <a:t>eBGP</a:t>
            </a:r>
            <a:r>
              <a:rPr lang="de-DE" dirty="0"/>
              <a:t> CIDR Präfix empfängt, wird dieser Präfix innerhalb des AS weiterpropagiert. Dadurch dehnt sich die Information an weitere AS aus.</a:t>
            </a:r>
          </a:p>
          <a:p>
            <a:r>
              <a:rPr lang="de-DE" dirty="0"/>
              <a:t>Jeder neu empfangene („gelernte“) CIDR Präfix führt zu einem Eintrag in der Routing Tabelle.</a:t>
            </a:r>
          </a:p>
          <a:p>
            <a:r>
              <a:rPr lang="de-DE" dirty="0"/>
              <a:t>Die Auswahl des Pfades basiert nicht nur auf einem simplen Metrik (Anzahl Hops), sondern ist regelbasiert (RFC 1930) durch BGP Attribute, die an einen CIDR Pfad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2290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Fragen zu Wegewahl/Routing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rPr dirty="0" err="1"/>
              <a:t>Warum</a:t>
            </a:r>
            <a:r>
              <a:rPr dirty="0"/>
              <a:t> war </a:t>
            </a: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sinnvoll</a:t>
            </a:r>
            <a:r>
              <a:rPr dirty="0"/>
              <a:t>, </a:t>
            </a:r>
            <a:r>
              <a:rPr dirty="0" err="1"/>
              <a:t>im</a:t>
            </a:r>
            <a:r>
              <a:rPr dirty="0"/>
              <a:t> Internet RIP </a:t>
            </a:r>
            <a:r>
              <a:rPr dirty="0" err="1"/>
              <a:t>durch</a:t>
            </a:r>
            <a:r>
              <a:rPr dirty="0"/>
              <a:t> OSPF </a:t>
            </a:r>
            <a:r>
              <a:rPr dirty="0" err="1"/>
              <a:t>abzulösen</a:t>
            </a:r>
            <a:r>
              <a:rPr dirty="0"/>
              <a:t>?</a:t>
            </a:r>
          </a:p>
          <a:p>
            <a:pPr>
              <a:lnSpc>
                <a:spcPct val="104999"/>
              </a:lnSpc>
              <a:defRPr/>
            </a:pPr>
            <a:r>
              <a:rPr dirty="0"/>
              <a:t>Was </a:t>
            </a:r>
            <a:r>
              <a:rPr dirty="0" err="1"/>
              <a:t>ist</a:t>
            </a:r>
            <a:r>
              <a:rPr dirty="0"/>
              <a:t> der </a:t>
            </a:r>
            <a:r>
              <a:rPr dirty="0" err="1"/>
              <a:t>Kernalgorithmus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Link State Routing?</a:t>
            </a:r>
          </a:p>
          <a:p>
            <a:pPr>
              <a:lnSpc>
                <a:spcPct val="104999"/>
              </a:lnSpc>
              <a:defRPr/>
            </a:pPr>
            <a:r>
              <a:rPr dirty="0"/>
              <a:t>In </a:t>
            </a:r>
            <a:r>
              <a:rPr dirty="0" err="1"/>
              <a:t>welchen</a:t>
            </a:r>
            <a:r>
              <a:rPr dirty="0"/>
              <a:t> </a:t>
            </a:r>
            <a:r>
              <a:rPr dirty="0" err="1"/>
              <a:t>Fällen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Flooding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sinnvolles</a:t>
            </a:r>
            <a:r>
              <a:rPr dirty="0"/>
              <a:t> </a:t>
            </a:r>
            <a:r>
              <a:rPr dirty="0" err="1"/>
              <a:t>Verfahren</a:t>
            </a:r>
            <a:r>
              <a:rPr dirty="0"/>
              <a:t>?</a:t>
            </a:r>
          </a:p>
          <a:p>
            <a:pPr>
              <a:lnSpc>
                <a:spcPct val="104999"/>
              </a:lnSpc>
              <a:defRPr/>
            </a:pPr>
            <a:r>
              <a:rPr dirty="0" err="1"/>
              <a:t>Nennen</a:t>
            </a:r>
            <a:r>
              <a:rPr dirty="0"/>
              <a:t> </a:t>
            </a:r>
            <a:r>
              <a:rPr dirty="0" err="1"/>
              <a:t>Sie</a:t>
            </a:r>
            <a:r>
              <a:rPr dirty="0"/>
              <a:t> </a:t>
            </a:r>
            <a:r>
              <a:rPr dirty="0" err="1"/>
              <a:t>Kostenfunktionen</a:t>
            </a:r>
            <a:r>
              <a:rPr dirty="0"/>
              <a:t>, die </a:t>
            </a:r>
            <a:r>
              <a:rPr dirty="0" err="1"/>
              <a:t>dem</a:t>
            </a:r>
            <a:r>
              <a:rPr dirty="0"/>
              <a:t> </a:t>
            </a:r>
            <a:r>
              <a:rPr dirty="0" err="1"/>
              <a:t>Optimalitätskriterium</a:t>
            </a:r>
            <a:r>
              <a:rPr dirty="0"/>
              <a:t> </a:t>
            </a:r>
            <a:r>
              <a:rPr dirty="0" err="1"/>
              <a:t>genügen</a:t>
            </a:r>
            <a:r>
              <a:rPr dirty="0"/>
              <a:t>?</a:t>
            </a:r>
          </a:p>
          <a:p>
            <a:pPr>
              <a:lnSpc>
                <a:spcPct val="104999"/>
              </a:lnSpc>
              <a:defRPr/>
            </a:pPr>
            <a:r>
              <a:rPr dirty="0"/>
              <a:t>Was </a:t>
            </a:r>
            <a:r>
              <a:rPr dirty="0" err="1"/>
              <a:t>versteht</a:t>
            </a:r>
            <a:r>
              <a:rPr dirty="0"/>
              <a:t> man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autonomen</a:t>
            </a:r>
            <a:r>
              <a:rPr dirty="0"/>
              <a:t> </a:t>
            </a:r>
            <a:r>
              <a:rPr dirty="0" err="1"/>
              <a:t>Systemen</a:t>
            </a:r>
            <a:r>
              <a:rPr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03ED-4E0B-7145-829B-8466115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93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 Sicherungsschicht als Rahmenbedingung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 marL="228600" lvl="1">
              <a:lnSpc>
                <a:spcPct val="104999"/>
              </a:lnSpc>
              <a:spcBef>
                <a:spcPts val="1000"/>
              </a:spcBef>
              <a:defRPr/>
            </a:pPr>
            <a:r>
              <a:rPr sz="2800"/>
              <a:t>Übertragung über einzelne Wegabschnitte (von einem Knoten über ein Medium zum nächsten Knoten) als gesicherten Data Link/Logical Link.</a:t>
            </a:r>
            <a:endParaRPr/>
          </a:p>
          <a:p>
            <a:pPr lvl="1">
              <a:lnSpc>
                <a:spcPct val="104999"/>
              </a:lnSpc>
              <a:defRPr/>
            </a:pPr>
            <a:r>
              <a:t>Medien- und Übertragungstechnik unabhängig</a:t>
            </a:r>
          </a:p>
          <a:p>
            <a:pPr lvl="1">
              <a:lnSpc>
                <a:spcPct val="104999"/>
              </a:lnSpc>
              <a:defRPr/>
            </a:pPr>
            <a:r>
              <a:t>Bits zu Blöcken/Rahmen (engl. Frames) zusammengefasst.</a:t>
            </a:r>
          </a:p>
          <a:p>
            <a:pPr lvl="1">
              <a:lnSpc>
                <a:spcPct val="104999"/>
              </a:lnSpc>
              <a:defRPr/>
            </a:pPr>
            <a:r>
              <a:t>Fehlererkennung (und ggf. Korrektur) der Rahmenübertragung</a:t>
            </a:r>
          </a:p>
          <a:p>
            <a:pPr>
              <a:lnSpc>
                <a:spcPct val="104999"/>
              </a:lnSpc>
              <a:defRPr/>
            </a:pPr>
            <a:r>
              <a:t>Vermittlungsschicht setzt also voraus, dass Nachrichtenpakete (bis zu einer gewissen Größe – Stichwort MTU) fehlerfrei an Nachbarknoten weitergeleitet werden können.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24A7-B1A0-FF4F-92DD-4E3FE1BC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Netzbildung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15433" y="1825625"/>
            <a:ext cx="6113134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FBC69-C7F2-D844-96B7-97A25521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.</a:t>
            </a:r>
            <a:r>
              <a:rPr lang="en-US" dirty="0"/>
              <a:t>1</a:t>
            </a:r>
            <a:br>
              <a:rPr dirty="0"/>
            </a:br>
            <a:r>
              <a:rPr dirty="0" err="1"/>
              <a:t>Wegewahl</a:t>
            </a:r>
            <a:r>
              <a:rPr dirty="0"/>
              <a:t> auf </a:t>
            </a:r>
            <a:r>
              <a:rPr dirty="0" err="1"/>
              <a:t>anderen</a:t>
            </a:r>
            <a:r>
              <a:rPr dirty="0"/>
              <a:t> </a:t>
            </a:r>
            <a:r>
              <a:rPr dirty="0" err="1"/>
              <a:t>Schichten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E-Mail, Bridges und Switches, IP-Router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5EA08-6F85-774F-9F68-2EB8B32A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Einordnung/Motivation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Wegewahl</a:t>
            </a:r>
            <a:r>
              <a:rPr dirty="0"/>
              <a:t> und </a:t>
            </a:r>
            <a:r>
              <a:rPr dirty="0" err="1"/>
              <a:t>Vermittlung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(</a:t>
            </a:r>
            <a:r>
              <a:rPr dirty="0" err="1"/>
              <a:t>technologieabhängig</a:t>
            </a:r>
            <a:r>
              <a:rPr dirty="0"/>
              <a:t>) </a:t>
            </a:r>
            <a:r>
              <a:rPr dirty="0" err="1"/>
              <a:t>auch</a:t>
            </a:r>
            <a:r>
              <a:rPr dirty="0"/>
              <a:t> auf </a:t>
            </a:r>
            <a:r>
              <a:rPr dirty="0" err="1"/>
              <a:t>anderen</a:t>
            </a:r>
            <a:r>
              <a:rPr dirty="0"/>
              <a:t> </a:t>
            </a:r>
            <a:r>
              <a:rPr dirty="0" err="1"/>
              <a:t>Schichten</a:t>
            </a:r>
            <a:r>
              <a:rPr dirty="0"/>
              <a:t> </a:t>
            </a:r>
            <a:r>
              <a:rPr dirty="0" err="1"/>
              <a:t>vorkommen</a:t>
            </a:r>
            <a:r>
              <a:rPr dirty="0"/>
              <a:t> (</a:t>
            </a:r>
            <a:r>
              <a:rPr dirty="0" err="1"/>
              <a:t>schichtunabhängiges</a:t>
            </a:r>
            <a:r>
              <a:rPr dirty="0"/>
              <a:t> </a:t>
            </a:r>
            <a:r>
              <a:rPr dirty="0" err="1"/>
              <a:t>Konzept</a:t>
            </a:r>
            <a:r>
              <a:rPr dirty="0"/>
              <a:t>).</a:t>
            </a:r>
          </a:p>
          <a:p>
            <a:pPr>
              <a:defRPr/>
            </a:pPr>
            <a:r>
              <a:rPr dirty="0" err="1"/>
              <a:t>Überblick</a:t>
            </a:r>
            <a:r>
              <a:rPr dirty="0"/>
              <a:t> </a:t>
            </a:r>
            <a:r>
              <a:rPr dirty="0" err="1"/>
              <a:t>anhand</a:t>
            </a:r>
            <a:r>
              <a:rPr dirty="0"/>
              <a:t> von </a:t>
            </a:r>
            <a:r>
              <a:rPr dirty="0" err="1"/>
              <a:t>drei</a:t>
            </a:r>
            <a:r>
              <a:rPr dirty="0"/>
              <a:t> </a:t>
            </a:r>
            <a:r>
              <a:rPr dirty="0" err="1"/>
              <a:t>kleinen</a:t>
            </a:r>
            <a:r>
              <a:rPr dirty="0"/>
              <a:t> </a:t>
            </a:r>
            <a:r>
              <a:rPr dirty="0" err="1"/>
              <a:t>Beispielen</a:t>
            </a:r>
            <a:r>
              <a:rPr dirty="0"/>
              <a:t>:</a:t>
            </a:r>
          </a:p>
          <a:p>
            <a:pPr lvl="1">
              <a:defRPr/>
            </a:pPr>
            <a:r>
              <a:rPr lang="en-US" dirty="0"/>
              <a:t>Internet</a:t>
            </a:r>
            <a:r>
              <a:rPr dirty="0"/>
              <a:t>-</a:t>
            </a:r>
            <a:r>
              <a:rPr dirty="0" err="1"/>
              <a:t>Schicht</a:t>
            </a: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: E-Mail-Relays</a:t>
            </a:r>
          </a:p>
          <a:p>
            <a:pPr lvl="1">
              <a:defRPr/>
            </a:pPr>
            <a:r>
              <a:rPr dirty="0" err="1"/>
              <a:t>Schicht</a:t>
            </a:r>
            <a:r>
              <a:rPr dirty="0"/>
              <a:t> 3: IP-Router </a:t>
            </a:r>
          </a:p>
          <a:p>
            <a:pPr lvl="1">
              <a:defRPr/>
            </a:pPr>
            <a:r>
              <a:rPr dirty="0" err="1"/>
              <a:t>Schicht</a:t>
            </a:r>
            <a:r>
              <a:rPr dirty="0"/>
              <a:t> 2: Bridges und Switches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53538-EBD9-1541-AD92-BB8FF26F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Anwendungsschicht: </a:t>
            </a:r>
            <a:br>
              <a:rPr lang="de-DE" dirty="0"/>
            </a:br>
            <a:r>
              <a:rPr lang="de-DE" dirty="0"/>
              <a:t>E-Mail-Relay (ISO/OSI-Schicht 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Rechteck 3"/>
          <p:cNvSpPr/>
          <p:nvPr/>
        </p:nvSpPr>
        <p:spPr>
          <a:xfrm>
            <a:off x="4653578" y="2030482"/>
            <a:ext cx="3869094" cy="1945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" name="Gerade Verbindung mit Pfeil 4"/>
          <p:cNvCxnSpPr>
            <a:stCxn id="10" idx="3"/>
            <a:endCxn id="24" idx="2"/>
          </p:cNvCxnSpPr>
          <p:nvPr/>
        </p:nvCxnSpPr>
        <p:spPr>
          <a:xfrm>
            <a:off x="1322820" y="4332400"/>
            <a:ext cx="613986" cy="11982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91679" y="407298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6"/>
          <p:cNvSpPr/>
          <p:nvPr/>
        </p:nvSpPr>
        <p:spPr>
          <a:xfrm>
            <a:off x="827945" y="4084962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391679" y="291938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3391679" y="5222885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9"/>
          <p:cNvCxnSpPr>
            <a:endCxn id="9" idx="2"/>
          </p:cNvCxnSpPr>
          <p:nvPr/>
        </p:nvCxnSpPr>
        <p:spPr>
          <a:xfrm flipV="1">
            <a:off x="2295602" y="4320418"/>
            <a:ext cx="1096077" cy="23964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0"/>
          <p:cNvCxnSpPr>
            <a:endCxn id="9" idx="2"/>
          </p:cNvCxnSpPr>
          <p:nvPr/>
        </p:nvCxnSpPr>
        <p:spPr>
          <a:xfrm flipV="1">
            <a:off x="2295602" y="4320418"/>
            <a:ext cx="1096077" cy="23964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1"/>
          <p:cNvSpPr/>
          <p:nvPr/>
        </p:nvSpPr>
        <p:spPr>
          <a:xfrm>
            <a:off x="4884456" y="5222885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2"/>
          <p:cNvCxnSpPr>
            <a:stCxn id="12" idx="6"/>
            <a:endCxn id="15" idx="1"/>
          </p:cNvCxnSpPr>
          <p:nvPr/>
        </p:nvCxnSpPr>
        <p:spPr>
          <a:xfrm>
            <a:off x="3886554" y="5470323"/>
            <a:ext cx="997902" cy="0"/>
          </a:xfrm>
          <a:prstGeom prst="straightConnector1">
            <a:avLst/>
          </a:prstGeom>
          <a:ln>
            <a:solidFill>
              <a:srgbClr val="A6A6A6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3"/>
          <p:cNvCxnSpPr>
            <a:stCxn id="9" idx="0"/>
            <a:endCxn id="11" idx="4"/>
          </p:cNvCxnSpPr>
          <p:nvPr/>
        </p:nvCxnSpPr>
        <p:spPr>
          <a:xfrm flipV="1">
            <a:off x="3639117" y="3414255"/>
            <a:ext cx="0" cy="658725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4"/>
          <p:cNvCxnSpPr>
            <a:stCxn id="9" idx="4"/>
            <a:endCxn id="12" idx="0"/>
          </p:cNvCxnSpPr>
          <p:nvPr/>
        </p:nvCxnSpPr>
        <p:spPr>
          <a:xfrm>
            <a:off x="3639117" y="4567855"/>
            <a:ext cx="0" cy="655030"/>
          </a:xfrm>
          <a:prstGeom prst="straightConnector1">
            <a:avLst/>
          </a:prstGeom>
          <a:ln>
            <a:solidFill>
              <a:srgbClr val="A6A6A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5"/>
          <p:cNvCxnSpPr>
            <a:stCxn id="9" idx="0"/>
            <a:endCxn id="11" idx="4"/>
          </p:cNvCxnSpPr>
          <p:nvPr/>
        </p:nvCxnSpPr>
        <p:spPr>
          <a:xfrm flipV="1">
            <a:off x="3639117" y="3414255"/>
            <a:ext cx="0" cy="658725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6"/>
          <p:cNvCxnSpPr>
            <a:stCxn id="9" idx="4"/>
            <a:endCxn id="12" idx="0"/>
          </p:cNvCxnSpPr>
          <p:nvPr/>
        </p:nvCxnSpPr>
        <p:spPr>
          <a:xfrm>
            <a:off x="3639117" y="4567855"/>
            <a:ext cx="0" cy="655030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7"/>
          <p:cNvCxnSpPr>
            <a:stCxn id="12" idx="6"/>
            <a:endCxn id="15" idx="1"/>
          </p:cNvCxnSpPr>
          <p:nvPr/>
        </p:nvCxnSpPr>
        <p:spPr>
          <a:xfrm>
            <a:off x="3886554" y="5470323"/>
            <a:ext cx="997902" cy="0"/>
          </a:xfrm>
          <a:prstGeom prst="straightConnector1">
            <a:avLst/>
          </a:prstGeom>
          <a:ln>
            <a:solidFill>
              <a:srgbClr val="29C02E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18"/>
          <p:cNvSpPr txBox="1"/>
          <p:nvPr/>
        </p:nvSpPr>
        <p:spPr>
          <a:xfrm>
            <a:off x="735732" y="4574901"/>
            <a:ext cx="9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Sender</a:t>
            </a:r>
          </a:p>
        </p:txBody>
      </p:sp>
      <p:sp>
        <p:nvSpPr>
          <p:cNvPr id="23" name="Textfeld 19"/>
          <p:cNvSpPr txBox="1"/>
          <p:nvPr/>
        </p:nvSpPr>
        <p:spPr>
          <a:xfrm>
            <a:off x="4844352" y="5649070"/>
            <a:ext cx="161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Empfänger</a:t>
            </a:r>
          </a:p>
        </p:txBody>
      </p:sp>
      <p:sp>
        <p:nvSpPr>
          <p:cNvPr id="24" name="Oval 23"/>
          <p:cNvSpPr/>
          <p:nvPr/>
        </p:nvSpPr>
        <p:spPr>
          <a:xfrm>
            <a:off x="1936806" y="4096944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1"/>
          <p:cNvCxnSpPr>
            <a:stCxn id="10" idx="3"/>
            <a:endCxn id="24" idx="2"/>
          </p:cNvCxnSpPr>
          <p:nvPr/>
        </p:nvCxnSpPr>
        <p:spPr>
          <a:xfrm>
            <a:off x="1322820" y="4332400"/>
            <a:ext cx="613986" cy="11982"/>
          </a:xfrm>
          <a:prstGeom prst="straightConnector1">
            <a:avLst/>
          </a:prstGeom>
          <a:ln>
            <a:solidFill>
              <a:srgbClr val="29C02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2"/>
          <p:cNvSpPr txBox="1"/>
          <p:nvPr/>
        </p:nvSpPr>
        <p:spPr>
          <a:xfrm>
            <a:off x="2020665" y="4147734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7" name="Textfeld 23"/>
          <p:cNvSpPr txBox="1"/>
          <p:nvPr/>
        </p:nvSpPr>
        <p:spPr>
          <a:xfrm>
            <a:off x="3367370" y="4135752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8" name="Textfeld 24"/>
          <p:cNvSpPr txBox="1"/>
          <p:nvPr/>
        </p:nvSpPr>
        <p:spPr>
          <a:xfrm>
            <a:off x="3507883" y="4137160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</a:t>
            </a:r>
          </a:p>
        </p:txBody>
      </p:sp>
      <p:sp>
        <p:nvSpPr>
          <p:cNvPr id="29" name="Textfeld 25"/>
          <p:cNvSpPr txBox="1"/>
          <p:nvPr/>
        </p:nvSpPr>
        <p:spPr>
          <a:xfrm>
            <a:off x="3478875" y="2991272"/>
            <a:ext cx="43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30" name="Textfeld 26"/>
          <p:cNvSpPr txBox="1"/>
          <p:nvPr/>
        </p:nvSpPr>
        <p:spPr>
          <a:xfrm>
            <a:off x="3592594" y="4132395"/>
            <a:ext cx="2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31" name="Textfeld 27"/>
          <p:cNvSpPr txBox="1"/>
          <p:nvPr/>
        </p:nvSpPr>
        <p:spPr>
          <a:xfrm>
            <a:off x="3492243" y="5272289"/>
            <a:ext cx="28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32" name="Textfeld 28"/>
          <p:cNvSpPr txBox="1"/>
          <p:nvPr/>
        </p:nvSpPr>
        <p:spPr>
          <a:xfrm>
            <a:off x="4677538" y="2505415"/>
            <a:ext cx="362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latin typeface="Helvetica"/>
                <a:cs typeface="Helvetica"/>
              </a:rPr>
              <a:t>Wegewahl</a:t>
            </a:r>
            <a:r>
              <a:rPr lang="de-DE" dirty="0">
                <a:latin typeface="Helvetica"/>
                <a:cs typeface="Helvetica"/>
              </a:rPr>
              <a:t> anhand von DNS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(Adressierung: Domain Name)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Oft direkte Zustellung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latin typeface="Helvetica"/>
                <a:cs typeface="Helvetica"/>
              </a:rPr>
              <a:t>Evtl. mehrere Hops</a:t>
            </a:r>
          </a:p>
        </p:txBody>
      </p:sp>
      <p:sp>
        <p:nvSpPr>
          <p:cNvPr id="33" name="Rechteck 29"/>
          <p:cNvSpPr/>
          <p:nvPr/>
        </p:nvSpPr>
        <p:spPr>
          <a:xfrm>
            <a:off x="4653577" y="2030482"/>
            <a:ext cx="360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Helvetica"/>
                <a:cs typeface="Helvetica"/>
              </a:rPr>
              <a:t>Beispiel: </a:t>
            </a:r>
            <a:r>
              <a:rPr lang="de-DE" dirty="0">
                <a:latin typeface="Helvetica"/>
                <a:cs typeface="Helvetica"/>
              </a:rPr>
              <a:t>Vermittlung von E-Mails </a:t>
            </a:r>
          </a:p>
        </p:txBody>
      </p:sp>
      <p:sp>
        <p:nvSpPr>
          <p:cNvPr id="34" name="Eckige Klammer rechts 30"/>
          <p:cNvSpPr/>
          <p:nvPr/>
        </p:nvSpPr>
        <p:spPr>
          <a:xfrm>
            <a:off x="3883170" y="3125936"/>
            <a:ext cx="312920" cy="1218446"/>
          </a:xfrm>
          <a:prstGeom prst="rightBracket">
            <a:avLst>
              <a:gd name="adj" fmla="val 73426"/>
            </a:avLst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ckige Klammer rechts 31"/>
          <p:cNvSpPr/>
          <p:nvPr/>
        </p:nvSpPr>
        <p:spPr>
          <a:xfrm>
            <a:off x="3888892" y="3125936"/>
            <a:ext cx="312920" cy="1218446"/>
          </a:xfrm>
          <a:prstGeom prst="rightBracket">
            <a:avLst>
              <a:gd name="adj" fmla="val 73426"/>
            </a:avLst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5E583-386D-6D4C-ADFA-7DEAAF92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  <p:bldP spid="15" grpId="1" animBg="1"/>
      <p:bldP spid="22" grpId="0"/>
      <p:bldP spid="23" grpId="0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E-Mail-Relays in der Praxis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 bwMode="auto">
          <a:xfrm>
            <a:off x="2212975" y="1409407"/>
            <a:ext cx="4718050" cy="49487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DBF58-8879-E74C-B235-ED91618D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Sicherungsschicht: </a:t>
            </a:r>
            <a:br>
              <a:rPr lang="de-DE" dirty="0"/>
            </a:br>
            <a:r>
              <a:rPr lang="de-DE" dirty="0"/>
              <a:t>Switch (Schicht 2)</a:t>
            </a:r>
          </a:p>
        </p:txBody>
      </p:sp>
      <p:cxnSp>
        <p:nvCxnSpPr>
          <p:cNvPr id="6" name="Gerade Verbindung 3"/>
          <p:cNvCxnSpPr>
            <a:stCxn id="17" idx="3"/>
            <a:endCxn id="7" idx="3"/>
          </p:cNvCxnSpPr>
          <p:nvPr/>
        </p:nvCxnSpPr>
        <p:spPr>
          <a:xfrm flipH="1">
            <a:off x="2004558" y="5160671"/>
            <a:ext cx="1307852" cy="5546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4"/>
          <p:cNvSpPr/>
          <p:nvPr/>
        </p:nvSpPr>
        <p:spPr>
          <a:xfrm>
            <a:off x="1509683" y="5467851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345679" y="4749602"/>
            <a:ext cx="544475" cy="5444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6"/>
          <p:cNvCxnSpPr>
            <a:endCxn id="22" idx="0"/>
          </p:cNvCxnSpPr>
          <p:nvPr/>
        </p:nvCxnSpPr>
        <p:spPr>
          <a:xfrm flipH="1">
            <a:off x="3062252" y="5304167"/>
            <a:ext cx="406008" cy="9068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>
            <a:stCxn id="7" idx="3"/>
            <a:endCxn id="17" idx="3"/>
          </p:cNvCxnSpPr>
          <p:nvPr/>
        </p:nvCxnSpPr>
        <p:spPr>
          <a:xfrm flipV="1">
            <a:off x="2004558" y="5160671"/>
            <a:ext cx="1307852" cy="554618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8"/>
          <p:cNvSpPr/>
          <p:nvPr/>
        </p:nvSpPr>
        <p:spPr>
          <a:xfrm>
            <a:off x="628650" y="1623898"/>
            <a:ext cx="7980405" cy="1945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Beispiel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Helvetica"/>
                <a:cs typeface="Helvetica"/>
              </a:rPr>
              <a:t>Wegewahl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in einem Switch (Schicht 2)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          Anschlussstellen (Ein-/Ausgänge) für ein Medium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Switch findet Zuordnung (Adressierung: MAC-Adresse)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anhand von Broadcast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anhand von bereits beobachtetem Netzverkehr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Switch erlernt Zuordnung</a:t>
            </a:r>
          </a:p>
        </p:txBody>
      </p:sp>
      <p:grpSp>
        <p:nvGrpSpPr>
          <p:cNvPr id="12" name="Gruppierung 9"/>
          <p:cNvGrpSpPr/>
          <p:nvPr/>
        </p:nvGrpSpPr>
        <p:grpSpPr>
          <a:xfrm>
            <a:off x="7402953" y="4555864"/>
            <a:ext cx="1269958" cy="431568"/>
            <a:chOff x="6756665" y="4253501"/>
            <a:chExt cx="1269958" cy="431568"/>
          </a:xfrm>
        </p:grpSpPr>
        <p:sp>
          <p:nvSpPr>
            <p:cNvPr id="13" name="Legende mit Linie (2) 10"/>
            <p:cNvSpPr/>
            <p:nvPr/>
          </p:nvSpPr>
          <p:spPr>
            <a:xfrm flipV="1">
              <a:off x="6756665" y="4253501"/>
              <a:ext cx="1269958" cy="431568"/>
            </a:xfrm>
            <a:prstGeom prst="borderCallout2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1"/>
            <p:cNvSpPr txBox="1"/>
            <p:nvPr/>
          </p:nvSpPr>
          <p:spPr>
            <a:xfrm>
              <a:off x="6756665" y="4284845"/>
              <a:ext cx="1269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Helvetica"/>
                  <a:cs typeface="Helvetica"/>
                </a:rPr>
                <a:t>Switch</a:t>
              </a:r>
              <a:endParaRPr lang="de-DE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436430" y="5202842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686393" y="5198298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292910" y="5047017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3798440" y="5071675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3802880" y="4841876"/>
            <a:ext cx="133154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3647030" y="4710709"/>
            <a:ext cx="133155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3380210" y="4752148"/>
            <a:ext cx="133155" cy="133154"/>
          </a:xfrm>
          <a:prstGeom prst="ellipse">
            <a:avLst/>
          </a:prstGeom>
          <a:solidFill>
            <a:schemeClr val="tx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19"/>
          <p:cNvSpPr/>
          <p:nvPr/>
        </p:nvSpPr>
        <p:spPr>
          <a:xfrm>
            <a:off x="2814814" y="6211056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0"/>
          <p:cNvSpPr/>
          <p:nvPr/>
        </p:nvSpPr>
        <p:spPr>
          <a:xfrm>
            <a:off x="2567377" y="3608618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1"/>
          <p:cNvSpPr/>
          <p:nvPr/>
        </p:nvSpPr>
        <p:spPr>
          <a:xfrm>
            <a:off x="4455532" y="3633583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2"/>
          <p:cNvSpPr/>
          <p:nvPr/>
        </p:nvSpPr>
        <p:spPr>
          <a:xfrm>
            <a:off x="4702969" y="5975947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3"/>
          <p:cNvCxnSpPr>
            <a:stCxn id="23" idx="2"/>
            <a:endCxn id="21" idx="1"/>
          </p:cNvCxnSpPr>
          <p:nvPr/>
        </p:nvCxnSpPr>
        <p:spPr>
          <a:xfrm>
            <a:off x="2814815" y="4103493"/>
            <a:ext cx="584895" cy="6681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4"/>
          <p:cNvCxnSpPr>
            <a:stCxn id="16" idx="5"/>
            <a:endCxn id="25" idx="1"/>
          </p:cNvCxnSpPr>
          <p:nvPr/>
        </p:nvCxnSpPr>
        <p:spPr>
          <a:xfrm>
            <a:off x="3800047" y="5311952"/>
            <a:ext cx="902922" cy="9114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hteck 25"/>
          <p:cNvSpPr/>
          <p:nvPr/>
        </p:nvSpPr>
        <p:spPr>
          <a:xfrm>
            <a:off x="6598941" y="4008103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6"/>
          <p:cNvCxnSpPr>
            <a:stCxn id="24" idx="2"/>
            <a:endCxn id="20" idx="7"/>
          </p:cNvCxnSpPr>
          <p:nvPr/>
        </p:nvCxnSpPr>
        <p:spPr>
          <a:xfrm flipH="1">
            <a:off x="3760685" y="4128458"/>
            <a:ext cx="942285" cy="6017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7"/>
          <p:cNvCxnSpPr>
            <a:stCxn id="28" idx="1"/>
            <a:endCxn id="19" idx="6"/>
          </p:cNvCxnSpPr>
          <p:nvPr/>
        </p:nvCxnSpPr>
        <p:spPr>
          <a:xfrm flipH="1">
            <a:off x="3936034" y="4255541"/>
            <a:ext cx="2662907" cy="6529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28"/>
          <p:cNvSpPr/>
          <p:nvPr/>
        </p:nvSpPr>
        <p:spPr>
          <a:xfrm>
            <a:off x="914470" y="1996142"/>
            <a:ext cx="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latin typeface="Helvetica"/>
                <a:cs typeface="Helvetica"/>
              </a:rPr>
              <a:t>Ports: </a:t>
            </a:r>
          </a:p>
        </p:txBody>
      </p:sp>
      <p:cxnSp>
        <p:nvCxnSpPr>
          <p:cNvPr id="32" name="Gerade Verbindung 29"/>
          <p:cNvCxnSpPr>
            <a:stCxn id="16" idx="5"/>
            <a:endCxn id="25" idx="1"/>
          </p:cNvCxnSpPr>
          <p:nvPr/>
        </p:nvCxnSpPr>
        <p:spPr>
          <a:xfrm>
            <a:off x="3800047" y="5311952"/>
            <a:ext cx="902922" cy="911433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0"/>
          <p:cNvSpPr/>
          <p:nvPr/>
        </p:nvSpPr>
        <p:spPr>
          <a:xfrm rot="20801759">
            <a:off x="5205113" y="4451707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latin typeface="Helvetica"/>
                <a:cs typeface="Helvetica"/>
              </a:rPr>
              <a:t>Uplink</a:t>
            </a:r>
            <a:endParaRPr lang="de-DE" dirty="0"/>
          </a:p>
        </p:txBody>
      </p:sp>
      <p:sp>
        <p:nvSpPr>
          <p:cNvPr id="34" name="Textfeld 31"/>
          <p:cNvSpPr txBox="1"/>
          <p:nvPr/>
        </p:nvSpPr>
        <p:spPr>
          <a:xfrm>
            <a:off x="1435774" y="5905683"/>
            <a:ext cx="617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Start</a:t>
            </a:r>
            <a:endParaRPr lang="de-DE" sz="1600" dirty="0"/>
          </a:p>
        </p:txBody>
      </p:sp>
      <p:sp>
        <p:nvSpPr>
          <p:cNvPr id="35" name="Textfeld 32"/>
          <p:cNvSpPr txBox="1"/>
          <p:nvPr/>
        </p:nvSpPr>
        <p:spPr>
          <a:xfrm>
            <a:off x="4666333" y="6403285"/>
            <a:ext cx="515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Ziel</a:t>
            </a:r>
            <a:endParaRPr lang="de-DE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888F9-3F2A-384A-B00A-9E57FAA2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138D5-3D60-D044-9C10-C5E4AEF3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645FC5-AFB6-E545-89CC-D298E9684FA6}"/>
              </a:ext>
            </a:extLst>
          </p:cNvPr>
          <p:cNvSpPr txBox="1"/>
          <p:nvPr/>
        </p:nvSpPr>
        <p:spPr>
          <a:xfrm>
            <a:off x="7093816" y="0"/>
            <a:ext cx="2050184" cy="8610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Achtung</a:t>
            </a:r>
            <a:r>
              <a:rPr lang="de-DE" sz="1600" dirty="0">
                <a:solidFill>
                  <a:schemeClr val="bg1"/>
                </a:solidFill>
              </a:rPr>
              <a:t>!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Verwechslungsgefahr Ports auf Schicht 4</a:t>
            </a:r>
          </a:p>
        </p:txBody>
      </p:sp>
    </p:spTree>
    <p:extLst>
      <p:ext uri="{BB962C8B-B14F-4D97-AF65-F5344CB8AC3E}">
        <p14:creationId xmlns:p14="http://schemas.microsoft.com/office/powerpoint/2010/main" val="3596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build="allAtOnce"/>
      <p:bldP spid="33" grpId="0"/>
      <p:bldP spid="33" grpId="1"/>
      <p:bldP spid="34" grpId="0"/>
      <p:bldP spid="3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Vermittlungsschicht: </a:t>
            </a:r>
            <a:br>
              <a:rPr lang="de-DE" dirty="0"/>
            </a:br>
            <a:r>
              <a:rPr lang="de-DE" dirty="0"/>
              <a:t>IP-Pakete (Schicht 3)</a:t>
            </a:r>
          </a:p>
        </p:txBody>
      </p:sp>
      <p:cxnSp>
        <p:nvCxnSpPr>
          <p:cNvPr id="6" name="Gerade Verbindung 3"/>
          <p:cNvCxnSpPr>
            <a:stCxn id="8" idx="3"/>
            <a:endCxn id="7" idx="2"/>
          </p:cNvCxnSpPr>
          <p:nvPr/>
        </p:nvCxnSpPr>
        <p:spPr>
          <a:xfrm>
            <a:off x="2257375" y="5434467"/>
            <a:ext cx="14867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44092" y="5187029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5"/>
          <p:cNvSpPr/>
          <p:nvPr/>
        </p:nvSpPr>
        <p:spPr>
          <a:xfrm>
            <a:off x="1762500" y="5187029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661433" y="6059879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661433" y="4212800"/>
            <a:ext cx="494875" cy="494875"/>
          </a:xfrm>
          <a:prstGeom prst="ellipse">
            <a:avLst/>
          </a:prstGeom>
          <a:solidFill>
            <a:srgbClr val="F2F2F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8"/>
          <p:cNvSpPr/>
          <p:nvPr/>
        </p:nvSpPr>
        <p:spPr>
          <a:xfrm>
            <a:off x="7691344" y="4212800"/>
            <a:ext cx="494875" cy="494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9"/>
          <p:cNvCxnSpPr/>
          <p:nvPr/>
        </p:nvCxnSpPr>
        <p:spPr>
          <a:xfrm>
            <a:off x="2257375" y="5434467"/>
            <a:ext cx="1486717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7" idx="7"/>
            <a:endCxn id="10" idx="3"/>
          </p:cNvCxnSpPr>
          <p:nvPr/>
        </p:nvCxnSpPr>
        <p:spPr>
          <a:xfrm flipV="1">
            <a:off x="4166494" y="4635202"/>
            <a:ext cx="1567412" cy="624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>
            <a:stCxn id="7" idx="5"/>
            <a:endCxn id="9" idx="2"/>
          </p:cNvCxnSpPr>
          <p:nvPr/>
        </p:nvCxnSpPr>
        <p:spPr>
          <a:xfrm>
            <a:off x="4166494" y="5609431"/>
            <a:ext cx="1494939" cy="6978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2"/>
          <p:cNvCxnSpPr>
            <a:stCxn id="10" idx="4"/>
            <a:endCxn id="9" idx="0"/>
          </p:cNvCxnSpPr>
          <p:nvPr/>
        </p:nvCxnSpPr>
        <p:spPr>
          <a:xfrm>
            <a:off x="5908871" y="4707675"/>
            <a:ext cx="0" cy="13522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"/>
          <p:cNvCxnSpPr>
            <a:stCxn id="10" idx="6"/>
            <a:endCxn id="11" idx="1"/>
          </p:cNvCxnSpPr>
          <p:nvPr/>
        </p:nvCxnSpPr>
        <p:spPr>
          <a:xfrm>
            <a:off x="6156308" y="4460238"/>
            <a:ext cx="15350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>
            <a:stCxn id="7" idx="7"/>
            <a:endCxn id="10" idx="3"/>
          </p:cNvCxnSpPr>
          <p:nvPr/>
        </p:nvCxnSpPr>
        <p:spPr>
          <a:xfrm flipV="1">
            <a:off x="4166494" y="4635202"/>
            <a:ext cx="1567412" cy="62430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>
            <a:stCxn id="10" idx="6"/>
            <a:endCxn id="11" idx="1"/>
          </p:cNvCxnSpPr>
          <p:nvPr/>
        </p:nvCxnSpPr>
        <p:spPr>
          <a:xfrm>
            <a:off x="6156308" y="4460238"/>
            <a:ext cx="1535036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6"/>
          <p:cNvSpPr/>
          <p:nvPr/>
        </p:nvSpPr>
        <p:spPr>
          <a:xfrm>
            <a:off x="657600" y="1737187"/>
            <a:ext cx="7980405" cy="24132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Beispiel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Helvetica"/>
                <a:cs typeface="Helvetica"/>
              </a:rPr>
              <a:t>Wegewahl</a:t>
            </a: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 bei IP-Paketen (Schicht 3)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Router trifft Entscheidung zur Weiterleitung von Paketen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Weg bestimmt durch (Adressierung: IP-Adresse)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Regeln in Routingtabellen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Angaben des Senders (selten)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Routingprotokolle: zum Aushandeln optimierter Wege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Nach technischen Gesichtspunkten</a:t>
            </a:r>
          </a:p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>
                <a:solidFill>
                  <a:schemeClr val="tx1"/>
                </a:solidFill>
                <a:latin typeface="Helvetica"/>
                <a:cs typeface="Helvetica"/>
              </a:rPr>
              <a:t>Nach organisatorischen/finanziellen Gesichtspunkten</a:t>
            </a:r>
          </a:p>
        </p:txBody>
      </p:sp>
      <p:grpSp>
        <p:nvGrpSpPr>
          <p:cNvPr id="20" name="Gruppierung 17"/>
          <p:cNvGrpSpPr/>
          <p:nvPr/>
        </p:nvGrpSpPr>
        <p:grpSpPr>
          <a:xfrm>
            <a:off x="2652887" y="6223250"/>
            <a:ext cx="847747" cy="500070"/>
            <a:chOff x="1683011" y="5883684"/>
            <a:chExt cx="847747" cy="500070"/>
          </a:xfrm>
        </p:grpSpPr>
        <p:sp>
          <p:nvSpPr>
            <p:cNvPr id="21" name="Legende mit Linie (2) 18"/>
            <p:cNvSpPr/>
            <p:nvPr/>
          </p:nvSpPr>
          <p:spPr>
            <a:xfrm flipH="1" flipV="1">
              <a:off x="1683011" y="5883684"/>
              <a:ext cx="807641" cy="50007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6759"/>
                <a:gd name="adj6" fmla="val -51486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19"/>
            <p:cNvSpPr/>
            <p:nvPr/>
          </p:nvSpPr>
          <p:spPr>
            <a:xfrm>
              <a:off x="1683012" y="5952107"/>
              <a:ext cx="847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latin typeface="Helvetica"/>
                  <a:cs typeface="Helvetica"/>
                </a:rPr>
                <a:t>R. Tab</a:t>
              </a:r>
              <a:endParaRPr lang="de-DE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B661B4-59A8-CB4B-8C7B-12A86AFB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ABC7A-874E-E54E-85CF-FCE67E6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0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: </a:t>
            </a:r>
            <a:br>
              <a:rPr dirty="0"/>
            </a:br>
            <a:r>
              <a:rPr dirty="0" err="1"/>
              <a:t>Vermittlungsschicht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dirty="0"/>
              <a:t>(Engl. Network Layer)</a:t>
            </a:r>
          </a:p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.3: </a:t>
            </a:r>
            <a:r>
              <a:rPr dirty="0" err="1"/>
              <a:t>Vermittlung</a:t>
            </a:r>
            <a:r>
              <a:rPr dirty="0"/>
              <a:t> (</a:t>
            </a:r>
            <a:r>
              <a:rPr lang="en-US" dirty="0" err="1"/>
              <a:t>Wiederholung</a:t>
            </a:r>
            <a:r>
              <a:rPr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Leitungsvermittlung, Nachrichtenvermittlung, Paketvermittlung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605C-96ED-AB4D-8B8B-5D91DE16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407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Einordnung/Motivation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Wegewahl (Routing): Finde anhand von (netzglobalen) Adressen einen Pfad durch das Netz</a:t>
            </a:r>
          </a:p>
          <a:p>
            <a:pPr>
              <a:defRPr/>
            </a:pPr>
            <a:r>
              <a:t>Vermittlung (Pfadschaltung): Übertragung der Daten über die einzelnen Wegstücke für einen Ende-zu-Ende Pfad (Beispiele: als eine große Nachricht oder aufgeteilt in viele kleine Pakete).</a:t>
            </a:r>
          </a:p>
          <a:p>
            <a:pPr>
              <a:defRPr/>
            </a:pPr>
            <a:r>
              <a:t>Vermittlungsverfahren:</a:t>
            </a:r>
          </a:p>
          <a:p>
            <a:pPr lvl="1">
              <a:defRPr/>
            </a:pPr>
            <a:r>
              <a:t>Leitungsvermittlung</a:t>
            </a:r>
          </a:p>
          <a:p>
            <a:pPr lvl="1">
              <a:defRPr/>
            </a:pPr>
            <a:r>
              <a:t>Nachrichtenvermittlung</a:t>
            </a:r>
          </a:p>
          <a:p>
            <a:pPr lvl="1">
              <a:defRPr/>
            </a:pPr>
            <a:r>
              <a:t>Paketvermittlung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10A6-3014-6A41-9DCE-3501D18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73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Leitungsvermittlung </a:t>
            </a:r>
            <a:br>
              <a:rPr lang="de-DE" dirty="0"/>
            </a:br>
            <a:r>
              <a:rPr lang="de-DE" dirty="0"/>
              <a:t>(Engl. Circuit </a:t>
            </a:r>
            <a:r>
              <a:rPr lang="de-DE" dirty="0" err="1"/>
              <a:t>Switching</a:t>
            </a:r>
            <a:r>
              <a:rPr lang="de-DE" dirty="0"/>
              <a:t>)</a:t>
            </a:r>
          </a:p>
        </p:txBody>
      </p:sp>
      <p:cxnSp>
        <p:nvCxnSpPr>
          <p:cNvPr id="6" name="Gerade Verbindung 3"/>
          <p:cNvCxnSpPr/>
          <p:nvPr/>
        </p:nvCxnSpPr>
        <p:spPr>
          <a:xfrm>
            <a:off x="1925307" y="4284248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4"/>
          <p:cNvCxnSpPr/>
          <p:nvPr/>
        </p:nvCxnSpPr>
        <p:spPr>
          <a:xfrm>
            <a:off x="1925307" y="4824071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5"/>
          <p:cNvCxnSpPr/>
          <p:nvPr/>
        </p:nvCxnSpPr>
        <p:spPr>
          <a:xfrm flipV="1">
            <a:off x="1925307" y="5342539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6"/>
          <p:cNvSpPr txBox="1"/>
          <p:nvPr/>
        </p:nvSpPr>
        <p:spPr>
          <a:xfrm>
            <a:off x="6754465" y="5852548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Zeit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1357083" y="5667882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11" name="Textfeld 8"/>
          <p:cNvSpPr txBox="1"/>
          <p:nvPr/>
        </p:nvSpPr>
        <p:spPr>
          <a:xfrm>
            <a:off x="1066800" y="4052384"/>
            <a:ext cx="92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12" name="Gerade Verbindung 9"/>
          <p:cNvCxnSpPr/>
          <p:nvPr/>
        </p:nvCxnSpPr>
        <p:spPr>
          <a:xfrm>
            <a:off x="1923818" y="4281383"/>
            <a:ext cx="593021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/>
          <p:nvPr/>
        </p:nvCxnSpPr>
        <p:spPr>
          <a:xfrm>
            <a:off x="2514370" y="4289448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/>
          <p:nvPr/>
        </p:nvCxnSpPr>
        <p:spPr>
          <a:xfrm>
            <a:off x="2745005" y="4824071"/>
            <a:ext cx="540000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2"/>
          <p:cNvCxnSpPr/>
          <p:nvPr/>
        </p:nvCxnSpPr>
        <p:spPr>
          <a:xfrm>
            <a:off x="3276673" y="4815994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/>
        </p:nvCxnSpPr>
        <p:spPr>
          <a:xfrm>
            <a:off x="3525034" y="5350616"/>
            <a:ext cx="546162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/>
          <p:nvPr/>
        </p:nvCxnSpPr>
        <p:spPr>
          <a:xfrm>
            <a:off x="4066039" y="5342538"/>
            <a:ext cx="236926" cy="52200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/>
          <p:nvPr/>
        </p:nvCxnSpPr>
        <p:spPr>
          <a:xfrm flipV="1">
            <a:off x="4564976" y="4297525"/>
            <a:ext cx="628952" cy="1579637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/>
          <p:cNvCxnSpPr/>
          <p:nvPr/>
        </p:nvCxnSpPr>
        <p:spPr>
          <a:xfrm>
            <a:off x="5429215" y="4289448"/>
            <a:ext cx="540000" cy="158771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7"/>
          <p:cNvCxnSpPr/>
          <p:nvPr/>
        </p:nvCxnSpPr>
        <p:spPr>
          <a:xfrm>
            <a:off x="6283138" y="4289448"/>
            <a:ext cx="540000" cy="158771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18"/>
          <p:cNvSpPr/>
          <p:nvPr/>
        </p:nvSpPr>
        <p:spPr>
          <a:xfrm>
            <a:off x="1203725" y="1844713"/>
            <a:ext cx="7311625" cy="22030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hteck 19"/>
          <p:cNvSpPr/>
          <p:nvPr/>
        </p:nvSpPr>
        <p:spPr>
          <a:xfrm>
            <a:off x="1203725" y="2305424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Vor Übertragung: Aufbau des Pfades von Sender zu Empfänger</a:t>
            </a:r>
          </a:p>
        </p:txBody>
      </p:sp>
      <p:sp>
        <p:nvSpPr>
          <p:cNvPr id="23" name="Rechteck 20"/>
          <p:cNvSpPr/>
          <p:nvPr/>
        </p:nvSpPr>
        <p:spPr>
          <a:xfrm>
            <a:off x="1203725" y="1936087"/>
            <a:ext cx="71839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Leitungsvermittlung, Durchschaltung, engl. </a:t>
            </a:r>
            <a:r>
              <a:rPr lang="de-DE" sz="1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circuit</a:t>
            </a:r>
            <a:r>
              <a:rPr lang="de-DE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7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switching</a:t>
            </a:r>
            <a:endParaRPr lang="de-DE" sz="17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4" name="Rechteck 21"/>
          <p:cNvSpPr/>
          <p:nvPr/>
        </p:nvSpPr>
        <p:spPr>
          <a:xfrm>
            <a:off x="1203725" y="2628132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Dedizierter Kanal für die gesamte Datenphase</a:t>
            </a:r>
          </a:p>
        </p:txBody>
      </p:sp>
      <p:sp>
        <p:nvSpPr>
          <p:cNvPr id="25" name="Rechteck 22"/>
          <p:cNvSpPr/>
          <p:nvPr/>
        </p:nvSpPr>
        <p:spPr>
          <a:xfrm>
            <a:off x="1203725" y="2950840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typisch ist gleicher Grenzdurchsatz für alle Links</a:t>
            </a:r>
          </a:p>
        </p:txBody>
      </p:sp>
      <p:sp>
        <p:nvSpPr>
          <p:cNvPr id="26" name="Rechteck 23"/>
          <p:cNvSpPr/>
          <p:nvPr/>
        </p:nvSpPr>
        <p:spPr>
          <a:xfrm>
            <a:off x="1203725" y="3273548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typisch gekoppelt mit </a:t>
            </a:r>
            <a:r>
              <a:rPr lang="de-DE" sz="1700" dirty="0">
                <a:latin typeface="Helvetica"/>
              </a:rPr>
              <a:t>verbindungsorientiertem Dienst</a:t>
            </a:r>
            <a:endParaRPr lang="de-DE" sz="17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echteck 24"/>
          <p:cNvSpPr/>
          <p:nvPr/>
        </p:nvSpPr>
        <p:spPr>
          <a:xfrm>
            <a:off x="1203725" y="3596256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solidFill>
                  <a:schemeClr val="tx1"/>
                </a:solidFill>
                <a:latin typeface="Helvetica"/>
                <a:cs typeface="Helvetica"/>
              </a:rPr>
              <a:t>Beispiel: </a:t>
            </a:r>
            <a:r>
              <a:rPr lang="de-DE" sz="1700" i="1" dirty="0">
                <a:solidFill>
                  <a:schemeClr val="tx1"/>
                </a:solidFill>
                <a:latin typeface="Helvetica"/>
                <a:cs typeface="Helvetica"/>
              </a:rPr>
              <a:t>POTS, ISDN-B-Kanäle, Telefonnetz (früher)</a:t>
            </a:r>
          </a:p>
        </p:txBody>
      </p:sp>
      <p:cxnSp>
        <p:nvCxnSpPr>
          <p:cNvPr id="28" name="Gerade Verbindung 25"/>
          <p:cNvCxnSpPr/>
          <p:nvPr/>
        </p:nvCxnSpPr>
        <p:spPr>
          <a:xfrm>
            <a:off x="1925307" y="5877162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6"/>
          <p:cNvSpPr/>
          <p:nvPr/>
        </p:nvSpPr>
        <p:spPr>
          <a:xfrm>
            <a:off x="5417120" y="3986862"/>
            <a:ext cx="8006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Daten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Geschweifte Klammer links 27"/>
          <p:cNvSpPr/>
          <p:nvPr/>
        </p:nvSpPr>
        <p:spPr>
          <a:xfrm rot="16200000">
            <a:off x="3022777" y="4881328"/>
            <a:ext cx="257294" cy="2399733"/>
          </a:xfrm>
          <a:prstGeom prst="leftBrac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1" name="Rechteck 28"/>
          <p:cNvSpPr/>
          <p:nvPr/>
        </p:nvSpPr>
        <p:spPr>
          <a:xfrm>
            <a:off x="2114523" y="6190524"/>
            <a:ext cx="19683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Connect Request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2" name="Gruppierung 29"/>
          <p:cNvGrpSpPr/>
          <p:nvPr/>
        </p:nvGrpSpPr>
        <p:grpSpPr>
          <a:xfrm>
            <a:off x="3786350" y="5933228"/>
            <a:ext cx="2417136" cy="790092"/>
            <a:chOff x="3140232" y="4236190"/>
            <a:chExt cx="2417136" cy="1183792"/>
          </a:xfrm>
        </p:grpSpPr>
        <p:sp>
          <p:nvSpPr>
            <p:cNvPr id="33" name="Geschweifte Klammer links 30"/>
            <p:cNvSpPr/>
            <p:nvPr/>
          </p:nvSpPr>
          <p:spPr>
            <a:xfrm rot="16200000">
              <a:off x="4204813" y="3946555"/>
              <a:ext cx="288651" cy="867921"/>
            </a:xfrm>
            <a:prstGeom prst="leftBrace">
              <a:avLst/>
            </a:prstGeom>
            <a:ln w="63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A6A6A6"/>
                </a:solidFill>
              </a:endParaRPr>
            </a:p>
          </p:txBody>
        </p:sp>
        <p:sp>
          <p:nvSpPr>
            <p:cNvPr id="34" name="Rechteck 31"/>
            <p:cNvSpPr/>
            <p:nvPr/>
          </p:nvSpPr>
          <p:spPr>
            <a:xfrm>
              <a:off x="3140232" y="5050650"/>
              <a:ext cx="241713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A6A6A6"/>
                  </a:solidFill>
                  <a:latin typeface="Helvetica"/>
                  <a:cs typeface="Helvetica"/>
                </a:rPr>
                <a:t>Connect </a:t>
              </a:r>
              <a:r>
                <a:rPr lang="de-DE" dirty="0" err="1">
                  <a:solidFill>
                    <a:srgbClr val="A6A6A6"/>
                  </a:solidFill>
                  <a:latin typeface="Helvetica"/>
                  <a:cs typeface="Helvetica"/>
                </a:rPr>
                <a:t>Confirmation</a:t>
              </a:r>
              <a:endParaRPr lang="de-DE" dirty="0">
                <a:solidFill>
                  <a:srgbClr val="A6A6A6"/>
                </a:solidFill>
              </a:endParaRPr>
            </a:p>
          </p:txBody>
        </p:sp>
        <p:cxnSp>
          <p:nvCxnSpPr>
            <p:cNvPr id="35" name="Gerade Verbindung 32"/>
            <p:cNvCxnSpPr/>
            <p:nvPr/>
          </p:nvCxnSpPr>
          <p:spPr>
            <a:xfrm>
              <a:off x="4348800" y="4512804"/>
              <a:ext cx="0" cy="578949"/>
            </a:xfrm>
            <a:prstGeom prst="line">
              <a:avLst/>
            </a:prstGeom>
            <a:ln>
              <a:solidFill>
                <a:srgbClr val="A6A6A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D8DCBD-6FE1-6841-BCE3-0247FEC7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CE991-2651-2B40-8419-B2F06FAD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6893 0.266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9" grpId="0"/>
      <p:bldP spid="29" grpId="1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Leitungsvermittlung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400" b="1"/>
              <a:t>Nachteile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Ende-zu-Ende Pfad muss vollständig eingerichtet sein, bevor Daten übertragen werden können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Bricht eine Vermittlungseinrichtung zusammen, gehen auch alle Verbindungen, die darüber laufen, verloren.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Wenn Kanal vollständig vergeben ist, kann er von sonst niemandem mehr verwendet werden (Besetztzeichen).</a:t>
            </a:r>
            <a:endParaRPr/>
          </a:p>
          <a:p>
            <a:pPr marL="0" indent="0">
              <a:lnSpc>
                <a:spcPct val="70000"/>
              </a:lnSpc>
              <a:buNone/>
              <a:defRPr/>
            </a:pPr>
            <a:r>
              <a:rPr sz="2400" b="1"/>
              <a:t>Vorteile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Ist der Pfad gefunden, besteht ein dedizierter Ende-zu-Ende Kanal.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gibt keinerlei Warteschlangen in den Knoten. 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ist einfach eine geforderte Dienstgüte zu garantieren.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786B-1DE9-1D4B-96F3-52344E99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7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Nachrichtenvermittlung</a:t>
            </a:r>
            <a:br>
              <a:rPr lang="de-DE" dirty="0"/>
            </a:br>
            <a:r>
              <a:rPr lang="de-DE" dirty="0"/>
              <a:t>(Engl. Message </a:t>
            </a:r>
            <a:r>
              <a:rPr lang="de-DE" dirty="0" err="1"/>
              <a:t>Switching</a:t>
            </a:r>
            <a:r>
              <a:rPr lang="de-DE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Textfeld 3"/>
          <p:cNvSpPr txBox="1"/>
          <p:nvPr/>
        </p:nvSpPr>
        <p:spPr>
          <a:xfrm>
            <a:off x="874629" y="5676506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584200" y="4061008"/>
            <a:ext cx="92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8" name="Gerade Verbindung 5"/>
          <p:cNvCxnSpPr/>
          <p:nvPr/>
        </p:nvCxnSpPr>
        <p:spPr>
          <a:xfrm>
            <a:off x="1565181" y="4292872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6"/>
          <p:cNvCxnSpPr/>
          <p:nvPr/>
        </p:nvCxnSpPr>
        <p:spPr>
          <a:xfrm>
            <a:off x="2494903" y="4292872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>
            <a:off x="3019926" y="4831477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>
            <a:off x="3949648" y="4819382"/>
            <a:ext cx="248361" cy="529200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9"/>
          <p:cNvSpPr/>
          <p:nvPr/>
        </p:nvSpPr>
        <p:spPr>
          <a:xfrm>
            <a:off x="2983641" y="4613763"/>
            <a:ext cx="1112762" cy="205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0"/>
          <p:cNvCxnSpPr/>
          <p:nvPr/>
        </p:nvCxnSpPr>
        <p:spPr>
          <a:xfrm>
            <a:off x="4962421" y="5359241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1"/>
          <p:cNvCxnSpPr/>
          <p:nvPr/>
        </p:nvCxnSpPr>
        <p:spPr>
          <a:xfrm>
            <a:off x="5892143" y="5359241"/>
            <a:ext cx="248361" cy="534623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2"/>
          <p:cNvSpPr/>
          <p:nvPr/>
        </p:nvSpPr>
        <p:spPr>
          <a:xfrm>
            <a:off x="4817453" y="5122979"/>
            <a:ext cx="1112762" cy="205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3"/>
          <p:cNvCxnSpPr/>
          <p:nvPr/>
        </p:nvCxnSpPr>
        <p:spPr>
          <a:xfrm>
            <a:off x="1442853" y="4292872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4"/>
          <p:cNvCxnSpPr/>
          <p:nvPr/>
        </p:nvCxnSpPr>
        <p:spPr>
          <a:xfrm>
            <a:off x="1442853" y="4832695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5"/>
          <p:cNvCxnSpPr/>
          <p:nvPr/>
        </p:nvCxnSpPr>
        <p:spPr>
          <a:xfrm flipV="1">
            <a:off x="1442853" y="5351163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/>
          <p:cNvCxnSpPr/>
          <p:nvPr/>
        </p:nvCxnSpPr>
        <p:spPr>
          <a:xfrm>
            <a:off x="1442853" y="5885786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7"/>
          <p:cNvSpPr/>
          <p:nvPr/>
        </p:nvSpPr>
        <p:spPr>
          <a:xfrm>
            <a:off x="1540991" y="4000533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1" name="Rechteck 18"/>
          <p:cNvSpPr/>
          <p:nvPr/>
        </p:nvSpPr>
        <p:spPr>
          <a:xfrm>
            <a:off x="2991350" y="4558632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2" name="Rechteck 19"/>
          <p:cNvSpPr/>
          <p:nvPr/>
        </p:nvSpPr>
        <p:spPr>
          <a:xfrm>
            <a:off x="3160230" y="5371336"/>
            <a:ext cx="1483777" cy="398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0"/>
          <p:cNvSpPr/>
          <p:nvPr/>
        </p:nvSpPr>
        <p:spPr>
          <a:xfrm>
            <a:off x="1630501" y="4844790"/>
            <a:ext cx="1353139" cy="3806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1"/>
          <p:cNvSpPr/>
          <p:nvPr/>
        </p:nvSpPr>
        <p:spPr>
          <a:xfrm>
            <a:off x="4950498" y="5073082"/>
            <a:ext cx="105028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Nachricht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5" name="Rechteck 22"/>
          <p:cNvSpPr/>
          <p:nvPr/>
        </p:nvSpPr>
        <p:spPr>
          <a:xfrm>
            <a:off x="726939" y="1851328"/>
            <a:ext cx="7788411" cy="220308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hteck 24"/>
          <p:cNvSpPr/>
          <p:nvPr/>
        </p:nvSpPr>
        <p:spPr>
          <a:xfrm>
            <a:off x="726939" y="1823742"/>
            <a:ext cx="7788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Wird auch als „Store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and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forward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cs typeface="Helvetica"/>
              </a:rPr>
              <a:t>“ Verfahren bezeichnet</a:t>
            </a:r>
          </a:p>
        </p:txBody>
      </p:sp>
      <p:sp>
        <p:nvSpPr>
          <p:cNvPr id="28" name="Rechteck 25"/>
          <p:cNvSpPr/>
          <p:nvPr/>
        </p:nvSpPr>
        <p:spPr>
          <a:xfrm>
            <a:off x="726939" y="2169850"/>
            <a:ext cx="6785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ganze Nachricht wird zum jeweils nächsten Knoten geschickt und dort zwischengespeichert, bis dieser sie wieder weiterleitet. </a:t>
            </a:r>
          </a:p>
        </p:txBody>
      </p:sp>
      <p:sp>
        <p:nvSpPr>
          <p:cNvPr id="29" name="Rechteck 26"/>
          <p:cNvSpPr/>
          <p:nvPr/>
        </p:nvSpPr>
        <p:spPr>
          <a:xfrm>
            <a:off x="726938" y="2768033"/>
            <a:ext cx="678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Streckenstücke sind im Allgemeinen nicht homogen.</a:t>
            </a:r>
            <a:endParaRPr lang="de-DE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30" name="Rechteck 27"/>
          <p:cNvSpPr/>
          <p:nvPr/>
        </p:nvSpPr>
        <p:spPr>
          <a:xfrm>
            <a:off x="726938" y="3137593"/>
            <a:ext cx="678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Schwankende Verarbeitungs- und Warteschlangenverzögerungen.</a:t>
            </a:r>
          </a:p>
        </p:txBody>
      </p:sp>
      <p:sp>
        <p:nvSpPr>
          <p:cNvPr id="31" name="Rechteck 28"/>
          <p:cNvSpPr/>
          <p:nvPr/>
        </p:nvSpPr>
        <p:spPr>
          <a:xfrm>
            <a:off x="726938" y="3511568"/>
            <a:ext cx="678542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700" dirty="0">
                <a:cs typeface="Helvetica"/>
              </a:rPr>
              <a:t>Beispiel: </a:t>
            </a:r>
            <a:r>
              <a:rPr lang="de-DE" sz="1700" i="1" dirty="0">
                <a:cs typeface="Helvetica"/>
              </a:rPr>
              <a:t>E-Mail</a:t>
            </a:r>
            <a:endParaRPr lang="de-DE" sz="1700" i="1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B408F-4852-4B42-BB7C-DAF087F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98 0.11643 " pathEditMode="relative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4" grpId="0"/>
      <p:bldP spid="24" grpId="1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Nachrichtenvermittlung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400" b="1" dirty="0" err="1"/>
              <a:t>Nachteile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Übertragung</a:t>
            </a:r>
            <a:r>
              <a:rPr sz="2400" dirty="0"/>
              <a:t> auf dem </a:t>
            </a:r>
            <a:r>
              <a:rPr sz="2400" dirty="0" err="1"/>
              <a:t>jeweils</a:t>
            </a:r>
            <a:r>
              <a:rPr sz="2400" dirty="0"/>
              <a:t> </a:t>
            </a:r>
            <a:r>
              <a:rPr sz="2400" dirty="0" err="1"/>
              <a:t>nächstem</a:t>
            </a:r>
            <a:r>
              <a:rPr sz="2400" dirty="0"/>
              <a:t> </a:t>
            </a:r>
            <a:r>
              <a:rPr sz="2400" dirty="0" err="1"/>
              <a:t>Wegstück</a:t>
            </a:r>
            <a:r>
              <a:rPr sz="2400" dirty="0"/>
              <a:t> </a:t>
            </a:r>
            <a:r>
              <a:rPr sz="2400" dirty="0" err="1"/>
              <a:t>beginnt</a:t>
            </a:r>
            <a:r>
              <a:rPr sz="2400" dirty="0"/>
              <a:t> </a:t>
            </a:r>
            <a:r>
              <a:rPr sz="2400" dirty="0" err="1"/>
              <a:t>erst</a:t>
            </a:r>
            <a:r>
              <a:rPr sz="2400" dirty="0"/>
              <a:t>, </a:t>
            </a:r>
            <a:r>
              <a:rPr sz="2400" dirty="0" err="1"/>
              <a:t>wenn</a:t>
            </a:r>
            <a:r>
              <a:rPr sz="2400" dirty="0"/>
              <a:t> die </a:t>
            </a:r>
            <a:r>
              <a:rPr sz="2400" dirty="0" err="1"/>
              <a:t>Nachricht</a:t>
            </a:r>
            <a:r>
              <a:rPr sz="2400" dirty="0"/>
              <a:t> </a:t>
            </a:r>
            <a:r>
              <a:rPr sz="2400" dirty="0" err="1"/>
              <a:t>vollständig</a:t>
            </a:r>
            <a:r>
              <a:rPr sz="2400" dirty="0"/>
              <a:t> </a:t>
            </a:r>
            <a:r>
              <a:rPr sz="2400" dirty="0" err="1"/>
              <a:t>eingetroffen</a:t>
            </a:r>
            <a:r>
              <a:rPr sz="2400" dirty="0"/>
              <a:t> </a:t>
            </a:r>
            <a:r>
              <a:rPr sz="2400" dirty="0" err="1"/>
              <a:t>ist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/>
              <a:t>Lange </a:t>
            </a:r>
            <a:r>
              <a:rPr sz="2400" dirty="0" err="1"/>
              <a:t>Nachrichten</a:t>
            </a:r>
            <a:r>
              <a:rPr sz="2400" dirty="0"/>
              <a:t> </a:t>
            </a:r>
            <a:r>
              <a:rPr sz="2400" dirty="0" err="1"/>
              <a:t>können</a:t>
            </a:r>
            <a:r>
              <a:rPr sz="2400" dirty="0"/>
              <a:t> </a:t>
            </a:r>
            <a:r>
              <a:rPr sz="2400" dirty="0" err="1"/>
              <a:t>einzelne</a:t>
            </a:r>
            <a:r>
              <a:rPr sz="2400" dirty="0"/>
              <a:t> </a:t>
            </a:r>
            <a:r>
              <a:rPr sz="2400" dirty="0" err="1"/>
              <a:t>Wegstücke</a:t>
            </a:r>
            <a:r>
              <a:rPr sz="2400" dirty="0"/>
              <a:t> (</a:t>
            </a:r>
            <a:r>
              <a:rPr sz="2400" dirty="0" err="1"/>
              <a:t>für</a:t>
            </a:r>
            <a:r>
              <a:rPr sz="2400" dirty="0"/>
              <a:t> </a:t>
            </a:r>
            <a:r>
              <a:rPr sz="2400" dirty="0" err="1"/>
              <a:t>andere</a:t>
            </a:r>
            <a:r>
              <a:rPr sz="2400" dirty="0"/>
              <a:t> </a:t>
            </a:r>
            <a:r>
              <a:rPr sz="2400" dirty="0" err="1"/>
              <a:t>Nutzer</a:t>
            </a:r>
            <a:r>
              <a:rPr sz="2400" dirty="0"/>
              <a:t>) </a:t>
            </a:r>
            <a:r>
              <a:rPr sz="2400" dirty="0" err="1"/>
              <a:t>lange</a:t>
            </a:r>
            <a:r>
              <a:rPr sz="2400" dirty="0"/>
              <a:t> </a:t>
            </a:r>
            <a:r>
              <a:rPr sz="2400" dirty="0" err="1"/>
              <a:t>blockieren</a:t>
            </a:r>
            <a:r>
              <a:rPr sz="2400" dirty="0"/>
              <a:t>.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Notwendigkeit</a:t>
            </a:r>
            <a:r>
              <a:rPr sz="2400" dirty="0"/>
              <a:t> </a:t>
            </a:r>
            <a:r>
              <a:rPr sz="2400" dirty="0" err="1"/>
              <a:t>großer</a:t>
            </a:r>
            <a:r>
              <a:rPr sz="2400" dirty="0"/>
              <a:t> </a:t>
            </a:r>
            <a:r>
              <a:rPr sz="2400" dirty="0" err="1"/>
              <a:t>Zwischenspeicher</a:t>
            </a:r>
            <a:r>
              <a:rPr sz="2400" dirty="0"/>
              <a:t> in den </a:t>
            </a:r>
            <a:r>
              <a:rPr sz="2400" dirty="0" err="1"/>
              <a:t>Knoten</a:t>
            </a:r>
            <a:r>
              <a:rPr sz="2400" dirty="0"/>
              <a:t>.</a:t>
            </a:r>
            <a:endParaRPr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400" b="1" dirty="0" err="1"/>
              <a:t>Vorteile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Nachrichtenvermittlung</a:t>
            </a:r>
            <a:r>
              <a:rPr sz="2400" dirty="0"/>
              <a:t> </a:t>
            </a:r>
            <a:r>
              <a:rPr sz="2400" dirty="0" err="1"/>
              <a:t>vor</a:t>
            </a:r>
            <a:r>
              <a:rPr sz="2400" dirty="0"/>
              <a:t> </a:t>
            </a:r>
            <a:r>
              <a:rPr sz="2400" dirty="0" err="1"/>
              <a:t>allem</a:t>
            </a:r>
            <a:r>
              <a:rPr sz="2400" dirty="0"/>
              <a:t> </a:t>
            </a:r>
            <a:r>
              <a:rPr sz="2400" dirty="0" err="1"/>
              <a:t>dann</a:t>
            </a:r>
            <a:r>
              <a:rPr sz="2400" dirty="0"/>
              <a:t> </a:t>
            </a:r>
            <a:r>
              <a:rPr sz="2400" dirty="0" err="1"/>
              <a:t>sinnvoll</a:t>
            </a:r>
            <a:r>
              <a:rPr sz="2400" dirty="0"/>
              <a:t>, </a:t>
            </a:r>
            <a:r>
              <a:rPr sz="2400" dirty="0" err="1"/>
              <a:t>wenn</a:t>
            </a:r>
            <a:r>
              <a:rPr sz="2400" dirty="0"/>
              <a:t> die </a:t>
            </a:r>
            <a:r>
              <a:rPr sz="2400" dirty="0" err="1"/>
              <a:t>Konnektivität</a:t>
            </a:r>
            <a:r>
              <a:rPr sz="2400" dirty="0"/>
              <a:t> </a:t>
            </a:r>
            <a:r>
              <a:rPr sz="2400" dirty="0" err="1"/>
              <a:t>zwischen</a:t>
            </a:r>
            <a:r>
              <a:rPr sz="2400" dirty="0"/>
              <a:t> den </a:t>
            </a:r>
            <a:r>
              <a:rPr sz="2400" dirty="0" err="1"/>
              <a:t>Vermittlungseinrichtungen</a:t>
            </a:r>
            <a:r>
              <a:rPr sz="2400" dirty="0"/>
              <a:t> </a:t>
            </a:r>
            <a:r>
              <a:rPr sz="2400" dirty="0" err="1"/>
              <a:t>nicht</a:t>
            </a:r>
            <a:r>
              <a:rPr sz="2400" dirty="0"/>
              <a:t> </a:t>
            </a:r>
            <a:r>
              <a:rPr sz="2400" dirty="0" err="1"/>
              <a:t>dauerhaft</a:t>
            </a:r>
            <a:r>
              <a:rPr sz="2400" dirty="0"/>
              <a:t> </a:t>
            </a:r>
            <a:r>
              <a:rPr sz="2400" dirty="0" err="1"/>
              <a:t>gegeben</a:t>
            </a:r>
            <a:r>
              <a:rPr sz="2400" dirty="0"/>
              <a:t> </a:t>
            </a:r>
            <a:r>
              <a:rPr sz="2400" dirty="0" err="1"/>
              <a:t>ist</a:t>
            </a:r>
            <a:r>
              <a:rPr sz="2400" dirty="0"/>
              <a:t> </a:t>
            </a:r>
            <a:r>
              <a:rPr sz="2400" dirty="0" err="1"/>
              <a:t>verzögerungstolerante</a:t>
            </a:r>
            <a:r>
              <a:rPr sz="2400" dirty="0"/>
              <a:t> </a:t>
            </a:r>
            <a:r>
              <a:rPr sz="2400" dirty="0" err="1"/>
              <a:t>Netze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400" dirty="0" err="1"/>
              <a:t>Bsp</a:t>
            </a:r>
            <a:r>
              <a:rPr sz="2400" dirty="0"/>
              <a:t>.: Low-Earth-Orbit </a:t>
            </a:r>
            <a:r>
              <a:rPr sz="2400" dirty="0" err="1"/>
              <a:t>Satelliten</a:t>
            </a:r>
            <a:r>
              <a:rPr sz="2400" dirty="0"/>
              <a:t>, U-</a:t>
            </a:r>
            <a:r>
              <a:rPr sz="2400" dirty="0" err="1"/>
              <a:t>Boote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D6E0-3B26-274E-8EC0-0ECB9A81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51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Paketvermittlung</a:t>
            </a:r>
            <a:br>
              <a:rPr/>
            </a:br>
            <a:r>
              <a:t>(Engl. Packet Switching)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824294"/>
            <a:ext cx="7886700" cy="314272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de-DE" sz="2600" dirty="0"/>
              <a:t>Zerlegung der Nachrichten in etwa gleichlange Pakete.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Senden der Nachrichten </a:t>
            </a:r>
            <a:r>
              <a:rPr lang="de-DE" sz="2600" b="1" dirty="0"/>
              <a:t>paketweise</a:t>
            </a:r>
            <a:r>
              <a:rPr lang="de-DE" sz="2600" dirty="0"/>
              <a:t> nach dem </a:t>
            </a:r>
            <a:r>
              <a:rPr lang="de-DE" sz="2600" i="1" dirty="0"/>
              <a:t>Store </a:t>
            </a:r>
            <a:r>
              <a:rPr lang="de-DE" sz="2600" i="1" dirty="0" err="1"/>
              <a:t>and</a:t>
            </a:r>
            <a:r>
              <a:rPr lang="de-DE" sz="2600" i="1" dirty="0"/>
              <a:t> Forward </a:t>
            </a:r>
            <a:r>
              <a:rPr lang="de-DE" sz="2600" dirty="0"/>
              <a:t>Verfahren (vorherige Folie).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Bessere Leitungsauslastung und geringere Latenz (bzgl. Eintreffen des 1. Pakets) durch </a:t>
            </a:r>
            <a:r>
              <a:rPr lang="de-DE" sz="2600" i="1" dirty="0" err="1"/>
              <a:t>Pipelining</a:t>
            </a:r>
            <a:r>
              <a:rPr lang="de-DE" sz="2600" i="1" dirty="0"/>
              <a:t> Effekt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Reihenfolgeproblem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Verbindungsorientiert sowie verbindungslos möglich</a:t>
            </a:r>
            <a:endParaRPr lang="de-DE" dirty="0"/>
          </a:p>
          <a:p>
            <a:pPr>
              <a:lnSpc>
                <a:spcPct val="70000"/>
              </a:lnSpc>
              <a:defRPr/>
            </a:pPr>
            <a:r>
              <a:rPr lang="de-DE" sz="2600" dirty="0"/>
              <a:t>Beispiel: Internet , ATM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89150" y="4967014"/>
            <a:ext cx="5397500" cy="15737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0613-0ECE-F94E-AA32-0F464CA0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65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Paketvermittlung (Animation)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2133019" y="2034425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30"/>
          <p:cNvSpPr/>
          <p:nvPr/>
        </p:nvSpPr>
        <p:spPr>
          <a:xfrm>
            <a:off x="2422674" y="1766247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1564795" y="3418059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</a:t>
            </a:r>
          </a:p>
        </p:txBody>
      </p:sp>
      <p:sp>
        <p:nvSpPr>
          <p:cNvPr id="9" name="Textfeld 4"/>
          <p:cNvSpPr txBox="1"/>
          <p:nvPr/>
        </p:nvSpPr>
        <p:spPr>
          <a:xfrm>
            <a:off x="1254634" y="1802561"/>
            <a:ext cx="94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Source</a:t>
            </a:r>
          </a:p>
        </p:txBody>
      </p:sp>
      <p:cxnSp>
        <p:nvCxnSpPr>
          <p:cNvPr id="10" name="Gerade Verbindung 7"/>
          <p:cNvCxnSpPr/>
          <p:nvPr/>
        </p:nvCxnSpPr>
        <p:spPr>
          <a:xfrm>
            <a:off x="2133019" y="2574248"/>
            <a:ext cx="53006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flipV="1">
            <a:off x="2133019" y="3092716"/>
            <a:ext cx="5300621" cy="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2"/>
          <p:cNvCxnSpPr/>
          <p:nvPr/>
        </p:nvCxnSpPr>
        <p:spPr>
          <a:xfrm>
            <a:off x="3516885" y="2025753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3"/>
          <p:cNvCxnSpPr/>
          <p:nvPr/>
        </p:nvCxnSpPr>
        <p:spPr>
          <a:xfrm>
            <a:off x="4147654" y="2025753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4"/>
          <p:cNvCxnSpPr/>
          <p:nvPr/>
        </p:nvCxnSpPr>
        <p:spPr>
          <a:xfrm>
            <a:off x="4782728" y="2019062"/>
            <a:ext cx="756808" cy="16125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5"/>
          <p:cNvCxnSpPr/>
          <p:nvPr/>
        </p:nvCxnSpPr>
        <p:spPr>
          <a:xfrm>
            <a:off x="5676091" y="2583457"/>
            <a:ext cx="489909" cy="104388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/>
          <p:cNvCxnSpPr/>
          <p:nvPr/>
        </p:nvCxnSpPr>
        <p:spPr>
          <a:xfrm>
            <a:off x="6549656" y="3100794"/>
            <a:ext cx="247115" cy="526545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7"/>
          <p:cNvCxnSpPr/>
          <p:nvPr/>
        </p:nvCxnSpPr>
        <p:spPr>
          <a:xfrm>
            <a:off x="2264754" y="2024164"/>
            <a:ext cx="259855" cy="553691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/>
          <p:cNvCxnSpPr/>
          <p:nvPr/>
        </p:nvCxnSpPr>
        <p:spPr>
          <a:xfrm>
            <a:off x="2886116" y="2025753"/>
            <a:ext cx="504532" cy="1075041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9"/>
          <p:cNvCxnSpPr/>
          <p:nvPr/>
        </p:nvCxnSpPr>
        <p:spPr>
          <a:xfrm>
            <a:off x="2133019" y="3627339"/>
            <a:ext cx="5300621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31"/>
          <p:cNvSpPr/>
          <p:nvPr/>
        </p:nvSpPr>
        <p:spPr>
          <a:xfrm>
            <a:off x="3011040" y="1770895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1" name="Rechteck 32"/>
          <p:cNvSpPr/>
          <p:nvPr/>
        </p:nvSpPr>
        <p:spPr>
          <a:xfrm>
            <a:off x="3260022" y="2306448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2" name="Rechteck 33"/>
          <p:cNvSpPr/>
          <p:nvPr/>
        </p:nvSpPr>
        <p:spPr>
          <a:xfrm>
            <a:off x="3904997" y="2309204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3" name="Rechteck 34"/>
          <p:cNvSpPr/>
          <p:nvPr/>
        </p:nvSpPr>
        <p:spPr>
          <a:xfrm>
            <a:off x="4131982" y="2832502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4" name="Rechteck 35"/>
          <p:cNvSpPr/>
          <p:nvPr/>
        </p:nvSpPr>
        <p:spPr>
          <a:xfrm>
            <a:off x="3659070" y="1767810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5" name="Rechteck 36"/>
          <p:cNvSpPr/>
          <p:nvPr/>
        </p:nvSpPr>
        <p:spPr>
          <a:xfrm>
            <a:off x="4778854" y="2828050"/>
            <a:ext cx="32152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6" name="Rechteck 37"/>
          <p:cNvSpPr/>
          <p:nvPr/>
        </p:nvSpPr>
        <p:spPr>
          <a:xfrm>
            <a:off x="4530882" y="2303876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7" name="Rechteck 38"/>
          <p:cNvSpPr/>
          <p:nvPr/>
        </p:nvSpPr>
        <p:spPr>
          <a:xfrm>
            <a:off x="4276671" y="1759281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8" name="Rechteck 39"/>
          <p:cNvSpPr/>
          <p:nvPr/>
        </p:nvSpPr>
        <p:spPr>
          <a:xfrm>
            <a:off x="5400461" y="2824112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9" name="Rechteck 40"/>
          <p:cNvSpPr/>
          <p:nvPr/>
        </p:nvSpPr>
        <p:spPr>
          <a:xfrm>
            <a:off x="5150555" y="2296737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0" name="Rechteck 41"/>
          <p:cNvSpPr/>
          <p:nvPr/>
        </p:nvSpPr>
        <p:spPr>
          <a:xfrm>
            <a:off x="6034018" y="2822131"/>
            <a:ext cx="33284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31" name="Rechteck 81"/>
          <p:cNvSpPr/>
          <p:nvPr/>
        </p:nvSpPr>
        <p:spPr>
          <a:xfrm>
            <a:off x="2347896" y="3646228"/>
            <a:ext cx="4778463" cy="42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84"/>
          <p:cNvSpPr txBox="1"/>
          <p:nvPr/>
        </p:nvSpPr>
        <p:spPr>
          <a:xfrm>
            <a:off x="7302647" y="3563839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33" name="Rechteck 99"/>
          <p:cNvSpPr/>
          <p:nvPr/>
        </p:nvSpPr>
        <p:spPr>
          <a:xfrm>
            <a:off x="1401554" y="3887090"/>
            <a:ext cx="6061356" cy="19466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Textfeld 60"/>
          <p:cNvSpPr txBox="1"/>
          <p:nvPr/>
        </p:nvSpPr>
        <p:spPr>
          <a:xfrm>
            <a:off x="4115775" y="5298326"/>
            <a:ext cx="4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</a:p>
        </p:txBody>
      </p:sp>
      <p:sp>
        <p:nvSpPr>
          <p:cNvPr id="35" name="Textfeld 61"/>
          <p:cNvSpPr txBox="1"/>
          <p:nvPr/>
        </p:nvSpPr>
        <p:spPr>
          <a:xfrm>
            <a:off x="3960891" y="5298326"/>
            <a:ext cx="31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</a:p>
        </p:txBody>
      </p:sp>
      <p:sp>
        <p:nvSpPr>
          <p:cNvPr id="36" name="Textfeld 78"/>
          <p:cNvSpPr txBox="1"/>
          <p:nvPr/>
        </p:nvSpPr>
        <p:spPr>
          <a:xfrm>
            <a:off x="1442466" y="5298326"/>
            <a:ext cx="207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Sink hat erhalten: </a:t>
            </a:r>
          </a:p>
        </p:txBody>
      </p:sp>
      <p:sp>
        <p:nvSpPr>
          <p:cNvPr id="37" name="Textfeld 82"/>
          <p:cNvSpPr txBox="1"/>
          <p:nvPr/>
        </p:nvSpPr>
        <p:spPr>
          <a:xfrm>
            <a:off x="4386286" y="5298326"/>
            <a:ext cx="5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</a:p>
        </p:txBody>
      </p:sp>
      <p:sp>
        <p:nvSpPr>
          <p:cNvPr id="38" name="Textfeld 83"/>
          <p:cNvSpPr txBox="1"/>
          <p:nvPr/>
        </p:nvSpPr>
        <p:spPr>
          <a:xfrm>
            <a:off x="4660713" y="5298326"/>
            <a:ext cx="4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</a:t>
            </a:r>
          </a:p>
        </p:txBody>
      </p:sp>
      <p:sp>
        <p:nvSpPr>
          <p:cNvPr id="39" name="Textfeld 85"/>
          <p:cNvSpPr txBox="1"/>
          <p:nvPr/>
        </p:nvSpPr>
        <p:spPr>
          <a:xfrm>
            <a:off x="1442466" y="3963575"/>
            <a:ext cx="267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 muss noch senden:</a:t>
            </a:r>
          </a:p>
        </p:txBody>
      </p:sp>
      <p:sp>
        <p:nvSpPr>
          <p:cNvPr id="40" name="Textfeld 86"/>
          <p:cNvSpPr txBox="1"/>
          <p:nvPr/>
        </p:nvSpPr>
        <p:spPr>
          <a:xfrm>
            <a:off x="1442466" y="4638109"/>
            <a:ext cx="12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Unterwegs:</a:t>
            </a:r>
          </a:p>
        </p:txBody>
      </p:sp>
      <p:sp>
        <p:nvSpPr>
          <p:cNvPr id="41" name="Textfeld 87"/>
          <p:cNvSpPr txBox="1"/>
          <p:nvPr/>
        </p:nvSpPr>
        <p:spPr>
          <a:xfrm>
            <a:off x="3959742" y="3963575"/>
            <a:ext cx="37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A,</a:t>
            </a:r>
          </a:p>
        </p:txBody>
      </p:sp>
      <p:sp>
        <p:nvSpPr>
          <p:cNvPr id="42" name="Textfeld 88"/>
          <p:cNvSpPr txBox="1"/>
          <p:nvPr/>
        </p:nvSpPr>
        <p:spPr>
          <a:xfrm>
            <a:off x="4189935" y="3963575"/>
            <a:ext cx="36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B,</a:t>
            </a:r>
          </a:p>
        </p:txBody>
      </p:sp>
      <p:sp>
        <p:nvSpPr>
          <p:cNvPr id="43" name="Textfeld 89"/>
          <p:cNvSpPr txBox="1"/>
          <p:nvPr/>
        </p:nvSpPr>
        <p:spPr>
          <a:xfrm>
            <a:off x="4413512" y="3963575"/>
            <a:ext cx="36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C,</a:t>
            </a:r>
          </a:p>
        </p:txBody>
      </p:sp>
      <p:sp>
        <p:nvSpPr>
          <p:cNvPr id="44" name="Textfeld 90"/>
          <p:cNvSpPr txBox="1"/>
          <p:nvPr/>
        </p:nvSpPr>
        <p:spPr>
          <a:xfrm>
            <a:off x="4622214" y="396357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</a:p>
        </p:txBody>
      </p:sp>
      <p:sp>
        <p:nvSpPr>
          <p:cNvPr id="45" name="Textfeld 91"/>
          <p:cNvSpPr txBox="1"/>
          <p:nvPr/>
        </p:nvSpPr>
        <p:spPr>
          <a:xfrm>
            <a:off x="3976093" y="463810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" name="Textfeld 92"/>
          <p:cNvSpPr txBox="1"/>
          <p:nvPr/>
        </p:nvSpPr>
        <p:spPr>
          <a:xfrm>
            <a:off x="4105188" y="46381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" name="Textfeld 93"/>
          <p:cNvSpPr txBox="1"/>
          <p:nvPr/>
        </p:nvSpPr>
        <p:spPr>
          <a:xfrm>
            <a:off x="4322656" y="46381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8" name="Textfeld 94"/>
          <p:cNvSpPr txBox="1"/>
          <p:nvPr/>
        </p:nvSpPr>
        <p:spPr>
          <a:xfrm>
            <a:off x="4539500" y="46381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9" name="Bild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82" y="4651284"/>
            <a:ext cx="383011" cy="356157"/>
          </a:xfrm>
          <a:prstGeom prst="rect">
            <a:avLst/>
          </a:prstGeom>
        </p:spPr>
      </p:pic>
      <p:pic>
        <p:nvPicPr>
          <p:cNvPr id="50" name="Bild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13" y="4658666"/>
            <a:ext cx="383011" cy="356157"/>
          </a:xfrm>
          <a:prstGeom prst="rect">
            <a:avLst/>
          </a:prstGeom>
        </p:spPr>
      </p:pic>
      <p:pic>
        <p:nvPicPr>
          <p:cNvPr id="51" name="Bild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31" y="4658666"/>
            <a:ext cx="383011" cy="356157"/>
          </a:xfrm>
          <a:prstGeom prst="rect">
            <a:avLst/>
          </a:prstGeom>
        </p:spPr>
      </p:pic>
      <p:pic>
        <p:nvPicPr>
          <p:cNvPr id="52" name="Bild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22" y="4651284"/>
            <a:ext cx="383011" cy="356157"/>
          </a:xfrm>
          <a:prstGeom prst="rect">
            <a:avLst/>
          </a:prstGeom>
        </p:spPr>
      </p:pic>
      <p:cxnSp>
        <p:nvCxnSpPr>
          <p:cNvPr id="53" name="Gerade Verbindung 100"/>
          <p:cNvCxnSpPr/>
          <p:nvPr/>
        </p:nvCxnSpPr>
        <p:spPr>
          <a:xfrm>
            <a:off x="1530865" y="4532143"/>
            <a:ext cx="577178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103"/>
          <p:cNvCxnSpPr/>
          <p:nvPr/>
        </p:nvCxnSpPr>
        <p:spPr>
          <a:xfrm>
            <a:off x="1530865" y="5165898"/>
            <a:ext cx="577178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8F138-26C9-6445-8E78-5CFF3FFB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8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2778 0.07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847 0.07801 " pathEditMode="relative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4.81481E-6 L 0.02865 0.076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39 0.07801 " pathEditMode="relative" ptsTypes="AA">
                                      <p:cBhvr>
                                        <p:cTn id="1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92 L 0.02344 0.0754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381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92 L 0.03629 0.1071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75 0.10833 " pathEditMode="relative" ptsTypes="AA">
                                      <p:cBhvr>
                                        <p:cTn id="2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7 L 0.02639 0.0763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84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73 0.07801 " pathEditMode="relative" ptsTypes="AA">
                                      <p:cBhvr>
                                        <p:cTn id="2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2.22222E-6 L 0.04445 0.10879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544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9 0.07685 " pathEditMode="relative" ptsTypes="AA">
                                      <p:cBhvr>
                                        <p:cTn id="2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28 0.10926 " pathEditMode="relative" ptsTypes="AA">
                                      <p:cBhvr>
                                        <p:cTn id="2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2" grpId="0"/>
      <p:bldP spid="33" grpId="0" animBg="1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Paketvermittlung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b="1"/>
              <a:t>Nachteile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Aufteilung der Nachricht erfordert Duplizieren der Header-Informationen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Reihenfolgeprobleme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Geforderte Dienstgüte schwierig zu garantieren.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600" b="1"/>
              <a:t>Vorteile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Begrenzung der Paketgröße kann sicherstellen, dass kein einzelnes Paket eine Leitung zu lange belegt.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Pfade müssen nicht vor der Datenübertragung eingerichtet werden</a:t>
            </a:r>
            <a:endParaRPr/>
          </a:p>
          <a:p>
            <a:pPr>
              <a:lnSpc>
                <a:spcPct val="8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370F-B4A2-8E4F-AB04-956E9A2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11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Begriffe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90699"/>
            <a:ext cx="7886700" cy="4386263"/>
          </a:xfrm>
        </p:spPr>
        <p:txBody>
          <a:bodyPr/>
          <a:lstStyle/>
          <a:p>
            <a:pPr>
              <a:defRPr/>
            </a:pPr>
            <a:r>
              <a:rPr lang="de-DE" dirty="0"/>
              <a:t>Routingalgorithmen beschreiben Wegewahlverfahren</a:t>
            </a:r>
          </a:p>
          <a:p>
            <a:pPr>
              <a:defRPr/>
            </a:pPr>
            <a:r>
              <a:rPr lang="de-DE" dirty="0"/>
              <a:t>Verfahrensauswahl und -ausprägung hängt ab </a:t>
            </a:r>
          </a:p>
          <a:p>
            <a:pPr lvl="1">
              <a:defRPr/>
            </a:pPr>
            <a:r>
              <a:rPr lang="de-DE" dirty="0"/>
              <a:t>von der Routingstrategie (engl. </a:t>
            </a:r>
            <a:r>
              <a:rPr lang="de-DE" dirty="0" err="1"/>
              <a:t>Policy</a:t>
            </a:r>
            <a:r>
              <a:rPr lang="de-DE" dirty="0"/>
              <a:t>)</a:t>
            </a:r>
          </a:p>
          <a:p>
            <a:pPr lvl="1">
              <a:defRPr/>
            </a:pPr>
            <a:r>
              <a:rPr lang="de-DE" dirty="0"/>
              <a:t>von den Ziel-/Kostenfunktionen</a:t>
            </a:r>
          </a:p>
          <a:p>
            <a:pPr lvl="1">
              <a:defRPr/>
            </a:pPr>
            <a:r>
              <a:rPr lang="de-DE" dirty="0"/>
              <a:t>Beispiele:</a:t>
            </a:r>
          </a:p>
          <a:p>
            <a:pPr lvl="2">
              <a:defRPr/>
            </a:pPr>
            <a:r>
              <a:rPr lang="de-DE" dirty="0"/>
              <a:t>geringe Übertragungskosten</a:t>
            </a:r>
          </a:p>
          <a:p>
            <a:pPr lvl="2">
              <a:defRPr/>
            </a:pPr>
            <a:r>
              <a:rPr lang="de-DE" dirty="0"/>
              <a:t>geringe Übertragungszeiten</a:t>
            </a:r>
          </a:p>
          <a:p>
            <a:pPr lvl="2">
              <a:defRPr/>
            </a:pPr>
            <a:r>
              <a:rPr lang="de-DE" dirty="0"/>
              <a:t>gute Leitungsauslastung</a:t>
            </a:r>
          </a:p>
          <a:p>
            <a:pPr lvl="2">
              <a:defRPr/>
            </a:pPr>
            <a:r>
              <a:rPr lang="de-DE" dirty="0"/>
              <a:t>großer Durchsatz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DAC8E-83DD-BF46-A607-4C9243DB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9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Inhalt</a:t>
            </a:r>
            <a:r>
              <a:rPr dirty="0"/>
              <a:t> von </a:t>
            </a: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t>Ziele und Rahmenbedingungen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Wegewahl auf anderen Schichten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Vermittlung (Pfadschaltung)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Wegewahl (Routing)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Internet Protokoll (v4)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t>Internet Protokoll (v6)</a:t>
            </a:r>
          </a:p>
          <a:p>
            <a:pPr marL="514350" indent="-514350">
              <a:buFont typeface="+mj-lt"/>
              <a:buAutoNum type="arabicPeriod"/>
              <a:defRPr/>
            </a:pP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E3DB-F691-7646-B338-81159DEC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Begriffe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90699"/>
            <a:ext cx="7886700" cy="4386263"/>
          </a:xfrm>
        </p:spPr>
        <p:txBody>
          <a:bodyPr/>
          <a:lstStyle/>
          <a:p>
            <a:pPr>
              <a:defRPr/>
            </a:pPr>
            <a:r>
              <a:rPr lang="de-DE" dirty="0"/>
              <a:t>Routingverfahren möglichst</a:t>
            </a:r>
          </a:p>
          <a:p>
            <a:pPr lvl="1">
              <a:defRPr/>
            </a:pPr>
            <a:r>
              <a:rPr lang="de-DE" dirty="0"/>
              <a:t>einfach (algorithmische Komplexität, Netz-Overhead)</a:t>
            </a:r>
          </a:p>
          <a:p>
            <a:pPr lvl="1">
              <a:defRPr/>
            </a:pPr>
            <a:r>
              <a:rPr lang="de-DE" dirty="0"/>
              <a:t>adaptiv (Last, Topologie)</a:t>
            </a:r>
          </a:p>
          <a:p>
            <a:pPr lvl="1">
              <a:defRPr/>
            </a:pPr>
            <a:r>
              <a:rPr lang="de-DE" dirty="0"/>
              <a:t>robust (bei Fehlern)</a:t>
            </a:r>
          </a:p>
          <a:p>
            <a:pPr lvl="1">
              <a:defRPr/>
            </a:pPr>
            <a:r>
              <a:rPr lang="de-DE" dirty="0"/>
              <a:t>fair </a:t>
            </a:r>
          </a:p>
          <a:p>
            <a:pPr>
              <a:defRPr/>
            </a:pPr>
            <a:r>
              <a:rPr lang="de-DE" dirty="0"/>
              <a:t>Grundlage ist die Routingtabelle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32C6C-CD7A-A746-9E61-5B102502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900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Probleme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24000"/>
            <a:ext cx="7886700" cy="4652963"/>
          </a:xfrm>
        </p:spPr>
        <p:txBody>
          <a:bodyPr/>
          <a:lstStyle/>
          <a:p>
            <a:pPr>
              <a:defRPr/>
            </a:pPr>
            <a:r>
              <a:t>Zielkonflikte</a:t>
            </a:r>
          </a:p>
          <a:p>
            <a:pPr>
              <a:defRPr/>
            </a:pPr>
            <a:r>
              <a:t>Beschreibung der Topologie</a:t>
            </a:r>
          </a:p>
          <a:p>
            <a:pPr lvl="1">
              <a:defRPr/>
            </a:pPr>
            <a:r>
              <a:t>wie beschrieben (Leitungen, Knoten, Kosten)</a:t>
            </a:r>
          </a:p>
          <a:p>
            <a:pPr lvl="1">
              <a:defRPr/>
            </a:pPr>
            <a:r>
              <a:t>vollständig / partiell</a:t>
            </a:r>
          </a:p>
          <a:p>
            <a:pPr>
              <a:defRPr/>
            </a:pPr>
            <a:r>
              <a:t>Berechnung</a:t>
            </a:r>
          </a:p>
          <a:p>
            <a:pPr lvl="1">
              <a:defRPr/>
            </a:pPr>
            <a:r>
              <a:t>Wo? (zentral / dezentral)</a:t>
            </a:r>
          </a:p>
          <a:p>
            <a:pPr lvl="1">
              <a:defRPr/>
            </a:pPr>
            <a:r>
              <a:t>Welche Informationen werden vom Algorithmus benötigt?</a:t>
            </a:r>
          </a:p>
          <a:p>
            <a:pPr lvl="1">
              <a:defRPr/>
            </a:pPr>
            <a:r>
              <a:t>Wie werden diese Informationen bereitgestellt?</a:t>
            </a:r>
          </a:p>
          <a:p>
            <a:pPr lvl="1">
              <a:defRPr/>
            </a:pPr>
            <a:r>
              <a:t>Welche Ereignisse stoßen die Berechnung an?</a:t>
            </a:r>
          </a:p>
          <a:p>
            <a:pPr lvl="1">
              <a:defRPr/>
            </a:pPr>
            <a:r>
              <a:t>Wann wird ein neuer Weg aktiviert?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E5A7-6C2B-394C-A533-313E37A8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660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Verkehrsschild als Basis für Wegewahlentscheidung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72000"/>
            <a:ext cx="7886700" cy="1604962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600"/>
              <a:t>Beschriftung ist nur am Standort des Schildes sinnvoll.</a:t>
            </a:r>
            <a:endParaRPr/>
          </a:p>
          <a:p>
            <a:pPr lvl="1">
              <a:defRPr/>
            </a:pPr>
            <a:r>
              <a:rPr sz="2200"/>
              <a:t>verschiedene Wege (geradeaus A6, rechts A73 )</a:t>
            </a:r>
            <a:endParaRPr/>
          </a:p>
          <a:p>
            <a:pPr lvl="1">
              <a:defRPr/>
            </a:pPr>
            <a:r>
              <a:rPr sz="2200"/>
              <a:t>indirekt erreichbare Ziele (Regensburg über A3)</a:t>
            </a:r>
            <a:endParaRPr/>
          </a:p>
          <a:p>
            <a:pPr lvl="1">
              <a:defRPr/>
            </a:pPr>
            <a:r>
              <a:rPr sz="2200"/>
              <a:t>direkt erreichbare Ziele (Flughafen, Messe)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690689"/>
            <a:ext cx="5829300" cy="27135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3A75C-C2A5-5C45-BBEA-74839089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93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Kapitel</a:t>
            </a:r>
            <a:r>
              <a:rPr lang="en-GB" dirty="0"/>
              <a:t> 5.2</a:t>
            </a:r>
            <a:br>
              <a:rPr lang="en-GB" dirty="0"/>
            </a:br>
            <a:r>
              <a:rPr lang="en-GB" dirty="0"/>
              <a:t>Das Internet </a:t>
            </a:r>
            <a:r>
              <a:rPr lang="en-GB" dirty="0" err="1"/>
              <a:t>Protokoll</a:t>
            </a:r>
            <a:r>
              <a:rPr lang="en-GB" dirty="0"/>
              <a:t> (IP)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Forwarding</a:t>
            </a:r>
            <a:r>
              <a:rPr lang="en-GB" dirty="0"/>
              <a:t> und </a:t>
            </a:r>
            <a:r>
              <a:rPr lang="en-GB" i="1" dirty="0" err="1"/>
              <a:t>Adressierung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Internet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69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Vermittlungsschicht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Internet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6096" y="1825625"/>
            <a:ext cx="30792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Die </a:t>
            </a:r>
            <a:r>
              <a:rPr lang="en-GB" sz="2000" dirty="0" err="1"/>
              <a:t>Vermittlungsschicht</a:t>
            </a:r>
            <a:r>
              <a:rPr lang="en-GB" sz="2000" dirty="0"/>
              <a:t> </a:t>
            </a:r>
            <a:r>
              <a:rPr lang="en-GB" sz="2000" dirty="0" err="1"/>
              <a:t>im</a:t>
            </a:r>
            <a:r>
              <a:rPr lang="en-GB" sz="2000" dirty="0"/>
              <a:t> Internet hat </a:t>
            </a:r>
            <a:r>
              <a:rPr lang="en-GB" sz="2000" dirty="0" err="1"/>
              <a:t>drei</a:t>
            </a:r>
            <a:r>
              <a:rPr lang="en-GB" sz="2000" dirty="0"/>
              <a:t> </a:t>
            </a:r>
            <a:r>
              <a:rPr lang="en-GB" sz="2000" dirty="0" err="1"/>
              <a:t>Hauptbestandteile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Internet-</a:t>
            </a:r>
            <a:r>
              <a:rPr lang="en-GB" sz="2000" dirty="0" err="1"/>
              <a:t>Protokoll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Routing-</a:t>
            </a:r>
            <a:r>
              <a:rPr lang="en-GB" sz="2000" dirty="0" err="1"/>
              <a:t>Protokolle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ICMP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18798" b="6973"/>
          <a:stretch/>
        </p:blipFill>
        <p:spPr>
          <a:xfrm>
            <a:off x="457157" y="1825625"/>
            <a:ext cx="4690907" cy="36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57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 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dirty="0" err="1"/>
              <a:t>Verbindungsloser</a:t>
            </a:r>
            <a:r>
              <a:rPr sz="2600" dirty="0"/>
              <a:t> </a:t>
            </a:r>
            <a:r>
              <a:rPr sz="2600" dirty="0" err="1"/>
              <a:t>Dienst</a:t>
            </a:r>
            <a:r>
              <a:rPr sz="2600" dirty="0"/>
              <a:t> </a:t>
            </a:r>
            <a:r>
              <a:rPr sz="2600" dirty="0" err="1"/>
              <a:t>mit</a:t>
            </a:r>
            <a:r>
              <a:rPr sz="2600" dirty="0"/>
              <a:t> </a:t>
            </a:r>
            <a:r>
              <a:rPr sz="2600" dirty="0" err="1"/>
              <a:t>zwei</a:t>
            </a:r>
            <a:r>
              <a:rPr sz="2600" dirty="0"/>
              <a:t> </a:t>
            </a:r>
            <a:r>
              <a:rPr sz="2600" dirty="0" err="1"/>
              <a:t>Dienstprimitiven</a:t>
            </a:r>
            <a:r>
              <a:rPr sz="2600" dirty="0"/>
              <a:t> </a:t>
            </a:r>
            <a:br>
              <a:rPr sz="2600" dirty="0"/>
            </a:br>
            <a:r>
              <a:rPr sz="2600" dirty="0"/>
              <a:t>(SEND, DELIVER)</a:t>
            </a:r>
            <a:endParaRPr dirty="0"/>
          </a:p>
          <a:p>
            <a:pPr>
              <a:defRPr/>
            </a:pPr>
            <a:r>
              <a:rPr sz="2600" dirty="0" err="1"/>
              <a:t>Netzglobale</a:t>
            </a:r>
            <a:r>
              <a:rPr sz="2600" dirty="0"/>
              <a:t> </a:t>
            </a:r>
            <a:r>
              <a:rPr sz="2600" dirty="0" err="1"/>
              <a:t>Adressierung</a:t>
            </a:r>
            <a:r>
              <a:rPr sz="2600" dirty="0"/>
              <a:t> </a:t>
            </a:r>
            <a:r>
              <a:rPr sz="2600" dirty="0" err="1"/>
              <a:t>mit</a:t>
            </a:r>
            <a:r>
              <a:rPr sz="2600" dirty="0"/>
              <a:t> </a:t>
            </a:r>
            <a:r>
              <a:rPr sz="2600" dirty="0" err="1"/>
              <a:t>Hilfe</a:t>
            </a:r>
            <a:r>
              <a:rPr sz="2600" dirty="0"/>
              <a:t> von IP-</a:t>
            </a:r>
            <a:r>
              <a:rPr sz="2600" dirty="0" err="1"/>
              <a:t>Adressen</a:t>
            </a:r>
            <a:r>
              <a:rPr sz="2600" dirty="0"/>
              <a:t> </a:t>
            </a:r>
            <a:endParaRPr lang="en-GB" sz="2600" dirty="0"/>
          </a:p>
          <a:p>
            <a:pPr>
              <a:defRPr/>
            </a:pPr>
            <a:r>
              <a:rPr sz="2600" dirty="0"/>
              <a:t>Protocol: ID des IP-</a:t>
            </a:r>
            <a:r>
              <a:rPr sz="2600" dirty="0" err="1"/>
              <a:t>Nutzers</a:t>
            </a:r>
            <a:r>
              <a:rPr sz="2600" dirty="0"/>
              <a:t> (SAP-</a:t>
            </a:r>
            <a:r>
              <a:rPr sz="2600" dirty="0" err="1"/>
              <a:t>Adresse</a:t>
            </a:r>
            <a:r>
              <a:rPr sz="2600" dirty="0"/>
              <a:t>)</a:t>
            </a:r>
            <a:br>
              <a:rPr sz="2600" dirty="0"/>
            </a:br>
            <a:r>
              <a:rPr sz="2600" dirty="0" err="1"/>
              <a:t>Bsp</a:t>
            </a:r>
            <a:r>
              <a:rPr sz="2600" dirty="0"/>
              <a:t>.: 1 ICMP, 6 TCP, 9 UDP, 46 RSVP</a:t>
            </a:r>
            <a:endParaRPr dirty="0"/>
          </a:p>
          <a:p>
            <a:pPr>
              <a:defRPr/>
            </a:pPr>
            <a:r>
              <a:rPr sz="2600" dirty="0" err="1"/>
              <a:t>Unterstützt</a:t>
            </a:r>
            <a:r>
              <a:rPr sz="2600" dirty="0"/>
              <a:t> </a:t>
            </a:r>
            <a:r>
              <a:rPr sz="2600" dirty="0" err="1"/>
              <a:t>Fragmentierung</a:t>
            </a:r>
            <a:r>
              <a:rPr sz="2600" dirty="0"/>
              <a:t> und Reassembly </a:t>
            </a:r>
            <a:br>
              <a:rPr sz="2600" dirty="0"/>
            </a:br>
            <a:r>
              <a:rPr sz="2600" dirty="0"/>
              <a:t>(</a:t>
            </a:r>
            <a:r>
              <a:rPr sz="2600" dirty="0" err="1"/>
              <a:t>zum</a:t>
            </a:r>
            <a:r>
              <a:rPr sz="2600" dirty="0"/>
              <a:t> </a:t>
            </a:r>
            <a:r>
              <a:rPr sz="2600" dirty="0" err="1"/>
              <a:t>Umgang</a:t>
            </a:r>
            <a:r>
              <a:rPr sz="2600" dirty="0"/>
              <a:t> </a:t>
            </a:r>
            <a:r>
              <a:rPr sz="2600" dirty="0" err="1"/>
              <a:t>mit</a:t>
            </a:r>
            <a:r>
              <a:rPr sz="2600" dirty="0"/>
              <a:t> MTUs)</a:t>
            </a:r>
            <a:endParaRPr dirty="0"/>
          </a:p>
          <a:p>
            <a:pPr>
              <a:defRPr/>
            </a:pPr>
            <a:r>
              <a:rPr sz="2600" dirty="0"/>
              <a:t>Time-to-Live (TTL), </a:t>
            </a:r>
            <a:r>
              <a:rPr sz="2600" dirty="0" err="1"/>
              <a:t>gemessen</a:t>
            </a:r>
            <a:r>
              <a:rPr sz="2600" dirty="0"/>
              <a:t> in „Hops“ (</a:t>
            </a:r>
            <a:r>
              <a:rPr sz="2600" dirty="0" err="1"/>
              <a:t>Wegstücken</a:t>
            </a:r>
            <a:r>
              <a:rPr sz="2600" dirty="0"/>
              <a:t>)</a:t>
            </a:r>
            <a:endParaRPr dirty="0"/>
          </a:p>
          <a:p>
            <a:pPr>
              <a:defRPr/>
            </a:pPr>
            <a:r>
              <a:rPr sz="2600" dirty="0"/>
              <a:t>IP-</a:t>
            </a:r>
            <a:r>
              <a:rPr sz="2600" dirty="0" err="1"/>
              <a:t>Datagramm</a:t>
            </a:r>
            <a:r>
              <a:rPr sz="2600" dirty="0"/>
              <a:t> </a:t>
            </a:r>
            <a:r>
              <a:rPr sz="2600" dirty="0" err="1"/>
              <a:t>bestehend</a:t>
            </a:r>
            <a:r>
              <a:rPr sz="2600" dirty="0"/>
              <a:t> </a:t>
            </a:r>
            <a:r>
              <a:rPr sz="2600" dirty="0" err="1"/>
              <a:t>aus</a:t>
            </a:r>
            <a:r>
              <a:rPr sz="2600" dirty="0"/>
              <a:t> Header- und </a:t>
            </a:r>
            <a:r>
              <a:rPr sz="2600" dirty="0" err="1"/>
              <a:t>Datenteil</a:t>
            </a:r>
            <a:endParaRPr lang="de-DE" sz="2600" dirty="0"/>
          </a:p>
          <a:p>
            <a:pPr lvl="1">
              <a:defRPr/>
            </a:pPr>
            <a:r>
              <a:rPr lang="de-DE" dirty="0"/>
              <a:t>IP-PDUs heißen </a:t>
            </a:r>
            <a:r>
              <a:rPr lang="de-DE" i="1" dirty="0"/>
              <a:t>Pakete</a:t>
            </a:r>
            <a:endParaRPr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3EA40-0D11-C440-B6F8-DB01B131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787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 IP-Header (PCI) (1/2)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19671"/>
          <a:stretch/>
        </p:blipFill>
        <p:spPr>
          <a:xfrm>
            <a:off x="1043608" y="1690689"/>
            <a:ext cx="6912768" cy="42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7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Der IP-Header (PCI)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400" b="1" dirty="0"/>
              <a:t>Fragment</a:t>
            </a:r>
            <a:r>
              <a:rPr lang="en-GB" sz="2400" b="1" dirty="0" err="1"/>
              <a:t>ierungs</a:t>
            </a:r>
            <a:r>
              <a:rPr lang="en-GB" sz="2400" b="1" dirty="0"/>
              <a:t>-</a:t>
            </a:r>
            <a:r>
              <a:rPr sz="2400" b="1" dirty="0"/>
              <a:t>Offset </a:t>
            </a:r>
            <a:r>
              <a:rPr sz="2400" dirty="0"/>
              <a:t>(13 Bit): Die </a:t>
            </a:r>
            <a:r>
              <a:rPr sz="2400" dirty="0" err="1"/>
              <a:t>Stelle</a:t>
            </a:r>
            <a:r>
              <a:rPr sz="2400" dirty="0"/>
              <a:t>, die </a:t>
            </a:r>
            <a:r>
              <a:rPr sz="2400" dirty="0" err="1"/>
              <a:t>ein</a:t>
            </a:r>
            <a:r>
              <a:rPr sz="2400" dirty="0"/>
              <a:t> Fragment </a:t>
            </a:r>
            <a:r>
              <a:rPr sz="2400" dirty="0" err="1"/>
              <a:t>im</a:t>
            </a:r>
            <a:r>
              <a:rPr sz="2400" dirty="0"/>
              <a:t> </a:t>
            </a:r>
            <a:r>
              <a:rPr sz="2400" dirty="0" err="1"/>
              <a:t>originalen</a:t>
            </a:r>
            <a:r>
              <a:rPr sz="2400" dirty="0"/>
              <a:t> </a:t>
            </a:r>
            <a:r>
              <a:rPr sz="2400" dirty="0" err="1"/>
              <a:t>Paket</a:t>
            </a:r>
            <a:r>
              <a:rPr sz="2400" dirty="0"/>
              <a:t> </a:t>
            </a:r>
            <a:r>
              <a:rPr sz="2400" dirty="0" err="1"/>
              <a:t>inne</a:t>
            </a:r>
            <a:r>
              <a:rPr sz="2400" dirty="0"/>
              <a:t> </a:t>
            </a:r>
            <a:r>
              <a:rPr sz="2400" dirty="0" err="1"/>
              <a:t>hält</a:t>
            </a:r>
            <a:r>
              <a:rPr lang="de-DE" sz="2400" dirty="0"/>
              <a:t>, gemessen in 8-</a:t>
            </a:r>
            <a:r>
              <a:rPr sz="2400" dirty="0"/>
              <a:t>Byte</a:t>
            </a:r>
            <a:r>
              <a:rPr lang="de-DE" sz="2400" dirty="0"/>
              <a:t> Blöcken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Time to Live </a:t>
            </a:r>
            <a:r>
              <a:rPr sz="2400" dirty="0"/>
              <a:t>(8 Bit): </a:t>
            </a:r>
            <a:r>
              <a:rPr sz="2400" dirty="0" err="1"/>
              <a:t>Anzahl</a:t>
            </a:r>
            <a:r>
              <a:rPr sz="2400" dirty="0"/>
              <a:t> hops, die das </a:t>
            </a:r>
            <a:r>
              <a:rPr sz="2400" dirty="0" err="1"/>
              <a:t>Datagramm</a:t>
            </a:r>
            <a:r>
              <a:rPr sz="2400" dirty="0"/>
              <a:t> </a:t>
            </a:r>
            <a:r>
              <a:rPr sz="2400" dirty="0" err="1"/>
              <a:t>machen</a:t>
            </a:r>
            <a:r>
              <a:rPr sz="2400" dirty="0"/>
              <a:t> </a:t>
            </a:r>
            <a:r>
              <a:rPr sz="2400" dirty="0" err="1"/>
              <a:t>darf</a:t>
            </a:r>
            <a:r>
              <a:rPr sz="2400" dirty="0"/>
              <a:t> bevor </a:t>
            </a:r>
            <a:r>
              <a:rPr sz="2400" dirty="0" err="1"/>
              <a:t>es</a:t>
            </a:r>
            <a:r>
              <a:rPr sz="2400" dirty="0"/>
              <a:t> </a:t>
            </a:r>
            <a:r>
              <a:rPr sz="2400" dirty="0" err="1"/>
              <a:t>verworfen</a:t>
            </a:r>
            <a:r>
              <a:rPr sz="2400" dirty="0"/>
              <a:t> </a:t>
            </a:r>
            <a:r>
              <a:rPr sz="2400" dirty="0" err="1"/>
              <a:t>wird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Proto</a:t>
            </a:r>
            <a:r>
              <a:rPr lang="en-GB" sz="2400" b="1" dirty="0"/>
              <a:t>k</a:t>
            </a:r>
            <a:r>
              <a:rPr sz="2400" b="1" dirty="0" err="1"/>
              <a:t>ol</a:t>
            </a:r>
            <a:r>
              <a:rPr lang="en-GB" sz="2400" b="1" dirty="0"/>
              <a:t>l</a:t>
            </a:r>
            <a:r>
              <a:rPr sz="2400" b="1" dirty="0"/>
              <a:t> </a:t>
            </a:r>
            <a:r>
              <a:rPr sz="2400" dirty="0"/>
              <a:t>(8 Bit): ID des IP-</a:t>
            </a:r>
            <a:r>
              <a:rPr sz="2400" dirty="0" err="1"/>
              <a:t>Nutzers</a:t>
            </a:r>
            <a:r>
              <a:rPr sz="2400" dirty="0"/>
              <a:t> (</a:t>
            </a:r>
            <a:r>
              <a:rPr sz="2400" dirty="0" err="1"/>
              <a:t>für</a:t>
            </a:r>
            <a:r>
              <a:rPr sz="2400" dirty="0"/>
              <a:t> </a:t>
            </a:r>
            <a:r>
              <a:rPr sz="2400" dirty="0" err="1"/>
              <a:t>welchen</a:t>
            </a:r>
            <a:r>
              <a:rPr sz="2400" dirty="0"/>
              <a:t> SAP </a:t>
            </a:r>
            <a:r>
              <a:rPr sz="2400" dirty="0" err="1"/>
              <a:t>ist</a:t>
            </a:r>
            <a:r>
              <a:rPr sz="2400" dirty="0"/>
              <a:t> das </a:t>
            </a:r>
            <a:r>
              <a:rPr sz="2400" dirty="0" err="1"/>
              <a:t>Paket</a:t>
            </a:r>
            <a:r>
              <a:rPr sz="2400" dirty="0"/>
              <a:t> </a:t>
            </a:r>
            <a:r>
              <a:rPr sz="2400" dirty="0" err="1"/>
              <a:t>bestimmt</a:t>
            </a:r>
            <a:r>
              <a:rPr sz="2400" dirty="0"/>
              <a:t>?)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 err="1"/>
              <a:t>Prüfsumme</a:t>
            </a:r>
            <a:r>
              <a:rPr sz="2400" dirty="0"/>
              <a:t> (16 Bit): </a:t>
            </a:r>
            <a:r>
              <a:rPr sz="2400" dirty="0" err="1"/>
              <a:t>Einerkomplement</a:t>
            </a:r>
            <a:r>
              <a:rPr sz="2400" dirty="0"/>
              <a:t> der </a:t>
            </a:r>
            <a:r>
              <a:rPr sz="2400" dirty="0" err="1"/>
              <a:t>Summe</a:t>
            </a:r>
            <a:r>
              <a:rPr sz="2400" dirty="0"/>
              <a:t> der 16-Bit-Halbwörter des Headers. (Muss </a:t>
            </a:r>
            <a:r>
              <a:rPr sz="2400" dirty="0" err="1"/>
              <a:t>nach</a:t>
            </a:r>
            <a:r>
              <a:rPr sz="2400" dirty="0"/>
              <a:t> </a:t>
            </a:r>
            <a:r>
              <a:rPr sz="2400" dirty="0" err="1"/>
              <a:t>jeder</a:t>
            </a:r>
            <a:r>
              <a:rPr sz="2400" dirty="0"/>
              <a:t> </a:t>
            </a:r>
            <a:r>
              <a:rPr sz="2400" dirty="0" err="1"/>
              <a:t>Teilstrecke</a:t>
            </a:r>
            <a:r>
              <a:rPr sz="2400" dirty="0"/>
              <a:t> </a:t>
            </a:r>
            <a:r>
              <a:rPr sz="2400" dirty="0" err="1"/>
              <a:t>neuberechnet</a:t>
            </a:r>
            <a:r>
              <a:rPr sz="2400" dirty="0"/>
              <a:t> </a:t>
            </a:r>
            <a:r>
              <a:rPr sz="2400" dirty="0" err="1"/>
              <a:t>werden</a:t>
            </a:r>
            <a:r>
              <a:rPr sz="2400" dirty="0"/>
              <a:t>, da </a:t>
            </a:r>
            <a:r>
              <a:rPr sz="2400" dirty="0" err="1"/>
              <a:t>sich</a:t>
            </a:r>
            <a:r>
              <a:rPr sz="2400" dirty="0"/>
              <a:t> die TTL </a:t>
            </a:r>
            <a:r>
              <a:rPr sz="2400" dirty="0" err="1"/>
              <a:t>ändert</a:t>
            </a:r>
            <a:r>
              <a:rPr sz="2400" dirty="0"/>
              <a:t>.)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/>
              <a:t>Quell-/</a:t>
            </a:r>
            <a:r>
              <a:rPr sz="2400" b="1" dirty="0" err="1"/>
              <a:t>Zieladresse</a:t>
            </a:r>
            <a:r>
              <a:rPr sz="2400" b="1" dirty="0"/>
              <a:t> </a:t>
            </a:r>
            <a:r>
              <a:rPr sz="2400" dirty="0"/>
              <a:t>(</a:t>
            </a:r>
            <a:r>
              <a:rPr sz="2400" dirty="0" err="1"/>
              <a:t>je</a:t>
            </a:r>
            <a:r>
              <a:rPr sz="2400" dirty="0"/>
              <a:t> 32 Bit): IP-</a:t>
            </a:r>
            <a:r>
              <a:rPr sz="2400" dirty="0" err="1"/>
              <a:t>Adressen</a:t>
            </a:r>
            <a:r>
              <a:rPr sz="2400" dirty="0"/>
              <a:t> der </a:t>
            </a:r>
            <a:r>
              <a:rPr sz="2400" dirty="0" err="1"/>
              <a:t>Netzschnittstellen</a:t>
            </a:r>
            <a:r>
              <a:rPr sz="2400" dirty="0"/>
              <a:t> von Quelle und </a:t>
            </a:r>
            <a:r>
              <a:rPr sz="2400" dirty="0" err="1"/>
              <a:t>Ziel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b="1" dirty="0" err="1"/>
              <a:t>Optionen</a:t>
            </a:r>
            <a:r>
              <a:rPr sz="2400" b="1" dirty="0"/>
              <a:t> </a:t>
            </a:r>
            <a:r>
              <a:rPr sz="2400" dirty="0"/>
              <a:t>(n * 32 Bit):  </a:t>
            </a:r>
            <a:r>
              <a:rPr sz="2400" dirty="0" err="1"/>
              <a:t>Wählbare</a:t>
            </a:r>
            <a:r>
              <a:rPr sz="2400" dirty="0"/>
              <a:t> </a:t>
            </a:r>
            <a:r>
              <a:rPr sz="2400" dirty="0" err="1"/>
              <a:t>Eigenschaften</a:t>
            </a:r>
            <a:r>
              <a:rPr sz="2400" dirty="0"/>
              <a:t>, </a:t>
            </a:r>
            <a:r>
              <a:rPr sz="2400" dirty="0" err="1"/>
              <a:t>wie</a:t>
            </a:r>
            <a:r>
              <a:rPr sz="2400" dirty="0"/>
              <a:t> </a:t>
            </a:r>
            <a:r>
              <a:rPr sz="2400" dirty="0" err="1"/>
              <a:t>z.B</a:t>
            </a:r>
            <a:r>
              <a:rPr sz="2400" dirty="0"/>
              <a:t>. </a:t>
            </a:r>
            <a:r>
              <a:rPr sz="2400" dirty="0" err="1"/>
              <a:t>ein</a:t>
            </a:r>
            <a:r>
              <a:rPr sz="2400" dirty="0"/>
              <a:t> Timestamp. </a:t>
            </a:r>
            <a:endParaRPr b="1" dirty="0"/>
          </a:p>
          <a:p>
            <a:pPr>
              <a:lnSpc>
                <a:spcPct val="70000"/>
              </a:lnSpc>
              <a:defRPr/>
            </a:pPr>
            <a:endParaRPr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ED18-671B-9D4F-9EF5-5B52CD6A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263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Fragmentierung</a:t>
            </a:r>
            <a:r>
              <a:rPr lang="en-GB" dirty="0"/>
              <a:t> (1/2)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</a:t>
            </a:r>
            <a:r>
              <a:rPr lang="en-GB" sz="2400" dirty="0" err="1"/>
              <a:t>Kapitel</a:t>
            </a:r>
            <a:r>
              <a:rPr lang="en-GB" sz="2400" dirty="0"/>
              <a:t> 6 </a:t>
            </a:r>
            <a:r>
              <a:rPr lang="de-DE" sz="2400" dirty="0"/>
              <a:t>werden wir sehen, dass nicht alle Protokolle der Sicherungsschicht die gleiche Größe von Paketen übertragen können. Beispiel:</a:t>
            </a:r>
          </a:p>
          <a:p>
            <a:pPr marL="0" indent="0">
              <a:buNone/>
            </a:pPr>
            <a:r>
              <a:rPr lang="de-DE" sz="2400" dirty="0"/>
              <a:t>Ethernet kann 1500 Bytes je PDU (Frame) übertragen. WiFi hingegen 2312 Bytes.</a:t>
            </a:r>
          </a:p>
          <a:p>
            <a:pPr marL="0" indent="0">
              <a:buNone/>
            </a:pPr>
            <a:r>
              <a:rPr lang="de-DE" sz="2400" dirty="0"/>
              <a:t>Die Menge an Daten, die ein Frame eines Schicht-2 Protokolls übertragen kann, heißt </a:t>
            </a:r>
            <a:r>
              <a:rPr lang="de-DE" sz="2400" i="1" dirty="0"/>
              <a:t>Maximum Transmission Unit </a:t>
            </a:r>
            <a:r>
              <a:rPr lang="de-DE" sz="2400" dirty="0"/>
              <a:t>(MTU). Die MTU setzt also eine obere Grenze für die Größe von IP-Paketen.</a:t>
            </a:r>
          </a:p>
          <a:p>
            <a:pPr marL="0" indent="0">
              <a:buNone/>
            </a:pPr>
            <a:r>
              <a:rPr lang="de-DE" sz="2400" dirty="0"/>
              <a:t>Problem: jeder Link eines Pfades kann eine eigene MTU haben </a:t>
            </a:r>
            <a:r>
              <a:rPr lang="de-DE" sz="2400" dirty="0">
                <a:sym typeface="Wingdings" panose="05000000000000000000" pitchFamily="2" charset="2"/>
              </a:rPr>
              <a:t> die Pakete werden </a:t>
            </a:r>
            <a:r>
              <a:rPr lang="de-DE" sz="2400" i="1" dirty="0">
                <a:sym typeface="Wingdings" panose="05000000000000000000" pitchFamily="2" charset="2"/>
              </a:rPr>
              <a:t>fragmentiert</a:t>
            </a:r>
            <a:endParaRPr lang="de-DE" sz="2400" i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592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Fragmentierung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de-DE" dirty="0"/>
                  <a:t>Ablauf der Fragmentierung von IP-Paketen:</a:t>
                </a:r>
              </a:p>
              <a:p>
                <a:pPr marL="0" indent="0">
                  <a:buNone/>
                </a:pPr>
                <a:r>
                  <a:rPr lang="de-DE" dirty="0"/>
                  <a:t>Soll ein Paket mit Größe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dirty="0"/>
                  <a:t> Bytes über einen Link mit MTU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de-DE" dirty="0"/>
                  <a:t> Bytes gesendet werden, muss das Paket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/>
                  <a:t> </a:t>
                </a:r>
                <a:r>
                  <a:rPr lang="de-DE" i="1" dirty="0"/>
                  <a:t>Fragmente</a:t>
                </a:r>
                <a:r>
                  <a:rPr lang="de-DE" dirty="0"/>
                  <a:t> aufgeteilt werden </a:t>
                </a:r>
                <a:r>
                  <a:rPr lang="de-DE" dirty="0" err="1"/>
                  <a:t>werden</a:t>
                </a:r>
                <a:r>
                  <a:rPr lang="de-DE" dirty="0"/>
                  <a:t>.</a:t>
                </a:r>
              </a:p>
              <a:p>
                <a:pPr marL="0" indent="0">
                  <a:buNone/>
                </a:pPr>
                <a:r>
                  <a:rPr lang="de-DE" dirty="0"/>
                  <a:t>Der Sender (oder Router am jeweiligen Hop) teilt das Paket in Fragmente auf:</a:t>
                </a:r>
              </a:p>
              <a:p>
                <a:pPr marL="0" indent="0">
                  <a:buNone/>
                </a:pPr>
                <a:r>
                  <a:rPr lang="de-DE" i="1" dirty="0"/>
                  <a:t>Identifizierungsnummer</a:t>
                </a:r>
                <a:r>
                  <a:rPr lang="de-DE" dirty="0"/>
                  <a:t> wird vom Paket übernommen.</a:t>
                </a:r>
              </a:p>
              <a:p>
                <a:pPr marL="0" indent="0">
                  <a:buNone/>
                </a:pPr>
                <a:r>
                  <a:rPr lang="de-DE" i="1" dirty="0"/>
                  <a:t>Fragmentierungs-Offset</a:t>
                </a:r>
                <a:r>
                  <a:rPr lang="de-DE" dirty="0"/>
                  <a:t> wird je Fragment gesetzt.</a:t>
                </a:r>
              </a:p>
              <a:p>
                <a:pPr marL="0" indent="0">
                  <a:buNone/>
                </a:pPr>
                <a:r>
                  <a:rPr lang="de-DE" i="1" dirty="0" err="1"/>
                  <a:t>Flag</a:t>
                </a:r>
                <a:r>
                  <a:rPr lang="de-DE" dirty="0"/>
                  <a:t> ist 1, falls weitere Fragmente folgen und 0 sonst.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01" r="-9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4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Einordnung</a:t>
            </a:r>
            <a:r>
              <a:rPr dirty="0"/>
              <a:t> von </a:t>
            </a: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4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 err="1"/>
              <a:t>wir</a:t>
            </a:r>
            <a:r>
              <a:rPr dirty="0"/>
              <a:t> </a:t>
            </a:r>
            <a:r>
              <a:rPr dirty="0" err="1"/>
              <a:t>uns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Transportschicht</a:t>
            </a:r>
            <a:r>
              <a:rPr dirty="0"/>
              <a:t> (</a:t>
            </a:r>
            <a:r>
              <a:rPr dirty="0" err="1"/>
              <a:t>Schicht</a:t>
            </a:r>
            <a:r>
              <a:rPr dirty="0"/>
              <a:t> 4) </a:t>
            </a:r>
            <a:r>
              <a:rPr dirty="0" err="1"/>
              <a:t>beschäftigt</a:t>
            </a:r>
            <a:r>
              <a:rPr dirty="0"/>
              <a:t>: </a:t>
            </a:r>
            <a:r>
              <a:rPr dirty="0" err="1"/>
              <a:t>Netzunabhängiger</a:t>
            </a:r>
            <a:r>
              <a:rPr dirty="0"/>
              <a:t> Transport von </a:t>
            </a:r>
            <a:r>
              <a:rPr dirty="0" err="1"/>
              <a:t>Nachrichten</a:t>
            </a:r>
            <a:r>
              <a:rPr dirty="0"/>
              <a:t> </a:t>
            </a:r>
            <a:r>
              <a:rPr dirty="0" err="1"/>
              <a:t>zwischen</a:t>
            </a:r>
            <a:r>
              <a:rPr dirty="0"/>
              <a:t> </a:t>
            </a:r>
            <a:r>
              <a:rPr dirty="0" err="1"/>
              <a:t>Endsystemen</a:t>
            </a:r>
            <a:endParaRPr dirty="0"/>
          </a:p>
          <a:p>
            <a:pPr>
              <a:defRPr/>
            </a:pPr>
            <a:r>
              <a:rPr dirty="0" err="1"/>
              <a:t>Kapitel</a:t>
            </a:r>
            <a:r>
              <a:rPr dirty="0"/>
              <a:t> </a:t>
            </a:r>
            <a:r>
              <a:rPr lang="en-US" dirty="0"/>
              <a:t>5</a:t>
            </a:r>
            <a:r>
              <a:rPr dirty="0"/>
              <a:t>: </a:t>
            </a:r>
            <a:r>
              <a:rPr dirty="0" err="1"/>
              <a:t>Vermittlungsschicht</a:t>
            </a:r>
            <a:r>
              <a:rPr dirty="0"/>
              <a:t>: </a:t>
            </a:r>
            <a:r>
              <a:rPr dirty="0" err="1"/>
              <a:t>Übertragung</a:t>
            </a:r>
            <a:r>
              <a:rPr dirty="0"/>
              <a:t> von </a:t>
            </a:r>
            <a:r>
              <a:rPr dirty="0" err="1"/>
              <a:t>Paketen</a:t>
            </a:r>
            <a:r>
              <a:rPr dirty="0"/>
              <a:t> von der </a:t>
            </a:r>
            <a:r>
              <a:rPr dirty="0" err="1"/>
              <a:t>Quelle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Ziel</a:t>
            </a:r>
            <a:endParaRPr dirty="0"/>
          </a:p>
          <a:p>
            <a:pPr>
              <a:defRPr/>
            </a:pPr>
            <a:r>
              <a:rPr dirty="0" err="1"/>
              <a:t>Vermittlung</a:t>
            </a:r>
            <a:r>
              <a:rPr dirty="0"/>
              <a:t> (</a:t>
            </a:r>
            <a:r>
              <a:rPr dirty="0" err="1"/>
              <a:t>Pfadschaltung</a:t>
            </a:r>
            <a:r>
              <a:rPr dirty="0"/>
              <a:t>) und </a:t>
            </a:r>
            <a:r>
              <a:rPr dirty="0" err="1"/>
              <a:t>Wegewahl</a:t>
            </a:r>
            <a:r>
              <a:rPr dirty="0"/>
              <a:t> (Routing)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Dienst</a:t>
            </a:r>
            <a:endParaRPr dirty="0"/>
          </a:p>
          <a:p>
            <a:pPr>
              <a:defRPr/>
            </a:pPr>
            <a:r>
              <a:rPr dirty="0"/>
              <a:t>Internet </a:t>
            </a:r>
            <a:r>
              <a:rPr dirty="0" err="1"/>
              <a:t>Protokoll</a:t>
            </a:r>
            <a:r>
              <a:rPr dirty="0"/>
              <a:t> (IP): v4 und v6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238DC-192F-8040-A412-4C40CE77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4746"/>
          <a:stretch/>
        </p:blipFill>
        <p:spPr>
          <a:xfrm>
            <a:off x="1619672" y="1628800"/>
            <a:ext cx="5563278" cy="47144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Fragmentierung: Beispiel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51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 und unterstützende Protokolle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574800"/>
            <a:ext cx="7886700" cy="4673599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400" dirty="0"/>
              <a:t>ICMP (</a:t>
            </a:r>
            <a:r>
              <a:rPr sz="2400" dirty="0" err="1"/>
              <a:t>engl.</a:t>
            </a:r>
            <a:r>
              <a:rPr sz="2400" dirty="0"/>
              <a:t> Internet Control Message Protocol), 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/>
              <a:t>RFC 792, 1122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Benachrichtigungsprotokoll</a:t>
            </a:r>
            <a:r>
              <a:rPr sz="2000" dirty="0"/>
              <a:t>, </a:t>
            </a:r>
            <a:r>
              <a:rPr sz="2000" dirty="0" err="1"/>
              <a:t>dient</a:t>
            </a:r>
            <a:r>
              <a:rPr sz="2000" dirty="0"/>
              <a:t> </a:t>
            </a:r>
            <a:r>
              <a:rPr sz="2000" dirty="0" err="1"/>
              <a:t>dem</a:t>
            </a:r>
            <a:r>
              <a:rPr sz="2000" dirty="0"/>
              <a:t> </a:t>
            </a:r>
            <a:r>
              <a:rPr sz="2000" dirty="0" err="1"/>
              <a:t>Austausch</a:t>
            </a:r>
            <a:r>
              <a:rPr sz="2000" dirty="0"/>
              <a:t> von </a:t>
            </a:r>
            <a:r>
              <a:rPr sz="2000" dirty="0" err="1"/>
              <a:t>Informationen</a:t>
            </a:r>
            <a:r>
              <a:rPr sz="2000" dirty="0"/>
              <a:t> und </a:t>
            </a:r>
            <a:r>
              <a:rPr sz="2000" dirty="0" err="1"/>
              <a:t>Fehlermeldungen</a:t>
            </a:r>
            <a:r>
              <a:rPr sz="2000" dirty="0"/>
              <a:t> </a:t>
            </a:r>
            <a:r>
              <a:rPr sz="2000" dirty="0" err="1"/>
              <a:t>über</a:t>
            </a:r>
            <a:r>
              <a:rPr sz="2000" dirty="0"/>
              <a:t> IP.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Bsp</a:t>
            </a:r>
            <a:r>
              <a:rPr sz="2000" dirty="0"/>
              <a:t>.: Destination Unreachable, Time Exceeded, Redirect, </a:t>
            </a:r>
            <a:r>
              <a:rPr sz="2000" dirty="0" err="1"/>
              <a:t>usw</a:t>
            </a:r>
            <a:r>
              <a:rPr sz="2000" dirty="0"/>
              <a:t>.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/>
              <a:t>Basis </a:t>
            </a:r>
            <a:r>
              <a:rPr sz="2000" dirty="0" err="1"/>
              <a:t>für</a:t>
            </a:r>
            <a:r>
              <a:rPr sz="2000" dirty="0"/>
              <a:t> traceroute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/>
              <a:t>DHCP (</a:t>
            </a:r>
            <a:r>
              <a:rPr sz="2400" dirty="0" err="1"/>
              <a:t>engl.</a:t>
            </a:r>
            <a:r>
              <a:rPr sz="2400" dirty="0"/>
              <a:t> Dynamic Host Configuration Protocol)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Dynamische</a:t>
            </a:r>
            <a:r>
              <a:rPr sz="2000" dirty="0"/>
              <a:t> </a:t>
            </a:r>
            <a:r>
              <a:rPr sz="2000" dirty="0" err="1"/>
              <a:t>temporäre</a:t>
            </a:r>
            <a:r>
              <a:rPr sz="2000" dirty="0"/>
              <a:t> </a:t>
            </a:r>
            <a:r>
              <a:rPr sz="2000" dirty="0" err="1"/>
              <a:t>Zuweisung</a:t>
            </a:r>
            <a:r>
              <a:rPr sz="2000" dirty="0"/>
              <a:t> von IP-</a:t>
            </a:r>
            <a:r>
              <a:rPr sz="2000" dirty="0" err="1"/>
              <a:t>Adressen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/>
              <a:t>DNS (</a:t>
            </a:r>
            <a:r>
              <a:rPr sz="2400" dirty="0" err="1"/>
              <a:t>engl.</a:t>
            </a:r>
            <a:r>
              <a:rPr sz="2400" dirty="0"/>
              <a:t> Domain Name System)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Abbildung</a:t>
            </a:r>
            <a:r>
              <a:rPr sz="2000" dirty="0"/>
              <a:t> von </a:t>
            </a:r>
            <a:r>
              <a:rPr sz="2000" dirty="0" err="1"/>
              <a:t>Namen</a:t>
            </a:r>
            <a:r>
              <a:rPr sz="2000" dirty="0"/>
              <a:t> auf IP-</a:t>
            </a:r>
            <a:r>
              <a:rPr sz="2000" dirty="0" err="1"/>
              <a:t>Adressen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Interaktion</a:t>
            </a:r>
            <a:r>
              <a:rPr sz="2000" dirty="0"/>
              <a:t> </a:t>
            </a:r>
            <a:r>
              <a:rPr sz="2000" dirty="0" err="1"/>
              <a:t>zwischen</a:t>
            </a:r>
            <a:r>
              <a:rPr sz="2000" dirty="0"/>
              <a:t> Resolver (Client) und Server (Directory)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/>
              <a:t>ARP (</a:t>
            </a:r>
            <a:r>
              <a:rPr sz="2400" dirty="0" err="1"/>
              <a:t>engl.</a:t>
            </a:r>
            <a:r>
              <a:rPr sz="2400" dirty="0"/>
              <a:t> Address Resolution Protocol), RFC 826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Abbildung</a:t>
            </a:r>
            <a:r>
              <a:rPr sz="2000" dirty="0"/>
              <a:t> von IP-</a:t>
            </a:r>
            <a:r>
              <a:rPr sz="2000" dirty="0" err="1"/>
              <a:t>Adressen</a:t>
            </a:r>
            <a:r>
              <a:rPr sz="2000" dirty="0"/>
              <a:t> auf MAC-</a:t>
            </a:r>
            <a:r>
              <a:rPr sz="2000" dirty="0" err="1"/>
              <a:t>Adressen</a:t>
            </a:r>
            <a:r>
              <a:rPr sz="2000" dirty="0"/>
              <a:t> (</a:t>
            </a:r>
            <a:r>
              <a:rPr sz="2000" dirty="0" err="1"/>
              <a:t>Schicht</a:t>
            </a:r>
            <a:r>
              <a:rPr sz="2000" dirty="0"/>
              <a:t> 2)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/>
              <a:t>IPsec (</a:t>
            </a:r>
            <a:r>
              <a:rPr sz="2400" dirty="0" err="1"/>
              <a:t>engl.</a:t>
            </a:r>
            <a:r>
              <a:rPr sz="2400" dirty="0"/>
              <a:t> Internet Protocol Security): 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000" dirty="0" err="1"/>
              <a:t>Authentifizierung</a:t>
            </a:r>
            <a:r>
              <a:rPr sz="2000" dirty="0"/>
              <a:t> und </a:t>
            </a:r>
            <a:r>
              <a:rPr sz="2000" dirty="0" err="1"/>
              <a:t>Verschlüsselung</a:t>
            </a:r>
            <a:r>
              <a:rPr sz="2000" dirty="0"/>
              <a:t> von IP-</a:t>
            </a:r>
            <a:r>
              <a:rPr sz="2000" dirty="0" err="1"/>
              <a:t>Paketen</a:t>
            </a:r>
            <a:endParaRPr dirty="0"/>
          </a:p>
          <a:p>
            <a:pPr lvl="1">
              <a:lnSpc>
                <a:spcPct val="70000"/>
              </a:lnSpc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1749-FA8C-AA4F-A25F-B0930EE8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185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Adressierung und Subnetze im Internet Protokoll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491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 und Interfaces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Ein Host ist üblicherweise über einen Link mit einem Netz verbunden. Der Übergang von Host zu Netz heißt Interface oder Netzschnittstelle.</a:t>
                </a:r>
              </a:p>
              <a:p>
                <a:pPr marL="0" indent="0">
                  <a:buNone/>
                </a:pPr>
                <a:r>
                  <a:rPr lang="de-DE" dirty="0"/>
                  <a:t>Router haben zwei oder mehr Interfaces.</a:t>
                </a:r>
              </a:p>
              <a:p>
                <a:pPr marL="0" indent="0">
                  <a:buNone/>
                </a:pPr>
                <a:r>
                  <a:rPr lang="de-DE" dirty="0"/>
                  <a:t>Damit auf einem Interface IP-Pakete empfangen und gesendet werden können, benötigt es eine eigene IP-Adresse.</a:t>
                </a:r>
              </a:p>
              <a:p>
                <a:pPr marL="0" indent="0">
                  <a:buNone/>
                </a:pPr>
                <a:r>
                  <a:rPr lang="de-DE" dirty="0"/>
                  <a:t>Diese bestehen bei IP (v4) aus 32 Bits (4 Bytes)</a:t>
                </a:r>
              </a:p>
              <a:p>
                <a:pPr marL="0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 es existieren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294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967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296</m:t>
                    </m:r>
                  </m:oMath>
                </a14:m>
                <a:r>
                  <a:rPr lang="de-DE" dirty="0"/>
                  <a:t> IPv4-Adressen.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 r="-13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284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IPv4-Adressen: 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IP-Adressen werden üblicherweise in der sog. Dezimalpunktnotation (</a:t>
            </a:r>
            <a:r>
              <a:rPr lang="de-DE" dirty="0" err="1"/>
              <a:t>dotted-decimal</a:t>
            </a:r>
            <a:r>
              <a:rPr lang="de-DE" dirty="0"/>
              <a:t> </a:t>
            </a:r>
            <a:r>
              <a:rPr lang="de-DE" dirty="0" err="1"/>
              <a:t>notation</a:t>
            </a:r>
            <a:r>
              <a:rPr lang="de-DE" dirty="0"/>
              <a:t>) geschrieben:</a:t>
            </a:r>
          </a:p>
          <a:p>
            <a:r>
              <a:rPr lang="de-DE" dirty="0"/>
              <a:t>Jedes Byte wird dezimal getrennt von einem Punkt notiert</a:t>
            </a:r>
          </a:p>
          <a:p>
            <a:r>
              <a:rPr lang="de-DE" dirty="0"/>
              <a:t>Beispiel: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C00000"/>
                </a:solidFill>
              </a:rPr>
              <a:t>11000001</a:t>
            </a:r>
            <a:r>
              <a:rPr lang="de-DE" dirty="0"/>
              <a:t> </a:t>
            </a:r>
            <a:r>
              <a:rPr lang="de-DE" dirty="0">
                <a:solidFill>
                  <a:srgbClr val="92D050"/>
                </a:solidFill>
              </a:rPr>
              <a:t>00100000</a:t>
            </a:r>
            <a:r>
              <a:rPr lang="de-DE" dirty="0"/>
              <a:t> </a:t>
            </a:r>
            <a:r>
              <a:rPr lang="de-DE" dirty="0">
                <a:solidFill>
                  <a:srgbClr val="0070C0"/>
                </a:solidFill>
              </a:rPr>
              <a:t>11011000</a:t>
            </a:r>
            <a:r>
              <a:rPr lang="de-DE" dirty="0"/>
              <a:t> </a:t>
            </a:r>
            <a:r>
              <a:rPr lang="de-DE" dirty="0">
                <a:solidFill>
                  <a:srgbClr val="7030A0"/>
                </a:solidFill>
              </a:rPr>
              <a:t>00001001</a:t>
            </a:r>
            <a:r>
              <a:rPr lang="de-DE" dirty="0"/>
              <a:t> entspricht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193</a:t>
            </a:r>
            <a:r>
              <a:rPr lang="de-DE" dirty="0"/>
              <a:t>.</a:t>
            </a:r>
            <a:r>
              <a:rPr lang="de-DE" dirty="0">
                <a:solidFill>
                  <a:srgbClr val="92D050"/>
                </a:solidFill>
              </a:rPr>
              <a:t>32</a:t>
            </a:r>
            <a:r>
              <a:rPr lang="de-DE" dirty="0"/>
              <a:t>.</a:t>
            </a:r>
            <a:r>
              <a:rPr lang="de-DE" dirty="0">
                <a:solidFill>
                  <a:srgbClr val="0070C0"/>
                </a:solidFill>
              </a:rPr>
              <a:t>216</a:t>
            </a:r>
            <a:r>
              <a:rPr lang="de-DE" dirty="0"/>
              <a:t>.</a:t>
            </a:r>
            <a:r>
              <a:rPr lang="de-DE" dirty="0">
                <a:solidFill>
                  <a:srgbClr val="7030A0"/>
                </a:solidFill>
              </a:rPr>
              <a:t>9</a:t>
            </a:r>
          </a:p>
          <a:p>
            <a:r>
              <a:rPr lang="de-DE" dirty="0"/>
              <a:t>Binärzahl-Darstellung oft hilfreich </a:t>
            </a:r>
            <a:br>
              <a:rPr lang="de-DE" dirty="0"/>
            </a:br>
            <a:r>
              <a:rPr lang="de-DE" dirty="0"/>
              <a:t>(Stichwort: Netzmasken)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11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Sonderadressen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alles 0: dieser Host</a:t>
            </a:r>
          </a:p>
          <a:p>
            <a:r>
              <a:rPr lang="de-DE" dirty="0"/>
              <a:t>alles 1: Broadcast innerhalb des lokalen Netzes</a:t>
            </a:r>
          </a:p>
          <a:p>
            <a:r>
              <a:rPr lang="de-DE" dirty="0"/>
              <a:t>127.*.*.*: Loop-Back-Adressen (Schleifentest)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Später: 2 spezielle Adressen</a:t>
            </a:r>
          </a:p>
          <a:p>
            <a:r>
              <a:rPr lang="de-DE" dirty="0"/>
              <a:t>Netzadresse: </a:t>
            </a:r>
            <a:br>
              <a:rPr lang="de-DE" dirty="0"/>
            </a:br>
            <a:r>
              <a:rPr lang="de-DE" dirty="0"/>
              <a:t>niedrigste Adresse (Host-ID = alles 0)</a:t>
            </a:r>
          </a:p>
          <a:p>
            <a:r>
              <a:rPr lang="de-DE" dirty="0"/>
              <a:t>Broadcast-Adresse: </a:t>
            </a:r>
            <a:br>
              <a:rPr lang="de-DE" dirty="0"/>
            </a:br>
            <a:r>
              <a:rPr lang="de-DE" dirty="0"/>
              <a:t>höchste Adresse (Host-ID = alles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22701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53"/>
            <a:ext cx="7886700" cy="464557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IPv4-Adressen werden hierarchisch verwendet.</a:t>
            </a:r>
          </a:p>
          <a:p>
            <a:pPr lvl="1"/>
            <a:r>
              <a:rPr lang="de-DE" dirty="0"/>
              <a:t>IPv4-Adressen bestehen aus Netzteil (Netz ID), der das Netz adressiert, und </a:t>
            </a:r>
            <a:r>
              <a:rPr lang="de-DE" dirty="0" err="1"/>
              <a:t>Hostteil</a:t>
            </a:r>
            <a:r>
              <a:rPr lang="de-DE" dirty="0"/>
              <a:t> (Host ID), der den Host adressiert</a:t>
            </a:r>
          </a:p>
          <a:p>
            <a:r>
              <a:rPr lang="de-DE" dirty="0"/>
              <a:t>Einzelne IP-Adressen haben Sonderbedeutungen.</a:t>
            </a:r>
          </a:p>
          <a:p>
            <a:endParaRPr lang="de-DE" dirty="0"/>
          </a:p>
          <a:p>
            <a:r>
              <a:rPr lang="de-DE" dirty="0"/>
              <a:t>Internationale Vergabe durch die IANA </a:t>
            </a:r>
            <a:br>
              <a:rPr lang="de-DE" dirty="0"/>
            </a:br>
            <a:r>
              <a:rPr lang="de-DE" dirty="0"/>
              <a:t>(Internet </a:t>
            </a:r>
            <a:r>
              <a:rPr lang="de-DE" dirty="0" err="1"/>
              <a:t>Assigned</a:t>
            </a:r>
            <a:r>
              <a:rPr lang="de-DE" dirty="0"/>
              <a:t> Numbers Authority)</a:t>
            </a:r>
          </a:p>
          <a:p>
            <a:pPr lvl="1"/>
            <a:r>
              <a:rPr lang="de-DE" dirty="0">
                <a:sym typeface="Wingdings"/>
              </a:rPr>
              <a:t>D</a:t>
            </a:r>
            <a:r>
              <a:rPr lang="de-DE" dirty="0"/>
              <a:t>elegiert an nationale Organisationen.</a:t>
            </a:r>
          </a:p>
          <a:p>
            <a:pPr lvl="1"/>
            <a:r>
              <a:rPr lang="de-DE" dirty="0"/>
              <a:t>Abteilung der ICANN (Internet Corporation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Numbers)</a:t>
            </a:r>
          </a:p>
          <a:p>
            <a:pPr lvl="1"/>
            <a:r>
              <a:rPr lang="de-DE" dirty="0"/>
              <a:t>Buchhalter für die Registrierungen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6" name="Bild 5" descr="Bildschirmfoto 2016-04-27 um 13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59" y="3996347"/>
            <a:ext cx="1179581" cy="48324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83" y="4977047"/>
            <a:ext cx="934531" cy="7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0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Politik und ICANN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47</a:t>
            </a:fld>
            <a:endParaRPr lang="de-DE"/>
          </a:p>
        </p:txBody>
      </p:sp>
      <p:pic>
        <p:nvPicPr>
          <p:cNvPr id="8" name="Inhaltsplatzhalter 7" descr="Bildschirmfoto 2016-04-27 um 14.03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5" b="-2935"/>
          <a:stretch>
            <a:fillRect/>
          </a:stretch>
        </p:blipFill>
        <p:spPr/>
      </p:pic>
      <p:sp>
        <p:nvSpPr>
          <p:cNvPr id="9" name="Textfeld 8"/>
          <p:cNvSpPr txBox="1"/>
          <p:nvPr/>
        </p:nvSpPr>
        <p:spPr>
          <a:xfrm>
            <a:off x="3100139" y="5993226"/>
            <a:ext cx="6043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100" dirty="0"/>
              <a:t>http://</a:t>
            </a:r>
            <a:r>
              <a:rPr lang="de-DE" sz="1100" dirty="0" err="1"/>
              <a:t>www.spiegel.de</a:t>
            </a:r>
            <a:r>
              <a:rPr lang="de-DE" sz="1100" dirty="0"/>
              <a:t>/</a:t>
            </a:r>
            <a:r>
              <a:rPr lang="de-DE" sz="1100" dirty="0" err="1"/>
              <a:t>netzwelt</a:t>
            </a:r>
            <a:r>
              <a:rPr lang="de-DE" sz="1100" dirty="0"/>
              <a:t>/</a:t>
            </a:r>
            <a:r>
              <a:rPr lang="de-DE" sz="1100" dirty="0" err="1"/>
              <a:t>netzpolitik</a:t>
            </a:r>
            <a:r>
              <a:rPr lang="de-DE" sz="1100" dirty="0"/>
              <a:t>/icann-sagt-sich-von-us-abhaengigkeit-los-a-1081731.html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19578" y="2486527"/>
            <a:ext cx="3380465" cy="2677656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Die Internet-Adressverwaltung </a:t>
            </a:r>
            <a:r>
              <a:rPr lang="de-DE" sz="1400" dirty="0" err="1">
                <a:solidFill>
                  <a:schemeClr val="bg1"/>
                </a:solidFill>
              </a:rPr>
              <a:t>Icann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(Internet Corporation </a:t>
            </a:r>
            <a:r>
              <a:rPr lang="de-DE" sz="1400" dirty="0" err="1">
                <a:solidFill>
                  <a:schemeClr val="bg1"/>
                </a:solidFill>
              </a:rPr>
              <a:t>for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Assigned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Names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 err="1">
                <a:solidFill>
                  <a:schemeClr val="bg1"/>
                </a:solidFill>
              </a:rPr>
              <a:t>and</a:t>
            </a:r>
            <a:r>
              <a:rPr lang="de-DE" sz="1400" dirty="0">
                <a:solidFill>
                  <a:schemeClr val="bg1"/>
                </a:solidFill>
              </a:rPr>
              <a:t> Numbers) hat für ihre Unabhängigkeit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von der US-Regierung gestimmt. Das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Leitungsgremium der Organisation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beschloss bei einem Treffen in Marokko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einen Plan, der einer Reihe von weltweiten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Akteuren aus Wirtschaft, Politik und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Zivilgesellschaft die Kontrolle über das </a:t>
            </a:r>
          </a:p>
          <a:p>
            <a:r>
              <a:rPr lang="de-DE" sz="1400" dirty="0">
                <a:solidFill>
                  <a:schemeClr val="bg1"/>
                </a:solidFill>
              </a:rPr>
              <a:t>System der Adressen im Netz geben soll. </a:t>
            </a:r>
          </a:p>
          <a:p>
            <a:r>
              <a:rPr lang="de-DE" sz="1400" dirty="0">
                <a:solidFill>
                  <a:schemeClr val="bg1"/>
                </a:solidFill>
              </a:rPr>
              <a:t>Der Plan geht nun an die US-Regierung, </a:t>
            </a:r>
          </a:p>
          <a:p>
            <a:r>
              <a:rPr lang="de-DE" sz="1400" dirty="0">
                <a:solidFill>
                  <a:schemeClr val="bg1"/>
                </a:solidFill>
              </a:rPr>
              <a:t>die den Änderungen noch zustimmen muss.</a:t>
            </a:r>
          </a:p>
        </p:txBody>
      </p:sp>
    </p:spTree>
    <p:extLst>
      <p:ext uri="{BB962C8B-B14F-4D97-AF65-F5344CB8AC3E}">
        <p14:creationId xmlns:p14="http://schemas.microsoft.com/office/powerpoint/2010/main" val="37918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Classful</a:t>
            </a:r>
            <a:r>
              <a:rPr lang="de-DE" dirty="0"/>
              <a:t> Networking)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Grundidee:</a:t>
            </a:r>
          </a:p>
          <a:p>
            <a:r>
              <a:rPr lang="de-DE" dirty="0"/>
              <a:t>Einteilung in Klassen anhand des Verwendungszwecks:</a:t>
            </a:r>
          </a:p>
          <a:p>
            <a:pPr lvl="1"/>
            <a:r>
              <a:rPr lang="de-DE" dirty="0"/>
              <a:t>Netzgrößen für </a:t>
            </a:r>
            <a:r>
              <a:rPr lang="de-DE" dirty="0" err="1"/>
              <a:t>Unicast</a:t>
            </a:r>
            <a:r>
              <a:rPr lang="de-DE" dirty="0"/>
              <a:t> (A,B,C)</a:t>
            </a:r>
          </a:p>
          <a:p>
            <a:pPr lvl="1"/>
            <a:r>
              <a:rPr lang="de-DE" dirty="0"/>
              <a:t>Multicast Network (D)</a:t>
            </a:r>
          </a:p>
          <a:p>
            <a:pPr lvl="1"/>
            <a:r>
              <a:rPr lang="de-DE" dirty="0"/>
              <a:t>Future </a:t>
            </a:r>
            <a:r>
              <a:rPr lang="de-DE" dirty="0" err="1"/>
              <a:t>and</a:t>
            </a:r>
            <a:r>
              <a:rPr lang="de-DE" dirty="0"/>
              <a:t> Experimental </a:t>
            </a:r>
            <a:r>
              <a:rPr lang="de-DE" dirty="0" err="1"/>
              <a:t>Use</a:t>
            </a:r>
            <a:r>
              <a:rPr lang="de-DE" dirty="0"/>
              <a:t> (E)</a:t>
            </a:r>
          </a:p>
          <a:p>
            <a:r>
              <a:rPr lang="de-DE" dirty="0"/>
              <a:t>Grenze zwischen Netz-Teil und Host-Teil verläuft entlang der Byte-Grenzen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Softwareimplementierung</a:t>
            </a:r>
          </a:p>
          <a:p>
            <a:r>
              <a:rPr lang="de-DE" dirty="0"/>
              <a:t>Netz-Teil wird in Präfix und Netz-ID unterteilt</a:t>
            </a:r>
          </a:p>
          <a:p>
            <a:pPr lvl="1"/>
            <a:r>
              <a:rPr lang="de-DE" dirty="0"/>
              <a:t>Erlaubt schnelle Erkennung der Klasse anhand weniger Bits</a:t>
            </a:r>
          </a:p>
          <a:p>
            <a:pPr lvl="1"/>
            <a:r>
              <a:rPr lang="de-DE" dirty="0"/>
              <a:t>Schnelle Routing-Entscheidungen anhand Klasse und Netz-ID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195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Classful</a:t>
            </a:r>
            <a:r>
              <a:rPr lang="de-DE" dirty="0"/>
              <a:t> Networking)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49</a:t>
            </a:fld>
            <a:endParaRPr lang="de-D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74637" y="2490225"/>
          <a:ext cx="747661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675">
                  <a:extLst>
                    <a:ext uri="{9D8B030D-6E8A-4147-A177-3AD203B41FA5}">
                      <a16:colId xmlns:a16="http://schemas.microsoft.com/office/drawing/2014/main" val="1462811386"/>
                    </a:ext>
                  </a:extLst>
                </a:gridCol>
                <a:gridCol w="733530">
                  <a:extLst>
                    <a:ext uri="{9D8B030D-6E8A-4147-A177-3AD203B41FA5}">
                      <a16:colId xmlns:a16="http://schemas.microsoft.com/office/drawing/2014/main" val="1186656023"/>
                    </a:ext>
                  </a:extLst>
                </a:gridCol>
                <a:gridCol w="1463263">
                  <a:extLst>
                    <a:ext uri="{9D8B030D-6E8A-4147-A177-3AD203B41FA5}">
                      <a16:colId xmlns:a16="http://schemas.microsoft.com/office/drawing/2014/main" val="4097729846"/>
                    </a:ext>
                  </a:extLst>
                </a:gridCol>
                <a:gridCol w="1536898">
                  <a:extLst>
                    <a:ext uri="{9D8B030D-6E8A-4147-A177-3AD203B41FA5}">
                      <a16:colId xmlns:a16="http://schemas.microsoft.com/office/drawing/2014/main" val="2375313096"/>
                    </a:ext>
                  </a:extLst>
                </a:gridCol>
                <a:gridCol w="1417316">
                  <a:extLst>
                    <a:ext uri="{9D8B030D-6E8A-4147-A177-3AD203B41FA5}">
                      <a16:colId xmlns:a16="http://schemas.microsoft.com/office/drawing/2014/main" val="1329114030"/>
                    </a:ext>
                  </a:extLst>
                </a:gridCol>
                <a:gridCol w="1561930">
                  <a:extLst>
                    <a:ext uri="{9D8B030D-6E8A-4147-A177-3AD203B41FA5}">
                      <a16:colId xmlns:a16="http://schemas.microsoft.com/office/drawing/2014/main" val="144289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Präfix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Host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Anzahl Netze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Hosts pro Netz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4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 </a:t>
                      </a:r>
                      <a:r>
                        <a:rPr lang="de-DE" dirty="0" err="1"/>
                        <a:t>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(3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16 777 214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0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IE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bit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(2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65</a:t>
                      </a:r>
                      <a:r>
                        <a:rPr lang="de-DE" baseline="0" dirty="0"/>
                        <a:t> 534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 </a:t>
                      </a:r>
                      <a:r>
                        <a:rPr lang="de-DE" dirty="0" err="1"/>
                        <a:t>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(1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2 097 152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27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Verwendung für Multicast-Anwendungen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Reserviert (für</a:t>
                      </a:r>
                      <a:r>
                        <a:rPr lang="de-DE" baseline="0" dirty="0"/>
                        <a:t> zukünftige Zwecke)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https://de.wikipedia.org/wiki/Netzklasse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37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Ziele und Rahmenbedingungen </a:t>
            </a:r>
            <a:br>
              <a:rPr/>
            </a:br>
            <a:r>
              <a:t>der Vermittlungsschicht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Wegewahl, Dienstgüte, Verbindungsart, </a:t>
            </a:r>
            <a:br>
              <a:rPr/>
            </a:br>
            <a:r>
              <a:t>Sicherungsschicht als Rahmenbedingung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940E-FE24-F140-8841-24109307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 (Grafik)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8161"/>
            <a:ext cx="7886700" cy="38280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50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813918" y="5507672"/>
            <a:ext cx="345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Tanenbaum</a:t>
            </a:r>
            <a:r>
              <a:rPr lang="de-DE" sz="1200" dirty="0"/>
              <a:t>, Computer Networks 5th Edition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62230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 Grundproblem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Adressen werden in Blöcken vergeben (z.B.: alle Adressen mit einer gegebenen Netz-ID)</a:t>
            </a:r>
          </a:p>
          <a:p>
            <a:r>
              <a:rPr lang="de-DE" dirty="0"/>
              <a:t>Wird z.B. ein Klasse B Netz an eine Organisation vergeben welche deutlich weniger als 65000 Hosts besitzt, so bleiben viele Adressen ungenutzt. </a:t>
            </a:r>
          </a:p>
          <a:p>
            <a:r>
              <a:rPr lang="de-DE" dirty="0"/>
              <a:t>(Oft reicht bereits die Erwartung, dass 254 Hosts einmal nicht reichen könnten, für die Anforderung eines Klasse B Adressblocks.)</a:t>
            </a:r>
          </a:p>
          <a:p>
            <a:r>
              <a:rPr lang="de-DE" dirty="0"/>
              <a:t>Es gibt nur 16382 Klasse B Netze.</a:t>
            </a:r>
          </a:p>
          <a:p>
            <a:r>
              <a:rPr lang="de-DE" dirty="0"/>
              <a:t>Lösung: Netz IDs mit variabler Länge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CIDR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71938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CIDR (Engl.: </a:t>
            </a:r>
            <a:r>
              <a:rPr lang="de-DE" dirty="0" err="1"/>
              <a:t>Classless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Inter-Domain Routing)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Mit RFC 1517 bis 1520 ab 1993 in Verwendung.</a:t>
            </a:r>
          </a:p>
          <a:p>
            <a:r>
              <a:rPr lang="de-DE" dirty="0"/>
              <a:t>Grundidee: Die Grenze zwischen Netz-Teil und Host-Teil verläuft fließend.</a:t>
            </a:r>
          </a:p>
          <a:p>
            <a:pPr marL="457200" lvl="1" indent="0">
              <a:buNone/>
            </a:pPr>
            <a:r>
              <a:rPr lang="de-DE" dirty="0"/>
              <a:t>=&gt; 	Routing-Protokolle müssen die Länge der Netz-ID 	(Netzpräfix) zusätzlich zur Adresse übertragen.</a:t>
            </a:r>
          </a:p>
          <a:p>
            <a:r>
              <a:rPr lang="de-DE" dirty="0"/>
              <a:t>Verwendung von Subnetz-Masken</a:t>
            </a:r>
          </a:p>
          <a:p>
            <a:r>
              <a:rPr lang="de-DE" dirty="0"/>
              <a:t>Notation: &lt;IP Adresse&gt;/&lt;Präfixlänge&gt;</a:t>
            </a:r>
          </a:p>
          <a:p>
            <a:endParaRPr lang="de-DE" dirty="0"/>
          </a:p>
          <a:p>
            <a:r>
              <a:rPr lang="de-DE" dirty="0"/>
              <a:t>Beispiel: 192.168.121.0/26 </a:t>
            </a:r>
            <a:br>
              <a:rPr lang="de-DE" dirty="0"/>
            </a:br>
            <a:r>
              <a:rPr lang="de-DE" dirty="0"/>
              <a:t>(die ersten 26 Bit sind Netz-ID, der Rest Host-ID)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255096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8812" cy="1325563"/>
          </a:xfrm>
        </p:spPr>
        <p:txBody>
          <a:bodyPr/>
          <a:lstStyle/>
          <a:p>
            <a:r>
              <a:rPr lang="de-DE" dirty="0"/>
              <a:t>Private IP-Adressen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I.d.R. vergeben ISPs (engl.: Internet Service Providers) an Privatkunden oder kleine Firmen nur eine einzige öffentliche IP Adresse </a:t>
            </a:r>
            <a:br>
              <a:rPr lang="de-DE" dirty="0"/>
            </a:br>
            <a:r>
              <a:rPr lang="de-DE" dirty="0"/>
              <a:t>(unabhängig davon wie viele Hosts diese in ihrem LAN anschließen).</a:t>
            </a:r>
          </a:p>
          <a:p>
            <a:r>
              <a:rPr lang="de-DE" dirty="0"/>
              <a:t>Innerhalb ihres LANs (engl.: </a:t>
            </a:r>
            <a:r>
              <a:rPr lang="de-DE" dirty="0" err="1"/>
              <a:t>Local</a:t>
            </a:r>
            <a:r>
              <a:rPr lang="de-DE" dirty="0"/>
              <a:t> Area Network) verwenden die Hosts sogenannte private IP-Adressen (nur innerhalb des LANs eindeutig)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209349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8812" cy="1325563"/>
          </a:xfrm>
        </p:spPr>
        <p:txBody>
          <a:bodyPr/>
          <a:lstStyle/>
          <a:p>
            <a:r>
              <a:rPr lang="de-DE" dirty="0"/>
              <a:t>Private IP-Adressen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Folgende Adressblöcke sind als privat reserviert:</a:t>
            </a:r>
          </a:p>
          <a:p>
            <a:pPr lvl="1"/>
            <a:r>
              <a:rPr lang="de-DE" dirty="0"/>
              <a:t>10.0.0.0/8 	(Klasse A Adressblock)</a:t>
            </a:r>
          </a:p>
          <a:p>
            <a:pPr lvl="1"/>
            <a:r>
              <a:rPr lang="de-DE" dirty="0"/>
              <a:t>172.16.0.0/12	(16 Klasse B Adressblöcke)</a:t>
            </a:r>
          </a:p>
          <a:p>
            <a:pPr lvl="1"/>
            <a:r>
              <a:rPr lang="de-DE" dirty="0"/>
              <a:t>192.168.0.0/16 	(256 Klasse C Adressblöcke)</a:t>
            </a:r>
          </a:p>
          <a:p>
            <a:endParaRPr lang="de-DE" dirty="0"/>
          </a:p>
          <a:p>
            <a:r>
              <a:rPr lang="de-DE" dirty="0"/>
              <a:t>Private Adressen werden nicht im Internet vermittelt</a:t>
            </a:r>
          </a:p>
          <a:p>
            <a:r>
              <a:rPr lang="de-DE" dirty="0"/>
              <a:t>Pakete mit privaten Adressen als Ziel oder Absender werden von Routern verworfen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29163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79322" cy="1325563"/>
          </a:xfrm>
        </p:spPr>
        <p:txBody>
          <a:bodyPr/>
          <a:lstStyle/>
          <a:p>
            <a:r>
              <a:rPr lang="de-DE" dirty="0"/>
              <a:t>NAT (Network </a:t>
            </a:r>
            <a:r>
              <a:rPr lang="de-DE" dirty="0" err="1"/>
              <a:t>Address</a:t>
            </a:r>
            <a:r>
              <a:rPr lang="de-DE" dirty="0"/>
              <a:t> Translation)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(Vergleiche auch „Kapitel 1.4: Ein Einführendes Beispiel“)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dirty="0"/>
              <a:t>Bevor Router ein Paket aus dem privaten LAN ins Internet weiterleitet, wird Absenderadresse in öffentliche IP-Adresse geändert </a:t>
            </a:r>
            <a:br>
              <a:rPr lang="de-DE" dirty="0"/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„</a:t>
            </a:r>
            <a:r>
              <a:rPr lang="de-DE" i="1" dirty="0" err="1"/>
              <a:t>Address</a:t>
            </a:r>
            <a:r>
              <a:rPr lang="de-DE" i="1" dirty="0"/>
              <a:t> Translation</a:t>
            </a:r>
            <a:r>
              <a:rPr lang="de-DE" dirty="0"/>
              <a:t>“ </a:t>
            </a:r>
          </a:p>
          <a:p>
            <a:r>
              <a:rPr lang="de-DE" dirty="0"/>
              <a:t>Router merkt sich die Änderung der Adresse</a:t>
            </a:r>
          </a:p>
          <a:p>
            <a:r>
              <a:rPr lang="de-DE" dirty="0"/>
              <a:t>Zusätzlich zur Adresse wird auch der verwendete Port gemerkt (siehe Sockets </a:t>
            </a:r>
            <a:r>
              <a:rPr lang="de-DE" dirty="0">
                <a:sym typeface="Wingdings"/>
              </a:rPr>
              <a:t> Kapitel 3)</a:t>
            </a:r>
          </a:p>
          <a:p>
            <a:r>
              <a:rPr lang="de-DE" dirty="0">
                <a:sym typeface="Wingdings"/>
              </a:rPr>
              <a:t>Auf „Rückweg“ erfolgt umgekehrte Übersetzung.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527388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mit Pfeil 29"/>
          <p:cNvCxnSpPr>
            <a:endCxn id="13" idx="3"/>
          </p:cNvCxnSpPr>
          <p:nvPr/>
        </p:nvCxnSpPr>
        <p:spPr>
          <a:xfrm flipV="1">
            <a:off x="1431111" y="3813229"/>
            <a:ext cx="975188" cy="45557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3" idx="1"/>
          </p:cNvCxnSpPr>
          <p:nvPr/>
        </p:nvCxnSpPr>
        <p:spPr>
          <a:xfrm>
            <a:off x="2112540" y="2833705"/>
            <a:ext cx="293759" cy="6383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15" idx="3"/>
          </p:cNvCxnSpPr>
          <p:nvPr/>
        </p:nvCxnSpPr>
        <p:spPr>
          <a:xfrm>
            <a:off x="1318843" y="3342247"/>
            <a:ext cx="1022986" cy="29908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ierung 11"/>
          <p:cNvGrpSpPr/>
          <p:nvPr/>
        </p:nvGrpSpPr>
        <p:grpSpPr>
          <a:xfrm>
            <a:off x="2335570" y="3401401"/>
            <a:ext cx="482969" cy="482486"/>
            <a:chOff x="460087" y="1937769"/>
            <a:chExt cx="620525" cy="619904"/>
          </a:xfrm>
        </p:grpSpPr>
        <p:sp>
          <p:nvSpPr>
            <p:cNvPr id="13" name="Oval 12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Pfeil nach links 13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links 14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links 15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links 16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>
            <a:endCxn id="16" idx="1"/>
          </p:cNvCxnSpPr>
          <p:nvPr/>
        </p:nvCxnSpPr>
        <p:spPr>
          <a:xfrm flipV="1">
            <a:off x="2463960" y="3883887"/>
            <a:ext cx="117197" cy="72781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077597" y="3398254"/>
            <a:ext cx="1183637" cy="4911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IP = 10.0.0.1</a:t>
            </a:r>
          </a:p>
          <a:p>
            <a:r>
              <a:rPr lang="de-DE" sz="1400" dirty="0">
                <a:solidFill>
                  <a:schemeClr val="tx1"/>
                </a:solidFill>
              </a:rPr>
              <a:t>Port = 5544</a:t>
            </a:r>
          </a:p>
        </p:txBody>
      </p:sp>
      <p:cxnSp>
        <p:nvCxnSpPr>
          <p:cNvPr id="46" name="Gerade Verbindung mit Pfeil 45"/>
          <p:cNvCxnSpPr>
            <a:stCxn id="13" idx="6"/>
            <a:endCxn id="45" idx="1"/>
          </p:cNvCxnSpPr>
          <p:nvPr/>
        </p:nvCxnSpPr>
        <p:spPr>
          <a:xfrm>
            <a:off x="2818539" y="3642644"/>
            <a:ext cx="259058" cy="119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uppierung 47"/>
          <p:cNvGrpSpPr/>
          <p:nvPr/>
        </p:nvGrpSpPr>
        <p:grpSpPr>
          <a:xfrm>
            <a:off x="7487034" y="3401401"/>
            <a:ext cx="482969" cy="482486"/>
            <a:chOff x="460087" y="1937769"/>
            <a:chExt cx="620525" cy="619904"/>
          </a:xfrm>
        </p:grpSpPr>
        <p:sp>
          <p:nvSpPr>
            <p:cNvPr id="49" name="Oval 48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Pfeil nach links 49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links 50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links 51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links 52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6" name="Gerade Verbindung mit Pfeil 55"/>
          <p:cNvCxnSpPr>
            <a:stCxn id="45" idx="3"/>
            <a:endCxn id="19" idx="1"/>
          </p:cNvCxnSpPr>
          <p:nvPr/>
        </p:nvCxnSpPr>
        <p:spPr>
          <a:xfrm>
            <a:off x="4261234" y="3643842"/>
            <a:ext cx="31134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0" idx="3"/>
          </p:cNvCxnSpPr>
          <p:nvPr/>
        </p:nvCxnSpPr>
        <p:spPr>
          <a:xfrm flipV="1">
            <a:off x="7970003" y="3629319"/>
            <a:ext cx="19609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109703" y="3450030"/>
            <a:ext cx="108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</a:t>
            </a:r>
            <a:r>
              <a:rPr lang="de-DE" sz="1400" dirty="0" err="1"/>
              <a:t>to</a:t>
            </a:r>
            <a:r>
              <a:rPr lang="de-DE" sz="1400" dirty="0"/>
              <a:t> Internet)</a:t>
            </a:r>
          </a:p>
        </p:txBody>
      </p:sp>
      <p:sp>
        <p:nvSpPr>
          <p:cNvPr id="82" name="Rechteck 81"/>
          <p:cNvSpPr/>
          <p:nvPr/>
        </p:nvSpPr>
        <p:spPr>
          <a:xfrm>
            <a:off x="5720633" y="3398254"/>
            <a:ext cx="1495891" cy="4911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IP = 198.60.42.12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Port = 3344</a:t>
            </a:r>
          </a:p>
        </p:txBody>
      </p:sp>
      <p:cxnSp>
        <p:nvCxnSpPr>
          <p:cNvPr id="83" name="Gerade Verbindung mit Pfeil 82"/>
          <p:cNvCxnSpPr>
            <a:stCxn id="19" idx="3"/>
            <a:endCxn id="82" idx="1"/>
          </p:cNvCxnSpPr>
          <p:nvPr/>
        </p:nvCxnSpPr>
        <p:spPr>
          <a:xfrm>
            <a:off x="5364648" y="3643842"/>
            <a:ext cx="35598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pierung 63"/>
          <p:cNvGrpSpPr/>
          <p:nvPr/>
        </p:nvGrpSpPr>
        <p:grpSpPr>
          <a:xfrm>
            <a:off x="4572581" y="3339077"/>
            <a:ext cx="966333" cy="426705"/>
            <a:chOff x="3548925" y="1961674"/>
            <a:chExt cx="1248945" cy="551499"/>
          </a:xfrm>
        </p:grpSpPr>
        <p:sp>
          <p:nvSpPr>
            <p:cNvPr id="23" name="Parallelogramm 22"/>
            <p:cNvSpPr/>
            <p:nvPr/>
          </p:nvSpPr>
          <p:spPr>
            <a:xfrm rot="18778552">
              <a:off x="4411716" y="2133173"/>
              <a:ext cx="549283" cy="210718"/>
            </a:xfrm>
            <a:prstGeom prst="parallelogram">
              <a:avLst>
                <a:gd name="adj" fmla="val 108552"/>
              </a:avLst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548925" y="2200519"/>
              <a:ext cx="1023713" cy="3101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Parallelogramm 21"/>
            <p:cNvSpPr/>
            <p:nvPr/>
          </p:nvSpPr>
          <p:spPr>
            <a:xfrm>
              <a:off x="3549052" y="1961674"/>
              <a:ext cx="1248818" cy="236644"/>
            </a:xfrm>
            <a:prstGeom prst="parallelogram">
              <a:avLst>
                <a:gd name="adj" fmla="val 93087"/>
              </a:avLst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3603805" y="2336800"/>
              <a:ext cx="356058" cy="9515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4207055" y="2386238"/>
              <a:ext cx="311607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203651" y="2291081"/>
              <a:ext cx="311607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7" name="Gerade Verbindung mit Pfeil 86"/>
          <p:cNvCxnSpPr>
            <a:endCxn id="82" idx="3"/>
          </p:cNvCxnSpPr>
          <p:nvPr/>
        </p:nvCxnSpPr>
        <p:spPr>
          <a:xfrm flipH="1">
            <a:off x="7216524" y="3643842"/>
            <a:ext cx="27051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2745463"/>
            <a:ext cx="885367" cy="82067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93" y="2219220"/>
            <a:ext cx="885367" cy="82067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002" y="3864029"/>
            <a:ext cx="1137417" cy="833514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91" y="4611705"/>
            <a:ext cx="914816" cy="627983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129326" y="1867700"/>
            <a:ext cx="5527807" cy="36695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4627743" y="1621744"/>
            <a:ext cx="1340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Packet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translation</a:t>
            </a:r>
            <a:endParaRPr lang="de-DE" sz="1600" dirty="0"/>
          </a:p>
        </p:txBody>
      </p:sp>
      <p:sp>
        <p:nvSpPr>
          <p:cNvPr id="44" name="Textfeld 43"/>
          <p:cNvSpPr txBox="1"/>
          <p:nvPr/>
        </p:nvSpPr>
        <p:spPr>
          <a:xfrm>
            <a:off x="6504618" y="1888732"/>
            <a:ext cx="11844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Packet after</a:t>
            </a:r>
          </a:p>
          <a:p>
            <a:r>
              <a:rPr lang="de-DE" sz="1600" dirty="0" err="1"/>
              <a:t>translation</a:t>
            </a:r>
            <a:endParaRPr lang="de-DE" sz="1600" dirty="0"/>
          </a:p>
        </p:txBody>
      </p:sp>
      <p:cxnSp>
        <p:nvCxnSpPr>
          <p:cNvPr id="47" name="Gerade Verbindung mit Pfeil 46"/>
          <p:cNvCxnSpPr>
            <a:stCxn id="82" idx="0"/>
          </p:cNvCxnSpPr>
          <p:nvPr/>
        </p:nvCxnSpPr>
        <p:spPr>
          <a:xfrm flipV="1">
            <a:off x="6468579" y="2413001"/>
            <a:ext cx="131021" cy="98525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45" idx="0"/>
          </p:cNvCxnSpPr>
          <p:nvPr/>
        </p:nvCxnSpPr>
        <p:spPr>
          <a:xfrm flipV="1">
            <a:off x="3669416" y="2136570"/>
            <a:ext cx="1042284" cy="12616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7362026" y="3864029"/>
            <a:ext cx="714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ISP </a:t>
            </a:r>
          </a:p>
          <a:p>
            <a:pPr algn="ctr"/>
            <a:r>
              <a:rPr lang="de-DE" sz="1600" dirty="0" err="1"/>
              <a:t>router</a:t>
            </a:r>
            <a:endParaRPr lang="de-DE" sz="1600" dirty="0"/>
          </a:p>
        </p:txBody>
      </p:sp>
      <p:sp>
        <p:nvSpPr>
          <p:cNvPr id="57" name="Textfeld 56"/>
          <p:cNvSpPr txBox="1"/>
          <p:nvPr/>
        </p:nvSpPr>
        <p:spPr>
          <a:xfrm>
            <a:off x="4146885" y="5770755"/>
            <a:ext cx="2844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Boundary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customer</a:t>
            </a:r>
            <a:r>
              <a:rPr lang="de-DE" sz="1600" dirty="0"/>
              <a:t> </a:t>
            </a:r>
            <a:r>
              <a:rPr lang="de-DE" sz="1600" dirty="0" err="1"/>
              <a:t>premises</a:t>
            </a:r>
            <a:endParaRPr lang="de-DE" sz="1600" dirty="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4261234" y="5334434"/>
            <a:ext cx="0" cy="5250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76407" y="4144005"/>
            <a:ext cx="754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Router</a:t>
            </a:r>
          </a:p>
        </p:txBody>
      </p:sp>
      <p:cxnSp>
        <p:nvCxnSpPr>
          <p:cNvPr id="60" name="Gerade Verbindung mit Pfeil 59"/>
          <p:cNvCxnSpPr>
            <a:stCxn id="13" idx="5"/>
          </p:cNvCxnSpPr>
          <p:nvPr/>
        </p:nvCxnSpPr>
        <p:spPr>
          <a:xfrm>
            <a:off x="2747810" y="3813229"/>
            <a:ext cx="217497" cy="43812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435406" y="4591766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NAT box/</a:t>
            </a:r>
            <a:r>
              <a:rPr lang="de-DE" sz="1600" dirty="0" err="1"/>
              <a:t>firewall</a:t>
            </a:r>
            <a:endParaRPr lang="de-DE" sz="1600" dirty="0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4948066" y="3764328"/>
            <a:ext cx="590848" cy="93321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149168" y="5390774"/>
            <a:ext cx="1173859" cy="7031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258347" y="5594774"/>
            <a:ext cx="36000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580247" y="5373852"/>
            <a:ext cx="67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Wlan</a:t>
            </a:r>
            <a:endParaRPr lang="de-DE" dirty="0"/>
          </a:p>
        </p:txBody>
      </p:sp>
      <p:sp>
        <p:nvSpPr>
          <p:cNvPr id="100" name="Textfeld 99"/>
          <p:cNvSpPr txBox="1"/>
          <p:nvPr/>
        </p:nvSpPr>
        <p:spPr>
          <a:xfrm>
            <a:off x="542147" y="5746374"/>
            <a:ext cx="51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Lan</a:t>
            </a:r>
            <a:endParaRPr lang="de-DE" dirty="0"/>
          </a:p>
        </p:txBody>
      </p:sp>
      <p:cxnSp>
        <p:nvCxnSpPr>
          <p:cNvPr id="101" name="Gerade Verbindung mit Pfeil 100"/>
          <p:cNvCxnSpPr/>
          <p:nvPr/>
        </p:nvCxnSpPr>
        <p:spPr>
          <a:xfrm>
            <a:off x="220247" y="5969140"/>
            <a:ext cx="36000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NAT/</a:t>
            </a:r>
            <a:r>
              <a:rPr lang="de-DE" dirty="0" err="1"/>
              <a:t>Mascquerading</a:t>
            </a:r>
            <a:r>
              <a:rPr lang="de-DE" dirty="0"/>
              <a:t> (als Grafik)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8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2" grpId="0"/>
      <p:bldP spid="82" grpId="0" animBg="1"/>
      <p:bldP spid="82" grpId="1" animBg="1"/>
      <p:bldP spid="96" grpId="0" animBg="1"/>
      <p:bldP spid="103" grpId="0"/>
      <p:bldP spid="103" grpId="1"/>
      <p:bldP spid="44" grpId="0"/>
      <p:bldP spid="44" grpId="1"/>
      <p:bldP spid="55" grpId="0"/>
      <p:bldP spid="55" grpId="1"/>
      <p:bldP spid="57" grpId="0"/>
      <p:bldP spid="57" grpId="1"/>
      <p:bldP spid="21" grpId="0"/>
      <p:bldP spid="21" grpId="1"/>
      <p:bldP spid="32" grpId="0"/>
      <p:bldP spid="32" grpId="1"/>
      <p:bldP spid="65" grpId="0" animBg="1"/>
      <p:bldP spid="99" grpId="0"/>
      <p:bldP spid="99" grpId="1"/>
      <p:bldP spid="100" grpId="0"/>
      <p:bldP spid="100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Subnetting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Sowohl bei klassenbasierter Adressierung, als auch bei CIDR</a:t>
            </a:r>
          </a:p>
          <a:p>
            <a:r>
              <a:rPr lang="de-DE" dirty="0"/>
              <a:t>Grundidee: Host-Teil eines Adressblocks wird weiter unterteilt in Subnetz-ID-Teil und Host-ID-Teil.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Eine Organisation kann mit einem einzigem Adressblock mehrere eigene Netze bedienen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57</a:t>
            </a:fld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2149" y="3926481"/>
          <a:ext cx="32476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379">
                  <a:extLst>
                    <a:ext uri="{9D8B030D-6E8A-4147-A177-3AD203B41FA5}">
                      <a16:colId xmlns:a16="http://schemas.microsoft.com/office/drawing/2014/main" val="1152215560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1182559256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806684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Netz ID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Host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4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Subnetz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Host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07623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704784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Subnetting</a:t>
            </a:r>
            <a:r>
              <a:rPr lang="de-DE" dirty="0"/>
              <a:t>: Beispiel 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58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1385646" y="1452527"/>
            <a:ext cx="6372708" cy="44220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5901"/>
          <a:stretch/>
        </p:blipFill>
        <p:spPr>
          <a:xfrm>
            <a:off x="1403648" y="1524535"/>
            <a:ext cx="6372708" cy="42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Subnetting</a:t>
            </a:r>
            <a:r>
              <a:rPr lang="de-DE" dirty="0"/>
              <a:t>: Beispiel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Eine Organisation bekommt den Adressblock 131.42.0.0/16 zugewiesen und benötigt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1 Subnetz mit bis zu 32000 Hosts</a:t>
            </a:r>
          </a:p>
          <a:p>
            <a:r>
              <a:rPr lang="de-DE" dirty="0"/>
              <a:t>15 Subnetze mit bis zu 2000 Hosts</a:t>
            </a:r>
          </a:p>
          <a:p>
            <a:r>
              <a:rPr lang="de-DE" dirty="0"/>
              <a:t>8 Subnetze mit bis zu 250 Hosts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Machen Sie Vorschläge für eine Aufteilung in geeignete Subnetz-Adressen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84376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759094" y="1075823"/>
            <a:ext cx="7028815" cy="256094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1090998" y="124484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437420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2378596" y="1785309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243654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200262" y="293720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006240" y="1396873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6481980" y="2596584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6870024" y="1854617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>
            <a:stCxn id="5" idx="4"/>
            <a:endCxn id="6" idx="1"/>
          </p:cNvCxnSpPr>
          <p:nvPr/>
        </p:nvCxnSpPr>
        <p:spPr>
          <a:xfrm>
            <a:off x="1285020" y="1632887"/>
            <a:ext cx="209228" cy="1020525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6" idx="6"/>
            <a:endCxn id="8" idx="2"/>
          </p:cNvCxnSpPr>
          <p:nvPr/>
        </p:nvCxnSpPr>
        <p:spPr>
          <a:xfrm>
            <a:off x="1825464" y="2790606"/>
            <a:ext cx="1418190" cy="0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5" idx="6"/>
            <a:endCxn id="7" idx="1"/>
          </p:cNvCxnSpPr>
          <p:nvPr/>
        </p:nvCxnSpPr>
        <p:spPr>
          <a:xfrm>
            <a:off x="1479042" y="1438865"/>
            <a:ext cx="956382" cy="40327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6"/>
            <a:endCxn id="12" idx="2"/>
          </p:cNvCxnSpPr>
          <p:nvPr/>
        </p:nvCxnSpPr>
        <p:spPr>
          <a:xfrm>
            <a:off x="5394284" y="1590895"/>
            <a:ext cx="1475740" cy="457744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0" idx="5"/>
            <a:endCxn id="11" idx="1"/>
          </p:cNvCxnSpPr>
          <p:nvPr/>
        </p:nvCxnSpPr>
        <p:spPr>
          <a:xfrm>
            <a:off x="5337456" y="1728089"/>
            <a:ext cx="1201352" cy="925323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6"/>
            <a:endCxn id="11" idx="3"/>
          </p:cNvCxnSpPr>
          <p:nvPr/>
        </p:nvCxnSpPr>
        <p:spPr>
          <a:xfrm flipV="1">
            <a:off x="5588306" y="2927800"/>
            <a:ext cx="950502" cy="203425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0" idx="4"/>
            <a:endCxn id="9" idx="0"/>
          </p:cNvCxnSpPr>
          <p:nvPr/>
        </p:nvCxnSpPr>
        <p:spPr>
          <a:xfrm>
            <a:off x="5200262" y="1784917"/>
            <a:ext cx="194022" cy="1152286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10" idx="2"/>
            <a:endCxn id="8" idx="7"/>
          </p:cNvCxnSpPr>
          <p:nvPr/>
        </p:nvCxnSpPr>
        <p:spPr>
          <a:xfrm flipH="1">
            <a:off x="3574870" y="1590895"/>
            <a:ext cx="1431370" cy="106251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stCxn id="9" idx="2"/>
            <a:endCxn id="8" idx="6"/>
          </p:cNvCxnSpPr>
          <p:nvPr/>
        </p:nvCxnSpPr>
        <p:spPr>
          <a:xfrm flipH="1" flipV="1">
            <a:off x="3631698" y="2790606"/>
            <a:ext cx="1568564" cy="340619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7" idx="5"/>
            <a:endCxn id="8" idx="1"/>
          </p:cNvCxnSpPr>
          <p:nvPr/>
        </p:nvCxnSpPr>
        <p:spPr>
          <a:xfrm>
            <a:off x="2709812" y="2116525"/>
            <a:ext cx="590670" cy="53688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11" idx="7"/>
            <a:endCxn id="12" idx="4"/>
          </p:cNvCxnSpPr>
          <p:nvPr/>
        </p:nvCxnSpPr>
        <p:spPr>
          <a:xfrm flipV="1">
            <a:off x="6813196" y="2242661"/>
            <a:ext cx="250850" cy="41075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7" idx="3"/>
            <a:endCxn id="6" idx="7"/>
          </p:cNvCxnSpPr>
          <p:nvPr/>
        </p:nvCxnSpPr>
        <p:spPr>
          <a:xfrm flipH="1">
            <a:off x="1768636" y="2116525"/>
            <a:ext cx="666788" cy="536887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endCxn id="5" idx="0"/>
          </p:cNvCxnSpPr>
          <p:nvPr/>
        </p:nvCxnSpPr>
        <p:spPr>
          <a:xfrm>
            <a:off x="1285020" y="726932"/>
            <a:ext cx="0" cy="51791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endCxn id="12" idx="7"/>
          </p:cNvCxnSpPr>
          <p:nvPr/>
        </p:nvCxnSpPr>
        <p:spPr>
          <a:xfrm flipH="1">
            <a:off x="7201240" y="823694"/>
            <a:ext cx="245596" cy="108775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8335083" y="2542987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Router</a:t>
            </a:r>
          </a:p>
        </p:txBody>
      </p:sp>
      <p:sp>
        <p:nvSpPr>
          <p:cNvPr id="28" name="Oval 27"/>
          <p:cNvSpPr/>
          <p:nvPr/>
        </p:nvSpPr>
        <p:spPr>
          <a:xfrm>
            <a:off x="7958799" y="2524275"/>
            <a:ext cx="388044" cy="3880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7872574" y="3256613"/>
            <a:ext cx="474269" cy="1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335083" y="3031728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Link</a:t>
            </a:r>
          </a:p>
        </p:txBody>
      </p:sp>
      <p:cxnSp>
        <p:nvCxnSpPr>
          <p:cNvPr id="31" name="Gerade Verbindung 30"/>
          <p:cNvCxnSpPr/>
          <p:nvPr/>
        </p:nvCxnSpPr>
        <p:spPr>
          <a:xfrm>
            <a:off x="1285020" y="726932"/>
            <a:ext cx="0" cy="51791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1768636" y="2116525"/>
            <a:ext cx="666788" cy="536887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825464" y="2790606"/>
            <a:ext cx="1418190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H="1" flipV="1">
            <a:off x="3631698" y="2795606"/>
            <a:ext cx="1568564" cy="340619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5590273" y="2925445"/>
            <a:ext cx="950502" cy="203425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6813196" y="2242661"/>
            <a:ext cx="250850" cy="41075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12" idx="7"/>
          </p:cNvCxnSpPr>
          <p:nvPr/>
        </p:nvCxnSpPr>
        <p:spPr>
          <a:xfrm flipH="1">
            <a:off x="7201240" y="823694"/>
            <a:ext cx="245596" cy="1087751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1479042" y="1438865"/>
            <a:ext cx="956382" cy="403272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7866695" y="3604770"/>
            <a:ext cx="480148" cy="0"/>
          </a:xfrm>
          <a:prstGeom prst="lin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8335083" y="3385722"/>
            <a:ext cx="10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Pfad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75977" y="599502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Host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383837" y="687408"/>
            <a:ext cx="6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Host</a:t>
            </a:r>
          </a:p>
        </p:txBody>
      </p:sp>
      <p:cxnSp>
        <p:nvCxnSpPr>
          <p:cNvPr id="43" name="Gerade Verbindung 42"/>
          <p:cNvCxnSpPr/>
          <p:nvPr/>
        </p:nvCxnSpPr>
        <p:spPr>
          <a:xfrm>
            <a:off x="675977" y="3570388"/>
            <a:ext cx="82760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324236" y="3805698"/>
            <a:ext cx="411931" cy="116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Rechteck 44"/>
          <p:cNvSpPr/>
          <p:nvPr/>
        </p:nvSpPr>
        <p:spPr>
          <a:xfrm>
            <a:off x="4323424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Rechteck 45"/>
          <p:cNvSpPr/>
          <p:nvPr/>
        </p:nvSpPr>
        <p:spPr>
          <a:xfrm>
            <a:off x="7439970" y="3805698"/>
            <a:ext cx="411931" cy="1161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Rechteck 46"/>
          <p:cNvSpPr/>
          <p:nvPr/>
        </p:nvSpPr>
        <p:spPr>
          <a:xfrm>
            <a:off x="7439158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hteck 47"/>
          <p:cNvSpPr/>
          <p:nvPr/>
        </p:nvSpPr>
        <p:spPr>
          <a:xfrm>
            <a:off x="6400580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hteck 48"/>
          <p:cNvSpPr/>
          <p:nvPr/>
        </p:nvSpPr>
        <p:spPr>
          <a:xfrm>
            <a:off x="5362002" y="4966842"/>
            <a:ext cx="411931" cy="87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ckige Klammer links 49"/>
          <p:cNvSpPr/>
          <p:nvPr/>
        </p:nvSpPr>
        <p:spPr>
          <a:xfrm rot="16200000">
            <a:off x="5995785" y="4386737"/>
            <a:ext cx="205617" cy="3105056"/>
          </a:xfrm>
          <a:prstGeom prst="leftBracket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50"/>
          <p:cNvCxnSpPr/>
          <p:nvPr/>
        </p:nvCxnSpPr>
        <p:spPr>
          <a:xfrm>
            <a:off x="6605609" y="5836456"/>
            <a:ext cx="0" cy="21103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5576956" y="5836456"/>
            <a:ext cx="0" cy="211032"/>
          </a:xfrm>
          <a:prstGeom prst="line">
            <a:avLst/>
          </a:prstGeom>
          <a:ln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735355" y="4845890"/>
            <a:ext cx="2703803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6812511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5765049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4736167" y="5143432"/>
            <a:ext cx="626647" cy="0"/>
          </a:xfrm>
          <a:prstGeom prst="straightConnector1">
            <a:avLst/>
          </a:prstGeom>
          <a:ln>
            <a:solidFill>
              <a:srgbClr val="A6A6A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4909077" y="3799730"/>
            <a:ext cx="230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Helvetica"/>
                <a:cs typeface="Helvetica"/>
              </a:rPr>
              <a:t>ISO/OSI-Architektur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6467" y="4288776"/>
            <a:ext cx="34152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Hauptziel:</a:t>
            </a:r>
          </a:p>
          <a:p>
            <a:r>
              <a:rPr lang="de-DE" sz="3600" dirty="0"/>
              <a:t>Pfadschaltung</a:t>
            </a:r>
          </a:p>
          <a:p>
            <a:r>
              <a:rPr lang="de-DE" sz="3600" dirty="0"/>
              <a:t>und </a:t>
            </a:r>
            <a:r>
              <a:rPr lang="de-DE" sz="3600" dirty="0" err="1"/>
              <a:t>Wegewahl</a:t>
            </a:r>
            <a:endParaRPr lang="de-DE" sz="3600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2BCB7930-BB81-2841-95A3-F621C67F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2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19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C02E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7" grpId="0"/>
      <p:bldP spid="27" grpId="1"/>
      <p:bldP spid="27" grpId="2"/>
      <p:bldP spid="28" grpId="0" animBg="1"/>
      <p:bldP spid="28" grpId="1" animBg="1"/>
      <p:bldP spid="30" grpId="0"/>
      <p:bldP spid="30" grpId="1"/>
      <p:bldP spid="40" grpId="0"/>
      <p:bldP spid="40" grpId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ICMP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Internet Control Message Protocol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361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ICMP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Zweck von ICMP ist die Kommunikation von Informationen </a:t>
            </a:r>
            <a:r>
              <a:rPr lang="de-DE" i="1" dirty="0"/>
              <a:t>über</a:t>
            </a:r>
            <a:r>
              <a:rPr lang="de-DE" dirty="0"/>
              <a:t> die Vermittlungsschicht.</a:t>
            </a:r>
          </a:p>
          <a:p>
            <a:pPr marL="0" indent="0">
              <a:buNone/>
            </a:pPr>
            <a:r>
              <a:rPr lang="de-DE" dirty="0"/>
              <a:t>ICMP gilt als Teil der Vermittlungsschicht, obwohl die PDUs wie TCP-Segmente oder UDP-Datagramme als Nutzlast in IP-Paketen verschickt werden.</a:t>
            </a:r>
          </a:p>
          <a:p>
            <a:pPr marL="0" indent="0">
              <a:buNone/>
            </a:pPr>
            <a:r>
              <a:rPr lang="de-DE" dirty="0"/>
              <a:t>Durch ein jeweils 8 Bit breites </a:t>
            </a:r>
            <a:r>
              <a:rPr lang="de-DE" i="1" dirty="0"/>
              <a:t>Type</a:t>
            </a:r>
            <a:r>
              <a:rPr lang="de-DE" dirty="0"/>
              <a:t>- und Code-Feld, wird der Typ des ICMP-Pakets festgelegt.</a:t>
            </a:r>
          </a:p>
          <a:p>
            <a:pPr marL="0" indent="0">
              <a:buNone/>
            </a:pPr>
            <a:r>
              <a:rPr lang="de-DE" dirty="0"/>
              <a:t>Das Protokoll bildet z.B. die Grundlage für die Programme </a:t>
            </a:r>
            <a:r>
              <a:rPr lang="de-DE" i="1" dirty="0"/>
              <a:t>ping</a:t>
            </a:r>
            <a:r>
              <a:rPr lang="de-DE" dirty="0"/>
              <a:t> und </a:t>
            </a:r>
            <a:r>
              <a:rPr lang="de-DE" i="1" dirty="0" err="1"/>
              <a:t>traceroute</a:t>
            </a:r>
            <a:r>
              <a:rPr lang="de-DE" dirty="0"/>
              <a:t> (siehe Grundlagen).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177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ICMP-Typen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5432"/>
          <a:stretch/>
        </p:blipFill>
        <p:spPr>
          <a:xfrm>
            <a:off x="1187624" y="1916832"/>
            <a:ext cx="6696744" cy="42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7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Internet </a:t>
            </a:r>
            <a:r>
              <a:rPr dirty="0" err="1"/>
              <a:t>Protokoll</a:t>
            </a:r>
            <a:r>
              <a:rPr dirty="0"/>
              <a:t> (v6)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8195"/>
            <a:ext cx="3086100" cy="365125"/>
          </a:xfrm>
        </p:spPr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4B0D1-2CED-CB4E-853D-99BD2779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22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397000"/>
            <a:ext cx="7886700" cy="4961195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600"/>
              <a:t>Motivation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Adressknappheit bei IPv4 bei wachsendem Bedarf an Adressen.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1. Februar 2011: zentraler Vorrat an IPv4-Adressen erschöpft.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Neue und ausgebaute Funktionalität (im Vgl. zu IPv4)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erweiterter Adressraum (128 statt 32 bit)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dynamische Adresszuweisung (Mobilitätsunterstützung)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Erweiterungen für QoS auch bzgl. Streams wie Sprache, Video </a:t>
            </a:r>
            <a:br>
              <a:rPr sz="2200"/>
            </a:br>
            <a:r>
              <a:rPr sz="2200"/>
              <a:t> teilweise verbindungsorientierte Protokollaspekte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Ressource Allocation (Reservierungsprotokolle)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eingebaute Sicherheitsmechanismen (IPsec)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Router Anweisungen (hop-by-hop-options)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Status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IPv6 wächst; In gängigen Betriebssystemen implementiert.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China, Japan sind Vorreiter (unter anderem, weil sie von der IPv4 Adressknappheit besonders betroffen sind).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5B6A3-B312-1541-BA05-52C509DA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533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IPv6-Header (PCI) als Grafik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4864099"/>
            <a:ext cx="7886700" cy="131286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Der IPv6-Header hat eine feste Größe von 40 Byte.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32 dieser Bytes gehen allein an die Quell- und Zieladresse.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Wenn das nächste Header Feld entsprechend gesetzt ist, können Erweiterungs-Header angehängt werden.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320059"/>
            <a:ext cx="7886700" cy="3544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6901F-E7DF-EF4A-9C73-3A0D016B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5673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IPv6-Header (PCI)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486274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200" b="1"/>
              <a:t>Version </a:t>
            </a:r>
            <a:r>
              <a:rPr sz="2200"/>
              <a:t>(4 Bit): Bei IPv6 immer 6.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Verkehrsklasse</a:t>
            </a:r>
            <a:r>
              <a:rPr sz="2200"/>
              <a:t> (8 Bit): Entspricht dem „Type of Service“ Feld des IPv4 Headers.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Fluss Label </a:t>
            </a:r>
            <a:r>
              <a:rPr sz="2200"/>
              <a:t>(20 Bit): Paket kann als teil eines zusammengehörigen Paketstroms behandelt werden  Verbindungsorientierter Protokollaspekt.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Nutzdatenlänge </a:t>
            </a:r>
            <a:r>
              <a:rPr sz="2200"/>
              <a:t>(16 Bit): Anzahl der Nutzdatenbytes im Paket.</a:t>
            </a:r>
            <a:endParaRPr b="1"/>
          </a:p>
          <a:p>
            <a:pPr>
              <a:lnSpc>
                <a:spcPct val="70000"/>
              </a:lnSpc>
              <a:defRPr/>
            </a:pPr>
            <a:r>
              <a:rPr sz="2200" b="1"/>
              <a:t>Nächster Header </a:t>
            </a:r>
            <a:r>
              <a:rPr sz="2200"/>
              <a:t>(8 Bit): Typ des auf den Header folgenden Erweiterungs-Headers. Wenn keine weiteren Header folgen, entspricht dieses Feld dem Protokollfeld des IPv4 Headers.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Hop-Limit </a:t>
            </a:r>
            <a:r>
              <a:rPr sz="2200"/>
              <a:t>(8 Bit): Entspricht dem Time to Live Feld des IPv4 Headers (der Name wurde geändert um die tatsächliche Nutzung besser widerzuspiegeln).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 b="1"/>
              <a:t>Quell-/Zieladresse </a:t>
            </a:r>
            <a:r>
              <a:rPr sz="2200"/>
              <a:t>(je 128 Bit): IPv6-Adressen der Netzschnittstellen von Quelle und Ziel.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E9B27-E95B-3C46-8CE1-E71C6A93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9818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Erweiterungs-Header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59300"/>
            <a:ext cx="7886700" cy="1798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Original 6 Header-Typen als Teil der IPv6 Spezifikation (RFC 2460) Definiert: Hop-by-Hop Options, Routing, Fragment, Destination Options, Authentication, Encapsulating Security Payload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Weitere Header-Typen (in der Zukunft) möglich.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Anzahl (i.d.R. eins) und Reihenfolge der Header können zur effizienten Verarbeitung vorgegeben werden.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495747"/>
            <a:ext cx="7550150" cy="2961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B1213-58E6-E54C-A913-4242CD9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7118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IPv6-Adressen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400"/>
              <a:t>128-Bit Unicast-, Multicast- und Anycast-Adressen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Unicast: Übertragung von einer Quelle zu einem Ziel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Multicast: für Mehrpunktverbindungen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Anycast: Adressierung eines beliebigen Hosts einer Gruppe (zur Lastverteilung und Ausfallsicherheit)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Notation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Acht, durch Doppelpunkte getrennte, 16 Bit Hexadezimalzahlen. Bsp.: 1080:0:0:0:8:800:200C:417A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Einmal pro Adresse dürfen mehrere Nullwertige 16-Bit-Gruppen durch „::“ zusammengefasst werden: 1080::8:800:200C:417A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Präfixschreibweise wie CIDR: 12AB::CD30:0:0:0:0/60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Sonderadressen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Nicht angegeben (Abwesenheit einer Adresse): 0:0:0:0:0:0:0:0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000"/>
              <a:t>Loopback Adresse: 0:0:0:0:0:0:0:1 oder ::1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5F19-C070-5C44-A8FD-409869C8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1899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Globale Unicast-Adressen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3035299"/>
            <a:ext cx="7886700" cy="3141663"/>
          </a:xfrm>
        </p:spPr>
        <p:txBody>
          <a:bodyPr>
            <a:normAutofit fontScale="92500"/>
          </a:bodyPr>
          <a:lstStyle/>
          <a:p>
            <a:pPr>
              <a:lnSpc>
                <a:spcPct val="104999"/>
              </a:lnSpc>
              <a:defRPr/>
            </a:pPr>
            <a:r>
              <a:t>Adress-Felder:</a:t>
            </a:r>
          </a:p>
          <a:p>
            <a:pPr lvl="1">
              <a:lnSpc>
                <a:spcPct val="104999"/>
              </a:lnSpc>
              <a:defRPr/>
            </a:pPr>
            <a:r>
              <a:rPr b="1"/>
              <a:t>Format Prefix (FP), Top-Level Aggregation ID (TLA ID), RES, Next-Level Aggregation ID (NLA ID): </a:t>
            </a:r>
            <a:r>
              <a:t>Ergeben zusammen den globalen Routingprefix (eine Art strukturierte Netz ID).</a:t>
            </a:r>
            <a:endParaRPr b="1"/>
          </a:p>
          <a:p>
            <a:pPr lvl="1">
              <a:lnSpc>
                <a:spcPct val="104999"/>
              </a:lnSpc>
              <a:defRPr/>
            </a:pPr>
            <a:r>
              <a:rPr b="1"/>
              <a:t>Site-Level ID (SLA ID): </a:t>
            </a:r>
            <a:r>
              <a:t>Entspricht einer Subnetz ID.</a:t>
            </a:r>
          </a:p>
          <a:p>
            <a:pPr lvl="1">
              <a:lnSpc>
                <a:spcPct val="104999"/>
              </a:lnSpc>
              <a:defRPr/>
            </a:pPr>
            <a:r>
              <a:rPr b="1"/>
              <a:t>Interface ID</a:t>
            </a:r>
            <a:r>
              <a:t>: Adressiert die Netzschnittstelle auf dem Host</a:t>
            </a:r>
          </a:p>
          <a:p>
            <a:pPr>
              <a:lnSpc>
                <a:spcPct val="104999"/>
              </a:lnSpc>
              <a:defRPr/>
            </a:pPr>
            <a:r>
              <a:t>Dreistufige Adresshierarchie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301901"/>
            <a:ext cx="7886700" cy="16427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4E8F3-AC53-874B-AC8D-D59E741B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78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Dienst: Verbindungslos oder verbindungsorientiert?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Prinzipiell: Auch auf der Vermittlungsschicht verbindungslos oder verbindungsorientiert </a:t>
            </a:r>
          </a:p>
          <a:p>
            <a:pPr>
              <a:defRPr/>
            </a:pPr>
            <a:r>
              <a:rPr lang="de-DE" dirty="0"/>
              <a:t>Bei einem verbindungsorientierten Vermittlungsprotokoll müssen sich die Netzknoten den Pfad, den Daten einer gegebenen Verbindung nehmen sollen, merken. </a:t>
            </a:r>
          </a:p>
          <a:p>
            <a:pPr lvl="1">
              <a:buFont typeface="Wingdings"/>
              <a:buChar char="è"/>
              <a:defRPr/>
            </a:pPr>
            <a:r>
              <a:rPr lang="de-DE" dirty="0"/>
              <a:t>Alle Pakete der Verbindung werden auf demselben Pfad übertragen. </a:t>
            </a:r>
          </a:p>
          <a:p>
            <a:pPr>
              <a:defRPr/>
            </a:pPr>
            <a:r>
              <a:rPr lang="de-DE" dirty="0"/>
              <a:t>Beispiel für verbindungsorientierte Vermittlung: Telefonnetz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863E-2C88-CD4F-924C-401ACD12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Lokale Unicast-Adressen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444427"/>
            <a:ext cx="7886700" cy="9957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600"/>
              <a:t>Link-local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Bezug nur auf einen bestimmten Link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Einsatz z.B. für Autokonfiguration</a:t>
            </a:r>
            <a:endParaRPr/>
          </a:p>
          <a:p>
            <a:pPr lvl="1">
              <a:lnSpc>
                <a:spcPct val="70000"/>
              </a:lnSpc>
              <a:defRPr/>
            </a:pPr>
            <a:endParaRPr/>
          </a:p>
          <a:p>
            <a:pPr lvl="1">
              <a:lnSpc>
                <a:spcPct val="70000"/>
              </a:lnSpc>
              <a:defRPr/>
            </a:pPr>
            <a:endParaRPr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2295217"/>
            <a:ext cx="7886700" cy="1336389"/>
          </a:xfrm>
          <a:prstGeom prst="rect">
            <a:avLst/>
          </a:prstGeom>
        </p:spPr>
      </p:pic>
      <p:sp>
        <p:nvSpPr>
          <p:cNvPr id="9" name="Content Placeholder 2"/>
          <p:cNvSpPr>
            <a:spLocks/>
          </p:cNvSpPr>
          <p:nvPr/>
        </p:nvSpPr>
        <p:spPr bwMode="auto">
          <a:xfrm>
            <a:off x="628650" y="3804591"/>
            <a:ext cx="7886700" cy="12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None/>
              <a:defRPr/>
            </a:pPr>
            <a:r>
              <a:rPr sz="2600"/>
              <a:t>Site-local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Geltungsbereich umfasst einen Standort/eine Site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ähnlich privater Adressblöcke bei IPv4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seit 2004 abgeschafft („deprecated“), RFC 3879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8650" y="5021806"/>
            <a:ext cx="7886700" cy="13363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AF0A3-F64E-A24E-A7FE-70C9D62F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45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IPv6-Adressen auf Basis von Schicht-2-Adressen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600"/>
              <a:t>Idee: Nutzung gerätegebundener Adressen bei der Bildung von IPv6-Adressen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Anwendung nur auf Interface Identifier (64 Bits)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Extended Unique Identifier (EUI-64) (Definition der IEEE)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z.B. anwendbar mit Ethernet, Token Ring, FDDI . . 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Beispiel: IEEE 802, 48 Bit auf 64 Bits Abbilden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00-23 Kennung des Herstellers mit Flag-Bits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6 universal/local (1 = globaler Geltungsbereich)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7 individual/group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24-39 1111111 111111110</a:t>
            </a:r>
            <a:endParaRPr/>
          </a:p>
          <a:p>
            <a:pPr marL="457200" lvl="1" indent="0">
              <a:lnSpc>
                <a:spcPct val="70000"/>
              </a:lnSpc>
              <a:buNone/>
              <a:defRPr/>
            </a:pPr>
            <a:r>
              <a:rPr sz="2200"/>
              <a:t>40-63 spezifisch für Geräteinstanz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5B431-C83A-CA45-B21D-5AF5B9B4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737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Erweiterungs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4559300"/>
            <a:ext cx="7886700" cy="1798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200"/>
              <a:t>Original 6 Header-Typen als Teil der IPv6 Spezifikation (RFC 2460) Definiert: Hop-by-Hop Options, Routing, Fragment, Destination Options, Authentication, Encapsulating Security Payload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Weitere Header-Typen (in der Zukunft) möglich.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200"/>
              <a:t>Anzahl (i.d.R. eins) und Reihenfolge der Header können zur effizienten Verarbeitung vorgegeben werden.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1495747"/>
            <a:ext cx="7550150" cy="29613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375F4-01DA-8746-AB42-B945AB5E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1775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Extension Header -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Hop-by-Hop Options Header</a:t>
            </a:r>
          </a:p>
          <a:p>
            <a:pPr>
              <a:defRPr/>
            </a:pPr>
            <a:r>
              <a:t>Routing Header</a:t>
            </a:r>
          </a:p>
          <a:p>
            <a:pPr>
              <a:defRPr/>
            </a:pPr>
            <a:r>
              <a:t>Fragment Header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90705-A864-7F4D-8F9B-3D484917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684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Hop-by-Hop Options Header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600"/>
              <a:t>Zweck: Angabe von Optionen, die jeder Knoten auf dem Weg berücksichtigen soll. (z.B. Padding)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Felder: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Next Header</a:t>
            </a:r>
            <a:r>
              <a:rPr sz="2200"/>
              <a:t> (8 Bit): Angabe des folgenden Headers (wie bekannt)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HEL (Header Extension Length) </a:t>
            </a:r>
            <a:r>
              <a:rPr sz="2200"/>
              <a:t>(8 Bit): Länge des Erweiterungs-headers in Bytes.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 b="1"/>
              <a:t>Optionen: </a:t>
            </a:r>
            <a:r>
              <a:rPr sz="2200"/>
              <a:t>als (Typ, Länge, Wert) Tupel Codiert: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Typ</a:t>
            </a:r>
            <a:r>
              <a:rPr sz="1900"/>
              <a:t> (8 Bit): Art der Option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Länge</a:t>
            </a:r>
            <a:r>
              <a:rPr sz="1900"/>
              <a:t> (8 Bit): Länge des Wertes der Option in Byte</a:t>
            </a:r>
            <a:endParaRPr/>
          </a:p>
          <a:p>
            <a:pPr lvl="2">
              <a:lnSpc>
                <a:spcPct val="70000"/>
              </a:lnSpc>
              <a:defRPr/>
            </a:pPr>
            <a:r>
              <a:rPr sz="1900" b="1"/>
              <a:t>Wert</a:t>
            </a:r>
            <a:r>
              <a:rPr sz="1900"/>
              <a:t> (bis zu 255 Byte): beliebige Informationen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600"/>
              <a:t>Bisherige Optionen: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sz="2200"/>
              <a:t>Datagramme mit einer Länge größer als 64 KB.</a:t>
            </a:r>
            <a:endParaRPr/>
          </a:p>
          <a:p>
            <a:pPr lvl="2">
              <a:lnSpc>
                <a:spcPct val="70000"/>
              </a:lnSpc>
              <a:defRPr/>
            </a:pPr>
            <a:endParaRPr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BC6D3-C385-C94C-A287-3BAA8B94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788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Routing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Zweck: Angabe von Zwischenstationen die das Paket auf seinem Weg durch das Netz der Reihe nach durchlaufen muss.</a:t>
            </a:r>
          </a:p>
          <a:p>
            <a:pPr>
              <a:defRPr/>
            </a:pPr>
            <a:r>
              <a:t>Felder</a:t>
            </a:r>
          </a:p>
          <a:p>
            <a:pPr lvl="1">
              <a:defRPr/>
            </a:pPr>
            <a:r>
              <a:rPr b="1"/>
              <a:t>Next Header, Header Extension Length</a:t>
            </a:r>
            <a:r>
              <a:t>: wie bekannt</a:t>
            </a:r>
          </a:p>
          <a:p>
            <a:pPr lvl="1">
              <a:defRPr/>
            </a:pPr>
            <a:r>
              <a:rPr b="1"/>
              <a:t>Routing Type</a:t>
            </a:r>
            <a:r>
              <a:t>: identifiziert Routing-Header Variante (default: 0)</a:t>
            </a:r>
          </a:p>
          <a:p>
            <a:pPr lvl="1">
              <a:defRPr/>
            </a:pPr>
            <a:r>
              <a:rPr b="1"/>
              <a:t>Segments Left</a:t>
            </a:r>
            <a:r>
              <a:t>: Anzahl verbliebener Zwischenstationen, wenn 0 erreicht ist, wird der Routing Header ignoriert.</a:t>
            </a:r>
          </a:p>
          <a:p>
            <a:pPr lvl="1">
              <a:defRPr/>
            </a:pPr>
            <a:r>
              <a:rPr b="1"/>
              <a:t>Typspezifische Daten:</a:t>
            </a:r>
            <a:r>
              <a:t> abhängig von Routing Type.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4932A-A8DC-5144-AADD-1545982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803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Fragmentierung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Anders als bei IPv4, wird die Fragmentierung von IPv6 Paketen ausschließlich in den Endsystemen und nicht im Transitsystem durchgeführt.</a:t>
            </a:r>
          </a:p>
          <a:p>
            <a:pPr>
              <a:defRPr/>
            </a:pPr>
            <a:r>
              <a:t>Nicht-Fragmentierbarer Teil: IPv6-Header + alle Header mit Ende-zu-Ende Relevanz</a:t>
            </a:r>
          </a:p>
          <a:p>
            <a:pPr>
              <a:defRPr/>
            </a:pPr>
            <a:r>
              <a:t>Aufbau von Fragment-Paketen: </a:t>
            </a:r>
          </a:p>
          <a:p>
            <a:pPr lvl="1">
              <a:defRPr/>
            </a:pPr>
            <a:r>
              <a:t>Nicht-Fragmentierbarer Teil</a:t>
            </a:r>
          </a:p>
          <a:p>
            <a:pPr lvl="1">
              <a:defRPr/>
            </a:pPr>
            <a:r>
              <a:t>Fragment Header (nächste Folie)</a:t>
            </a:r>
          </a:p>
          <a:p>
            <a:pPr lvl="1">
              <a:defRPr/>
            </a:pPr>
            <a:r>
              <a:t>Inhalt des ersten Fragments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978E1-223D-FE4E-B027-0F805A54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462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Der Fragment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Zweck: Senden eines IP-Pakets, das größer ist als die MTU (Maximum Transmissible Unit)</a:t>
            </a:r>
          </a:p>
          <a:p>
            <a:pPr>
              <a:defRPr/>
            </a:pPr>
            <a:r>
              <a:t>Felder:</a:t>
            </a:r>
          </a:p>
          <a:p>
            <a:pPr lvl="1">
              <a:defRPr/>
            </a:pPr>
            <a:r>
              <a:rPr b="1"/>
              <a:t>Next Header, Header Extension Length</a:t>
            </a:r>
            <a:r>
              <a:t>: wie bekannt</a:t>
            </a:r>
          </a:p>
          <a:p>
            <a:pPr lvl="1">
              <a:defRPr/>
            </a:pPr>
            <a:r>
              <a:rPr b="1"/>
              <a:t>Fragment Offset: </a:t>
            </a:r>
            <a:r>
              <a:t>Offset der Daten, die diesem Header folgen</a:t>
            </a:r>
          </a:p>
          <a:p>
            <a:pPr lvl="1">
              <a:defRPr/>
            </a:pPr>
            <a:r>
              <a:rPr b="1"/>
              <a:t>MF Flag (More Fragments)</a:t>
            </a:r>
            <a:r>
              <a:t>: wie bei IPv4 (0 bedeutet letztes Fragment, 1 bedeutet weitere Fragmente folgen.)</a:t>
            </a:r>
          </a:p>
          <a:p>
            <a:pPr lvl="1">
              <a:defRPr/>
            </a:pPr>
            <a:r>
              <a:rPr b="1"/>
              <a:t>Identification: </a:t>
            </a:r>
            <a:r>
              <a:t>eindeutige Kennung des IP-Pakets, das fragmentiert wird.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2A0A-237B-A44A-B950-010EDAA4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64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IPv4 zu IPv6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600"/>
              <a:t>Betriebliche Aufgabenstellung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Möglichst kosteneffiziente Ersetzung der IPv4-Technologie.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Koexistenz von IPv4 und IPv6 während der Übergangsphase.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Prinzipielle Ansätze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Dual-Stack: Knoten besitzen sowohl IPv4- als auch IPv6-Implementierung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Tunneling (IPv6-Verkehr über IPv4-Netz und umgekehrt)</a:t>
            </a:r>
            <a:endParaRPr/>
          </a:p>
          <a:p>
            <a:pPr lvl="2">
              <a:lnSpc>
                <a:spcPct val="80000"/>
              </a:lnSpc>
              <a:defRPr/>
            </a:pPr>
            <a:r>
              <a:rPr sz="1900"/>
              <a:t>Kapselung von Paketen im tunnelnden Protokoll</a:t>
            </a:r>
            <a:endParaRPr/>
          </a:p>
          <a:p>
            <a:pPr lvl="2">
              <a:lnSpc>
                <a:spcPct val="80000"/>
              </a:lnSpc>
              <a:defRPr/>
            </a:pPr>
            <a:r>
              <a:rPr sz="1900"/>
              <a:t>Managment des Tunnels: Erstellung, Umgang mit Fragmenten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Übersetzung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Protokollübersetzung in Übergangsknoten/Router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in Programmbibliotheken (APIs zur Netzprogrammierung)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D25D-6EF6-1143-88CB-F7B94233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4277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Kapitel 5.3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Routing Algorithmen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79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Dienst: Verbindungslos oder verbindungsorientiert?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Im Internet: Verbindungsloses Internet Protokoll </a:t>
            </a:r>
          </a:p>
          <a:p>
            <a:pPr lvl="1">
              <a:defRPr/>
            </a:pPr>
            <a:r>
              <a:rPr lang="de-DE" dirty="0"/>
              <a:t>IP-Pakete werden unabhängig voneinander befördert.</a:t>
            </a:r>
          </a:p>
          <a:p>
            <a:pPr lvl="1">
              <a:defRPr/>
            </a:pPr>
            <a:r>
              <a:rPr lang="de-DE" dirty="0"/>
              <a:t>Zwischenknoten müssen sich keine Zustandsinformationen merken.</a:t>
            </a:r>
          </a:p>
          <a:p>
            <a:pPr>
              <a:defRPr/>
            </a:pPr>
            <a:r>
              <a:rPr lang="de-DE" dirty="0"/>
              <a:t>Vorteil: Beim Ausfall einzelner Netzknoten werden Pakete einfach umgeleitet (anstatt alle Verbindungen, die über den Knoten laufen, neu aufzubauen).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03EAA-5C66-224D-BE73-843B3A32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Routing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Szenario: Zieladresse eines Pakets liegt außerhalb des (Sub-)Netzes eines Hosts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Weiterleitung an </a:t>
            </a:r>
            <a:r>
              <a:rPr lang="de-DE" b="1" dirty="0">
                <a:sym typeface="Wingdings" panose="05000000000000000000" pitchFamily="2" charset="2"/>
              </a:rPr>
              <a:t>Default Router.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Grundlegendes Prinzip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Ein zu versendetes Paket wird vom Host (Quell-Adresse) zuerst an den </a:t>
            </a:r>
            <a:r>
              <a:rPr lang="de-DE" b="1" dirty="0">
                <a:sym typeface="Wingdings" panose="05000000000000000000" pitchFamily="2" charset="2"/>
              </a:rPr>
              <a:t>Default-Router</a:t>
            </a:r>
            <a:r>
              <a:rPr lang="de-DE" dirty="0">
                <a:sym typeface="Wingdings" panose="05000000000000000000" pitchFamily="2" charset="2"/>
              </a:rPr>
              <a:t> (Erster Hop) übermittelt.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Default-Router findet </a:t>
            </a:r>
            <a:r>
              <a:rPr lang="de-DE" b="1" dirty="0">
                <a:sym typeface="Wingdings" panose="05000000000000000000" pitchFamily="2" charset="2"/>
              </a:rPr>
              <a:t>besten</a:t>
            </a:r>
            <a:r>
              <a:rPr lang="de-DE" dirty="0">
                <a:sym typeface="Wingdings" panose="05000000000000000000" pitchFamily="2" charset="2"/>
              </a:rPr>
              <a:t> Pfad von </a:t>
            </a:r>
            <a:r>
              <a:rPr lang="de-DE" b="1" dirty="0">
                <a:sym typeface="Wingdings" panose="05000000000000000000" pitchFamily="2" charset="2"/>
              </a:rPr>
              <a:t>Quell-Router</a:t>
            </a:r>
            <a:r>
              <a:rPr lang="de-DE" dirty="0">
                <a:sym typeface="Wingdings" panose="05000000000000000000" pitchFamily="2" charset="2"/>
              </a:rPr>
              <a:t> zu </a:t>
            </a:r>
            <a:r>
              <a:rPr lang="de-DE" b="1" dirty="0">
                <a:sym typeface="Wingdings" panose="05000000000000000000" pitchFamily="2" charset="2"/>
              </a:rPr>
              <a:t>Ziel-Router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Ziel-Router vermittelt das Paket an die Ziel-Adresse.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8873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Routing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Relevante Fragen</a:t>
            </a:r>
          </a:p>
          <a:p>
            <a:pPr lvl="1"/>
            <a:r>
              <a:rPr lang="de-DE" dirty="0"/>
              <a:t>Wie werden Routing-Tabellen aufgebaut?</a:t>
            </a:r>
          </a:p>
          <a:p>
            <a:pPr lvl="1"/>
            <a:r>
              <a:rPr lang="de-DE" dirty="0"/>
              <a:t>Was ist der </a:t>
            </a:r>
            <a:r>
              <a:rPr lang="de-DE" b="1" dirty="0"/>
              <a:t>beste</a:t>
            </a:r>
            <a:r>
              <a:rPr lang="de-DE" dirty="0"/>
              <a:t> Pfad von Quell-Router zu Ziel-Router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Lösung des Problems durch Routing-Algorithmen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Link State Routing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Distance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Vector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Autonome Systeme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Routing Information Protocol (RIP)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Open </a:t>
            </a:r>
            <a:r>
              <a:rPr lang="de-DE" dirty="0" err="1">
                <a:sym typeface="Wingdings" panose="05000000000000000000" pitchFamily="2" charset="2"/>
              </a:rPr>
              <a:t>Shortest</a:t>
            </a:r>
            <a:r>
              <a:rPr lang="de-DE" dirty="0">
                <a:sym typeface="Wingdings" panose="05000000000000000000" pitchFamily="2" charset="2"/>
              </a:rPr>
              <a:t> Path First (OSPF)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Border</a:t>
            </a:r>
            <a:r>
              <a:rPr lang="de-DE" dirty="0">
                <a:sym typeface="Wingdings" panose="05000000000000000000" pitchFamily="2" charset="2"/>
              </a:rPr>
              <a:t> Gateway Protocol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3582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Graphen-Theorie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2347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Graph G(N, E)</a:t>
            </a:r>
          </a:p>
          <a:p>
            <a:pPr lvl="1"/>
            <a:r>
              <a:rPr lang="de-DE" dirty="0"/>
              <a:t>N: Knoten (Nodes)</a:t>
            </a:r>
          </a:p>
          <a:p>
            <a:pPr lvl="1"/>
            <a:r>
              <a:rPr lang="de-DE" dirty="0"/>
              <a:t>E: Kanten (</a:t>
            </a:r>
            <a:r>
              <a:rPr lang="de-DE" dirty="0" err="1"/>
              <a:t>Edges</a:t>
            </a:r>
            <a:r>
              <a:rPr lang="de-DE" dirty="0"/>
              <a:t>)</a:t>
            </a:r>
          </a:p>
          <a:p>
            <a:r>
              <a:rPr lang="de-DE" dirty="0"/>
              <a:t>Kosten-Attribut (C) auf Kanten</a:t>
            </a:r>
          </a:p>
          <a:p>
            <a:pPr lvl="1"/>
            <a:r>
              <a:rPr lang="de-DE" dirty="0"/>
              <a:t>C(X,Y): „Kosten von X zu Y.“</a:t>
            </a:r>
          </a:p>
          <a:p>
            <a:pPr lvl="1"/>
            <a:r>
              <a:rPr lang="de-DE" dirty="0"/>
              <a:t>Beispiel: C(U,W) = 5</a:t>
            </a:r>
          </a:p>
          <a:p>
            <a:r>
              <a:rPr lang="de-DE" dirty="0"/>
              <a:t>Pfad: Sequenz von besuchten Knoten über Kanten.</a:t>
            </a:r>
          </a:p>
          <a:p>
            <a:r>
              <a:rPr lang="de-DE" dirty="0"/>
              <a:t>Kontext Vermittlungsschicht</a:t>
            </a:r>
          </a:p>
          <a:p>
            <a:pPr lvl="1"/>
            <a:r>
              <a:rPr lang="de-DE" dirty="0"/>
              <a:t>Router sind Knoten</a:t>
            </a:r>
          </a:p>
          <a:p>
            <a:pPr lvl="1"/>
            <a:r>
              <a:rPr lang="de-DE" dirty="0"/>
              <a:t>Links (Kabel, Funk,…) sind Kanten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2343" r="11026" b="10965"/>
          <a:stretch/>
        </p:blipFill>
        <p:spPr>
          <a:xfrm>
            <a:off x="5508104" y="1769046"/>
            <a:ext cx="3384376" cy="23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203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Kosten-Kriterien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Geringste Kosten</a:t>
            </a:r>
            <a:r>
              <a:rPr lang="de-DE" dirty="0"/>
              <a:t>: Finden einen Pfad von Quelle zu Ziel mit geringsten Kosten.</a:t>
            </a:r>
          </a:p>
          <a:p>
            <a:r>
              <a:rPr lang="de-DE" b="1" dirty="0"/>
              <a:t>Kürzester Pfad</a:t>
            </a:r>
            <a:r>
              <a:rPr lang="de-DE" dirty="0"/>
              <a:t>: Pfad mit geringster Anzahl an Links zwischen von Quelle zu Ziel.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Wenn alle Links in einem Netz (Graph) dieselben Kosten haben, entspricht kürzester Pfad auch dem Pfad mit den geringsten Kosten.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061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von Routing Verfahren (global vs. dezentral)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Globales Routing: Berechne den Pfad mit den geringsten Kosten auf Basis des vollständigen Netzes (globales Wissen einer zentralen Komponente). </a:t>
            </a:r>
            <a:r>
              <a:rPr lang="de-DE" dirty="0">
                <a:sym typeface="Wingdings" panose="05000000000000000000" pitchFamily="2" charset="2"/>
              </a:rPr>
              <a:t> Beispiel </a:t>
            </a:r>
            <a:r>
              <a:rPr lang="de-DE" b="1" dirty="0">
                <a:sym typeface="Wingdings" panose="05000000000000000000" pitchFamily="2" charset="2"/>
              </a:rPr>
              <a:t>Link State</a:t>
            </a:r>
          </a:p>
          <a:p>
            <a:r>
              <a:rPr lang="de-DE" dirty="0">
                <a:sym typeface="Wingdings" panose="05000000000000000000" pitchFamily="2" charset="2"/>
              </a:rPr>
              <a:t>Dezentralisiertes Routing: Berechne Pfad mit geringsten Kosten schrittweise (iterativ) und verteilt.  Beispiel </a:t>
            </a:r>
            <a:r>
              <a:rPr lang="de-DE" b="1" dirty="0" err="1">
                <a:sym typeface="Wingdings" panose="05000000000000000000" pitchFamily="2" charset="2"/>
              </a:rPr>
              <a:t>Distance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Vector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Kein Knoten hat vollständiges (globales Wissen), nur über seine direkten Nachbarn.</a:t>
            </a:r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760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Klassifikation von Routing (statisch vs. dynamisch)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Statisches Routing: Zustand der </a:t>
            </a:r>
            <a:r>
              <a:rPr lang="de-DE" b="1" dirty="0"/>
              <a:t>Routing-Tabelle</a:t>
            </a:r>
            <a:r>
              <a:rPr lang="de-DE" dirty="0"/>
              <a:t> ändert sich selten (nie) und erfordert manuelles Eingreifen. </a:t>
            </a:r>
            <a:r>
              <a:rPr lang="de-DE" dirty="0">
                <a:sym typeface="Wingdings" panose="05000000000000000000" pitchFamily="2" charset="2"/>
              </a:rPr>
              <a:t> Bspw. Administrator</a:t>
            </a:r>
          </a:p>
          <a:p>
            <a:r>
              <a:rPr lang="de-DE" dirty="0">
                <a:sym typeface="Wingdings" panose="05000000000000000000" pitchFamily="2" charset="2"/>
              </a:rPr>
              <a:t>Adaptives Routing: Änderungen der Routing-Tabelle unter Berücksichtigung dynamischer Faktoren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Auslastung (bspw. Netz-Stau)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Links, Netz-Topologie (Struktur des Graphen)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3928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Routing Verfahren (Überblick)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0800"/>
            <a:ext cx="7886700" cy="1046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Weitere Verfahren:</a:t>
            </a:r>
          </a:p>
          <a:p>
            <a:pPr lvl="1"/>
            <a:r>
              <a:rPr lang="de-DE" dirty="0"/>
              <a:t>isoliertes Verfahren, nicht adaptiv: </a:t>
            </a:r>
            <a:r>
              <a:rPr lang="de-DE" dirty="0" err="1"/>
              <a:t>Flooding</a:t>
            </a:r>
            <a:endParaRPr lang="de-DE" dirty="0"/>
          </a:p>
          <a:p>
            <a:pPr lvl="1"/>
            <a:r>
              <a:rPr lang="de-DE" dirty="0"/>
              <a:t>isoliertes Verfahren, lastabhängig: Hot </a:t>
            </a:r>
            <a:r>
              <a:rPr lang="de-DE" dirty="0" err="1"/>
              <a:t>Potato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13" y="1428276"/>
            <a:ext cx="4213988" cy="37188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71750" y="2227792"/>
            <a:ext cx="1290178" cy="7302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11A044-7BFA-D04B-83FC-BC24F8F5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Routingtabellen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600"/>
              <a:t>Realisieren Vorgaben zur Nachrichten-Weiterleitung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Bestimmen die Entscheidungsfindung in IWUs/Routern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Default Route</a:t>
            </a:r>
            <a:r>
              <a:rPr sz="2600"/>
              <a:t>: spezieller Eintrag, wird benutzt, wenn kein anderer Eintrag passt.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Felder eines Tabelleneintrags (eine Zeile):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Ziel (Netz oder Host)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Netzmaske (Angabe zur Bestimmung der Netzadresse)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Gateway (d.h. Router)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Metrik (Kostenwert)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Schnittstelle (engl. Interface) (Zielleitung)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Auf Unix-Derivaten (z.B. Linux): $ route -n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706E8-6AE0-A546-8553-0EEB71BB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498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73168" cy="843558"/>
          </a:xfrm>
        </p:spPr>
        <p:txBody>
          <a:bodyPr>
            <a:normAutofit/>
          </a:bodyPr>
          <a:lstStyle/>
          <a:p>
            <a:r>
              <a:rPr lang="de-DE" dirty="0"/>
              <a:t>Bsp.: </a:t>
            </a:r>
            <a:r>
              <a:rPr lang="de-DE" dirty="0" err="1"/>
              <a:t>Wegewahl</a:t>
            </a:r>
            <a:r>
              <a:rPr lang="de-DE" dirty="0"/>
              <a:t> mit Routingtabelle</a:t>
            </a:r>
          </a:p>
        </p:txBody>
      </p:sp>
      <p:pic>
        <p:nvPicPr>
          <p:cNvPr id="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00" y="4045710"/>
            <a:ext cx="2466255" cy="1452778"/>
          </a:xfrm>
          <a:prstGeom prst="rect">
            <a:avLst/>
          </a:prstGeom>
        </p:spPr>
      </p:pic>
      <p:cxnSp>
        <p:nvCxnSpPr>
          <p:cNvPr id="7" name="Gerade Verbindung mit Pfeil 186"/>
          <p:cNvCxnSpPr>
            <a:stCxn id="141" idx="1"/>
          </p:cNvCxnSpPr>
          <p:nvPr/>
        </p:nvCxnSpPr>
        <p:spPr>
          <a:xfrm>
            <a:off x="3195503" y="3769472"/>
            <a:ext cx="703342" cy="100991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63" y="4045710"/>
            <a:ext cx="2466255" cy="1452778"/>
          </a:xfrm>
          <a:prstGeom prst="rect">
            <a:avLst/>
          </a:prstGeom>
        </p:spPr>
      </p:pic>
      <p:sp>
        <p:nvSpPr>
          <p:cNvPr id="9" name="Rechteck 155"/>
          <p:cNvSpPr/>
          <p:nvPr/>
        </p:nvSpPr>
        <p:spPr>
          <a:xfrm>
            <a:off x="3898845" y="3217035"/>
            <a:ext cx="3870262" cy="156845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Rechteck 156"/>
          <p:cNvSpPr/>
          <p:nvPr/>
        </p:nvSpPr>
        <p:spPr>
          <a:xfrm>
            <a:off x="3963420" y="3592666"/>
            <a:ext cx="1302728" cy="112119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Rechteck 158"/>
          <p:cNvSpPr/>
          <p:nvPr/>
        </p:nvSpPr>
        <p:spPr>
          <a:xfrm>
            <a:off x="5263387" y="3592666"/>
            <a:ext cx="1302728" cy="112119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2"/>
          <p:cNvSpPr/>
          <p:nvPr/>
        </p:nvSpPr>
        <p:spPr>
          <a:xfrm>
            <a:off x="5664378" y="5738876"/>
            <a:ext cx="3443757" cy="1081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3" name="Bild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00" y="1711870"/>
            <a:ext cx="2466255" cy="1452778"/>
          </a:xfrm>
          <a:prstGeom prst="rect">
            <a:avLst/>
          </a:prstGeom>
        </p:spPr>
      </p:pic>
      <p:pic>
        <p:nvPicPr>
          <p:cNvPr id="14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63" y="1711870"/>
            <a:ext cx="2466255" cy="1452778"/>
          </a:xfrm>
          <a:prstGeom prst="rect">
            <a:avLst/>
          </a:prstGeom>
        </p:spPr>
      </p:pic>
      <p:sp>
        <p:nvSpPr>
          <p:cNvPr id="15" name="Rechteck 20"/>
          <p:cNvSpPr/>
          <p:nvPr/>
        </p:nvSpPr>
        <p:spPr>
          <a:xfrm>
            <a:off x="2198134" y="10341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Rechteck 21"/>
          <p:cNvSpPr/>
          <p:nvPr/>
        </p:nvSpPr>
        <p:spPr>
          <a:xfrm>
            <a:off x="3611827" y="1034123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22"/>
          <p:cNvSpPr/>
          <p:nvPr/>
        </p:nvSpPr>
        <p:spPr>
          <a:xfrm>
            <a:off x="1019235" y="418476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23"/>
          <p:cNvSpPr/>
          <p:nvPr/>
        </p:nvSpPr>
        <p:spPr>
          <a:xfrm>
            <a:off x="1019235" y="5233922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24"/>
          <p:cNvSpPr/>
          <p:nvPr/>
        </p:nvSpPr>
        <p:spPr>
          <a:xfrm>
            <a:off x="2232359" y="62869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25"/>
          <p:cNvSpPr/>
          <p:nvPr/>
        </p:nvSpPr>
        <p:spPr>
          <a:xfrm>
            <a:off x="3646052" y="6286928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6"/>
          <p:cNvSpPr/>
          <p:nvPr/>
        </p:nvSpPr>
        <p:spPr>
          <a:xfrm>
            <a:off x="5894545" y="10430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7"/>
          <p:cNvSpPr/>
          <p:nvPr/>
        </p:nvSpPr>
        <p:spPr>
          <a:xfrm>
            <a:off x="7308238" y="1043086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56936" y="165787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/>
          <p:cNvSpPr/>
          <p:nvPr/>
        </p:nvSpPr>
        <p:spPr>
          <a:xfrm>
            <a:off x="1837200" y="4860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/>
          <p:cNvSpPr/>
          <p:nvPr/>
        </p:nvSpPr>
        <p:spPr>
          <a:xfrm>
            <a:off x="6702021" y="20765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164586" y="22477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36"/>
          <p:cNvSpPr txBox="1"/>
          <p:nvPr/>
        </p:nvSpPr>
        <p:spPr>
          <a:xfrm>
            <a:off x="2485152" y="98319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28" name="Textfeld 37"/>
          <p:cNvSpPr txBox="1"/>
          <p:nvPr/>
        </p:nvSpPr>
        <p:spPr>
          <a:xfrm>
            <a:off x="6138683" y="1002451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29" name="Textfeld 38"/>
          <p:cNvSpPr txBox="1"/>
          <p:nvPr/>
        </p:nvSpPr>
        <p:spPr>
          <a:xfrm>
            <a:off x="2519377" y="6204470"/>
            <a:ext cx="11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cxnSp>
        <p:nvCxnSpPr>
          <p:cNvPr id="30" name="Gerade Verbindung mit Pfeil 39"/>
          <p:cNvCxnSpPr/>
          <p:nvPr/>
        </p:nvCxnSpPr>
        <p:spPr>
          <a:xfrm flipV="1">
            <a:off x="4411455" y="2675587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40"/>
          <p:cNvCxnSpPr/>
          <p:nvPr/>
        </p:nvCxnSpPr>
        <p:spPr>
          <a:xfrm>
            <a:off x="4411455" y="2675587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41"/>
          <p:cNvSpPr txBox="1"/>
          <p:nvPr/>
        </p:nvSpPr>
        <p:spPr>
          <a:xfrm rot="16200000">
            <a:off x="747988" y="4664771"/>
            <a:ext cx="75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3" name="Rechteck 42"/>
          <p:cNvSpPr/>
          <p:nvPr/>
        </p:nvSpPr>
        <p:spPr>
          <a:xfrm>
            <a:off x="5925292" y="6207235"/>
            <a:ext cx="287018" cy="28687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Textfeld 43"/>
          <p:cNvSpPr txBox="1"/>
          <p:nvPr/>
        </p:nvSpPr>
        <p:spPr>
          <a:xfrm>
            <a:off x="6212310" y="6197835"/>
            <a:ext cx="300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DEE	(Datenübertragungseinrichtung)</a:t>
            </a:r>
          </a:p>
        </p:txBody>
      </p:sp>
      <p:sp>
        <p:nvSpPr>
          <p:cNvPr id="35" name="Oval 34"/>
          <p:cNvSpPr/>
          <p:nvPr/>
        </p:nvSpPr>
        <p:spPr>
          <a:xfrm>
            <a:off x="6104310" y="661279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45"/>
          <p:cNvSpPr txBox="1"/>
          <p:nvPr/>
        </p:nvSpPr>
        <p:spPr>
          <a:xfrm>
            <a:off x="6212310" y="6514593"/>
            <a:ext cx="293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SNAP	(Subnetwork Attachment Point)</a:t>
            </a:r>
          </a:p>
        </p:txBody>
      </p:sp>
      <p:cxnSp>
        <p:nvCxnSpPr>
          <p:cNvPr id="37" name="Gerade Verbindung mit Pfeil 46"/>
          <p:cNvCxnSpPr>
            <a:stCxn id="17" idx="3"/>
            <a:endCxn id="24" idx="1"/>
          </p:cNvCxnSpPr>
          <p:nvPr/>
        </p:nvCxnSpPr>
        <p:spPr>
          <a:xfrm>
            <a:off x="1306253" y="4328203"/>
            <a:ext cx="546763" cy="5480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47"/>
          <p:cNvCxnSpPr>
            <a:stCxn id="17" idx="3"/>
            <a:endCxn id="24" idx="1"/>
          </p:cNvCxnSpPr>
          <p:nvPr/>
        </p:nvCxnSpPr>
        <p:spPr>
          <a:xfrm>
            <a:off x="1306253" y="4328203"/>
            <a:ext cx="546763" cy="5480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48"/>
          <p:cNvCxnSpPr>
            <a:stCxn id="18" idx="3"/>
            <a:endCxn id="24" idx="3"/>
          </p:cNvCxnSpPr>
          <p:nvPr/>
        </p:nvCxnSpPr>
        <p:spPr>
          <a:xfrm flipV="1">
            <a:off x="1306253" y="4952575"/>
            <a:ext cx="546763" cy="42478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49"/>
          <p:cNvCxnSpPr>
            <a:stCxn id="18" idx="3"/>
            <a:endCxn id="24" idx="3"/>
          </p:cNvCxnSpPr>
          <p:nvPr/>
        </p:nvCxnSpPr>
        <p:spPr>
          <a:xfrm flipV="1">
            <a:off x="1306253" y="4952575"/>
            <a:ext cx="546763" cy="42478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58"/>
          <p:cNvCxnSpPr>
            <a:stCxn id="21" idx="2"/>
            <a:endCxn id="25" idx="1"/>
          </p:cNvCxnSpPr>
          <p:nvPr/>
        </p:nvCxnSpPr>
        <p:spPr>
          <a:xfrm>
            <a:off x="6038054" y="1329960"/>
            <a:ext cx="679783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59"/>
          <p:cNvCxnSpPr>
            <a:stCxn id="21" idx="2"/>
            <a:endCxn id="25" idx="1"/>
          </p:cNvCxnSpPr>
          <p:nvPr/>
        </p:nvCxnSpPr>
        <p:spPr>
          <a:xfrm>
            <a:off x="6038054" y="1329960"/>
            <a:ext cx="679783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60"/>
          <p:cNvCxnSpPr>
            <a:stCxn id="25" idx="7"/>
            <a:endCxn id="22" idx="2"/>
          </p:cNvCxnSpPr>
          <p:nvPr/>
        </p:nvCxnSpPr>
        <p:spPr>
          <a:xfrm flipV="1">
            <a:off x="6794205" y="1329960"/>
            <a:ext cx="657542" cy="7624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61"/>
          <p:cNvCxnSpPr>
            <a:stCxn id="25" idx="7"/>
            <a:endCxn id="22" idx="2"/>
          </p:cNvCxnSpPr>
          <p:nvPr/>
        </p:nvCxnSpPr>
        <p:spPr>
          <a:xfrm flipV="1">
            <a:off x="6794205" y="1329960"/>
            <a:ext cx="657542" cy="76240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62"/>
          <p:cNvCxnSpPr>
            <a:stCxn id="20" idx="0"/>
            <a:endCxn id="51" idx="5"/>
          </p:cNvCxnSpPr>
          <p:nvPr/>
        </p:nvCxnSpPr>
        <p:spPr>
          <a:xfrm flipH="1" flipV="1">
            <a:off x="3152542" y="5452863"/>
            <a:ext cx="637019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63"/>
          <p:cNvCxnSpPr>
            <a:stCxn id="20" idx="0"/>
            <a:endCxn id="51" idx="5"/>
          </p:cNvCxnSpPr>
          <p:nvPr/>
        </p:nvCxnSpPr>
        <p:spPr>
          <a:xfrm flipH="1" flipV="1">
            <a:off x="3152542" y="5452863"/>
            <a:ext cx="637019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64"/>
          <p:cNvCxnSpPr>
            <a:stCxn id="23" idx="7"/>
            <a:endCxn id="16" idx="2"/>
          </p:cNvCxnSpPr>
          <p:nvPr/>
        </p:nvCxnSpPr>
        <p:spPr>
          <a:xfrm flipV="1">
            <a:off x="3149120" y="1320997"/>
            <a:ext cx="606216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65"/>
          <p:cNvCxnSpPr>
            <a:stCxn id="23" idx="7"/>
            <a:endCxn id="16" idx="2"/>
          </p:cNvCxnSpPr>
          <p:nvPr/>
        </p:nvCxnSpPr>
        <p:spPr>
          <a:xfrm flipV="1">
            <a:off x="3149120" y="1320997"/>
            <a:ext cx="606216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66"/>
          <p:cNvCxnSpPr>
            <a:stCxn id="23" idx="1"/>
            <a:endCxn id="15" idx="2"/>
          </p:cNvCxnSpPr>
          <p:nvPr/>
        </p:nvCxnSpPr>
        <p:spPr>
          <a:xfrm flipH="1" flipV="1">
            <a:off x="2341643" y="1320997"/>
            <a:ext cx="731109" cy="35268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67"/>
          <p:cNvCxnSpPr>
            <a:stCxn id="23" idx="1"/>
            <a:endCxn id="15" idx="2"/>
          </p:cNvCxnSpPr>
          <p:nvPr/>
        </p:nvCxnSpPr>
        <p:spPr>
          <a:xfrm flipH="1" flipV="1">
            <a:off x="2341643" y="1320997"/>
            <a:ext cx="731109" cy="35268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060358" y="53606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69"/>
          <p:cNvCxnSpPr>
            <a:stCxn id="19" idx="0"/>
            <a:endCxn id="51" idx="3"/>
          </p:cNvCxnSpPr>
          <p:nvPr/>
        </p:nvCxnSpPr>
        <p:spPr>
          <a:xfrm flipV="1">
            <a:off x="2375868" y="5452863"/>
            <a:ext cx="700306" cy="83406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70"/>
          <p:cNvCxnSpPr>
            <a:stCxn id="19" idx="0"/>
            <a:endCxn id="51" idx="3"/>
          </p:cNvCxnSpPr>
          <p:nvPr/>
        </p:nvCxnSpPr>
        <p:spPr>
          <a:xfrm flipV="1">
            <a:off x="2375868" y="5452863"/>
            <a:ext cx="700306" cy="83406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72"/>
          <p:cNvSpPr txBox="1"/>
          <p:nvPr/>
        </p:nvSpPr>
        <p:spPr>
          <a:xfrm>
            <a:off x="6212310" y="579854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Router</a:t>
            </a:r>
          </a:p>
        </p:txBody>
      </p:sp>
      <p:cxnSp>
        <p:nvCxnSpPr>
          <p:cNvPr id="55" name="Gerade Verbindung mit Pfeil 73"/>
          <p:cNvCxnSpPr>
            <a:stCxn id="26" idx="0"/>
          </p:cNvCxnSpPr>
          <p:nvPr/>
        </p:nvCxnSpPr>
        <p:spPr>
          <a:xfrm flipV="1">
            <a:off x="8218586" y="1157296"/>
            <a:ext cx="375232" cy="109042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74"/>
          <p:cNvCxnSpPr>
            <a:stCxn id="26" idx="0"/>
          </p:cNvCxnSpPr>
          <p:nvPr/>
        </p:nvCxnSpPr>
        <p:spPr>
          <a:xfrm flipV="1">
            <a:off x="8218586" y="1157296"/>
            <a:ext cx="375232" cy="109042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75"/>
          <p:cNvCxnSpPr>
            <a:stCxn id="61" idx="7"/>
          </p:cNvCxnSpPr>
          <p:nvPr/>
        </p:nvCxnSpPr>
        <p:spPr>
          <a:xfrm flipV="1">
            <a:off x="8686002" y="2092366"/>
            <a:ext cx="457998" cy="55027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76"/>
          <p:cNvCxnSpPr>
            <a:stCxn id="61" idx="7"/>
          </p:cNvCxnSpPr>
          <p:nvPr/>
        </p:nvCxnSpPr>
        <p:spPr>
          <a:xfrm flipV="1">
            <a:off x="8686002" y="2092366"/>
            <a:ext cx="457998" cy="550277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77"/>
          <p:cNvCxnSpPr>
            <a:stCxn id="103" idx="7"/>
          </p:cNvCxnSpPr>
          <p:nvPr/>
        </p:nvCxnSpPr>
        <p:spPr>
          <a:xfrm flipV="1">
            <a:off x="8552386" y="4394200"/>
            <a:ext cx="555616" cy="3515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78"/>
          <p:cNvCxnSpPr>
            <a:stCxn id="103" idx="7"/>
          </p:cNvCxnSpPr>
          <p:nvPr/>
        </p:nvCxnSpPr>
        <p:spPr>
          <a:xfrm flipV="1">
            <a:off x="8552386" y="4394200"/>
            <a:ext cx="555616" cy="35159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593818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mit Pfeil 97"/>
          <p:cNvCxnSpPr/>
          <p:nvPr/>
        </p:nvCxnSpPr>
        <p:spPr>
          <a:xfrm flipV="1">
            <a:off x="5454293" y="2679070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98"/>
          <p:cNvCxnSpPr/>
          <p:nvPr/>
        </p:nvCxnSpPr>
        <p:spPr>
          <a:xfrm>
            <a:off x="5454293" y="2679070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pierung 88"/>
          <p:cNvGrpSpPr/>
          <p:nvPr/>
        </p:nvGrpSpPr>
        <p:grpSpPr>
          <a:xfrm>
            <a:off x="5034302" y="2437827"/>
            <a:ext cx="482969" cy="482486"/>
            <a:chOff x="460087" y="1937769"/>
            <a:chExt cx="620525" cy="619904"/>
          </a:xfrm>
        </p:grpSpPr>
        <p:sp>
          <p:nvSpPr>
            <p:cNvPr id="65" name="Oval 64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Pfeil nach links 83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Pfeil nach links 84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Pfeil nach links 85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Pfeil nach links 86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0" name="Gerade Verbindung mit Pfeil 118"/>
          <p:cNvCxnSpPr/>
          <p:nvPr/>
        </p:nvCxnSpPr>
        <p:spPr>
          <a:xfrm flipV="1">
            <a:off x="4403705" y="5017151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119"/>
          <p:cNvCxnSpPr/>
          <p:nvPr/>
        </p:nvCxnSpPr>
        <p:spPr>
          <a:xfrm>
            <a:off x="4403705" y="5017151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120"/>
          <p:cNvCxnSpPr/>
          <p:nvPr/>
        </p:nvCxnSpPr>
        <p:spPr>
          <a:xfrm flipV="1">
            <a:off x="5446543" y="5020634"/>
            <a:ext cx="69465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121"/>
          <p:cNvCxnSpPr/>
          <p:nvPr/>
        </p:nvCxnSpPr>
        <p:spPr>
          <a:xfrm>
            <a:off x="5446543" y="5020634"/>
            <a:ext cx="6948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uppierung 123"/>
          <p:cNvGrpSpPr/>
          <p:nvPr/>
        </p:nvGrpSpPr>
        <p:grpSpPr>
          <a:xfrm>
            <a:off x="5026552" y="4779391"/>
            <a:ext cx="482969" cy="482486"/>
            <a:chOff x="460087" y="1937769"/>
            <a:chExt cx="620525" cy="619904"/>
          </a:xfrm>
        </p:grpSpPr>
        <p:sp>
          <p:nvSpPr>
            <p:cNvPr id="75" name="Oval 74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Pfeil nach links 125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Pfeil nach links 126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Pfeil nach links 127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Pfeil nach links 128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ung 135"/>
          <p:cNvGrpSpPr/>
          <p:nvPr/>
        </p:nvGrpSpPr>
        <p:grpSpPr>
          <a:xfrm>
            <a:off x="5913185" y="5840184"/>
            <a:ext cx="286105" cy="285819"/>
            <a:chOff x="460087" y="1937769"/>
            <a:chExt cx="620525" cy="619904"/>
          </a:xfrm>
        </p:grpSpPr>
        <p:sp>
          <p:nvSpPr>
            <p:cNvPr id="81" name="Oval 80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Pfeil nach links 137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Pfeil nach links 138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Pfeil nach links 139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Pfeil nach links 140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Gruppierung 145"/>
          <p:cNvGrpSpPr/>
          <p:nvPr/>
        </p:nvGrpSpPr>
        <p:grpSpPr>
          <a:xfrm>
            <a:off x="4882992" y="1940199"/>
            <a:ext cx="825867" cy="553838"/>
            <a:chOff x="5481611" y="3504843"/>
            <a:chExt cx="825867" cy="553838"/>
          </a:xfrm>
        </p:grpSpPr>
        <p:sp>
          <p:nvSpPr>
            <p:cNvPr id="87" name="Textfeld 143"/>
            <p:cNvSpPr txBox="1"/>
            <p:nvPr/>
          </p:nvSpPr>
          <p:spPr>
            <a:xfrm>
              <a:off x="5481611" y="3504843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Router</a:t>
              </a:r>
            </a:p>
          </p:txBody>
        </p:sp>
        <p:sp>
          <p:nvSpPr>
            <p:cNvPr id="88" name="Textfeld 144"/>
            <p:cNvSpPr txBox="1"/>
            <p:nvPr/>
          </p:nvSpPr>
          <p:spPr>
            <a:xfrm>
              <a:off x="5722695" y="368934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  <p:sp>
        <p:nvSpPr>
          <p:cNvPr id="89" name="Textfeld 146"/>
          <p:cNvSpPr txBox="1"/>
          <p:nvPr/>
        </p:nvSpPr>
        <p:spPr>
          <a:xfrm>
            <a:off x="2212599" y="32898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Router</a:t>
            </a:r>
          </a:p>
        </p:txBody>
      </p:sp>
      <p:sp>
        <p:nvSpPr>
          <p:cNvPr id="90" name="Textfeld 147"/>
          <p:cNvSpPr txBox="1"/>
          <p:nvPr/>
        </p:nvSpPr>
        <p:spPr>
          <a:xfrm>
            <a:off x="2453683" y="347434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91" name="Gruppierung 151"/>
          <p:cNvGrpSpPr/>
          <p:nvPr/>
        </p:nvGrpSpPr>
        <p:grpSpPr>
          <a:xfrm>
            <a:off x="4888316" y="5142461"/>
            <a:ext cx="825867" cy="553838"/>
            <a:chOff x="1057811" y="3053708"/>
            <a:chExt cx="825867" cy="553838"/>
          </a:xfrm>
        </p:grpSpPr>
        <p:sp>
          <p:nvSpPr>
            <p:cNvPr id="92" name="Textfeld 149"/>
            <p:cNvSpPr txBox="1"/>
            <p:nvPr/>
          </p:nvSpPr>
          <p:spPr>
            <a:xfrm>
              <a:off x="1057811" y="305370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Router</a:t>
              </a:r>
            </a:p>
          </p:txBody>
        </p:sp>
        <p:sp>
          <p:nvSpPr>
            <p:cNvPr id="93" name="Textfeld 150"/>
            <p:cNvSpPr txBox="1"/>
            <p:nvPr/>
          </p:nvSpPr>
          <p:spPr>
            <a:xfrm>
              <a:off x="1298895" y="323821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</a:t>
              </a:r>
            </a:p>
          </p:txBody>
        </p:sp>
      </p:grpSp>
      <p:cxnSp>
        <p:nvCxnSpPr>
          <p:cNvPr id="94" name="Gerade Verbindung mit Pfeil 152"/>
          <p:cNvCxnSpPr>
            <a:stCxn id="138" idx="0"/>
          </p:cNvCxnSpPr>
          <p:nvPr/>
        </p:nvCxnSpPr>
        <p:spPr>
          <a:xfrm flipV="1">
            <a:off x="3191401" y="2920313"/>
            <a:ext cx="707444" cy="3666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feld 174"/>
          <p:cNvSpPr txBox="1"/>
          <p:nvPr/>
        </p:nvSpPr>
        <p:spPr>
          <a:xfrm>
            <a:off x="2511791" y="245095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192.168.1.0</a:t>
            </a:r>
          </a:p>
        </p:txBody>
      </p:sp>
      <p:sp>
        <p:nvSpPr>
          <p:cNvPr id="96" name="Textfeld 175"/>
          <p:cNvSpPr txBox="1"/>
          <p:nvPr/>
        </p:nvSpPr>
        <p:spPr>
          <a:xfrm>
            <a:off x="6930314" y="47405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4</a:t>
            </a:r>
          </a:p>
        </p:txBody>
      </p:sp>
      <p:sp>
        <p:nvSpPr>
          <p:cNvPr id="97" name="Textfeld 176"/>
          <p:cNvSpPr txBox="1"/>
          <p:nvPr/>
        </p:nvSpPr>
        <p:spPr>
          <a:xfrm>
            <a:off x="2605961" y="4696142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3</a:t>
            </a:r>
          </a:p>
        </p:txBody>
      </p:sp>
      <p:sp>
        <p:nvSpPr>
          <p:cNvPr id="98" name="Textfeld 177"/>
          <p:cNvSpPr txBox="1"/>
          <p:nvPr/>
        </p:nvSpPr>
        <p:spPr>
          <a:xfrm>
            <a:off x="6930765" y="2019631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2</a:t>
            </a:r>
          </a:p>
        </p:txBody>
      </p:sp>
      <p:sp>
        <p:nvSpPr>
          <p:cNvPr id="99" name="Textfeld 178"/>
          <p:cNvSpPr txBox="1"/>
          <p:nvPr/>
        </p:nvSpPr>
        <p:spPr>
          <a:xfrm>
            <a:off x="2605961" y="2019631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Subnetz 1</a:t>
            </a:r>
          </a:p>
        </p:txBody>
      </p:sp>
      <p:sp>
        <p:nvSpPr>
          <p:cNvPr id="100" name="Textfeld 179"/>
          <p:cNvSpPr txBox="1"/>
          <p:nvPr/>
        </p:nvSpPr>
        <p:spPr>
          <a:xfrm>
            <a:off x="6836595" y="245095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192.168.2.0</a:t>
            </a:r>
          </a:p>
        </p:txBody>
      </p:sp>
      <p:sp>
        <p:nvSpPr>
          <p:cNvPr id="101" name="Textfeld 180"/>
          <p:cNvSpPr txBox="1"/>
          <p:nvPr/>
        </p:nvSpPr>
        <p:spPr>
          <a:xfrm>
            <a:off x="2511791" y="500528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192.168.3.0</a:t>
            </a:r>
          </a:p>
        </p:txBody>
      </p:sp>
      <p:sp>
        <p:nvSpPr>
          <p:cNvPr id="102" name="Textfeld 181"/>
          <p:cNvSpPr txBox="1"/>
          <p:nvPr/>
        </p:nvSpPr>
        <p:spPr>
          <a:xfrm>
            <a:off x="6836595" y="5005283"/>
            <a:ext cx="129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</a:rPr>
              <a:t>192.168.4.0</a:t>
            </a:r>
          </a:p>
        </p:txBody>
      </p:sp>
      <p:sp>
        <p:nvSpPr>
          <p:cNvPr id="103" name="Oval 102"/>
          <p:cNvSpPr/>
          <p:nvPr/>
        </p:nvSpPr>
        <p:spPr>
          <a:xfrm>
            <a:off x="8460202" y="472997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68"/>
          <p:cNvSpPr/>
          <p:nvPr/>
        </p:nvSpPr>
        <p:spPr>
          <a:xfrm>
            <a:off x="3993447" y="4438142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0.0.0.0</a:t>
            </a:r>
          </a:p>
        </p:txBody>
      </p:sp>
      <p:sp>
        <p:nvSpPr>
          <p:cNvPr id="105" name="Rechteck 157"/>
          <p:cNvSpPr/>
          <p:nvPr/>
        </p:nvSpPr>
        <p:spPr>
          <a:xfrm>
            <a:off x="3963420" y="3283717"/>
            <a:ext cx="1302728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Ziel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6" name="Rechteck 159"/>
          <p:cNvSpPr/>
          <p:nvPr/>
        </p:nvSpPr>
        <p:spPr>
          <a:xfrm>
            <a:off x="5266148" y="3283717"/>
            <a:ext cx="1302728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Next </a:t>
            </a:r>
            <a:r>
              <a:rPr lang="de-DE" sz="1400" b="1" dirty="0" err="1">
                <a:solidFill>
                  <a:schemeClr val="tx1"/>
                </a:solidFill>
              </a:rPr>
              <a:t>hop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7" name="Textfeld 160"/>
          <p:cNvSpPr txBox="1"/>
          <p:nvPr/>
        </p:nvSpPr>
        <p:spPr>
          <a:xfrm>
            <a:off x="6568876" y="3592666"/>
            <a:ext cx="106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bzw. 0.0.0.0</a:t>
            </a:r>
          </a:p>
        </p:txBody>
      </p:sp>
      <p:sp>
        <p:nvSpPr>
          <p:cNvPr id="108" name="Textfeld 161"/>
          <p:cNvSpPr txBox="1"/>
          <p:nvPr/>
        </p:nvSpPr>
        <p:spPr>
          <a:xfrm>
            <a:off x="6568876" y="4014954"/>
            <a:ext cx="106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bzw. 0.0.0.0</a:t>
            </a:r>
          </a:p>
        </p:txBody>
      </p:sp>
      <p:sp>
        <p:nvSpPr>
          <p:cNvPr id="109" name="Textfeld 162"/>
          <p:cNvSpPr txBox="1"/>
          <p:nvPr/>
        </p:nvSpPr>
        <p:spPr>
          <a:xfrm>
            <a:off x="6568876" y="444951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default</a:t>
            </a:r>
            <a:r>
              <a:rPr lang="de-DE" sz="1400" dirty="0"/>
              <a:t> route</a:t>
            </a:r>
          </a:p>
        </p:txBody>
      </p:sp>
      <p:sp>
        <p:nvSpPr>
          <p:cNvPr id="110" name="Rechteck 163"/>
          <p:cNvSpPr/>
          <p:nvPr/>
        </p:nvSpPr>
        <p:spPr>
          <a:xfrm>
            <a:off x="3898845" y="2908086"/>
            <a:ext cx="3870262" cy="30894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>
                <a:solidFill>
                  <a:srgbClr val="3366FF"/>
                </a:solidFill>
              </a:rPr>
              <a:t>Routingtabelle für B</a:t>
            </a:r>
          </a:p>
          <a:p>
            <a:pPr algn="ctr"/>
            <a:endParaRPr lang="de-DE" sz="1400" b="1" dirty="0">
              <a:solidFill>
                <a:srgbClr val="3366FF"/>
              </a:solidFill>
            </a:endParaRPr>
          </a:p>
        </p:txBody>
      </p:sp>
      <p:sp>
        <p:nvSpPr>
          <p:cNvPr id="111" name="Rechteck 164"/>
          <p:cNvSpPr/>
          <p:nvPr/>
        </p:nvSpPr>
        <p:spPr>
          <a:xfrm>
            <a:off x="3963420" y="3587863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192.168.1.0</a:t>
            </a:r>
          </a:p>
        </p:txBody>
      </p:sp>
      <p:sp>
        <p:nvSpPr>
          <p:cNvPr id="112" name="Rechteck 165"/>
          <p:cNvSpPr/>
          <p:nvPr/>
        </p:nvSpPr>
        <p:spPr>
          <a:xfrm>
            <a:off x="3963420" y="3795929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192.168.2.0</a:t>
            </a:r>
          </a:p>
        </p:txBody>
      </p:sp>
      <p:sp>
        <p:nvSpPr>
          <p:cNvPr id="113" name="Rechteck 166"/>
          <p:cNvSpPr/>
          <p:nvPr/>
        </p:nvSpPr>
        <p:spPr>
          <a:xfrm>
            <a:off x="3960633" y="4009089"/>
            <a:ext cx="1048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rgbClr val="990000"/>
                </a:solidFill>
              </a:rPr>
              <a:t>192.168.3.0</a:t>
            </a:r>
          </a:p>
        </p:txBody>
      </p:sp>
      <p:sp>
        <p:nvSpPr>
          <p:cNvPr id="114" name="Rechteck 167"/>
          <p:cNvSpPr/>
          <p:nvPr/>
        </p:nvSpPr>
        <p:spPr>
          <a:xfrm>
            <a:off x="3963420" y="4230231"/>
            <a:ext cx="1048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990000"/>
                </a:solidFill>
              </a:rPr>
              <a:t>192.168.4.0</a:t>
            </a:r>
          </a:p>
        </p:txBody>
      </p:sp>
      <p:sp>
        <p:nvSpPr>
          <p:cNvPr id="115" name="Rechteck 169"/>
          <p:cNvSpPr/>
          <p:nvPr/>
        </p:nvSpPr>
        <p:spPr>
          <a:xfrm>
            <a:off x="5215346" y="3587863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FF8000"/>
                </a:solidFill>
              </a:rPr>
              <a:t>192.168.1.253</a:t>
            </a:r>
          </a:p>
        </p:txBody>
      </p:sp>
      <p:sp>
        <p:nvSpPr>
          <p:cNvPr id="116" name="Rechteck 170"/>
          <p:cNvSpPr/>
          <p:nvPr/>
        </p:nvSpPr>
        <p:spPr>
          <a:xfrm>
            <a:off x="5266148" y="3799028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sp>
        <p:nvSpPr>
          <p:cNvPr id="117" name="Rechteck 171"/>
          <p:cNvSpPr/>
          <p:nvPr/>
        </p:nvSpPr>
        <p:spPr>
          <a:xfrm>
            <a:off x="5266148" y="4015146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192.168.3.253</a:t>
            </a:r>
          </a:p>
        </p:txBody>
      </p:sp>
      <p:sp>
        <p:nvSpPr>
          <p:cNvPr id="118" name="Rechteck 172"/>
          <p:cNvSpPr/>
          <p:nvPr/>
        </p:nvSpPr>
        <p:spPr>
          <a:xfrm>
            <a:off x="5266148" y="4230231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192.168.3.254</a:t>
            </a:r>
          </a:p>
        </p:txBody>
      </p:sp>
      <p:sp>
        <p:nvSpPr>
          <p:cNvPr id="119" name="Rechteck 173"/>
          <p:cNvSpPr/>
          <p:nvPr/>
        </p:nvSpPr>
        <p:spPr>
          <a:xfrm>
            <a:off x="5266963" y="4435738"/>
            <a:ext cx="130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sp>
        <p:nvSpPr>
          <p:cNvPr id="120" name="Textfeld 196"/>
          <p:cNvSpPr txBox="1"/>
          <p:nvPr/>
        </p:nvSpPr>
        <p:spPr>
          <a:xfrm>
            <a:off x="1186178" y="290218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192.168.1.253</a:t>
            </a:r>
          </a:p>
        </p:txBody>
      </p:sp>
      <p:cxnSp>
        <p:nvCxnSpPr>
          <p:cNvPr id="121" name="Gerade Verbindung mit Pfeil 197"/>
          <p:cNvCxnSpPr/>
          <p:nvPr/>
        </p:nvCxnSpPr>
        <p:spPr>
          <a:xfrm>
            <a:off x="2336395" y="3056394"/>
            <a:ext cx="810899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feld 208"/>
          <p:cNvSpPr txBox="1"/>
          <p:nvPr/>
        </p:nvSpPr>
        <p:spPr>
          <a:xfrm>
            <a:off x="1222026" y="3868746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192.168.3.253</a:t>
            </a:r>
          </a:p>
        </p:txBody>
      </p:sp>
      <p:cxnSp>
        <p:nvCxnSpPr>
          <p:cNvPr id="123" name="Gerade Verbindung mit Pfeil 209"/>
          <p:cNvCxnSpPr/>
          <p:nvPr/>
        </p:nvCxnSpPr>
        <p:spPr>
          <a:xfrm>
            <a:off x="2362083" y="4043280"/>
            <a:ext cx="810899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feld 211"/>
          <p:cNvSpPr txBox="1"/>
          <p:nvPr/>
        </p:nvSpPr>
        <p:spPr>
          <a:xfrm>
            <a:off x="3765496" y="171437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192.168.1.254</a:t>
            </a:r>
          </a:p>
        </p:txBody>
      </p:sp>
      <p:cxnSp>
        <p:nvCxnSpPr>
          <p:cNvPr id="125" name="Gerade Verbindung mit Pfeil 212"/>
          <p:cNvCxnSpPr/>
          <p:nvPr/>
        </p:nvCxnSpPr>
        <p:spPr>
          <a:xfrm flipV="1">
            <a:off x="4378109" y="1957285"/>
            <a:ext cx="0" cy="6850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feld 215"/>
          <p:cNvSpPr txBox="1"/>
          <p:nvPr/>
        </p:nvSpPr>
        <p:spPr>
          <a:xfrm>
            <a:off x="5312657" y="173469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</a:rPr>
              <a:t>192.168.2.254</a:t>
            </a:r>
          </a:p>
        </p:txBody>
      </p:sp>
      <p:cxnSp>
        <p:nvCxnSpPr>
          <p:cNvPr id="127" name="Gerade Verbindung mit Pfeil 216"/>
          <p:cNvCxnSpPr/>
          <p:nvPr/>
        </p:nvCxnSpPr>
        <p:spPr>
          <a:xfrm flipV="1">
            <a:off x="6179270" y="1987765"/>
            <a:ext cx="0" cy="68507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217"/>
          <p:cNvCxnSpPr/>
          <p:nvPr/>
        </p:nvCxnSpPr>
        <p:spPr>
          <a:xfrm flipV="1">
            <a:off x="6193838" y="5056338"/>
            <a:ext cx="0" cy="30642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feld 219"/>
          <p:cNvSpPr txBox="1"/>
          <p:nvPr/>
        </p:nvSpPr>
        <p:spPr>
          <a:xfrm>
            <a:off x="5664378" y="527415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</a:rPr>
              <a:t>192.168.4.254</a:t>
            </a:r>
          </a:p>
        </p:txBody>
      </p:sp>
      <p:cxnSp>
        <p:nvCxnSpPr>
          <p:cNvPr id="130" name="Gerade Verbindung mit Pfeil 220"/>
          <p:cNvCxnSpPr>
            <a:endCxn id="146" idx="4"/>
          </p:cNvCxnSpPr>
          <p:nvPr/>
        </p:nvCxnSpPr>
        <p:spPr>
          <a:xfrm flipV="1">
            <a:off x="4349705" y="5076391"/>
            <a:ext cx="0" cy="62330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feld 221"/>
          <p:cNvSpPr txBox="1"/>
          <p:nvPr/>
        </p:nvSpPr>
        <p:spPr>
          <a:xfrm>
            <a:off x="3732295" y="5623490"/>
            <a:ext cx="123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</a:rPr>
              <a:t>192.168.3.254</a:t>
            </a:r>
          </a:p>
        </p:txBody>
      </p:sp>
      <p:cxnSp>
        <p:nvCxnSpPr>
          <p:cNvPr id="132" name="Gerade Verbindung mit Pfeil 8"/>
          <p:cNvCxnSpPr/>
          <p:nvPr/>
        </p:nvCxnSpPr>
        <p:spPr>
          <a:xfrm flipV="1">
            <a:off x="3202042" y="3762998"/>
            <a:ext cx="0" cy="29897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9"/>
          <p:cNvCxnSpPr/>
          <p:nvPr/>
        </p:nvCxnSpPr>
        <p:spPr>
          <a:xfrm flipV="1">
            <a:off x="3202042" y="3746740"/>
            <a:ext cx="0" cy="29897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3146857" y="40057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5" name="Gerade Verbindung mit Pfeil 10"/>
          <p:cNvCxnSpPr/>
          <p:nvPr/>
        </p:nvCxnSpPr>
        <p:spPr>
          <a:xfrm flipV="1">
            <a:off x="3191401" y="3063569"/>
            <a:ext cx="0" cy="3059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1"/>
          <p:cNvCxnSpPr/>
          <p:nvPr/>
        </p:nvCxnSpPr>
        <p:spPr>
          <a:xfrm flipV="1">
            <a:off x="3191401" y="3071021"/>
            <a:ext cx="0" cy="305904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uppierung 89"/>
          <p:cNvGrpSpPr/>
          <p:nvPr/>
        </p:nvGrpSpPr>
        <p:grpSpPr>
          <a:xfrm>
            <a:off x="2949916" y="3286986"/>
            <a:ext cx="482969" cy="482486"/>
            <a:chOff x="460087" y="1937769"/>
            <a:chExt cx="620525" cy="619904"/>
          </a:xfrm>
        </p:grpSpPr>
        <p:sp>
          <p:nvSpPr>
            <p:cNvPr id="138" name="Oval 137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39" name="Pfeil nach links 91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Pfeil nach links 92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Pfeil nach links 93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Pfeil nach links 94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3" name="Oval 142"/>
          <p:cNvSpPr/>
          <p:nvPr/>
        </p:nvSpPr>
        <p:spPr>
          <a:xfrm>
            <a:off x="3136697" y="30197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Oval 143"/>
          <p:cNvSpPr/>
          <p:nvPr/>
        </p:nvSpPr>
        <p:spPr>
          <a:xfrm>
            <a:off x="4321574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Oval 144"/>
          <p:cNvSpPr/>
          <p:nvPr/>
        </p:nvSpPr>
        <p:spPr>
          <a:xfrm>
            <a:off x="6137806" y="262682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Oval 145"/>
          <p:cNvSpPr/>
          <p:nvPr/>
        </p:nvSpPr>
        <p:spPr>
          <a:xfrm>
            <a:off x="4295705" y="4968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Oval 146"/>
          <p:cNvSpPr/>
          <p:nvPr/>
        </p:nvSpPr>
        <p:spPr>
          <a:xfrm>
            <a:off x="6130056" y="49683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EF6D97-ECD7-974D-9322-3C8FDC67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A1DE9-4646-DA40-957B-14DC377E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8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2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500"/>
                            </p:stCondLst>
                            <p:childTnLst>
                              <p:par>
                                <p:cTn id="3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"/>
                            </p:stCondLst>
                            <p:childTnLst>
                              <p:par>
                                <p:cTn id="4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959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00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5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"/>
                            </p:stCondLst>
                            <p:childTnLst>
                              <p:par>
                                <p:cTn id="5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00"/>
                            </p:stCondLst>
                            <p:childTnLst>
                              <p:par>
                                <p:cTn id="5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0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/>
      <p:bldP spid="33" grpId="0" animBg="1"/>
      <p:bldP spid="34" grpId="0"/>
      <p:bldP spid="35" grpId="0" animBg="1"/>
      <p:bldP spid="36" grpId="0"/>
      <p:bldP spid="51" grpId="0" animBg="1"/>
      <p:bldP spid="54" grpId="0"/>
      <p:bldP spid="61" grpId="0" animBg="1"/>
      <p:bldP spid="89" grpId="0"/>
      <p:bldP spid="89" grpId="1"/>
      <p:bldP spid="90" grpId="0"/>
      <p:bldP spid="90" grpId="1"/>
      <p:bldP spid="95" grpId="0"/>
      <p:bldP spid="95" grpId="1"/>
      <p:bldP spid="95" grpId="2"/>
      <p:bldP spid="96" grpId="0"/>
      <p:bldP spid="97" grpId="0"/>
      <p:bldP spid="98" grpId="0"/>
      <p:bldP spid="99" grpId="0"/>
      <p:bldP spid="100" grpId="0"/>
      <p:bldP spid="100" grpId="1"/>
      <p:bldP spid="100" grpId="2"/>
      <p:bldP spid="101" grpId="0"/>
      <p:bldP spid="101" grpId="1"/>
      <p:bldP spid="101" grpId="2"/>
      <p:bldP spid="101" grpId="3"/>
      <p:bldP spid="102" grpId="0"/>
      <p:bldP spid="102" grpId="1"/>
      <p:bldP spid="102" grpId="2"/>
      <p:bldP spid="103" grpId="0" animBg="1"/>
      <p:bldP spid="104" grpId="0"/>
      <p:bldP spid="105" grpId="0" animBg="1"/>
      <p:bldP spid="106" grpId="0" animBg="1"/>
      <p:bldP spid="107" grpId="0" build="allAtOnce"/>
      <p:bldP spid="108" grpId="0"/>
      <p:bldP spid="108" grpId="1"/>
      <p:bldP spid="109" grpId="0"/>
      <p:bldP spid="110" grpId="0" animBg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20" grpId="0"/>
      <p:bldP spid="120" grpId="1"/>
      <p:bldP spid="122" grpId="0"/>
      <p:bldP spid="122" grpId="1"/>
      <p:bldP spid="124" grpId="0"/>
      <p:bldP spid="124" grpId="1"/>
      <p:bldP spid="124" grpId="2"/>
      <p:bldP spid="124" grpId="3"/>
      <p:bldP spid="126" grpId="0"/>
      <p:bldP spid="126" grpId="1"/>
      <p:bldP spid="131" grpId="0"/>
      <p:bldP spid="131" grpId="1"/>
      <p:bldP spid="134" grpId="0" animBg="1"/>
      <p:bldP spid="134" grpId="1" animBg="1"/>
      <p:bldP spid="134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4" grpId="3" animBg="1"/>
      <p:bldP spid="144" grpId="4" animBg="1"/>
      <p:bldP spid="145" grpId="0" animBg="1"/>
      <p:bldP spid="145" grpId="1" animBg="1"/>
      <p:bldP spid="146" grpId="0" animBg="1"/>
      <p:bldP spid="146" grpId="1" animBg="1"/>
      <p:bldP spid="146" grpId="2" animBg="1"/>
      <p:bldP spid="14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784"/>
          </a:xfrm>
        </p:spPr>
        <p:txBody>
          <a:bodyPr>
            <a:normAutofit fontScale="90000"/>
          </a:bodyPr>
          <a:lstStyle/>
          <a:p>
            <a:r>
              <a:rPr lang="de-DE" dirty="0"/>
              <a:t>Wegewahlentscheidung im Router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Rechteck 4"/>
          <p:cNvSpPr/>
          <p:nvPr/>
        </p:nvSpPr>
        <p:spPr>
          <a:xfrm>
            <a:off x="1239528" y="1162286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IP-Adresse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des Ziels</a:t>
            </a:r>
          </a:p>
        </p:txBody>
      </p:sp>
      <p:sp>
        <p:nvSpPr>
          <p:cNvPr id="7" name="Rechteck 6"/>
          <p:cNvSpPr/>
          <p:nvPr/>
        </p:nvSpPr>
        <p:spPr>
          <a:xfrm>
            <a:off x="1239528" y="1946361"/>
            <a:ext cx="1973581" cy="41560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daraus NI</a:t>
            </a:r>
          </a:p>
        </p:txBody>
      </p:sp>
      <p:sp>
        <p:nvSpPr>
          <p:cNvPr id="8" name="Raute 5"/>
          <p:cNvSpPr/>
          <p:nvPr/>
        </p:nvSpPr>
        <p:spPr>
          <a:xfrm>
            <a:off x="1111842" y="2537520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9" name="Textfeld 11"/>
          <p:cNvSpPr txBox="1"/>
          <p:nvPr/>
        </p:nvSpPr>
        <p:spPr>
          <a:xfrm>
            <a:off x="1111842" y="2734412"/>
            <a:ext cx="222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NI direkt erreichbar?</a:t>
            </a:r>
          </a:p>
        </p:txBody>
      </p:sp>
      <p:sp>
        <p:nvSpPr>
          <p:cNvPr id="10" name="Raute 12"/>
          <p:cNvSpPr/>
          <p:nvPr/>
        </p:nvSpPr>
        <p:spPr>
          <a:xfrm>
            <a:off x="1111842" y="3493882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1" name="Textfeld 13"/>
          <p:cNvSpPr txBox="1"/>
          <p:nvPr/>
        </p:nvSpPr>
        <p:spPr>
          <a:xfrm>
            <a:off x="1111842" y="3631704"/>
            <a:ext cx="222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Source Routing </a:t>
            </a:r>
          </a:p>
          <a:p>
            <a:pPr algn="ctr"/>
            <a:r>
              <a:rPr lang="de-DE" sz="1400" dirty="0"/>
              <a:t>verlangt?</a:t>
            </a:r>
          </a:p>
        </p:txBody>
      </p:sp>
      <p:sp>
        <p:nvSpPr>
          <p:cNvPr id="12" name="Raute 17"/>
          <p:cNvSpPr/>
          <p:nvPr/>
        </p:nvSpPr>
        <p:spPr>
          <a:xfrm>
            <a:off x="1111842" y="4464667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3" name="Textfeld 18"/>
          <p:cNvSpPr txBox="1"/>
          <p:nvPr/>
        </p:nvSpPr>
        <p:spPr>
          <a:xfrm>
            <a:off x="1111842" y="4691094"/>
            <a:ext cx="222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NI in Routing-Tabelle?</a:t>
            </a:r>
          </a:p>
        </p:txBody>
      </p:sp>
      <p:sp>
        <p:nvSpPr>
          <p:cNvPr id="14" name="Raute 19"/>
          <p:cNvSpPr/>
          <p:nvPr/>
        </p:nvSpPr>
        <p:spPr>
          <a:xfrm>
            <a:off x="1111842" y="5455488"/>
            <a:ext cx="2228952" cy="777724"/>
          </a:xfrm>
          <a:prstGeom prst="diamond">
            <a:avLst/>
          </a:prstGeom>
          <a:solidFill>
            <a:srgbClr val="F2F2F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5" name="Textfeld 20"/>
          <p:cNvSpPr txBox="1"/>
          <p:nvPr/>
        </p:nvSpPr>
        <p:spPr>
          <a:xfrm>
            <a:off x="1111842" y="5583465"/>
            <a:ext cx="222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Default-Router</a:t>
            </a:r>
          </a:p>
          <a:p>
            <a:pPr algn="ctr"/>
            <a:r>
              <a:rPr lang="de-DE" sz="1400" dirty="0"/>
              <a:t>Verlangt?</a:t>
            </a:r>
          </a:p>
        </p:txBody>
      </p:sp>
      <p:cxnSp>
        <p:nvCxnSpPr>
          <p:cNvPr id="16" name="Gerade Verbindung mit Pfeil 23"/>
          <p:cNvCxnSpPr/>
          <p:nvPr/>
        </p:nvCxnSpPr>
        <p:spPr>
          <a:xfrm>
            <a:off x="2226319" y="1790977"/>
            <a:ext cx="0" cy="155384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24"/>
          <p:cNvSpPr/>
          <p:nvPr/>
        </p:nvSpPr>
        <p:spPr>
          <a:xfrm>
            <a:off x="4861620" y="2619334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HA(IP-Adresse)</a:t>
            </a:r>
          </a:p>
        </p:txBody>
      </p:sp>
      <p:sp>
        <p:nvSpPr>
          <p:cNvPr id="18" name="Rechteck 25"/>
          <p:cNvSpPr/>
          <p:nvPr/>
        </p:nvSpPr>
        <p:spPr>
          <a:xfrm>
            <a:off x="4861620" y="3566553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HA(R(Source Route))</a:t>
            </a:r>
          </a:p>
        </p:txBody>
      </p:sp>
      <p:sp>
        <p:nvSpPr>
          <p:cNvPr id="19" name="Rechteck 26"/>
          <p:cNvSpPr/>
          <p:nvPr/>
        </p:nvSpPr>
        <p:spPr>
          <a:xfrm>
            <a:off x="4861620" y="4544012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HA(R(Routing Tabelle))</a:t>
            </a:r>
          </a:p>
        </p:txBody>
      </p:sp>
      <p:sp>
        <p:nvSpPr>
          <p:cNvPr id="20" name="Rechteck 27"/>
          <p:cNvSpPr/>
          <p:nvPr/>
        </p:nvSpPr>
        <p:spPr>
          <a:xfrm>
            <a:off x="4861620" y="5523914"/>
            <a:ext cx="1973581" cy="62869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Bestimme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HA(Default Router)</a:t>
            </a:r>
          </a:p>
        </p:txBody>
      </p:sp>
      <p:cxnSp>
        <p:nvCxnSpPr>
          <p:cNvPr id="21" name="Gerade Verbindung mit Pfeil 30"/>
          <p:cNvCxnSpPr/>
          <p:nvPr/>
        </p:nvCxnSpPr>
        <p:spPr>
          <a:xfrm flipH="1">
            <a:off x="2226318" y="2361964"/>
            <a:ext cx="1" cy="175556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4"/>
          <p:cNvCxnSpPr/>
          <p:nvPr/>
        </p:nvCxnSpPr>
        <p:spPr>
          <a:xfrm>
            <a:off x="2226318" y="3315244"/>
            <a:ext cx="0" cy="178638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7"/>
          <p:cNvCxnSpPr/>
          <p:nvPr/>
        </p:nvCxnSpPr>
        <p:spPr>
          <a:xfrm flipV="1">
            <a:off x="2226318" y="4271606"/>
            <a:ext cx="0" cy="193061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0"/>
          <p:cNvCxnSpPr/>
          <p:nvPr/>
        </p:nvCxnSpPr>
        <p:spPr>
          <a:xfrm flipV="1">
            <a:off x="2226318" y="5242391"/>
            <a:ext cx="0" cy="213097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43"/>
          <p:cNvCxnSpPr/>
          <p:nvPr/>
        </p:nvCxnSpPr>
        <p:spPr>
          <a:xfrm flipV="1">
            <a:off x="2226318" y="6233212"/>
            <a:ext cx="0" cy="19306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45"/>
          <p:cNvSpPr/>
          <p:nvPr/>
        </p:nvSpPr>
        <p:spPr>
          <a:xfrm>
            <a:off x="1239527" y="6426274"/>
            <a:ext cx="1973581" cy="35072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Fehler</a:t>
            </a:r>
          </a:p>
        </p:txBody>
      </p:sp>
      <p:cxnSp>
        <p:nvCxnSpPr>
          <p:cNvPr id="27" name="Gerade Verbindung mit Pfeil 47"/>
          <p:cNvCxnSpPr/>
          <p:nvPr/>
        </p:nvCxnSpPr>
        <p:spPr>
          <a:xfrm>
            <a:off x="3340794" y="2926382"/>
            <a:ext cx="1520826" cy="7298"/>
          </a:xfrm>
          <a:prstGeom prst="straightConnector1">
            <a:avLst/>
          </a:prstGeom>
          <a:ln w="1270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50"/>
          <p:cNvCxnSpPr/>
          <p:nvPr/>
        </p:nvCxnSpPr>
        <p:spPr>
          <a:xfrm flipV="1">
            <a:off x="3340794" y="3880899"/>
            <a:ext cx="1520826" cy="184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54"/>
          <p:cNvCxnSpPr/>
          <p:nvPr/>
        </p:nvCxnSpPr>
        <p:spPr>
          <a:xfrm>
            <a:off x="3340794" y="4853529"/>
            <a:ext cx="1520826" cy="4829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57"/>
          <p:cNvCxnSpPr/>
          <p:nvPr/>
        </p:nvCxnSpPr>
        <p:spPr>
          <a:xfrm flipV="1">
            <a:off x="3340794" y="5838260"/>
            <a:ext cx="1520826" cy="6815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61"/>
          <p:cNvSpPr/>
          <p:nvPr/>
        </p:nvSpPr>
        <p:spPr>
          <a:xfrm>
            <a:off x="4861621" y="1162286"/>
            <a:ext cx="2210862" cy="6286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echteck 62"/>
          <p:cNvSpPr/>
          <p:nvPr/>
        </p:nvSpPr>
        <p:spPr>
          <a:xfrm>
            <a:off x="4861620" y="1147397"/>
            <a:ext cx="22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NI = Netz-ID der Zieladresse</a:t>
            </a:r>
          </a:p>
        </p:txBody>
      </p:sp>
      <p:sp>
        <p:nvSpPr>
          <p:cNvPr id="33" name="Rechteck 63"/>
          <p:cNvSpPr/>
          <p:nvPr/>
        </p:nvSpPr>
        <p:spPr>
          <a:xfrm>
            <a:off x="4861620" y="1430847"/>
            <a:ext cx="185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HA = Hardwareadresse</a:t>
            </a:r>
          </a:p>
        </p:txBody>
      </p:sp>
      <p:cxnSp>
        <p:nvCxnSpPr>
          <p:cNvPr id="34" name="Gerade Verbindung mit Pfeil 64"/>
          <p:cNvCxnSpPr/>
          <p:nvPr/>
        </p:nvCxnSpPr>
        <p:spPr>
          <a:xfrm>
            <a:off x="6835201" y="2933680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67"/>
          <p:cNvCxnSpPr/>
          <p:nvPr/>
        </p:nvCxnSpPr>
        <p:spPr>
          <a:xfrm>
            <a:off x="6835201" y="3880899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70"/>
          <p:cNvCxnSpPr/>
          <p:nvPr/>
        </p:nvCxnSpPr>
        <p:spPr>
          <a:xfrm flipV="1">
            <a:off x="7337493" y="2933680"/>
            <a:ext cx="0" cy="3325834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73"/>
          <p:cNvCxnSpPr/>
          <p:nvPr/>
        </p:nvCxnSpPr>
        <p:spPr>
          <a:xfrm>
            <a:off x="6835201" y="4858358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76"/>
          <p:cNvCxnSpPr/>
          <p:nvPr/>
        </p:nvCxnSpPr>
        <p:spPr>
          <a:xfrm>
            <a:off x="6835201" y="5838260"/>
            <a:ext cx="502292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hteck 79"/>
          <p:cNvSpPr/>
          <p:nvPr/>
        </p:nvSpPr>
        <p:spPr>
          <a:xfrm>
            <a:off x="6350702" y="6259514"/>
            <a:ext cx="1973581" cy="54649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Sende Datagramm an ermittelte HA</a:t>
            </a:r>
          </a:p>
        </p:txBody>
      </p:sp>
      <p:sp>
        <p:nvSpPr>
          <p:cNvPr id="40" name="Textfeld 82"/>
          <p:cNvSpPr txBox="1"/>
          <p:nvPr/>
        </p:nvSpPr>
        <p:spPr>
          <a:xfrm>
            <a:off x="3880763" y="2326417"/>
            <a:ext cx="44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75000"/>
                  </a:schemeClr>
                </a:solidFill>
              </a:rPr>
              <a:t>Fall</a:t>
            </a:r>
          </a:p>
        </p:txBody>
      </p:sp>
      <p:cxnSp>
        <p:nvCxnSpPr>
          <p:cNvPr id="41" name="Gerade Verbindung mit Pfeil 85"/>
          <p:cNvCxnSpPr/>
          <p:nvPr/>
        </p:nvCxnSpPr>
        <p:spPr>
          <a:xfrm>
            <a:off x="2226319" y="1790977"/>
            <a:ext cx="0" cy="155384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87"/>
          <p:cNvCxnSpPr/>
          <p:nvPr/>
        </p:nvCxnSpPr>
        <p:spPr>
          <a:xfrm flipH="1">
            <a:off x="2226318" y="2361964"/>
            <a:ext cx="1" cy="175556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88"/>
          <p:cNvCxnSpPr/>
          <p:nvPr/>
        </p:nvCxnSpPr>
        <p:spPr>
          <a:xfrm>
            <a:off x="3340794" y="2926382"/>
            <a:ext cx="1520826" cy="7298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89"/>
          <p:cNvCxnSpPr/>
          <p:nvPr/>
        </p:nvCxnSpPr>
        <p:spPr>
          <a:xfrm>
            <a:off x="6835201" y="2933680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90"/>
          <p:cNvCxnSpPr/>
          <p:nvPr/>
        </p:nvCxnSpPr>
        <p:spPr>
          <a:xfrm flipV="1">
            <a:off x="7337493" y="2933680"/>
            <a:ext cx="0" cy="3325834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92"/>
          <p:cNvCxnSpPr/>
          <p:nvPr/>
        </p:nvCxnSpPr>
        <p:spPr>
          <a:xfrm>
            <a:off x="2226318" y="3315244"/>
            <a:ext cx="0" cy="178638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93"/>
          <p:cNvCxnSpPr/>
          <p:nvPr/>
        </p:nvCxnSpPr>
        <p:spPr>
          <a:xfrm flipV="1">
            <a:off x="2226318" y="4271606"/>
            <a:ext cx="0" cy="193061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94"/>
          <p:cNvCxnSpPr/>
          <p:nvPr/>
        </p:nvCxnSpPr>
        <p:spPr>
          <a:xfrm flipV="1">
            <a:off x="3340794" y="3880899"/>
            <a:ext cx="1520826" cy="184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97"/>
          <p:cNvCxnSpPr/>
          <p:nvPr/>
        </p:nvCxnSpPr>
        <p:spPr>
          <a:xfrm>
            <a:off x="6835201" y="3880899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98"/>
          <p:cNvCxnSpPr/>
          <p:nvPr/>
        </p:nvCxnSpPr>
        <p:spPr>
          <a:xfrm>
            <a:off x="6835201" y="4858358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99"/>
          <p:cNvCxnSpPr/>
          <p:nvPr/>
        </p:nvCxnSpPr>
        <p:spPr>
          <a:xfrm>
            <a:off x="3340794" y="4853529"/>
            <a:ext cx="1520826" cy="4829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100"/>
          <p:cNvCxnSpPr/>
          <p:nvPr/>
        </p:nvCxnSpPr>
        <p:spPr>
          <a:xfrm flipV="1">
            <a:off x="3340794" y="5838260"/>
            <a:ext cx="1520826" cy="681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101"/>
          <p:cNvCxnSpPr/>
          <p:nvPr/>
        </p:nvCxnSpPr>
        <p:spPr>
          <a:xfrm>
            <a:off x="6835201" y="5838260"/>
            <a:ext cx="502292" cy="0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102"/>
          <p:cNvCxnSpPr/>
          <p:nvPr/>
        </p:nvCxnSpPr>
        <p:spPr>
          <a:xfrm flipV="1">
            <a:off x="2226318" y="5242391"/>
            <a:ext cx="0" cy="213097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103"/>
          <p:cNvCxnSpPr/>
          <p:nvPr/>
        </p:nvCxnSpPr>
        <p:spPr>
          <a:xfrm flipV="1">
            <a:off x="2226318" y="6233212"/>
            <a:ext cx="0" cy="193062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104"/>
          <p:cNvCxnSpPr/>
          <p:nvPr/>
        </p:nvCxnSpPr>
        <p:spPr>
          <a:xfrm flipV="1">
            <a:off x="7337493" y="3880899"/>
            <a:ext cx="0" cy="237861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107"/>
          <p:cNvCxnSpPr/>
          <p:nvPr/>
        </p:nvCxnSpPr>
        <p:spPr>
          <a:xfrm flipV="1">
            <a:off x="7337493" y="4853529"/>
            <a:ext cx="0" cy="1405986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110"/>
          <p:cNvCxnSpPr/>
          <p:nvPr/>
        </p:nvCxnSpPr>
        <p:spPr>
          <a:xfrm flipV="1">
            <a:off x="7337493" y="5838260"/>
            <a:ext cx="0" cy="421255"/>
          </a:xfrm>
          <a:prstGeom prst="straightConnector1">
            <a:avLst/>
          </a:prstGeom>
          <a:ln w="1270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uppierung 120"/>
          <p:cNvGrpSpPr/>
          <p:nvPr/>
        </p:nvGrpSpPr>
        <p:grpSpPr>
          <a:xfrm>
            <a:off x="3962518" y="2560543"/>
            <a:ext cx="301660" cy="369332"/>
            <a:chOff x="7509418" y="1295514"/>
            <a:chExt cx="301660" cy="369332"/>
          </a:xfrm>
        </p:grpSpPr>
        <p:sp>
          <p:nvSpPr>
            <p:cNvPr id="60" name="Oval 59"/>
            <p:cNvSpPr/>
            <p:nvPr/>
          </p:nvSpPr>
          <p:spPr>
            <a:xfrm>
              <a:off x="7527137" y="1369550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feld 112"/>
            <p:cNvSpPr txBox="1"/>
            <p:nvPr/>
          </p:nvSpPr>
          <p:spPr>
            <a:xfrm>
              <a:off x="7509418" y="129551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</p:grpSp>
      <p:grpSp>
        <p:nvGrpSpPr>
          <p:cNvPr id="62" name="Gruppierung 121"/>
          <p:cNvGrpSpPr/>
          <p:nvPr/>
        </p:nvGrpSpPr>
        <p:grpSpPr>
          <a:xfrm>
            <a:off x="3962518" y="3505191"/>
            <a:ext cx="301660" cy="369332"/>
            <a:chOff x="7792490" y="2141751"/>
            <a:chExt cx="301660" cy="369332"/>
          </a:xfrm>
        </p:grpSpPr>
        <p:sp>
          <p:nvSpPr>
            <p:cNvPr id="63" name="Oval 62"/>
            <p:cNvSpPr/>
            <p:nvPr/>
          </p:nvSpPr>
          <p:spPr>
            <a:xfrm>
              <a:off x="7810209" y="2215787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feld 114"/>
            <p:cNvSpPr txBox="1"/>
            <p:nvPr/>
          </p:nvSpPr>
          <p:spPr>
            <a:xfrm>
              <a:off x="7792490" y="214175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</p:grpSp>
      <p:grpSp>
        <p:nvGrpSpPr>
          <p:cNvPr id="65" name="Gruppierung 122"/>
          <p:cNvGrpSpPr/>
          <p:nvPr/>
        </p:nvGrpSpPr>
        <p:grpSpPr>
          <a:xfrm>
            <a:off x="3954522" y="4486268"/>
            <a:ext cx="301660" cy="369332"/>
            <a:chOff x="8073992" y="2753174"/>
            <a:chExt cx="301660" cy="369332"/>
          </a:xfrm>
        </p:grpSpPr>
        <p:sp>
          <p:nvSpPr>
            <p:cNvPr id="66" name="Oval 65"/>
            <p:cNvSpPr/>
            <p:nvPr/>
          </p:nvSpPr>
          <p:spPr>
            <a:xfrm>
              <a:off x="8094150" y="2827672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feld 116"/>
            <p:cNvSpPr txBox="1"/>
            <p:nvPr/>
          </p:nvSpPr>
          <p:spPr>
            <a:xfrm>
              <a:off x="8073992" y="275317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</p:grpSp>
      <p:grpSp>
        <p:nvGrpSpPr>
          <p:cNvPr id="68" name="Gruppierung 123"/>
          <p:cNvGrpSpPr/>
          <p:nvPr/>
        </p:nvGrpSpPr>
        <p:grpSpPr>
          <a:xfrm>
            <a:off x="3962518" y="5468784"/>
            <a:ext cx="301660" cy="369332"/>
            <a:chOff x="8206234" y="3544727"/>
            <a:chExt cx="301660" cy="369332"/>
          </a:xfrm>
        </p:grpSpPr>
        <p:sp>
          <p:nvSpPr>
            <p:cNvPr id="69" name="Oval 68"/>
            <p:cNvSpPr/>
            <p:nvPr/>
          </p:nvSpPr>
          <p:spPr>
            <a:xfrm>
              <a:off x="8226392" y="3619225"/>
              <a:ext cx="263783" cy="2635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feld 119"/>
            <p:cNvSpPr txBox="1"/>
            <p:nvPr/>
          </p:nvSpPr>
          <p:spPr>
            <a:xfrm>
              <a:off x="8206234" y="354472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4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7AF5B-C767-F84B-80EA-27D0B507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9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2BE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9" grpId="1"/>
      <p:bldP spid="10" grpId="0" animBg="1"/>
      <p:bldP spid="11" grpId="0"/>
      <p:bldP spid="11" grpId="1"/>
      <p:bldP spid="12" grpId="0" animBg="1"/>
      <p:bldP spid="13" grpId="0"/>
      <p:bldP spid="13" grpId="1"/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31" grpId="0" animBg="1"/>
      <p:bldP spid="32" grpId="0"/>
      <p:bldP spid="33" grpId="0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Verbindungsart und Ende-zu-Ende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600" dirty="0"/>
              <a:t>Entscheidung für verbindungslosen Ansatz im Internet als Folge der Ende-zu-Ende Argumentation</a:t>
            </a:r>
            <a:endParaRPr lang="de-DE" dirty="0"/>
          </a:p>
          <a:p>
            <a:pPr>
              <a:defRPr/>
            </a:pPr>
            <a:r>
              <a:rPr lang="de-DE" sz="2600" dirty="0"/>
              <a:t>Wenn Verbindungen als inhärent unzuverlässig angesehen werden und verbindungsorientierte Aufgaben bereits auf der Transportschicht übernommen (TCP) werden, gibt es kaum Vorteile dies auf der Vermittlungsschicht erneut zu implementieren </a:t>
            </a:r>
            <a:endParaRPr lang="de-DE" dirty="0"/>
          </a:p>
          <a:p>
            <a:pPr>
              <a:defRPr/>
            </a:pPr>
            <a:r>
              <a:rPr lang="de-DE" sz="2600" dirty="0"/>
              <a:t>Nachteil: Realisierung von Dienstgüte schwierig </a:t>
            </a:r>
            <a:br>
              <a:rPr lang="de-DE" sz="2600" dirty="0"/>
            </a:br>
            <a:r>
              <a:rPr lang="de-DE" sz="2600" dirty="0"/>
              <a:t>(z.B.: für Echtzeitdatenverkehr wie Sprache und Video)</a:t>
            </a:r>
            <a:endParaRPr lang="de-DE" dirty="0"/>
          </a:p>
          <a:p>
            <a:pPr lvl="1">
              <a:buFont typeface="Wingdings"/>
              <a:buChar char="è"/>
              <a:defRPr/>
            </a:pPr>
            <a:r>
              <a:rPr lang="de-DE" sz="2200" dirty="0"/>
              <a:t>„Unter der Oberfläche“ entwickelt das Internet durchaus verbindungsorientierte Eigenschaften </a:t>
            </a:r>
            <a:br>
              <a:rPr lang="de-DE" sz="2200" dirty="0"/>
            </a:br>
            <a:r>
              <a:rPr lang="de-DE" sz="2200" dirty="0"/>
              <a:t>(Bsp.: VLAN – Schicht 2)</a:t>
            </a:r>
            <a:endParaRPr lang="de-DE" dirty="0"/>
          </a:p>
          <a:p>
            <a:pPr lvl="1">
              <a:defRPr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23B74-5CAC-1F43-9399-750C7340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State Routing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Annahme</a:t>
            </a:r>
            <a:r>
              <a:rPr lang="de-DE" dirty="0"/>
              <a:t>: Globales Wissen über die Netz-Topologie (Kanten, Knoten, Kosten) ist vorhanden.</a:t>
            </a:r>
          </a:p>
          <a:p>
            <a:r>
              <a:rPr lang="de-DE" dirty="0"/>
              <a:t>Praxis: Erlangen des globalen Wissens über Broadcast (Link State Broadcast)</a:t>
            </a:r>
          </a:p>
          <a:p>
            <a:pPr lvl="1"/>
            <a:r>
              <a:rPr lang="de-DE" dirty="0"/>
              <a:t>Jeder Router sendet Informationen über die direkt verbundenen Links an alle anderen Router.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Link State Broadcast (separater Algorithmus)</a:t>
            </a:r>
          </a:p>
          <a:p>
            <a:r>
              <a:rPr lang="de-DE" dirty="0">
                <a:sym typeface="Wingdings" panose="05000000000000000000" pitchFamily="2" charset="2"/>
              </a:rPr>
              <a:t>Link State auch bekannt als Dijkstra Algorithmus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Benannt nach dem Erfinder </a:t>
            </a:r>
            <a:r>
              <a:rPr lang="de-DE" dirty="0" err="1">
                <a:sym typeface="Wingdings" panose="05000000000000000000" pitchFamily="2" charset="2"/>
              </a:rPr>
              <a:t>Edsger</a:t>
            </a:r>
            <a:r>
              <a:rPr lang="de-DE" dirty="0">
                <a:sym typeface="Wingdings" panose="05000000000000000000" pitchFamily="2" charset="2"/>
              </a:rPr>
              <a:t> W. Dijkstra [1]</a:t>
            </a: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200" dirty="0">
                <a:sym typeface="Wingdings" panose="05000000000000000000" pitchFamily="2" charset="2"/>
              </a:rPr>
              <a:t>[1] https://en.wikipedia.org/wiki/Edsger_W._Dijkstra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022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State Routing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Jeder Knoten (Quelle) hat folgende Information, die iterativ berechnet wird: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</a:p>
              <a:p>
                <a:r>
                  <a:rPr lang="de-DE" dirty="0"/>
                  <a:t>D(v): Geringste Kosten von dem Knoten zum Ziel-Knoten v auf Basis des aktuellen Wissens (Iteration)</a:t>
                </a:r>
              </a:p>
              <a:p>
                <a:r>
                  <a:rPr lang="de-DE" dirty="0"/>
                  <a:t>p(v): Vorheriger (</a:t>
                </a:r>
                <a:r>
                  <a:rPr lang="de-DE" dirty="0" err="1"/>
                  <a:t>previous</a:t>
                </a:r>
                <a:r>
                  <a:rPr lang="de-DE" dirty="0"/>
                  <a:t>) Knoten entlang des Pfades mit den geringsten Knoten zum Ziel v</a:t>
                </a:r>
              </a:p>
              <a:p>
                <a:r>
                  <a:rPr lang="de-DE" dirty="0"/>
                  <a:t>N‘: Teilmenge der Knoten N.</a:t>
                </a:r>
              </a:p>
              <a:p>
                <a:pPr lvl="1"/>
                <a:r>
                  <a:rPr lang="de-DE" dirty="0"/>
                  <a:t>v ist in N‘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/>
                  <a:t>), falls der Pfad von der Quelle zu v definitiv bekannt ist.</a:t>
                </a:r>
              </a:p>
              <a:p>
                <a:endParaRPr lang="de-DE" i="1" u="sng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 r="-12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3738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State Algorithmus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57577"/>
            <a:ext cx="7886700" cy="408743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1151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State Algorithmus: Beispiel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" t="3334" r="1203" b="10000"/>
          <a:stretch/>
        </p:blipFill>
        <p:spPr>
          <a:xfrm>
            <a:off x="827583" y="1628800"/>
            <a:ext cx="5481629" cy="175671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2343" r="11026" b="10965"/>
          <a:stretch/>
        </p:blipFill>
        <p:spPr>
          <a:xfrm>
            <a:off x="5724128" y="3760522"/>
            <a:ext cx="3267530" cy="222834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27584" y="3429000"/>
            <a:ext cx="4087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Abb. 1: Link State Algorithmus aus Sicht von Knoten u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87088" y="5988863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Abb.: gegebener Graph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2392" b="19355"/>
          <a:stretch/>
        </p:blipFill>
        <p:spPr>
          <a:xfrm>
            <a:off x="827583" y="4005064"/>
            <a:ext cx="4608512" cy="158684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55576" y="5613970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Abb. 2: Kostengünstigster Pfad und resultierende</a:t>
            </a:r>
          </a:p>
          <a:p>
            <a:r>
              <a:rPr lang="de-DE" sz="1400" dirty="0"/>
              <a:t>Routing-Tabelle für Knoten u.</a:t>
            </a:r>
          </a:p>
        </p:txBody>
      </p:sp>
    </p:spTree>
    <p:extLst>
      <p:ext uri="{BB962C8B-B14F-4D97-AF65-F5344CB8AC3E}">
        <p14:creationId xmlns:p14="http://schemas.microsoft.com/office/powerpoint/2010/main" val="34645490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Vector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Im Vergleich zu Link State iterativ, asynchron und verteilt (kein globales Wissen).</a:t>
            </a:r>
          </a:p>
          <a:p>
            <a:endParaRPr lang="de-DE" dirty="0"/>
          </a:p>
          <a:p>
            <a:r>
              <a:rPr lang="de-DE" b="1" dirty="0"/>
              <a:t>Verteilt</a:t>
            </a:r>
            <a:r>
              <a:rPr lang="de-DE" dirty="0"/>
              <a:t>: Jeder Knoten empfängt Informationen von seinen Nachbarn, berechnet ein neues Teilergebnis und verteilt es wieder. </a:t>
            </a:r>
          </a:p>
          <a:p>
            <a:r>
              <a:rPr lang="de-DE" b="1" dirty="0"/>
              <a:t>Iterativ</a:t>
            </a:r>
            <a:r>
              <a:rPr lang="de-DE" dirty="0"/>
              <a:t>: Der Algorithmus berechnet schrittweise neue Information, bis keine neue Information mehr ausgetauscht wird (</a:t>
            </a:r>
            <a:r>
              <a:rPr lang="de-DE" i="1" dirty="0" err="1"/>
              <a:t>self</a:t>
            </a:r>
            <a:r>
              <a:rPr lang="de-DE" i="1" dirty="0"/>
              <a:t> </a:t>
            </a:r>
            <a:r>
              <a:rPr lang="de-DE" i="1" dirty="0" err="1"/>
              <a:t>terminating</a:t>
            </a:r>
            <a:r>
              <a:rPr lang="de-DE" i="1" dirty="0"/>
              <a:t>)</a:t>
            </a:r>
            <a:endParaRPr lang="de-DE" dirty="0"/>
          </a:p>
          <a:p>
            <a:r>
              <a:rPr lang="de-DE" b="1" dirty="0"/>
              <a:t>Asynchron</a:t>
            </a:r>
            <a:r>
              <a:rPr lang="de-DE" dirty="0"/>
              <a:t>: Die Knoten müssen nicht synchronisiert in einem Schritt miteinander kommunizieren.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552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Bellman</a:t>
            </a:r>
            <a:r>
              <a:rPr lang="de-DE" dirty="0"/>
              <a:t>-Ford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: Pfad mit geringsten Kosten von Knoten x zu y.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dirty="0"/>
                  <a:t> Daraus folgt: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Wobei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de-DE" dirty="0"/>
                  <a:t> über alle Nachbarn von x berechnet wird.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1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8546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Bellman</a:t>
            </a:r>
            <a:r>
              <a:rPr lang="de-DE" dirty="0"/>
              <a:t>-Ford (Beispiel)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/>
                  <a:t>Quell-Knoten sei u, Ziel-Knoten z</a:t>
                </a:r>
              </a:p>
              <a:p>
                <a:r>
                  <a:rPr lang="de-DE" dirty="0"/>
                  <a:t>u hat 3 Nachbarn: (</a:t>
                </a:r>
                <a:r>
                  <a:rPr lang="de-DE" dirty="0" err="1"/>
                  <a:t>v,w,x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Zu erkennen ist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=5,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de-DE" dirty="0"/>
              </a:p>
              <a:p>
                <a:r>
                  <a:rPr lang="de-DE" dirty="0"/>
                  <a:t>Einfügen in die Gleichung ergibt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2+5, 5+3, 1+3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 Aus </a:t>
                </a:r>
                <a:r>
                  <a:rPr lang="de-DE" dirty="0" err="1"/>
                  <a:t>Bellman</a:t>
                </a:r>
                <a:r>
                  <a:rPr lang="de-DE" dirty="0"/>
                  <a:t>-Ford Gleichung resultiert ein Eintrag der Routing-Tabelle für den Pfad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𝑣𝑖𝑎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 r="-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2343" r="11026" b="10965"/>
          <a:stretch/>
        </p:blipFill>
        <p:spPr>
          <a:xfrm>
            <a:off x="5724128" y="1268760"/>
            <a:ext cx="3267530" cy="22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24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Algorithmus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e-DE" dirty="0"/>
                  <a:t>Jeder Knoten x hält folgende Zustände:</a:t>
                </a:r>
              </a:p>
              <a:p>
                <a:pPr lvl="1"/>
                <a:r>
                  <a:rPr lang="de-DE" dirty="0"/>
                  <a:t>c(x, v): Kosten von x zu allen unmittelbaren Nachbarn v.</a:t>
                </a:r>
              </a:p>
              <a:p>
                <a:pPr lvl="1"/>
                <a14:m>
                  <m:oMath xmlns:m="http://schemas.openxmlformats.org/officeDocument/2006/math">
                    <m:eqArr>
                      <m:eqArr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</m:e>
                    </m:eqArr>
                  </m:oMath>
                </a14:m>
                <a:r>
                  <a:rPr lang="de-DE" b="0" dirty="0">
                    <a:ea typeface="Cambria Math" panose="02040503050406030204" pitchFamily="18" charset="0"/>
                  </a:rPr>
                  <a:t> Distanzvektor aktueller Kostenschätzungen von x zu allen anderen Knoten 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: Distanzvektoren der unmittelbaren Nachbarn v von x</a:t>
                </a:r>
              </a:p>
              <a:p>
                <a:r>
                  <a:rPr lang="de-DE" dirty="0">
                    <a:ea typeface="Cambria Math" panose="02040503050406030204" pitchFamily="18" charset="0"/>
                  </a:rPr>
                  <a:t>Jeder Knoten sendet in Zeit-Intervallen eine Kopie seines Distanz-Vektors an die unmittelbaren Nachbarn</a:t>
                </a:r>
              </a:p>
              <a:p>
                <a:r>
                  <a:rPr lang="de-DE" dirty="0">
                    <a:ea typeface="Cambria Math" panose="02040503050406030204" pitchFamily="18" charset="0"/>
                  </a:rPr>
                  <a:t>Wenn ein Knoten x einen Distanz-Vektor eines unmittelbaren Nachbarn empfangen hat, wird der eigene Distanz-Vektor mit </a:t>
                </a:r>
                <a:r>
                  <a:rPr lang="de-DE" dirty="0" err="1">
                    <a:ea typeface="Cambria Math" panose="02040503050406030204" pitchFamily="18" charset="0"/>
                  </a:rPr>
                  <a:t>Bellmand</a:t>
                </a:r>
                <a:r>
                  <a:rPr lang="de-DE" dirty="0">
                    <a:ea typeface="Cambria Math" panose="02040503050406030204" pitchFamily="18" charset="0"/>
                  </a:rPr>
                  <a:t>-Ford Gleichung aktualisiert: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𝐾𝑛𝑜𝑡𝑒𝑛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982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Distance</a:t>
            </a:r>
            <a:r>
              <a:rPr lang="de-DE" dirty="0"/>
              <a:t> Vektor (Pseudo-Code)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Knoten führen folgenden Algorithmus aus: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2972"/>
            <a:ext cx="6868613" cy="37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82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Distance</a:t>
            </a:r>
            <a:r>
              <a:rPr lang="de-DE" dirty="0"/>
              <a:t> Vektor (Beispiel)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07446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Linke Spalte sind die initialen Routing-Tabellen</a:t>
            </a:r>
          </a:p>
          <a:p>
            <a:pPr lvl="1"/>
            <a:r>
              <a:rPr lang="de-DE" dirty="0"/>
              <a:t>Da noch keine Information ausgetauscht wurde, sind bspw. Bei x die y und z-Zeilen leer.</a:t>
            </a:r>
          </a:p>
          <a:p>
            <a:r>
              <a:rPr lang="de-DE" dirty="0"/>
              <a:t>Anschließend werden die Distanz-Vektoren schrittweise ausgetauscht</a:t>
            </a:r>
          </a:p>
          <a:p>
            <a:r>
              <a:rPr lang="de-DE" dirty="0"/>
              <a:t>Der Algorithmus terminiert, wenn sich keine Information ändert.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99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4334"/>
          <a:stretch/>
        </p:blipFill>
        <p:spPr>
          <a:xfrm>
            <a:off x="5493055" y="1832023"/>
            <a:ext cx="3045534" cy="43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7182</Words>
  <Application>Microsoft Macintosh PowerPoint</Application>
  <PresentationFormat>On-screen Show (4:3)</PresentationFormat>
  <Paragraphs>1115</Paragraphs>
  <Slides>114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2" baseType="lpstr">
      <vt:lpstr>Arial</vt:lpstr>
      <vt:lpstr>Calibri</vt:lpstr>
      <vt:lpstr>Calibri Light</vt:lpstr>
      <vt:lpstr>Cambria Math</vt:lpstr>
      <vt:lpstr>Helvetica</vt:lpstr>
      <vt:lpstr>Symbol</vt:lpstr>
      <vt:lpstr>Wingdings</vt:lpstr>
      <vt:lpstr>1_Office Theme</vt:lpstr>
      <vt:lpstr>Rechnernetze &amp; Verteilte Systeme</vt:lpstr>
      <vt:lpstr>Kapitel 5:  Vermittlungsschicht</vt:lpstr>
      <vt:lpstr>Inhalt von Kapitel 5</vt:lpstr>
      <vt:lpstr>Einordnung von Kapitel 5</vt:lpstr>
      <vt:lpstr>Ziele und Rahmenbedingungen  der Vermittlungsschicht</vt:lpstr>
      <vt:lpstr>PowerPoint Presentation</vt:lpstr>
      <vt:lpstr>Dienst: Verbindungslos oder verbindungsorientiert? (1/2)</vt:lpstr>
      <vt:lpstr>Dienst: Verbindungslos oder verbindungsorientiert? (2/2)</vt:lpstr>
      <vt:lpstr>Verbindungsart und Ende-zu-Ende Argument</vt:lpstr>
      <vt:lpstr>Schicht 3 Dienstgüte (Engl. Quality of Service – QoS)</vt:lpstr>
      <vt:lpstr>Die Sicherungsschicht als Rahmenbedingung (1/2)</vt:lpstr>
      <vt:lpstr>Die Sicherungsschicht als Rahmenbedingung (2/2)</vt:lpstr>
      <vt:lpstr>Netzbildung</vt:lpstr>
      <vt:lpstr>Kapitel 5.1 Wegewahl auf anderen Schichten</vt:lpstr>
      <vt:lpstr>Einordnung/Motivation</vt:lpstr>
      <vt:lpstr>Beispiel: Anwendungsschicht:  E-Mail-Relay (ISO/OSI-Schicht 7)</vt:lpstr>
      <vt:lpstr>E-Mail-Relays in der Praxis</vt:lpstr>
      <vt:lpstr>Beispiel: Sicherungsschicht:  Switch (Schicht 2)</vt:lpstr>
      <vt:lpstr>Beispiel: Vermittlungsschicht:  IP-Pakete (Schicht 3)</vt:lpstr>
      <vt:lpstr>Kapitel 5.3: Vermittlung (Wiederholung)</vt:lpstr>
      <vt:lpstr>Einordnung/Motivation</vt:lpstr>
      <vt:lpstr>Leitungsvermittlung  (Engl. Circuit Switching)</vt:lpstr>
      <vt:lpstr>Vor- und Nachteile der Leitungsvermittlung</vt:lpstr>
      <vt:lpstr>Nachrichtenvermittlung (Engl. Message Switching)</vt:lpstr>
      <vt:lpstr>Vor- und Nachteile der Nachrichtenvermittlung</vt:lpstr>
      <vt:lpstr>Paketvermittlung (Engl. Packet Switching)</vt:lpstr>
      <vt:lpstr>Paketvermittlung (Animation)</vt:lpstr>
      <vt:lpstr>Vor- und Nachteile der Paketvermittlung</vt:lpstr>
      <vt:lpstr>Begriffe</vt:lpstr>
      <vt:lpstr>Begriffe</vt:lpstr>
      <vt:lpstr>Probleme</vt:lpstr>
      <vt:lpstr>Verkehrsschild als Basis für Wegewahlentscheidung</vt:lpstr>
      <vt:lpstr>Kapitel 5.2 Das Internet Protokoll (IP)</vt:lpstr>
      <vt:lpstr>Vermittlungsschicht im Internet</vt:lpstr>
      <vt:lpstr>Überblick IP</vt:lpstr>
      <vt:lpstr>Der IP-Header (PCI) (1/2)</vt:lpstr>
      <vt:lpstr>Der IP-Header (PCI) (2/2)</vt:lpstr>
      <vt:lpstr>Fragmentierung (1/2)</vt:lpstr>
      <vt:lpstr>Fragmentierung (2/2)</vt:lpstr>
      <vt:lpstr>Fragmentierung: Beispiel</vt:lpstr>
      <vt:lpstr>IP und unterstützende Protokolle</vt:lpstr>
      <vt:lpstr>Adressierung und Subnetze im Internet Protokoll</vt:lpstr>
      <vt:lpstr>Adressen und Interfaces</vt:lpstr>
      <vt:lpstr>IPv4-Adressen: Notation</vt:lpstr>
      <vt:lpstr>Sonderadressen</vt:lpstr>
      <vt:lpstr>Vergabe</vt:lpstr>
      <vt:lpstr>Politik und ICANN</vt:lpstr>
      <vt:lpstr>Klassenbasierte Adressierung (Engl.: Classful Networking)</vt:lpstr>
      <vt:lpstr>Klassenbasierte Adressierung (Engl.: Classful Networking)</vt:lpstr>
      <vt:lpstr>Klassenbasierte Adressierung (Grafik)</vt:lpstr>
      <vt:lpstr>Klassenbasierte Adressierung Grundproblem</vt:lpstr>
      <vt:lpstr>CIDR (Engl.: Classless  Inter-Domain Routing)</vt:lpstr>
      <vt:lpstr>Private IP-Adressen (1/2)</vt:lpstr>
      <vt:lpstr>Private IP-Adressen (2/2)</vt:lpstr>
      <vt:lpstr>NAT (Network Address Translation)</vt:lpstr>
      <vt:lpstr>NAT/Mascquerading (als Grafik)</vt:lpstr>
      <vt:lpstr>Subnetting</vt:lpstr>
      <vt:lpstr>Subnetting: Beispiel 1</vt:lpstr>
      <vt:lpstr>Subnetting: Beispiel 2</vt:lpstr>
      <vt:lpstr>ICMP</vt:lpstr>
      <vt:lpstr>ICMP</vt:lpstr>
      <vt:lpstr>ICMP-Typen</vt:lpstr>
      <vt:lpstr>Internet Protokoll (v6)</vt:lpstr>
      <vt:lpstr>Überblick</vt:lpstr>
      <vt:lpstr>Der IPv6-Header (PCI) als Grafik</vt:lpstr>
      <vt:lpstr>Der IPv6-Header (PCI)</vt:lpstr>
      <vt:lpstr>Erweiterungs-Header</vt:lpstr>
      <vt:lpstr>IPv6-Adressen</vt:lpstr>
      <vt:lpstr>Globale Unicast-Adressen</vt:lpstr>
      <vt:lpstr>Lokale Unicast-Adressen</vt:lpstr>
      <vt:lpstr>IPv6-Adressen auf Basis von Schicht-2-Adressen</vt:lpstr>
      <vt:lpstr>Erweiterungs Header</vt:lpstr>
      <vt:lpstr>Extension Header - Beispiele</vt:lpstr>
      <vt:lpstr>Der Hop-by-Hop Options Header</vt:lpstr>
      <vt:lpstr>Der Routing Header</vt:lpstr>
      <vt:lpstr>Fragmentierung</vt:lpstr>
      <vt:lpstr>Der Fragment Header</vt:lpstr>
      <vt:lpstr>IPv4 zu IPv6 Migration</vt:lpstr>
      <vt:lpstr>Kapitel 5.3</vt:lpstr>
      <vt:lpstr>Grundlagen Routing</vt:lpstr>
      <vt:lpstr>Grundlagen Routing</vt:lpstr>
      <vt:lpstr>Grundlagen Graphen-Theorie</vt:lpstr>
      <vt:lpstr>Kosten-Kriterien</vt:lpstr>
      <vt:lpstr>Klassifikation von Routing Verfahren (global vs. dezentral)</vt:lpstr>
      <vt:lpstr>Klassifikation von Routing (statisch vs. dynamisch)</vt:lpstr>
      <vt:lpstr>Routing Verfahren (Überblick)</vt:lpstr>
      <vt:lpstr>Routingtabellen</vt:lpstr>
      <vt:lpstr>Bsp.: Wegewahl mit Routingtabelle</vt:lpstr>
      <vt:lpstr>Wegewahlentscheidung im Router</vt:lpstr>
      <vt:lpstr>Link State Routing</vt:lpstr>
      <vt:lpstr>Link State Routing</vt:lpstr>
      <vt:lpstr>Link State Algorithmus</vt:lpstr>
      <vt:lpstr>Link State Algorithmus: Beispiel</vt:lpstr>
      <vt:lpstr>Distance Vector</vt:lpstr>
      <vt:lpstr>Bellman-Ford Theorem</vt:lpstr>
      <vt:lpstr>Bellman-Ford (Beispiel)</vt:lpstr>
      <vt:lpstr>Distance Vector Algorithmus</vt:lpstr>
      <vt:lpstr>Distance Vektor (Pseudo-Code)</vt:lpstr>
      <vt:lpstr>Distance Vektor (Beispiel)</vt:lpstr>
      <vt:lpstr>Hierarchisches Routing</vt:lpstr>
      <vt:lpstr>Autonome Systeme (AS)</vt:lpstr>
      <vt:lpstr>Inter-AS Routing (Szenario 1)</vt:lpstr>
      <vt:lpstr>Inter-AS Routing (Szenario 2)</vt:lpstr>
      <vt:lpstr>Routing im Internet</vt:lpstr>
      <vt:lpstr>Routing Internet Protocol (RIP)</vt:lpstr>
      <vt:lpstr>RIP Beispiel (1)</vt:lpstr>
      <vt:lpstr>RIP Beispiel (2)</vt:lpstr>
      <vt:lpstr>Open Shortest Path First (OSPF)</vt:lpstr>
      <vt:lpstr>Quelle-Senken-Baum Wegetafel</vt:lpstr>
      <vt:lpstr>OSPF Flooding</vt:lpstr>
      <vt:lpstr>OSPF Vorteile gegenüber RIP</vt:lpstr>
      <vt:lpstr>BGP (Border Gateway Protocol)</vt:lpstr>
      <vt:lpstr>BGP Routenaustausch</vt:lpstr>
      <vt:lpstr>Fragen zu Wegewahl/Routing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Jungblut, Pascal</dc:creator>
  <cp:lastModifiedBy>Pascal Jungblut</cp:lastModifiedBy>
  <cp:revision>166</cp:revision>
  <cp:lastPrinted>2019-06-27T20:20:16Z</cp:lastPrinted>
  <dcterms:modified xsi:type="dcterms:W3CDTF">2019-06-27T20:21:44Z</dcterms:modified>
</cp:coreProperties>
</file>