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77"/>
  </p:notesMasterIdLst>
  <p:handoutMasterIdLst>
    <p:handoutMasterId r:id="rId78"/>
  </p:handoutMasterIdLst>
  <p:sldIdLst>
    <p:sldId id="385" r:id="rId2"/>
    <p:sldId id="499" r:id="rId3"/>
    <p:sldId id="388" r:id="rId4"/>
    <p:sldId id="501" r:id="rId5"/>
    <p:sldId id="389" r:id="rId6"/>
    <p:sldId id="390" r:id="rId7"/>
    <p:sldId id="387" r:id="rId8"/>
    <p:sldId id="386" r:id="rId9"/>
    <p:sldId id="469" r:id="rId10"/>
    <p:sldId id="494" r:id="rId11"/>
    <p:sldId id="393" r:id="rId12"/>
    <p:sldId id="394" r:id="rId13"/>
    <p:sldId id="392" r:id="rId14"/>
    <p:sldId id="396" r:id="rId15"/>
    <p:sldId id="395" r:id="rId16"/>
    <p:sldId id="495" r:id="rId17"/>
    <p:sldId id="397" r:id="rId18"/>
    <p:sldId id="480" r:id="rId19"/>
    <p:sldId id="398" r:id="rId20"/>
    <p:sldId id="476" r:id="rId21"/>
    <p:sldId id="408" r:id="rId22"/>
    <p:sldId id="410" r:id="rId23"/>
    <p:sldId id="412" r:id="rId24"/>
    <p:sldId id="414" r:id="rId25"/>
    <p:sldId id="413" r:id="rId26"/>
    <p:sldId id="477" r:id="rId27"/>
    <p:sldId id="478" r:id="rId28"/>
    <p:sldId id="479" r:id="rId29"/>
    <p:sldId id="415" r:id="rId30"/>
    <p:sldId id="496" r:id="rId31"/>
    <p:sldId id="418" r:id="rId32"/>
    <p:sldId id="419" r:id="rId33"/>
    <p:sldId id="471" r:id="rId34"/>
    <p:sldId id="400" r:id="rId35"/>
    <p:sldId id="426" r:id="rId36"/>
    <p:sldId id="485" r:id="rId37"/>
    <p:sldId id="497" r:id="rId38"/>
    <p:sldId id="486" r:id="rId39"/>
    <p:sldId id="487" r:id="rId40"/>
    <p:sldId id="488" r:id="rId41"/>
    <p:sldId id="489" r:id="rId42"/>
    <p:sldId id="402" r:id="rId43"/>
    <p:sldId id="428" r:id="rId44"/>
    <p:sldId id="432" r:id="rId45"/>
    <p:sldId id="433" r:id="rId46"/>
    <p:sldId id="434" r:id="rId47"/>
    <p:sldId id="431" r:id="rId48"/>
    <p:sldId id="443" r:id="rId49"/>
    <p:sldId id="444" r:id="rId50"/>
    <p:sldId id="441" r:id="rId51"/>
    <p:sldId id="442" r:id="rId52"/>
    <p:sldId id="446" r:id="rId53"/>
    <p:sldId id="448" r:id="rId54"/>
    <p:sldId id="449" r:id="rId55"/>
    <p:sldId id="450" r:id="rId56"/>
    <p:sldId id="453" r:id="rId57"/>
    <p:sldId id="481" r:id="rId58"/>
    <p:sldId id="454" r:id="rId59"/>
    <p:sldId id="490" r:id="rId60"/>
    <p:sldId id="455" r:id="rId61"/>
    <p:sldId id="491" r:id="rId62"/>
    <p:sldId id="456" r:id="rId63"/>
    <p:sldId id="484" r:id="rId64"/>
    <p:sldId id="492" r:id="rId65"/>
    <p:sldId id="457" r:id="rId66"/>
    <p:sldId id="458" r:id="rId67"/>
    <p:sldId id="459" r:id="rId68"/>
    <p:sldId id="403" r:id="rId69"/>
    <p:sldId id="460" r:id="rId70"/>
    <p:sldId id="461" r:id="rId71"/>
    <p:sldId id="463" r:id="rId72"/>
    <p:sldId id="464" r:id="rId73"/>
    <p:sldId id="405" r:id="rId74"/>
    <p:sldId id="404" r:id="rId75"/>
    <p:sldId id="465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F8848243-C779-4E95-B927-BFD2B6CEB3EF}">
          <p14:sldIdLst>
            <p14:sldId id="385"/>
            <p14:sldId id="499"/>
          </p14:sldIdLst>
        </p14:section>
        <p14:section name="Kapitel 3: Transportschicht (ISO/OSI Schicht 4)" id="{3E88E1AF-E615-4C4C-859C-6DF487E001D4}">
          <p14:sldIdLst>
            <p14:sldId id="388"/>
            <p14:sldId id="501"/>
            <p14:sldId id="389"/>
            <p14:sldId id="390"/>
          </p14:sldIdLst>
        </p14:section>
        <p14:section name="Kapitel 3.1: Ziele und Rahmenbedingungen" id="{F849D418-56F4-4CC1-8DF1-983890464A0C}">
          <p14:sldIdLst>
            <p14:sldId id="387"/>
            <p14:sldId id="386"/>
            <p14:sldId id="469"/>
            <p14:sldId id="494"/>
            <p14:sldId id="393"/>
            <p14:sldId id="394"/>
            <p14:sldId id="392"/>
          </p14:sldIdLst>
        </p14:section>
        <p14:section name="Kapitel 3.2: Verbindungsorientierte Techniken" id="{3DED11D1-0D1E-4A88-8BC2-A68C9A27F2EE}">
          <p14:sldIdLst>
            <p14:sldId id="396"/>
            <p14:sldId id="395"/>
            <p14:sldId id="495"/>
            <p14:sldId id="397"/>
            <p14:sldId id="480"/>
            <p14:sldId id="398"/>
            <p14:sldId id="476"/>
            <p14:sldId id="408"/>
            <p14:sldId id="410"/>
            <p14:sldId id="412"/>
            <p14:sldId id="414"/>
            <p14:sldId id="413"/>
            <p14:sldId id="477"/>
            <p14:sldId id="478"/>
            <p14:sldId id="479"/>
            <p14:sldId id="415"/>
            <p14:sldId id="496"/>
            <p14:sldId id="418"/>
            <p14:sldId id="419"/>
            <p14:sldId id="471"/>
            <p14:sldId id="400"/>
            <p14:sldId id="426"/>
          </p14:sldIdLst>
        </p14:section>
        <p14:section name="Kapitel 3.3: Flussteuerung und Staukontrolle" id="{2EE50283-A80C-4247-B78E-C7F1344EB65E}">
          <p14:sldIdLst>
            <p14:sldId id="485"/>
            <p14:sldId id="497"/>
            <p14:sldId id="486"/>
            <p14:sldId id="487"/>
            <p14:sldId id="488"/>
            <p14:sldId id="489"/>
          </p14:sldIdLst>
        </p14:section>
        <p14:section name="Kapitel 3.5: Transmission Control Protocol (TCP)" id="{8E3F3712-A176-4F38-B0F3-CA39B8408531}">
          <p14:sldIdLst>
            <p14:sldId id="402"/>
            <p14:sldId id="428"/>
            <p14:sldId id="432"/>
            <p14:sldId id="433"/>
            <p14:sldId id="434"/>
            <p14:sldId id="431"/>
            <p14:sldId id="443"/>
            <p14:sldId id="444"/>
            <p14:sldId id="441"/>
            <p14:sldId id="442"/>
            <p14:sldId id="446"/>
            <p14:sldId id="448"/>
            <p14:sldId id="449"/>
            <p14:sldId id="450"/>
            <p14:sldId id="453"/>
            <p14:sldId id="481"/>
            <p14:sldId id="454"/>
            <p14:sldId id="490"/>
            <p14:sldId id="455"/>
            <p14:sldId id="491"/>
            <p14:sldId id="456"/>
            <p14:sldId id="484"/>
            <p14:sldId id="492"/>
            <p14:sldId id="457"/>
            <p14:sldId id="458"/>
            <p14:sldId id="459"/>
          </p14:sldIdLst>
        </p14:section>
        <p14:section name="Kapitel 3.6: User Datagram Protocol (UDP)" id="{7DB120B7-4A11-47E7-821B-30960B81B6A6}">
          <p14:sldIdLst>
            <p14:sldId id="403"/>
            <p14:sldId id="460"/>
            <p14:sldId id="461"/>
            <p14:sldId id="463"/>
            <p14:sldId id="464"/>
          </p14:sldIdLst>
        </p14:section>
        <p14:section name="Zusammenfassung und Fragen zu Kapitel 3" id="{BAF55F92-751F-49EF-98FF-AEDB670B3BF0}">
          <p14:sldIdLst>
            <p14:sldId id="405"/>
            <p14:sldId id="404"/>
            <p14:sldId id="4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irin" initials="q" lastIdx="2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81" autoAdjust="0"/>
    <p:restoredTop sz="80932" autoAdjust="0"/>
  </p:normalViewPr>
  <p:slideViewPr>
    <p:cSldViewPr snapToGrid="0">
      <p:cViewPr varScale="1">
        <p:scale>
          <a:sx n="156" d="100"/>
          <a:sy n="156" d="100"/>
        </p:scale>
        <p:origin x="173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22272"/>
    </p:cViewPr>
  </p:sorterViewPr>
  <p:notesViewPr>
    <p:cSldViewPr snapToGrid="0">
      <p:cViewPr varScale="1">
        <p:scale>
          <a:sx n="73" d="100"/>
          <a:sy n="73" d="100"/>
        </p:scale>
        <p:origin x="-212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19E10-39B0-AD4A-B3C5-56104CA6B58C}" type="datetimeFigureOut">
              <a:rPr lang="de-DE" smtClean="0"/>
              <a:t>06.06.2019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95050-1539-1E4C-8A16-EE8E0F9F5B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0433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0CFB8-C07B-4450-90AA-28AF97BDE110}" type="datetimeFigureOut">
              <a:rPr lang="de-DE" smtClean="0"/>
              <a:t>06.06.2019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321DF-5BF9-422D-8EF4-C385F99DD2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4333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6401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631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5927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Wichtig: nur lückenlos fehlerfrei empfange Daten werden quittiert!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979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e-DE" dirty="0"/>
              <a:t>Nicht spezifiziert, kann beliebig gewählt werden!</a:t>
            </a:r>
          </a:p>
          <a:p>
            <a:pPr marL="228600" indent="-228600">
              <a:buAutoNum type="arabicPeriod"/>
            </a:pPr>
            <a:r>
              <a:rPr lang="de-DE" dirty="0"/>
              <a:t>Bei SYN und FIN um 1 pro Segment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8079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8398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792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645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645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668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541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6058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8508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0488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0488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X ... Startwert wofür?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65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1560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Hinweis: „</a:t>
            </a:r>
            <a:r>
              <a:rPr lang="de-DE" dirty="0" err="1"/>
              <a:t>Silly</a:t>
            </a:r>
            <a:r>
              <a:rPr lang="de-DE" dirty="0"/>
              <a:t> </a:t>
            </a:r>
            <a:r>
              <a:rPr lang="de-DE" dirty="0" err="1"/>
              <a:t>Window</a:t>
            </a:r>
            <a:r>
              <a:rPr lang="de-DE" dirty="0"/>
              <a:t>“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67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483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PDU der Transportschicht ist immer Segment (OSI)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69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0850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Datagrammlänge:</a:t>
            </a:r>
            <a:r>
              <a:rPr lang="de-DE" baseline="0" dirty="0"/>
              <a:t> enthält </a:t>
            </a:r>
            <a:r>
              <a:rPr lang="de-DE" dirty="0"/>
              <a:t>UDP-Header, ergo 65507 Bytes Nutzdaten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70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2387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71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5622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----- Besprechungsnotizen (27.05.16 09:49) -----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73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3607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de-DE" dirty="0"/>
              <a:t>Größe des Sequenznummernraums: Anzahl der Bits</a:t>
            </a:r>
            <a:r>
              <a:rPr lang="de-DE" baseline="0" dirty="0"/>
              <a:t> für die Sequenznummern im Header / Wie bestimmt man die Größe? RTD, Senderate</a:t>
            </a:r>
          </a:p>
          <a:p>
            <a:pPr marL="171450" indent="-171450">
              <a:buFont typeface="Arial"/>
              <a:buChar char="•"/>
            </a:pPr>
            <a:r>
              <a:rPr lang="de-DE" baseline="0" dirty="0"/>
              <a:t>Fenstertechnik? </a:t>
            </a:r>
            <a:r>
              <a:rPr lang="de-DE" baseline="0" dirty="0" err="1"/>
              <a:t>Sliding</a:t>
            </a:r>
            <a:r>
              <a:rPr lang="de-DE" baseline="0" dirty="0"/>
              <a:t> </a:t>
            </a:r>
            <a:r>
              <a:rPr lang="de-DE" baseline="0" dirty="0" err="1"/>
              <a:t>Window</a:t>
            </a:r>
            <a:r>
              <a:rPr lang="de-DE" baseline="0" dirty="0"/>
              <a:t> </a:t>
            </a:r>
            <a:r>
              <a:rPr lang="de-DE" baseline="0" dirty="0" err="1"/>
              <a:t>Protocoll</a:t>
            </a:r>
            <a:r>
              <a:rPr lang="de-DE" baseline="0" dirty="0"/>
              <a:t> – Datenflusskontrolle – Ziel: </a:t>
            </a:r>
            <a:r>
              <a:rPr lang="de-DE" baseline="0" dirty="0" err="1"/>
              <a:t>Soviele</a:t>
            </a:r>
            <a:r>
              <a:rPr lang="de-DE" baseline="0" dirty="0"/>
              <a:t> Pakete wie mögliche zu senden. Abhängig von Bandbreite</a:t>
            </a:r>
          </a:p>
          <a:p>
            <a:pPr marL="171450" indent="-171450">
              <a:buFont typeface="Arial"/>
              <a:buChar char="•"/>
            </a:pPr>
            <a:r>
              <a:rPr lang="de-DE" baseline="0" dirty="0"/>
              <a:t>Eindeutigkeit der Sequenznummern – Bei 3-Wege-Handschlag – Initialisierung durch Zeitgeber</a:t>
            </a:r>
          </a:p>
          <a:p>
            <a:pPr marL="171450" indent="-171450">
              <a:buFont typeface="Arial"/>
              <a:buChar char="•"/>
            </a:pPr>
            <a:r>
              <a:rPr lang="de-DE" baseline="0" dirty="0"/>
              <a:t>Zu kleine Fenster: Zu wenig Kommunikation , </a:t>
            </a:r>
            <a:r>
              <a:rPr lang="de-DE" baseline="0" dirty="0" err="1"/>
              <a:t>Stop</a:t>
            </a:r>
            <a:r>
              <a:rPr lang="de-DE" baseline="0" dirty="0"/>
              <a:t>-</a:t>
            </a:r>
            <a:r>
              <a:rPr lang="de-DE" baseline="0" dirty="0" err="1"/>
              <a:t>and</a:t>
            </a:r>
            <a:r>
              <a:rPr lang="de-DE" baseline="0" dirty="0"/>
              <a:t>-Go </a:t>
            </a:r>
            <a:r>
              <a:rPr lang="de-DE" baseline="0" dirty="0" err="1"/>
              <a:t>Techik</a:t>
            </a:r>
            <a:r>
              <a:rPr lang="de-DE" baseline="0" dirty="0"/>
              <a:t>: Oszillierendes Verhalten bei zu großem RTD / Zu kleine Sequenznummernräume: Falsche Erkennung und Verwerfen von falschen Duplikaten</a:t>
            </a:r>
          </a:p>
          <a:p>
            <a:pPr marL="171450" indent="-171450">
              <a:buFont typeface="Arial"/>
              <a:buChar char="•"/>
            </a:pPr>
            <a:r>
              <a:rPr lang="de-DE" baseline="0" dirty="0"/>
              <a:t>Zwei-Wege-Handschlag genügt, bei Simplex/</a:t>
            </a:r>
            <a:r>
              <a:rPr lang="de-DE" baseline="0" dirty="0" err="1"/>
              <a:t>Unicast</a:t>
            </a:r>
            <a:r>
              <a:rPr lang="de-DE" baseline="0" dirty="0"/>
              <a:t>-Übertragung oder wenn ein zuverlässiger Übertragungskanal vorliegt</a:t>
            </a:r>
          </a:p>
          <a:p>
            <a:pPr marL="171450" indent="-171450">
              <a:buFont typeface="Arial"/>
              <a:buChar char="•"/>
            </a:pPr>
            <a:r>
              <a:rPr lang="de-DE" baseline="0" dirty="0"/>
              <a:t>Drei-Wege-Handschlag erforderlich: Damit der Empfänger weiß, dass die Bestätigung nicht verloren gegangen ist</a:t>
            </a:r>
          </a:p>
          <a:p>
            <a:pPr marL="171450" indent="-171450">
              <a:buFont typeface="Arial"/>
              <a:buChar char="•"/>
            </a:pPr>
            <a:r>
              <a:rPr lang="de-DE" baseline="0" dirty="0"/>
              <a:t>Verbindungsabbau beidseitig: Beide Seiten können u.U. den Verbindungsabbau wünschen, zwei Halbverbindungen</a:t>
            </a:r>
          </a:p>
          <a:p>
            <a:pPr marL="171450" indent="-171450">
              <a:buFont typeface="Arial"/>
              <a:buChar char="•"/>
            </a:pPr>
            <a:r>
              <a:rPr lang="de-DE" baseline="0" dirty="0"/>
              <a:t>Flusssteuerung: Maßnahmen gegen die Überlastung eines Empfängers</a:t>
            </a:r>
          </a:p>
          <a:p>
            <a:pPr marL="171450" indent="-171450">
              <a:buFont typeface="Arial"/>
              <a:buChar char="•"/>
            </a:pPr>
            <a:r>
              <a:rPr lang="de-DE" baseline="0" dirty="0"/>
              <a:t>Staukontrolle: Überlaststeuerung – gegen die Überlastung der Verbindung</a:t>
            </a:r>
          </a:p>
          <a:p>
            <a:pPr marL="171450" indent="-171450">
              <a:buFont typeface="Arial"/>
              <a:buChar char="•"/>
            </a:pPr>
            <a:endParaRPr lang="de-DE" baseline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74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566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4160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de-DE" dirty="0"/>
              <a:t>UDP: Wenn</a:t>
            </a:r>
            <a:r>
              <a:rPr lang="de-DE" baseline="0" dirty="0"/>
              <a:t> hohe Leistung erforderlich ist</a:t>
            </a:r>
          </a:p>
          <a:p>
            <a:pPr marL="171450" indent="-171450">
              <a:buFontTx/>
              <a:buChar char="•"/>
            </a:pPr>
            <a:r>
              <a:rPr lang="de-DE" baseline="0" dirty="0"/>
              <a:t>Sicherung UDP: In einer höheren Schicht</a:t>
            </a:r>
          </a:p>
          <a:p>
            <a:pPr marL="171450" indent="-171450">
              <a:buFontTx/>
              <a:buChar char="•"/>
            </a:pPr>
            <a:r>
              <a:rPr lang="de-DE" baseline="0" dirty="0"/>
              <a:t>TCP-Segmente: Segmente mit Nutzdaten um 1 pro Byte – 20 Byte Daten, Quittungsnummer: 90. </a:t>
            </a:r>
          </a:p>
          <a:p>
            <a:pPr marL="171450" indent="-171450">
              <a:buFontTx/>
              <a:buChar char="•"/>
            </a:pPr>
            <a:r>
              <a:rPr lang="de-DE" dirty="0"/>
              <a:t>Zuverlässige Ende-zu-Ende Verbindung: </a:t>
            </a:r>
            <a:r>
              <a:rPr lang="de-DE" dirty="0" err="1"/>
              <a:t>Prüfsumme:Integrität</a:t>
            </a:r>
            <a:r>
              <a:rPr lang="de-DE" baseline="0" dirty="0"/>
              <a:t> der Daten, </a:t>
            </a:r>
            <a:r>
              <a:rPr lang="de-DE" baseline="0" dirty="0" err="1"/>
              <a:t>Reihenfolge:Sequenznummern</a:t>
            </a:r>
            <a:endParaRPr lang="de-DE" baseline="0" dirty="0"/>
          </a:p>
          <a:p>
            <a:pPr marL="171450" indent="-171450">
              <a:buFontTx/>
              <a:buChar char="•"/>
            </a:pPr>
            <a:r>
              <a:rPr lang="de-DE" baseline="0" dirty="0" err="1"/>
              <a:t>Transportprotokoll:Multiplex</a:t>
            </a:r>
            <a:r>
              <a:rPr lang="de-DE" baseline="0" dirty="0"/>
              <a:t>: TCP + UDP - Portnummern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75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1436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Beispiel mit Nachricht 11 zu kompliziert. </a:t>
            </a:r>
            <a:r>
              <a:rPr lang="de-DE"/>
              <a:t>Umgekehrt!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9823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Was ist ein „Hop“: Sprung, Hüpfer,</a:t>
            </a:r>
            <a:r>
              <a:rPr lang="de-DE" baseline="0" dirty="0"/>
              <a:t> Hopser. Die Verbindung von einem Knoten im Netz zum nächsten, also 1 Hop vom Laptop zum </a:t>
            </a:r>
            <a:r>
              <a:rPr lang="de-DE" baseline="0" dirty="0" err="1"/>
              <a:t>AccessPoint</a:t>
            </a:r>
            <a:r>
              <a:rPr lang="de-DE" baseline="0" dirty="0"/>
              <a:t>, 1 Hop vom Accesspoint zum Router, usw.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2580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4526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020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7922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18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E03D-057B-CE43-AB37-387A64A1FD82}" type="datetime1">
              <a:rPr lang="de-DE" smtClean="0"/>
              <a:t>06.06.2019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5301208"/>
            <a:ext cx="9144000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 descr="mnmLogo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40" y="5696143"/>
            <a:ext cx="3957321" cy="76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3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6DFF-E6E9-FA43-845E-876792AFD1C9}" type="datetime1">
              <a:rPr lang="de-DE" smtClean="0"/>
              <a:t>06.06.2019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11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1EDE-55CB-7F4F-9881-A8D2998426EC}" type="datetime1">
              <a:rPr lang="de-DE" smtClean="0"/>
              <a:t>06.06.2019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68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lieder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248553" y="1556792"/>
            <a:ext cx="7266270" cy="4310608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DEA54-3FF3-EA48-ABAD-BA7278B0B19B}" type="datetime1">
              <a:rPr lang="de-DE" sz="1108" smtClean="0"/>
              <a:t>06.06.2019</a:t>
            </a:fld>
            <a:endParaRPr lang="de-DE" sz="1108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6758880" y="65202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  <a:latin typeface="Arial Black"/>
                <a:cs typeface="Arial Black"/>
              </a:defRPr>
            </a:lvl1pPr>
          </a:lstStyle>
          <a:p>
            <a:fld id="{FC51FD00-A5E7-2740-B1FF-C42AFF1C919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04227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63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5043-1473-0545-B6EE-BAAE39D86A24}" type="datetime1">
              <a:rPr lang="de-DE" smtClean="0"/>
              <a:t>06.06.2019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03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9F82-4366-6048-98FA-4F0E1639A3B0}" type="datetime1">
              <a:rPr lang="de-DE" smtClean="0"/>
              <a:t>06.06.2019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47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BB63-9606-0341-812E-0BF3F9EE06E3}" type="datetime1">
              <a:rPr lang="de-DE" smtClean="0"/>
              <a:t>06.06.2019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54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93B3-CDCD-D14E-B338-4CAAB54A646C}" type="datetime1">
              <a:rPr lang="de-DE" smtClean="0"/>
              <a:t>06.06.2019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90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9DAA-F5ED-BD46-8EB5-6A006070CCE3}" type="datetime1">
              <a:rPr lang="de-DE" smtClean="0"/>
              <a:t>06.06.2019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15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9496-4B82-E241-AFD2-08DB9DC0B911}" type="datetime1">
              <a:rPr lang="de-DE" smtClean="0"/>
              <a:t>06.06.2019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9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EC63-51D1-9B46-9302-070CAFA2A980}" type="datetime1">
              <a:rPr lang="de-DE" smtClean="0"/>
              <a:t>06.06.2019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525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6582-5678-374D-9D6C-549E0B6FEB9A}" type="datetime1">
              <a:rPr lang="de-DE" smtClean="0"/>
              <a:t>06.06.2019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03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84EEF-D0E6-C944-872B-ABD46714FBF9}" type="datetime1">
              <a:rPr lang="de-DE" smtClean="0"/>
              <a:t>06.06.2019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819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81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6" descr="mnmLogoNeu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8" y="6398990"/>
            <a:ext cx="1463040" cy="28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Rechnernetze &amp; Verteilte Systeme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Ludwig-Maximilians-Universität München</a:t>
            </a:r>
          </a:p>
          <a:p>
            <a:r>
              <a:rPr lang="de-DE" dirty="0"/>
              <a:t>Sommersemester 2016</a:t>
            </a:r>
          </a:p>
          <a:p>
            <a:endParaRPr lang="de-DE" dirty="0"/>
          </a:p>
          <a:p>
            <a:r>
              <a:rPr lang="de-DE" dirty="0"/>
              <a:t>Prof. Dr. D. </a:t>
            </a:r>
            <a:r>
              <a:rPr lang="de-DE"/>
              <a:t>Kranzlmüller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17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hteck 77"/>
          <p:cNvSpPr/>
          <p:nvPr/>
        </p:nvSpPr>
        <p:spPr>
          <a:xfrm>
            <a:off x="1992553" y="3322650"/>
            <a:ext cx="5341972" cy="33530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24" name="Gruppierung 23"/>
          <p:cNvGrpSpPr/>
          <p:nvPr/>
        </p:nvGrpSpPr>
        <p:grpSpPr>
          <a:xfrm>
            <a:off x="622249" y="3322650"/>
            <a:ext cx="7763932" cy="2686369"/>
            <a:chOff x="1159926" y="4070651"/>
            <a:chExt cx="7763932" cy="2355549"/>
          </a:xfrm>
        </p:grpSpPr>
        <p:sp>
          <p:nvSpPr>
            <p:cNvPr id="5" name="Rechteck 4"/>
            <p:cNvSpPr/>
            <p:nvPr/>
          </p:nvSpPr>
          <p:spPr>
            <a:xfrm>
              <a:off x="1159926" y="4070652"/>
              <a:ext cx="7763932" cy="23555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A6A6A6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buClr>
                  <a:schemeClr val="tx2">
                    <a:lumMod val="60000"/>
                    <a:lumOff val="40000"/>
                  </a:schemeClr>
                </a:buClr>
              </a:pP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 rot="16200000">
              <a:off x="163085" y="5078407"/>
              <a:ext cx="2355549" cy="340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Transportsystem</a:t>
              </a:r>
            </a:p>
          </p:txBody>
        </p:sp>
      </p:grpSp>
      <p:sp>
        <p:nvSpPr>
          <p:cNvPr id="7" name="Rechteck 6"/>
          <p:cNvSpPr/>
          <p:nvPr/>
        </p:nvSpPr>
        <p:spPr>
          <a:xfrm>
            <a:off x="994997" y="2320528"/>
            <a:ext cx="997556" cy="231566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7334525" y="2330688"/>
            <a:ext cx="997556" cy="231566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800669" y="1963705"/>
            <a:ext cx="13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Endsystem A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7142202" y="1962256"/>
            <a:ext cx="13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Endsystem B</a:t>
            </a:r>
          </a:p>
        </p:txBody>
      </p:sp>
      <p:sp>
        <p:nvSpPr>
          <p:cNvPr id="25" name="Rechteck 24"/>
          <p:cNvSpPr/>
          <p:nvPr/>
        </p:nvSpPr>
        <p:spPr>
          <a:xfrm>
            <a:off x="6207951" y="5185145"/>
            <a:ext cx="445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...</a:t>
            </a:r>
          </a:p>
        </p:txBody>
      </p:sp>
      <p:sp>
        <p:nvSpPr>
          <p:cNvPr id="32" name="Rechteck 31"/>
          <p:cNvSpPr/>
          <p:nvPr/>
        </p:nvSpPr>
        <p:spPr>
          <a:xfrm>
            <a:off x="5166955" y="4003861"/>
            <a:ext cx="814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...</a:t>
            </a:r>
          </a:p>
        </p:txBody>
      </p:sp>
      <p:sp>
        <p:nvSpPr>
          <p:cNvPr id="37" name="Rechteck 36"/>
          <p:cNvSpPr/>
          <p:nvPr/>
        </p:nvSpPr>
        <p:spPr>
          <a:xfrm>
            <a:off x="997300" y="4304068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Rechteck 35"/>
          <p:cNvSpPr/>
          <p:nvPr/>
        </p:nvSpPr>
        <p:spPr>
          <a:xfrm>
            <a:off x="997300" y="3969759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Rechteck 34"/>
          <p:cNvSpPr/>
          <p:nvPr/>
        </p:nvSpPr>
        <p:spPr>
          <a:xfrm>
            <a:off x="997300" y="3641290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Rechteck 40"/>
          <p:cNvSpPr/>
          <p:nvPr/>
        </p:nvSpPr>
        <p:spPr>
          <a:xfrm>
            <a:off x="997300" y="3315818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Rechteck 39"/>
          <p:cNvSpPr/>
          <p:nvPr/>
        </p:nvSpPr>
        <p:spPr>
          <a:xfrm>
            <a:off x="997300" y="2987348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Rechteck 38"/>
          <p:cNvSpPr/>
          <p:nvPr/>
        </p:nvSpPr>
        <p:spPr>
          <a:xfrm>
            <a:off x="997300" y="2653039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8" name="Rechteck 37"/>
          <p:cNvSpPr/>
          <p:nvPr/>
        </p:nvSpPr>
        <p:spPr>
          <a:xfrm>
            <a:off x="997300" y="2324570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3" name="Rechteck 62"/>
          <p:cNvSpPr/>
          <p:nvPr/>
        </p:nvSpPr>
        <p:spPr>
          <a:xfrm>
            <a:off x="7334525" y="4304068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4" name="Rechteck 63"/>
          <p:cNvSpPr/>
          <p:nvPr/>
        </p:nvSpPr>
        <p:spPr>
          <a:xfrm>
            <a:off x="7334525" y="3969759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5" name="Rechteck 64"/>
          <p:cNvSpPr/>
          <p:nvPr/>
        </p:nvSpPr>
        <p:spPr>
          <a:xfrm>
            <a:off x="7334525" y="3641290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6" name="Rechteck 65"/>
          <p:cNvSpPr/>
          <p:nvPr/>
        </p:nvSpPr>
        <p:spPr>
          <a:xfrm>
            <a:off x="7334525" y="3315818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7" name="Rechteck 66"/>
          <p:cNvSpPr/>
          <p:nvPr/>
        </p:nvSpPr>
        <p:spPr>
          <a:xfrm>
            <a:off x="7334525" y="2987348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8" name="Rechteck 67"/>
          <p:cNvSpPr/>
          <p:nvPr/>
        </p:nvSpPr>
        <p:spPr>
          <a:xfrm>
            <a:off x="7334525" y="2653039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9" name="Rechteck 68"/>
          <p:cNvSpPr/>
          <p:nvPr/>
        </p:nvSpPr>
        <p:spPr>
          <a:xfrm>
            <a:off x="7334525" y="2324570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71" name="Gerade Verbindung mit Pfeil 70"/>
          <p:cNvCxnSpPr>
            <a:stCxn id="37" idx="2"/>
          </p:cNvCxnSpPr>
          <p:nvPr/>
        </p:nvCxnSpPr>
        <p:spPr>
          <a:xfrm>
            <a:off x="1496078" y="4639370"/>
            <a:ext cx="0" cy="66517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/>
          <p:cNvCxnSpPr/>
          <p:nvPr/>
        </p:nvCxnSpPr>
        <p:spPr>
          <a:xfrm flipH="1">
            <a:off x="1494323" y="5291843"/>
            <a:ext cx="959798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/>
          <p:nvPr/>
        </p:nvCxnSpPr>
        <p:spPr>
          <a:xfrm>
            <a:off x="2454121" y="4667114"/>
            <a:ext cx="0" cy="62762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>
          <a:xfrm>
            <a:off x="3268981" y="4667114"/>
            <a:ext cx="0" cy="62762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/>
          <p:nvPr/>
        </p:nvCxnSpPr>
        <p:spPr>
          <a:xfrm>
            <a:off x="4284223" y="4661226"/>
            <a:ext cx="0" cy="62762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/>
          <p:nvPr/>
        </p:nvCxnSpPr>
        <p:spPr>
          <a:xfrm>
            <a:off x="5086667" y="4663804"/>
            <a:ext cx="0" cy="6660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/>
          <p:nvPr/>
        </p:nvCxnSpPr>
        <p:spPr>
          <a:xfrm>
            <a:off x="6097141" y="4661226"/>
            <a:ext cx="0" cy="62762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/>
          <p:cNvCxnSpPr/>
          <p:nvPr/>
        </p:nvCxnSpPr>
        <p:spPr>
          <a:xfrm>
            <a:off x="6868658" y="4661226"/>
            <a:ext cx="0" cy="62762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/>
          <p:cNvCxnSpPr>
            <a:stCxn id="63" idx="2"/>
          </p:cNvCxnSpPr>
          <p:nvPr/>
        </p:nvCxnSpPr>
        <p:spPr>
          <a:xfrm>
            <a:off x="7833303" y="4639370"/>
            <a:ext cx="0" cy="64948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hteck 85"/>
          <p:cNvSpPr/>
          <p:nvPr/>
        </p:nvSpPr>
        <p:spPr>
          <a:xfrm>
            <a:off x="997300" y="2318115"/>
            <a:ext cx="997556" cy="2315666"/>
          </a:xfrm>
          <a:prstGeom prst="rect">
            <a:avLst/>
          </a:prstGeom>
          <a:noFill/>
          <a:ln w="190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3" name="Rechteck 92"/>
          <p:cNvSpPr/>
          <p:nvPr/>
        </p:nvSpPr>
        <p:spPr>
          <a:xfrm>
            <a:off x="7334525" y="2328275"/>
            <a:ext cx="997556" cy="2315666"/>
          </a:xfrm>
          <a:prstGeom prst="rect">
            <a:avLst/>
          </a:prstGeom>
          <a:noFill/>
          <a:ln w="190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5" name="Rechteck 94"/>
          <p:cNvSpPr/>
          <p:nvPr/>
        </p:nvSpPr>
        <p:spPr>
          <a:xfrm>
            <a:off x="2357185" y="3652857"/>
            <a:ext cx="997556" cy="100836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6" name="Textfeld 95"/>
          <p:cNvSpPr txBox="1"/>
          <p:nvPr/>
        </p:nvSpPr>
        <p:spPr>
          <a:xfrm>
            <a:off x="2357185" y="4605714"/>
            <a:ext cx="997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Router</a:t>
            </a:r>
          </a:p>
        </p:txBody>
      </p:sp>
      <p:sp>
        <p:nvSpPr>
          <p:cNvPr id="43" name="Rechteck 42"/>
          <p:cNvSpPr/>
          <p:nvPr/>
        </p:nvSpPr>
        <p:spPr>
          <a:xfrm>
            <a:off x="2357185" y="4322591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Rechteck 43"/>
          <p:cNvSpPr/>
          <p:nvPr/>
        </p:nvSpPr>
        <p:spPr>
          <a:xfrm>
            <a:off x="2357185" y="3984960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5" name="Rechteck 44"/>
          <p:cNvSpPr/>
          <p:nvPr/>
        </p:nvSpPr>
        <p:spPr>
          <a:xfrm>
            <a:off x="2357185" y="3653226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9" name="Rechteck 88"/>
          <p:cNvSpPr/>
          <p:nvPr/>
        </p:nvSpPr>
        <p:spPr>
          <a:xfrm>
            <a:off x="2357185" y="3653808"/>
            <a:ext cx="997556" cy="1008369"/>
          </a:xfrm>
          <a:prstGeom prst="rect">
            <a:avLst/>
          </a:prstGeom>
          <a:noFill/>
          <a:ln w="19050" cmpd="sng"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8" name="Rechteck 97"/>
          <p:cNvSpPr/>
          <p:nvPr/>
        </p:nvSpPr>
        <p:spPr>
          <a:xfrm>
            <a:off x="4169398" y="3652857"/>
            <a:ext cx="997556" cy="100836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9" name="Textfeld 98"/>
          <p:cNvSpPr txBox="1"/>
          <p:nvPr/>
        </p:nvSpPr>
        <p:spPr>
          <a:xfrm>
            <a:off x="4169398" y="4606154"/>
            <a:ext cx="997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Router</a:t>
            </a:r>
          </a:p>
        </p:txBody>
      </p:sp>
      <p:sp>
        <p:nvSpPr>
          <p:cNvPr id="51" name="Rechteck 50"/>
          <p:cNvSpPr/>
          <p:nvPr/>
        </p:nvSpPr>
        <p:spPr>
          <a:xfrm>
            <a:off x="4169398" y="4322591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2" name="Rechteck 51"/>
          <p:cNvSpPr/>
          <p:nvPr/>
        </p:nvSpPr>
        <p:spPr>
          <a:xfrm>
            <a:off x="4169398" y="3984960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3" name="Rechteck 52"/>
          <p:cNvSpPr/>
          <p:nvPr/>
        </p:nvSpPr>
        <p:spPr>
          <a:xfrm>
            <a:off x="4169398" y="3653226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1" name="Rechteck 90"/>
          <p:cNvSpPr/>
          <p:nvPr/>
        </p:nvSpPr>
        <p:spPr>
          <a:xfrm>
            <a:off x="4170537" y="3651450"/>
            <a:ext cx="997556" cy="1008369"/>
          </a:xfrm>
          <a:prstGeom prst="rect">
            <a:avLst/>
          </a:prstGeom>
          <a:noFill/>
          <a:ln w="19050" cmpd="sng"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1" name="Rechteck 100"/>
          <p:cNvSpPr/>
          <p:nvPr/>
        </p:nvSpPr>
        <p:spPr>
          <a:xfrm>
            <a:off x="5981785" y="3652857"/>
            <a:ext cx="997556" cy="100836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2" name="Textfeld 101"/>
          <p:cNvSpPr txBox="1"/>
          <p:nvPr/>
        </p:nvSpPr>
        <p:spPr>
          <a:xfrm>
            <a:off x="5976253" y="4606154"/>
            <a:ext cx="997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Router</a:t>
            </a:r>
          </a:p>
        </p:txBody>
      </p:sp>
      <p:sp>
        <p:nvSpPr>
          <p:cNvPr id="54" name="Rechteck 53"/>
          <p:cNvSpPr/>
          <p:nvPr/>
        </p:nvSpPr>
        <p:spPr>
          <a:xfrm>
            <a:off x="5981785" y="4322591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" name="Rechteck 54"/>
          <p:cNvSpPr/>
          <p:nvPr/>
        </p:nvSpPr>
        <p:spPr>
          <a:xfrm>
            <a:off x="5981785" y="3984960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6" name="Rechteck 55"/>
          <p:cNvSpPr/>
          <p:nvPr/>
        </p:nvSpPr>
        <p:spPr>
          <a:xfrm>
            <a:off x="5981785" y="3653226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2" name="Rechteck 91"/>
          <p:cNvSpPr/>
          <p:nvPr/>
        </p:nvSpPr>
        <p:spPr>
          <a:xfrm>
            <a:off x="5987795" y="3651446"/>
            <a:ext cx="997556" cy="1008369"/>
          </a:xfrm>
          <a:prstGeom prst="rect">
            <a:avLst/>
          </a:prstGeom>
          <a:noFill/>
          <a:ln w="19050" cmpd="sng"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03" name="Gerade Verbindung mit Pfeil 102"/>
          <p:cNvCxnSpPr/>
          <p:nvPr/>
        </p:nvCxnSpPr>
        <p:spPr>
          <a:xfrm>
            <a:off x="1496078" y="4639370"/>
            <a:ext cx="0" cy="665173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/>
          <p:cNvCxnSpPr/>
          <p:nvPr/>
        </p:nvCxnSpPr>
        <p:spPr>
          <a:xfrm flipH="1">
            <a:off x="1494323" y="5291843"/>
            <a:ext cx="959798" cy="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mit Pfeil 104"/>
          <p:cNvCxnSpPr/>
          <p:nvPr/>
        </p:nvCxnSpPr>
        <p:spPr>
          <a:xfrm>
            <a:off x="2454121" y="4667114"/>
            <a:ext cx="0" cy="627629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mit Pfeil 105"/>
          <p:cNvCxnSpPr/>
          <p:nvPr/>
        </p:nvCxnSpPr>
        <p:spPr>
          <a:xfrm>
            <a:off x="3268981" y="4676914"/>
            <a:ext cx="0" cy="627629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mit Pfeil 106"/>
          <p:cNvCxnSpPr/>
          <p:nvPr/>
        </p:nvCxnSpPr>
        <p:spPr>
          <a:xfrm>
            <a:off x="4284223" y="4661226"/>
            <a:ext cx="0" cy="627629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uppierung 7"/>
          <p:cNvGrpSpPr/>
          <p:nvPr/>
        </p:nvGrpSpPr>
        <p:grpSpPr>
          <a:xfrm>
            <a:off x="3163984" y="4903469"/>
            <a:ext cx="1222458" cy="963463"/>
            <a:chOff x="7093658" y="3008852"/>
            <a:chExt cx="1222458" cy="963463"/>
          </a:xfrm>
        </p:grpSpPr>
        <p:pic>
          <p:nvPicPr>
            <p:cNvPr id="9" name="Bild 8" descr="wolke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3658" y="3008852"/>
              <a:ext cx="1222458" cy="963463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7198655" y="3288520"/>
              <a:ext cx="1032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rgbClr val="558ED5"/>
                  </a:solidFill>
                </a:rPr>
                <a:t>Netz 1</a:t>
              </a:r>
            </a:p>
          </p:txBody>
        </p:sp>
      </p:grpSp>
      <p:cxnSp>
        <p:nvCxnSpPr>
          <p:cNvPr id="108" name="Gerade Verbindung mit Pfeil 107"/>
          <p:cNvCxnSpPr/>
          <p:nvPr/>
        </p:nvCxnSpPr>
        <p:spPr>
          <a:xfrm>
            <a:off x="5086667" y="4676914"/>
            <a:ext cx="0" cy="66600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mit Pfeil 108"/>
          <p:cNvCxnSpPr/>
          <p:nvPr/>
        </p:nvCxnSpPr>
        <p:spPr>
          <a:xfrm>
            <a:off x="6096608" y="4661226"/>
            <a:ext cx="0" cy="627629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uppierung 10"/>
          <p:cNvGrpSpPr/>
          <p:nvPr/>
        </p:nvGrpSpPr>
        <p:grpSpPr>
          <a:xfrm>
            <a:off x="5044762" y="4903469"/>
            <a:ext cx="1222458" cy="963463"/>
            <a:chOff x="5352127" y="1684504"/>
            <a:chExt cx="1222458" cy="963463"/>
          </a:xfrm>
        </p:grpSpPr>
        <p:pic>
          <p:nvPicPr>
            <p:cNvPr id="12" name="Bild 11" descr="wolke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2127" y="1684504"/>
              <a:ext cx="1222458" cy="963463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5381957" y="1983918"/>
              <a:ext cx="1032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rgbClr val="558ED5"/>
                  </a:solidFill>
                </a:rPr>
                <a:t>Netz 2</a:t>
              </a:r>
            </a:p>
          </p:txBody>
        </p:sp>
      </p:grpSp>
      <p:cxnSp>
        <p:nvCxnSpPr>
          <p:cNvPr id="110" name="Gerade Verbindung mit Pfeil 109"/>
          <p:cNvCxnSpPr/>
          <p:nvPr/>
        </p:nvCxnSpPr>
        <p:spPr>
          <a:xfrm>
            <a:off x="6868353" y="4661226"/>
            <a:ext cx="0" cy="627629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mit Pfeil 110"/>
          <p:cNvCxnSpPr/>
          <p:nvPr/>
        </p:nvCxnSpPr>
        <p:spPr>
          <a:xfrm>
            <a:off x="7832443" y="4646354"/>
            <a:ext cx="0" cy="649485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uppierung 13"/>
          <p:cNvGrpSpPr/>
          <p:nvPr/>
        </p:nvGrpSpPr>
        <p:grpSpPr>
          <a:xfrm>
            <a:off x="6734572" y="4903469"/>
            <a:ext cx="1222458" cy="963463"/>
            <a:chOff x="6664817" y="927276"/>
            <a:chExt cx="1222458" cy="963463"/>
          </a:xfrm>
        </p:grpSpPr>
        <p:pic>
          <p:nvPicPr>
            <p:cNvPr id="15" name="Bild 14" descr="wolke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4817" y="927276"/>
              <a:ext cx="1222458" cy="963463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6769814" y="1206944"/>
              <a:ext cx="1032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rgbClr val="558ED5"/>
                  </a:solidFill>
                </a:rPr>
                <a:t>Netz </a:t>
              </a:r>
              <a:r>
                <a:rPr lang="de-DE" sz="2400" dirty="0" err="1">
                  <a:solidFill>
                    <a:srgbClr val="558ED5"/>
                  </a:solidFill>
                </a:rPr>
                <a:t>n</a:t>
              </a:r>
              <a:endParaRPr lang="de-DE" sz="2400" dirty="0">
                <a:solidFill>
                  <a:srgbClr val="558ED5"/>
                </a:solidFill>
              </a:endParaRPr>
            </a:p>
          </p:txBody>
        </p:sp>
      </p:grpSp>
      <p:cxnSp>
        <p:nvCxnSpPr>
          <p:cNvPr id="3" name="Gerade Verbindung mit Pfeil 2"/>
          <p:cNvCxnSpPr>
            <a:stCxn id="41" idx="3"/>
            <a:endCxn id="20" idx="1"/>
          </p:cNvCxnSpPr>
          <p:nvPr/>
        </p:nvCxnSpPr>
        <p:spPr>
          <a:xfrm>
            <a:off x="1994856" y="3483469"/>
            <a:ext cx="5339669" cy="505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Ende-zu-Ende Betrachtung als Grafik (Wiederholung)</a:t>
            </a: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10</a:t>
            </a:fld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480447" y="2294868"/>
            <a:ext cx="8049049" cy="1033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81"/>
          <p:cNvSpPr/>
          <p:nvPr/>
        </p:nvSpPr>
        <p:spPr>
          <a:xfrm>
            <a:off x="479690" y="3641291"/>
            <a:ext cx="8049049" cy="2520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2658840" y="2918658"/>
            <a:ext cx="3608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Virtuelle, zuverlässige Verbindungen </a:t>
            </a:r>
          </a:p>
          <a:p>
            <a:pPr algn="ctr"/>
            <a:r>
              <a:rPr lang="de-DE" dirty="0"/>
              <a:t>(aus Sicht der Endsysteme)</a:t>
            </a:r>
          </a:p>
        </p:txBody>
      </p:sp>
    </p:spTree>
    <p:extLst>
      <p:ext uri="{BB962C8B-B14F-4D97-AF65-F5344CB8AC3E}">
        <p14:creationId xmlns:p14="http://schemas.microsoft.com/office/powerpoint/2010/main" val="116711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Vermittlungsschicht als Rahmenbedingung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Transportschicht bietet Anwendungssystem ihre Dienste </a:t>
            </a:r>
            <a:r>
              <a:rPr lang="de-DE" i="1" dirty="0"/>
              <a:t>unter Verwendung der Dienste der Vermittlungsschicht </a:t>
            </a:r>
            <a:r>
              <a:rPr lang="de-DE" dirty="0"/>
              <a:t>an</a:t>
            </a:r>
          </a:p>
          <a:p>
            <a:r>
              <a:rPr lang="de-DE" dirty="0"/>
              <a:t>Zum Verständnis: Vorschau auf Dienste der Vermittlungsschicht: </a:t>
            </a:r>
          </a:p>
          <a:p>
            <a:pPr lvl="1"/>
            <a:r>
              <a:rPr lang="de-DE" dirty="0"/>
              <a:t>Ausführliche Behandlung im Kapitel </a:t>
            </a:r>
            <a:r>
              <a:rPr lang="de-DE" dirty="0" smtClean="0"/>
              <a:t>5</a:t>
            </a:r>
            <a:endParaRPr lang="de-DE" dirty="0"/>
          </a:p>
          <a:p>
            <a:pPr lvl="1"/>
            <a:r>
              <a:rPr lang="de-DE" dirty="0"/>
              <a:t>Protokolle der Vermittlungsschicht (z.B. IP) arbeiten i.d.R. nach dem </a:t>
            </a:r>
            <a:r>
              <a:rPr lang="de-DE" i="1" dirty="0" err="1"/>
              <a:t>best</a:t>
            </a:r>
            <a:r>
              <a:rPr lang="de-DE" i="1" dirty="0"/>
              <a:t> </a:t>
            </a:r>
            <a:r>
              <a:rPr lang="de-DE" i="1" dirty="0" err="1"/>
              <a:t>effort</a:t>
            </a:r>
            <a:r>
              <a:rPr lang="de-DE" dirty="0"/>
              <a:t> Prinzip - nach besten Möglichkeiten wird versucht, einzelne Pakete möglichst effizient an ihr Ziel zu bringen</a:t>
            </a:r>
          </a:p>
          <a:p>
            <a:pPr lvl="1"/>
            <a:r>
              <a:rPr lang="de-DE" dirty="0"/>
              <a:t>Bei Überlastung oder wenn kein Weg zum Ziel gefunden wird, können Pakete verworfen werden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354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Vermittlungsschicht als Rahmenbedingung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Zum Verständnis: Vorschau auf Dienste der Vermittlungsschicht: </a:t>
            </a:r>
          </a:p>
          <a:p>
            <a:pPr lvl="1"/>
            <a:r>
              <a:rPr lang="de-DE" dirty="0"/>
              <a:t>Nicht vorhersehbare Verzögerungen können bei der Zustellung einzelner Pakete auftreten (z.B. weil ein einzelnes Paket einen anderen Weg nimmt)</a:t>
            </a:r>
          </a:p>
          <a:p>
            <a:pPr lvl="1"/>
            <a:r>
              <a:rPr lang="de-DE" dirty="0"/>
              <a:t>Aufgrund der Gegebenheiten noch tiefer liegender Schichten gibt es allgemein eine maximale Paketgröße (MTU – engl.: Maximum Transmission Unit*), die auf einem gegebenen Pfad übertragen werden kann.</a:t>
            </a:r>
          </a:p>
          <a:p>
            <a:r>
              <a:rPr lang="de-DE" dirty="0"/>
              <a:t>Zusammenfassung Vermittlungsschicht: </a:t>
            </a:r>
          </a:p>
          <a:p>
            <a:pPr lvl="1"/>
            <a:r>
              <a:rPr lang="de-DE" dirty="0"/>
              <a:t>Verzögerungen kommen vor</a:t>
            </a:r>
          </a:p>
          <a:p>
            <a:pPr lvl="1"/>
            <a:r>
              <a:rPr lang="de-DE" dirty="0"/>
              <a:t>Pakete können nicht beliebig groß sein</a:t>
            </a:r>
          </a:p>
          <a:p>
            <a:pPr lvl="1"/>
            <a:r>
              <a:rPr lang="de-DE" dirty="0"/>
              <a:t>Die Fehlerarten (Verfälschung, Verlust, Duplikate, falsche Reihenfolge) aus dem Kapitel </a:t>
            </a:r>
            <a:r>
              <a:rPr lang="de-DE" dirty="0" smtClean="0"/>
              <a:t>1 </a:t>
            </a:r>
            <a:r>
              <a:rPr lang="de-DE" dirty="0"/>
              <a:t>kommen vor</a:t>
            </a:r>
          </a:p>
          <a:p>
            <a:pPr marL="0" indent="0" algn="r">
              <a:buNone/>
            </a:pPr>
            <a:r>
              <a:rPr lang="de-DE" sz="1500" dirty="0"/>
              <a:t>* Oft auch „Maximum Transfer Unit“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824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Verbindungslos oder Verbindungsorientiert?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Grundsätzlich: Realisierung des Transportdienstes:</a:t>
            </a:r>
          </a:p>
          <a:p>
            <a:r>
              <a:rPr lang="de-DE" b="1" dirty="0"/>
              <a:t>Verbindungslos</a:t>
            </a:r>
            <a:r>
              <a:rPr lang="de-DE" dirty="0"/>
              <a:t>: </a:t>
            </a:r>
          </a:p>
          <a:p>
            <a:pPr lvl="1"/>
            <a:r>
              <a:rPr lang="de-DE" dirty="0"/>
              <a:t>Vergangenheit irrelevant</a:t>
            </a:r>
          </a:p>
          <a:p>
            <a:pPr lvl="1"/>
            <a:r>
              <a:rPr lang="de-DE" dirty="0"/>
              <a:t>geringe Möglichkeiten zur Fehlererkennung/</a:t>
            </a:r>
            <a:r>
              <a:rPr lang="de-AT" dirty="0"/>
              <a:t>-korrektur</a:t>
            </a:r>
            <a:endParaRPr lang="de-DE" dirty="0"/>
          </a:p>
          <a:p>
            <a:pPr lvl="1"/>
            <a:r>
              <a:rPr lang="de-DE" dirty="0"/>
              <a:t>aber (aufgrund des geringen Verarbeitungsaufwands) </a:t>
            </a:r>
            <a:r>
              <a:rPr lang="de-DE" dirty="0">
                <a:sym typeface="Wingdings"/>
              </a:rPr>
              <a:t> </a:t>
            </a:r>
            <a:r>
              <a:rPr lang="de-DE" dirty="0"/>
              <a:t>hohe </a:t>
            </a:r>
            <a:r>
              <a:rPr lang="de-DE" b="1" dirty="0"/>
              <a:t>Performanz</a:t>
            </a:r>
            <a:endParaRPr lang="de-DE" dirty="0"/>
          </a:p>
          <a:p>
            <a:r>
              <a:rPr lang="de-DE" b="1" dirty="0"/>
              <a:t>Verbindungsorientiert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Vergangenheit relevant (Kontext)</a:t>
            </a:r>
          </a:p>
          <a:p>
            <a:pPr lvl="1"/>
            <a:r>
              <a:rPr lang="de-DE" dirty="0"/>
              <a:t>umfangreiche Fehlerbehandlung (</a:t>
            </a:r>
            <a:r>
              <a:rPr lang="de-DE" b="1" dirty="0"/>
              <a:t>Zuverlässigkeit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(notwendigerweise) höherer Verarbeitungsaufwand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13</a:t>
            </a:fld>
            <a:endParaRPr lang="de-DE"/>
          </a:p>
        </p:txBody>
      </p:sp>
      <p:grpSp>
        <p:nvGrpSpPr>
          <p:cNvPr id="7" name="Gruppierung 6"/>
          <p:cNvGrpSpPr/>
          <p:nvPr/>
        </p:nvGrpSpPr>
        <p:grpSpPr>
          <a:xfrm>
            <a:off x="707586" y="1791426"/>
            <a:ext cx="7728827" cy="732462"/>
            <a:chOff x="800669" y="2918658"/>
            <a:chExt cx="7728827" cy="732462"/>
          </a:xfrm>
        </p:grpSpPr>
        <p:sp>
          <p:nvSpPr>
            <p:cNvPr id="8" name="Textfeld 7"/>
            <p:cNvSpPr txBox="1"/>
            <p:nvPr/>
          </p:nvSpPr>
          <p:spPr>
            <a:xfrm>
              <a:off x="800669" y="2954946"/>
              <a:ext cx="13872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Endsystem A</a:t>
              </a: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7142202" y="2953497"/>
              <a:ext cx="13872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Endsystem B</a:t>
              </a:r>
            </a:p>
          </p:txBody>
        </p:sp>
        <p:sp>
          <p:nvSpPr>
            <p:cNvPr id="10" name="Rechteck 9"/>
            <p:cNvSpPr/>
            <p:nvPr/>
          </p:nvSpPr>
          <p:spPr>
            <a:xfrm>
              <a:off x="997300" y="3315818"/>
              <a:ext cx="997556" cy="3353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buClr>
                  <a:schemeClr val="tx2">
                    <a:lumMod val="60000"/>
                    <a:lumOff val="40000"/>
                  </a:schemeClr>
                </a:buClr>
              </a:pPr>
              <a:r>
                <a:rPr lang="de-DE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1" name="Rechteck 10"/>
            <p:cNvSpPr/>
            <p:nvPr/>
          </p:nvSpPr>
          <p:spPr>
            <a:xfrm>
              <a:off x="7334525" y="3315818"/>
              <a:ext cx="997556" cy="3353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buClr>
                  <a:schemeClr val="tx2">
                    <a:lumMod val="60000"/>
                    <a:lumOff val="40000"/>
                  </a:schemeClr>
                </a:buClr>
              </a:pPr>
              <a:r>
                <a:rPr lang="de-DE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12" name="Gerade Verbindung mit Pfeil 11"/>
            <p:cNvCxnSpPr/>
            <p:nvPr/>
          </p:nvCxnSpPr>
          <p:spPr>
            <a:xfrm>
              <a:off x="1994856" y="3483469"/>
              <a:ext cx="5339669" cy="5052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/>
            <p:cNvSpPr txBox="1"/>
            <p:nvPr/>
          </p:nvSpPr>
          <p:spPr>
            <a:xfrm>
              <a:off x="2658840" y="2918658"/>
              <a:ext cx="36083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Virtuelle, zuverlässige Verbindungen </a:t>
              </a:r>
            </a:p>
            <a:p>
              <a:pPr algn="ctr"/>
              <a:r>
                <a:rPr lang="de-DE" dirty="0"/>
                <a:t>(aus Sicht der Endsysteme)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372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Kapitel </a:t>
            </a:r>
            <a:r>
              <a:rPr lang="de-DE" dirty="0" smtClean="0"/>
              <a:t>4.2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Techniken zur Realisierung verbindungsorientierter Ansätze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Sequenznummern, Quittungen, Fenstertechnik</a:t>
            </a:r>
          </a:p>
          <a:p>
            <a:r>
              <a:rPr lang="de-DE" dirty="0"/>
              <a:t>Drei-Wege-Handschlag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080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Motivation/Einordnung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In diesem Unterkapitel: </a:t>
            </a:r>
            <a:r>
              <a:rPr lang="de-DE" i="1" dirty="0"/>
              <a:t>allgemeine</a:t>
            </a:r>
            <a:r>
              <a:rPr lang="de-DE" dirty="0"/>
              <a:t> </a:t>
            </a:r>
            <a:r>
              <a:rPr lang="de-DE" i="1" dirty="0"/>
              <a:t>Techniken</a:t>
            </a:r>
            <a:r>
              <a:rPr lang="de-DE" dirty="0"/>
              <a:t> zur </a:t>
            </a:r>
            <a:r>
              <a:rPr lang="de-DE" i="1" dirty="0"/>
              <a:t>Realisierung </a:t>
            </a:r>
            <a:r>
              <a:rPr lang="de-DE" dirty="0"/>
              <a:t>verbindungsorientierter Dienste</a:t>
            </a:r>
          </a:p>
          <a:p>
            <a:pPr lvl="1"/>
            <a:r>
              <a:rPr lang="de-DE" dirty="0"/>
              <a:t>kommen sowohl in verbindungsorientierten </a:t>
            </a:r>
            <a:r>
              <a:rPr lang="de-DE" i="1" dirty="0"/>
              <a:t>Transportprotokollen </a:t>
            </a:r>
            <a:r>
              <a:rPr lang="de-DE" dirty="0"/>
              <a:t>(TCP)</a:t>
            </a:r>
          </a:p>
          <a:p>
            <a:pPr lvl="1"/>
            <a:r>
              <a:rPr lang="de-DE" dirty="0"/>
              <a:t>als auch in verbindungsorientierten Protokollen anderer Schichten zum Einsatz.</a:t>
            </a:r>
          </a:p>
          <a:p>
            <a:r>
              <a:rPr lang="de-DE" dirty="0"/>
              <a:t>Es handelt sich um schichtunabhängige Konzepte</a:t>
            </a:r>
          </a:p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62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Techniken zur Realisierung verbindungsorientierter Dienste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Sequenznummer und Quittungen</a:t>
            </a:r>
          </a:p>
          <a:p>
            <a:pPr lvl="1"/>
            <a:r>
              <a:rPr lang="de-DE" dirty="0"/>
              <a:t>Größe des Sequenznummernraumes</a:t>
            </a:r>
          </a:p>
          <a:p>
            <a:pPr lvl="1"/>
            <a:r>
              <a:rPr lang="de-DE" dirty="0"/>
              <a:t>Maximale Lebensdauer von Nachrichten</a:t>
            </a:r>
          </a:p>
          <a:p>
            <a:pPr lvl="1"/>
            <a:r>
              <a:rPr lang="de-DE" dirty="0"/>
              <a:t>Fenstertechnik</a:t>
            </a:r>
          </a:p>
          <a:p>
            <a:r>
              <a:rPr lang="de-DE" dirty="0"/>
              <a:t>Verbindungsaufbau/-abbau</a:t>
            </a:r>
          </a:p>
          <a:p>
            <a:r>
              <a:rPr lang="de-DE" dirty="0"/>
              <a:t>Flusssteuerung und Staukontrolle</a:t>
            </a:r>
          </a:p>
          <a:p>
            <a:endParaRPr lang="de-DE" dirty="0"/>
          </a:p>
          <a:p>
            <a:r>
              <a:rPr lang="de-DE" dirty="0"/>
              <a:t>Ports und Sockets</a:t>
            </a:r>
          </a:p>
          <a:p>
            <a:r>
              <a:rPr lang="de-DE" dirty="0"/>
              <a:t>TCP / UDP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16</a:t>
            </a:fld>
            <a:endParaRPr lang="de-DE"/>
          </a:p>
        </p:txBody>
      </p:sp>
      <p:grpSp>
        <p:nvGrpSpPr>
          <p:cNvPr id="6" name="Gruppierung 5"/>
          <p:cNvGrpSpPr>
            <a:grpSpLocks noChangeAspect="1"/>
          </p:cNvGrpSpPr>
          <p:nvPr/>
        </p:nvGrpSpPr>
        <p:grpSpPr>
          <a:xfrm>
            <a:off x="5414616" y="0"/>
            <a:ext cx="3667391" cy="358821"/>
            <a:chOff x="997300" y="2933478"/>
            <a:chExt cx="7334781" cy="717642"/>
          </a:xfrm>
        </p:grpSpPr>
        <p:sp>
          <p:nvSpPr>
            <p:cNvPr id="7" name="Textfeld 6"/>
            <p:cNvSpPr txBox="1"/>
            <p:nvPr/>
          </p:nvSpPr>
          <p:spPr>
            <a:xfrm>
              <a:off x="1238883" y="2950050"/>
              <a:ext cx="503984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/>
                <a:t>A</a:t>
              </a:r>
              <a:endParaRPr lang="de-DE" sz="900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7586119" y="2933478"/>
              <a:ext cx="494368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/>
                <a:t>B</a:t>
              </a:r>
              <a:endParaRPr lang="de-DE" sz="900" dirty="0"/>
            </a:p>
          </p:txBody>
        </p:sp>
        <p:sp>
          <p:nvSpPr>
            <p:cNvPr id="9" name="Rechteck 8"/>
            <p:cNvSpPr/>
            <p:nvPr/>
          </p:nvSpPr>
          <p:spPr>
            <a:xfrm>
              <a:off x="997300" y="3315818"/>
              <a:ext cx="997556" cy="3353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buClr>
                  <a:schemeClr val="tx2">
                    <a:lumMod val="60000"/>
                    <a:lumOff val="40000"/>
                  </a:schemeClr>
                </a:buClr>
              </a:pPr>
              <a:endParaRPr lang="de-DE" sz="9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7334525" y="3315818"/>
              <a:ext cx="997556" cy="3353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buClr>
                  <a:schemeClr val="tx2">
                    <a:lumMod val="60000"/>
                    <a:lumOff val="40000"/>
                  </a:schemeClr>
                </a:buClr>
              </a:pPr>
              <a:endParaRPr lang="de-DE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Gerade Verbindung mit Pfeil 10"/>
            <p:cNvCxnSpPr/>
            <p:nvPr/>
          </p:nvCxnSpPr>
          <p:spPr>
            <a:xfrm>
              <a:off x="1994856" y="3483469"/>
              <a:ext cx="5339669" cy="5052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>
              <a:off x="2735760" y="3106274"/>
              <a:ext cx="3857465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dirty="0"/>
                <a:t>Virtuelle, zuverlässige </a:t>
              </a:r>
              <a:r>
                <a:rPr lang="de-DE" sz="900"/>
                <a:t>Verbindungen </a:t>
              </a:r>
              <a:endParaRPr lang="de-DE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88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Sequenznummern und Quittungen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Verbindungsorientierter Protokolle werden oft mit Sequenznummern realisiert</a:t>
            </a:r>
          </a:p>
          <a:p>
            <a:r>
              <a:rPr lang="de-DE" dirty="0"/>
              <a:t>Wenn gesendete Nachrichten durchnummeriert werden, können verloren gegangene Nachrichten neu angefordert, Duplikate verworfen, und Nachrichten in falscher Reihenfolge richtig angeordnet werden.</a:t>
            </a:r>
          </a:p>
          <a:p>
            <a:r>
              <a:rPr lang="de-DE" dirty="0"/>
              <a:t>Wenn zusätzlich Quittungen (der Empfänger bestätigt empfangene Nachrichten) verwendet werden, kann außerdem die </a:t>
            </a:r>
            <a:r>
              <a:rPr lang="de-DE" b="1" dirty="0"/>
              <a:t>Flusssteuerung</a:t>
            </a:r>
            <a:r>
              <a:rPr lang="de-DE" i="1" dirty="0"/>
              <a:t> </a:t>
            </a:r>
            <a:r>
              <a:rPr lang="de-DE" dirty="0"/>
              <a:t>geregelt werden:</a:t>
            </a:r>
          </a:p>
          <a:p>
            <a:pPr lvl="1"/>
            <a:r>
              <a:rPr lang="de-DE" dirty="0"/>
              <a:t>Der Sender schickt erst dann weitere Nachrichten, wenn ausreichend viele, bereits gesendete Nachrichten quittiert wurden.</a:t>
            </a:r>
          </a:p>
          <a:p>
            <a:pPr lvl="1"/>
            <a:r>
              <a:rPr lang="de-DE" dirty="0"/>
              <a:t>So wird verhindert, dass ein langsamer Empfänger (oder auch ein langsames Transitsystem) von einem schnellen Sender überlastet wird.</a:t>
            </a:r>
          </a:p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115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120441" y="1531032"/>
            <a:ext cx="1582196" cy="8436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7" name="Rechteck 6"/>
          <p:cNvSpPr/>
          <p:nvPr/>
        </p:nvSpPr>
        <p:spPr>
          <a:xfrm>
            <a:off x="6857102" y="1531032"/>
            <a:ext cx="1582196" cy="8436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	</a:t>
            </a: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3702637" y="1712738"/>
            <a:ext cx="3154465" cy="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3702637" y="2185198"/>
            <a:ext cx="3154465" cy="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3702637" y="1712738"/>
            <a:ext cx="3154465" cy="0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3702637" y="2185198"/>
            <a:ext cx="3154465" cy="0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2120441" y="1531032"/>
            <a:ext cx="486506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de-DE" dirty="0" err="1">
                <a:solidFill>
                  <a:srgbClr val="E46C0A"/>
                </a:solidFill>
              </a:rPr>
              <a:t>sns</a:t>
            </a:r>
            <a:r>
              <a:rPr lang="de-DE" dirty="0">
                <a:solidFill>
                  <a:srgbClr val="E46C0A"/>
                </a:solidFill>
              </a:rPr>
              <a:t> </a:t>
            </a:r>
          </a:p>
        </p:txBody>
      </p:sp>
      <p:sp>
        <p:nvSpPr>
          <p:cNvPr id="16" name="Rechteck 15"/>
          <p:cNvSpPr/>
          <p:nvPr/>
        </p:nvSpPr>
        <p:spPr>
          <a:xfrm>
            <a:off x="2473784" y="1531032"/>
            <a:ext cx="771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(i	</a:t>
            </a:r>
            <a:r>
              <a:rPr lang="de-DE" dirty="0" err="1">
                <a:solidFill>
                  <a:schemeClr val="tx1"/>
                </a:solidFill>
              </a:rPr>
              <a:t>j</a:t>
            </a:r>
            <a:r>
              <a:rPr lang="de-DE" dirty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25" name="Gruppierung 24"/>
          <p:cNvGrpSpPr/>
          <p:nvPr/>
        </p:nvGrpSpPr>
        <p:grpSpPr>
          <a:xfrm>
            <a:off x="2688200" y="2366783"/>
            <a:ext cx="330056" cy="415587"/>
            <a:chOff x="3417546" y="1992614"/>
            <a:chExt cx="330056" cy="415587"/>
          </a:xfrm>
        </p:grpSpPr>
        <p:sp>
          <p:nvSpPr>
            <p:cNvPr id="23" name="Textfeld 22"/>
            <p:cNvSpPr txBox="1"/>
            <p:nvPr/>
          </p:nvSpPr>
          <p:spPr>
            <a:xfrm>
              <a:off x="3417546" y="1992614"/>
              <a:ext cx="303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P</a:t>
              </a: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3527620" y="2131202"/>
              <a:ext cx="219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i</a:t>
              </a:r>
            </a:p>
          </p:txBody>
        </p:sp>
      </p:grpSp>
      <p:grpSp>
        <p:nvGrpSpPr>
          <p:cNvPr id="26" name="Gruppierung 25"/>
          <p:cNvGrpSpPr/>
          <p:nvPr/>
        </p:nvGrpSpPr>
        <p:grpSpPr>
          <a:xfrm>
            <a:off x="7482420" y="2366231"/>
            <a:ext cx="331559" cy="415587"/>
            <a:chOff x="3417546" y="1992614"/>
            <a:chExt cx="331559" cy="415587"/>
          </a:xfrm>
        </p:grpSpPr>
        <p:sp>
          <p:nvSpPr>
            <p:cNvPr id="27" name="Textfeld 26"/>
            <p:cNvSpPr txBox="1"/>
            <p:nvPr/>
          </p:nvSpPr>
          <p:spPr>
            <a:xfrm>
              <a:off x="3417546" y="1992614"/>
              <a:ext cx="303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P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3527620" y="2131202"/>
              <a:ext cx="2214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/>
                <a:t>j</a:t>
              </a:r>
              <a:endParaRPr lang="de-DE" sz="1200" dirty="0"/>
            </a:p>
          </p:txBody>
        </p:sp>
      </p:grpSp>
      <p:sp>
        <p:nvSpPr>
          <p:cNvPr id="29" name="Rechteck 28"/>
          <p:cNvSpPr/>
          <p:nvPr/>
        </p:nvSpPr>
        <p:spPr>
          <a:xfrm>
            <a:off x="2120441" y="2014717"/>
            <a:ext cx="511077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de-DE" dirty="0" err="1">
                <a:solidFill>
                  <a:schemeClr val="tx1"/>
                </a:solidFill>
              </a:rPr>
              <a:t>sne</a:t>
            </a:r>
            <a:r>
              <a:rPr lang="de-DE" dirty="0">
                <a:solidFill>
                  <a:schemeClr val="tx1"/>
                </a:solidFill>
              </a:rPr>
              <a:t> </a:t>
            </a:r>
            <a:endParaRPr lang="de-DE" dirty="0"/>
          </a:p>
        </p:txBody>
      </p:sp>
      <p:sp>
        <p:nvSpPr>
          <p:cNvPr id="30" name="Rechteck 29"/>
          <p:cNvSpPr/>
          <p:nvPr/>
        </p:nvSpPr>
        <p:spPr>
          <a:xfrm>
            <a:off x="2473784" y="2014717"/>
            <a:ext cx="771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(j	i)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3702637" y="2871917"/>
            <a:ext cx="315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E46C0A"/>
                </a:solidFill>
              </a:rPr>
              <a:t>Protokoll Instanz</a:t>
            </a:r>
          </a:p>
        </p:txBody>
      </p:sp>
      <p:cxnSp>
        <p:nvCxnSpPr>
          <p:cNvPr id="32" name="Gerade Verbindung mit Pfeil 31"/>
          <p:cNvCxnSpPr/>
          <p:nvPr/>
        </p:nvCxnSpPr>
        <p:spPr>
          <a:xfrm flipH="1">
            <a:off x="6081286" y="2378894"/>
            <a:ext cx="773476" cy="596267"/>
          </a:xfrm>
          <a:prstGeom prst="straightConnector1">
            <a:avLst/>
          </a:prstGeom>
          <a:ln w="19050" cmpd="sng">
            <a:solidFill>
              <a:srgbClr val="E46C0A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3702637" y="2368570"/>
            <a:ext cx="773476" cy="596267"/>
          </a:xfrm>
          <a:prstGeom prst="straightConnector1">
            <a:avLst/>
          </a:prstGeom>
          <a:ln w="19050" cmpd="sng">
            <a:solidFill>
              <a:srgbClr val="E46C0A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2727645" y="1750524"/>
            <a:ext cx="273828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2722647" y="2241456"/>
            <a:ext cx="273828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/>
          <p:nvPr/>
        </p:nvSpPr>
        <p:spPr>
          <a:xfrm>
            <a:off x="6866535" y="2000532"/>
            <a:ext cx="486506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de-DE" dirty="0" err="1">
                <a:solidFill>
                  <a:schemeClr val="tx1"/>
                </a:solidFill>
              </a:rPr>
              <a:t>sns</a:t>
            </a:r>
            <a:r>
              <a:rPr lang="de-DE" dirty="0">
                <a:solidFill>
                  <a:schemeClr val="tx1"/>
                </a:solidFill>
              </a:rPr>
              <a:t> </a:t>
            </a:r>
            <a:endParaRPr lang="de-DE" dirty="0"/>
          </a:p>
        </p:txBody>
      </p:sp>
      <p:sp>
        <p:nvSpPr>
          <p:cNvPr id="41" name="Rechteck 40"/>
          <p:cNvSpPr/>
          <p:nvPr/>
        </p:nvSpPr>
        <p:spPr>
          <a:xfrm>
            <a:off x="7219878" y="2000532"/>
            <a:ext cx="771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(j	i)</a:t>
            </a:r>
          </a:p>
        </p:txBody>
      </p:sp>
      <p:sp>
        <p:nvSpPr>
          <p:cNvPr id="42" name="Rechteck 41"/>
          <p:cNvSpPr/>
          <p:nvPr/>
        </p:nvSpPr>
        <p:spPr>
          <a:xfrm>
            <a:off x="6866535" y="1522695"/>
            <a:ext cx="511077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de-DE" dirty="0" err="1">
                <a:solidFill>
                  <a:srgbClr val="E46C0A"/>
                </a:solidFill>
              </a:rPr>
              <a:t>sne</a:t>
            </a:r>
            <a:r>
              <a:rPr lang="de-DE" dirty="0">
                <a:solidFill>
                  <a:srgbClr val="E46C0A"/>
                </a:solidFill>
              </a:rPr>
              <a:t> </a:t>
            </a:r>
          </a:p>
        </p:txBody>
      </p:sp>
      <p:sp>
        <p:nvSpPr>
          <p:cNvPr id="43" name="Rechteck 42"/>
          <p:cNvSpPr/>
          <p:nvPr/>
        </p:nvSpPr>
        <p:spPr>
          <a:xfrm>
            <a:off x="7219878" y="1522695"/>
            <a:ext cx="771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(i	</a:t>
            </a:r>
            <a:r>
              <a:rPr lang="de-DE" dirty="0" err="1">
                <a:solidFill>
                  <a:schemeClr val="tx1"/>
                </a:solidFill>
              </a:rPr>
              <a:t>j</a:t>
            </a:r>
            <a:r>
              <a:rPr lang="de-DE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44" name="Gerade Verbindung mit Pfeil 43"/>
          <p:cNvCxnSpPr/>
          <p:nvPr/>
        </p:nvCxnSpPr>
        <p:spPr>
          <a:xfrm>
            <a:off x="7473739" y="2220024"/>
            <a:ext cx="273828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>
            <a:off x="7468741" y="1749434"/>
            <a:ext cx="273828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206087" y="1374378"/>
            <a:ext cx="264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E46C0A"/>
                </a:solidFill>
              </a:rPr>
              <a:t>N = {i     j, typ, </a:t>
            </a:r>
            <a:r>
              <a:rPr lang="de-DE" dirty="0" err="1">
                <a:solidFill>
                  <a:srgbClr val="E46C0A"/>
                </a:solidFill>
              </a:rPr>
              <a:t>snn</a:t>
            </a:r>
            <a:r>
              <a:rPr lang="de-DE" dirty="0">
                <a:solidFill>
                  <a:srgbClr val="E46C0A"/>
                </a:solidFill>
              </a:rPr>
              <a:t>, </a:t>
            </a:r>
            <a:r>
              <a:rPr lang="de-DE" dirty="0" err="1">
                <a:solidFill>
                  <a:srgbClr val="E46C0A"/>
                </a:solidFill>
              </a:rPr>
              <a:t>sna</a:t>
            </a:r>
            <a:r>
              <a:rPr lang="de-DE" dirty="0">
                <a:solidFill>
                  <a:srgbClr val="E46C0A"/>
                </a:solidFill>
              </a:rPr>
              <a:t>, ...}</a:t>
            </a:r>
          </a:p>
        </p:txBody>
      </p:sp>
      <p:cxnSp>
        <p:nvCxnSpPr>
          <p:cNvPr id="46" name="Gerade Verbindung mit Pfeil 45"/>
          <p:cNvCxnSpPr/>
          <p:nvPr/>
        </p:nvCxnSpPr>
        <p:spPr>
          <a:xfrm>
            <a:off x="4821093" y="1596204"/>
            <a:ext cx="216000" cy="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feld 54"/>
          <p:cNvSpPr txBox="1"/>
          <p:nvPr/>
        </p:nvSpPr>
        <p:spPr>
          <a:xfrm>
            <a:off x="1679131" y="3463159"/>
            <a:ext cx="683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</a:t>
            </a:r>
            <a:r>
              <a:rPr lang="de-DE" dirty="0">
                <a:solidFill>
                  <a:srgbClr val="FF0000"/>
                </a:solidFill>
              </a:rPr>
              <a:t>i		</a:t>
            </a:r>
            <a:r>
              <a:rPr lang="de-DE" dirty="0" err="1">
                <a:solidFill>
                  <a:srgbClr val="FF0000"/>
                </a:solidFill>
              </a:rPr>
              <a:t>j</a:t>
            </a:r>
            <a:r>
              <a:rPr lang="de-DE" dirty="0"/>
              <a:t>): Nummer der nächsten zu sendenden Nachricht</a:t>
            </a:r>
          </a:p>
        </p:txBody>
      </p:sp>
      <p:cxnSp>
        <p:nvCxnSpPr>
          <p:cNvPr id="57" name="Gerade Verbindung mit Pfeil 56"/>
          <p:cNvCxnSpPr/>
          <p:nvPr/>
        </p:nvCxnSpPr>
        <p:spPr>
          <a:xfrm>
            <a:off x="1931459" y="3685593"/>
            <a:ext cx="741644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hteck 62"/>
          <p:cNvSpPr/>
          <p:nvPr/>
        </p:nvSpPr>
        <p:spPr>
          <a:xfrm>
            <a:off x="1328373" y="3463159"/>
            <a:ext cx="486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E46C0A"/>
                </a:solidFill>
              </a:rPr>
              <a:t>sns</a:t>
            </a:r>
            <a:endParaRPr lang="de-DE" dirty="0">
              <a:solidFill>
                <a:srgbClr val="E46C0A"/>
              </a:solidFill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1684180" y="3819674"/>
            <a:ext cx="683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</a:t>
            </a:r>
            <a:r>
              <a:rPr lang="de-DE" dirty="0">
                <a:solidFill>
                  <a:srgbClr val="FF0000"/>
                </a:solidFill>
              </a:rPr>
              <a:t>i		</a:t>
            </a:r>
            <a:r>
              <a:rPr lang="de-DE" dirty="0" err="1">
                <a:solidFill>
                  <a:srgbClr val="FF0000"/>
                </a:solidFill>
              </a:rPr>
              <a:t>j</a:t>
            </a:r>
            <a:r>
              <a:rPr lang="de-DE" dirty="0"/>
              <a:t>): Nummer der nächsten erwarteten Nachricht</a:t>
            </a:r>
          </a:p>
        </p:txBody>
      </p:sp>
      <p:cxnSp>
        <p:nvCxnSpPr>
          <p:cNvPr id="67" name="Gerade Verbindung mit Pfeil 66"/>
          <p:cNvCxnSpPr/>
          <p:nvPr/>
        </p:nvCxnSpPr>
        <p:spPr>
          <a:xfrm>
            <a:off x="1931459" y="4042108"/>
            <a:ext cx="746693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hteck 67"/>
          <p:cNvSpPr/>
          <p:nvPr/>
        </p:nvSpPr>
        <p:spPr>
          <a:xfrm>
            <a:off x="1333422" y="3819674"/>
            <a:ext cx="511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E46C0A"/>
                </a:solidFill>
              </a:rPr>
              <a:t>sne</a:t>
            </a:r>
            <a:endParaRPr lang="de-DE" dirty="0">
              <a:solidFill>
                <a:srgbClr val="E46C0A"/>
              </a:solidFill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1314714" y="4210197"/>
            <a:ext cx="486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E46C0A"/>
                </a:solidFill>
              </a:rPr>
              <a:t>N = {i     </a:t>
            </a:r>
            <a:r>
              <a:rPr lang="de-DE" dirty="0" err="1">
                <a:solidFill>
                  <a:srgbClr val="E46C0A"/>
                </a:solidFill>
              </a:rPr>
              <a:t>j</a:t>
            </a:r>
            <a:r>
              <a:rPr lang="de-DE" dirty="0">
                <a:solidFill>
                  <a:srgbClr val="E46C0A"/>
                </a:solidFill>
              </a:rPr>
              <a:t>, typ, </a:t>
            </a:r>
            <a:r>
              <a:rPr lang="de-DE" dirty="0" err="1">
                <a:solidFill>
                  <a:srgbClr val="E46C0A"/>
                </a:solidFill>
              </a:rPr>
              <a:t>snn</a:t>
            </a:r>
            <a:r>
              <a:rPr lang="de-DE" dirty="0">
                <a:solidFill>
                  <a:srgbClr val="E46C0A"/>
                </a:solidFill>
              </a:rPr>
              <a:t>, </a:t>
            </a:r>
            <a:r>
              <a:rPr lang="de-DE" dirty="0" err="1">
                <a:solidFill>
                  <a:srgbClr val="E46C0A"/>
                </a:solidFill>
              </a:rPr>
              <a:t>sna</a:t>
            </a:r>
            <a:r>
              <a:rPr lang="de-DE" dirty="0">
                <a:solidFill>
                  <a:srgbClr val="FF0000"/>
                </a:solidFill>
              </a:rPr>
              <a:t>...</a:t>
            </a:r>
            <a:r>
              <a:rPr lang="de-DE" dirty="0">
                <a:solidFill>
                  <a:srgbClr val="E46C0A"/>
                </a:solidFill>
              </a:rPr>
              <a:t>} </a:t>
            </a:r>
            <a:r>
              <a:rPr lang="de-DE" dirty="0">
                <a:solidFill>
                  <a:srgbClr val="000000"/>
                </a:solidFill>
              </a:rPr>
              <a:t>= Nachricht</a:t>
            </a:r>
          </a:p>
        </p:txBody>
      </p:sp>
      <p:cxnSp>
        <p:nvCxnSpPr>
          <p:cNvPr id="73" name="Gerade Verbindung mit Pfeil 72"/>
          <p:cNvCxnSpPr/>
          <p:nvPr/>
        </p:nvCxnSpPr>
        <p:spPr>
          <a:xfrm>
            <a:off x="1923328" y="4432023"/>
            <a:ext cx="216000" cy="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feld 73"/>
          <p:cNvSpPr txBox="1"/>
          <p:nvPr/>
        </p:nvSpPr>
        <p:spPr>
          <a:xfrm>
            <a:off x="1767660" y="4557278"/>
            <a:ext cx="4407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i    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j</a:t>
            </a:r>
            <a:r>
              <a:rPr lang="de-DE" dirty="0"/>
              <a:t>: </a:t>
            </a:r>
            <a:r>
              <a:rPr lang="de-DE" dirty="0">
                <a:solidFill>
                  <a:srgbClr val="000000"/>
                </a:solidFill>
              </a:rPr>
              <a:t>Verbindungs- und Richtungskennung</a:t>
            </a:r>
          </a:p>
        </p:txBody>
      </p:sp>
      <p:cxnSp>
        <p:nvCxnSpPr>
          <p:cNvPr id="75" name="Gerade Verbindung mit Pfeil 74"/>
          <p:cNvCxnSpPr/>
          <p:nvPr/>
        </p:nvCxnSpPr>
        <p:spPr>
          <a:xfrm>
            <a:off x="1923328" y="4763110"/>
            <a:ext cx="216000" cy="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feld 76"/>
          <p:cNvSpPr txBox="1"/>
          <p:nvPr/>
        </p:nvSpPr>
        <p:spPr>
          <a:xfrm>
            <a:off x="1767660" y="4813308"/>
            <a:ext cx="7122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typ</a:t>
            </a:r>
            <a:r>
              <a:rPr lang="de-DE" dirty="0"/>
              <a:t>: 	</a:t>
            </a:r>
            <a:r>
              <a:rPr lang="de-DE" sz="1600" dirty="0"/>
              <a:t>∈</a:t>
            </a:r>
            <a:r>
              <a:rPr lang="de-DE" dirty="0"/>
              <a:t>NN, ACK, NAK, SYN, CLS,</a:t>
            </a:r>
            <a:r>
              <a:rPr lang="de-DE" dirty="0">
                <a:solidFill>
                  <a:srgbClr val="FF0000"/>
                </a:solidFill>
              </a:rPr>
              <a:t>...</a:t>
            </a:r>
          </a:p>
          <a:p>
            <a:r>
              <a:rPr lang="de-DE" dirty="0"/>
              <a:t>	mit NN normale Nachricht, ACK/NAK pos./neg. Quittung</a:t>
            </a:r>
          </a:p>
          <a:p>
            <a:r>
              <a:rPr lang="de-DE" dirty="0"/>
              <a:t>	SYN Synchronisations-/Aufbauwunsch, CLS engl.: Close/Abbauwunsch</a:t>
            </a:r>
          </a:p>
        </p:txBody>
      </p:sp>
      <p:sp>
        <p:nvSpPr>
          <p:cNvPr id="78" name="Textfeld 77"/>
          <p:cNvSpPr txBox="1"/>
          <p:nvPr/>
        </p:nvSpPr>
        <p:spPr>
          <a:xfrm>
            <a:off x="1767660" y="5683571"/>
            <a:ext cx="622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snn</a:t>
            </a:r>
            <a:r>
              <a:rPr lang="de-DE" dirty="0"/>
              <a:t>: Sequenznummer einer Nachricht     </a:t>
            </a:r>
            <a:endParaRPr lang="de-DE" sz="1600" dirty="0"/>
          </a:p>
        </p:txBody>
      </p:sp>
      <p:sp>
        <p:nvSpPr>
          <p:cNvPr id="79" name="Textfeld 78"/>
          <p:cNvSpPr txBox="1"/>
          <p:nvPr/>
        </p:nvSpPr>
        <p:spPr>
          <a:xfrm>
            <a:off x="1767660" y="6055509"/>
            <a:ext cx="622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sna</a:t>
            </a:r>
            <a:r>
              <a:rPr lang="de-DE" dirty="0"/>
              <a:t>: Sequenznummer der nächsten erwarteten Nachricht (= </a:t>
            </a:r>
            <a:r>
              <a:rPr lang="de-DE" dirty="0" err="1"/>
              <a:t>sne</a:t>
            </a:r>
            <a:r>
              <a:rPr lang="de-DE" dirty="0"/>
              <a:t>)  </a:t>
            </a:r>
            <a:endParaRPr lang="de-DE" sz="1600" dirty="0"/>
          </a:p>
        </p:txBody>
      </p:sp>
      <p:sp>
        <p:nvSpPr>
          <p:cNvPr id="80" name="Textfeld 79"/>
          <p:cNvSpPr txBox="1"/>
          <p:nvPr/>
        </p:nvSpPr>
        <p:spPr>
          <a:xfrm>
            <a:off x="4206086" y="1857663"/>
            <a:ext cx="264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 = {j     i, typ, </a:t>
            </a:r>
            <a:r>
              <a:rPr lang="de-DE" dirty="0" err="1"/>
              <a:t>snn</a:t>
            </a:r>
            <a:r>
              <a:rPr lang="de-DE" dirty="0"/>
              <a:t>, </a:t>
            </a:r>
            <a:r>
              <a:rPr lang="de-DE" dirty="0" err="1"/>
              <a:t>sna</a:t>
            </a:r>
            <a:r>
              <a:rPr lang="de-DE" dirty="0"/>
              <a:t>, ...}</a:t>
            </a:r>
          </a:p>
        </p:txBody>
      </p:sp>
      <p:cxnSp>
        <p:nvCxnSpPr>
          <p:cNvPr id="81" name="Gerade Verbindung mit Pfeil 80"/>
          <p:cNvCxnSpPr/>
          <p:nvPr/>
        </p:nvCxnSpPr>
        <p:spPr>
          <a:xfrm>
            <a:off x="4821092" y="2079489"/>
            <a:ext cx="216000" cy="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73425"/>
          </a:xfrm>
        </p:spPr>
        <p:txBody>
          <a:bodyPr/>
          <a:lstStyle/>
          <a:p>
            <a:r>
              <a:rPr lang="de-DE" dirty="0"/>
              <a:t>Sequenznummern Notation</a:t>
            </a:r>
          </a:p>
        </p:txBody>
      </p:sp>
    </p:spTree>
    <p:extLst>
      <p:ext uri="{BB962C8B-B14F-4D97-AF65-F5344CB8AC3E}">
        <p14:creationId xmlns:p14="http://schemas.microsoft.com/office/powerpoint/2010/main" val="359625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4AAD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4AAD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5" grpId="0"/>
      <p:bldP spid="15" grpId="1"/>
      <p:bldP spid="16" grpId="0"/>
      <p:bldP spid="29" grpId="0"/>
      <p:bldP spid="30" grpId="0"/>
      <p:bldP spid="31" grpId="0"/>
      <p:bldP spid="31" grpId="1"/>
      <p:bldP spid="40" grpId="0"/>
      <p:bldP spid="41" grpId="0"/>
      <p:bldP spid="42" grpId="0"/>
      <p:bldP spid="42" grpId="1"/>
      <p:bldP spid="43" grpId="0"/>
      <p:bldP spid="13" grpId="0"/>
      <p:bldP spid="13" grpId="1"/>
      <p:bldP spid="55" grpId="0"/>
      <p:bldP spid="55" grpId="1"/>
      <p:bldP spid="63" grpId="0"/>
      <p:bldP spid="63" grpId="1"/>
      <p:bldP spid="63" grpId="2"/>
      <p:bldP spid="66" grpId="0"/>
      <p:bldP spid="66" grpId="1"/>
      <p:bldP spid="68" grpId="0"/>
      <p:bldP spid="68" grpId="1"/>
      <p:bldP spid="68" grpId="2"/>
      <p:bldP spid="72" grpId="0"/>
      <p:bldP spid="72" grpId="1"/>
      <p:bldP spid="74" grpId="0"/>
      <p:bldP spid="74" grpId="1"/>
      <p:bldP spid="77" grpId="0"/>
      <p:bldP spid="77" grpId="1"/>
      <p:bldP spid="78" grpId="0"/>
      <p:bldP spid="78" grpId="1"/>
      <p:bldP spid="79" grpId="0"/>
      <p:bldP spid="79" grpId="1"/>
      <p:bldP spid="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Quittungsvarianten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Quittungen können positiv oder negativ sein („Die PDU Nr. n ist angekommen/nicht angekommen“).</a:t>
            </a:r>
          </a:p>
          <a:p>
            <a:r>
              <a:rPr lang="de-DE" dirty="0"/>
              <a:t>Sammelquittung: Einzelne Quittung für mehrere aufeinander folgende PDUs („Die PDUs bis Nr. n sind angekommen“).</a:t>
            </a:r>
          </a:p>
          <a:p>
            <a:r>
              <a:rPr lang="de-DE" dirty="0"/>
              <a:t>Selektive Quittung: Nur eine Untermenge der Nachrichten wird quittiert.</a:t>
            </a:r>
          </a:p>
          <a:p>
            <a:r>
              <a:rPr lang="de-DE" dirty="0"/>
              <a:t>Quittungen werden oft in Verbindung mit </a:t>
            </a:r>
            <a:r>
              <a:rPr lang="de-DE" dirty="0" err="1"/>
              <a:t>Timern</a:t>
            </a:r>
            <a:r>
              <a:rPr lang="de-DE" dirty="0"/>
              <a:t> verwendet (erfolgt eine erwartete Quittung nicht innerhalb eines gewissen Zeitfensters, wird neu gesendet).</a:t>
            </a:r>
          </a:p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70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Organisatorisches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err="1" smtClean="0"/>
              <a:t>Achtung</a:t>
            </a:r>
            <a:r>
              <a:rPr lang="en-GB" dirty="0" smtClean="0"/>
              <a:t>: </a:t>
            </a:r>
            <a:r>
              <a:rPr lang="en-GB" dirty="0" err="1" smtClean="0"/>
              <a:t>Keine</a:t>
            </a:r>
            <a:r>
              <a:rPr lang="en-GB" dirty="0" smtClean="0"/>
              <a:t> </a:t>
            </a:r>
            <a:r>
              <a:rPr lang="en-GB" dirty="0" err="1" smtClean="0"/>
              <a:t>Tutorien</a:t>
            </a:r>
            <a:r>
              <a:rPr lang="en-GB" dirty="0" smtClean="0"/>
              <a:t> in KW 25 (</a:t>
            </a:r>
            <a:r>
              <a:rPr lang="en-GB" dirty="0" err="1" smtClean="0"/>
              <a:t>Pfingsten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dirty="0" smtClean="0"/>
              <a:t>Das </a:t>
            </a:r>
            <a:r>
              <a:rPr lang="en-GB" dirty="0" err="1" smtClean="0"/>
              <a:t>aktuelle</a:t>
            </a:r>
            <a:r>
              <a:rPr lang="en-GB" dirty="0" smtClean="0"/>
              <a:t> </a:t>
            </a:r>
            <a:r>
              <a:rPr lang="de-DE" dirty="0" smtClean="0"/>
              <a:t>Übungsblatt geht über zwei Wochen!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48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06491" y="2359486"/>
            <a:ext cx="2125579" cy="411881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709" y="2628619"/>
            <a:ext cx="3201736" cy="248876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596042" y="2247742"/>
            <a:ext cx="2125579" cy="411881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7" name="Gruppierung 6"/>
          <p:cNvGrpSpPr/>
          <p:nvPr/>
        </p:nvGrpSpPr>
        <p:grpSpPr>
          <a:xfrm>
            <a:off x="1580826" y="2983812"/>
            <a:ext cx="882320" cy="362286"/>
            <a:chOff x="2064083" y="2435724"/>
            <a:chExt cx="882320" cy="362286"/>
          </a:xfrm>
        </p:grpSpPr>
        <p:sp>
          <p:nvSpPr>
            <p:cNvPr id="8" name="Rechteck 7"/>
            <p:cNvSpPr/>
            <p:nvPr/>
          </p:nvSpPr>
          <p:spPr>
            <a:xfrm>
              <a:off x="2064083" y="2437062"/>
              <a:ext cx="441160" cy="3609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9" name="Rechteck 8"/>
            <p:cNvSpPr/>
            <p:nvPr/>
          </p:nvSpPr>
          <p:spPr>
            <a:xfrm>
              <a:off x="2505243" y="2435724"/>
              <a:ext cx="441160" cy="360948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  <a:latin typeface="Helvetica"/>
                  <a:cs typeface="Helvetica"/>
                </a:rPr>
                <a:t>h</a:t>
              </a:r>
            </a:p>
          </p:txBody>
        </p:sp>
      </p:grpSp>
      <p:grpSp>
        <p:nvGrpSpPr>
          <p:cNvPr id="10" name="Gruppierung 9"/>
          <p:cNvGrpSpPr/>
          <p:nvPr/>
        </p:nvGrpSpPr>
        <p:grpSpPr>
          <a:xfrm>
            <a:off x="1580826" y="3342753"/>
            <a:ext cx="882320" cy="362286"/>
            <a:chOff x="2064083" y="2435724"/>
            <a:chExt cx="882320" cy="362286"/>
          </a:xfrm>
        </p:grpSpPr>
        <p:sp>
          <p:nvSpPr>
            <p:cNvPr id="11" name="Rechteck 10"/>
            <p:cNvSpPr/>
            <p:nvPr/>
          </p:nvSpPr>
          <p:spPr>
            <a:xfrm>
              <a:off x="2064083" y="2437062"/>
              <a:ext cx="441160" cy="3609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12" name="Rechteck 11"/>
            <p:cNvSpPr/>
            <p:nvPr/>
          </p:nvSpPr>
          <p:spPr>
            <a:xfrm>
              <a:off x="2505243" y="2435724"/>
              <a:ext cx="441160" cy="360948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  <a:latin typeface="Helvetica"/>
                  <a:cs typeface="Helvetica"/>
                </a:rPr>
                <a:t>e</a:t>
              </a:r>
            </a:p>
          </p:txBody>
        </p:sp>
      </p:grpSp>
      <p:grpSp>
        <p:nvGrpSpPr>
          <p:cNvPr id="13" name="Gruppierung 12"/>
          <p:cNvGrpSpPr/>
          <p:nvPr/>
        </p:nvGrpSpPr>
        <p:grpSpPr>
          <a:xfrm>
            <a:off x="1580826" y="4059833"/>
            <a:ext cx="882320" cy="362286"/>
            <a:chOff x="2064083" y="2435724"/>
            <a:chExt cx="882320" cy="362286"/>
          </a:xfrm>
        </p:grpSpPr>
        <p:sp>
          <p:nvSpPr>
            <p:cNvPr id="14" name="Rechteck 13"/>
            <p:cNvSpPr/>
            <p:nvPr/>
          </p:nvSpPr>
          <p:spPr>
            <a:xfrm>
              <a:off x="2064083" y="2437062"/>
              <a:ext cx="441160" cy="3609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Helvetica"/>
                  <a:cs typeface="Helvetica"/>
                </a:rPr>
                <a:t>4</a:t>
              </a:r>
            </a:p>
          </p:txBody>
        </p:sp>
        <p:sp>
          <p:nvSpPr>
            <p:cNvPr id="15" name="Rechteck 14"/>
            <p:cNvSpPr/>
            <p:nvPr/>
          </p:nvSpPr>
          <p:spPr>
            <a:xfrm>
              <a:off x="2505243" y="2435724"/>
              <a:ext cx="441160" cy="360948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  <a:latin typeface="Helvetica"/>
                  <a:cs typeface="Helvetica"/>
                </a:rPr>
                <a:t>q</a:t>
              </a:r>
            </a:p>
          </p:txBody>
        </p:sp>
      </p:grpSp>
      <p:grpSp>
        <p:nvGrpSpPr>
          <p:cNvPr id="16" name="Gruppierung 15"/>
          <p:cNvGrpSpPr/>
          <p:nvPr/>
        </p:nvGrpSpPr>
        <p:grpSpPr>
          <a:xfrm>
            <a:off x="1580826" y="4418893"/>
            <a:ext cx="882320" cy="362286"/>
            <a:chOff x="2064083" y="2435724"/>
            <a:chExt cx="882320" cy="362286"/>
          </a:xfrm>
        </p:grpSpPr>
        <p:sp>
          <p:nvSpPr>
            <p:cNvPr id="17" name="Rechteck 16"/>
            <p:cNvSpPr/>
            <p:nvPr/>
          </p:nvSpPr>
          <p:spPr>
            <a:xfrm>
              <a:off x="2064083" y="2437062"/>
              <a:ext cx="441160" cy="3609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Helvetica"/>
                  <a:cs typeface="Helvetica"/>
                </a:rPr>
                <a:t>5</a:t>
              </a:r>
            </a:p>
          </p:txBody>
        </p:sp>
        <p:sp>
          <p:nvSpPr>
            <p:cNvPr id="18" name="Rechteck 17"/>
            <p:cNvSpPr/>
            <p:nvPr/>
          </p:nvSpPr>
          <p:spPr>
            <a:xfrm>
              <a:off x="2505243" y="2435724"/>
              <a:ext cx="441160" cy="360948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  <a:latin typeface="Helvetica"/>
                  <a:cs typeface="Helvetica"/>
                </a:rPr>
                <a:t>u</a:t>
              </a:r>
            </a:p>
          </p:txBody>
        </p:sp>
      </p:grpSp>
      <p:grpSp>
        <p:nvGrpSpPr>
          <p:cNvPr id="19" name="Gruppierung 18"/>
          <p:cNvGrpSpPr/>
          <p:nvPr/>
        </p:nvGrpSpPr>
        <p:grpSpPr>
          <a:xfrm>
            <a:off x="1580826" y="4785180"/>
            <a:ext cx="882320" cy="362286"/>
            <a:chOff x="2064083" y="2435724"/>
            <a:chExt cx="882320" cy="362286"/>
          </a:xfrm>
        </p:grpSpPr>
        <p:sp>
          <p:nvSpPr>
            <p:cNvPr id="20" name="Rechteck 19"/>
            <p:cNvSpPr/>
            <p:nvPr/>
          </p:nvSpPr>
          <p:spPr>
            <a:xfrm>
              <a:off x="2064083" y="2437062"/>
              <a:ext cx="441160" cy="3609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Helvetica"/>
                  <a:cs typeface="Helvetica"/>
                </a:rPr>
                <a:t>6</a:t>
              </a:r>
            </a:p>
          </p:txBody>
        </p:sp>
        <p:sp>
          <p:nvSpPr>
            <p:cNvPr id="21" name="Rechteck 20"/>
            <p:cNvSpPr/>
            <p:nvPr/>
          </p:nvSpPr>
          <p:spPr>
            <a:xfrm>
              <a:off x="2505243" y="2435724"/>
              <a:ext cx="441160" cy="360948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  <a:latin typeface="Helvetica"/>
                  <a:cs typeface="Helvetica"/>
                </a:rPr>
                <a:t>i</a:t>
              </a:r>
            </a:p>
          </p:txBody>
        </p:sp>
      </p:grpSp>
      <p:grpSp>
        <p:nvGrpSpPr>
          <p:cNvPr id="22" name="Gruppierung 21"/>
          <p:cNvGrpSpPr/>
          <p:nvPr/>
        </p:nvGrpSpPr>
        <p:grpSpPr>
          <a:xfrm>
            <a:off x="1580826" y="3705039"/>
            <a:ext cx="882320" cy="362286"/>
            <a:chOff x="1213855" y="4454566"/>
            <a:chExt cx="882320" cy="362286"/>
          </a:xfrm>
        </p:grpSpPr>
        <p:grpSp>
          <p:nvGrpSpPr>
            <p:cNvPr id="23" name="Gruppierung 22"/>
            <p:cNvGrpSpPr/>
            <p:nvPr/>
          </p:nvGrpSpPr>
          <p:grpSpPr>
            <a:xfrm>
              <a:off x="1213855" y="4454566"/>
              <a:ext cx="882320" cy="362286"/>
              <a:chOff x="2064083" y="2435724"/>
              <a:chExt cx="882320" cy="362286"/>
            </a:xfrm>
          </p:grpSpPr>
          <p:sp>
            <p:nvSpPr>
              <p:cNvPr id="25" name="Rechteck 24"/>
              <p:cNvSpPr/>
              <p:nvPr/>
            </p:nvSpPr>
            <p:spPr>
              <a:xfrm>
                <a:off x="2064083" y="2437062"/>
                <a:ext cx="441160" cy="36094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dirty="0">
                    <a:solidFill>
                      <a:schemeClr val="tx1"/>
                    </a:solidFill>
                    <a:latin typeface="Helvetica"/>
                    <a:cs typeface="Helvetica"/>
                  </a:rPr>
                  <a:t>3</a:t>
                </a:r>
              </a:p>
            </p:txBody>
          </p:sp>
          <p:sp>
            <p:nvSpPr>
              <p:cNvPr id="26" name="Rechteck 25"/>
              <p:cNvSpPr/>
              <p:nvPr/>
            </p:nvSpPr>
            <p:spPr>
              <a:xfrm>
                <a:off x="2505243" y="2435724"/>
                <a:ext cx="441160" cy="360948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</p:grpSp>
        <p:sp>
          <p:nvSpPr>
            <p:cNvPr id="24" name="Eckige Klammer rechts 23"/>
            <p:cNvSpPr/>
            <p:nvPr/>
          </p:nvSpPr>
          <p:spPr>
            <a:xfrm rot="5400000">
              <a:off x="1848053" y="4589276"/>
              <a:ext cx="45719" cy="105610"/>
            </a:xfrm>
            <a:prstGeom prst="rightBracket">
              <a:avLst/>
            </a:prstGeom>
            <a:ln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latin typeface="Helvetica"/>
                <a:cs typeface="Helvetica"/>
              </a:endParaRPr>
            </a:p>
          </p:txBody>
        </p:sp>
      </p:grpSp>
      <p:grpSp>
        <p:nvGrpSpPr>
          <p:cNvPr id="27" name="Gruppierung 26"/>
          <p:cNvGrpSpPr/>
          <p:nvPr/>
        </p:nvGrpSpPr>
        <p:grpSpPr>
          <a:xfrm>
            <a:off x="7212854" y="5455735"/>
            <a:ext cx="882320" cy="370670"/>
            <a:chOff x="1202381" y="4405758"/>
            <a:chExt cx="882320" cy="370670"/>
          </a:xfrm>
        </p:grpSpPr>
        <p:grpSp>
          <p:nvGrpSpPr>
            <p:cNvPr id="28" name="Gruppierung 27"/>
            <p:cNvGrpSpPr/>
            <p:nvPr/>
          </p:nvGrpSpPr>
          <p:grpSpPr>
            <a:xfrm>
              <a:off x="1202381" y="4414142"/>
              <a:ext cx="882320" cy="362286"/>
              <a:chOff x="2064083" y="2435724"/>
              <a:chExt cx="882320" cy="362286"/>
            </a:xfrm>
          </p:grpSpPr>
          <p:sp>
            <p:nvSpPr>
              <p:cNvPr id="30" name="Rechteck 29"/>
              <p:cNvSpPr/>
              <p:nvPr/>
            </p:nvSpPr>
            <p:spPr>
              <a:xfrm>
                <a:off x="2064083" y="2437062"/>
                <a:ext cx="441160" cy="36094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31" name="Rechteck 30"/>
              <p:cNvSpPr/>
              <p:nvPr/>
            </p:nvSpPr>
            <p:spPr>
              <a:xfrm>
                <a:off x="2505243" y="2435724"/>
                <a:ext cx="441160" cy="360948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" name="Textfeld 28"/>
            <p:cNvSpPr txBox="1"/>
            <p:nvPr/>
          </p:nvSpPr>
          <p:spPr>
            <a:xfrm>
              <a:off x="1643541" y="440575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29C02E"/>
                  </a:solidFill>
                </a:rPr>
                <a:t>✓</a:t>
              </a:r>
            </a:p>
          </p:txBody>
        </p:sp>
      </p:grpSp>
      <p:grpSp>
        <p:nvGrpSpPr>
          <p:cNvPr id="32" name="Gruppierung 31"/>
          <p:cNvGrpSpPr/>
          <p:nvPr/>
        </p:nvGrpSpPr>
        <p:grpSpPr>
          <a:xfrm>
            <a:off x="682401" y="5821804"/>
            <a:ext cx="1767416" cy="369332"/>
            <a:chOff x="1028765" y="6151773"/>
            <a:chExt cx="1767416" cy="369332"/>
          </a:xfrm>
        </p:grpSpPr>
        <p:sp>
          <p:nvSpPr>
            <p:cNvPr id="33" name="Rechteck 32"/>
            <p:cNvSpPr/>
            <p:nvPr/>
          </p:nvSpPr>
          <p:spPr>
            <a:xfrm>
              <a:off x="1028765" y="6159244"/>
              <a:ext cx="1342131" cy="3609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Gruppierung 33"/>
            <p:cNvGrpSpPr/>
            <p:nvPr/>
          </p:nvGrpSpPr>
          <p:grpSpPr>
            <a:xfrm>
              <a:off x="2355021" y="6151773"/>
              <a:ext cx="441160" cy="369332"/>
              <a:chOff x="3743328" y="5842000"/>
              <a:chExt cx="441160" cy="369332"/>
            </a:xfrm>
          </p:grpSpPr>
          <p:sp>
            <p:nvSpPr>
              <p:cNvPr id="35" name="Rechteck 34"/>
              <p:cNvSpPr/>
              <p:nvPr/>
            </p:nvSpPr>
            <p:spPr>
              <a:xfrm>
                <a:off x="3743328" y="5850384"/>
                <a:ext cx="441160" cy="360948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Textfeld 35"/>
              <p:cNvSpPr txBox="1"/>
              <p:nvPr/>
            </p:nvSpPr>
            <p:spPr>
              <a:xfrm>
                <a:off x="3743328" y="5842000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>
                    <a:solidFill>
                      <a:srgbClr val="29C02E"/>
                    </a:solidFill>
                  </a:rPr>
                  <a:t>✓</a:t>
                </a:r>
              </a:p>
            </p:txBody>
          </p:sp>
        </p:grpSp>
      </p:grpSp>
      <p:sp>
        <p:nvSpPr>
          <p:cNvPr id="37" name="Textfeld 36"/>
          <p:cNvSpPr txBox="1"/>
          <p:nvPr/>
        </p:nvSpPr>
        <p:spPr>
          <a:xfrm>
            <a:off x="637575" y="5846725"/>
            <a:ext cx="23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749627" y="5848304"/>
            <a:ext cx="42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,1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1103325" y="5851688"/>
            <a:ext cx="58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,3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909100" y="5851688"/>
            <a:ext cx="475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,2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1290230" y="5851688"/>
            <a:ext cx="48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,4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469271" y="5849246"/>
            <a:ext cx="52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,5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1645469" y="5851688"/>
            <a:ext cx="48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,6</a:t>
            </a:r>
          </a:p>
        </p:txBody>
      </p:sp>
      <p:grpSp>
        <p:nvGrpSpPr>
          <p:cNvPr id="44" name="Gruppierung 43"/>
          <p:cNvGrpSpPr/>
          <p:nvPr/>
        </p:nvGrpSpPr>
        <p:grpSpPr>
          <a:xfrm>
            <a:off x="7215611" y="5455735"/>
            <a:ext cx="882320" cy="370670"/>
            <a:chOff x="1202381" y="4405758"/>
            <a:chExt cx="882320" cy="370670"/>
          </a:xfrm>
        </p:grpSpPr>
        <p:grpSp>
          <p:nvGrpSpPr>
            <p:cNvPr id="45" name="Gruppierung 44"/>
            <p:cNvGrpSpPr/>
            <p:nvPr/>
          </p:nvGrpSpPr>
          <p:grpSpPr>
            <a:xfrm>
              <a:off x="1202381" y="4414142"/>
              <a:ext cx="882320" cy="362286"/>
              <a:chOff x="2064083" y="2435724"/>
              <a:chExt cx="882320" cy="362286"/>
            </a:xfrm>
          </p:grpSpPr>
          <p:sp>
            <p:nvSpPr>
              <p:cNvPr id="47" name="Rechteck 46"/>
              <p:cNvSpPr/>
              <p:nvPr/>
            </p:nvSpPr>
            <p:spPr>
              <a:xfrm>
                <a:off x="2064083" y="2437062"/>
                <a:ext cx="441160" cy="36094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8" name="Rechteck 47"/>
              <p:cNvSpPr/>
              <p:nvPr/>
            </p:nvSpPr>
            <p:spPr>
              <a:xfrm>
                <a:off x="2505243" y="2435724"/>
                <a:ext cx="441160" cy="360948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6" name="Textfeld 45"/>
            <p:cNvSpPr txBox="1"/>
            <p:nvPr/>
          </p:nvSpPr>
          <p:spPr>
            <a:xfrm>
              <a:off x="1643541" y="440575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29C02E"/>
                  </a:solidFill>
                </a:rPr>
                <a:t>✓</a:t>
              </a:r>
            </a:p>
          </p:txBody>
        </p:sp>
      </p:grpSp>
      <p:grpSp>
        <p:nvGrpSpPr>
          <p:cNvPr id="49" name="Gruppierung 48"/>
          <p:cNvGrpSpPr/>
          <p:nvPr/>
        </p:nvGrpSpPr>
        <p:grpSpPr>
          <a:xfrm>
            <a:off x="7217672" y="5460698"/>
            <a:ext cx="882320" cy="370670"/>
            <a:chOff x="1202381" y="4405758"/>
            <a:chExt cx="882320" cy="370670"/>
          </a:xfrm>
        </p:grpSpPr>
        <p:grpSp>
          <p:nvGrpSpPr>
            <p:cNvPr id="50" name="Gruppierung 49"/>
            <p:cNvGrpSpPr/>
            <p:nvPr/>
          </p:nvGrpSpPr>
          <p:grpSpPr>
            <a:xfrm>
              <a:off x="1202381" y="4414142"/>
              <a:ext cx="882320" cy="362286"/>
              <a:chOff x="2064083" y="2435724"/>
              <a:chExt cx="882320" cy="362286"/>
            </a:xfrm>
          </p:grpSpPr>
          <p:sp>
            <p:nvSpPr>
              <p:cNvPr id="52" name="Rechteck 51"/>
              <p:cNvSpPr/>
              <p:nvPr/>
            </p:nvSpPr>
            <p:spPr>
              <a:xfrm>
                <a:off x="2064083" y="2437062"/>
                <a:ext cx="441160" cy="36094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3" name="Rechteck 52"/>
              <p:cNvSpPr/>
              <p:nvPr/>
            </p:nvSpPr>
            <p:spPr>
              <a:xfrm>
                <a:off x="2505243" y="2435724"/>
                <a:ext cx="441160" cy="360948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1" name="Textfeld 50"/>
            <p:cNvSpPr txBox="1"/>
            <p:nvPr/>
          </p:nvSpPr>
          <p:spPr>
            <a:xfrm>
              <a:off x="1643541" y="440575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29C02E"/>
                  </a:solidFill>
                </a:rPr>
                <a:t>✓</a:t>
              </a:r>
            </a:p>
          </p:txBody>
        </p:sp>
      </p:grpSp>
      <p:grpSp>
        <p:nvGrpSpPr>
          <p:cNvPr id="54" name="Gruppierung 53"/>
          <p:cNvGrpSpPr/>
          <p:nvPr/>
        </p:nvGrpSpPr>
        <p:grpSpPr>
          <a:xfrm>
            <a:off x="7217672" y="5457474"/>
            <a:ext cx="882320" cy="370670"/>
            <a:chOff x="1202381" y="4405758"/>
            <a:chExt cx="882320" cy="370670"/>
          </a:xfrm>
        </p:grpSpPr>
        <p:grpSp>
          <p:nvGrpSpPr>
            <p:cNvPr id="55" name="Gruppierung 54"/>
            <p:cNvGrpSpPr/>
            <p:nvPr/>
          </p:nvGrpSpPr>
          <p:grpSpPr>
            <a:xfrm>
              <a:off x="1202381" y="4414142"/>
              <a:ext cx="882320" cy="362286"/>
              <a:chOff x="2064083" y="2435724"/>
              <a:chExt cx="882320" cy="362286"/>
            </a:xfrm>
          </p:grpSpPr>
          <p:sp>
            <p:nvSpPr>
              <p:cNvPr id="57" name="Rechteck 56"/>
              <p:cNvSpPr/>
              <p:nvPr/>
            </p:nvSpPr>
            <p:spPr>
              <a:xfrm>
                <a:off x="2064083" y="2437062"/>
                <a:ext cx="441160" cy="36094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8" name="Rechteck 57"/>
              <p:cNvSpPr/>
              <p:nvPr/>
            </p:nvSpPr>
            <p:spPr>
              <a:xfrm>
                <a:off x="2505243" y="2435724"/>
                <a:ext cx="441160" cy="360948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6" name="Textfeld 55"/>
            <p:cNvSpPr txBox="1"/>
            <p:nvPr/>
          </p:nvSpPr>
          <p:spPr>
            <a:xfrm>
              <a:off x="1643541" y="440575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29C02E"/>
                  </a:solidFill>
                </a:rPr>
                <a:t>✓</a:t>
              </a:r>
            </a:p>
          </p:txBody>
        </p:sp>
      </p:grpSp>
      <p:grpSp>
        <p:nvGrpSpPr>
          <p:cNvPr id="59" name="Gruppierung 58"/>
          <p:cNvGrpSpPr/>
          <p:nvPr/>
        </p:nvGrpSpPr>
        <p:grpSpPr>
          <a:xfrm>
            <a:off x="7217672" y="5457474"/>
            <a:ext cx="882320" cy="370670"/>
            <a:chOff x="1202381" y="4405758"/>
            <a:chExt cx="882320" cy="370670"/>
          </a:xfrm>
        </p:grpSpPr>
        <p:grpSp>
          <p:nvGrpSpPr>
            <p:cNvPr id="60" name="Gruppierung 59"/>
            <p:cNvGrpSpPr/>
            <p:nvPr/>
          </p:nvGrpSpPr>
          <p:grpSpPr>
            <a:xfrm>
              <a:off x="1202381" y="4414142"/>
              <a:ext cx="882320" cy="362286"/>
              <a:chOff x="2064083" y="2435724"/>
              <a:chExt cx="882320" cy="362286"/>
            </a:xfrm>
          </p:grpSpPr>
          <p:sp>
            <p:nvSpPr>
              <p:cNvPr id="62" name="Rechteck 61"/>
              <p:cNvSpPr/>
              <p:nvPr/>
            </p:nvSpPr>
            <p:spPr>
              <a:xfrm>
                <a:off x="2064083" y="2437062"/>
                <a:ext cx="441160" cy="36094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63" name="Rechteck 62"/>
              <p:cNvSpPr/>
              <p:nvPr/>
            </p:nvSpPr>
            <p:spPr>
              <a:xfrm>
                <a:off x="2505243" y="2435724"/>
                <a:ext cx="441160" cy="360948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1" name="Textfeld 60"/>
            <p:cNvSpPr txBox="1"/>
            <p:nvPr/>
          </p:nvSpPr>
          <p:spPr>
            <a:xfrm>
              <a:off x="1643541" y="440575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29C02E"/>
                  </a:solidFill>
                </a:rPr>
                <a:t>✓</a:t>
              </a:r>
            </a:p>
          </p:txBody>
        </p:sp>
      </p:grpSp>
      <p:grpSp>
        <p:nvGrpSpPr>
          <p:cNvPr id="64" name="Gruppierung 63"/>
          <p:cNvGrpSpPr/>
          <p:nvPr/>
        </p:nvGrpSpPr>
        <p:grpSpPr>
          <a:xfrm>
            <a:off x="7217672" y="5460800"/>
            <a:ext cx="882320" cy="370670"/>
            <a:chOff x="1202381" y="4405758"/>
            <a:chExt cx="882320" cy="370670"/>
          </a:xfrm>
        </p:grpSpPr>
        <p:grpSp>
          <p:nvGrpSpPr>
            <p:cNvPr id="65" name="Gruppierung 64"/>
            <p:cNvGrpSpPr/>
            <p:nvPr/>
          </p:nvGrpSpPr>
          <p:grpSpPr>
            <a:xfrm>
              <a:off x="1202381" y="4414142"/>
              <a:ext cx="882320" cy="362286"/>
              <a:chOff x="2064083" y="2435724"/>
              <a:chExt cx="882320" cy="362286"/>
            </a:xfrm>
          </p:grpSpPr>
          <p:sp>
            <p:nvSpPr>
              <p:cNvPr id="67" name="Rechteck 66"/>
              <p:cNvSpPr/>
              <p:nvPr/>
            </p:nvSpPr>
            <p:spPr>
              <a:xfrm>
                <a:off x="2064083" y="2437062"/>
                <a:ext cx="441160" cy="36094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68" name="Rechteck 67"/>
              <p:cNvSpPr/>
              <p:nvPr/>
            </p:nvSpPr>
            <p:spPr>
              <a:xfrm>
                <a:off x="2505243" y="2435724"/>
                <a:ext cx="441160" cy="360948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6" name="Textfeld 65"/>
            <p:cNvSpPr txBox="1"/>
            <p:nvPr/>
          </p:nvSpPr>
          <p:spPr>
            <a:xfrm>
              <a:off x="1643541" y="440575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29C02E"/>
                  </a:solidFill>
                </a:rPr>
                <a:t>✓</a:t>
              </a:r>
            </a:p>
          </p:txBody>
        </p:sp>
      </p:grpSp>
      <p:grpSp>
        <p:nvGrpSpPr>
          <p:cNvPr id="69" name="Gruppierung 68"/>
          <p:cNvGrpSpPr/>
          <p:nvPr/>
        </p:nvGrpSpPr>
        <p:grpSpPr>
          <a:xfrm>
            <a:off x="7217672" y="5460698"/>
            <a:ext cx="882320" cy="370670"/>
            <a:chOff x="1202381" y="4405758"/>
            <a:chExt cx="882320" cy="370670"/>
          </a:xfrm>
        </p:grpSpPr>
        <p:grpSp>
          <p:nvGrpSpPr>
            <p:cNvPr id="70" name="Gruppierung 69"/>
            <p:cNvGrpSpPr/>
            <p:nvPr/>
          </p:nvGrpSpPr>
          <p:grpSpPr>
            <a:xfrm>
              <a:off x="1202381" y="4414142"/>
              <a:ext cx="882320" cy="362286"/>
              <a:chOff x="2064083" y="2435724"/>
              <a:chExt cx="882320" cy="362286"/>
            </a:xfrm>
          </p:grpSpPr>
          <p:sp>
            <p:nvSpPr>
              <p:cNvPr id="72" name="Rechteck 71"/>
              <p:cNvSpPr/>
              <p:nvPr/>
            </p:nvSpPr>
            <p:spPr>
              <a:xfrm>
                <a:off x="2064083" y="2437062"/>
                <a:ext cx="441160" cy="36094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73" name="Rechteck 72"/>
              <p:cNvSpPr/>
              <p:nvPr/>
            </p:nvSpPr>
            <p:spPr>
              <a:xfrm>
                <a:off x="2505243" y="2435724"/>
                <a:ext cx="441160" cy="360948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1" name="Textfeld 70"/>
            <p:cNvSpPr txBox="1"/>
            <p:nvPr/>
          </p:nvSpPr>
          <p:spPr>
            <a:xfrm>
              <a:off x="1643541" y="440575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29C02E"/>
                  </a:solidFill>
                </a:rPr>
                <a:t>✓</a:t>
              </a:r>
            </a:p>
          </p:txBody>
        </p:sp>
      </p:grpSp>
      <p:grpSp>
        <p:nvGrpSpPr>
          <p:cNvPr id="74" name="Gruppierung 73"/>
          <p:cNvGrpSpPr/>
          <p:nvPr/>
        </p:nvGrpSpPr>
        <p:grpSpPr>
          <a:xfrm>
            <a:off x="1580826" y="4422119"/>
            <a:ext cx="882320" cy="362286"/>
            <a:chOff x="2064083" y="2435724"/>
            <a:chExt cx="882320" cy="362286"/>
          </a:xfrm>
        </p:grpSpPr>
        <p:sp>
          <p:nvSpPr>
            <p:cNvPr id="75" name="Rechteck 74"/>
            <p:cNvSpPr/>
            <p:nvPr/>
          </p:nvSpPr>
          <p:spPr>
            <a:xfrm>
              <a:off x="2064083" y="2437062"/>
              <a:ext cx="441160" cy="3609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Helvetica"/>
                  <a:cs typeface="Helvetica"/>
                </a:rPr>
                <a:t>5</a:t>
              </a:r>
            </a:p>
          </p:txBody>
        </p:sp>
        <p:sp>
          <p:nvSpPr>
            <p:cNvPr id="76" name="Rechteck 75"/>
            <p:cNvSpPr/>
            <p:nvPr/>
          </p:nvSpPr>
          <p:spPr>
            <a:xfrm>
              <a:off x="2505243" y="2435724"/>
              <a:ext cx="441160" cy="360948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  <a:latin typeface="Helvetica"/>
                  <a:cs typeface="Helvetica"/>
                </a:rPr>
                <a:t>u</a:t>
              </a:r>
            </a:p>
          </p:txBody>
        </p:sp>
      </p:grpSp>
      <p:grpSp>
        <p:nvGrpSpPr>
          <p:cNvPr id="77" name="Gruppierung 76"/>
          <p:cNvGrpSpPr/>
          <p:nvPr/>
        </p:nvGrpSpPr>
        <p:grpSpPr>
          <a:xfrm>
            <a:off x="1581783" y="5435698"/>
            <a:ext cx="871203" cy="370996"/>
            <a:chOff x="1708792" y="4668892"/>
            <a:chExt cx="871203" cy="370996"/>
          </a:xfrm>
        </p:grpSpPr>
        <p:pic>
          <p:nvPicPr>
            <p:cNvPr id="78" name="Bild 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8792" y="4680828"/>
              <a:ext cx="406708" cy="359060"/>
            </a:xfrm>
            <a:prstGeom prst="rect">
              <a:avLst/>
            </a:prstGeom>
          </p:spPr>
        </p:pic>
        <p:sp>
          <p:nvSpPr>
            <p:cNvPr id="79" name="Rechteck 78"/>
            <p:cNvSpPr/>
            <p:nvPr/>
          </p:nvSpPr>
          <p:spPr>
            <a:xfrm>
              <a:off x="2138573" y="4668892"/>
              <a:ext cx="4414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dirty="0">
                  <a:solidFill>
                    <a:srgbClr val="FF0000"/>
                  </a:solidFill>
                  <a:latin typeface="Helvetica"/>
                  <a:cs typeface="Helvetica"/>
                </a:rPr>
                <a:t>5?</a:t>
              </a:r>
            </a:p>
          </p:txBody>
        </p:sp>
      </p:grpSp>
      <p:sp>
        <p:nvSpPr>
          <p:cNvPr id="80" name="Textfeld 79"/>
          <p:cNvSpPr txBox="1"/>
          <p:nvPr/>
        </p:nvSpPr>
        <p:spPr>
          <a:xfrm>
            <a:off x="7130512" y="5757802"/>
            <a:ext cx="105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Quittung</a:t>
            </a:r>
          </a:p>
        </p:txBody>
      </p:sp>
      <p:grpSp>
        <p:nvGrpSpPr>
          <p:cNvPr id="81" name="Gruppierung 80"/>
          <p:cNvGrpSpPr/>
          <p:nvPr/>
        </p:nvGrpSpPr>
        <p:grpSpPr>
          <a:xfrm>
            <a:off x="1580826" y="2619519"/>
            <a:ext cx="882320" cy="362286"/>
            <a:chOff x="2064083" y="2435724"/>
            <a:chExt cx="882320" cy="362286"/>
          </a:xfrm>
        </p:grpSpPr>
        <p:sp>
          <p:nvSpPr>
            <p:cNvPr id="82" name="Rechteck 81"/>
            <p:cNvSpPr/>
            <p:nvPr/>
          </p:nvSpPr>
          <p:spPr>
            <a:xfrm>
              <a:off x="2064083" y="2437062"/>
              <a:ext cx="441160" cy="3609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83" name="Rechteck 82"/>
            <p:cNvSpPr/>
            <p:nvPr/>
          </p:nvSpPr>
          <p:spPr>
            <a:xfrm>
              <a:off x="2505243" y="2435724"/>
              <a:ext cx="441160" cy="360948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  <a:latin typeface="Helvetica"/>
                  <a:cs typeface="Helvetica"/>
                </a:rPr>
                <a:t>T</a:t>
              </a:r>
            </a:p>
          </p:txBody>
        </p:sp>
      </p:grpSp>
      <p:grpSp>
        <p:nvGrpSpPr>
          <p:cNvPr id="84" name="Gruppierung 83"/>
          <p:cNvGrpSpPr/>
          <p:nvPr/>
        </p:nvGrpSpPr>
        <p:grpSpPr>
          <a:xfrm>
            <a:off x="1580826" y="2980467"/>
            <a:ext cx="882320" cy="362286"/>
            <a:chOff x="2064083" y="2435724"/>
            <a:chExt cx="882320" cy="362286"/>
          </a:xfrm>
        </p:grpSpPr>
        <p:sp>
          <p:nvSpPr>
            <p:cNvPr id="85" name="Rechteck 84"/>
            <p:cNvSpPr/>
            <p:nvPr/>
          </p:nvSpPr>
          <p:spPr>
            <a:xfrm>
              <a:off x="2064083" y="2437062"/>
              <a:ext cx="441160" cy="3609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86" name="Rechteck 85"/>
            <p:cNvSpPr/>
            <p:nvPr/>
          </p:nvSpPr>
          <p:spPr>
            <a:xfrm>
              <a:off x="2505243" y="2435724"/>
              <a:ext cx="441160" cy="360948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  <a:latin typeface="Helvetica"/>
                  <a:cs typeface="Helvetica"/>
                </a:rPr>
                <a:t>h</a:t>
              </a:r>
            </a:p>
          </p:txBody>
        </p:sp>
      </p:grpSp>
      <p:grpSp>
        <p:nvGrpSpPr>
          <p:cNvPr id="87" name="Gruppierung 86"/>
          <p:cNvGrpSpPr/>
          <p:nvPr/>
        </p:nvGrpSpPr>
        <p:grpSpPr>
          <a:xfrm>
            <a:off x="1580826" y="3347562"/>
            <a:ext cx="882320" cy="362286"/>
            <a:chOff x="2064083" y="2435724"/>
            <a:chExt cx="882320" cy="362286"/>
          </a:xfrm>
        </p:grpSpPr>
        <p:sp>
          <p:nvSpPr>
            <p:cNvPr id="88" name="Rechteck 87"/>
            <p:cNvSpPr/>
            <p:nvPr/>
          </p:nvSpPr>
          <p:spPr>
            <a:xfrm>
              <a:off x="2064083" y="2437062"/>
              <a:ext cx="441160" cy="3609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89" name="Rechteck 88"/>
            <p:cNvSpPr/>
            <p:nvPr/>
          </p:nvSpPr>
          <p:spPr>
            <a:xfrm>
              <a:off x="2505243" y="2435724"/>
              <a:ext cx="441160" cy="360948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  <a:latin typeface="Helvetica"/>
                  <a:cs typeface="Helvetica"/>
                </a:rPr>
                <a:t>e</a:t>
              </a:r>
            </a:p>
          </p:txBody>
        </p:sp>
      </p:grpSp>
      <p:grpSp>
        <p:nvGrpSpPr>
          <p:cNvPr id="90" name="Gruppierung 89"/>
          <p:cNvGrpSpPr/>
          <p:nvPr/>
        </p:nvGrpSpPr>
        <p:grpSpPr>
          <a:xfrm>
            <a:off x="1580826" y="3707707"/>
            <a:ext cx="882320" cy="362286"/>
            <a:chOff x="1213855" y="4454566"/>
            <a:chExt cx="882320" cy="362286"/>
          </a:xfrm>
        </p:grpSpPr>
        <p:grpSp>
          <p:nvGrpSpPr>
            <p:cNvPr id="91" name="Gruppierung 90"/>
            <p:cNvGrpSpPr/>
            <p:nvPr/>
          </p:nvGrpSpPr>
          <p:grpSpPr>
            <a:xfrm>
              <a:off x="1213855" y="4454566"/>
              <a:ext cx="882320" cy="362286"/>
              <a:chOff x="2064083" y="2435724"/>
              <a:chExt cx="882320" cy="362286"/>
            </a:xfrm>
          </p:grpSpPr>
          <p:sp>
            <p:nvSpPr>
              <p:cNvPr id="93" name="Rechteck 92"/>
              <p:cNvSpPr/>
              <p:nvPr/>
            </p:nvSpPr>
            <p:spPr>
              <a:xfrm>
                <a:off x="2064083" y="2437062"/>
                <a:ext cx="441160" cy="36094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dirty="0">
                    <a:solidFill>
                      <a:schemeClr val="tx1"/>
                    </a:solidFill>
                    <a:latin typeface="Helvetica"/>
                    <a:cs typeface="Helvetica"/>
                  </a:rPr>
                  <a:t>3</a:t>
                </a:r>
              </a:p>
            </p:txBody>
          </p:sp>
          <p:sp>
            <p:nvSpPr>
              <p:cNvPr id="94" name="Rechteck 93"/>
              <p:cNvSpPr/>
              <p:nvPr/>
            </p:nvSpPr>
            <p:spPr>
              <a:xfrm>
                <a:off x="2505243" y="2435724"/>
                <a:ext cx="441160" cy="360948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dirty="0">
                  <a:solidFill>
                    <a:srgbClr val="000000"/>
                  </a:solidFill>
                  <a:latin typeface="Helvetica"/>
                  <a:cs typeface="Helvetica"/>
                </a:endParaRPr>
              </a:p>
            </p:txBody>
          </p:sp>
        </p:grpSp>
        <p:sp>
          <p:nvSpPr>
            <p:cNvPr id="92" name="Eckige Klammer rechts 91"/>
            <p:cNvSpPr/>
            <p:nvPr/>
          </p:nvSpPr>
          <p:spPr>
            <a:xfrm rot="5400000">
              <a:off x="1848053" y="4589276"/>
              <a:ext cx="45719" cy="105610"/>
            </a:xfrm>
            <a:prstGeom prst="rightBracket">
              <a:avLst/>
            </a:prstGeom>
            <a:ln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latin typeface="Helvetica"/>
                <a:cs typeface="Helvetica"/>
              </a:endParaRPr>
            </a:p>
          </p:txBody>
        </p:sp>
      </p:grpSp>
      <p:grpSp>
        <p:nvGrpSpPr>
          <p:cNvPr id="95" name="Gruppierung 94"/>
          <p:cNvGrpSpPr/>
          <p:nvPr/>
        </p:nvGrpSpPr>
        <p:grpSpPr>
          <a:xfrm>
            <a:off x="1580826" y="4066767"/>
            <a:ext cx="882320" cy="362286"/>
            <a:chOff x="2064083" y="2435724"/>
            <a:chExt cx="882320" cy="362286"/>
          </a:xfrm>
        </p:grpSpPr>
        <p:sp>
          <p:nvSpPr>
            <p:cNvPr id="96" name="Rechteck 95"/>
            <p:cNvSpPr/>
            <p:nvPr/>
          </p:nvSpPr>
          <p:spPr>
            <a:xfrm>
              <a:off x="2064083" y="2437062"/>
              <a:ext cx="441160" cy="3609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Helvetica"/>
                  <a:cs typeface="Helvetica"/>
                </a:rPr>
                <a:t>4</a:t>
              </a:r>
            </a:p>
          </p:txBody>
        </p:sp>
        <p:sp>
          <p:nvSpPr>
            <p:cNvPr id="97" name="Rechteck 96"/>
            <p:cNvSpPr/>
            <p:nvPr/>
          </p:nvSpPr>
          <p:spPr>
            <a:xfrm>
              <a:off x="2505243" y="2435724"/>
              <a:ext cx="441160" cy="360948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  <a:latin typeface="Helvetica"/>
                  <a:cs typeface="Helvetica"/>
                </a:rPr>
                <a:t>q</a:t>
              </a:r>
            </a:p>
          </p:txBody>
        </p:sp>
      </p:grpSp>
      <p:grpSp>
        <p:nvGrpSpPr>
          <p:cNvPr id="98" name="Gruppierung 97"/>
          <p:cNvGrpSpPr/>
          <p:nvPr/>
        </p:nvGrpSpPr>
        <p:grpSpPr>
          <a:xfrm>
            <a:off x="1580826" y="4423702"/>
            <a:ext cx="882320" cy="362286"/>
            <a:chOff x="2064083" y="2435724"/>
            <a:chExt cx="882320" cy="362286"/>
          </a:xfrm>
        </p:grpSpPr>
        <p:sp>
          <p:nvSpPr>
            <p:cNvPr id="99" name="Rechteck 98"/>
            <p:cNvSpPr/>
            <p:nvPr/>
          </p:nvSpPr>
          <p:spPr>
            <a:xfrm>
              <a:off x="2064083" y="2437062"/>
              <a:ext cx="441160" cy="3609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Helvetica"/>
                  <a:cs typeface="Helvetica"/>
                </a:rPr>
                <a:t>5</a:t>
              </a:r>
            </a:p>
          </p:txBody>
        </p:sp>
        <p:sp>
          <p:nvSpPr>
            <p:cNvPr id="100" name="Rechteck 99"/>
            <p:cNvSpPr/>
            <p:nvPr/>
          </p:nvSpPr>
          <p:spPr>
            <a:xfrm>
              <a:off x="2505243" y="2435724"/>
              <a:ext cx="441160" cy="360948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  <a:latin typeface="Helvetica"/>
                  <a:cs typeface="Helvetica"/>
                </a:rPr>
                <a:t>u</a:t>
              </a:r>
            </a:p>
          </p:txBody>
        </p:sp>
      </p:grpSp>
      <p:grpSp>
        <p:nvGrpSpPr>
          <p:cNvPr id="101" name="Gruppierung 100"/>
          <p:cNvGrpSpPr/>
          <p:nvPr/>
        </p:nvGrpSpPr>
        <p:grpSpPr>
          <a:xfrm>
            <a:off x="1580826" y="4786880"/>
            <a:ext cx="882320" cy="362286"/>
            <a:chOff x="2064083" y="2435724"/>
            <a:chExt cx="882320" cy="362286"/>
          </a:xfrm>
        </p:grpSpPr>
        <p:sp>
          <p:nvSpPr>
            <p:cNvPr id="102" name="Rechteck 101"/>
            <p:cNvSpPr/>
            <p:nvPr/>
          </p:nvSpPr>
          <p:spPr>
            <a:xfrm>
              <a:off x="2064083" y="2437062"/>
              <a:ext cx="441160" cy="3609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Helvetica"/>
                  <a:cs typeface="Helvetica"/>
                </a:rPr>
                <a:t>6</a:t>
              </a:r>
            </a:p>
          </p:txBody>
        </p:sp>
        <p:sp>
          <p:nvSpPr>
            <p:cNvPr id="103" name="Rechteck 102"/>
            <p:cNvSpPr/>
            <p:nvPr/>
          </p:nvSpPr>
          <p:spPr>
            <a:xfrm>
              <a:off x="2505243" y="2435724"/>
              <a:ext cx="441160" cy="360948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  <a:latin typeface="Helvetica"/>
                  <a:cs typeface="Helvetica"/>
                </a:rPr>
                <a:t>i</a:t>
              </a:r>
            </a:p>
          </p:txBody>
        </p:sp>
      </p:grpSp>
      <p:sp>
        <p:nvSpPr>
          <p:cNvPr id="104" name="Textfeld 103"/>
          <p:cNvSpPr txBox="1"/>
          <p:nvPr/>
        </p:nvSpPr>
        <p:spPr>
          <a:xfrm rot="5400000">
            <a:off x="1897678" y="5080099"/>
            <a:ext cx="40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...</a:t>
            </a:r>
          </a:p>
        </p:txBody>
      </p:sp>
      <p:grpSp>
        <p:nvGrpSpPr>
          <p:cNvPr id="105" name="Gruppierung 104"/>
          <p:cNvGrpSpPr/>
          <p:nvPr/>
        </p:nvGrpSpPr>
        <p:grpSpPr>
          <a:xfrm>
            <a:off x="1583176" y="2620472"/>
            <a:ext cx="882320" cy="362286"/>
            <a:chOff x="2064083" y="2435724"/>
            <a:chExt cx="882320" cy="362286"/>
          </a:xfrm>
        </p:grpSpPr>
        <p:sp>
          <p:nvSpPr>
            <p:cNvPr id="106" name="Rechteck 105"/>
            <p:cNvSpPr/>
            <p:nvPr/>
          </p:nvSpPr>
          <p:spPr>
            <a:xfrm>
              <a:off x="2064083" y="2437062"/>
              <a:ext cx="441160" cy="3609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107" name="Rechteck 106"/>
            <p:cNvSpPr/>
            <p:nvPr/>
          </p:nvSpPr>
          <p:spPr>
            <a:xfrm>
              <a:off x="2505243" y="2435724"/>
              <a:ext cx="441160" cy="360948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  <a:latin typeface="Helvetica"/>
                  <a:cs typeface="Helvetica"/>
                </a:rPr>
                <a:t>T</a:t>
              </a:r>
            </a:p>
          </p:txBody>
        </p:sp>
      </p:grpSp>
      <p:sp>
        <p:nvSpPr>
          <p:cNvPr id="108" name="Rechteck 107"/>
          <p:cNvSpPr/>
          <p:nvPr/>
        </p:nvSpPr>
        <p:spPr>
          <a:xfrm>
            <a:off x="1571827" y="2618412"/>
            <a:ext cx="441160" cy="3609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9" name="Rechteck 108"/>
          <p:cNvSpPr/>
          <p:nvPr/>
        </p:nvSpPr>
        <p:spPr>
          <a:xfrm>
            <a:off x="2012987" y="2617074"/>
            <a:ext cx="441160" cy="360948"/>
          </a:xfrm>
          <a:prstGeom prst="rect">
            <a:avLst/>
          </a:prstGeom>
          <a:solidFill>
            <a:srgbClr val="F2F2F2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grpSp>
        <p:nvGrpSpPr>
          <p:cNvPr id="110" name="Gruppierung 109"/>
          <p:cNvGrpSpPr/>
          <p:nvPr/>
        </p:nvGrpSpPr>
        <p:grpSpPr>
          <a:xfrm>
            <a:off x="1569281" y="1073767"/>
            <a:ext cx="5219559" cy="1003188"/>
            <a:chOff x="845961" y="886572"/>
            <a:chExt cx="5219559" cy="1003188"/>
          </a:xfrm>
        </p:grpSpPr>
        <p:sp>
          <p:nvSpPr>
            <p:cNvPr id="111" name="Rechteck 110"/>
            <p:cNvSpPr/>
            <p:nvPr/>
          </p:nvSpPr>
          <p:spPr>
            <a:xfrm>
              <a:off x="845961" y="886572"/>
              <a:ext cx="5219559" cy="10031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elvetica"/>
                  <a:cs typeface="Helvetica"/>
                </a:rPr>
                <a:t>Nachricht</a:t>
              </a:r>
            </a:p>
            <a:p>
              <a:endParaRPr lang="de-DE" dirty="0">
                <a:solidFill>
                  <a:schemeClr val="tx1"/>
                </a:solidFill>
                <a:latin typeface="Helvetica"/>
                <a:cs typeface="Helvetica"/>
              </a:endParaRPr>
            </a:p>
            <a:p>
              <a:endParaRPr lang="de-DE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112" name="Rechteck 111"/>
            <p:cNvSpPr/>
            <p:nvPr/>
          </p:nvSpPr>
          <p:spPr>
            <a:xfrm>
              <a:off x="931395" y="1304458"/>
              <a:ext cx="5052845" cy="4037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endParaRPr>
            </a:p>
            <a:p>
              <a:r>
                <a:rPr lang="de-DE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The quick </a:t>
              </a:r>
              <a:r>
                <a:rPr lang="de-DE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brown</a:t>
              </a:r>
              <a:r>
                <a:rPr lang="de-DE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de-DE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fox</a:t>
              </a:r>
              <a:r>
                <a:rPr lang="de-DE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de-DE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jumps</a:t>
              </a:r>
              <a:r>
                <a:rPr lang="de-DE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de-DE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over</a:t>
              </a:r>
              <a:r>
                <a:rPr lang="de-DE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de-DE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the</a:t>
              </a:r>
              <a:r>
                <a:rPr lang="de-DE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de-DE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lazy</a:t>
              </a:r>
              <a:r>
                <a:rPr lang="de-DE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de-DE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frog</a:t>
              </a:r>
              <a:r>
                <a:rPr lang="de-DE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.</a:t>
              </a:r>
            </a:p>
            <a:p>
              <a:endParaRPr lang="de-DE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13" name="Rechteck 112"/>
          <p:cNvSpPr/>
          <p:nvPr/>
        </p:nvSpPr>
        <p:spPr>
          <a:xfrm>
            <a:off x="2674516" y="2536043"/>
            <a:ext cx="4322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Sequenznummer (</a:t>
            </a:r>
            <a:r>
              <a:rPr lang="de-D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snn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)</a:t>
            </a:r>
            <a:r>
              <a:rPr lang="de-DE" dirty="0">
                <a:solidFill>
                  <a:srgbClr val="0D0D0D"/>
                </a:solidFill>
                <a:latin typeface="Helvetica"/>
                <a:cs typeface="Helvetica"/>
              </a:rPr>
              <a:t>: 1 Ziffer pro PDU</a:t>
            </a:r>
            <a:endParaRPr lang="de-DE" dirty="0">
              <a:solidFill>
                <a:srgbClr val="0D0D0D"/>
              </a:solidFill>
            </a:endParaRPr>
          </a:p>
        </p:txBody>
      </p:sp>
      <p:sp>
        <p:nvSpPr>
          <p:cNvPr id="114" name="Rechteck 113"/>
          <p:cNvSpPr/>
          <p:nvPr/>
        </p:nvSpPr>
        <p:spPr>
          <a:xfrm>
            <a:off x="2685056" y="2222119"/>
            <a:ext cx="2808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D0D0D"/>
                </a:solidFill>
                <a:latin typeface="Helvetica"/>
                <a:cs typeface="Helvetica"/>
              </a:rPr>
              <a:t>PDU = Protocol Data Unit</a:t>
            </a:r>
            <a:endParaRPr lang="de-DE" dirty="0">
              <a:solidFill>
                <a:srgbClr val="0D0D0D"/>
              </a:solidFill>
            </a:endParaRPr>
          </a:p>
        </p:txBody>
      </p:sp>
      <p:sp>
        <p:nvSpPr>
          <p:cNvPr id="115" name="Geschweifte Klammer links 114"/>
          <p:cNvSpPr/>
          <p:nvPr/>
        </p:nvSpPr>
        <p:spPr>
          <a:xfrm>
            <a:off x="2454147" y="2247742"/>
            <a:ext cx="230909" cy="1122513"/>
          </a:xfrm>
          <a:prstGeom prst="leftBrace">
            <a:avLst/>
          </a:prstGeom>
          <a:ln w="3175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Rechteck 115"/>
          <p:cNvSpPr/>
          <p:nvPr/>
        </p:nvSpPr>
        <p:spPr>
          <a:xfrm>
            <a:off x="2674516" y="2853528"/>
            <a:ext cx="717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D0D0D"/>
                </a:solidFill>
                <a:latin typeface="Helvetica"/>
                <a:cs typeface="Helvetica"/>
              </a:rPr>
              <a:t>UD = </a:t>
            </a:r>
            <a:endParaRPr lang="de-DE" dirty="0">
              <a:solidFill>
                <a:srgbClr val="0D0D0D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</a:t>
            </a:r>
            <a:br>
              <a:rPr lang="de-DE" dirty="0"/>
            </a:b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117" name="Foliennummernplatzhalter 1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62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6158 -1.11111E-6 " pathEditMode="relative" ptsTypes="AA">
                                      <p:cBhvr>
                                        <p:cTn id="8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1736 0 " pathEditMode="relative" ptsTypes="AA">
                                      <p:cBhvr>
                                        <p:cTn id="9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-0.61719 -4.81481E-6 " pathEditMode="relative" ptsTypes="AA">
                                      <p:cBhvr>
                                        <p:cTn id="10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61684 -1.11111E-6 " pathEditMode="relative" ptsTypes="AA">
                                      <p:cBhvr>
                                        <p:cTn id="1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-0.61719 -4.81481E-6 " pathEditMode="relative" ptsTypes="AA">
                                      <p:cBhvr>
                                        <p:cTn id="1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61684 -1.11111E-6 " pathEditMode="relative" ptsTypes="AA">
                                      <p:cBhvr>
                                        <p:cTn id="1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-0.61719 -4.81481E-6 " pathEditMode="relative" ptsTypes="AA">
                                      <p:cBhvr>
                                        <p:cTn id="1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5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46 L 0.61667 0.00046 " pathEditMode="relative" ptsTypes="AA">
                                      <p:cBhvr>
                                        <p:cTn id="1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0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-0.61719 -4.81481E-6 " pathEditMode="relative" ptsTypes="AA">
                                      <p:cBhvr>
                                        <p:cTn id="1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8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8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9000"/>
                            </p:stCondLst>
                            <p:childTnLst>
                              <p:par>
                                <p:cTn id="1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61684 -1.11111E-6 " pathEditMode="relative" ptsTypes="AA">
                                      <p:cBhvr>
                                        <p:cTn id="1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-0.61719 -4.81481E-6 " pathEditMode="relative" ptsTypes="AA">
                                      <p:cBhvr>
                                        <p:cTn id="18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0.30851 2.22222E-6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0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61684 -1.11111E-6 " pathEditMode="relative" ptsTypes="AA">
                                      <p:cBhvr>
                                        <p:cTn id="20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500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-0.61719 -4.81481E-6 " pathEditMode="relative" ptsTypes="AA">
                                      <p:cBhvr>
                                        <p:cTn id="21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500"/>
                            </p:stCondLst>
                            <p:childTnLst>
                              <p:par>
                                <p:cTn id="21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61684 -1.11111E-6 " pathEditMode="relative" ptsTypes="AA">
                                      <p:cBhvr>
                                        <p:cTn id="2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-0.61719 -4.81481E-6 " pathEditMode="relative" ptsTypes="AA">
                                      <p:cBhvr>
                                        <p:cTn id="2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500"/>
                            </p:stCondLst>
                            <p:childTnLst>
                              <p:par>
                                <p:cTn id="2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8000"/>
                            </p:stCondLst>
                            <p:childTnLst>
                              <p:par>
                                <p:cTn id="241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500"/>
                            </p:stCondLst>
                            <p:childTnLst>
                              <p:par>
                                <p:cTn id="2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80" grpId="0"/>
      <p:bldP spid="80" grpId="1"/>
      <p:bldP spid="80" grpId="2"/>
      <p:bldP spid="104" grpId="0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3" grpId="0"/>
      <p:bldP spid="113" grpId="1"/>
      <p:bldP spid="114" grpId="0"/>
      <p:bldP spid="114" grpId="1"/>
      <p:bldP spid="115" grpId="0" animBg="1"/>
      <p:bldP spid="116" grpId="0"/>
      <p:bldP spid="11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Größe des Sequenznummernraumes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Sequenznummernräume sind i.d.R. </a:t>
            </a:r>
            <a:r>
              <a:rPr lang="de-DE" b="1" dirty="0"/>
              <a:t>endlich </a:t>
            </a:r>
            <a:r>
              <a:rPr lang="de-DE" dirty="0"/>
              <a:t>(und haben meist eine feste Größe).</a:t>
            </a:r>
          </a:p>
          <a:p>
            <a:r>
              <a:rPr lang="de-DE" dirty="0"/>
              <a:t>Im Beispiel: </a:t>
            </a:r>
          </a:p>
          <a:p>
            <a:pPr lvl="1"/>
            <a:r>
              <a:rPr lang="de-DE" dirty="0"/>
              <a:t>10 unterschiedliche Sequenznummern (0,1,...,9).</a:t>
            </a:r>
          </a:p>
          <a:p>
            <a:pPr lvl="1"/>
            <a:r>
              <a:rPr lang="de-DE" dirty="0"/>
              <a:t>Nachricht 11 verwendet eine Sequenznummer (=0), die bereits früher einmal verwendet wurde.</a:t>
            </a:r>
          </a:p>
          <a:p>
            <a:pPr lvl="1"/>
            <a:r>
              <a:rPr lang="de-DE" b="1" dirty="0"/>
              <a:t>Gefahr</a:t>
            </a:r>
            <a:r>
              <a:rPr lang="de-DE" dirty="0"/>
              <a:t>: </a:t>
            </a:r>
            <a:r>
              <a:rPr lang="de-DE" b="1" dirty="0"/>
              <a:t>verzögerte Nachricht </a:t>
            </a:r>
            <a:r>
              <a:rPr lang="de-DE" dirty="0"/>
              <a:t>mit derselben Sequenznummer (=0) ist noch im Netz unterwegs</a:t>
            </a:r>
          </a:p>
          <a:p>
            <a:pPr lvl="1"/>
            <a:r>
              <a:rPr lang="de-DE" dirty="0"/>
              <a:t>Würde die verzögerte Nachricht vor Nachricht 11 ankommen:</a:t>
            </a:r>
          </a:p>
          <a:p>
            <a:pPr lvl="2"/>
            <a:r>
              <a:rPr lang="de-DE" dirty="0"/>
              <a:t>Empfänger interpretiert die falsche Nachricht als erwartete Nachricht 11 und</a:t>
            </a:r>
          </a:p>
          <a:p>
            <a:pPr lvl="2"/>
            <a:r>
              <a:rPr lang="de-DE" dirty="0"/>
              <a:t>verwirft danach ankommende Nachricht 11 als Duplikat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441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Größe des Sequenznummernraumes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i="1" dirty="0"/>
              <a:t>Wie lange kann eine Nachricht im Netz unterwegs sein?</a:t>
            </a:r>
          </a:p>
          <a:p>
            <a:r>
              <a:rPr lang="de-DE" b="1" dirty="0"/>
              <a:t>Gesucht</a:t>
            </a:r>
            <a:r>
              <a:rPr lang="de-DE" dirty="0"/>
              <a:t>: Mechanismus, um die Dauer der maximalen Verzögerung einer Nachricht zu bestimmen</a:t>
            </a:r>
          </a:p>
          <a:p>
            <a:r>
              <a:rPr lang="de-DE" dirty="0"/>
              <a:t>Wähle Sequenznummernraum so, dass innerhalb der maximalen Verzögerung nie dieselbe Sequenznummer doppelt verwendet werden muss</a:t>
            </a:r>
          </a:p>
          <a:p>
            <a:r>
              <a:rPr lang="de-DE" b="1" dirty="0"/>
              <a:t>Möglichkeit</a:t>
            </a:r>
            <a:r>
              <a:rPr lang="de-DE" dirty="0"/>
              <a:t>: Sequenznummernraum &gt; Senderate x RTD (engl.: Round Trip Delay).</a:t>
            </a:r>
          </a:p>
          <a:p>
            <a:r>
              <a:rPr lang="de-DE" dirty="0"/>
              <a:t>Beispiel: </a:t>
            </a:r>
          </a:p>
          <a:p>
            <a:pPr lvl="1"/>
            <a:r>
              <a:rPr lang="de-DE" dirty="0"/>
              <a:t>Sei RTD = 15s, Senderate 200/s</a:t>
            </a:r>
          </a:p>
          <a:p>
            <a:pPr lvl="1"/>
            <a:r>
              <a:rPr lang="de-DE" dirty="0"/>
              <a:t>Benötigt: 12 Bits zur Codierung der Sequenznummern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Maximale Lebensdauer von Nachrichten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Begrenzung der Lebensdauer verzögerter Nachrichten auf ein Maximum:</a:t>
            </a:r>
          </a:p>
          <a:p>
            <a:pPr lvl="1"/>
            <a:r>
              <a:rPr lang="de-DE" dirty="0"/>
              <a:t>alle Nachrichten erhalten einen </a:t>
            </a:r>
            <a:r>
              <a:rPr lang="de-DE" b="1" dirty="0"/>
              <a:t>Zeitstempel</a:t>
            </a:r>
            <a:r>
              <a:rPr lang="de-DE" dirty="0"/>
              <a:t> und eine </a:t>
            </a:r>
            <a:r>
              <a:rPr lang="de-DE" b="1" dirty="0"/>
              <a:t>Lebensdauer</a:t>
            </a:r>
            <a:endParaRPr lang="de-DE" dirty="0"/>
          </a:p>
          <a:p>
            <a:pPr lvl="1"/>
            <a:r>
              <a:rPr lang="de-DE" dirty="0"/>
              <a:t>zu alte Nachrichten werden einfach verworfen</a:t>
            </a:r>
          </a:p>
          <a:p>
            <a:r>
              <a:rPr lang="de-DE" dirty="0"/>
              <a:t>Erfordert aufwändige Schätzung oder bestenfalls synchronisierte Uhren.</a:t>
            </a:r>
          </a:p>
          <a:p>
            <a:endParaRPr lang="de-DE" dirty="0"/>
          </a:p>
          <a:p>
            <a:r>
              <a:rPr lang="de-DE" dirty="0"/>
              <a:t>Andere Möglichkeit: Zählung der Hops (“Sprünge“)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221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Idee Fenstertechnik (</a:t>
            </a:r>
            <a:r>
              <a:rPr lang="de-DE" dirty="0" err="1"/>
              <a:t>Tanenbaum</a:t>
            </a:r>
            <a:r>
              <a:rPr lang="de-DE" dirty="0"/>
              <a:t>: „Schiebefensterprotokoll“)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Festlegung eines Teilbereiches des Sequenznummernraumes als </a:t>
            </a:r>
          </a:p>
          <a:p>
            <a:pPr lvl="1"/>
            <a:r>
              <a:rPr lang="de-DE" dirty="0"/>
              <a:t>Sendefenster:</a:t>
            </a:r>
          </a:p>
          <a:p>
            <a:pPr lvl="2"/>
            <a:r>
              <a:rPr lang="de-DE" dirty="0"/>
              <a:t>Größe </a:t>
            </a:r>
            <a:r>
              <a:rPr lang="de-DE" dirty="0" err="1"/>
              <a:t>w</a:t>
            </a:r>
            <a:endParaRPr lang="de-DE" dirty="0"/>
          </a:p>
          <a:p>
            <a:pPr lvl="2"/>
            <a:r>
              <a:rPr lang="de-DE" dirty="0"/>
              <a:t>Beginn Sendefenster: zuletzt (lückenlos) quittierte Sequenznummer </a:t>
            </a:r>
            <a:r>
              <a:rPr lang="de-DE" dirty="0" err="1"/>
              <a:t>snq</a:t>
            </a:r>
            <a:endParaRPr lang="de-DE" dirty="0"/>
          </a:p>
          <a:p>
            <a:pPr lvl="2"/>
            <a:r>
              <a:rPr lang="de-DE" dirty="0"/>
              <a:t>Sender sendet nur Nachrichten mit Sequenznummern innerhalb des Sendefensters (Flusssteuerung/Staukontrolle)</a:t>
            </a:r>
          </a:p>
          <a:p>
            <a:pPr lvl="1"/>
            <a:r>
              <a:rPr lang="de-DE" dirty="0"/>
              <a:t>Empfangsfenster</a:t>
            </a:r>
          </a:p>
          <a:p>
            <a:pPr lvl="2"/>
            <a:r>
              <a:rPr lang="de-DE" dirty="0"/>
              <a:t>Größe </a:t>
            </a:r>
            <a:r>
              <a:rPr lang="de-DE" dirty="0" err="1"/>
              <a:t>w</a:t>
            </a:r>
            <a:r>
              <a:rPr lang="de-DE" dirty="0"/>
              <a:t>*</a:t>
            </a:r>
          </a:p>
          <a:p>
            <a:pPr lvl="2"/>
            <a:r>
              <a:rPr lang="de-DE" dirty="0"/>
              <a:t>Beginn Empfangsfenster: nächste erwartete Sequenznummer (</a:t>
            </a:r>
            <a:r>
              <a:rPr lang="de-DE" dirty="0" err="1"/>
              <a:t>sne</a:t>
            </a:r>
            <a:r>
              <a:rPr lang="de-DE" dirty="0"/>
              <a:t>)</a:t>
            </a:r>
          </a:p>
          <a:p>
            <a:pPr lvl="2"/>
            <a:r>
              <a:rPr lang="de-DE" dirty="0"/>
              <a:t>Nachrichten mit Sequenznummern außerhalb des Empfangsfensters werden vom Empfänger verworfen</a:t>
            </a:r>
          </a:p>
          <a:p>
            <a:r>
              <a:rPr lang="de-DE" dirty="0"/>
              <a:t>Fenster werden verschoben, wenn Nachrichten quittiert oder empfangen werden</a:t>
            </a:r>
          </a:p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9226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feld 31"/>
          <p:cNvSpPr txBox="1"/>
          <p:nvPr/>
        </p:nvSpPr>
        <p:spPr>
          <a:xfrm rot="20454280">
            <a:off x="7604497" y="1985404"/>
            <a:ext cx="839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solidFill>
                  <a:srgbClr val="B3A2C7"/>
                </a:solidFill>
              </a:rPr>
              <a:t>sne+w</a:t>
            </a:r>
            <a:r>
              <a:rPr lang="de-DE" sz="1600" dirty="0">
                <a:solidFill>
                  <a:srgbClr val="B3A2C7"/>
                </a:solidFill>
              </a:rPr>
              <a:t>*</a:t>
            </a:r>
          </a:p>
        </p:txBody>
      </p:sp>
      <p:grpSp>
        <p:nvGrpSpPr>
          <p:cNvPr id="68" name="Gruppierung 67"/>
          <p:cNvGrpSpPr/>
          <p:nvPr/>
        </p:nvGrpSpPr>
        <p:grpSpPr>
          <a:xfrm rot="17111953">
            <a:off x="4881795" y="1173386"/>
            <a:ext cx="3141010" cy="3141010"/>
            <a:chOff x="668990" y="646216"/>
            <a:chExt cx="3917742" cy="3917742"/>
          </a:xfrm>
        </p:grpSpPr>
        <p:cxnSp>
          <p:nvCxnSpPr>
            <p:cNvPr id="69" name="Gerade Verbindung 68"/>
            <p:cNvCxnSpPr/>
            <p:nvPr/>
          </p:nvCxnSpPr>
          <p:spPr>
            <a:xfrm rot="5400000">
              <a:off x="2627861" y="635754"/>
              <a:ext cx="0" cy="3917742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/>
          </p:nvCxnSpPr>
          <p:spPr>
            <a:xfrm rot="5400000" flipH="1">
              <a:off x="673219" y="2605087"/>
              <a:ext cx="3917742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 rot="5400000">
              <a:off x="1308565" y="1285791"/>
              <a:ext cx="2638592" cy="26385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2" name="Gerade Verbindung 71"/>
            <p:cNvCxnSpPr/>
            <p:nvPr/>
          </p:nvCxnSpPr>
          <p:spPr>
            <a:xfrm rot="5400000" flipH="1">
              <a:off x="1984090" y="1940141"/>
              <a:ext cx="1296000" cy="0"/>
            </a:xfrm>
            <a:prstGeom prst="line">
              <a:avLst/>
            </a:prstGeom>
            <a:ln w="12700" cmpd="sng">
              <a:solidFill>
                <a:srgbClr val="F2F2F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/>
          </p:nvCxnSpPr>
          <p:spPr>
            <a:xfrm rot="5400000" flipH="1" flipV="1">
              <a:off x="1964760" y="1941606"/>
              <a:ext cx="7961" cy="1314000"/>
            </a:xfrm>
            <a:prstGeom prst="line">
              <a:avLst/>
            </a:prstGeom>
            <a:ln w="12700" cmpd="sng">
              <a:solidFill>
                <a:srgbClr val="F2F2F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 rot="5400000">
              <a:off x="1308565" y="1285791"/>
              <a:ext cx="2638592" cy="2638592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Gleichschenkliges Dreieck 17"/>
            <p:cNvSpPr/>
            <p:nvPr/>
          </p:nvSpPr>
          <p:spPr>
            <a:xfrm rot="17890407">
              <a:off x="2595497" y="2245529"/>
              <a:ext cx="1237272" cy="1329420"/>
            </a:xfrm>
            <a:custGeom>
              <a:avLst/>
              <a:gdLst>
                <a:gd name="connsiteX0" fmla="*/ 0 w 1237272"/>
                <a:gd name="connsiteY0" fmla="*/ 1169048 h 1169048"/>
                <a:gd name="connsiteX1" fmla="*/ 618636 w 1237272"/>
                <a:gd name="connsiteY1" fmla="*/ 0 h 1169048"/>
                <a:gd name="connsiteX2" fmla="*/ 1237272 w 1237272"/>
                <a:gd name="connsiteY2" fmla="*/ 1169048 h 1169048"/>
                <a:gd name="connsiteX3" fmla="*/ 0 w 1237272"/>
                <a:gd name="connsiteY3" fmla="*/ 1169048 h 1169048"/>
                <a:gd name="connsiteX0" fmla="*/ 0 w 1237272"/>
                <a:gd name="connsiteY0" fmla="*/ 1169048 h 1169048"/>
                <a:gd name="connsiteX1" fmla="*/ 618636 w 1237272"/>
                <a:gd name="connsiteY1" fmla="*/ 0 h 1169048"/>
                <a:gd name="connsiteX2" fmla="*/ 1237272 w 1237272"/>
                <a:gd name="connsiteY2" fmla="*/ 1169048 h 1169048"/>
                <a:gd name="connsiteX3" fmla="*/ 647200 w 1237272"/>
                <a:gd name="connsiteY3" fmla="*/ 1164486 h 1169048"/>
                <a:gd name="connsiteX4" fmla="*/ 0 w 1237272"/>
                <a:gd name="connsiteY4" fmla="*/ 1169048 h 1169048"/>
                <a:gd name="connsiteX0" fmla="*/ 0 w 1237272"/>
                <a:gd name="connsiteY0" fmla="*/ 1169048 h 1329409"/>
                <a:gd name="connsiteX1" fmla="*/ 618636 w 1237272"/>
                <a:gd name="connsiteY1" fmla="*/ 0 h 1329409"/>
                <a:gd name="connsiteX2" fmla="*/ 1237272 w 1237272"/>
                <a:gd name="connsiteY2" fmla="*/ 1169048 h 1329409"/>
                <a:gd name="connsiteX3" fmla="*/ 641888 w 1237272"/>
                <a:gd name="connsiteY3" fmla="*/ 1329409 h 1329409"/>
                <a:gd name="connsiteX4" fmla="*/ 0 w 1237272"/>
                <a:gd name="connsiteY4" fmla="*/ 1169048 h 1329409"/>
                <a:gd name="connsiteX0" fmla="*/ 0 w 1237272"/>
                <a:gd name="connsiteY0" fmla="*/ 1169048 h 1329414"/>
                <a:gd name="connsiteX1" fmla="*/ 618636 w 1237272"/>
                <a:gd name="connsiteY1" fmla="*/ 0 h 1329414"/>
                <a:gd name="connsiteX2" fmla="*/ 1237272 w 1237272"/>
                <a:gd name="connsiteY2" fmla="*/ 1169048 h 1329414"/>
                <a:gd name="connsiteX3" fmla="*/ 641888 w 1237272"/>
                <a:gd name="connsiteY3" fmla="*/ 1329409 h 1329414"/>
                <a:gd name="connsiteX4" fmla="*/ 0 w 1237272"/>
                <a:gd name="connsiteY4" fmla="*/ 1169048 h 1329414"/>
                <a:gd name="connsiteX0" fmla="*/ 0 w 1237272"/>
                <a:gd name="connsiteY0" fmla="*/ 1169048 h 1329420"/>
                <a:gd name="connsiteX1" fmla="*/ 618636 w 1237272"/>
                <a:gd name="connsiteY1" fmla="*/ 0 h 1329420"/>
                <a:gd name="connsiteX2" fmla="*/ 1237272 w 1237272"/>
                <a:gd name="connsiteY2" fmla="*/ 1169048 h 1329420"/>
                <a:gd name="connsiteX3" fmla="*/ 641888 w 1237272"/>
                <a:gd name="connsiteY3" fmla="*/ 1329409 h 1329420"/>
                <a:gd name="connsiteX4" fmla="*/ 0 w 1237272"/>
                <a:gd name="connsiteY4" fmla="*/ 1169048 h 1329420"/>
                <a:gd name="connsiteX0" fmla="*/ 0 w 1237272"/>
                <a:gd name="connsiteY0" fmla="*/ 1169048 h 1329420"/>
                <a:gd name="connsiteX1" fmla="*/ 618636 w 1237272"/>
                <a:gd name="connsiteY1" fmla="*/ 0 h 1329420"/>
                <a:gd name="connsiteX2" fmla="*/ 1237272 w 1237272"/>
                <a:gd name="connsiteY2" fmla="*/ 1169048 h 1329420"/>
                <a:gd name="connsiteX3" fmla="*/ 641888 w 1237272"/>
                <a:gd name="connsiteY3" fmla="*/ 1329409 h 1329420"/>
                <a:gd name="connsiteX4" fmla="*/ 0 w 1237272"/>
                <a:gd name="connsiteY4" fmla="*/ 1169048 h 1329420"/>
                <a:gd name="connsiteX0" fmla="*/ 0 w 1237272"/>
                <a:gd name="connsiteY0" fmla="*/ 1169048 h 1329420"/>
                <a:gd name="connsiteX1" fmla="*/ 618636 w 1237272"/>
                <a:gd name="connsiteY1" fmla="*/ 0 h 1329420"/>
                <a:gd name="connsiteX2" fmla="*/ 1237272 w 1237272"/>
                <a:gd name="connsiteY2" fmla="*/ 1169048 h 1329420"/>
                <a:gd name="connsiteX3" fmla="*/ 641888 w 1237272"/>
                <a:gd name="connsiteY3" fmla="*/ 1329409 h 1329420"/>
                <a:gd name="connsiteX4" fmla="*/ 0 w 1237272"/>
                <a:gd name="connsiteY4" fmla="*/ 1169048 h 132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7272" h="1329420">
                  <a:moveTo>
                    <a:pt x="0" y="1169048"/>
                  </a:moveTo>
                  <a:lnTo>
                    <a:pt x="618636" y="0"/>
                  </a:lnTo>
                  <a:lnTo>
                    <a:pt x="1237272" y="1169048"/>
                  </a:lnTo>
                  <a:cubicBezTo>
                    <a:pt x="1037208" y="1266581"/>
                    <a:pt x="854638" y="1329531"/>
                    <a:pt x="641888" y="1329409"/>
                  </a:cubicBezTo>
                  <a:cubicBezTo>
                    <a:pt x="413825" y="1330329"/>
                    <a:pt x="192768" y="1277075"/>
                    <a:pt x="0" y="1169048"/>
                  </a:cubicBezTo>
                  <a:close/>
                </a:path>
              </a:pathLst>
            </a:custGeom>
            <a:solidFill>
              <a:srgbClr val="8EB4E3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6" name="Gerade Verbindung 75"/>
            <p:cNvCxnSpPr/>
            <p:nvPr/>
          </p:nvCxnSpPr>
          <p:spPr>
            <a:xfrm flipH="1" flipV="1">
              <a:off x="2632092" y="2594630"/>
              <a:ext cx="934290" cy="1393170"/>
            </a:xfrm>
            <a:prstGeom prst="line">
              <a:avLst/>
            </a:prstGeom>
            <a:ln w="38100" cmpd="sng">
              <a:solidFill>
                <a:srgbClr val="B3A2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/>
          </p:nvCxnSpPr>
          <p:spPr>
            <a:xfrm rot="10800000" flipH="1">
              <a:off x="2625741" y="2594625"/>
              <a:ext cx="1663305" cy="0"/>
            </a:xfrm>
            <a:prstGeom prst="line">
              <a:avLst/>
            </a:prstGeom>
            <a:ln w="38100" cmpd="sng">
              <a:solidFill>
                <a:srgbClr val="29C02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uppierung 77"/>
          <p:cNvGrpSpPr/>
          <p:nvPr/>
        </p:nvGrpSpPr>
        <p:grpSpPr>
          <a:xfrm>
            <a:off x="926294" y="1173386"/>
            <a:ext cx="3133896" cy="3133896"/>
            <a:chOff x="467523" y="366816"/>
            <a:chExt cx="3917742" cy="3917742"/>
          </a:xfrm>
        </p:grpSpPr>
        <p:cxnSp>
          <p:nvCxnSpPr>
            <p:cNvPr id="79" name="Gerade Verbindung 78"/>
            <p:cNvCxnSpPr/>
            <p:nvPr/>
          </p:nvCxnSpPr>
          <p:spPr>
            <a:xfrm>
              <a:off x="2415932" y="366816"/>
              <a:ext cx="0" cy="3917742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/>
          </p:nvCxnSpPr>
          <p:spPr>
            <a:xfrm flipH="1">
              <a:off x="467523" y="2321458"/>
              <a:ext cx="3917742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1107098" y="1006391"/>
              <a:ext cx="2638592" cy="26385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Rechtwinkliges Dreieck 16"/>
            <p:cNvSpPr/>
            <p:nvPr/>
          </p:nvSpPr>
          <p:spPr>
            <a:xfrm>
              <a:off x="2415932" y="1006391"/>
              <a:ext cx="1330985" cy="1311892"/>
            </a:xfrm>
            <a:custGeom>
              <a:avLst/>
              <a:gdLst>
                <a:gd name="connsiteX0" fmla="*/ 0 w 1329758"/>
                <a:gd name="connsiteY0" fmla="*/ 1311892 h 1311892"/>
                <a:gd name="connsiteX1" fmla="*/ 0 w 1329758"/>
                <a:gd name="connsiteY1" fmla="*/ 0 h 1311892"/>
                <a:gd name="connsiteX2" fmla="*/ 1329758 w 1329758"/>
                <a:gd name="connsiteY2" fmla="*/ 1311892 h 1311892"/>
                <a:gd name="connsiteX3" fmla="*/ 0 w 1329758"/>
                <a:gd name="connsiteY3" fmla="*/ 1311892 h 1311892"/>
                <a:gd name="connsiteX0" fmla="*/ 0 w 1329758"/>
                <a:gd name="connsiteY0" fmla="*/ 1311892 h 1311892"/>
                <a:gd name="connsiteX1" fmla="*/ 0 w 1329758"/>
                <a:gd name="connsiteY1" fmla="*/ 0 h 1311892"/>
                <a:gd name="connsiteX2" fmla="*/ 656833 w 1329758"/>
                <a:gd name="connsiteY2" fmla="*/ 649905 h 1311892"/>
                <a:gd name="connsiteX3" fmla="*/ 1329758 w 1329758"/>
                <a:gd name="connsiteY3" fmla="*/ 1311892 h 1311892"/>
                <a:gd name="connsiteX4" fmla="*/ 0 w 1329758"/>
                <a:gd name="connsiteY4" fmla="*/ 1311892 h 1311892"/>
                <a:gd name="connsiteX0" fmla="*/ 0 w 1329758"/>
                <a:gd name="connsiteY0" fmla="*/ 1311892 h 1311892"/>
                <a:gd name="connsiteX1" fmla="*/ 0 w 1329758"/>
                <a:gd name="connsiteY1" fmla="*/ 0 h 1311892"/>
                <a:gd name="connsiteX2" fmla="*/ 933058 w 1329758"/>
                <a:gd name="connsiteY2" fmla="*/ 373680 h 1311892"/>
                <a:gd name="connsiteX3" fmla="*/ 1329758 w 1329758"/>
                <a:gd name="connsiteY3" fmla="*/ 1311892 h 1311892"/>
                <a:gd name="connsiteX4" fmla="*/ 0 w 1329758"/>
                <a:gd name="connsiteY4" fmla="*/ 1311892 h 1311892"/>
                <a:gd name="connsiteX0" fmla="*/ 0 w 1329758"/>
                <a:gd name="connsiteY0" fmla="*/ 1311892 h 1311892"/>
                <a:gd name="connsiteX1" fmla="*/ 0 w 1329758"/>
                <a:gd name="connsiteY1" fmla="*/ 0 h 1311892"/>
                <a:gd name="connsiteX2" fmla="*/ 933058 w 1329758"/>
                <a:gd name="connsiteY2" fmla="*/ 373680 h 1311892"/>
                <a:gd name="connsiteX3" fmla="*/ 1329758 w 1329758"/>
                <a:gd name="connsiteY3" fmla="*/ 1311892 h 1311892"/>
                <a:gd name="connsiteX4" fmla="*/ 0 w 1329758"/>
                <a:gd name="connsiteY4" fmla="*/ 1311892 h 1311892"/>
                <a:gd name="connsiteX0" fmla="*/ 0 w 1330985"/>
                <a:gd name="connsiteY0" fmla="*/ 1311892 h 1311892"/>
                <a:gd name="connsiteX1" fmla="*/ 0 w 1330985"/>
                <a:gd name="connsiteY1" fmla="*/ 0 h 1311892"/>
                <a:gd name="connsiteX2" fmla="*/ 933058 w 1330985"/>
                <a:gd name="connsiteY2" fmla="*/ 373680 h 1311892"/>
                <a:gd name="connsiteX3" fmla="*/ 1329758 w 1330985"/>
                <a:gd name="connsiteY3" fmla="*/ 1311892 h 1311892"/>
                <a:gd name="connsiteX4" fmla="*/ 0 w 1330985"/>
                <a:gd name="connsiteY4" fmla="*/ 1311892 h 1311892"/>
                <a:gd name="connsiteX0" fmla="*/ 0 w 1330985"/>
                <a:gd name="connsiteY0" fmla="*/ 1311892 h 1311892"/>
                <a:gd name="connsiteX1" fmla="*/ 0 w 1330985"/>
                <a:gd name="connsiteY1" fmla="*/ 0 h 1311892"/>
                <a:gd name="connsiteX2" fmla="*/ 933058 w 1330985"/>
                <a:gd name="connsiteY2" fmla="*/ 373680 h 1311892"/>
                <a:gd name="connsiteX3" fmla="*/ 1329758 w 1330985"/>
                <a:gd name="connsiteY3" fmla="*/ 1311892 h 1311892"/>
                <a:gd name="connsiteX4" fmla="*/ 0 w 1330985"/>
                <a:gd name="connsiteY4" fmla="*/ 1311892 h 1311892"/>
                <a:gd name="connsiteX0" fmla="*/ 0 w 1330985"/>
                <a:gd name="connsiteY0" fmla="*/ 1312307 h 1312307"/>
                <a:gd name="connsiteX1" fmla="*/ 0 w 1330985"/>
                <a:gd name="connsiteY1" fmla="*/ 415 h 1312307"/>
                <a:gd name="connsiteX2" fmla="*/ 933058 w 1330985"/>
                <a:gd name="connsiteY2" fmla="*/ 374095 h 1312307"/>
                <a:gd name="connsiteX3" fmla="*/ 1329758 w 1330985"/>
                <a:gd name="connsiteY3" fmla="*/ 1312307 h 1312307"/>
                <a:gd name="connsiteX4" fmla="*/ 0 w 1330985"/>
                <a:gd name="connsiteY4" fmla="*/ 1312307 h 1312307"/>
                <a:gd name="connsiteX0" fmla="*/ 0 w 1330985"/>
                <a:gd name="connsiteY0" fmla="*/ 1311892 h 1311892"/>
                <a:gd name="connsiteX1" fmla="*/ 0 w 1330985"/>
                <a:gd name="connsiteY1" fmla="*/ 0 h 1311892"/>
                <a:gd name="connsiteX2" fmla="*/ 933058 w 1330985"/>
                <a:gd name="connsiteY2" fmla="*/ 373680 h 1311892"/>
                <a:gd name="connsiteX3" fmla="*/ 1329758 w 1330985"/>
                <a:gd name="connsiteY3" fmla="*/ 1311892 h 1311892"/>
                <a:gd name="connsiteX4" fmla="*/ 0 w 1330985"/>
                <a:gd name="connsiteY4" fmla="*/ 1311892 h 1311892"/>
                <a:gd name="connsiteX0" fmla="*/ 0 w 1330985"/>
                <a:gd name="connsiteY0" fmla="*/ 1311892 h 1311892"/>
                <a:gd name="connsiteX1" fmla="*/ 0 w 1330985"/>
                <a:gd name="connsiteY1" fmla="*/ 0 h 1311892"/>
                <a:gd name="connsiteX2" fmla="*/ 933058 w 1330985"/>
                <a:gd name="connsiteY2" fmla="*/ 373680 h 1311892"/>
                <a:gd name="connsiteX3" fmla="*/ 1329758 w 1330985"/>
                <a:gd name="connsiteY3" fmla="*/ 1311892 h 1311892"/>
                <a:gd name="connsiteX4" fmla="*/ 0 w 1330985"/>
                <a:gd name="connsiteY4" fmla="*/ 1311892 h 131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0985" h="1311892">
                  <a:moveTo>
                    <a:pt x="0" y="1311892"/>
                  </a:moveTo>
                  <a:lnTo>
                    <a:pt x="0" y="0"/>
                  </a:lnTo>
                  <a:cubicBezTo>
                    <a:pt x="320544" y="735"/>
                    <a:pt x="701414" y="122120"/>
                    <a:pt x="933058" y="373680"/>
                  </a:cubicBezTo>
                  <a:cubicBezTo>
                    <a:pt x="1185941" y="587992"/>
                    <a:pt x="1346750" y="1065830"/>
                    <a:pt x="1329758" y="1311892"/>
                  </a:cubicBezTo>
                  <a:lnTo>
                    <a:pt x="0" y="131189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5" name="Gerade Verbindung 84"/>
            <p:cNvCxnSpPr/>
            <p:nvPr/>
          </p:nvCxnSpPr>
          <p:spPr>
            <a:xfrm flipH="1">
              <a:off x="1113448" y="2321458"/>
              <a:ext cx="1296000" cy="0"/>
            </a:xfrm>
            <a:prstGeom prst="line">
              <a:avLst/>
            </a:prstGeom>
            <a:ln w="12700" cmpd="sng">
              <a:solidFill>
                <a:srgbClr val="F2F2F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/>
          </p:nvCxnSpPr>
          <p:spPr>
            <a:xfrm flipH="1" flipV="1">
              <a:off x="2415932" y="2327808"/>
              <a:ext cx="7961" cy="1314000"/>
            </a:xfrm>
            <a:prstGeom prst="line">
              <a:avLst/>
            </a:prstGeom>
            <a:ln w="12700" cmpd="sng">
              <a:solidFill>
                <a:srgbClr val="F2F2F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1107098" y="1006391"/>
              <a:ext cx="2638592" cy="2638592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3" name="Gerade Verbindung 82"/>
            <p:cNvCxnSpPr/>
            <p:nvPr/>
          </p:nvCxnSpPr>
          <p:spPr>
            <a:xfrm flipH="1" flipV="1">
              <a:off x="2393573" y="2321590"/>
              <a:ext cx="1669794" cy="5159"/>
            </a:xfrm>
            <a:prstGeom prst="line">
              <a:avLst/>
            </a:prstGeom>
            <a:ln w="38100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/>
          </p:nvCxnSpPr>
          <p:spPr>
            <a:xfrm rot="5400000" flipH="1">
              <a:off x="1584279" y="1496154"/>
              <a:ext cx="1663305" cy="0"/>
            </a:xfrm>
            <a:prstGeom prst="line">
              <a:avLst/>
            </a:prstGeom>
            <a:ln w="381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feld 30"/>
          <p:cNvSpPr txBox="1"/>
          <p:nvPr/>
        </p:nvSpPr>
        <p:spPr>
          <a:xfrm rot="17198209">
            <a:off x="6567751" y="1107645"/>
            <a:ext cx="474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solidFill>
                  <a:srgbClr val="29C02E"/>
                </a:solidFill>
              </a:rPr>
              <a:t>sne</a:t>
            </a:r>
            <a:endParaRPr lang="de-DE" sz="1600" dirty="0">
              <a:solidFill>
                <a:srgbClr val="29C02E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 rot="16200000">
            <a:off x="2206408" y="1076949"/>
            <a:ext cx="480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solidFill>
                  <a:srgbClr val="3366FF"/>
                </a:solidFill>
              </a:rPr>
              <a:t>snq</a:t>
            </a:r>
            <a:endParaRPr lang="de-DE" sz="1600" dirty="0">
              <a:solidFill>
                <a:srgbClr val="3366FF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722620" y="2534654"/>
            <a:ext cx="736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solidFill>
                  <a:schemeClr val="accent6">
                    <a:lumMod val="75000"/>
                  </a:schemeClr>
                </a:solidFill>
              </a:rPr>
              <a:t>snq+w</a:t>
            </a:r>
            <a:endParaRPr lang="de-DE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3" name="Gruppierung 52"/>
          <p:cNvGrpSpPr/>
          <p:nvPr/>
        </p:nvGrpSpPr>
        <p:grpSpPr>
          <a:xfrm>
            <a:off x="1649040" y="3999116"/>
            <a:ext cx="735636" cy="369332"/>
            <a:chOff x="1329263" y="2147436"/>
            <a:chExt cx="735636" cy="369332"/>
          </a:xfrm>
        </p:grpSpPr>
        <p:cxnSp>
          <p:nvCxnSpPr>
            <p:cNvPr id="54" name="Gerade Verbindung 53"/>
            <p:cNvCxnSpPr/>
            <p:nvPr/>
          </p:nvCxnSpPr>
          <p:spPr>
            <a:xfrm flipH="1">
              <a:off x="1329263" y="2382902"/>
              <a:ext cx="261958" cy="0"/>
            </a:xfrm>
            <a:prstGeom prst="line">
              <a:avLst/>
            </a:prstGeom>
            <a:ln w="381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feld 54"/>
            <p:cNvSpPr txBox="1"/>
            <p:nvPr/>
          </p:nvSpPr>
          <p:spPr>
            <a:xfrm>
              <a:off x="1547397" y="2147436"/>
              <a:ext cx="517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rgbClr val="3366FF"/>
                  </a:solidFill>
                </a:rPr>
                <a:t>snq</a:t>
              </a:r>
              <a:endParaRPr lang="de-DE" dirty="0">
                <a:solidFill>
                  <a:srgbClr val="3366FF"/>
                </a:solidFill>
              </a:endParaRPr>
            </a:p>
          </p:txBody>
        </p:sp>
      </p:grpSp>
      <p:grpSp>
        <p:nvGrpSpPr>
          <p:cNvPr id="56" name="Gruppierung 55"/>
          <p:cNvGrpSpPr/>
          <p:nvPr/>
        </p:nvGrpSpPr>
        <p:grpSpPr>
          <a:xfrm>
            <a:off x="1649040" y="4336182"/>
            <a:ext cx="1135761" cy="369332"/>
            <a:chOff x="1329263" y="2484502"/>
            <a:chExt cx="1135761" cy="369332"/>
          </a:xfrm>
        </p:grpSpPr>
        <p:cxnSp>
          <p:nvCxnSpPr>
            <p:cNvPr id="57" name="Gerade Verbindung 56"/>
            <p:cNvCxnSpPr/>
            <p:nvPr/>
          </p:nvCxnSpPr>
          <p:spPr>
            <a:xfrm flipH="1">
              <a:off x="1329263" y="2706715"/>
              <a:ext cx="261958" cy="0"/>
            </a:xfrm>
            <a:prstGeom prst="line">
              <a:avLst/>
            </a:prstGeom>
            <a:ln w="38100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feld 57"/>
            <p:cNvSpPr txBox="1"/>
            <p:nvPr/>
          </p:nvSpPr>
          <p:spPr>
            <a:xfrm>
              <a:off x="1547397" y="2484502"/>
              <a:ext cx="91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chemeClr val="accent6">
                      <a:lumMod val="75000"/>
                    </a:schemeClr>
                  </a:solidFill>
                </a:rPr>
                <a:t>snq</a:t>
              </a:r>
              <a:r>
                <a:rPr lang="de-DE" dirty="0">
                  <a:solidFill>
                    <a:schemeClr val="accent6">
                      <a:lumMod val="75000"/>
                    </a:schemeClr>
                  </a:solidFill>
                </a:rPr>
                <a:t> + </a:t>
              </a:r>
              <a:r>
                <a:rPr lang="de-DE" dirty="0" err="1">
                  <a:solidFill>
                    <a:schemeClr val="accent6">
                      <a:lumMod val="75000"/>
                    </a:schemeClr>
                  </a:solidFill>
                </a:rPr>
                <a:t>w</a:t>
              </a:r>
              <a:endParaRPr lang="de-DE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60" name="Gruppierung 59"/>
          <p:cNvGrpSpPr/>
          <p:nvPr/>
        </p:nvGrpSpPr>
        <p:grpSpPr>
          <a:xfrm>
            <a:off x="5662881" y="4015743"/>
            <a:ext cx="729211" cy="369332"/>
            <a:chOff x="1329263" y="3775710"/>
            <a:chExt cx="729211" cy="369332"/>
          </a:xfrm>
        </p:grpSpPr>
        <p:cxnSp>
          <p:nvCxnSpPr>
            <p:cNvPr id="63" name="Gerade Verbindung 62"/>
            <p:cNvCxnSpPr/>
            <p:nvPr/>
          </p:nvCxnSpPr>
          <p:spPr>
            <a:xfrm flipH="1">
              <a:off x="1329263" y="4005064"/>
              <a:ext cx="261958" cy="0"/>
            </a:xfrm>
            <a:prstGeom prst="line">
              <a:avLst/>
            </a:prstGeom>
            <a:ln w="38100" cmpd="sng">
              <a:solidFill>
                <a:srgbClr val="29C02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feld 63"/>
            <p:cNvSpPr txBox="1"/>
            <p:nvPr/>
          </p:nvSpPr>
          <p:spPr>
            <a:xfrm>
              <a:off x="1547397" y="3775710"/>
              <a:ext cx="511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rgbClr val="29C02E"/>
                  </a:solidFill>
                </a:rPr>
                <a:t>sne</a:t>
              </a:r>
              <a:endParaRPr lang="de-DE" dirty="0">
                <a:solidFill>
                  <a:srgbClr val="29C02E"/>
                </a:solidFill>
              </a:endParaRPr>
            </a:p>
          </p:txBody>
        </p:sp>
      </p:grpSp>
      <p:grpSp>
        <p:nvGrpSpPr>
          <p:cNvPr id="65" name="Gruppierung 64"/>
          <p:cNvGrpSpPr/>
          <p:nvPr/>
        </p:nvGrpSpPr>
        <p:grpSpPr>
          <a:xfrm>
            <a:off x="5662881" y="4335581"/>
            <a:ext cx="1234946" cy="369332"/>
            <a:chOff x="1329263" y="4133648"/>
            <a:chExt cx="1234946" cy="369332"/>
          </a:xfrm>
        </p:grpSpPr>
        <p:cxnSp>
          <p:nvCxnSpPr>
            <p:cNvPr id="66" name="Gerade Verbindung 65"/>
            <p:cNvCxnSpPr/>
            <p:nvPr/>
          </p:nvCxnSpPr>
          <p:spPr>
            <a:xfrm flipH="1">
              <a:off x="1329263" y="4357589"/>
              <a:ext cx="261958" cy="0"/>
            </a:xfrm>
            <a:prstGeom prst="line">
              <a:avLst/>
            </a:prstGeom>
            <a:ln w="38100" cmpd="sng">
              <a:solidFill>
                <a:srgbClr val="B3A2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feld 66"/>
            <p:cNvSpPr txBox="1"/>
            <p:nvPr/>
          </p:nvSpPr>
          <p:spPr>
            <a:xfrm>
              <a:off x="1547397" y="4133648"/>
              <a:ext cx="10168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snq</a:t>
              </a:r>
              <a:r>
                <a:rPr lang="de-DE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 + </a:t>
              </a:r>
              <a:r>
                <a:rPr lang="de-DE" dirty="0" err="1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w</a:t>
              </a:r>
              <a:r>
                <a:rPr lang="de-DE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*</a:t>
              </a:r>
            </a:p>
          </p:txBody>
        </p:sp>
      </p:grpSp>
      <p:cxnSp>
        <p:nvCxnSpPr>
          <p:cNvPr id="88" name="Gerade Verbindung 87"/>
          <p:cNvCxnSpPr/>
          <p:nvPr/>
        </p:nvCxnSpPr>
        <p:spPr>
          <a:xfrm flipH="1">
            <a:off x="1345334" y="4753288"/>
            <a:ext cx="7797079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1265004" y="6084098"/>
            <a:ext cx="6387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/>
              <a:t>Sequenznummern i.A. schichtspezifisch eingesetzt</a:t>
            </a:r>
          </a:p>
        </p:txBody>
      </p:sp>
      <p:sp>
        <p:nvSpPr>
          <p:cNvPr id="15" name="Rechteck 14"/>
          <p:cNvSpPr/>
          <p:nvPr/>
        </p:nvSpPr>
        <p:spPr>
          <a:xfrm>
            <a:off x="1265004" y="4864400"/>
            <a:ext cx="5793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/>
              <a:t>Lage Sendefenster und Empfangsfenster i.A. verschieden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1265004" y="5153444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 err="1">
                <a:solidFill>
                  <a:srgbClr val="3366FF"/>
                </a:solidFill>
              </a:rPr>
              <a:t>snq</a:t>
            </a:r>
            <a:r>
              <a:rPr lang="de-DE" dirty="0">
                <a:solidFill>
                  <a:srgbClr val="3366FF"/>
                </a:solidFill>
              </a:rPr>
              <a:t> </a:t>
            </a:r>
            <a:r>
              <a:rPr lang="de-DE" dirty="0"/>
              <a:t>≤ </a:t>
            </a:r>
            <a:r>
              <a:rPr lang="de-DE" dirty="0" err="1">
                <a:solidFill>
                  <a:srgbClr val="29C02E"/>
                </a:solidFill>
              </a:rPr>
              <a:t>sne</a:t>
            </a:r>
            <a:r>
              <a:rPr lang="de-DE" dirty="0">
                <a:solidFill>
                  <a:srgbClr val="29C02E"/>
                </a:solidFill>
              </a:rPr>
              <a:t> </a:t>
            </a:r>
            <a:r>
              <a:rPr lang="de-DE" dirty="0"/>
              <a:t>≤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snq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+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w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0" name="Rechteck 89"/>
          <p:cNvSpPr/>
          <p:nvPr/>
        </p:nvSpPr>
        <p:spPr>
          <a:xfrm>
            <a:off x="1265004" y="5463860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 err="1">
                <a:solidFill>
                  <a:srgbClr val="E46C0A"/>
                </a:solidFill>
              </a:rPr>
              <a:t>w</a:t>
            </a:r>
            <a:r>
              <a:rPr lang="de-DE" dirty="0"/>
              <a:t> und </a:t>
            </a:r>
            <a:r>
              <a:rPr lang="de-DE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w</a:t>
            </a:r>
            <a:r>
              <a:rPr lang="de-DE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*</a:t>
            </a:r>
            <a:r>
              <a:rPr lang="de-DE" dirty="0">
                <a:solidFill>
                  <a:srgbClr val="000000"/>
                </a:solidFill>
              </a:rPr>
              <a:t>können differieren</a:t>
            </a:r>
          </a:p>
        </p:txBody>
      </p:sp>
      <p:sp>
        <p:nvSpPr>
          <p:cNvPr id="91" name="Rechteck 90"/>
          <p:cNvSpPr/>
          <p:nvPr/>
        </p:nvSpPr>
        <p:spPr>
          <a:xfrm>
            <a:off x="1265004" y="5774276"/>
            <a:ext cx="424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/>
              <a:t>Fenstertechnik impliziert Flusssteuerung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2521"/>
          </a:xfrm>
        </p:spPr>
        <p:txBody>
          <a:bodyPr/>
          <a:lstStyle/>
          <a:p>
            <a:r>
              <a:rPr lang="de-DE" dirty="0"/>
              <a:t>Fenstertechnik als Animation</a:t>
            </a:r>
          </a:p>
        </p:txBody>
      </p:sp>
    </p:spTree>
    <p:extLst>
      <p:ext uri="{BB962C8B-B14F-4D97-AF65-F5344CB8AC3E}">
        <p14:creationId xmlns:p14="http://schemas.microsoft.com/office/powerpoint/2010/main" val="89402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1" grpId="0"/>
      <p:bldP spid="30" grpId="0"/>
      <p:bldP spid="29" grpId="0"/>
      <p:bldP spid="14" grpId="0"/>
      <p:bldP spid="15" grpId="0"/>
      <p:bldP spid="15" grpId="1"/>
      <p:bldP spid="16" grpId="0"/>
      <p:bldP spid="16" grpId="1"/>
      <p:bldP spid="90" grpId="0"/>
      <p:bldP spid="90" grpId="1"/>
      <p:bldP spid="91" grpId="0"/>
      <p:bldP spid="91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231804" y="1945838"/>
            <a:ext cx="1973581" cy="28357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540404" y="1945838"/>
            <a:ext cx="1973581" cy="28357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963878" y="477269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6" name="Oval 5"/>
          <p:cNvSpPr/>
          <p:nvPr/>
        </p:nvSpPr>
        <p:spPr>
          <a:xfrm>
            <a:off x="1405348" y="5129466"/>
            <a:ext cx="1417771" cy="141777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2114233" y="5072692"/>
            <a:ext cx="0" cy="113547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rot="5400000">
            <a:off x="2823118" y="5777624"/>
            <a:ext cx="0" cy="113547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806243" y="56327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2114233" y="6490464"/>
            <a:ext cx="0" cy="113547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1970284" y="652554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cxnSp>
        <p:nvCxnSpPr>
          <p:cNvPr id="15" name="Gerade Verbindung mit Pfeil 14"/>
          <p:cNvCxnSpPr/>
          <p:nvPr/>
        </p:nvCxnSpPr>
        <p:spPr>
          <a:xfrm rot="5400000">
            <a:off x="1391060" y="5777624"/>
            <a:ext cx="0" cy="113547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116036" y="56327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855482" y="5598931"/>
            <a:ext cx="51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snn</a:t>
            </a:r>
            <a:endParaRPr lang="de-DE" dirty="0"/>
          </a:p>
        </p:txBody>
      </p:sp>
      <p:sp>
        <p:nvSpPr>
          <p:cNvPr id="18" name="Oval 17"/>
          <p:cNvSpPr/>
          <p:nvPr/>
        </p:nvSpPr>
        <p:spPr>
          <a:xfrm>
            <a:off x="6852860" y="5129466"/>
            <a:ext cx="1417771" cy="141777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7561745" y="5072692"/>
            <a:ext cx="0" cy="113547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7411390" y="477269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0</a:t>
            </a:r>
          </a:p>
        </p:txBody>
      </p:sp>
      <p:cxnSp>
        <p:nvCxnSpPr>
          <p:cNvPr id="21" name="Gerade Verbindung mit Pfeil 20"/>
          <p:cNvCxnSpPr/>
          <p:nvPr/>
        </p:nvCxnSpPr>
        <p:spPr>
          <a:xfrm rot="5400000">
            <a:off x="8270630" y="5777624"/>
            <a:ext cx="0" cy="113547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8253755" y="56327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cxnSp>
        <p:nvCxnSpPr>
          <p:cNvPr id="24" name="Gerade Verbindung mit Pfeil 23"/>
          <p:cNvCxnSpPr/>
          <p:nvPr/>
        </p:nvCxnSpPr>
        <p:spPr>
          <a:xfrm>
            <a:off x="7561745" y="6490464"/>
            <a:ext cx="0" cy="113547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7417796" y="652554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cxnSp>
        <p:nvCxnSpPr>
          <p:cNvPr id="27" name="Gerade Verbindung mit Pfeil 26"/>
          <p:cNvCxnSpPr/>
          <p:nvPr/>
        </p:nvCxnSpPr>
        <p:spPr>
          <a:xfrm rot="5400000">
            <a:off x="6838572" y="5777624"/>
            <a:ext cx="0" cy="113547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6563548" y="56327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7302994" y="5598931"/>
            <a:ext cx="51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sne</a:t>
            </a:r>
            <a:endParaRPr lang="de-DE" dirty="0"/>
          </a:p>
        </p:txBody>
      </p:sp>
      <p:grpSp>
        <p:nvGrpSpPr>
          <p:cNvPr id="33" name="Gruppierung 32"/>
          <p:cNvGrpSpPr/>
          <p:nvPr/>
        </p:nvGrpSpPr>
        <p:grpSpPr>
          <a:xfrm>
            <a:off x="2126933" y="2512784"/>
            <a:ext cx="928064" cy="338064"/>
            <a:chOff x="2128975" y="2050142"/>
            <a:chExt cx="928064" cy="338064"/>
          </a:xfrm>
        </p:grpSpPr>
        <p:sp>
          <p:nvSpPr>
            <p:cNvPr id="34" name="Rechteck 33"/>
            <p:cNvSpPr/>
            <p:nvPr/>
          </p:nvSpPr>
          <p:spPr>
            <a:xfrm>
              <a:off x="2128975" y="2050142"/>
              <a:ext cx="464032" cy="338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5" name="Rechteck 34"/>
            <p:cNvSpPr/>
            <p:nvPr/>
          </p:nvSpPr>
          <p:spPr>
            <a:xfrm>
              <a:off x="2593007" y="2050142"/>
              <a:ext cx="464032" cy="338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T</a:t>
              </a:r>
            </a:p>
          </p:txBody>
        </p:sp>
      </p:grpSp>
      <p:grpSp>
        <p:nvGrpSpPr>
          <p:cNvPr id="39" name="Gruppierung 38"/>
          <p:cNvGrpSpPr/>
          <p:nvPr/>
        </p:nvGrpSpPr>
        <p:grpSpPr>
          <a:xfrm>
            <a:off x="2211082" y="810280"/>
            <a:ext cx="5219559" cy="1003188"/>
            <a:chOff x="845961" y="886572"/>
            <a:chExt cx="5219559" cy="1003188"/>
          </a:xfrm>
        </p:grpSpPr>
        <p:sp>
          <p:nvSpPr>
            <p:cNvPr id="40" name="Rechteck 39"/>
            <p:cNvSpPr/>
            <p:nvPr/>
          </p:nvSpPr>
          <p:spPr>
            <a:xfrm>
              <a:off x="845961" y="886572"/>
              <a:ext cx="5219559" cy="10031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elvetica"/>
                  <a:cs typeface="Helvetica"/>
                </a:rPr>
                <a:t>Nachricht</a:t>
              </a:r>
            </a:p>
            <a:p>
              <a:endParaRPr lang="de-DE" dirty="0">
                <a:solidFill>
                  <a:schemeClr val="tx1"/>
                </a:solidFill>
                <a:latin typeface="Helvetica"/>
                <a:cs typeface="Helvetica"/>
              </a:endParaRPr>
            </a:p>
            <a:p>
              <a:endParaRPr lang="de-DE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41" name="Rechteck 40"/>
            <p:cNvSpPr/>
            <p:nvPr/>
          </p:nvSpPr>
          <p:spPr>
            <a:xfrm>
              <a:off x="931395" y="1304458"/>
              <a:ext cx="5052845" cy="4037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"/>
                <a:cs typeface="Courier"/>
              </a:endParaRPr>
            </a:p>
            <a:p>
              <a:r>
                <a:rPr lang="de-DE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The quick </a:t>
              </a:r>
              <a:r>
                <a:rPr lang="de-DE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brown</a:t>
              </a:r>
              <a:r>
                <a:rPr lang="de-DE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de-DE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fox</a:t>
              </a:r>
              <a:r>
                <a:rPr lang="de-DE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de-DE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jumps</a:t>
              </a:r>
              <a:r>
                <a:rPr lang="de-DE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de-DE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over</a:t>
              </a:r>
              <a:r>
                <a:rPr lang="de-DE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de-DE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the</a:t>
              </a:r>
              <a:r>
                <a:rPr lang="de-DE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de-DE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lazy</a:t>
              </a:r>
              <a:r>
                <a:rPr lang="de-DE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de-DE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frog</a:t>
              </a:r>
              <a:r>
                <a:rPr lang="de-DE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urier"/>
                  <a:cs typeface="Courier"/>
                </a:rPr>
                <a:t>.</a:t>
              </a:r>
            </a:p>
            <a:p>
              <a:endParaRPr lang="de-DE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42" name="Gruppierung 41"/>
          <p:cNvGrpSpPr/>
          <p:nvPr/>
        </p:nvGrpSpPr>
        <p:grpSpPr>
          <a:xfrm>
            <a:off x="2126933" y="2512784"/>
            <a:ext cx="928064" cy="338064"/>
            <a:chOff x="2128975" y="2050142"/>
            <a:chExt cx="928064" cy="338064"/>
          </a:xfrm>
        </p:grpSpPr>
        <p:sp>
          <p:nvSpPr>
            <p:cNvPr id="43" name="Rechteck 42"/>
            <p:cNvSpPr/>
            <p:nvPr/>
          </p:nvSpPr>
          <p:spPr>
            <a:xfrm>
              <a:off x="2128975" y="2050142"/>
              <a:ext cx="464032" cy="338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4" name="Rechteck 43"/>
            <p:cNvSpPr/>
            <p:nvPr/>
          </p:nvSpPr>
          <p:spPr>
            <a:xfrm>
              <a:off x="2593007" y="2050142"/>
              <a:ext cx="464032" cy="338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T</a:t>
              </a:r>
            </a:p>
          </p:txBody>
        </p:sp>
      </p:grpSp>
      <p:grpSp>
        <p:nvGrpSpPr>
          <p:cNvPr id="45" name="Gruppierung 44"/>
          <p:cNvGrpSpPr/>
          <p:nvPr/>
        </p:nvGrpSpPr>
        <p:grpSpPr>
          <a:xfrm>
            <a:off x="2126933" y="2856896"/>
            <a:ext cx="928064" cy="338064"/>
            <a:chOff x="2128975" y="2050142"/>
            <a:chExt cx="928064" cy="338064"/>
          </a:xfrm>
        </p:grpSpPr>
        <p:sp>
          <p:nvSpPr>
            <p:cNvPr id="46" name="Rechteck 45"/>
            <p:cNvSpPr/>
            <p:nvPr/>
          </p:nvSpPr>
          <p:spPr>
            <a:xfrm>
              <a:off x="2128975" y="2050142"/>
              <a:ext cx="464032" cy="338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7" name="Rechteck 46"/>
            <p:cNvSpPr/>
            <p:nvPr/>
          </p:nvSpPr>
          <p:spPr>
            <a:xfrm>
              <a:off x="2593007" y="2050142"/>
              <a:ext cx="464032" cy="338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48" name="Gruppierung 47"/>
          <p:cNvGrpSpPr/>
          <p:nvPr/>
        </p:nvGrpSpPr>
        <p:grpSpPr>
          <a:xfrm>
            <a:off x="2126933" y="2850848"/>
            <a:ext cx="928064" cy="338064"/>
            <a:chOff x="2128975" y="2050142"/>
            <a:chExt cx="928064" cy="338064"/>
          </a:xfrm>
        </p:grpSpPr>
        <p:sp>
          <p:nvSpPr>
            <p:cNvPr id="49" name="Rechteck 48"/>
            <p:cNvSpPr/>
            <p:nvPr/>
          </p:nvSpPr>
          <p:spPr>
            <a:xfrm>
              <a:off x="2128975" y="2050142"/>
              <a:ext cx="464032" cy="338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0" name="Rechteck 49"/>
            <p:cNvSpPr/>
            <p:nvPr/>
          </p:nvSpPr>
          <p:spPr>
            <a:xfrm>
              <a:off x="2593007" y="2050142"/>
              <a:ext cx="464032" cy="338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51" name="Gruppierung 50"/>
          <p:cNvGrpSpPr/>
          <p:nvPr/>
        </p:nvGrpSpPr>
        <p:grpSpPr>
          <a:xfrm>
            <a:off x="2126933" y="3194960"/>
            <a:ext cx="928064" cy="338064"/>
            <a:chOff x="2128975" y="2050142"/>
            <a:chExt cx="928064" cy="338064"/>
          </a:xfrm>
        </p:grpSpPr>
        <p:sp>
          <p:nvSpPr>
            <p:cNvPr id="52" name="Rechteck 51"/>
            <p:cNvSpPr/>
            <p:nvPr/>
          </p:nvSpPr>
          <p:spPr>
            <a:xfrm>
              <a:off x="2128975" y="2050142"/>
              <a:ext cx="464032" cy="338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3" name="Rechteck 52"/>
            <p:cNvSpPr/>
            <p:nvPr/>
          </p:nvSpPr>
          <p:spPr>
            <a:xfrm>
              <a:off x="2593007" y="2050142"/>
              <a:ext cx="464032" cy="338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e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uppierung 53"/>
          <p:cNvGrpSpPr/>
          <p:nvPr/>
        </p:nvGrpSpPr>
        <p:grpSpPr>
          <a:xfrm>
            <a:off x="2126933" y="3194960"/>
            <a:ext cx="928064" cy="338064"/>
            <a:chOff x="2128975" y="2050142"/>
            <a:chExt cx="928064" cy="338064"/>
          </a:xfrm>
        </p:grpSpPr>
        <p:sp>
          <p:nvSpPr>
            <p:cNvPr id="55" name="Rechteck 54"/>
            <p:cNvSpPr/>
            <p:nvPr/>
          </p:nvSpPr>
          <p:spPr>
            <a:xfrm>
              <a:off x="2128975" y="2050142"/>
              <a:ext cx="464032" cy="338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6" name="Rechteck 55"/>
            <p:cNvSpPr/>
            <p:nvPr/>
          </p:nvSpPr>
          <p:spPr>
            <a:xfrm>
              <a:off x="2593007" y="2050142"/>
              <a:ext cx="464032" cy="338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e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uppierung 56"/>
          <p:cNvGrpSpPr/>
          <p:nvPr/>
        </p:nvGrpSpPr>
        <p:grpSpPr>
          <a:xfrm>
            <a:off x="2126933" y="3533024"/>
            <a:ext cx="928064" cy="338064"/>
            <a:chOff x="2128975" y="2695983"/>
            <a:chExt cx="928064" cy="338064"/>
          </a:xfrm>
        </p:grpSpPr>
        <p:sp>
          <p:nvSpPr>
            <p:cNvPr id="58" name="Rechteck 57"/>
            <p:cNvSpPr/>
            <p:nvPr/>
          </p:nvSpPr>
          <p:spPr>
            <a:xfrm>
              <a:off x="2128975" y="2695983"/>
              <a:ext cx="464032" cy="338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dirty="0">
                  <a:solidFill>
                    <a:schemeClr val="tx1"/>
                  </a:solidFill>
                </a:rPr>
                <a:t>3</a:t>
              </a:r>
            </a:p>
          </p:txBody>
        </p:sp>
        <p:grpSp>
          <p:nvGrpSpPr>
            <p:cNvPr id="59" name="Gruppierung 58"/>
            <p:cNvGrpSpPr/>
            <p:nvPr/>
          </p:nvGrpSpPr>
          <p:grpSpPr>
            <a:xfrm>
              <a:off x="2593007" y="2695983"/>
              <a:ext cx="464032" cy="338064"/>
              <a:chOff x="2593007" y="2695983"/>
              <a:chExt cx="464032" cy="338064"/>
            </a:xfrm>
          </p:grpSpPr>
          <p:sp>
            <p:nvSpPr>
              <p:cNvPr id="60" name="Rechteck 59"/>
              <p:cNvSpPr/>
              <p:nvPr/>
            </p:nvSpPr>
            <p:spPr>
              <a:xfrm>
                <a:off x="2593007" y="2695983"/>
                <a:ext cx="464032" cy="3380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1" name="Gruppierung 60"/>
              <p:cNvGrpSpPr/>
              <p:nvPr/>
            </p:nvGrpSpPr>
            <p:grpSpPr>
              <a:xfrm>
                <a:off x="2680628" y="2847780"/>
                <a:ext cx="262969" cy="97367"/>
                <a:chOff x="4584700" y="5084233"/>
                <a:chExt cx="262969" cy="97367"/>
              </a:xfrm>
            </p:grpSpPr>
            <p:cxnSp>
              <p:nvCxnSpPr>
                <p:cNvPr id="62" name="Gerade Verbindung mit Pfeil 61"/>
                <p:cNvCxnSpPr/>
                <p:nvPr/>
              </p:nvCxnSpPr>
              <p:spPr>
                <a:xfrm flipH="1">
                  <a:off x="4584700" y="5173134"/>
                  <a:ext cx="262969" cy="0"/>
                </a:xfrm>
                <a:prstGeom prst="straightConnector1">
                  <a:avLst/>
                </a:prstGeom>
                <a:ln w="19050" cmpd="sng">
                  <a:solidFill>
                    <a:schemeClr val="tx1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Gerade Verbindung mit Pfeil 62"/>
                <p:cNvCxnSpPr/>
                <p:nvPr/>
              </p:nvCxnSpPr>
              <p:spPr>
                <a:xfrm flipH="1" flipV="1">
                  <a:off x="4584700" y="5084233"/>
                  <a:ext cx="2" cy="97367"/>
                </a:xfrm>
                <a:prstGeom prst="straightConnector1">
                  <a:avLst/>
                </a:prstGeom>
                <a:ln w="19050" cmpd="sng">
                  <a:solidFill>
                    <a:schemeClr val="tx1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Gerade Verbindung mit Pfeil 63"/>
                <p:cNvCxnSpPr/>
                <p:nvPr/>
              </p:nvCxnSpPr>
              <p:spPr>
                <a:xfrm flipH="1" flipV="1">
                  <a:off x="4847667" y="5084233"/>
                  <a:ext cx="2" cy="97367"/>
                </a:xfrm>
                <a:prstGeom prst="straightConnector1">
                  <a:avLst/>
                </a:prstGeom>
                <a:ln w="19050" cmpd="sng">
                  <a:solidFill>
                    <a:schemeClr val="tx1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5" name="Gruppierung 64"/>
          <p:cNvGrpSpPr/>
          <p:nvPr/>
        </p:nvGrpSpPr>
        <p:grpSpPr>
          <a:xfrm>
            <a:off x="2126933" y="3533024"/>
            <a:ext cx="928064" cy="338064"/>
            <a:chOff x="2128975" y="2695983"/>
            <a:chExt cx="928064" cy="338064"/>
          </a:xfrm>
        </p:grpSpPr>
        <p:sp>
          <p:nvSpPr>
            <p:cNvPr id="66" name="Rechteck 65"/>
            <p:cNvSpPr/>
            <p:nvPr/>
          </p:nvSpPr>
          <p:spPr>
            <a:xfrm>
              <a:off x="2128975" y="2695983"/>
              <a:ext cx="464032" cy="338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dirty="0">
                  <a:solidFill>
                    <a:schemeClr val="tx1"/>
                  </a:solidFill>
                </a:rPr>
                <a:t>3</a:t>
              </a:r>
            </a:p>
          </p:txBody>
        </p:sp>
        <p:grpSp>
          <p:nvGrpSpPr>
            <p:cNvPr id="67" name="Gruppierung 66"/>
            <p:cNvGrpSpPr/>
            <p:nvPr/>
          </p:nvGrpSpPr>
          <p:grpSpPr>
            <a:xfrm>
              <a:off x="2593007" y="2695983"/>
              <a:ext cx="464032" cy="338064"/>
              <a:chOff x="2593007" y="2695983"/>
              <a:chExt cx="464032" cy="338064"/>
            </a:xfrm>
          </p:grpSpPr>
          <p:sp>
            <p:nvSpPr>
              <p:cNvPr id="68" name="Rechteck 67"/>
              <p:cNvSpPr/>
              <p:nvPr/>
            </p:nvSpPr>
            <p:spPr>
              <a:xfrm>
                <a:off x="2593007" y="2695983"/>
                <a:ext cx="464032" cy="3380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de-DE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9" name="Gruppierung 68"/>
              <p:cNvGrpSpPr/>
              <p:nvPr/>
            </p:nvGrpSpPr>
            <p:grpSpPr>
              <a:xfrm>
                <a:off x="2680628" y="2847780"/>
                <a:ext cx="262969" cy="97367"/>
                <a:chOff x="4584700" y="5084233"/>
                <a:chExt cx="262969" cy="97367"/>
              </a:xfrm>
            </p:grpSpPr>
            <p:cxnSp>
              <p:nvCxnSpPr>
                <p:cNvPr id="70" name="Gerade Verbindung mit Pfeil 69"/>
                <p:cNvCxnSpPr/>
                <p:nvPr/>
              </p:nvCxnSpPr>
              <p:spPr>
                <a:xfrm flipH="1">
                  <a:off x="4584700" y="5173134"/>
                  <a:ext cx="262969" cy="0"/>
                </a:xfrm>
                <a:prstGeom prst="straightConnector1">
                  <a:avLst/>
                </a:prstGeom>
                <a:ln w="19050" cmpd="sng">
                  <a:solidFill>
                    <a:schemeClr val="tx1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Gerade Verbindung mit Pfeil 70"/>
                <p:cNvCxnSpPr/>
                <p:nvPr/>
              </p:nvCxnSpPr>
              <p:spPr>
                <a:xfrm flipH="1" flipV="1">
                  <a:off x="4584700" y="5084233"/>
                  <a:ext cx="2" cy="97367"/>
                </a:xfrm>
                <a:prstGeom prst="straightConnector1">
                  <a:avLst/>
                </a:prstGeom>
                <a:ln w="19050" cmpd="sng">
                  <a:solidFill>
                    <a:schemeClr val="tx1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Gerade Verbindung mit Pfeil 71"/>
                <p:cNvCxnSpPr/>
                <p:nvPr/>
              </p:nvCxnSpPr>
              <p:spPr>
                <a:xfrm flipH="1" flipV="1">
                  <a:off x="4847667" y="5084233"/>
                  <a:ext cx="2" cy="97367"/>
                </a:xfrm>
                <a:prstGeom prst="straightConnector1">
                  <a:avLst/>
                </a:prstGeom>
                <a:ln w="19050" cmpd="sng">
                  <a:solidFill>
                    <a:schemeClr val="tx1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3" name="Gruppierung 72"/>
          <p:cNvGrpSpPr/>
          <p:nvPr/>
        </p:nvGrpSpPr>
        <p:grpSpPr>
          <a:xfrm>
            <a:off x="2126933" y="3869868"/>
            <a:ext cx="928064" cy="338064"/>
            <a:chOff x="2128975" y="2050142"/>
            <a:chExt cx="928064" cy="338064"/>
          </a:xfrm>
        </p:grpSpPr>
        <p:sp>
          <p:nvSpPr>
            <p:cNvPr id="74" name="Rechteck 73"/>
            <p:cNvSpPr/>
            <p:nvPr/>
          </p:nvSpPr>
          <p:spPr>
            <a:xfrm>
              <a:off x="2128975" y="2050142"/>
              <a:ext cx="464032" cy="338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5" name="Rechteck 74"/>
            <p:cNvSpPr/>
            <p:nvPr/>
          </p:nvSpPr>
          <p:spPr>
            <a:xfrm>
              <a:off x="2593007" y="2050142"/>
              <a:ext cx="464032" cy="338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q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Gruppierung 75"/>
          <p:cNvGrpSpPr/>
          <p:nvPr/>
        </p:nvGrpSpPr>
        <p:grpSpPr>
          <a:xfrm>
            <a:off x="2126933" y="3869868"/>
            <a:ext cx="928064" cy="338064"/>
            <a:chOff x="2128975" y="2050142"/>
            <a:chExt cx="928064" cy="338064"/>
          </a:xfrm>
        </p:grpSpPr>
        <p:sp>
          <p:nvSpPr>
            <p:cNvPr id="77" name="Rechteck 76"/>
            <p:cNvSpPr/>
            <p:nvPr/>
          </p:nvSpPr>
          <p:spPr>
            <a:xfrm>
              <a:off x="2128975" y="2050142"/>
              <a:ext cx="464032" cy="338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8" name="Rechteck 77"/>
            <p:cNvSpPr/>
            <p:nvPr/>
          </p:nvSpPr>
          <p:spPr>
            <a:xfrm>
              <a:off x="2593007" y="2050142"/>
              <a:ext cx="464032" cy="338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q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Gruppierung 78"/>
          <p:cNvGrpSpPr/>
          <p:nvPr/>
        </p:nvGrpSpPr>
        <p:grpSpPr>
          <a:xfrm>
            <a:off x="2126933" y="4207932"/>
            <a:ext cx="928064" cy="338064"/>
            <a:chOff x="2128975" y="2050142"/>
            <a:chExt cx="928064" cy="338064"/>
          </a:xfrm>
        </p:grpSpPr>
        <p:sp>
          <p:nvSpPr>
            <p:cNvPr id="80" name="Rechteck 79"/>
            <p:cNvSpPr/>
            <p:nvPr/>
          </p:nvSpPr>
          <p:spPr>
            <a:xfrm>
              <a:off x="2128975" y="2050142"/>
              <a:ext cx="464032" cy="338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1" name="Rechteck 80"/>
            <p:cNvSpPr/>
            <p:nvPr/>
          </p:nvSpPr>
          <p:spPr>
            <a:xfrm>
              <a:off x="2593007" y="2050142"/>
              <a:ext cx="464032" cy="338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u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2" name="Gruppierung 81"/>
          <p:cNvGrpSpPr/>
          <p:nvPr/>
        </p:nvGrpSpPr>
        <p:grpSpPr>
          <a:xfrm>
            <a:off x="2126933" y="4207932"/>
            <a:ext cx="928064" cy="338064"/>
            <a:chOff x="2128975" y="2050142"/>
            <a:chExt cx="928064" cy="338064"/>
          </a:xfrm>
        </p:grpSpPr>
        <p:sp>
          <p:nvSpPr>
            <p:cNvPr id="83" name="Rechteck 82"/>
            <p:cNvSpPr/>
            <p:nvPr/>
          </p:nvSpPr>
          <p:spPr>
            <a:xfrm>
              <a:off x="2128975" y="2050142"/>
              <a:ext cx="464032" cy="338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4" name="Rechteck 83"/>
            <p:cNvSpPr/>
            <p:nvPr/>
          </p:nvSpPr>
          <p:spPr>
            <a:xfrm>
              <a:off x="2593007" y="2050142"/>
              <a:ext cx="464032" cy="338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u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1231804" y="1945838"/>
            <a:ext cx="197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Quelle</a:t>
            </a:r>
          </a:p>
        </p:txBody>
      </p:sp>
      <p:sp>
        <p:nvSpPr>
          <p:cNvPr id="85" name="Textfeld 84"/>
          <p:cNvSpPr txBox="1"/>
          <p:nvPr/>
        </p:nvSpPr>
        <p:spPr>
          <a:xfrm>
            <a:off x="6540404" y="1945838"/>
            <a:ext cx="197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Senke</a:t>
            </a:r>
          </a:p>
        </p:txBody>
      </p:sp>
      <p:grpSp>
        <p:nvGrpSpPr>
          <p:cNvPr id="14" name="Gruppierung 13"/>
          <p:cNvGrpSpPr/>
          <p:nvPr/>
        </p:nvGrpSpPr>
        <p:grpSpPr>
          <a:xfrm>
            <a:off x="2473750" y="4361024"/>
            <a:ext cx="242938" cy="496332"/>
            <a:chOff x="151288" y="3805080"/>
            <a:chExt cx="242938" cy="496332"/>
          </a:xfrm>
        </p:grpSpPr>
        <p:sp>
          <p:nvSpPr>
            <p:cNvPr id="3" name="Textfeld 2"/>
            <p:cNvSpPr txBox="1"/>
            <p:nvPr/>
          </p:nvSpPr>
          <p:spPr>
            <a:xfrm>
              <a:off x="151288" y="3805080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.</a:t>
              </a:r>
            </a:p>
          </p:txBody>
        </p:sp>
        <p:sp>
          <p:nvSpPr>
            <p:cNvPr id="86" name="Textfeld 85"/>
            <p:cNvSpPr txBox="1"/>
            <p:nvPr/>
          </p:nvSpPr>
          <p:spPr>
            <a:xfrm>
              <a:off x="151288" y="3868580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.</a:t>
              </a:r>
            </a:p>
          </p:txBody>
        </p:sp>
        <p:sp>
          <p:nvSpPr>
            <p:cNvPr id="87" name="Textfeld 86"/>
            <p:cNvSpPr txBox="1"/>
            <p:nvPr/>
          </p:nvSpPr>
          <p:spPr>
            <a:xfrm>
              <a:off x="151288" y="3932080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.</a:t>
              </a:r>
            </a:p>
          </p:txBody>
        </p:sp>
      </p:grpSp>
      <p:grpSp>
        <p:nvGrpSpPr>
          <p:cNvPr id="88" name="Gruppierung 87"/>
          <p:cNvGrpSpPr/>
          <p:nvPr/>
        </p:nvGrpSpPr>
        <p:grpSpPr>
          <a:xfrm>
            <a:off x="7363904" y="4361024"/>
            <a:ext cx="242938" cy="496332"/>
            <a:chOff x="151288" y="3805080"/>
            <a:chExt cx="242938" cy="496332"/>
          </a:xfrm>
        </p:grpSpPr>
        <p:sp>
          <p:nvSpPr>
            <p:cNvPr id="89" name="Textfeld 88"/>
            <p:cNvSpPr txBox="1"/>
            <p:nvPr/>
          </p:nvSpPr>
          <p:spPr>
            <a:xfrm>
              <a:off x="151288" y="3805080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.</a:t>
              </a:r>
            </a:p>
          </p:txBody>
        </p:sp>
        <p:sp>
          <p:nvSpPr>
            <p:cNvPr id="90" name="Textfeld 89"/>
            <p:cNvSpPr txBox="1"/>
            <p:nvPr/>
          </p:nvSpPr>
          <p:spPr>
            <a:xfrm>
              <a:off x="151288" y="3868580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.</a:t>
              </a:r>
            </a:p>
          </p:txBody>
        </p:sp>
        <p:sp>
          <p:nvSpPr>
            <p:cNvPr id="91" name="Textfeld 90"/>
            <p:cNvSpPr txBox="1"/>
            <p:nvPr/>
          </p:nvSpPr>
          <p:spPr>
            <a:xfrm>
              <a:off x="151288" y="3932080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124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53437 3.33333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53437 3.33333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53437 3.33333E-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93 L 0.53473 0.00093 " pathEditMode="relative" ptsTypes="AA">
                                      <p:cBhvr>
                                        <p:cTn id="17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53437 3.33333E-6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9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53437 3.33333E-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8" grpId="1"/>
      <p:bldP spid="8" grpId="2"/>
      <p:bldP spid="8" grpId="3"/>
      <p:bldP spid="6" grpId="0" animBg="1"/>
      <p:bldP spid="10" grpId="0"/>
      <p:bldP spid="10" grpId="1"/>
      <p:bldP spid="10" grpId="2"/>
      <p:bldP spid="13" grpId="0"/>
      <p:bldP spid="13" grpId="1"/>
      <p:bldP spid="16" grpId="0"/>
      <p:bldP spid="16" grpId="1"/>
      <p:bldP spid="17" grpId="0"/>
      <p:bldP spid="18" grpId="0" animBg="1"/>
      <p:bldP spid="20" grpId="0"/>
      <p:bldP spid="20" grpId="1"/>
      <p:bldP spid="20" grpId="2"/>
      <p:bldP spid="20" grpId="3"/>
      <p:bldP spid="22" grpId="0"/>
      <p:bldP spid="22" grpId="1"/>
      <p:bldP spid="22" grpId="2"/>
      <p:bldP spid="25" grpId="0"/>
      <p:bldP spid="25" grpId="1"/>
      <p:bldP spid="28" grpId="0"/>
      <p:bldP spid="28" grpId="1"/>
      <p:bldP spid="29" grpId="0"/>
      <p:bldP spid="2" grpId="0"/>
      <p:bldP spid="8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uppierung 65"/>
          <p:cNvGrpSpPr/>
          <p:nvPr/>
        </p:nvGrpSpPr>
        <p:grpSpPr>
          <a:xfrm>
            <a:off x="3190982" y="2123717"/>
            <a:ext cx="2361220" cy="2419530"/>
            <a:chOff x="2992848" y="991580"/>
            <a:chExt cx="2361220" cy="2419530"/>
          </a:xfrm>
        </p:grpSpPr>
        <p:grpSp>
          <p:nvGrpSpPr>
            <p:cNvPr id="65" name="Gruppierung 64"/>
            <p:cNvGrpSpPr/>
            <p:nvPr/>
          </p:nvGrpSpPr>
          <p:grpSpPr>
            <a:xfrm>
              <a:off x="2992848" y="991580"/>
              <a:ext cx="2361220" cy="2419530"/>
              <a:chOff x="2992848" y="991580"/>
              <a:chExt cx="2361220" cy="241953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992848" y="991580"/>
                <a:ext cx="2361220" cy="2361220"/>
              </a:xfrm>
              <a:prstGeom prst="ellipse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2" name="Gerade Verbindung 11"/>
              <p:cNvCxnSpPr/>
              <p:nvPr/>
            </p:nvCxnSpPr>
            <p:spPr>
              <a:xfrm>
                <a:off x="4173058" y="3303110"/>
                <a:ext cx="0" cy="108000"/>
              </a:xfrm>
              <a:prstGeom prst="line">
                <a:avLst/>
              </a:prstGeom>
              <a:ln w="190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Gleichschenkliges Dreieck 28"/>
            <p:cNvSpPr/>
            <p:nvPr/>
          </p:nvSpPr>
          <p:spPr>
            <a:xfrm rot="1830203">
              <a:off x="5129150" y="2730499"/>
              <a:ext cx="92075" cy="131536"/>
            </a:xfrm>
            <a:prstGeom prst="triangle">
              <a:avLst/>
            </a:prstGeom>
            <a:solidFill>
              <a:srgbClr val="4A7DBB"/>
            </a:solidFill>
            <a:ln>
              <a:solidFill>
                <a:srgbClr val="4A7DB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Gleichschenkliges Dreieck 29"/>
            <p:cNvSpPr/>
            <p:nvPr/>
          </p:nvSpPr>
          <p:spPr>
            <a:xfrm rot="19741869">
              <a:off x="3124827" y="2730451"/>
              <a:ext cx="92075" cy="131536"/>
            </a:xfrm>
            <a:prstGeom prst="triangle">
              <a:avLst/>
            </a:prstGeom>
            <a:solidFill>
              <a:srgbClr val="4A7DBB"/>
            </a:solidFill>
            <a:ln>
              <a:solidFill>
                <a:srgbClr val="4A7DB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75" name="Bild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369" y="3853811"/>
            <a:ext cx="1283537" cy="1045661"/>
          </a:xfrm>
          <a:prstGeom prst="rect">
            <a:avLst/>
          </a:prstGeom>
        </p:spPr>
      </p:pic>
      <p:pic>
        <p:nvPicPr>
          <p:cNvPr id="74" name="Bild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630" y="3848273"/>
            <a:ext cx="1283537" cy="1045661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318" y="1828371"/>
            <a:ext cx="2853816" cy="203968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423266" y="2168946"/>
            <a:ext cx="1896652" cy="1896652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/>
          <p:cNvSpPr txBox="1"/>
          <p:nvPr/>
        </p:nvSpPr>
        <p:spPr>
          <a:xfrm>
            <a:off x="4194875" y="2918972"/>
            <a:ext cx="356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Pi</a:t>
            </a:r>
          </a:p>
        </p:txBody>
      </p:sp>
      <p:cxnSp>
        <p:nvCxnSpPr>
          <p:cNvPr id="33" name="Gerade Verbindung 32"/>
          <p:cNvCxnSpPr/>
          <p:nvPr/>
        </p:nvCxnSpPr>
        <p:spPr>
          <a:xfrm>
            <a:off x="4373320" y="4013361"/>
            <a:ext cx="0" cy="108000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feld 63"/>
          <p:cNvSpPr txBox="1"/>
          <p:nvPr/>
        </p:nvSpPr>
        <p:spPr>
          <a:xfrm>
            <a:off x="3939076" y="4038057"/>
            <a:ext cx="92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sne</a:t>
            </a:r>
            <a:r>
              <a:rPr lang="de-DE" sz="1600" dirty="0"/>
              <a:t> (</a:t>
            </a:r>
            <a:r>
              <a:rPr lang="de-DE" sz="1600" dirty="0" err="1"/>
              <a:t>i</a:t>
            </a:r>
            <a:r>
              <a:rPr lang="de-DE" sz="1400" dirty="0" err="1"/>
              <a:t>→</a:t>
            </a:r>
            <a:r>
              <a:rPr lang="de-DE" sz="1600" dirty="0" err="1"/>
              <a:t>j</a:t>
            </a:r>
            <a:r>
              <a:rPr lang="de-DE" sz="1600" dirty="0"/>
              <a:t>)</a:t>
            </a:r>
          </a:p>
        </p:txBody>
      </p:sp>
      <p:grpSp>
        <p:nvGrpSpPr>
          <p:cNvPr id="76" name="Gruppierung 75"/>
          <p:cNvGrpSpPr/>
          <p:nvPr/>
        </p:nvGrpSpPr>
        <p:grpSpPr>
          <a:xfrm>
            <a:off x="5046019" y="2186689"/>
            <a:ext cx="301660" cy="369332"/>
            <a:chOff x="4847885" y="1241607"/>
            <a:chExt cx="301660" cy="369332"/>
          </a:xfrm>
        </p:grpSpPr>
        <p:cxnSp>
          <p:nvCxnSpPr>
            <p:cNvPr id="54" name="Gerade Verbindung 53"/>
            <p:cNvCxnSpPr/>
            <p:nvPr/>
          </p:nvCxnSpPr>
          <p:spPr>
            <a:xfrm flipH="1">
              <a:off x="4854263" y="1514698"/>
              <a:ext cx="61037" cy="61385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feld 66"/>
            <p:cNvSpPr txBox="1"/>
            <p:nvPr/>
          </p:nvSpPr>
          <p:spPr>
            <a:xfrm>
              <a:off x="4847885" y="1241607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0</a:t>
              </a:r>
            </a:p>
          </p:txBody>
        </p:sp>
      </p:grpSp>
      <p:grpSp>
        <p:nvGrpSpPr>
          <p:cNvPr id="80" name="Gruppierung 79"/>
          <p:cNvGrpSpPr/>
          <p:nvPr/>
        </p:nvGrpSpPr>
        <p:grpSpPr>
          <a:xfrm>
            <a:off x="5265918" y="2868604"/>
            <a:ext cx="364206" cy="369332"/>
            <a:chOff x="5067784" y="1923522"/>
            <a:chExt cx="364206" cy="369332"/>
          </a:xfrm>
        </p:grpSpPr>
        <p:cxnSp>
          <p:nvCxnSpPr>
            <p:cNvPr id="37" name="Gerade Verbindung 36"/>
            <p:cNvCxnSpPr/>
            <p:nvPr/>
          </p:nvCxnSpPr>
          <p:spPr>
            <a:xfrm rot="5400000">
              <a:off x="5121784" y="2103413"/>
              <a:ext cx="0" cy="108000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/>
            <p:cNvSpPr txBox="1"/>
            <p:nvPr/>
          </p:nvSpPr>
          <p:spPr>
            <a:xfrm>
              <a:off x="5130330" y="1923522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</p:grpSp>
      <p:grpSp>
        <p:nvGrpSpPr>
          <p:cNvPr id="78" name="Gruppierung 77"/>
          <p:cNvGrpSpPr/>
          <p:nvPr/>
        </p:nvGrpSpPr>
        <p:grpSpPr>
          <a:xfrm>
            <a:off x="4094712" y="1809460"/>
            <a:ext cx="569687" cy="413486"/>
            <a:chOff x="3896578" y="864378"/>
            <a:chExt cx="569687" cy="413486"/>
          </a:xfrm>
        </p:grpSpPr>
        <p:cxnSp>
          <p:nvCxnSpPr>
            <p:cNvPr id="34" name="Gerade Verbindung 33"/>
            <p:cNvCxnSpPr/>
            <p:nvPr/>
          </p:nvCxnSpPr>
          <p:spPr>
            <a:xfrm>
              <a:off x="4173058" y="1169864"/>
              <a:ext cx="0" cy="108000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feld 68"/>
            <p:cNvSpPr txBox="1"/>
            <p:nvPr/>
          </p:nvSpPr>
          <p:spPr>
            <a:xfrm>
              <a:off x="3896578" y="864378"/>
              <a:ext cx="569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M-1</a:t>
              </a:r>
            </a:p>
          </p:txBody>
        </p:sp>
      </p:grpSp>
      <p:grpSp>
        <p:nvGrpSpPr>
          <p:cNvPr id="79" name="Gruppierung 78"/>
          <p:cNvGrpSpPr/>
          <p:nvPr/>
        </p:nvGrpSpPr>
        <p:grpSpPr>
          <a:xfrm>
            <a:off x="3148267" y="2123717"/>
            <a:ext cx="569687" cy="369332"/>
            <a:chOff x="2950133" y="1178635"/>
            <a:chExt cx="569687" cy="369332"/>
          </a:xfrm>
        </p:grpSpPr>
        <p:cxnSp>
          <p:nvCxnSpPr>
            <p:cNvPr id="63" name="Gerade Verbindung 62"/>
            <p:cNvCxnSpPr/>
            <p:nvPr/>
          </p:nvCxnSpPr>
          <p:spPr>
            <a:xfrm rot="5400000" flipH="1">
              <a:off x="3457263" y="1485237"/>
              <a:ext cx="61037" cy="61385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feld 69"/>
            <p:cNvSpPr txBox="1"/>
            <p:nvPr/>
          </p:nvSpPr>
          <p:spPr>
            <a:xfrm>
              <a:off x="2950133" y="1178635"/>
              <a:ext cx="569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M-2</a:t>
              </a:r>
            </a:p>
          </p:txBody>
        </p:sp>
      </p:grpSp>
      <p:grpSp>
        <p:nvGrpSpPr>
          <p:cNvPr id="77" name="Gruppierung 76"/>
          <p:cNvGrpSpPr/>
          <p:nvPr/>
        </p:nvGrpSpPr>
        <p:grpSpPr>
          <a:xfrm>
            <a:off x="2962871" y="2893838"/>
            <a:ext cx="519743" cy="338554"/>
            <a:chOff x="2764737" y="1948756"/>
            <a:chExt cx="519743" cy="338554"/>
          </a:xfrm>
        </p:grpSpPr>
        <p:sp>
          <p:nvSpPr>
            <p:cNvPr id="8" name="Oval 7"/>
            <p:cNvSpPr/>
            <p:nvPr/>
          </p:nvSpPr>
          <p:spPr>
            <a:xfrm flipV="1">
              <a:off x="3176480" y="210384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2764737" y="1948756"/>
              <a:ext cx="4805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err="1"/>
                <a:t>snn</a:t>
              </a:r>
              <a:endParaRPr lang="de-DE" sz="1600" dirty="0"/>
            </a:p>
          </p:txBody>
        </p:sp>
      </p:grpSp>
      <p:sp>
        <p:nvSpPr>
          <p:cNvPr id="72" name="Textfeld 71"/>
          <p:cNvSpPr txBox="1"/>
          <p:nvPr/>
        </p:nvSpPr>
        <p:spPr>
          <a:xfrm>
            <a:off x="4759516" y="4335350"/>
            <a:ext cx="983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Duplikate</a:t>
            </a:r>
          </a:p>
        </p:txBody>
      </p:sp>
      <p:sp>
        <p:nvSpPr>
          <p:cNvPr id="73" name="Textfeld 72"/>
          <p:cNvSpPr txBox="1"/>
          <p:nvPr/>
        </p:nvSpPr>
        <p:spPr>
          <a:xfrm>
            <a:off x="2680729" y="4335350"/>
            <a:ext cx="1692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Neue Nachrichten</a:t>
            </a:r>
          </a:p>
        </p:txBody>
      </p:sp>
      <p:sp>
        <p:nvSpPr>
          <p:cNvPr id="83" name="Rechteck 82"/>
          <p:cNvSpPr/>
          <p:nvPr/>
        </p:nvSpPr>
        <p:spPr>
          <a:xfrm>
            <a:off x="946816" y="921006"/>
            <a:ext cx="3826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/>
              <a:t>Problem: Ist </a:t>
            </a:r>
            <a:r>
              <a:rPr lang="de-DE" dirty="0" err="1">
                <a:solidFill>
                  <a:srgbClr val="0000FF"/>
                </a:solidFill>
              </a:rPr>
              <a:t>snn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/>
              <a:t>neu oder Duplikat?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dirty="0"/>
              <a:t>Ansatz: Fenstertechnik</a:t>
            </a:r>
          </a:p>
        </p:txBody>
      </p:sp>
    </p:spTree>
    <p:extLst>
      <p:ext uri="{BB962C8B-B14F-4D97-AF65-F5344CB8AC3E}">
        <p14:creationId xmlns:p14="http://schemas.microsoft.com/office/powerpoint/2010/main" val="31105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2" grpId="0"/>
      <p:bldP spid="7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ild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281" y="250318"/>
            <a:ext cx="7167518" cy="3970273"/>
          </a:xfrm>
          <a:prstGeom prst="rect">
            <a:avLst/>
          </a:prstGeom>
        </p:spPr>
      </p:pic>
      <p:grpSp>
        <p:nvGrpSpPr>
          <p:cNvPr id="35" name="Gruppierung 34"/>
          <p:cNvGrpSpPr/>
          <p:nvPr/>
        </p:nvGrpSpPr>
        <p:grpSpPr>
          <a:xfrm>
            <a:off x="3706792" y="4290515"/>
            <a:ext cx="2361220" cy="2419530"/>
            <a:chOff x="2992848" y="991580"/>
            <a:chExt cx="2361220" cy="2419530"/>
          </a:xfrm>
        </p:grpSpPr>
        <p:grpSp>
          <p:nvGrpSpPr>
            <p:cNvPr id="36" name="Gruppierung 35"/>
            <p:cNvGrpSpPr/>
            <p:nvPr/>
          </p:nvGrpSpPr>
          <p:grpSpPr>
            <a:xfrm>
              <a:off x="2992848" y="991580"/>
              <a:ext cx="2361220" cy="2419530"/>
              <a:chOff x="2992848" y="991580"/>
              <a:chExt cx="2361220" cy="241953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2992848" y="991580"/>
                <a:ext cx="2361220" cy="2361220"/>
              </a:xfrm>
              <a:prstGeom prst="ellipse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40" name="Gerade Verbindung 39"/>
              <p:cNvCxnSpPr/>
              <p:nvPr/>
            </p:nvCxnSpPr>
            <p:spPr>
              <a:xfrm>
                <a:off x="4173058" y="3303110"/>
                <a:ext cx="0" cy="108000"/>
              </a:xfrm>
              <a:prstGeom prst="line">
                <a:avLst/>
              </a:prstGeom>
              <a:ln w="190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Gleichschenkliges Dreieck 36"/>
            <p:cNvSpPr/>
            <p:nvPr/>
          </p:nvSpPr>
          <p:spPr>
            <a:xfrm rot="1830203">
              <a:off x="5129150" y="2730499"/>
              <a:ext cx="92075" cy="131536"/>
            </a:xfrm>
            <a:prstGeom prst="triangle">
              <a:avLst/>
            </a:prstGeom>
            <a:solidFill>
              <a:srgbClr val="4A7DBB"/>
            </a:solidFill>
            <a:ln>
              <a:solidFill>
                <a:srgbClr val="4A7DB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Gleichschenkliges Dreieck 37"/>
            <p:cNvSpPr/>
            <p:nvPr/>
          </p:nvSpPr>
          <p:spPr>
            <a:xfrm rot="19741869">
              <a:off x="3124827" y="2730451"/>
              <a:ext cx="92075" cy="131536"/>
            </a:xfrm>
            <a:prstGeom prst="triangle">
              <a:avLst/>
            </a:prstGeom>
            <a:solidFill>
              <a:srgbClr val="4A7DBB"/>
            </a:solidFill>
            <a:ln>
              <a:solidFill>
                <a:srgbClr val="4A7DB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43" name="Bild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128" y="3995169"/>
            <a:ext cx="2853816" cy="2039689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3939076" y="4335744"/>
            <a:ext cx="1896652" cy="1896652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Textfeld 44"/>
          <p:cNvSpPr txBox="1"/>
          <p:nvPr/>
        </p:nvSpPr>
        <p:spPr>
          <a:xfrm>
            <a:off x="4710685" y="5085770"/>
            <a:ext cx="356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Pi</a:t>
            </a:r>
          </a:p>
        </p:txBody>
      </p:sp>
      <p:cxnSp>
        <p:nvCxnSpPr>
          <p:cNvPr id="46" name="Gerade Verbindung 45"/>
          <p:cNvCxnSpPr/>
          <p:nvPr/>
        </p:nvCxnSpPr>
        <p:spPr>
          <a:xfrm>
            <a:off x="4889130" y="6180159"/>
            <a:ext cx="0" cy="108000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4740391" y="6204855"/>
            <a:ext cx="288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1</a:t>
            </a:r>
          </a:p>
        </p:txBody>
      </p:sp>
      <p:grpSp>
        <p:nvGrpSpPr>
          <p:cNvPr id="51" name="Gruppierung 50"/>
          <p:cNvGrpSpPr/>
          <p:nvPr/>
        </p:nvGrpSpPr>
        <p:grpSpPr>
          <a:xfrm>
            <a:off x="5781728" y="5035402"/>
            <a:ext cx="364206" cy="369332"/>
            <a:chOff x="5067784" y="1923522"/>
            <a:chExt cx="364206" cy="369332"/>
          </a:xfrm>
        </p:grpSpPr>
        <p:cxnSp>
          <p:nvCxnSpPr>
            <p:cNvPr id="52" name="Gerade Verbindung 51"/>
            <p:cNvCxnSpPr/>
            <p:nvPr/>
          </p:nvCxnSpPr>
          <p:spPr>
            <a:xfrm rot="5400000">
              <a:off x="5121784" y="2103413"/>
              <a:ext cx="0" cy="108000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feld 52"/>
            <p:cNvSpPr txBox="1"/>
            <p:nvPr/>
          </p:nvSpPr>
          <p:spPr>
            <a:xfrm>
              <a:off x="5130330" y="1923522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0</a:t>
              </a:r>
            </a:p>
          </p:txBody>
        </p:sp>
      </p:grpSp>
      <p:grpSp>
        <p:nvGrpSpPr>
          <p:cNvPr id="54" name="Gruppierung 53"/>
          <p:cNvGrpSpPr/>
          <p:nvPr/>
        </p:nvGrpSpPr>
        <p:grpSpPr>
          <a:xfrm>
            <a:off x="4743858" y="3976257"/>
            <a:ext cx="301660" cy="413487"/>
            <a:chOff x="4029914" y="864377"/>
            <a:chExt cx="301660" cy="413487"/>
          </a:xfrm>
        </p:grpSpPr>
        <p:cxnSp>
          <p:nvCxnSpPr>
            <p:cNvPr id="55" name="Gerade Verbindung 54"/>
            <p:cNvCxnSpPr/>
            <p:nvPr/>
          </p:nvCxnSpPr>
          <p:spPr>
            <a:xfrm>
              <a:off x="4173058" y="1169864"/>
              <a:ext cx="0" cy="108000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feld 55"/>
            <p:cNvSpPr txBox="1"/>
            <p:nvPr/>
          </p:nvSpPr>
          <p:spPr>
            <a:xfrm>
              <a:off x="4029914" y="864377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3</a:t>
              </a:r>
            </a:p>
          </p:txBody>
        </p:sp>
      </p:grpSp>
      <p:sp>
        <p:nvSpPr>
          <p:cNvPr id="63" name="Textfeld 62"/>
          <p:cNvSpPr txBox="1"/>
          <p:nvPr/>
        </p:nvSpPr>
        <p:spPr>
          <a:xfrm>
            <a:off x="5275326" y="6502148"/>
            <a:ext cx="983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Duplikate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3196539" y="6502148"/>
            <a:ext cx="1692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Neue Nachrichten</a:t>
            </a:r>
          </a:p>
        </p:txBody>
      </p:sp>
      <p:cxnSp>
        <p:nvCxnSpPr>
          <p:cNvPr id="80" name="Gerade Verbindung 79"/>
          <p:cNvCxnSpPr/>
          <p:nvPr/>
        </p:nvCxnSpPr>
        <p:spPr>
          <a:xfrm rot="5400000">
            <a:off x="3938436" y="5237473"/>
            <a:ext cx="0" cy="108000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feld 80"/>
          <p:cNvSpPr txBox="1"/>
          <p:nvPr/>
        </p:nvSpPr>
        <p:spPr>
          <a:xfrm>
            <a:off x="3664077" y="508711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63460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Vorteile der Fenstertechnik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Fenstertechnik ist sehr allgemein und kann flexibel an die Bedürfnisse konkreter Protokolle angepasst werden</a:t>
            </a:r>
          </a:p>
          <a:p>
            <a:r>
              <a:rPr lang="de-DE" dirty="0"/>
              <a:t>Fenstergröße = 1: „</a:t>
            </a:r>
            <a:r>
              <a:rPr lang="de-DE" dirty="0" err="1"/>
              <a:t>Stop-and-Wait</a:t>
            </a:r>
            <a:r>
              <a:rPr lang="de-DE" dirty="0"/>
              <a:t>“ Protokoll.</a:t>
            </a:r>
          </a:p>
          <a:p>
            <a:r>
              <a:rPr lang="de-DE" dirty="0"/>
              <a:t>Je nach Protokoll: dynamische Anpassung von </a:t>
            </a:r>
            <a:r>
              <a:rPr lang="de-DE" dirty="0">
                <a:solidFill>
                  <a:srgbClr val="000000"/>
                </a:solidFill>
              </a:rPr>
              <a:t>Fenstergrößen, u.a. zur Flusssteuerung</a:t>
            </a:r>
          </a:p>
          <a:p>
            <a:r>
              <a:rPr lang="de-DE" dirty="0"/>
              <a:t>Beispiel: beim Sender oder Empfänger ist begrenzter Pufferspeicherplatz aufgebraucht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914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Kapitel </a:t>
            </a:r>
            <a:r>
              <a:rPr lang="de-DE" dirty="0" smtClean="0"/>
              <a:t>4: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Transportschicht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 smtClean="0"/>
              <a:t>(</a:t>
            </a:r>
            <a:r>
              <a:rPr lang="de-DE" dirty="0"/>
              <a:t>Engl.: Transport </a:t>
            </a:r>
            <a:r>
              <a:rPr lang="de-DE" dirty="0" err="1"/>
              <a:t>layer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833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Techniken zur Realisierung verbindungsorientierter Dienste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Sequenznummer und Quittungen</a:t>
            </a:r>
          </a:p>
          <a:p>
            <a:pPr lvl="1"/>
            <a:r>
              <a:rPr lang="de-DE" dirty="0"/>
              <a:t>Größe des Sequenznummernraumes</a:t>
            </a:r>
          </a:p>
          <a:p>
            <a:pPr lvl="1"/>
            <a:r>
              <a:rPr lang="de-DE" dirty="0"/>
              <a:t>Maximale Lebensdauer von Nachrichten</a:t>
            </a:r>
          </a:p>
          <a:p>
            <a:pPr lvl="1"/>
            <a:r>
              <a:rPr lang="de-DE" dirty="0"/>
              <a:t>Fenstertechnik</a:t>
            </a:r>
          </a:p>
          <a:p>
            <a:r>
              <a:rPr lang="de-DE" dirty="0"/>
              <a:t>Verbindungsaufbau/-abbau</a:t>
            </a:r>
          </a:p>
          <a:p>
            <a:r>
              <a:rPr lang="de-DE" dirty="0"/>
              <a:t>Flusssteuerung und Staukontrolle</a:t>
            </a:r>
          </a:p>
          <a:p>
            <a:endParaRPr lang="de-DE" dirty="0"/>
          </a:p>
          <a:p>
            <a:r>
              <a:rPr lang="de-DE" dirty="0"/>
              <a:t>Ports und Sockets</a:t>
            </a:r>
          </a:p>
          <a:p>
            <a:r>
              <a:rPr lang="de-DE" dirty="0"/>
              <a:t>TCP / UDP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30</a:t>
            </a:fld>
            <a:endParaRPr lang="de-DE"/>
          </a:p>
        </p:txBody>
      </p:sp>
      <p:grpSp>
        <p:nvGrpSpPr>
          <p:cNvPr id="6" name="Gruppierung 5"/>
          <p:cNvGrpSpPr>
            <a:grpSpLocks noChangeAspect="1"/>
          </p:cNvGrpSpPr>
          <p:nvPr/>
        </p:nvGrpSpPr>
        <p:grpSpPr>
          <a:xfrm>
            <a:off x="5414616" y="0"/>
            <a:ext cx="3667391" cy="358821"/>
            <a:chOff x="997300" y="2933478"/>
            <a:chExt cx="7334781" cy="717642"/>
          </a:xfrm>
        </p:grpSpPr>
        <p:sp>
          <p:nvSpPr>
            <p:cNvPr id="7" name="Textfeld 6"/>
            <p:cNvSpPr txBox="1"/>
            <p:nvPr/>
          </p:nvSpPr>
          <p:spPr>
            <a:xfrm>
              <a:off x="1238883" y="2950050"/>
              <a:ext cx="503984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/>
                <a:t>A</a:t>
              </a:r>
              <a:endParaRPr lang="de-DE" sz="900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7586119" y="2933478"/>
              <a:ext cx="494368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/>
                <a:t>B</a:t>
              </a:r>
              <a:endParaRPr lang="de-DE" sz="900" dirty="0"/>
            </a:p>
          </p:txBody>
        </p:sp>
        <p:sp>
          <p:nvSpPr>
            <p:cNvPr id="9" name="Rechteck 8"/>
            <p:cNvSpPr/>
            <p:nvPr/>
          </p:nvSpPr>
          <p:spPr>
            <a:xfrm>
              <a:off x="997300" y="3315818"/>
              <a:ext cx="997556" cy="3353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buClr>
                  <a:schemeClr val="tx2">
                    <a:lumMod val="60000"/>
                    <a:lumOff val="40000"/>
                  </a:schemeClr>
                </a:buClr>
              </a:pPr>
              <a:endParaRPr lang="de-DE" sz="9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7334525" y="3315818"/>
              <a:ext cx="997556" cy="3353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buClr>
                  <a:schemeClr val="tx2">
                    <a:lumMod val="60000"/>
                    <a:lumOff val="40000"/>
                  </a:schemeClr>
                </a:buClr>
              </a:pPr>
              <a:endParaRPr lang="de-DE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Gerade Verbindung mit Pfeil 10"/>
            <p:cNvCxnSpPr/>
            <p:nvPr/>
          </p:nvCxnSpPr>
          <p:spPr>
            <a:xfrm>
              <a:off x="1994856" y="3483469"/>
              <a:ext cx="5339669" cy="5052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>
              <a:off x="2735760" y="3106274"/>
              <a:ext cx="3857465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dirty="0"/>
                <a:t>Virtuelle, zuverlässige </a:t>
              </a:r>
              <a:r>
                <a:rPr lang="de-DE" sz="900"/>
                <a:t>Verbindungen </a:t>
              </a:r>
              <a:endParaRPr lang="de-DE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2695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Verbindungsaufbau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Sonderfall</a:t>
            </a:r>
            <a:r>
              <a:rPr lang="de-DE" dirty="0"/>
              <a:t>: Synchronisation am Beginn einer Kommunikation</a:t>
            </a:r>
          </a:p>
          <a:p>
            <a:r>
              <a:rPr lang="de-DE" i="1" dirty="0"/>
              <a:t>Wie wird einem Kommunikationspartner bei einer neuen Verbindung die erste verwendete Sequenznummer mitgeteilt? </a:t>
            </a:r>
          </a:p>
          <a:p>
            <a:r>
              <a:rPr lang="de-DE" b="1" dirty="0"/>
              <a:t>Problem</a:t>
            </a:r>
            <a:r>
              <a:rPr lang="de-DE" dirty="0"/>
              <a:t>: auf Empfängerseite müssen verzögerte Duplikate alter Aufbauwünsche von aktuellen Aufbauwünschen unterschieden werden</a:t>
            </a:r>
          </a:p>
          <a:p>
            <a:r>
              <a:rPr lang="de-DE" dirty="0"/>
              <a:t>Lösungsansatz: Handschlag-Protokoll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453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70500">
            <a:off x="4527613" y="5325351"/>
            <a:ext cx="1358900" cy="1016000"/>
          </a:xfrm>
          <a:prstGeom prst="rect">
            <a:avLst/>
          </a:prstGeom>
        </p:spPr>
      </p:pic>
      <p:grpSp>
        <p:nvGrpSpPr>
          <p:cNvPr id="5" name="Gruppierung 4"/>
          <p:cNvGrpSpPr/>
          <p:nvPr/>
        </p:nvGrpSpPr>
        <p:grpSpPr>
          <a:xfrm>
            <a:off x="3487824" y="1408512"/>
            <a:ext cx="772583" cy="4848186"/>
            <a:chOff x="2984500" y="783166"/>
            <a:chExt cx="772583" cy="3901018"/>
          </a:xfrm>
        </p:grpSpPr>
        <p:sp>
          <p:nvSpPr>
            <p:cNvPr id="6" name="Rechteck 5"/>
            <p:cNvSpPr/>
            <p:nvPr/>
          </p:nvSpPr>
          <p:spPr>
            <a:xfrm>
              <a:off x="2984500" y="783166"/>
              <a:ext cx="772583" cy="6138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A6A6A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>
                  <a:latin typeface="Helvetica"/>
                  <a:cs typeface="Helvetica"/>
                </a:rPr>
                <a:t>P </a:t>
              </a:r>
              <a:r>
                <a:rPr lang="de-DE" sz="1400" dirty="0">
                  <a:latin typeface="Helvetica"/>
                  <a:cs typeface="Helvetica"/>
                </a:rPr>
                <a:t>i</a:t>
              </a:r>
            </a:p>
          </p:txBody>
        </p:sp>
        <p:cxnSp>
          <p:nvCxnSpPr>
            <p:cNvPr id="7" name="Gerade Verbindung 6"/>
            <p:cNvCxnSpPr/>
            <p:nvPr/>
          </p:nvCxnSpPr>
          <p:spPr>
            <a:xfrm>
              <a:off x="3365500" y="1397000"/>
              <a:ext cx="0" cy="3287184"/>
            </a:xfrm>
            <a:prstGeom prst="line">
              <a:avLst/>
            </a:prstGeom>
            <a:ln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Oval 7"/>
          <p:cNvSpPr/>
          <p:nvPr/>
        </p:nvSpPr>
        <p:spPr>
          <a:xfrm>
            <a:off x="3787824" y="2206804"/>
            <a:ext cx="162000" cy="162000"/>
          </a:xfrm>
          <a:prstGeom prst="ellipse">
            <a:avLst/>
          </a:prstGeom>
          <a:solidFill>
            <a:schemeClr val="tx1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"/>
              <a:cs typeface="Helvetica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175981" y="2093540"/>
            <a:ext cx="1749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Helvetica"/>
                <a:cs typeface="Helvetica"/>
              </a:rPr>
              <a:t>Grundzustand</a:t>
            </a: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5006508" y="1947740"/>
            <a:ext cx="2379" cy="4383041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 rot="16200000">
            <a:off x="4537111" y="2071573"/>
            <a:ext cx="56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Zeit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3868824" y="2605967"/>
            <a:ext cx="2215091" cy="709083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3868824" y="3903855"/>
            <a:ext cx="2215092" cy="618066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 rot="1047364">
            <a:off x="2890590" y="2156721"/>
            <a:ext cx="112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"/>
                <a:cs typeface="Helvetica"/>
              </a:rPr>
              <a:t>SYN(</a:t>
            </a:r>
            <a:r>
              <a:rPr lang="de-DE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Helvetica"/>
                <a:cs typeface="Helvetica"/>
              </a:rPr>
              <a:t>old</a:t>
            </a:r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"/>
                <a:cs typeface="Helvetica"/>
              </a:rPr>
              <a:t>)</a:t>
            </a:r>
          </a:p>
        </p:txBody>
      </p:sp>
      <p:sp>
        <p:nvSpPr>
          <p:cNvPr id="15" name="Rechteck 14"/>
          <p:cNvSpPr/>
          <p:nvPr/>
        </p:nvSpPr>
        <p:spPr>
          <a:xfrm>
            <a:off x="6112000" y="5309516"/>
            <a:ext cx="850332" cy="6138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Helvetica"/>
                <a:cs typeface="Helvetica"/>
              </a:rPr>
              <a:t>P </a:t>
            </a:r>
            <a:r>
              <a:rPr lang="de-DE" sz="1400" dirty="0">
                <a:latin typeface="Helvetica"/>
                <a:cs typeface="Helvetica"/>
              </a:rPr>
              <a:t>i</a:t>
            </a:r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3851323" y="5053591"/>
            <a:ext cx="2215091" cy="709083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>
            <a:off x="3851322" y="4744365"/>
            <a:ext cx="2215092" cy="618066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4258746" y="6101577"/>
            <a:ext cx="149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  <a:latin typeface="Helvetica"/>
                <a:cs typeface="Helvetica"/>
              </a:rPr>
              <a:t>Deadlock</a:t>
            </a:r>
            <a:r>
              <a:rPr lang="de-DE" dirty="0">
                <a:latin typeface="Helvetica"/>
                <a:cs typeface="Helvetica"/>
              </a:rPr>
              <a:t> </a:t>
            </a:r>
          </a:p>
          <a:p>
            <a:pPr algn="ctr"/>
            <a:r>
              <a:rPr lang="de-DE" dirty="0">
                <a:latin typeface="Helvetica"/>
                <a:cs typeface="Helvetica"/>
              </a:rPr>
              <a:t>im Protokoll</a:t>
            </a:r>
          </a:p>
        </p:txBody>
      </p:sp>
      <p:sp>
        <p:nvSpPr>
          <p:cNvPr id="19" name="Rechteck 18"/>
          <p:cNvSpPr/>
          <p:nvPr/>
        </p:nvSpPr>
        <p:spPr>
          <a:xfrm>
            <a:off x="6100938" y="2711281"/>
            <a:ext cx="1174409" cy="29210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Helvetica"/>
                <a:cs typeface="Helvetica"/>
              </a:rPr>
              <a:t>P </a:t>
            </a:r>
            <a:r>
              <a:rPr lang="de-DE" sz="1400" dirty="0">
                <a:latin typeface="Helvetica"/>
                <a:cs typeface="Helvetica"/>
              </a:rPr>
              <a:t>i</a:t>
            </a:r>
          </a:p>
        </p:txBody>
      </p:sp>
      <p:sp>
        <p:nvSpPr>
          <p:cNvPr id="20" name="Textfeld 19"/>
          <p:cNvSpPr txBox="1"/>
          <p:nvPr/>
        </p:nvSpPr>
        <p:spPr>
          <a:xfrm rot="20677188">
            <a:off x="6021091" y="3468845"/>
            <a:ext cx="109517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700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"/>
                <a:cs typeface="Helvetica"/>
              </a:rPr>
              <a:t>SYNACK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045248" y="2985141"/>
            <a:ext cx="23634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Helvetica"/>
                <a:cs typeface="Helvetica"/>
              </a:rPr>
              <a:t>Wird als neues </a:t>
            </a:r>
            <a:r>
              <a:rPr lang="de-DE" sz="1600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"/>
                <a:cs typeface="Helvetica"/>
              </a:rPr>
              <a:t>SYN</a:t>
            </a:r>
            <a:r>
              <a:rPr lang="de-DE" sz="1600" dirty="0">
                <a:latin typeface="Helvetica"/>
                <a:cs typeface="Helvetica"/>
              </a:rPr>
              <a:t> gesehen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6045248" y="4632358"/>
            <a:ext cx="23634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Helvetica"/>
                <a:cs typeface="Helvetica"/>
              </a:rPr>
              <a:t>Betrachtet Verbindung als offen</a:t>
            </a:r>
          </a:p>
        </p:txBody>
      </p:sp>
      <p:sp>
        <p:nvSpPr>
          <p:cNvPr id="23" name="Textfeld 22"/>
          <p:cNvSpPr txBox="1"/>
          <p:nvPr/>
        </p:nvSpPr>
        <p:spPr>
          <a:xfrm rot="20677188">
            <a:off x="5996654" y="4367083"/>
            <a:ext cx="6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"/>
                <a:cs typeface="Helvetica"/>
              </a:rPr>
              <a:t>Data</a:t>
            </a:r>
          </a:p>
        </p:txBody>
      </p:sp>
      <p:sp>
        <p:nvSpPr>
          <p:cNvPr id="24" name="Rechteck 23"/>
          <p:cNvSpPr/>
          <p:nvPr/>
        </p:nvSpPr>
        <p:spPr>
          <a:xfrm>
            <a:off x="3006174" y="5176461"/>
            <a:ext cx="850332" cy="584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Helvetica"/>
                <a:cs typeface="Helvetica"/>
              </a:rPr>
              <a:t>P </a:t>
            </a:r>
            <a:r>
              <a:rPr lang="de-DE" sz="1400" dirty="0">
                <a:latin typeface="Helvetica"/>
                <a:cs typeface="Helvetica"/>
              </a:rPr>
              <a:t>i</a:t>
            </a:r>
          </a:p>
        </p:txBody>
      </p:sp>
      <p:sp>
        <p:nvSpPr>
          <p:cNvPr id="25" name="Rechteck 24"/>
          <p:cNvSpPr/>
          <p:nvPr/>
        </p:nvSpPr>
        <p:spPr>
          <a:xfrm>
            <a:off x="2774171" y="4005054"/>
            <a:ext cx="1082754" cy="15653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Helvetica"/>
                <a:cs typeface="Helvetica"/>
              </a:rPr>
              <a:t>P </a:t>
            </a:r>
            <a:r>
              <a:rPr lang="de-DE" sz="1400" dirty="0">
                <a:latin typeface="Helvetica"/>
                <a:cs typeface="Helvetica"/>
              </a:rPr>
              <a:t>i</a:t>
            </a:r>
          </a:p>
        </p:txBody>
      </p:sp>
      <p:grpSp>
        <p:nvGrpSpPr>
          <p:cNvPr id="26" name="Gruppierung 25"/>
          <p:cNvGrpSpPr/>
          <p:nvPr/>
        </p:nvGrpSpPr>
        <p:grpSpPr>
          <a:xfrm>
            <a:off x="2365129" y="4462937"/>
            <a:ext cx="1574516" cy="338554"/>
            <a:chOff x="952067" y="3410791"/>
            <a:chExt cx="1574516" cy="338554"/>
          </a:xfrm>
        </p:grpSpPr>
        <p:sp>
          <p:nvSpPr>
            <p:cNvPr id="27" name="Oval 26"/>
            <p:cNvSpPr/>
            <p:nvPr/>
          </p:nvSpPr>
          <p:spPr>
            <a:xfrm>
              <a:off x="2364583" y="3515870"/>
              <a:ext cx="162000" cy="16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A6A6A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Helvetica"/>
                <a:cs typeface="Helvetica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952067" y="3410791"/>
              <a:ext cx="15745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Helvetica"/>
                  <a:cs typeface="Helvetica"/>
                </a:rPr>
                <a:t>Grundzustand</a:t>
              </a:r>
            </a:p>
          </p:txBody>
        </p:sp>
      </p:grpSp>
      <p:sp>
        <p:nvSpPr>
          <p:cNvPr id="29" name="Textfeld 28"/>
          <p:cNvSpPr txBox="1"/>
          <p:nvPr/>
        </p:nvSpPr>
        <p:spPr>
          <a:xfrm>
            <a:off x="2031324" y="5176461"/>
            <a:ext cx="18834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Helvetica"/>
                <a:cs typeface="Helvetica"/>
              </a:rPr>
              <a:t>Daten ignoriert, da keine Verbindung</a:t>
            </a:r>
          </a:p>
        </p:txBody>
      </p:sp>
      <p:sp>
        <p:nvSpPr>
          <p:cNvPr id="30" name="Textfeld 29"/>
          <p:cNvSpPr txBox="1"/>
          <p:nvPr/>
        </p:nvSpPr>
        <p:spPr>
          <a:xfrm rot="1047364">
            <a:off x="3283888" y="4678426"/>
            <a:ext cx="6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"/>
                <a:cs typeface="Helvetica"/>
              </a:rPr>
              <a:t>SYN</a:t>
            </a:r>
          </a:p>
        </p:txBody>
      </p:sp>
      <p:sp>
        <p:nvSpPr>
          <p:cNvPr id="31" name="Rechteck 30"/>
          <p:cNvSpPr/>
          <p:nvPr/>
        </p:nvSpPr>
        <p:spPr>
          <a:xfrm>
            <a:off x="6106138" y="5187044"/>
            <a:ext cx="1174409" cy="7310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Helvetica"/>
                <a:cs typeface="Helvetica"/>
              </a:rPr>
              <a:t>P </a:t>
            </a:r>
            <a:r>
              <a:rPr lang="de-DE" sz="1400" dirty="0">
                <a:latin typeface="Helvetica"/>
                <a:cs typeface="Helvetica"/>
              </a:rPr>
              <a:t>i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6092279" y="5366381"/>
            <a:ext cx="23634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Helvetica"/>
                <a:cs typeface="Helvetica"/>
              </a:rPr>
              <a:t>Wird als Duplikat angesehen</a:t>
            </a:r>
          </a:p>
        </p:txBody>
      </p:sp>
      <p:sp>
        <p:nvSpPr>
          <p:cNvPr id="33" name="Textfeld 32"/>
          <p:cNvSpPr txBox="1"/>
          <p:nvPr/>
        </p:nvSpPr>
        <p:spPr>
          <a:xfrm rot="1047364">
            <a:off x="3933825" y="2463632"/>
            <a:ext cx="112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"/>
                <a:cs typeface="Helvetica"/>
              </a:rPr>
              <a:t>SYN(</a:t>
            </a:r>
            <a:r>
              <a:rPr lang="de-DE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Helvetica"/>
                <a:cs typeface="Helvetica"/>
              </a:rPr>
              <a:t>old</a:t>
            </a:r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"/>
                <a:cs typeface="Helvetica"/>
              </a:rPr>
              <a:t>)</a:t>
            </a:r>
          </a:p>
        </p:txBody>
      </p:sp>
      <p:sp>
        <p:nvSpPr>
          <p:cNvPr id="34" name="Textfeld 33"/>
          <p:cNvSpPr txBox="1"/>
          <p:nvPr/>
        </p:nvSpPr>
        <p:spPr>
          <a:xfrm rot="20677188">
            <a:off x="5003392" y="3719189"/>
            <a:ext cx="113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"/>
                <a:cs typeface="Helvetica"/>
              </a:rPr>
              <a:t>SYNACK</a:t>
            </a:r>
          </a:p>
        </p:txBody>
      </p:sp>
      <p:sp>
        <p:nvSpPr>
          <p:cNvPr id="35" name="Textfeld 34"/>
          <p:cNvSpPr txBox="1"/>
          <p:nvPr/>
        </p:nvSpPr>
        <p:spPr>
          <a:xfrm rot="1047364">
            <a:off x="3956769" y="4868925"/>
            <a:ext cx="6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"/>
                <a:cs typeface="Helvetica"/>
              </a:rPr>
              <a:t>SYN</a:t>
            </a:r>
          </a:p>
        </p:txBody>
      </p:sp>
      <p:sp>
        <p:nvSpPr>
          <p:cNvPr id="36" name="Textfeld 35"/>
          <p:cNvSpPr txBox="1"/>
          <p:nvPr/>
        </p:nvSpPr>
        <p:spPr>
          <a:xfrm rot="20677188">
            <a:off x="5295945" y="4559700"/>
            <a:ext cx="6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"/>
                <a:cs typeface="Helvetica"/>
              </a:rPr>
              <a:t>Data 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491041" y="2021787"/>
            <a:ext cx="25185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/>
                <a:cs typeface="Helvetica"/>
              </a:rPr>
              <a:t>Ein einfache Bestätigung eines Aufbauwunsches </a:t>
            </a:r>
            <a:br>
              <a:rPr lang="de-DE" dirty="0">
                <a:latin typeface="Helvetica"/>
                <a:cs typeface="Helvetica"/>
              </a:rPr>
            </a:br>
            <a:r>
              <a:rPr lang="de-DE" dirty="0">
                <a:latin typeface="Helvetica"/>
                <a:cs typeface="Helvetica"/>
              </a:rPr>
              <a:t>(2-Wege-Handschlag) (SYN und SYNACK) reicht u.U. </a:t>
            </a:r>
            <a:r>
              <a:rPr lang="de-DE" u="sng" dirty="0">
                <a:latin typeface="Helvetica"/>
                <a:cs typeface="Helvetica"/>
              </a:rPr>
              <a:t>nicht</a:t>
            </a:r>
            <a:r>
              <a:rPr lang="de-DE" dirty="0">
                <a:latin typeface="Helvetica"/>
                <a:cs typeface="Helvetica"/>
              </a:rPr>
              <a:t> aus</a:t>
            </a:r>
          </a:p>
        </p:txBody>
      </p:sp>
      <p:grpSp>
        <p:nvGrpSpPr>
          <p:cNvPr id="38" name="Gruppierung 37"/>
          <p:cNvGrpSpPr/>
          <p:nvPr/>
        </p:nvGrpSpPr>
        <p:grpSpPr>
          <a:xfrm>
            <a:off x="5702915" y="1408512"/>
            <a:ext cx="772583" cy="4848186"/>
            <a:chOff x="2984500" y="783166"/>
            <a:chExt cx="772583" cy="3901018"/>
          </a:xfrm>
        </p:grpSpPr>
        <p:cxnSp>
          <p:nvCxnSpPr>
            <p:cNvPr id="39" name="Gerade Verbindung 38"/>
            <p:cNvCxnSpPr/>
            <p:nvPr/>
          </p:nvCxnSpPr>
          <p:spPr>
            <a:xfrm>
              <a:off x="3365500" y="1397000"/>
              <a:ext cx="1" cy="3287184"/>
            </a:xfrm>
            <a:prstGeom prst="line">
              <a:avLst/>
            </a:prstGeom>
            <a:ln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/>
          </p:nvSpPr>
          <p:spPr>
            <a:xfrm>
              <a:off x="2984500" y="783166"/>
              <a:ext cx="772583" cy="6138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A6A6A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>
                  <a:latin typeface="Helvetica"/>
                  <a:cs typeface="Helvetica"/>
                </a:rPr>
                <a:t>P </a:t>
              </a:r>
              <a:r>
                <a:rPr lang="de-DE" sz="1400" dirty="0" err="1">
                  <a:latin typeface="Helvetica"/>
                  <a:cs typeface="Helvetica"/>
                </a:rPr>
                <a:t>j</a:t>
              </a:r>
              <a:endParaRPr lang="de-DE" sz="1400" dirty="0">
                <a:latin typeface="Helvetica"/>
                <a:cs typeface="Helvetica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6002915" y="2218349"/>
            <a:ext cx="162000" cy="162000"/>
          </a:xfrm>
          <a:prstGeom prst="ellipse">
            <a:avLst/>
          </a:prstGeom>
          <a:solidFill>
            <a:schemeClr val="tx1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Zwei-Wege-Handschlag</a:t>
            </a:r>
          </a:p>
        </p:txBody>
      </p:sp>
    </p:spTree>
    <p:extLst>
      <p:ext uri="{BB962C8B-B14F-4D97-AF65-F5344CB8AC3E}">
        <p14:creationId xmlns:p14="http://schemas.microsoft.com/office/powerpoint/2010/main" val="133103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35868 0.15254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4" y="761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35625 0.13542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30695 0.12963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64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-0.31528 0.11852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592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8" grpId="0"/>
      <p:bldP spid="20" grpId="0"/>
      <p:bldP spid="20" grpId="1"/>
      <p:bldP spid="21" grpId="0"/>
      <p:bldP spid="22" grpId="0"/>
      <p:bldP spid="23" grpId="0"/>
      <p:bldP spid="23" grpId="1"/>
      <p:bldP spid="29" grpId="0"/>
      <p:bldP spid="30" grpId="0"/>
      <p:bldP spid="30" grpId="1"/>
      <p:bldP spid="32" grpId="0"/>
      <p:bldP spid="33" grpId="0"/>
      <p:bldP spid="34" grpId="0"/>
      <p:bldP spid="35" grpId="0"/>
      <p:bldP spid="3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Drei-Wege-Handschlag (1/2)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33</a:t>
            </a:fld>
            <a:endParaRPr lang="de-DE"/>
          </a:p>
        </p:txBody>
      </p:sp>
      <p:grpSp>
        <p:nvGrpSpPr>
          <p:cNvPr id="5" name="Gruppierung 3"/>
          <p:cNvGrpSpPr/>
          <p:nvPr/>
        </p:nvGrpSpPr>
        <p:grpSpPr>
          <a:xfrm>
            <a:off x="5820823" y="1810286"/>
            <a:ext cx="772583" cy="3901018"/>
            <a:chOff x="2984500" y="783166"/>
            <a:chExt cx="772583" cy="3901018"/>
          </a:xfrm>
        </p:grpSpPr>
        <p:cxnSp>
          <p:nvCxnSpPr>
            <p:cNvPr id="6" name="Gerade Verbindung 4"/>
            <p:cNvCxnSpPr/>
            <p:nvPr/>
          </p:nvCxnSpPr>
          <p:spPr>
            <a:xfrm>
              <a:off x="3365500" y="1397000"/>
              <a:ext cx="0" cy="3287184"/>
            </a:xfrm>
            <a:prstGeom prst="line">
              <a:avLst/>
            </a:prstGeom>
            <a:ln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hteck 5"/>
            <p:cNvSpPr/>
            <p:nvPr/>
          </p:nvSpPr>
          <p:spPr>
            <a:xfrm>
              <a:off x="2984500" y="783166"/>
              <a:ext cx="772583" cy="6138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A6A6A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>
                  <a:latin typeface="Helvetica"/>
                  <a:cs typeface="Helvetica"/>
                </a:rPr>
                <a:t>P </a:t>
              </a:r>
              <a:r>
                <a:rPr lang="de-DE" sz="1400" dirty="0">
                  <a:latin typeface="Helvetica"/>
                  <a:cs typeface="Helvetica"/>
                </a:rPr>
                <a:t>i</a:t>
              </a:r>
            </a:p>
          </p:txBody>
        </p:sp>
      </p:grpSp>
      <p:grpSp>
        <p:nvGrpSpPr>
          <p:cNvPr id="8" name="Gruppierung 6"/>
          <p:cNvGrpSpPr/>
          <p:nvPr/>
        </p:nvGrpSpPr>
        <p:grpSpPr>
          <a:xfrm>
            <a:off x="8035914" y="1810286"/>
            <a:ext cx="772583" cy="3901018"/>
            <a:chOff x="2984500" y="783166"/>
            <a:chExt cx="772583" cy="3901018"/>
          </a:xfrm>
        </p:grpSpPr>
        <p:cxnSp>
          <p:nvCxnSpPr>
            <p:cNvPr id="9" name="Gerade Verbindung 7"/>
            <p:cNvCxnSpPr/>
            <p:nvPr/>
          </p:nvCxnSpPr>
          <p:spPr>
            <a:xfrm>
              <a:off x="3365500" y="1397000"/>
              <a:ext cx="1" cy="3287184"/>
            </a:xfrm>
            <a:prstGeom prst="line">
              <a:avLst/>
            </a:prstGeom>
            <a:ln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hteck 8"/>
            <p:cNvSpPr/>
            <p:nvPr/>
          </p:nvSpPr>
          <p:spPr>
            <a:xfrm>
              <a:off x="2984500" y="783166"/>
              <a:ext cx="772583" cy="6138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A6A6A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>
                  <a:latin typeface="Helvetica"/>
                  <a:cs typeface="Helvetica"/>
                </a:rPr>
                <a:t>P </a:t>
              </a:r>
              <a:r>
                <a:rPr lang="de-DE" sz="1400" dirty="0">
                  <a:latin typeface="Helvetica"/>
                  <a:cs typeface="Helvetica"/>
                </a:rPr>
                <a:t>j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6120823" y="2527763"/>
            <a:ext cx="162000" cy="162000"/>
          </a:xfrm>
          <a:prstGeom prst="ellipse">
            <a:avLst/>
          </a:prstGeom>
          <a:solidFill>
            <a:schemeClr val="tx1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0"/>
          <p:cNvSpPr txBox="1"/>
          <p:nvPr/>
        </p:nvSpPr>
        <p:spPr>
          <a:xfrm>
            <a:off x="4698975" y="2375560"/>
            <a:ext cx="1598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Grundzustand</a:t>
            </a:r>
          </a:p>
        </p:txBody>
      </p:sp>
      <p:sp>
        <p:nvSpPr>
          <p:cNvPr id="13" name="Oval 12"/>
          <p:cNvSpPr/>
          <p:nvPr/>
        </p:nvSpPr>
        <p:spPr>
          <a:xfrm>
            <a:off x="8335914" y="2527763"/>
            <a:ext cx="162000" cy="162000"/>
          </a:xfrm>
          <a:prstGeom prst="ellipse">
            <a:avLst/>
          </a:prstGeom>
          <a:solidFill>
            <a:schemeClr val="tx1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Gerade Verbindung mit Pfeil 12"/>
          <p:cNvCxnSpPr/>
          <p:nvPr/>
        </p:nvCxnSpPr>
        <p:spPr>
          <a:xfrm>
            <a:off x="7297174" y="2424120"/>
            <a:ext cx="0" cy="3467101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3"/>
          <p:cNvSpPr txBox="1"/>
          <p:nvPr/>
        </p:nvSpPr>
        <p:spPr>
          <a:xfrm rot="16200000">
            <a:off x="6882971" y="2473347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Zeit</a:t>
            </a:r>
          </a:p>
        </p:txBody>
      </p:sp>
      <p:cxnSp>
        <p:nvCxnSpPr>
          <p:cNvPr id="16" name="Gerade Verbindung mit Pfeil 14"/>
          <p:cNvCxnSpPr/>
          <p:nvPr/>
        </p:nvCxnSpPr>
        <p:spPr>
          <a:xfrm>
            <a:off x="6201823" y="2938471"/>
            <a:ext cx="2215091" cy="709083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5"/>
          <p:cNvCxnSpPr/>
          <p:nvPr/>
        </p:nvCxnSpPr>
        <p:spPr>
          <a:xfrm flipH="1">
            <a:off x="6201823" y="3922717"/>
            <a:ext cx="2215092" cy="618066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6"/>
          <p:cNvSpPr txBox="1"/>
          <p:nvPr/>
        </p:nvSpPr>
        <p:spPr>
          <a:xfrm rot="1047364">
            <a:off x="5687926" y="2563306"/>
            <a:ext cx="552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SYN</a:t>
            </a:r>
          </a:p>
        </p:txBody>
      </p:sp>
      <p:sp>
        <p:nvSpPr>
          <p:cNvPr id="19" name="Textfeld 18"/>
          <p:cNvSpPr txBox="1"/>
          <p:nvPr/>
        </p:nvSpPr>
        <p:spPr>
          <a:xfrm rot="20677188">
            <a:off x="8340880" y="354543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SYNB</a:t>
            </a:r>
          </a:p>
        </p:txBody>
      </p:sp>
      <p:sp>
        <p:nvSpPr>
          <p:cNvPr id="20" name="Rechteck 19"/>
          <p:cNvSpPr/>
          <p:nvPr/>
        </p:nvSpPr>
        <p:spPr>
          <a:xfrm>
            <a:off x="5333990" y="4357144"/>
            <a:ext cx="850332" cy="6138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Helvetica"/>
                <a:cs typeface="Helvetica"/>
              </a:rPr>
              <a:t>P </a:t>
            </a:r>
            <a:r>
              <a:rPr lang="de-DE" sz="1400" dirty="0">
                <a:latin typeface="Helvetica"/>
                <a:cs typeface="Helvetica"/>
              </a:rPr>
              <a:t>i</a:t>
            </a:r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6201823" y="4913073"/>
            <a:ext cx="2215091" cy="709083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 rot="1047364">
            <a:off x="5502024" y="4516741"/>
            <a:ext cx="79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SYNBP</a:t>
            </a:r>
          </a:p>
        </p:txBody>
      </p:sp>
      <p:sp>
        <p:nvSpPr>
          <p:cNvPr id="23" name="Textfeld 23"/>
          <p:cNvSpPr txBox="1"/>
          <p:nvPr/>
        </p:nvSpPr>
        <p:spPr>
          <a:xfrm rot="1047364">
            <a:off x="6251420" y="2724051"/>
            <a:ext cx="552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SYN</a:t>
            </a:r>
          </a:p>
        </p:txBody>
      </p:sp>
      <p:sp>
        <p:nvSpPr>
          <p:cNvPr id="24" name="Textfeld 24"/>
          <p:cNvSpPr txBox="1"/>
          <p:nvPr/>
        </p:nvSpPr>
        <p:spPr>
          <a:xfrm rot="20677188">
            <a:off x="7693513" y="371053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SYNB</a:t>
            </a:r>
          </a:p>
        </p:txBody>
      </p:sp>
      <p:sp>
        <p:nvSpPr>
          <p:cNvPr id="25" name="Textfeld 25"/>
          <p:cNvSpPr txBox="1"/>
          <p:nvPr/>
        </p:nvSpPr>
        <p:spPr>
          <a:xfrm rot="1047364">
            <a:off x="6288116" y="4754684"/>
            <a:ext cx="79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SYNBP</a:t>
            </a:r>
          </a:p>
        </p:txBody>
      </p:sp>
      <p:sp>
        <p:nvSpPr>
          <p:cNvPr id="26" name="Textfeld 26"/>
          <p:cNvSpPr txBox="1"/>
          <p:nvPr/>
        </p:nvSpPr>
        <p:spPr>
          <a:xfrm>
            <a:off x="850763" y="4308370"/>
            <a:ext cx="1809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Neue PCI Typen</a:t>
            </a:r>
          </a:p>
        </p:txBody>
      </p:sp>
      <p:sp>
        <p:nvSpPr>
          <p:cNvPr id="27" name="Textfeld 27"/>
          <p:cNvSpPr txBox="1"/>
          <p:nvPr/>
        </p:nvSpPr>
        <p:spPr>
          <a:xfrm>
            <a:off x="850763" y="4601646"/>
            <a:ext cx="258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de-DE" dirty="0">
                <a:solidFill>
                  <a:srgbClr val="8EB4E3"/>
                </a:solidFill>
              </a:rPr>
              <a:t>SYN</a:t>
            </a:r>
            <a:r>
              <a:rPr lang="de-DE" dirty="0"/>
              <a:t>: Aufbauwunsch </a:t>
            </a:r>
          </a:p>
        </p:txBody>
      </p:sp>
      <p:sp>
        <p:nvSpPr>
          <p:cNvPr id="28" name="Textfeld 28"/>
          <p:cNvSpPr txBox="1"/>
          <p:nvPr/>
        </p:nvSpPr>
        <p:spPr>
          <a:xfrm>
            <a:off x="850762" y="4878809"/>
            <a:ext cx="404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de-DE" dirty="0">
                <a:solidFill>
                  <a:srgbClr val="8EB4E3"/>
                </a:solidFill>
              </a:rPr>
              <a:t>SYNB</a:t>
            </a:r>
            <a:r>
              <a:rPr lang="de-DE" dirty="0"/>
              <a:t>: Aufbauwunsch - Bestätigung </a:t>
            </a:r>
          </a:p>
        </p:txBody>
      </p:sp>
      <p:sp>
        <p:nvSpPr>
          <p:cNvPr id="29" name="Textfeld 29"/>
          <p:cNvSpPr txBox="1"/>
          <p:nvPr/>
        </p:nvSpPr>
        <p:spPr>
          <a:xfrm>
            <a:off x="850763" y="5158200"/>
            <a:ext cx="4049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de-DE" dirty="0">
                <a:solidFill>
                  <a:srgbClr val="8EB4E3"/>
                </a:solidFill>
              </a:rPr>
              <a:t>SYNBP/N</a:t>
            </a:r>
            <a:r>
              <a:rPr lang="de-DE" dirty="0"/>
              <a:t>: pos./neg. Bestätigung der Bestätigung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84751" y="2166511"/>
            <a:ext cx="3040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Verbesserter Ansatz:</a:t>
            </a:r>
          </a:p>
          <a:p>
            <a:r>
              <a:rPr lang="de-DE" sz="2400" dirty="0"/>
              <a:t>Drei-Wege-Handschlag</a:t>
            </a:r>
          </a:p>
        </p:txBody>
      </p:sp>
    </p:spTree>
    <p:extLst>
      <p:ext uri="{BB962C8B-B14F-4D97-AF65-F5344CB8AC3E}">
        <p14:creationId xmlns:p14="http://schemas.microsoft.com/office/powerpoint/2010/main" val="324862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30695 0.12963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648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785 0.12477 " pathEditMode="relative" ptsTypes="AA">
                                      <p:cBhvr>
                                        <p:cTn id="5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3283 0.13889 " pathEditMode="relative" rAng="0" ptsTypes="AA">
                                      <p:cBhvr>
                                        <p:cTn id="7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5" grpId="0"/>
      <p:bldP spid="18" grpId="0"/>
      <p:bldP spid="18" grpId="1"/>
      <p:bldP spid="19" grpId="0"/>
      <p:bldP spid="19" grpId="1"/>
      <p:bldP spid="22" grpId="0"/>
      <p:bldP spid="22" grpId="1"/>
      <p:bldP spid="23" grpId="0"/>
      <p:bldP spid="24" grpId="0"/>
      <p:bldP spid="25" grpId="0"/>
      <p:bldP spid="28" grpId="0"/>
      <p:bldP spid="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Drei-Wege-Handschlag (2/2)</a:t>
            </a:r>
            <a:br>
              <a:rPr lang="de-DE" dirty="0"/>
            </a:br>
            <a:r>
              <a:rPr lang="de-DE" dirty="0"/>
              <a:t>(Engl.: </a:t>
            </a:r>
            <a:r>
              <a:rPr lang="de-DE" dirty="0" err="1"/>
              <a:t>Three</a:t>
            </a:r>
            <a:r>
              <a:rPr lang="de-DE" dirty="0"/>
              <a:t>-Way-Handshake)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In erster Nachricht (SYN) ist erste Sequenznummer für den Verkehr von P</a:t>
            </a:r>
            <a:r>
              <a:rPr lang="de-DE" baseline="-25000" dirty="0"/>
              <a:t>i</a:t>
            </a:r>
            <a:r>
              <a:rPr lang="de-DE" dirty="0"/>
              <a:t> nach </a:t>
            </a:r>
            <a:r>
              <a:rPr lang="de-DE" dirty="0" err="1"/>
              <a:t>P</a:t>
            </a:r>
            <a:r>
              <a:rPr lang="de-DE" baseline="-25000" dirty="0" err="1"/>
              <a:t>j</a:t>
            </a:r>
            <a:r>
              <a:rPr lang="de-DE" dirty="0"/>
              <a:t> enthalten</a:t>
            </a:r>
          </a:p>
          <a:p>
            <a:r>
              <a:rPr lang="de-DE" dirty="0"/>
              <a:t>Antwort (SYNB) bestätigt Sequenznummer und enthält erste Retoursequenznummer für den Verkehr von </a:t>
            </a:r>
            <a:r>
              <a:rPr lang="de-DE" dirty="0" err="1"/>
              <a:t>P</a:t>
            </a:r>
            <a:r>
              <a:rPr lang="de-DE" baseline="-25000" dirty="0" err="1"/>
              <a:t>j</a:t>
            </a:r>
            <a:r>
              <a:rPr lang="de-DE" dirty="0"/>
              <a:t> nach P</a:t>
            </a:r>
            <a:r>
              <a:rPr lang="de-DE" baseline="-25000" dirty="0"/>
              <a:t>i</a:t>
            </a:r>
            <a:r>
              <a:rPr lang="de-DE" dirty="0"/>
              <a:t>.</a:t>
            </a:r>
          </a:p>
          <a:p>
            <a:r>
              <a:rPr lang="de-DE" dirty="0"/>
              <a:t>Bestätigung (SYNBP) bestätigt Retoursequenznummer (und kann je nach Implementierung auch bereits erste Daten enthalten).</a:t>
            </a:r>
          </a:p>
          <a:p>
            <a:r>
              <a:rPr lang="de-DE" dirty="0"/>
              <a:t>Verzögerte Duplikate alter SYN oder SYNB Nachrichten können anhand der verwendeten Sequenznummern erkannt werden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4432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Verbindungsabbau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dirty="0"/>
              <a:t>Neue PCI (Protocol </a:t>
            </a:r>
            <a:r>
              <a:rPr lang="de-DE" dirty="0" err="1"/>
              <a:t>Control</a:t>
            </a:r>
            <a:r>
              <a:rPr lang="de-DE" dirty="0"/>
              <a:t> Information) Typen:</a:t>
            </a:r>
          </a:p>
          <a:p>
            <a:r>
              <a:rPr lang="de-DE" dirty="0"/>
              <a:t>CLS ("</a:t>
            </a:r>
            <a:r>
              <a:rPr lang="de-DE" dirty="0" err="1"/>
              <a:t>close</a:t>
            </a:r>
            <a:r>
              <a:rPr lang="de-DE" dirty="0"/>
              <a:t>") Abbauwunsch</a:t>
            </a:r>
          </a:p>
          <a:p>
            <a:r>
              <a:rPr lang="de-DE" dirty="0"/>
              <a:t>CLSB Abbauwunsch-Bestätigung</a:t>
            </a:r>
          </a:p>
          <a:p>
            <a:r>
              <a:rPr lang="de-DE" dirty="0"/>
              <a:t>CLS und CLSB müssen von beiden Partnern gegeben werden </a:t>
            </a:r>
            <a:r>
              <a:rPr lang="de-DE" dirty="0">
                <a:sym typeface="Wingdings"/>
              </a:rPr>
              <a:t> </a:t>
            </a:r>
            <a:r>
              <a:rPr lang="de-DE" dirty="0"/>
              <a:t>beide „Halbverbindungen” werden explizit geschlossen (symmetrische Verbindungsfreigabe)</a:t>
            </a:r>
          </a:p>
          <a:p>
            <a:r>
              <a:rPr lang="de-DE" b="1" dirty="0"/>
              <a:t>Übungsaufgabe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/>
              <a:t>Entwerfe ein vollständiges Zustandsübergangsdiagramm einschließlich Fehlerfälle!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93435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Kapitel </a:t>
            </a:r>
            <a:r>
              <a:rPr lang="de-DE" dirty="0" smtClean="0"/>
              <a:t>4.3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Flusssteuerung und Staukontrolle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Begriffseinführung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53608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Techniken zur Realisierung verbindungsorientierter Dienste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Sequenznummer und Quittungen</a:t>
            </a:r>
          </a:p>
          <a:p>
            <a:pPr lvl="1"/>
            <a:r>
              <a:rPr lang="de-DE" dirty="0"/>
              <a:t>Größe des Sequenznummernraumes</a:t>
            </a:r>
          </a:p>
          <a:p>
            <a:pPr lvl="1"/>
            <a:r>
              <a:rPr lang="de-DE" dirty="0"/>
              <a:t>Maximale Lebensdauer von Nachrichten</a:t>
            </a:r>
          </a:p>
          <a:p>
            <a:pPr lvl="1"/>
            <a:r>
              <a:rPr lang="de-DE" dirty="0"/>
              <a:t>Fenstertechnik</a:t>
            </a:r>
          </a:p>
          <a:p>
            <a:r>
              <a:rPr lang="de-DE" dirty="0"/>
              <a:t>Verbindungsaufbau/-abbau</a:t>
            </a:r>
          </a:p>
          <a:p>
            <a:r>
              <a:rPr lang="de-DE" dirty="0"/>
              <a:t>Flusssteuerung und Staukontrolle</a:t>
            </a:r>
          </a:p>
          <a:p>
            <a:endParaRPr lang="de-DE" dirty="0"/>
          </a:p>
          <a:p>
            <a:r>
              <a:rPr lang="de-DE" dirty="0"/>
              <a:t>Ports und Sockets</a:t>
            </a:r>
          </a:p>
          <a:p>
            <a:r>
              <a:rPr lang="de-DE" dirty="0"/>
              <a:t>TCP / UDP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37</a:t>
            </a:fld>
            <a:endParaRPr lang="de-DE"/>
          </a:p>
        </p:txBody>
      </p:sp>
      <p:grpSp>
        <p:nvGrpSpPr>
          <p:cNvPr id="6" name="Gruppierung 5"/>
          <p:cNvGrpSpPr>
            <a:grpSpLocks noChangeAspect="1"/>
          </p:cNvGrpSpPr>
          <p:nvPr/>
        </p:nvGrpSpPr>
        <p:grpSpPr>
          <a:xfrm>
            <a:off x="5414616" y="0"/>
            <a:ext cx="3667391" cy="358821"/>
            <a:chOff x="997300" y="2933478"/>
            <a:chExt cx="7334781" cy="717642"/>
          </a:xfrm>
        </p:grpSpPr>
        <p:sp>
          <p:nvSpPr>
            <p:cNvPr id="7" name="Textfeld 6"/>
            <p:cNvSpPr txBox="1"/>
            <p:nvPr/>
          </p:nvSpPr>
          <p:spPr>
            <a:xfrm>
              <a:off x="1238883" y="2950050"/>
              <a:ext cx="503984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/>
                <a:t>A</a:t>
              </a:r>
              <a:endParaRPr lang="de-DE" sz="900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7586119" y="2933478"/>
              <a:ext cx="494368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/>
                <a:t>B</a:t>
              </a:r>
              <a:endParaRPr lang="de-DE" sz="900" dirty="0"/>
            </a:p>
          </p:txBody>
        </p:sp>
        <p:sp>
          <p:nvSpPr>
            <p:cNvPr id="9" name="Rechteck 8"/>
            <p:cNvSpPr/>
            <p:nvPr/>
          </p:nvSpPr>
          <p:spPr>
            <a:xfrm>
              <a:off x="997300" y="3315818"/>
              <a:ext cx="997556" cy="3353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buClr>
                  <a:schemeClr val="tx2">
                    <a:lumMod val="60000"/>
                    <a:lumOff val="40000"/>
                  </a:schemeClr>
                </a:buClr>
              </a:pPr>
              <a:endParaRPr lang="de-DE" sz="9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7334525" y="3315818"/>
              <a:ext cx="997556" cy="3353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buClr>
                  <a:schemeClr val="tx2">
                    <a:lumMod val="60000"/>
                    <a:lumOff val="40000"/>
                  </a:schemeClr>
                </a:buClr>
              </a:pPr>
              <a:endParaRPr lang="de-DE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Gerade Verbindung mit Pfeil 10"/>
            <p:cNvCxnSpPr/>
            <p:nvPr/>
          </p:nvCxnSpPr>
          <p:spPr>
            <a:xfrm>
              <a:off x="1994856" y="3483469"/>
              <a:ext cx="5339669" cy="5052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>
              <a:off x="2735760" y="3106274"/>
              <a:ext cx="3857465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dirty="0"/>
                <a:t>Virtuelle, zuverlässige </a:t>
              </a:r>
              <a:r>
                <a:rPr lang="de-DE" sz="900"/>
                <a:t>Verbindungen </a:t>
              </a:r>
              <a:endParaRPr lang="de-DE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192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Einordnung/Motivation: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Warteschlangen in technischen Systemen sind endlich </a:t>
            </a:r>
            <a:r>
              <a:rPr lang="de-DE" dirty="0">
                <a:sym typeface="Wingdings"/>
              </a:rPr>
              <a:t> </a:t>
            </a:r>
            <a:r>
              <a:rPr lang="de-DE" dirty="0"/>
              <a:t>Rückstaumechanismen erforderlich</a:t>
            </a:r>
          </a:p>
          <a:p>
            <a:pPr lvl="1"/>
            <a:r>
              <a:rPr lang="de-DE" dirty="0"/>
              <a:t>für Verbindungen, für Schnittstellen, für Netze</a:t>
            </a:r>
          </a:p>
          <a:p>
            <a:r>
              <a:rPr lang="de-DE" b="1" dirty="0"/>
              <a:t>Flusssteuerung (engl. </a:t>
            </a:r>
            <a:r>
              <a:rPr lang="de-DE" b="1" dirty="0" err="1"/>
              <a:t>flow</a:t>
            </a:r>
            <a:r>
              <a:rPr lang="de-DE" b="1" dirty="0"/>
              <a:t> </a:t>
            </a:r>
            <a:r>
              <a:rPr lang="de-DE" b="1" dirty="0" err="1"/>
              <a:t>control</a:t>
            </a:r>
            <a:r>
              <a:rPr lang="de-DE" b="1" dirty="0"/>
              <a:t>): </a:t>
            </a:r>
            <a:r>
              <a:rPr lang="de-DE" dirty="0"/>
              <a:t>Maßnahmen gegen die Überlastung eines Empfängers durch den zugehörigen Sender.</a:t>
            </a:r>
          </a:p>
          <a:p>
            <a:r>
              <a:rPr lang="de-DE" b="1" dirty="0"/>
              <a:t>Staukontrolle (engl. </a:t>
            </a:r>
            <a:r>
              <a:rPr lang="de-DE" b="1" dirty="0" err="1"/>
              <a:t>congestion</a:t>
            </a:r>
            <a:r>
              <a:rPr lang="de-DE" b="1" dirty="0"/>
              <a:t> </a:t>
            </a:r>
            <a:r>
              <a:rPr lang="de-DE" b="1" dirty="0" err="1"/>
              <a:t>control</a:t>
            </a:r>
            <a:r>
              <a:rPr lang="de-DE" b="1" dirty="0"/>
              <a:t>): </a:t>
            </a:r>
            <a:r>
              <a:rPr lang="de-DE" dirty="0"/>
              <a:t>Maßnahmen gegen die Überlastung der Transitnetze durch eine relevante Menge individueller Kommunikationsbeziehungen.</a:t>
            </a:r>
            <a:endParaRPr lang="de-DE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38</a:t>
            </a:fld>
            <a:endParaRPr lang="de-DE"/>
          </a:p>
        </p:txBody>
      </p:sp>
      <p:grpSp>
        <p:nvGrpSpPr>
          <p:cNvPr id="8" name="Gruppierung 7"/>
          <p:cNvGrpSpPr>
            <a:grpSpLocks noChangeAspect="1"/>
          </p:cNvGrpSpPr>
          <p:nvPr/>
        </p:nvGrpSpPr>
        <p:grpSpPr>
          <a:xfrm>
            <a:off x="5414616" y="0"/>
            <a:ext cx="3667391" cy="358821"/>
            <a:chOff x="997300" y="2933478"/>
            <a:chExt cx="7334781" cy="717642"/>
          </a:xfrm>
        </p:grpSpPr>
        <p:sp>
          <p:nvSpPr>
            <p:cNvPr id="9" name="Textfeld 8"/>
            <p:cNvSpPr txBox="1"/>
            <p:nvPr/>
          </p:nvSpPr>
          <p:spPr>
            <a:xfrm>
              <a:off x="1238883" y="2950050"/>
              <a:ext cx="503984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/>
                <a:t>A</a:t>
              </a:r>
              <a:endParaRPr lang="de-DE" sz="900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586119" y="2933478"/>
              <a:ext cx="494368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/>
                <a:t>B</a:t>
              </a:r>
              <a:endParaRPr lang="de-DE" sz="900" dirty="0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997300" y="3315818"/>
              <a:ext cx="997556" cy="3353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buClr>
                  <a:schemeClr val="tx2">
                    <a:lumMod val="60000"/>
                    <a:lumOff val="40000"/>
                  </a:schemeClr>
                </a:buClr>
              </a:pPr>
              <a:endParaRPr lang="de-DE" sz="9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7334525" y="3315818"/>
              <a:ext cx="997556" cy="3353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buClr>
                  <a:schemeClr val="tx2">
                    <a:lumMod val="60000"/>
                    <a:lumOff val="40000"/>
                  </a:schemeClr>
                </a:buClr>
              </a:pPr>
              <a:endParaRPr lang="de-DE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Gerade Verbindung mit Pfeil 12"/>
            <p:cNvCxnSpPr/>
            <p:nvPr/>
          </p:nvCxnSpPr>
          <p:spPr>
            <a:xfrm>
              <a:off x="1994856" y="3483469"/>
              <a:ext cx="5339669" cy="5052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/>
            <p:cNvSpPr txBox="1"/>
            <p:nvPr/>
          </p:nvSpPr>
          <p:spPr>
            <a:xfrm>
              <a:off x="2735760" y="3106274"/>
              <a:ext cx="3857465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dirty="0"/>
                <a:t>Virtuelle, zuverlässige </a:t>
              </a:r>
              <a:r>
                <a:rPr lang="de-DE" sz="900"/>
                <a:t>Verbindungen </a:t>
              </a:r>
              <a:endParaRPr lang="de-DE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9334978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26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3030"/>
          </a:xfrm>
        </p:spPr>
        <p:txBody>
          <a:bodyPr/>
          <a:lstStyle/>
          <a:p>
            <a:r>
              <a:rPr lang="de-DE" dirty="0"/>
              <a:t>Warteschlangen (Grafik)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39</a:t>
            </a:fld>
            <a:endParaRPr lang="de-DE"/>
          </a:p>
        </p:txBody>
      </p:sp>
      <p:grpSp>
        <p:nvGrpSpPr>
          <p:cNvPr id="6" name="Gruppierung 35"/>
          <p:cNvGrpSpPr/>
          <p:nvPr/>
        </p:nvGrpSpPr>
        <p:grpSpPr>
          <a:xfrm>
            <a:off x="1045633" y="1578734"/>
            <a:ext cx="2815166" cy="1397001"/>
            <a:chOff x="910167" y="1629510"/>
            <a:chExt cx="2815166" cy="1397001"/>
          </a:xfrm>
        </p:grpSpPr>
        <p:sp>
          <p:nvSpPr>
            <p:cNvPr id="7" name="Abgerundetes Rechteck 11"/>
            <p:cNvSpPr/>
            <p:nvPr/>
          </p:nvSpPr>
          <p:spPr>
            <a:xfrm>
              <a:off x="910167" y="1629510"/>
              <a:ext cx="2815166" cy="109008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12"/>
            <p:cNvSpPr txBox="1"/>
            <p:nvPr/>
          </p:nvSpPr>
          <p:spPr>
            <a:xfrm>
              <a:off x="910167" y="1629510"/>
              <a:ext cx="2815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Sender</a:t>
              </a:r>
            </a:p>
          </p:txBody>
        </p:sp>
        <p:sp>
          <p:nvSpPr>
            <p:cNvPr id="9" name="Rechteck 4"/>
            <p:cNvSpPr/>
            <p:nvPr/>
          </p:nvSpPr>
          <p:spPr>
            <a:xfrm>
              <a:off x="1161993" y="2502377"/>
              <a:ext cx="108007" cy="5241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0" name="Rechteck 13"/>
            <p:cNvSpPr/>
            <p:nvPr/>
          </p:nvSpPr>
          <p:spPr>
            <a:xfrm>
              <a:off x="1695393" y="2502377"/>
              <a:ext cx="108007" cy="5241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1" name="Rechteck 14"/>
            <p:cNvSpPr/>
            <p:nvPr/>
          </p:nvSpPr>
          <p:spPr>
            <a:xfrm>
              <a:off x="2235144" y="2502377"/>
              <a:ext cx="108007" cy="5241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2" name="Rechteck 15"/>
            <p:cNvSpPr/>
            <p:nvPr/>
          </p:nvSpPr>
          <p:spPr>
            <a:xfrm>
              <a:off x="2789710" y="2502377"/>
              <a:ext cx="108007" cy="5241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eck 16"/>
            <p:cNvSpPr/>
            <p:nvPr/>
          </p:nvSpPr>
          <p:spPr>
            <a:xfrm>
              <a:off x="3333694" y="2502377"/>
              <a:ext cx="108007" cy="5241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uppierung 10"/>
            <p:cNvGrpSpPr/>
            <p:nvPr/>
          </p:nvGrpSpPr>
          <p:grpSpPr>
            <a:xfrm>
              <a:off x="910167" y="2010511"/>
              <a:ext cx="2730927" cy="550332"/>
              <a:chOff x="910167" y="2444751"/>
              <a:chExt cx="3623739" cy="730250"/>
            </a:xfrm>
          </p:grpSpPr>
          <p:pic>
            <p:nvPicPr>
              <p:cNvPr id="15" name="Bild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0167" y="2444751"/>
                <a:ext cx="730250" cy="730250"/>
              </a:xfrm>
              <a:prstGeom prst="rect">
                <a:avLst/>
              </a:prstGeom>
            </p:spPr>
          </p:pic>
          <p:pic>
            <p:nvPicPr>
              <p:cNvPr id="16" name="Bild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23489" y="2444751"/>
                <a:ext cx="730250" cy="730250"/>
              </a:xfrm>
              <a:prstGeom prst="rect">
                <a:avLst/>
              </a:prstGeom>
            </p:spPr>
          </p:pic>
          <p:pic>
            <p:nvPicPr>
              <p:cNvPr id="17" name="Bild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73406" y="2444751"/>
                <a:ext cx="730250" cy="730250"/>
              </a:xfrm>
              <a:prstGeom prst="rect">
                <a:avLst/>
              </a:prstGeom>
            </p:spPr>
          </p:pic>
          <p:pic>
            <p:nvPicPr>
              <p:cNvPr id="18" name="Bild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03656" y="2444751"/>
                <a:ext cx="730250" cy="730250"/>
              </a:xfrm>
              <a:prstGeom prst="rect">
                <a:avLst/>
              </a:prstGeom>
            </p:spPr>
          </p:pic>
          <p:pic>
            <p:nvPicPr>
              <p:cNvPr id="19" name="Bild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43156" y="2444751"/>
                <a:ext cx="730250" cy="730250"/>
              </a:xfrm>
              <a:prstGeom prst="rect">
                <a:avLst/>
              </a:prstGeom>
            </p:spPr>
          </p:pic>
        </p:grpSp>
      </p:grpSp>
      <p:grpSp>
        <p:nvGrpSpPr>
          <p:cNvPr id="20" name="Gruppierung 26"/>
          <p:cNvGrpSpPr/>
          <p:nvPr/>
        </p:nvGrpSpPr>
        <p:grpSpPr>
          <a:xfrm>
            <a:off x="1185162" y="2954570"/>
            <a:ext cx="2813221" cy="524134"/>
            <a:chOff x="1049696" y="3005346"/>
            <a:chExt cx="2813221" cy="524134"/>
          </a:xfrm>
        </p:grpSpPr>
        <p:sp>
          <p:nvSpPr>
            <p:cNvPr id="21" name="Rechteck 18"/>
            <p:cNvSpPr/>
            <p:nvPr/>
          </p:nvSpPr>
          <p:spPr>
            <a:xfrm>
              <a:off x="1049696" y="3005346"/>
              <a:ext cx="2813221" cy="5241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dirty="0">
                  <a:solidFill>
                    <a:schemeClr val="tx1"/>
                  </a:solidFill>
                </a:rPr>
                <a:t> </a:t>
              </a:r>
            </a:p>
          </p:txBody>
        </p:sp>
        <p:cxnSp>
          <p:nvCxnSpPr>
            <p:cNvPr id="22" name="Gerade Verbindung 36"/>
            <p:cNvCxnSpPr/>
            <p:nvPr/>
          </p:nvCxnSpPr>
          <p:spPr>
            <a:xfrm>
              <a:off x="1161993" y="3176462"/>
              <a:ext cx="2279708" cy="0"/>
            </a:xfrm>
            <a:prstGeom prst="line">
              <a:avLst/>
            </a:prstGeom>
            <a:ln w="12700" cmpd="sng">
              <a:solidFill>
                <a:srgbClr val="FFFF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38"/>
            <p:cNvCxnSpPr/>
            <p:nvPr/>
          </p:nvCxnSpPr>
          <p:spPr>
            <a:xfrm>
              <a:off x="1161993" y="3361430"/>
              <a:ext cx="2279708" cy="0"/>
            </a:xfrm>
            <a:prstGeom prst="line">
              <a:avLst/>
            </a:prstGeom>
            <a:ln w="12700" cmpd="sng">
              <a:solidFill>
                <a:srgbClr val="FFFF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ung 17"/>
          <p:cNvGrpSpPr/>
          <p:nvPr/>
        </p:nvGrpSpPr>
        <p:grpSpPr>
          <a:xfrm>
            <a:off x="4004178" y="1018584"/>
            <a:ext cx="3604683" cy="4809762"/>
            <a:chOff x="3868712" y="1069360"/>
            <a:chExt cx="3604683" cy="4809762"/>
          </a:xfrm>
        </p:grpSpPr>
        <p:sp>
          <p:nvSpPr>
            <p:cNvPr id="25" name="Abgerundetes Rechteck 19"/>
            <p:cNvSpPr/>
            <p:nvPr/>
          </p:nvSpPr>
          <p:spPr>
            <a:xfrm>
              <a:off x="3868712" y="1131288"/>
              <a:ext cx="3604683" cy="474783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2"/>
            <p:cNvSpPr/>
            <p:nvPr/>
          </p:nvSpPr>
          <p:spPr>
            <a:xfrm rot="16200000">
              <a:off x="2954916" y="2885108"/>
              <a:ext cx="3215119" cy="5241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7" name="Rechteck 27"/>
            <p:cNvSpPr/>
            <p:nvPr/>
          </p:nvSpPr>
          <p:spPr>
            <a:xfrm>
              <a:off x="4807323" y="1539616"/>
              <a:ext cx="1613009" cy="5241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8" name="Rechteck 28"/>
            <p:cNvSpPr/>
            <p:nvPr/>
          </p:nvSpPr>
          <p:spPr>
            <a:xfrm>
              <a:off x="4864582" y="4863124"/>
              <a:ext cx="1555750" cy="5241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9" name="Rechteck 29"/>
            <p:cNvSpPr/>
            <p:nvPr/>
          </p:nvSpPr>
          <p:spPr>
            <a:xfrm rot="16200000">
              <a:off x="5269855" y="3198684"/>
              <a:ext cx="2965177" cy="5241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dirty="0">
                  <a:solidFill>
                    <a:schemeClr val="tx1"/>
                  </a:solidFill>
                </a:rPr>
                <a:t> </a:t>
              </a:r>
            </a:p>
          </p:txBody>
        </p:sp>
        <p:grpSp>
          <p:nvGrpSpPr>
            <p:cNvPr id="30" name="Gruppierung 59"/>
            <p:cNvGrpSpPr/>
            <p:nvPr/>
          </p:nvGrpSpPr>
          <p:grpSpPr>
            <a:xfrm>
              <a:off x="4018179" y="4575845"/>
              <a:ext cx="1094317" cy="1094317"/>
              <a:chOff x="4015317" y="1242398"/>
              <a:chExt cx="1094317" cy="1094317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4015317" y="1242398"/>
                <a:ext cx="1094317" cy="1094317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88998" y="1416981"/>
                <a:ext cx="745152" cy="745152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4319688" y="1547669"/>
                <a:ext cx="484773" cy="484773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415799" y="1647011"/>
                <a:ext cx="285091" cy="285091"/>
              </a:xfrm>
              <a:prstGeom prst="ellipse">
                <a:avLst/>
              </a:prstGeom>
              <a:pattFill prst="sphere">
                <a:fgClr>
                  <a:srgbClr val="408000"/>
                </a:fgClr>
                <a:bgClr>
                  <a:prstClr val="white"/>
                </a:bgClr>
              </a:pattFill>
              <a:ln>
                <a:solidFill>
                  <a:srgbClr val="FFFFFF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1" name="Gruppierung 64"/>
            <p:cNvGrpSpPr/>
            <p:nvPr/>
          </p:nvGrpSpPr>
          <p:grpSpPr>
            <a:xfrm>
              <a:off x="6147518" y="4575845"/>
              <a:ext cx="1094317" cy="1094317"/>
              <a:chOff x="4015317" y="1242398"/>
              <a:chExt cx="1094317" cy="1094317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4015317" y="1242398"/>
                <a:ext cx="1094317" cy="1094317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188998" y="1416981"/>
                <a:ext cx="745152" cy="745152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319688" y="1547669"/>
                <a:ext cx="484773" cy="484773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415799" y="1647011"/>
                <a:ext cx="285091" cy="285091"/>
              </a:xfrm>
              <a:prstGeom prst="ellipse">
                <a:avLst/>
              </a:prstGeom>
              <a:pattFill prst="sphere">
                <a:fgClr>
                  <a:srgbClr val="408000"/>
                </a:fgClr>
                <a:bgClr>
                  <a:prstClr val="white"/>
                </a:bgClr>
              </a:pattFill>
              <a:ln>
                <a:solidFill>
                  <a:srgbClr val="FFFFFF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</p:grpSp>
        <p:sp>
          <p:nvSpPr>
            <p:cNvPr id="32" name="Oval 31"/>
            <p:cNvSpPr/>
            <p:nvPr/>
          </p:nvSpPr>
          <p:spPr>
            <a:xfrm>
              <a:off x="4478064" y="1689715"/>
              <a:ext cx="484773" cy="484773"/>
            </a:xfrm>
            <a:prstGeom prst="ellipse">
              <a:avLst/>
            </a:prstGeom>
            <a:noFill/>
            <a:ln>
              <a:solidFill>
                <a:srgbClr val="FFFF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pic>
          <p:nvPicPr>
            <p:cNvPr id="33" name="Bild 9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8064" y="1978161"/>
              <a:ext cx="634432" cy="509443"/>
            </a:xfrm>
            <a:prstGeom prst="rect">
              <a:avLst/>
            </a:prstGeom>
          </p:spPr>
        </p:pic>
        <p:cxnSp>
          <p:nvCxnSpPr>
            <p:cNvPr id="34" name="Gerade Verbindung 84"/>
            <p:cNvCxnSpPr>
              <a:endCxn id="32" idx="2"/>
            </p:cNvCxnSpPr>
            <p:nvPr/>
          </p:nvCxnSpPr>
          <p:spPr>
            <a:xfrm flipV="1">
              <a:off x="4478064" y="1932102"/>
              <a:ext cx="0" cy="2709295"/>
            </a:xfrm>
            <a:prstGeom prst="line">
              <a:avLst/>
            </a:prstGeom>
            <a:ln w="12700" cmpd="sng">
              <a:solidFill>
                <a:srgbClr val="FFFF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Bild 10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029" y="1686702"/>
              <a:ext cx="634432" cy="509443"/>
            </a:xfrm>
            <a:prstGeom prst="rect">
              <a:avLst/>
            </a:prstGeom>
          </p:spPr>
        </p:pic>
        <p:cxnSp>
          <p:nvCxnSpPr>
            <p:cNvPr id="36" name="Gerade Verbindung 95"/>
            <p:cNvCxnSpPr/>
            <p:nvPr/>
          </p:nvCxnSpPr>
          <p:spPr>
            <a:xfrm>
              <a:off x="4703752" y="1686702"/>
              <a:ext cx="1443766" cy="0"/>
            </a:xfrm>
            <a:prstGeom prst="line">
              <a:avLst/>
            </a:prstGeom>
            <a:ln w="12700" cmpd="sng">
              <a:solidFill>
                <a:srgbClr val="FFFF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4652174" y="1842115"/>
              <a:ext cx="484773" cy="484773"/>
            </a:xfrm>
            <a:prstGeom prst="ellipse">
              <a:avLst/>
            </a:prstGeom>
            <a:noFill/>
            <a:ln>
              <a:solidFill>
                <a:srgbClr val="FFFF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pic>
          <p:nvPicPr>
            <p:cNvPr id="38" name="Bild 10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0172" y="1838228"/>
              <a:ext cx="634432" cy="509443"/>
            </a:xfrm>
            <a:prstGeom prst="rect">
              <a:avLst/>
            </a:prstGeom>
          </p:spPr>
        </p:pic>
        <p:pic>
          <p:nvPicPr>
            <p:cNvPr id="39" name="Bild 10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8941" y="2032442"/>
              <a:ext cx="634432" cy="509443"/>
            </a:xfrm>
            <a:prstGeom prst="rect">
              <a:avLst/>
            </a:prstGeom>
          </p:spPr>
        </p:pic>
        <p:cxnSp>
          <p:nvCxnSpPr>
            <p:cNvPr id="40" name="Gerade Verbindung 87"/>
            <p:cNvCxnSpPr/>
            <p:nvPr/>
          </p:nvCxnSpPr>
          <p:spPr>
            <a:xfrm flipV="1">
              <a:off x="4663029" y="2020326"/>
              <a:ext cx="0" cy="2621071"/>
            </a:xfrm>
            <a:prstGeom prst="line">
              <a:avLst/>
            </a:prstGeom>
            <a:ln w="12700" cmpd="sng">
              <a:solidFill>
                <a:srgbClr val="FFFF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93"/>
            <p:cNvCxnSpPr>
              <a:stCxn id="37" idx="0"/>
            </p:cNvCxnSpPr>
            <p:nvPr/>
          </p:nvCxnSpPr>
          <p:spPr>
            <a:xfrm>
              <a:off x="4894561" y="1842115"/>
              <a:ext cx="1252957" cy="3139"/>
            </a:xfrm>
            <a:prstGeom prst="line">
              <a:avLst/>
            </a:prstGeom>
            <a:ln w="12700" cmpd="sng">
              <a:solidFill>
                <a:srgbClr val="FFFF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Bild 9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21161" y="2053573"/>
              <a:ext cx="1500037" cy="749300"/>
            </a:xfrm>
            <a:prstGeom prst="rect">
              <a:avLst/>
            </a:prstGeom>
          </p:spPr>
        </p:pic>
        <p:grpSp>
          <p:nvGrpSpPr>
            <p:cNvPr id="43" name="Gruppierung 54"/>
            <p:cNvGrpSpPr/>
            <p:nvPr/>
          </p:nvGrpSpPr>
          <p:grpSpPr>
            <a:xfrm>
              <a:off x="6147518" y="1242398"/>
              <a:ext cx="1094317" cy="1094317"/>
              <a:chOff x="4015317" y="1242398"/>
              <a:chExt cx="1094317" cy="1094317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4015317" y="1242398"/>
                <a:ext cx="1094317" cy="1094317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188998" y="1416981"/>
                <a:ext cx="745152" cy="745152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319688" y="1547669"/>
                <a:ext cx="484773" cy="484773"/>
              </a:xfrm>
              <a:prstGeom prst="ellipse">
                <a:avLst/>
              </a:prstGeom>
              <a:noFill/>
              <a:ln>
                <a:solidFill>
                  <a:srgbClr val="FFFFFF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415799" y="1647011"/>
                <a:ext cx="285091" cy="285091"/>
              </a:xfrm>
              <a:prstGeom prst="ellipse">
                <a:avLst/>
              </a:prstGeom>
              <a:pattFill prst="sphere">
                <a:fgClr>
                  <a:srgbClr val="408000"/>
                </a:fgClr>
                <a:bgClr>
                  <a:prstClr val="white"/>
                </a:bgClr>
              </a:pattFill>
              <a:ln>
                <a:solidFill>
                  <a:srgbClr val="FFFFFF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44" name="Gerade Verbindung 108"/>
            <p:cNvCxnSpPr/>
            <p:nvPr/>
          </p:nvCxnSpPr>
          <p:spPr>
            <a:xfrm flipV="1">
              <a:off x="6736768" y="2288363"/>
              <a:ext cx="0" cy="2298338"/>
            </a:xfrm>
            <a:prstGeom prst="line">
              <a:avLst/>
            </a:prstGeom>
            <a:ln w="12700" cmpd="sng">
              <a:solidFill>
                <a:srgbClr val="FFFF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113"/>
            <p:cNvCxnSpPr/>
            <p:nvPr/>
          </p:nvCxnSpPr>
          <p:spPr>
            <a:xfrm>
              <a:off x="5090786" y="5042663"/>
              <a:ext cx="1127696" cy="0"/>
            </a:xfrm>
            <a:prstGeom prst="line">
              <a:avLst/>
            </a:prstGeom>
            <a:ln w="12700" cmpd="sng">
              <a:solidFill>
                <a:srgbClr val="FFFF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114"/>
            <p:cNvCxnSpPr/>
            <p:nvPr/>
          </p:nvCxnSpPr>
          <p:spPr>
            <a:xfrm>
              <a:off x="5090786" y="5201215"/>
              <a:ext cx="1127696" cy="0"/>
            </a:xfrm>
            <a:prstGeom prst="line">
              <a:avLst/>
            </a:prstGeom>
            <a:ln w="12700" cmpd="sng">
              <a:solidFill>
                <a:srgbClr val="FFFF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feld 119"/>
            <p:cNvSpPr txBox="1"/>
            <p:nvPr/>
          </p:nvSpPr>
          <p:spPr>
            <a:xfrm>
              <a:off x="4232054" y="1069360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Transitnetz</a:t>
              </a:r>
            </a:p>
          </p:txBody>
        </p:sp>
      </p:grpSp>
      <p:sp>
        <p:nvSpPr>
          <p:cNvPr id="60" name="Rechteck 120"/>
          <p:cNvSpPr/>
          <p:nvPr/>
        </p:nvSpPr>
        <p:spPr>
          <a:xfrm>
            <a:off x="8798326" y="2265256"/>
            <a:ext cx="210908" cy="5595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1" name="Oval 60"/>
          <p:cNvSpPr/>
          <p:nvPr/>
        </p:nvSpPr>
        <p:spPr>
          <a:xfrm>
            <a:off x="8829055" y="2286354"/>
            <a:ext cx="148945" cy="14894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62" name="Oval 61"/>
          <p:cNvSpPr/>
          <p:nvPr/>
        </p:nvSpPr>
        <p:spPr>
          <a:xfrm>
            <a:off x="8829055" y="2286354"/>
            <a:ext cx="148945" cy="148945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63" name="Oval 62"/>
          <p:cNvSpPr/>
          <p:nvPr/>
        </p:nvSpPr>
        <p:spPr>
          <a:xfrm>
            <a:off x="8829055" y="2472399"/>
            <a:ext cx="148945" cy="148945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64" name="Oval 63"/>
          <p:cNvSpPr/>
          <p:nvPr/>
        </p:nvSpPr>
        <p:spPr>
          <a:xfrm>
            <a:off x="8829055" y="2655212"/>
            <a:ext cx="148945" cy="148945"/>
          </a:xfrm>
          <a:prstGeom prst="ellipse">
            <a:avLst/>
          </a:prstGeom>
          <a:solidFill>
            <a:srgbClr val="29C02E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65" name="Oval 64"/>
          <p:cNvSpPr/>
          <p:nvPr/>
        </p:nvSpPr>
        <p:spPr>
          <a:xfrm>
            <a:off x="8829055" y="2655212"/>
            <a:ext cx="148945" cy="148945"/>
          </a:xfrm>
          <a:prstGeom prst="ellipse">
            <a:avLst/>
          </a:prstGeom>
          <a:solidFill>
            <a:srgbClr val="29C0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66" name="Rechteck 130"/>
          <p:cNvSpPr/>
          <p:nvPr/>
        </p:nvSpPr>
        <p:spPr>
          <a:xfrm>
            <a:off x="8878538" y="2804156"/>
            <a:ext cx="51039" cy="1301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67" name="Gruppierung 2"/>
          <p:cNvGrpSpPr/>
          <p:nvPr/>
        </p:nvGrpSpPr>
        <p:grpSpPr>
          <a:xfrm>
            <a:off x="3499168" y="2711152"/>
            <a:ext cx="976111" cy="1009914"/>
            <a:chOff x="3363702" y="2761928"/>
            <a:chExt cx="976111" cy="1009914"/>
          </a:xfrm>
        </p:grpSpPr>
        <p:sp>
          <p:nvSpPr>
            <p:cNvPr id="68" name="Gleichschenkliges Dreieck 21"/>
            <p:cNvSpPr/>
            <p:nvPr/>
          </p:nvSpPr>
          <p:spPr>
            <a:xfrm rot="16200000">
              <a:off x="3331026" y="2794604"/>
              <a:ext cx="1009914" cy="944561"/>
            </a:xfrm>
            <a:prstGeom prst="triangl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9" name="Gerade Verbindung 42"/>
            <p:cNvCxnSpPr/>
            <p:nvPr/>
          </p:nvCxnSpPr>
          <p:spPr>
            <a:xfrm flipV="1">
              <a:off x="3725333" y="2953195"/>
              <a:ext cx="582931" cy="313690"/>
            </a:xfrm>
            <a:prstGeom prst="line">
              <a:avLst/>
            </a:prstGeom>
            <a:ln w="12700" cmpd="sng">
              <a:solidFill>
                <a:srgbClr val="FFFF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48"/>
            <p:cNvCxnSpPr/>
            <p:nvPr/>
          </p:nvCxnSpPr>
          <p:spPr>
            <a:xfrm flipH="1" flipV="1">
              <a:off x="3725333" y="3266885"/>
              <a:ext cx="582931" cy="313690"/>
            </a:xfrm>
            <a:prstGeom prst="line">
              <a:avLst/>
            </a:prstGeom>
            <a:ln w="12700" cmpd="sng">
              <a:solidFill>
                <a:srgbClr val="FFFF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Gleichschenkliges Dreieck 49"/>
            <p:cNvSpPr/>
            <p:nvPr/>
          </p:nvSpPr>
          <p:spPr>
            <a:xfrm rot="16200000">
              <a:off x="3989840" y="3082668"/>
              <a:ext cx="361676" cy="338271"/>
            </a:xfrm>
            <a:prstGeom prst="triangle">
              <a:avLst/>
            </a:prstGeom>
            <a:pattFill prst="sphere">
              <a:fgClr>
                <a:srgbClr val="4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2" name="Gruppierung 24"/>
          <p:cNvGrpSpPr/>
          <p:nvPr/>
        </p:nvGrpSpPr>
        <p:grpSpPr>
          <a:xfrm>
            <a:off x="7274495" y="1488840"/>
            <a:ext cx="1431232" cy="524134"/>
            <a:chOff x="7139029" y="1539616"/>
            <a:chExt cx="1431232" cy="524134"/>
          </a:xfrm>
        </p:grpSpPr>
        <p:sp>
          <p:nvSpPr>
            <p:cNvPr id="73" name="Rechteck 30"/>
            <p:cNvSpPr/>
            <p:nvPr/>
          </p:nvSpPr>
          <p:spPr>
            <a:xfrm>
              <a:off x="7139029" y="1539616"/>
              <a:ext cx="1431232" cy="5241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dirty="0">
                  <a:solidFill>
                    <a:schemeClr val="tx1"/>
                  </a:solidFill>
                </a:rPr>
                <a:t> </a:t>
              </a:r>
            </a:p>
          </p:txBody>
        </p:sp>
        <p:cxnSp>
          <p:nvCxnSpPr>
            <p:cNvPr id="74" name="Gerade Verbindung 110"/>
            <p:cNvCxnSpPr/>
            <p:nvPr/>
          </p:nvCxnSpPr>
          <p:spPr>
            <a:xfrm>
              <a:off x="7240870" y="1691033"/>
              <a:ext cx="1321200" cy="0"/>
            </a:xfrm>
            <a:prstGeom prst="line">
              <a:avLst/>
            </a:prstGeom>
            <a:ln w="12700" cmpd="sng">
              <a:solidFill>
                <a:srgbClr val="FFFF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111"/>
            <p:cNvCxnSpPr/>
            <p:nvPr/>
          </p:nvCxnSpPr>
          <p:spPr>
            <a:xfrm>
              <a:off x="7241835" y="1849585"/>
              <a:ext cx="1320235" cy="0"/>
            </a:xfrm>
            <a:prstGeom prst="line">
              <a:avLst/>
            </a:prstGeom>
            <a:ln w="12700" cmpd="sng">
              <a:solidFill>
                <a:srgbClr val="FFFFF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hteck 31"/>
          <p:cNvSpPr/>
          <p:nvPr/>
        </p:nvSpPr>
        <p:spPr>
          <a:xfrm>
            <a:off x="8398683" y="1927386"/>
            <a:ext cx="188068" cy="11507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7" name="Oval 76"/>
          <p:cNvSpPr/>
          <p:nvPr/>
        </p:nvSpPr>
        <p:spPr>
          <a:xfrm>
            <a:off x="1281952" y="2477344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78" name="Oval 77"/>
          <p:cNvSpPr/>
          <p:nvPr/>
        </p:nvSpPr>
        <p:spPr>
          <a:xfrm>
            <a:off x="1815352" y="2477344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79" name="Oval 78"/>
          <p:cNvSpPr/>
          <p:nvPr/>
        </p:nvSpPr>
        <p:spPr>
          <a:xfrm>
            <a:off x="2355103" y="2477344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80" name="Oval 79"/>
          <p:cNvSpPr/>
          <p:nvPr/>
        </p:nvSpPr>
        <p:spPr>
          <a:xfrm>
            <a:off x="2916564" y="2477344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81" name="Oval 80"/>
          <p:cNvSpPr/>
          <p:nvPr/>
        </p:nvSpPr>
        <p:spPr>
          <a:xfrm>
            <a:off x="3467170" y="2477344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82" name="Oval 81"/>
          <p:cNvSpPr/>
          <p:nvPr/>
        </p:nvSpPr>
        <p:spPr>
          <a:xfrm>
            <a:off x="5476070" y="164025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83" name="Oval 82"/>
          <p:cNvSpPr/>
          <p:nvPr/>
        </p:nvSpPr>
        <p:spPr>
          <a:xfrm>
            <a:off x="5689819" y="164025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84" name="Oval 83"/>
          <p:cNvSpPr/>
          <p:nvPr/>
        </p:nvSpPr>
        <p:spPr>
          <a:xfrm>
            <a:off x="5914219" y="164025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85" name="Oval 84"/>
          <p:cNvSpPr/>
          <p:nvPr/>
        </p:nvSpPr>
        <p:spPr>
          <a:xfrm>
            <a:off x="6127968" y="164025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86" name="Oval 85"/>
          <p:cNvSpPr/>
          <p:nvPr/>
        </p:nvSpPr>
        <p:spPr>
          <a:xfrm>
            <a:off x="5556470" y="499188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87" name="Oval 86"/>
          <p:cNvSpPr/>
          <p:nvPr/>
        </p:nvSpPr>
        <p:spPr>
          <a:xfrm>
            <a:off x="5770219" y="499188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88" name="Oval 87"/>
          <p:cNvSpPr/>
          <p:nvPr/>
        </p:nvSpPr>
        <p:spPr>
          <a:xfrm>
            <a:off x="5994619" y="499188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89" name="Oval 88"/>
          <p:cNvSpPr/>
          <p:nvPr/>
        </p:nvSpPr>
        <p:spPr>
          <a:xfrm>
            <a:off x="6208368" y="499188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0" name="Oval 89"/>
          <p:cNvSpPr/>
          <p:nvPr/>
        </p:nvSpPr>
        <p:spPr>
          <a:xfrm>
            <a:off x="1981564" y="3147448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1" name="Oval 90"/>
          <p:cNvSpPr/>
          <p:nvPr/>
        </p:nvSpPr>
        <p:spPr>
          <a:xfrm>
            <a:off x="1025147" y="3147448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2" name="Oval 91"/>
          <p:cNvSpPr/>
          <p:nvPr/>
        </p:nvSpPr>
        <p:spPr>
          <a:xfrm>
            <a:off x="1595965" y="3147448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3" name="Oval 92"/>
          <p:cNvSpPr/>
          <p:nvPr/>
        </p:nvSpPr>
        <p:spPr>
          <a:xfrm>
            <a:off x="1809044" y="3147448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4" name="Oval 93"/>
          <p:cNvSpPr/>
          <p:nvPr/>
        </p:nvSpPr>
        <p:spPr>
          <a:xfrm>
            <a:off x="8432508" y="2152895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5" name="Oval 94"/>
          <p:cNvSpPr/>
          <p:nvPr/>
        </p:nvSpPr>
        <p:spPr>
          <a:xfrm>
            <a:off x="8432508" y="2798515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6" name="Oval 95"/>
          <p:cNvSpPr/>
          <p:nvPr/>
        </p:nvSpPr>
        <p:spPr>
          <a:xfrm>
            <a:off x="8432508" y="258489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7" name="Oval 96"/>
          <p:cNvSpPr/>
          <p:nvPr/>
        </p:nvSpPr>
        <p:spPr>
          <a:xfrm>
            <a:off x="8432508" y="236103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8" name="Oval 97"/>
          <p:cNvSpPr/>
          <p:nvPr/>
        </p:nvSpPr>
        <p:spPr>
          <a:xfrm>
            <a:off x="1217843" y="3147448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grpSp>
        <p:nvGrpSpPr>
          <p:cNvPr id="99" name="Gruppierung 47"/>
          <p:cNvGrpSpPr/>
          <p:nvPr/>
        </p:nvGrpSpPr>
        <p:grpSpPr>
          <a:xfrm>
            <a:off x="218843" y="4317039"/>
            <a:ext cx="3000737" cy="1460907"/>
            <a:chOff x="83377" y="4367815"/>
            <a:chExt cx="3000737" cy="1460907"/>
          </a:xfrm>
        </p:grpSpPr>
        <p:sp>
          <p:nvSpPr>
            <p:cNvPr id="100" name="Rechteck 23"/>
            <p:cNvSpPr/>
            <p:nvPr/>
          </p:nvSpPr>
          <p:spPr>
            <a:xfrm>
              <a:off x="1103428" y="4895914"/>
              <a:ext cx="143849" cy="424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Oval 100"/>
            <p:cNvSpPr/>
            <p:nvPr/>
          </p:nvSpPr>
          <p:spPr>
            <a:xfrm>
              <a:off x="1393145" y="4901593"/>
              <a:ext cx="385599" cy="385599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Rechteck 124"/>
            <p:cNvSpPr/>
            <p:nvPr/>
          </p:nvSpPr>
          <p:spPr>
            <a:xfrm>
              <a:off x="1245904" y="4895914"/>
              <a:ext cx="143849" cy="424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Rechteck 132"/>
            <p:cNvSpPr/>
            <p:nvPr/>
          </p:nvSpPr>
          <p:spPr>
            <a:xfrm>
              <a:off x="822923" y="4895914"/>
              <a:ext cx="143849" cy="424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Rechteck 133"/>
            <p:cNvSpPr/>
            <p:nvPr/>
          </p:nvSpPr>
          <p:spPr>
            <a:xfrm>
              <a:off x="965399" y="4895914"/>
              <a:ext cx="143849" cy="424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Rechteck 134"/>
            <p:cNvSpPr/>
            <p:nvPr/>
          </p:nvSpPr>
          <p:spPr>
            <a:xfrm>
              <a:off x="535225" y="4895914"/>
              <a:ext cx="143849" cy="424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Rechteck 135"/>
            <p:cNvSpPr/>
            <p:nvPr/>
          </p:nvSpPr>
          <p:spPr>
            <a:xfrm>
              <a:off x="677701" y="4895914"/>
              <a:ext cx="143849" cy="424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Rechteck 136"/>
            <p:cNvSpPr/>
            <p:nvPr/>
          </p:nvSpPr>
          <p:spPr>
            <a:xfrm>
              <a:off x="254720" y="4895914"/>
              <a:ext cx="143849" cy="424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Rechteck 137"/>
            <p:cNvSpPr/>
            <p:nvPr/>
          </p:nvSpPr>
          <p:spPr>
            <a:xfrm>
              <a:off x="397196" y="4895914"/>
              <a:ext cx="143849" cy="424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Rechteck 138"/>
            <p:cNvSpPr/>
            <p:nvPr/>
          </p:nvSpPr>
          <p:spPr>
            <a:xfrm>
              <a:off x="2627078" y="4890514"/>
              <a:ext cx="143849" cy="424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Rechteck 139"/>
            <p:cNvSpPr/>
            <p:nvPr/>
          </p:nvSpPr>
          <p:spPr>
            <a:xfrm>
              <a:off x="2769554" y="4890514"/>
              <a:ext cx="143849" cy="424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Rechteck 140"/>
            <p:cNvSpPr/>
            <p:nvPr/>
          </p:nvSpPr>
          <p:spPr>
            <a:xfrm>
              <a:off x="2346573" y="4890514"/>
              <a:ext cx="143849" cy="424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Rechteck 141"/>
            <p:cNvSpPr/>
            <p:nvPr/>
          </p:nvSpPr>
          <p:spPr>
            <a:xfrm>
              <a:off x="2489049" y="4890514"/>
              <a:ext cx="143849" cy="424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Rechteck 142"/>
            <p:cNvSpPr/>
            <p:nvPr/>
          </p:nvSpPr>
          <p:spPr>
            <a:xfrm>
              <a:off x="2058875" y="4890514"/>
              <a:ext cx="143849" cy="424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Rechteck 143"/>
            <p:cNvSpPr/>
            <p:nvPr/>
          </p:nvSpPr>
          <p:spPr>
            <a:xfrm>
              <a:off x="2201351" y="4890514"/>
              <a:ext cx="143849" cy="424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5" name="Rechteck 144"/>
            <p:cNvSpPr/>
            <p:nvPr/>
          </p:nvSpPr>
          <p:spPr>
            <a:xfrm>
              <a:off x="1778370" y="4890514"/>
              <a:ext cx="143849" cy="424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Rechteck 145"/>
            <p:cNvSpPr/>
            <p:nvPr/>
          </p:nvSpPr>
          <p:spPr>
            <a:xfrm>
              <a:off x="1920846" y="4890514"/>
              <a:ext cx="143849" cy="424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Oval 116"/>
            <p:cNvSpPr/>
            <p:nvPr/>
          </p:nvSpPr>
          <p:spPr>
            <a:xfrm>
              <a:off x="83377" y="4367815"/>
              <a:ext cx="3000737" cy="1460907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18" name="Gerade Verbindung 41"/>
          <p:cNvCxnSpPr/>
          <p:nvPr/>
        </p:nvCxnSpPr>
        <p:spPr>
          <a:xfrm flipV="1">
            <a:off x="1867457" y="5619386"/>
            <a:ext cx="2903830" cy="158560"/>
          </a:xfrm>
          <a:prstGeom prst="line">
            <a:avLst/>
          </a:prstGeom>
          <a:ln w="19050" cmpd="sng">
            <a:solidFill>
              <a:srgbClr val="A6A6A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Gerade Verbindung 146"/>
          <p:cNvCxnSpPr>
            <a:stCxn id="117" idx="0"/>
            <a:endCxn id="56" idx="0"/>
          </p:cNvCxnSpPr>
          <p:nvPr/>
        </p:nvCxnSpPr>
        <p:spPr>
          <a:xfrm>
            <a:off x="1719212" y="4317039"/>
            <a:ext cx="2981592" cy="208030"/>
          </a:xfrm>
          <a:prstGeom prst="line">
            <a:avLst/>
          </a:prstGeom>
          <a:ln w="19050" cmpd="sng">
            <a:solidFill>
              <a:srgbClr val="A6A6A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147"/>
          <p:cNvCxnSpPr/>
          <p:nvPr/>
        </p:nvCxnSpPr>
        <p:spPr>
          <a:xfrm flipV="1">
            <a:off x="1739965" y="5442044"/>
            <a:ext cx="738652" cy="625579"/>
          </a:xfrm>
          <a:prstGeom prst="line">
            <a:avLst/>
          </a:prstGeom>
          <a:ln w="19050" cmpd="sng">
            <a:solidFill>
              <a:srgbClr val="E46C0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Geschweifte Klammer links 50"/>
          <p:cNvSpPr/>
          <p:nvPr/>
        </p:nvSpPr>
        <p:spPr>
          <a:xfrm rot="16200000">
            <a:off x="899951" y="4813383"/>
            <a:ext cx="112689" cy="1144633"/>
          </a:xfrm>
          <a:prstGeom prst="leftBrace">
            <a:avLst/>
          </a:prstGeom>
          <a:ln w="190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Geschweifte Klammer links 148"/>
          <p:cNvSpPr/>
          <p:nvPr/>
        </p:nvSpPr>
        <p:spPr>
          <a:xfrm rot="16200000">
            <a:off x="2430182" y="4813383"/>
            <a:ext cx="112689" cy="1144633"/>
          </a:xfrm>
          <a:prstGeom prst="leftBrace">
            <a:avLst/>
          </a:prstGeom>
          <a:ln w="190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Textfeld 51"/>
          <p:cNvSpPr txBox="1"/>
          <p:nvPr/>
        </p:nvSpPr>
        <p:spPr>
          <a:xfrm>
            <a:off x="958389" y="5988863"/>
            <a:ext cx="1590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Warteschlange</a:t>
            </a:r>
          </a:p>
        </p:txBody>
      </p:sp>
      <p:cxnSp>
        <p:nvCxnSpPr>
          <p:cNvPr id="124" name="Gerade Verbindung 149"/>
          <p:cNvCxnSpPr/>
          <p:nvPr/>
        </p:nvCxnSpPr>
        <p:spPr>
          <a:xfrm flipH="1" flipV="1">
            <a:off x="948165" y="5442044"/>
            <a:ext cx="738652" cy="625579"/>
          </a:xfrm>
          <a:prstGeom prst="line">
            <a:avLst/>
          </a:prstGeom>
          <a:ln w="19050" cmpd="sng">
            <a:solidFill>
              <a:srgbClr val="E46C0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150"/>
          <p:cNvCxnSpPr/>
          <p:nvPr/>
        </p:nvCxnSpPr>
        <p:spPr>
          <a:xfrm flipH="1" flipV="1">
            <a:off x="948165" y="4225238"/>
            <a:ext cx="738652" cy="625579"/>
          </a:xfrm>
          <a:prstGeom prst="line">
            <a:avLst/>
          </a:prstGeom>
          <a:ln w="19050" cmpd="sng">
            <a:solidFill>
              <a:srgbClr val="E46C0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feld 151"/>
          <p:cNvSpPr txBox="1"/>
          <p:nvPr/>
        </p:nvSpPr>
        <p:spPr>
          <a:xfrm>
            <a:off x="486247" y="3914976"/>
            <a:ext cx="861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Knoten</a:t>
            </a:r>
          </a:p>
        </p:txBody>
      </p:sp>
    </p:spTree>
    <p:extLst>
      <p:ext uri="{BB962C8B-B14F-4D97-AF65-F5344CB8AC3E}">
        <p14:creationId xmlns:p14="http://schemas.microsoft.com/office/powerpoint/2010/main" val="8747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44915E-6 -6.87182E-6 C 0.00903 -0.00278 0.01805 -0.00556 0.02465 -6.87182E-6 C 0.03124 0.00555 0.03246 0.02521 0.03923 0.03285 C 0.046 0.04048 0.05641 0.04766 0.06491 0.04627 C 0.07342 0.04488 0.08591 0.03308 0.09077 0.02383 C 0.09563 0.01457 0.09563 0.00161 0.09407 -0.00903 C 0.09251 -0.01967 0.08626 -0.03356 0.08175 -0.0405 C 0.07724 -0.04744 0.0722 -0.04929 0.06717 -0.05091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3898E-6 -8.24618E-6 C 0.01233 -0.00116 0.02465 -0.00209 0.03368 0.00439 C 0.0427 0.01087 0.04444 0.03354 0.05381 0.03886 C 0.06318 0.04419 0.08175 0.0421 0.08973 0.03586 C 0.09772 0.02961 0.0998 0.0155 0.10205 0.00161 " pathEditMode="relative" ptsTypes="aaaaA">
                                      <p:cBhvr>
                                        <p:cTn id="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23 C -0.00208 0.02753 -0.00364 0.05484 -0.00139 0.07034 C 0.00087 0.08584 -0.00364 0.08006 0.01302 0.09278 C 0.02968 0.10551 0.07897 0.12911 0.09823 0.14646 C 0.1175 0.16381 0.12322 0.1733 0.12843 0.19713 C 0.13364 0.22096 0.1326 0.26654 0.12947 0.28968 C 0.12635 0.31282 0.11489 0.32022 0.10934 0.33596 C 0.10379 0.35169 0.09511 0.36997 0.09598 0.38385 C 0.09684 0.39773 0.10604 0.41486 0.11507 0.41948 C 0.12409 0.42411 0.14145 0.41948 0.14978 0.41208 C 0.15811 0.40467 0.16262 0.38107 0.1654 0.37483 " pathEditMode="relative" ptsTypes="aaaaaaaaaaA">
                                      <p:cBhvr>
                                        <p:cTn id="1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085E-6 -1.37436E-6 C -0.00225 0.02615 -0.00451 0.05229 0.00226 0.06849 C 0.00903 0.08469 0.0184 0.08769 0.04027 0.09695 C 0.06214 0.1062 0.11038 0.11176 0.13329 0.12379 C 0.1562 0.13582 0.16887 0.14137 0.17807 0.16867 C 0.18727 0.19598 0.18761 0.24202 0.18813 0.28806 " pathEditMode="relative" ptsTypes="aaaaaA">
                                      <p:cBhvr>
                                        <p:cTn id="1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23 C -0.00243 0.02707 -0.00399 0.05414 0.00261 0.07034 C 0.0092 0.08654 0.01319 0.09116 0.03853 0.09718 C 0.06387 0.10319 0.12218 0.09463 0.15498 0.1062 C 0.18779 0.11777 0.21989 0.14137 0.23551 0.16728 C 0.25113 0.1932 0.25009 0.22721 0.24905 0.26145 " pathEditMode="relative" ptsTypes="aaaaaA">
                                      <p:cBhvr>
                                        <p:cTn id="1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1E-6 -1.75382E-6 C -0.00087 0.02476 -0.00174 0.04952 0.00104 0.06571 C 0.00381 0.08191 0.00572 0.0914 0.01683 0.09718 C 0.02794 0.10296 0.03436 0.09811 0.06716 0.09996 C 0.09996 0.10181 0.17702 0.09903 0.21381 0.10898 C 0.2506 0.11893 0.27195 0.1386 0.28774 0.15965 C 0.30354 0.18071 0.30544 0.22328 0.30909 0.236 " pathEditMode="relative" ptsTypes="aaaaaaA">
                                      <p:cBhvr>
                                        <p:cTn id="1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44915E-6 -1.75382E-6 C -0.00121 0.02615 -0.00242 0.05252 0.00105 0.06872 C 0.00452 0.08492 0.00365 0.09163 0.02118 0.09718 C 0.03871 0.10273 0.06283 0.09996 0.10639 0.10158 C 0.14995 0.1032 0.24176 0.09764 0.2822 0.10759 C 0.32264 0.11754 0.33565 0.14438 0.34936 0.16127 C 0.36308 0.17816 0.36255 0.20107 0.36498 0.20893 " pathEditMode="relative" ptsTypes="aaaaaaA">
                                      <p:cBhvr>
                                        <p:cTn id="1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755E-6 -0.00023 L 3.46755E-6 0.07149 " pathEditMode="relative" ptsTypes="AA">
                                      <p:cBhvr>
                                        <p:cTn id="3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5 0.00162 C 0.13399 0.00023 0.16609 -0.00093 0.18831 0.00162 C 0.21052 0.00416 0.22475 0.00925 0.23517 0.01666 C 0.24558 0.02406 0.24818 0.03517 0.25096 0.0465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5" y="210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085E-6 -3.79454E-7 C 0.01857 -0.00186 0.03714 -0.00371 0.04825 0.003 C 0.05936 0.00971 0.05901 0.03123 0.06717 0.04026 C 0.07532 0.04928 0.08817 0.05715 0.09736 0.05668 C 0.10656 0.05622 0.11697 0.04326 0.12201 0.03725 " pathEditMode="relative" ptsTypes="aaaaA">
                                      <p:cBhvr>
                                        <p:cTn id="4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6 -0.05091 C 0.07116 -0.05137 0.07532 -0.0516 0.07723 -0.1106 C 0.07914 -0.1696 0.07879 -0.28714 0.07845 -0.40468 " pathEditMode="relative" rAng="0" ptsTypes="aaA">
                                      <p:cBhvr>
                                        <p:cTn id="4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-177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6106E-6 -7.25127E-6 C 0.01579 -0.00093 0.03175 -0.00163 0.04355 0.00601 C 0.05535 0.01365 0.06073 0.04002 0.07045 0.04627 C 0.08017 0.05252 0.09406 0.04951 0.10187 0.04326 C 0.10968 0.03701 0.11349 0.0229 0.11749 0.00902 " pathEditMode="relative" ptsTypes="aaaaA">
                                      <p:cBhvr>
                                        <p:cTn id="5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39 0.37483 C 0.16539 0.37506 0.18778 0.3702 0.21034 0.3658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9" y="-46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13 0.28806 C 0.1831 0.31328 0.17806 0.33873 0.17251 0.35816 C 0.16696 0.3776 0.15411 0.38986 0.15446 0.40444 C 0.15481 0.41902 0.16453 0.44308 0.17477 0.44609 C 0.18501 0.44909 0.20045 0.43567 0.21607 0.42225 " pathEditMode="relative" rAng="0" ptsTypes="aaaaA">
                                      <p:cBhvr>
                                        <p:cTn id="5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" y="8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32E-6 9.9491E-7 C 0.0663 0.0044 0.13259 0.00902 0.17911 -0.00463 C 0.22562 -0.01828 0.25963 -0.05021 0.2789 -0.08214 C 0.29816 -0.11407 0.28029 -0.17261 0.29452 -0.19574 C 0.30875 -0.21888 0.33634 -0.22004 0.36394 -0.22096 " pathEditMode="relative" ptsTypes="aaaaA">
                                      <p:cBhvr>
                                        <p:cTn id="6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1017E-6 6.15456E-7 C 0.0637 0.00509 0.12757 0.01041 0.17685 6.15456E-7 C 0.22614 -0.01041 0.27283 -0.02985 0.29556 -0.0627 C 0.3183 -0.09556 0.30268 -0.17075 0.31344 -0.1969 C 0.3242 -0.22304 0.34225 -0.22119 0.36047 -0.21934 " pathEditMode="relative" ptsTypes="aaaaA">
                                      <p:cBhvr>
                                        <p:cTn id="6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7966E-6 6.15456E-7 C 0.08868 -0.00301 0.17736 -0.00578 0.23186 0.0074 C 0.28635 0.02059 0.30666 0.04975 0.32696 0.07913 " pathEditMode="relative" ptsTypes="aaA">
                                      <p:cBhvr>
                                        <p:cTn id="71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1E-6 3.12818E-6 C 1.3051E-6 3.12818E-6 0.00052 0.05137 0.00104 0.10296 " pathEditMode="relative" ptsTypes="aA">
                                      <p:cBhvr>
                                        <p:cTn id="8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45 -0.40467 C 0.07619 -0.41647 0.07411 -0.42804 0.07723 -0.44192 C 0.08036 -0.45581 0.08886 -0.472 0.09754 -0.4882 " pathEditMode="relative" rAng="0" ptsTypes="aaA">
                                      <p:cBhvr>
                                        <p:cTn id="9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4188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49 0.00902 C 0.1168 -0.00278 0.1161 -0.01435 0.11298 -0.02985 C 0.10985 -0.04535 0.10013 -0.02406 0.0984 -0.08353 C 0.09666 -0.14299 0.09979 -0.26493 0.10291 -0.38663 " pathEditMode="relative" rAng="0" ptsTypes="aaaA">
                                      <p:cBhvr>
                                        <p:cTn id="10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" y="-19783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01 0.03725 C 0.12461 0.02198 0.12722 0.00671 0.15117 0.003 C 0.17512 -0.0007 0.22024 0.00717 0.26536 0.01504 " pathEditMode="relative" rAng="0" ptsTypes="aaA">
                                      <p:cBhvr>
                                        <p:cTn id="10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8" y="-1897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633E-6 -6.87182E-6 C 0.02343 -0.00533 0.04686 -0.01065 0.06387 -0.00163 C 0.08088 0.0074 0.0899 0.04465 0.10188 0.05367 C 0.11385 0.0627 0.12739 0.06246 0.13537 0.05205 C 0.14335 0.04164 0.14926 0.00462 0.14995 -0.00903 C 0.15064 -0.02268 0.14526 -0.02638 0.13988 -0.02985 " pathEditMode="relative" ptsTypes="aaaaaA">
                                      <p:cBhvr>
                                        <p:cTn id="10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07 0.42226 C 0.21711 0.41208 0.2185 0.40213 0.22406 0.39334 C 0.22926 0.38431 0.23846 0.37737 0.24801 0.37066 " pathEditMode="relative" rAng="0" ptsTypes="aaA">
                                      <p:cBhvr>
                                        <p:cTn id="10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-259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05 0.26145 C 0.25095 0.28181 0.25286 0.30217 0.24905 0.31513 C 0.24523 0.32808 0.23134 0.32808 0.22562 0.33896 C 0.21989 0.34983 0.21329 0.36719 0.21434 0.38084 C 0.21538 0.39449 0.22197 0.41716 0.23238 0.4211 C 0.2428 0.42503 0.26952 0.40768 0.27716 0.40467 " pathEditMode="relative" rAng="0" ptsTypes="aaaaaA">
                                      <p:cBhvr>
                                        <p:cTn id="10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8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40646E-7 9.9491E-7 C 0.08643 0.00625 0.17303 0.01249 0.23291 0.00278 C 0.29278 -0.00694 0.33617 -0.03193 0.35943 -0.05831 C 0.38268 -0.08468 0.36585 -0.12864 0.37296 -0.15525 C 0.38008 -0.18186 0.39101 -0.19991 0.40195 -0.21795 " pathEditMode="relative" ptsTypes="aaaaA">
                                      <p:cBhvr>
                                        <p:cTn id="1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551E-6 -0.00046 C 0.09077 -0.00278 0.18205 -0.00486 0.24228 0.00255 C 0.30232 0.01041 0.33148 0.02823 0.36081 0.04628 " pathEditMode="relative" rAng="0" ptsTypes="aaA">
                                      <p:cBhvr>
                                        <p:cTn id="12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2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1" grpId="2" animBg="1"/>
      <p:bldP spid="61" grpId="3" animBg="1"/>
      <p:bldP spid="65" grpId="0" animBg="1"/>
      <p:bldP spid="65" grpId="1" animBg="1"/>
      <p:bldP spid="65" grpId="2" animBg="1"/>
      <p:bldP spid="65" grpId="3" animBg="1"/>
      <p:bldP spid="77" grpId="0" animBg="1"/>
      <p:bldP spid="78" grpId="0" animBg="1"/>
      <p:bldP spid="79" grpId="0" animBg="1"/>
      <p:bldP spid="79" grpId="1" animBg="1"/>
      <p:bldP spid="80" grpId="0" animBg="1"/>
      <p:bldP spid="80" grpId="1" animBg="1"/>
      <p:bldP spid="80" grpId="2" animBg="1"/>
      <p:bldP spid="81" grpId="0" animBg="1"/>
      <p:bldP spid="81" grpId="1" animBg="1"/>
      <p:bldP spid="84" grpId="0" animBg="1"/>
      <p:bldP spid="84" grpId="1" animBg="1"/>
      <p:bldP spid="85" grpId="0" animBg="1"/>
      <p:bldP spid="85" grpId="1" animBg="1"/>
      <p:bldP spid="87" grpId="0" animBg="1"/>
      <p:bldP spid="88" grpId="0" animBg="1"/>
      <p:bldP spid="88" grpId="1" animBg="1"/>
      <p:bldP spid="89" grpId="0" animBg="1"/>
      <p:bldP spid="89" grpId="1" animBg="1"/>
      <p:bldP spid="89" grpId="2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5" grpId="0" animBg="1"/>
      <p:bldP spid="95" grpId="1" animBg="1"/>
      <p:bldP spid="96" grpId="0" animBg="1"/>
      <p:bldP spid="96" grpId="1" animBg="1"/>
      <p:bldP spid="98" grpId="0" animBg="1"/>
      <p:bldP spid="98" grpId="1" animBg="1"/>
      <p:bldP spid="121" grpId="0" animBg="1"/>
      <p:bldP spid="122" grpId="0" animBg="1"/>
      <p:bldP spid="123" grpId="0"/>
      <p:bldP spid="123" grpId="1"/>
      <p:bldP spid="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feld 46"/>
          <p:cNvSpPr txBox="1"/>
          <p:nvPr/>
        </p:nvSpPr>
        <p:spPr>
          <a:xfrm>
            <a:off x="4551828" y="5765846"/>
            <a:ext cx="1425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Unzuverlässige</a:t>
            </a:r>
            <a:br>
              <a:rPr lang="de-DE" sz="1600" dirty="0" smtClean="0"/>
            </a:br>
            <a:r>
              <a:rPr lang="de-DE" sz="1600" dirty="0" smtClean="0"/>
              <a:t>Verbindung</a:t>
            </a:r>
            <a:endParaRPr lang="de-DE" sz="16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Chat-</a:t>
            </a:r>
            <a:r>
              <a:rPr lang="en-GB" dirty="0" err="1" smtClean="0"/>
              <a:t>Beispiel</a:t>
            </a:r>
            <a:r>
              <a:rPr lang="en-GB" dirty="0" smtClean="0"/>
              <a:t>: </a:t>
            </a:r>
            <a:r>
              <a:rPr lang="en-GB" dirty="0" err="1" smtClean="0"/>
              <a:t>Unsicherer</a:t>
            </a:r>
            <a:r>
              <a:rPr lang="en-GB" dirty="0" smtClean="0"/>
              <a:t> </a:t>
            </a:r>
            <a:r>
              <a:rPr lang="en-GB" dirty="0" err="1" smtClean="0"/>
              <a:t>Kanal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37843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smtClean="0"/>
              <a:t>Bisher sind wir davon ausgegangen, dass die Nachrichten der Teilnehmer:</a:t>
            </a:r>
          </a:p>
          <a:p>
            <a:pPr>
              <a:buFontTx/>
              <a:buChar char="-"/>
            </a:pPr>
            <a:r>
              <a:rPr lang="de-DE" sz="2000" dirty="0"/>
              <a:t>i</a:t>
            </a:r>
            <a:r>
              <a:rPr lang="de-DE" sz="2000" dirty="0" smtClean="0"/>
              <a:t>n der richtigen Reihenfolge</a:t>
            </a:r>
          </a:p>
          <a:p>
            <a:pPr>
              <a:buFontTx/>
              <a:buChar char="-"/>
            </a:pPr>
            <a:r>
              <a:rPr lang="de-DE" sz="2000" dirty="0" smtClean="0"/>
              <a:t>unverfälscht</a:t>
            </a:r>
          </a:p>
          <a:p>
            <a:pPr>
              <a:buFontTx/>
              <a:buChar char="-"/>
            </a:pPr>
            <a:r>
              <a:rPr lang="de-DE" sz="2000" dirty="0" smtClean="0"/>
              <a:t>vollständig</a:t>
            </a:r>
          </a:p>
          <a:p>
            <a:pPr marL="0" indent="0">
              <a:buNone/>
            </a:pPr>
            <a:r>
              <a:rPr lang="de-DE" sz="2000" dirty="0"/>
              <a:t>ü</a:t>
            </a:r>
            <a:r>
              <a:rPr lang="de-DE" sz="2000" dirty="0" smtClean="0"/>
              <a:t>bermittelt werden können.</a:t>
            </a:r>
          </a:p>
          <a:p>
            <a:pPr marL="0" indent="0">
              <a:buNone/>
            </a:pPr>
            <a:r>
              <a:rPr lang="de-DE" sz="2000" dirty="0" smtClean="0"/>
              <a:t>Die Transportschicht kann diese zuverlässige, virtuelle Verbindung zwischen den Teilnehmern über unzuverlässige Kanäle bereitstellen.</a:t>
            </a:r>
            <a:endParaRPr lang="de-DE" sz="2000" dirty="0"/>
          </a:p>
          <a:p>
            <a:pPr>
              <a:buFontTx/>
              <a:buChar char="-"/>
            </a:pPr>
            <a:endParaRPr lang="de-DE" sz="20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</a:t>
            </a:fld>
            <a:endParaRPr lang="de-DE"/>
          </a:p>
        </p:txBody>
      </p:sp>
      <p:pic>
        <p:nvPicPr>
          <p:cNvPr id="22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829" y="1705100"/>
            <a:ext cx="1095779" cy="1009437"/>
          </a:xfrm>
          <a:prstGeom prst="rect">
            <a:avLst/>
          </a:prstGeom>
        </p:spPr>
      </p:pic>
      <p:pic>
        <p:nvPicPr>
          <p:cNvPr id="23" name="Bild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079" y="4880356"/>
            <a:ext cx="563018" cy="786854"/>
          </a:xfrm>
          <a:prstGeom prst="rect">
            <a:avLst/>
          </a:prstGeom>
        </p:spPr>
      </p:pic>
      <p:pic>
        <p:nvPicPr>
          <p:cNvPr id="24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352" y="1780078"/>
            <a:ext cx="1095779" cy="1009437"/>
          </a:xfrm>
          <a:prstGeom prst="rect">
            <a:avLst/>
          </a:prstGeom>
        </p:spPr>
      </p:pic>
      <p:cxnSp>
        <p:nvCxnSpPr>
          <p:cNvPr id="26" name="Gerade Verbindung mit Pfeil 25"/>
          <p:cNvCxnSpPr>
            <a:stCxn id="22" idx="2"/>
          </p:cNvCxnSpPr>
          <p:nvPr/>
        </p:nvCxnSpPr>
        <p:spPr>
          <a:xfrm>
            <a:off x="5099719" y="2714537"/>
            <a:ext cx="670681" cy="1304927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V="1">
            <a:off x="7581267" y="2623855"/>
            <a:ext cx="551738" cy="27800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7070448" y="1426567"/>
            <a:ext cx="1897377" cy="340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bob.campus.lmu.de</a:t>
            </a:r>
            <a:endParaRPr lang="de-DE" dirty="0"/>
          </a:p>
        </p:txBody>
      </p:sp>
      <p:sp>
        <p:nvSpPr>
          <p:cNvPr id="39" name="Textfeld 38"/>
          <p:cNvSpPr txBox="1"/>
          <p:nvPr/>
        </p:nvSpPr>
        <p:spPr>
          <a:xfrm>
            <a:off x="4303020" y="1359895"/>
            <a:ext cx="1956902" cy="340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alice.campus.lmu.de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001" y="4001294"/>
            <a:ext cx="1047949" cy="441242"/>
          </a:xfrm>
          <a:prstGeom prst="rect">
            <a:avLst/>
          </a:prstGeom>
        </p:spPr>
      </p:pic>
      <p:cxnSp>
        <p:nvCxnSpPr>
          <p:cNvPr id="25" name="Gerade Verbindung mit Pfeil 24"/>
          <p:cNvCxnSpPr>
            <a:stCxn id="9" idx="2"/>
            <a:endCxn id="23" idx="1"/>
          </p:cNvCxnSpPr>
          <p:nvPr/>
        </p:nvCxnSpPr>
        <p:spPr>
          <a:xfrm>
            <a:off x="5933976" y="4442536"/>
            <a:ext cx="928103" cy="831247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23" idx="0"/>
            <a:endCxn id="36" idx="2"/>
          </p:cNvCxnSpPr>
          <p:nvPr/>
        </p:nvCxnSpPr>
        <p:spPr>
          <a:xfrm flipV="1">
            <a:off x="7143588" y="3808242"/>
            <a:ext cx="804679" cy="1072114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01" y="2575028"/>
            <a:ext cx="1047949" cy="441242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292" y="3367000"/>
            <a:ext cx="1047949" cy="441242"/>
          </a:xfrm>
          <a:prstGeom prst="rect">
            <a:avLst/>
          </a:prstGeom>
        </p:spPr>
      </p:pic>
      <p:cxnSp>
        <p:nvCxnSpPr>
          <p:cNvPr id="41" name="Gerade Verbindung mit Pfeil 40"/>
          <p:cNvCxnSpPr>
            <a:stCxn id="23" idx="0"/>
            <a:endCxn id="30" idx="2"/>
          </p:cNvCxnSpPr>
          <p:nvPr/>
        </p:nvCxnSpPr>
        <p:spPr>
          <a:xfrm flipH="1" flipV="1">
            <a:off x="7058576" y="3016270"/>
            <a:ext cx="85012" cy="1864086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36" idx="0"/>
          </p:cNvCxnSpPr>
          <p:nvPr/>
        </p:nvCxnSpPr>
        <p:spPr>
          <a:xfrm flipH="1" flipV="1">
            <a:off x="7320563" y="3013852"/>
            <a:ext cx="627704" cy="353148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>
            <a:off x="4551828" y="5897577"/>
            <a:ext cx="1" cy="306348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/>
          <p:cNvSpPr txBox="1"/>
          <p:nvPr/>
        </p:nvSpPr>
        <p:spPr>
          <a:xfrm>
            <a:off x="6911126" y="5747676"/>
            <a:ext cx="1994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Virtuelle, zuverlässige</a:t>
            </a:r>
            <a:br>
              <a:rPr lang="de-DE" sz="1600" dirty="0" smtClean="0"/>
            </a:br>
            <a:r>
              <a:rPr lang="de-DE" sz="1600" dirty="0" smtClean="0"/>
              <a:t>Verbindung</a:t>
            </a:r>
            <a:endParaRPr lang="de-DE" sz="1600" dirty="0"/>
          </a:p>
        </p:txBody>
      </p:sp>
      <p:cxnSp>
        <p:nvCxnSpPr>
          <p:cNvPr id="54" name="Gerade Verbindung mit Pfeil 53"/>
          <p:cNvCxnSpPr>
            <a:stCxn id="22" idx="3"/>
          </p:cNvCxnSpPr>
          <p:nvPr/>
        </p:nvCxnSpPr>
        <p:spPr>
          <a:xfrm>
            <a:off x="5647608" y="2209819"/>
            <a:ext cx="1263518" cy="2660065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>
            <a:off x="6911126" y="5879407"/>
            <a:ext cx="1" cy="30634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reihandform 73"/>
          <p:cNvSpPr/>
          <p:nvPr/>
        </p:nvSpPr>
        <p:spPr>
          <a:xfrm>
            <a:off x="7457090" y="2735317"/>
            <a:ext cx="1498944" cy="2513044"/>
          </a:xfrm>
          <a:custGeom>
            <a:avLst/>
            <a:gdLst>
              <a:gd name="connsiteX0" fmla="*/ 1158765 w 1498944"/>
              <a:gd name="connsiteY0" fmla="*/ 0 h 2513044"/>
              <a:gd name="connsiteX1" fmla="*/ 1426779 w 1498944"/>
              <a:gd name="connsiteY1" fmla="*/ 2151993 h 2513044"/>
              <a:gd name="connsiteX2" fmla="*/ 0 w 1498944"/>
              <a:gd name="connsiteY2" fmla="*/ 2490952 h 251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8944" h="2513044">
                <a:moveTo>
                  <a:pt x="1158765" y="0"/>
                </a:moveTo>
                <a:cubicBezTo>
                  <a:pt x="1389335" y="868417"/>
                  <a:pt x="1619906" y="1736834"/>
                  <a:pt x="1426779" y="2151993"/>
                </a:cubicBezTo>
                <a:cubicBezTo>
                  <a:pt x="1233652" y="2567152"/>
                  <a:pt x="616826" y="2529052"/>
                  <a:pt x="0" y="2490952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42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Lösungsansätze Staukontrolle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virtuelle Kanäle: sicher, aber Puffervergeudung und Aufbauzeit</a:t>
            </a:r>
          </a:p>
          <a:p>
            <a:r>
              <a:rPr lang="de-DE" dirty="0"/>
              <a:t>Begrenzung des Nachrichtenflusses in das Netz</a:t>
            </a:r>
          </a:p>
          <a:p>
            <a:pPr lvl="1"/>
            <a:r>
              <a:rPr lang="de-DE" dirty="0"/>
              <a:t>Begrenzung der Anzahl von Verbindungen pro Host/Prozess</a:t>
            </a:r>
          </a:p>
          <a:p>
            <a:pPr lvl="1"/>
            <a:r>
              <a:rPr lang="de-DE" dirty="0"/>
              <a:t>Begrenzung der Nachrichtenrate (</a:t>
            </a:r>
            <a:r>
              <a:rPr lang="de-DE" dirty="0" err="1"/>
              <a:t>traffic</a:t>
            </a:r>
            <a:r>
              <a:rPr lang="de-DE" dirty="0"/>
              <a:t> </a:t>
            </a:r>
            <a:r>
              <a:rPr lang="de-DE" dirty="0" err="1"/>
              <a:t>contract</a:t>
            </a:r>
            <a:r>
              <a:rPr lang="de-DE" dirty="0"/>
              <a:t>, </a:t>
            </a:r>
            <a:r>
              <a:rPr lang="de-DE" dirty="0" err="1"/>
              <a:t>leaky</a:t>
            </a:r>
            <a:r>
              <a:rPr lang="de-DE" dirty="0"/>
              <a:t> </a:t>
            </a:r>
            <a:r>
              <a:rPr lang="de-DE" dirty="0" err="1"/>
              <a:t>bucket</a:t>
            </a:r>
            <a:r>
              <a:rPr lang="de-DE" dirty="0"/>
              <a:t>)</a:t>
            </a:r>
          </a:p>
          <a:p>
            <a:r>
              <a:rPr lang="de-DE" dirty="0"/>
              <a:t>Sicherstellung des Abflusses aus dem Netz</a:t>
            </a:r>
          </a:p>
          <a:p>
            <a:pPr lvl="1"/>
            <a:r>
              <a:rPr lang="de-DE" dirty="0"/>
              <a:t>garantierte Abnahmerate durch Empfänger</a:t>
            </a:r>
          </a:p>
          <a:p>
            <a:pPr lvl="1"/>
            <a:r>
              <a:rPr lang="de-DE" dirty="0" err="1"/>
              <a:t>Reassembly</a:t>
            </a:r>
            <a:r>
              <a:rPr lang="de-DE" dirty="0"/>
              <a:t> im Host</a:t>
            </a:r>
          </a:p>
          <a:p>
            <a:r>
              <a:rPr lang="de-DE" dirty="0" err="1"/>
              <a:t>Wegwurf</a:t>
            </a:r>
            <a:r>
              <a:rPr lang="de-DE" dirty="0"/>
              <a:t> von Paketen bei Überlast (z.B. im Internet)</a:t>
            </a:r>
          </a:p>
          <a:p>
            <a:r>
              <a:rPr lang="de-DE" dirty="0"/>
              <a:t>Konstante Last im Netz (Taxi-Verfahren, nicht optimal)</a:t>
            </a:r>
          </a:p>
          <a:p>
            <a:r>
              <a:rPr lang="de-DE" dirty="0"/>
              <a:t>Füllungsregelung pro Verbindung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83691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Lösungsansätze Flussteuerung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Sender verlangt Pufferreservierung vor Sendung, Senden nach Bestätigung </a:t>
            </a:r>
            <a:r>
              <a:rPr lang="de-DE" dirty="0">
                <a:sym typeface="Wingdings"/>
              </a:rPr>
              <a:t> </a:t>
            </a:r>
            <a:r>
              <a:rPr lang="de-DE" dirty="0"/>
              <a:t>zusätzliche Nachrichten und Verzögerung</a:t>
            </a:r>
          </a:p>
          <a:p>
            <a:r>
              <a:rPr lang="de-DE" dirty="0"/>
              <a:t>Empfänger stellt </a:t>
            </a:r>
            <a:r>
              <a:rPr lang="de-DE" dirty="0" err="1"/>
              <a:t>Credit</a:t>
            </a:r>
            <a:r>
              <a:rPr lang="de-DE" dirty="0"/>
              <a:t> über Allokationsnachrichten (z.B. TCP) </a:t>
            </a:r>
            <a:r>
              <a:rPr lang="de-DE" dirty="0">
                <a:sym typeface="Wingdings"/>
              </a:rPr>
              <a:t> </a:t>
            </a:r>
            <a:r>
              <a:rPr lang="de-DE" dirty="0"/>
              <a:t>Verfahren nicht robust</a:t>
            </a:r>
          </a:p>
          <a:p>
            <a:r>
              <a:rPr lang="de-DE" dirty="0"/>
              <a:t>Fenstertechnik (mit festem oder dynamischem Fenster) </a:t>
            </a:r>
            <a:r>
              <a:rPr lang="de-DE" dirty="0">
                <a:sym typeface="Wingdings"/>
              </a:rPr>
              <a:t> </a:t>
            </a:r>
            <a:r>
              <a:rPr lang="de-DE" dirty="0"/>
              <a:t>Problem bei Fensterverkleinerung</a:t>
            </a:r>
          </a:p>
          <a:p>
            <a:r>
              <a:rPr lang="de-DE" dirty="0" err="1"/>
              <a:t>Stop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Go–Technik </a:t>
            </a:r>
            <a:r>
              <a:rPr lang="de-DE" dirty="0">
                <a:sym typeface="Wingdings"/>
              </a:rPr>
              <a:t> </a:t>
            </a:r>
            <a:r>
              <a:rPr lang="de-DE" dirty="0"/>
              <a:t>Oszillierendes Verhalten, schlecht bei großem RTD</a:t>
            </a:r>
          </a:p>
          <a:p>
            <a:r>
              <a:rPr lang="de-DE" dirty="0"/>
              <a:t>Zeitrasterabhängiges Senden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3266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Kapitel </a:t>
            </a:r>
            <a:r>
              <a:rPr lang="de-DE" dirty="0" smtClean="0"/>
              <a:t>4.5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Transmission Control Protocol (TCP)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verbindungsorientierte Transportprotokoll des Internets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73761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343693"/>
            <a:ext cx="7886700" cy="1325563"/>
          </a:xfrm>
        </p:spPr>
        <p:txBody>
          <a:bodyPr/>
          <a:lstStyle/>
          <a:p>
            <a:r>
              <a:rPr lang="de-DE" dirty="0"/>
              <a:t>Überblick TCP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669255"/>
            <a:ext cx="7886700" cy="4452145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Zuverlässiges Internet Transportprotokoll (z.B.: RFC 793)</a:t>
            </a:r>
          </a:p>
          <a:p>
            <a:r>
              <a:rPr lang="de-DE" dirty="0"/>
              <a:t>unterstützt Ende-zu-Ende-Transportverbindungen</a:t>
            </a:r>
          </a:p>
          <a:p>
            <a:pPr lvl="1"/>
            <a:r>
              <a:rPr lang="de-DE" dirty="0"/>
              <a:t>Vollduplex (gleichzeitiges Senden und Empfangen in beide Richtungen)</a:t>
            </a:r>
          </a:p>
          <a:p>
            <a:pPr lvl="1"/>
            <a:r>
              <a:rPr lang="de-DE" dirty="0"/>
              <a:t>mit Fehlerbehandlung (Verlust, Duplikate, usw.)</a:t>
            </a:r>
          </a:p>
          <a:p>
            <a:pPr lvl="1"/>
            <a:r>
              <a:rPr lang="de-DE" dirty="0"/>
              <a:t>mit Flusssteuerung und Staukontrolle</a:t>
            </a:r>
          </a:p>
          <a:p>
            <a:r>
              <a:rPr lang="de-DE" dirty="0"/>
              <a:t>Byte-Strom-orientiert: Sequenz- und Quittungsnummern beziehen sich auf Bytes.</a:t>
            </a:r>
          </a:p>
          <a:p>
            <a:r>
              <a:rPr lang="de-DE" dirty="0"/>
              <a:t>Verbindungsorientiert: Aufbau per Drei-Wege-Handschlag</a:t>
            </a:r>
          </a:p>
          <a:p>
            <a:r>
              <a:rPr lang="de-DE" dirty="0"/>
              <a:t>unterstützt das Multiplexen zwischen Anwendungen und Vermittlungsdienst.</a:t>
            </a:r>
          </a:p>
          <a:p>
            <a:r>
              <a:rPr lang="de-DE" dirty="0"/>
              <a:t>TCP-Nutzer (Anwendungen) sind über Sockets adressierbar.</a:t>
            </a:r>
          </a:p>
          <a:p>
            <a:r>
              <a:rPr lang="de-DE" dirty="0"/>
              <a:t>Dienstdaten werden zwischengespeichert.</a:t>
            </a:r>
          </a:p>
          <a:p>
            <a:r>
              <a:rPr lang="de-DE" dirty="0"/>
              <a:t>Eine TCP-PDU wird als </a:t>
            </a:r>
            <a:r>
              <a:rPr lang="de-DE" b="1" dirty="0"/>
              <a:t>Segment</a:t>
            </a:r>
            <a:r>
              <a:rPr lang="de-DE" dirty="0"/>
              <a:t> bezeichnet.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5921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TCP Header (PCI) (1/3)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825" y="1403022"/>
            <a:ext cx="7372350" cy="39079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44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850" y="5310922"/>
            <a:ext cx="3378200" cy="76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470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TCP Header (PCI) (2/3)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8007350" cy="4486274"/>
          </a:xfrm>
        </p:spPr>
        <p:txBody>
          <a:bodyPr>
            <a:normAutofit fontScale="70000" lnSpcReduction="20000"/>
          </a:bodyPr>
          <a:lstStyle/>
          <a:p>
            <a:r>
              <a:rPr lang="de-DE" b="1" dirty="0" err="1"/>
              <a:t>Quellport</a:t>
            </a:r>
            <a:r>
              <a:rPr lang="de-DE" b="1" dirty="0"/>
              <a:t>/</a:t>
            </a:r>
            <a:r>
              <a:rPr lang="de-DE" b="1" dirty="0" err="1"/>
              <a:t>Zielport</a:t>
            </a:r>
            <a:r>
              <a:rPr lang="de-DE" b="1" dirty="0"/>
              <a:t> </a:t>
            </a:r>
            <a:r>
              <a:rPr lang="de-DE" dirty="0"/>
              <a:t>(je 16 Bit): Endpunkte der Verbindung</a:t>
            </a:r>
            <a:endParaRPr lang="de-DE" b="1" dirty="0"/>
          </a:p>
          <a:p>
            <a:r>
              <a:rPr lang="de-DE" b="1" dirty="0"/>
              <a:t>Sequenznummer </a:t>
            </a:r>
            <a:r>
              <a:rPr lang="de-DE" dirty="0"/>
              <a:t>(32 Bit): Bytestromnummer des ersten Nutzdaten-Bytes des Segments.</a:t>
            </a:r>
          </a:p>
          <a:p>
            <a:r>
              <a:rPr lang="de-DE" b="1" dirty="0">
                <a:solidFill>
                  <a:srgbClr val="000000"/>
                </a:solidFill>
              </a:rPr>
              <a:t>Quittungsnummer </a:t>
            </a:r>
            <a:r>
              <a:rPr lang="de-DE" dirty="0">
                <a:solidFill>
                  <a:srgbClr val="000000"/>
                </a:solidFill>
              </a:rPr>
              <a:t>(32 Bit):</a:t>
            </a:r>
            <a:r>
              <a:rPr lang="de-DE" b="1" dirty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Bytestromnummer des nächsten erwarteten Nutzdaten-Bytes – nur lückenlos fehlerfrei empfangene Daten werden quittiert.</a:t>
            </a:r>
            <a:endParaRPr lang="de-DE" b="1" dirty="0">
              <a:solidFill>
                <a:srgbClr val="000000"/>
              </a:solidFill>
            </a:endParaRPr>
          </a:p>
          <a:p>
            <a:r>
              <a:rPr lang="de-DE" b="1" dirty="0"/>
              <a:t>Header Länge</a:t>
            </a:r>
            <a:r>
              <a:rPr lang="de-DE" dirty="0"/>
              <a:t> (4 Bit): Anzahl der 32 Bit Wörter im Header.</a:t>
            </a:r>
          </a:p>
          <a:p>
            <a:r>
              <a:rPr lang="de-DE" b="1" dirty="0"/>
              <a:t>NB</a:t>
            </a:r>
            <a:r>
              <a:rPr lang="de-DE" dirty="0"/>
              <a:t> (6 Bit): werden nicht benutzt.</a:t>
            </a:r>
          </a:p>
          <a:p>
            <a:r>
              <a:rPr lang="de-DE" b="1" dirty="0"/>
              <a:t>Flags</a:t>
            </a:r>
            <a:r>
              <a:rPr lang="de-DE" dirty="0"/>
              <a:t> (je 1 Bit):</a:t>
            </a:r>
          </a:p>
          <a:p>
            <a:pPr lvl="1"/>
            <a:r>
              <a:rPr lang="de-DE" dirty="0"/>
              <a:t>URG: </a:t>
            </a:r>
            <a:r>
              <a:rPr lang="de-DE" i="1" dirty="0"/>
              <a:t>Urgent Pointer</a:t>
            </a:r>
            <a:r>
              <a:rPr lang="de-DE" dirty="0"/>
              <a:t> verwendet (Interrupt Data)</a:t>
            </a:r>
          </a:p>
          <a:p>
            <a:pPr lvl="1"/>
            <a:r>
              <a:rPr lang="de-DE" dirty="0"/>
              <a:t>ACK: </a:t>
            </a:r>
            <a:r>
              <a:rPr lang="de-DE" i="1" dirty="0" err="1"/>
              <a:t>Acknowledged</a:t>
            </a:r>
            <a:r>
              <a:rPr lang="de-DE" dirty="0"/>
              <a:t> (Quittungsnummer gültig)</a:t>
            </a:r>
          </a:p>
          <a:p>
            <a:pPr lvl="1"/>
            <a:r>
              <a:rPr lang="de-DE" dirty="0"/>
              <a:t>PSH: </a:t>
            </a:r>
            <a:r>
              <a:rPr lang="de-DE" i="1" dirty="0" err="1"/>
              <a:t>Pushed</a:t>
            </a:r>
            <a:r>
              <a:rPr lang="de-DE" i="1" dirty="0"/>
              <a:t> Data </a:t>
            </a:r>
            <a:r>
              <a:rPr lang="de-DE" dirty="0"/>
              <a:t>(nicht puffern, sondern sofort zustellen)</a:t>
            </a:r>
          </a:p>
          <a:p>
            <a:pPr lvl="1"/>
            <a:r>
              <a:rPr lang="de-DE" dirty="0"/>
              <a:t>RST:  </a:t>
            </a:r>
            <a:r>
              <a:rPr lang="de-DE" i="1" dirty="0" err="1"/>
              <a:t>Reset</a:t>
            </a:r>
            <a:r>
              <a:rPr lang="de-DE" i="1" dirty="0"/>
              <a:t> Connection </a:t>
            </a:r>
            <a:r>
              <a:rPr lang="de-DE" dirty="0"/>
              <a:t>(Host abgestürzt, Aufbauwunsch abgelehnt, etc.)</a:t>
            </a:r>
            <a:endParaRPr lang="de-DE" i="1" dirty="0"/>
          </a:p>
          <a:p>
            <a:pPr lvl="1"/>
            <a:r>
              <a:rPr lang="de-DE" dirty="0"/>
              <a:t>SYN: </a:t>
            </a:r>
            <a:r>
              <a:rPr lang="de-DE" i="1" dirty="0" err="1"/>
              <a:t>Synchronize</a:t>
            </a:r>
            <a:r>
              <a:rPr lang="de-DE" i="1" dirty="0"/>
              <a:t> </a:t>
            </a:r>
            <a:r>
              <a:rPr lang="de-DE" dirty="0"/>
              <a:t>(SYN=1, ACK=0 für Aufbauwunsch, beides 1 zur Bestätigung)</a:t>
            </a:r>
          </a:p>
          <a:p>
            <a:pPr lvl="1"/>
            <a:r>
              <a:rPr lang="de-DE" dirty="0"/>
              <a:t>FIN: </a:t>
            </a:r>
            <a:r>
              <a:rPr lang="de-DE" i="1" dirty="0" err="1"/>
              <a:t>Finished</a:t>
            </a:r>
            <a:r>
              <a:rPr lang="de-DE" i="1" dirty="0"/>
              <a:t> </a:t>
            </a:r>
            <a:r>
              <a:rPr lang="de-DE" dirty="0"/>
              <a:t>(Abbauwunsch/keine weiteren Daten zu senden)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4130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TCP Header (PCI) (3/3)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b="1" dirty="0"/>
              <a:t>Fenstergröße</a:t>
            </a:r>
            <a:r>
              <a:rPr lang="de-DE" dirty="0"/>
              <a:t> (16 Bit): Anzahl der Bytes, die ab letzter Quittung gesendet werden dürfen.</a:t>
            </a:r>
          </a:p>
          <a:p>
            <a:r>
              <a:rPr lang="de-DE" b="1" dirty="0"/>
              <a:t>Prüfsumme</a:t>
            </a:r>
            <a:r>
              <a:rPr lang="de-DE" dirty="0"/>
              <a:t> (16 Bit): </a:t>
            </a:r>
            <a:r>
              <a:rPr lang="de-DE" dirty="0" err="1"/>
              <a:t>Einerkomplement</a:t>
            </a:r>
            <a:r>
              <a:rPr lang="de-DE" dirty="0"/>
              <a:t> der Summe aller 16-Bit-Worte über Pseudoheader und TCP-Segment (Der Pseudoheader enthält die folgenden Felder aus dem IP-Header: Quell- und Zieladresse, Protokoll, und Länge des TCP-Segments).</a:t>
            </a:r>
          </a:p>
          <a:p>
            <a:r>
              <a:rPr lang="de-DE" b="1" dirty="0"/>
              <a:t>Urgent Pointer </a:t>
            </a:r>
            <a:r>
              <a:rPr lang="de-DE" dirty="0"/>
              <a:t>(16 Bit): Zeigt auf letztes Byte in einer Kette von Daten (engl.: out-</a:t>
            </a:r>
            <a:r>
              <a:rPr lang="de-DE" dirty="0" err="1"/>
              <a:t>of</a:t>
            </a:r>
            <a:r>
              <a:rPr lang="de-DE" dirty="0"/>
              <a:t>-band </a:t>
            </a:r>
            <a:r>
              <a:rPr lang="de-DE" dirty="0" err="1"/>
              <a:t>data</a:t>
            </a:r>
            <a:r>
              <a:rPr lang="de-DE" dirty="0"/>
              <a:t>).</a:t>
            </a:r>
          </a:p>
          <a:p>
            <a:r>
              <a:rPr lang="de-DE" b="1" dirty="0"/>
              <a:t>Optionen</a:t>
            </a:r>
            <a:r>
              <a:rPr lang="de-DE" dirty="0"/>
              <a:t> (n * 32 Bit): Wählbare Eigenschaften, wie z.B. maximale Segmentgröße und </a:t>
            </a:r>
            <a:r>
              <a:rPr lang="de-DE" dirty="0" err="1"/>
              <a:t>Timestamp</a:t>
            </a:r>
            <a:r>
              <a:rPr lang="de-DE" dirty="0"/>
              <a:t>-Option.</a:t>
            </a:r>
          </a:p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214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TCP 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641850" cy="4351338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16 Bit Binärzahl (65536 Ports)</a:t>
            </a:r>
          </a:p>
          <a:p>
            <a:r>
              <a:rPr lang="de-DE" dirty="0"/>
              <a:t>Portnummern werden von der IANA (engl.: Internet </a:t>
            </a:r>
            <a:r>
              <a:rPr lang="de-DE" dirty="0" err="1"/>
              <a:t>Assigned</a:t>
            </a:r>
            <a:r>
              <a:rPr lang="de-DE" dirty="0"/>
              <a:t> Numbers Authority) verwaltet.</a:t>
            </a:r>
          </a:p>
          <a:p>
            <a:r>
              <a:rPr lang="de-DE" i="1" dirty="0" err="1"/>
              <a:t>Well</a:t>
            </a:r>
            <a:r>
              <a:rPr lang="de-DE" i="1" dirty="0"/>
              <a:t> </a:t>
            </a:r>
            <a:r>
              <a:rPr lang="de-DE" i="1" dirty="0" err="1"/>
              <a:t>Known</a:t>
            </a:r>
            <a:r>
              <a:rPr lang="de-DE" i="1" dirty="0"/>
              <a:t> </a:t>
            </a:r>
            <a:r>
              <a:rPr lang="de-DE" dirty="0"/>
              <a:t>Ports (0-1023)</a:t>
            </a:r>
          </a:p>
          <a:p>
            <a:pPr lvl="1"/>
            <a:r>
              <a:rPr lang="de-DE" dirty="0"/>
              <a:t>TCP-Anwendungen (1-255)</a:t>
            </a:r>
          </a:p>
          <a:p>
            <a:pPr lvl="1"/>
            <a:r>
              <a:rPr lang="de-DE" dirty="0"/>
              <a:t>UNIX-Anwendungen (256-1023)</a:t>
            </a:r>
          </a:p>
          <a:p>
            <a:r>
              <a:rPr lang="de-DE" i="1" dirty="0"/>
              <a:t>Registered</a:t>
            </a:r>
            <a:r>
              <a:rPr lang="de-DE" dirty="0"/>
              <a:t> Ports (1024-49151): meist herstellerspezifisch</a:t>
            </a:r>
          </a:p>
          <a:p>
            <a:r>
              <a:rPr lang="de-DE" i="1" dirty="0"/>
              <a:t>Dynamic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/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i="1" dirty="0"/>
              <a:t>Private</a:t>
            </a:r>
            <a:r>
              <a:rPr lang="de-DE" dirty="0"/>
              <a:t> Ports (49152-65535): frei nutzbar</a:t>
            </a:r>
          </a:p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47</a:t>
            </a:fld>
            <a:endParaRPr lang="de-DE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705215"/>
              </p:ext>
            </p:extLst>
          </p:nvPr>
        </p:nvGraphicFramePr>
        <p:xfrm>
          <a:off x="5384800" y="1825625"/>
          <a:ext cx="3130550" cy="407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9663">
                  <a:extLst>
                    <a:ext uri="{9D8B030D-6E8A-4147-A177-3AD203B41FA5}">
                      <a16:colId xmlns:a16="http://schemas.microsoft.com/office/drawing/2014/main" val="2092414007"/>
                    </a:ext>
                  </a:extLst>
                </a:gridCol>
                <a:gridCol w="2370887">
                  <a:extLst>
                    <a:ext uri="{9D8B030D-6E8A-4147-A177-3AD203B41FA5}">
                      <a16:colId xmlns:a16="http://schemas.microsoft.com/office/drawing/2014/main" val="27435377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e-DE" dirty="0"/>
                        <a:t>Beispiele für </a:t>
                      </a:r>
                      <a:r>
                        <a:rPr lang="de-DE" dirty="0" err="1"/>
                        <a:t>Well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Known</a:t>
                      </a:r>
                      <a:r>
                        <a:rPr lang="de-DE" dirty="0"/>
                        <a:t> Ports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360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FTP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30216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Secure Shell (SSH)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36557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telnet</a:t>
                      </a:r>
                      <a:endParaRPr lang="de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11114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SMTP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70903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HTTP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8624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IMAP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16447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de-DE" dirty="0"/>
                        <a:t>Beispiele für Registered Ports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793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2628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DICT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52395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2481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Oracle GIOP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71797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6000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 Windows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485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6474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3643063" y="1478132"/>
            <a:ext cx="2124000" cy="5192038"/>
          </a:xfrm>
          <a:prstGeom prst="rect">
            <a:avLst/>
          </a:prstGeom>
          <a:solidFill>
            <a:srgbClr val="DCE6F2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643063" y="1148879"/>
            <a:ext cx="2126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Quelle</a:t>
            </a:r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8823990" y="1438779"/>
            <a:ext cx="0" cy="5291809"/>
          </a:xfrm>
          <a:prstGeom prst="straightConnector1">
            <a:avLst/>
          </a:prstGeom>
          <a:ln w="12700" cmpd="sng">
            <a:solidFill>
              <a:srgbClr val="BFBFBF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6626732" y="1478132"/>
            <a:ext cx="2124000" cy="5192038"/>
          </a:xfrm>
          <a:prstGeom prst="rect">
            <a:avLst/>
          </a:prstGeom>
          <a:solidFill>
            <a:srgbClr val="DBE6F2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626732" y="1148879"/>
            <a:ext cx="2126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Ziel</a:t>
            </a:r>
          </a:p>
        </p:txBody>
      </p:sp>
      <p:sp>
        <p:nvSpPr>
          <p:cNvPr id="49" name="Textfeld 48"/>
          <p:cNvSpPr txBox="1"/>
          <p:nvPr/>
        </p:nvSpPr>
        <p:spPr>
          <a:xfrm rot="16200000">
            <a:off x="2304943" y="2520259"/>
            <a:ext cx="2470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accent6">
                    <a:lumMod val="75000"/>
                  </a:schemeClr>
                </a:solidFill>
              </a:rPr>
              <a:t>Verbindungsaufbau</a:t>
            </a:r>
          </a:p>
        </p:txBody>
      </p:sp>
      <p:cxnSp>
        <p:nvCxnSpPr>
          <p:cNvPr id="54" name="Gerade Verbindung mit Pfeil 53"/>
          <p:cNvCxnSpPr/>
          <p:nvPr/>
        </p:nvCxnSpPr>
        <p:spPr>
          <a:xfrm>
            <a:off x="5705484" y="1850729"/>
            <a:ext cx="994464" cy="44702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 flipH="1">
            <a:off x="5705484" y="2638275"/>
            <a:ext cx="994464" cy="453589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/>
          <p:nvPr/>
        </p:nvCxnSpPr>
        <p:spPr>
          <a:xfrm>
            <a:off x="5705484" y="3505133"/>
            <a:ext cx="921248" cy="251994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/>
          <p:nvPr/>
        </p:nvCxnSpPr>
        <p:spPr>
          <a:xfrm>
            <a:off x="5705484" y="4584868"/>
            <a:ext cx="994464" cy="63382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 flipH="1">
            <a:off x="5769768" y="5652933"/>
            <a:ext cx="930180" cy="453589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>
            <a:off x="5705484" y="1850729"/>
            <a:ext cx="994464" cy="447020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/>
          <p:nvPr/>
        </p:nvCxnSpPr>
        <p:spPr>
          <a:xfrm flipH="1">
            <a:off x="5705484" y="2638275"/>
            <a:ext cx="994464" cy="453589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/>
          <p:nvPr/>
        </p:nvCxnSpPr>
        <p:spPr>
          <a:xfrm>
            <a:off x="5705484" y="3505133"/>
            <a:ext cx="921248" cy="251994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/>
          <p:nvPr/>
        </p:nvCxnSpPr>
        <p:spPr>
          <a:xfrm>
            <a:off x="5705484" y="4584868"/>
            <a:ext cx="994464" cy="633820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/>
          <p:cNvCxnSpPr/>
          <p:nvPr/>
        </p:nvCxnSpPr>
        <p:spPr>
          <a:xfrm flipH="1">
            <a:off x="5769768" y="5652933"/>
            <a:ext cx="930180" cy="453589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7" name="Gruppierung 76"/>
          <p:cNvGrpSpPr/>
          <p:nvPr/>
        </p:nvGrpSpPr>
        <p:grpSpPr>
          <a:xfrm>
            <a:off x="7565011" y="6106522"/>
            <a:ext cx="242938" cy="553998"/>
            <a:chOff x="3850105" y="433429"/>
            <a:chExt cx="242938" cy="553998"/>
          </a:xfrm>
        </p:grpSpPr>
        <p:sp>
          <p:nvSpPr>
            <p:cNvPr id="78" name="Textfeld 77"/>
            <p:cNvSpPr txBox="1"/>
            <p:nvPr/>
          </p:nvSpPr>
          <p:spPr>
            <a:xfrm>
              <a:off x="3850105" y="433429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.</a:t>
              </a:r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3850105" y="523323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.</a:t>
              </a:r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3850105" y="618095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.</a:t>
              </a:r>
            </a:p>
          </p:txBody>
        </p:sp>
      </p:grpSp>
      <p:pic>
        <p:nvPicPr>
          <p:cNvPr id="81" name="Bild 80" descr="e-mail-envelo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922" y="1568610"/>
            <a:ext cx="408562" cy="408562"/>
          </a:xfrm>
          <a:prstGeom prst="rect">
            <a:avLst/>
          </a:prstGeom>
        </p:spPr>
      </p:pic>
      <p:pic>
        <p:nvPicPr>
          <p:cNvPr id="38" name="Bild 37" descr="e-mail-envelo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948" y="2229713"/>
            <a:ext cx="408562" cy="408562"/>
          </a:xfrm>
          <a:prstGeom prst="rect">
            <a:avLst/>
          </a:prstGeom>
        </p:spPr>
      </p:pic>
      <p:pic>
        <p:nvPicPr>
          <p:cNvPr id="39" name="Bild 38" descr="e-mail-envelo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754" y="3191009"/>
            <a:ext cx="408562" cy="408562"/>
          </a:xfrm>
          <a:prstGeom prst="rect">
            <a:avLst/>
          </a:prstGeom>
        </p:spPr>
      </p:pic>
      <p:sp>
        <p:nvSpPr>
          <p:cNvPr id="41" name="Rechteck 40"/>
          <p:cNvSpPr/>
          <p:nvPr/>
        </p:nvSpPr>
        <p:spPr>
          <a:xfrm>
            <a:off x="6630996" y="3095663"/>
            <a:ext cx="2088000" cy="976920"/>
          </a:xfrm>
          <a:prstGeom prst="rect">
            <a:avLst/>
          </a:prstGeom>
          <a:solidFill>
            <a:srgbClr val="DB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3643063" y="3919593"/>
            <a:ext cx="5110373" cy="361677"/>
          </a:xfrm>
          <a:prstGeom prst="rect">
            <a:avLst/>
          </a:prstGeom>
          <a:solidFill>
            <a:srgbClr val="8EB4E3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sz="1400" dirty="0">
                <a:solidFill>
                  <a:srgbClr val="0000FF"/>
                </a:solidFill>
              </a:rPr>
              <a:t>Verbindung aufgebaut</a:t>
            </a:r>
          </a:p>
        </p:txBody>
      </p:sp>
      <p:sp>
        <p:nvSpPr>
          <p:cNvPr id="51" name="Rechteck 50"/>
          <p:cNvSpPr/>
          <p:nvPr/>
        </p:nvSpPr>
        <p:spPr>
          <a:xfrm>
            <a:off x="3454493" y="1438779"/>
            <a:ext cx="5328000" cy="247073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42" name="Bild 41" descr="e-mail-envelo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232" y="4380587"/>
            <a:ext cx="408562" cy="408562"/>
          </a:xfrm>
          <a:prstGeom prst="rect">
            <a:avLst/>
          </a:prstGeom>
        </p:spPr>
      </p:pic>
      <p:pic>
        <p:nvPicPr>
          <p:cNvPr id="43" name="Bild 42" descr="e-mail-envelo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83" y="5350551"/>
            <a:ext cx="408562" cy="408562"/>
          </a:xfrm>
          <a:prstGeom prst="rect">
            <a:avLst/>
          </a:prstGeom>
        </p:spPr>
      </p:pic>
      <p:sp>
        <p:nvSpPr>
          <p:cNvPr id="44" name="Rechteck 43"/>
          <p:cNvSpPr/>
          <p:nvPr/>
        </p:nvSpPr>
        <p:spPr>
          <a:xfrm>
            <a:off x="3672342" y="5598673"/>
            <a:ext cx="2088000" cy="976920"/>
          </a:xfrm>
          <a:prstGeom prst="rect">
            <a:avLst/>
          </a:prstGeom>
          <a:solidFill>
            <a:srgbClr val="DB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 rot="16200000">
            <a:off x="2315650" y="5352040"/>
            <a:ext cx="2449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rgbClr val="3366FF"/>
                </a:solidFill>
              </a:rPr>
              <a:t>Nutzdatenübertragung</a:t>
            </a:r>
          </a:p>
        </p:txBody>
      </p:sp>
      <p:sp>
        <p:nvSpPr>
          <p:cNvPr id="52" name="Rechteck 51"/>
          <p:cNvSpPr/>
          <p:nvPr/>
        </p:nvSpPr>
        <p:spPr>
          <a:xfrm>
            <a:off x="3454493" y="4281269"/>
            <a:ext cx="5328000" cy="2449319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sz="1400" dirty="0">
              <a:solidFill>
                <a:schemeClr val="tx1"/>
              </a:solidFill>
            </a:endParaRPr>
          </a:p>
        </p:txBody>
      </p:sp>
      <p:grpSp>
        <p:nvGrpSpPr>
          <p:cNvPr id="76" name="Gruppierung 75"/>
          <p:cNvGrpSpPr/>
          <p:nvPr/>
        </p:nvGrpSpPr>
        <p:grpSpPr>
          <a:xfrm>
            <a:off x="4439362" y="6106522"/>
            <a:ext cx="242938" cy="553998"/>
            <a:chOff x="3850105" y="433429"/>
            <a:chExt cx="242938" cy="553998"/>
          </a:xfrm>
        </p:grpSpPr>
        <p:sp>
          <p:nvSpPr>
            <p:cNvPr id="73" name="Textfeld 72"/>
            <p:cNvSpPr txBox="1"/>
            <p:nvPr/>
          </p:nvSpPr>
          <p:spPr>
            <a:xfrm>
              <a:off x="3850105" y="433429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.</a:t>
              </a:r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3850105" y="523323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.</a:t>
              </a: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3850105" y="618095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.</a:t>
              </a:r>
            </a:p>
          </p:txBody>
        </p:sp>
      </p:grpSp>
      <p:sp>
        <p:nvSpPr>
          <p:cNvPr id="18" name="Rechteck 17"/>
          <p:cNvSpPr/>
          <p:nvPr/>
        </p:nvSpPr>
        <p:spPr>
          <a:xfrm>
            <a:off x="3725484" y="1568610"/>
            <a:ext cx="1980000" cy="564237"/>
          </a:xfrm>
          <a:prstGeom prst="rect">
            <a:avLst/>
          </a:prstGeom>
          <a:solidFill>
            <a:srgbClr val="F2F2F2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sz="1400" dirty="0" err="1">
                <a:solidFill>
                  <a:schemeClr val="tx1"/>
                </a:solidFill>
              </a:rPr>
              <a:t>SeqNr</a:t>
            </a:r>
            <a:r>
              <a:rPr lang="de-DE" sz="1400" dirty="0">
                <a:solidFill>
                  <a:schemeClr val="tx1"/>
                </a:solidFill>
              </a:rPr>
              <a:t>	= 4711</a:t>
            </a:r>
          </a:p>
          <a:p>
            <a:r>
              <a:rPr lang="de-DE" sz="1400" dirty="0">
                <a:solidFill>
                  <a:schemeClr val="tx1"/>
                </a:solidFill>
              </a:rPr>
              <a:t>Flags 	= SYN</a:t>
            </a:r>
          </a:p>
        </p:txBody>
      </p:sp>
      <p:sp>
        <p:nvSpPr>
          <p:cNvPr id="19" name="Rechteck 18"/>
          <p:cNvSpPr/>
          <p:nvPr/>
        </p:nvSpPr>
        <p:spPr>
          <a:xfrm>
            <a:off x="3725484" y="2940658"/>
            <a:ext cx="1980000" cy="716490"/>
          </a:xfrm>
          <a:prstGeom prst="rect">
            <a:avLst/>
          </a:prstGeom>
          <a:solidFill>
            <a:srgbClr val="F2F2F2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sz="1400" dirty="0" err="1">
                <a:solidFill>
                  <a:schemeClr val="tx1"/>
                </a:solidFill>
              </a:rPr>
              <a:t>SeqNr</a:t>
            </a:r>
            <a:r>
              <a:rPr lang="de-DE" sz="1400" dirty="0">
                <a:solidFill>
                  <a:schemeClr val="tx1"/>
                </a:solidFill>
              </a:rPr>
              <a:t>	= 4712</a:t>
            </a:r>
          </a:p>
          <a:p>
            <a:r>
              <a:rPr lang="de-DE" sz="1400" dirty="0">
                <a:solidFill>
                  <a:schemeClr val="tx1"/>
                </a:solidFill>
              </a:rPr>
              <a:t>ACK	= 5011</a:t>
            </a:r>
          </a:p>
          <a:p>
            <a:r>
              <a:rPr lang="de-DE" sz="1400" dirty="0">
                <a:solidFill>
                  <a:schemeClr val="tx1"/>
                </a:solidFill>
              </a:rPr>
              <a:t>Flags 	= ACK</a:t>
            </a:r>
          </a:p>
        </p:txBody>
      </p:sp>
      <p:sp>
        <p:nvSpPr>
          <p:cNvPr id="20" name="Rechteck 19"/>
          <p:cNvSpPr/>
          <p:nvPr/>
        </p:nvSpPr>
        <p:spPr>
          <a:xfrm>
            <a:off x="6699948" y="2122767"/>
            <a:ext cx="1980000" cy="716490"/>
          </a:xfrm>
          <a:prstGeom prst="rect">
            <a:avLst/>
          </a:prstGeom>
          <a:solidFill>
            <a:srgbClr val="F2F2F2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sz="1400" dirty="0" err="1">
                <a:solidFill>
                  <a:schemeClr val="tx1"/>
                </a:solidFill>
              </a:rPr>
              <a:t>SeqNr</a:t>
            </a:r>
            <a:r>
              <a:rPr lang="de-DE" sz="1400" dirty="0">
                <a:solidFill>
                  <a:schemeClr val="tx1"/>
                </a:solidFill>
              </a:rPr>
              <a:t>	= 5010</a:t>
            </a:r>
          </a:p>
          <a:p>
            <a:r>
              <a:rPr lang="de-DE" sz="1400" dirty="0">
                <a:solidFill>
                  <a:schemeClr val="tx1"/>
                </a:solidFill>
              </a:rPr>
              <a:t>ACK	= 4712</a:t>
            </a:r>
          </a:p>
          <a:p>
            <a:r>
              <a:rPr lang="de-DE" sz="1400" dirty="0">
                <a:solidFill>
                  <a:schemeClr val="tx1"/>
                </a:solidFill>
              </a:rPr>
              <a:t>Flags 	= SYN, ACK</a:t>
            </a:r>
          </a:p>
        </p:txBody>
      </p:sp>
      <p:sp>
        <p:nvSpPr>
          <p:cNvPr id="22" name="Rechteck 21"/>
          <p:cNvSpPr/>
          <p:nvPr/>
        </p:nvSpPr>
        <p:spPr>
          <a:xfrm>
            <a:off x="3725484" y="4423583"/>
            <a:ext cx="1980000" cy="926142"/>
          </a:xfrm>
          <a:prstGeom prst="rect">
            <a:avLst/>
          </a:prstGeom>
          <a:solidFill>
            <a:srgbClr val="F2F2F2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sz="1400" dirty="0" err="1">
                <a:solidFill>
                  <a:schemeClr val="tx1"/>
                </a:solidFill>
              </a:rPr>
              <a:t>SeqNr</a:t>
            </a:r>
            <a:r>
              <a:rPr lang="de-DE" sz="1400" dirty="0">
                <a:solidFill>
                  <a:schemeClr val="tx1"/>
                </a:solidFill>
              </a:rPr>
              <a:t>	= 4712</a:t>
            </a:r>
          </a:p>
          <a:p>
            <a:r>
              <a:rPr lang="de-DE" sz="1400" dirty="0">
                <a:solidFill>
                  <a:schemeClr val="tx1"/>
                </a:solidFill>
              </a:rPr>
              <a:t>ACK	= 5011</a:t>
            </a:r>
          </a:p>
          <a:p>
            <a:r>
              <a:rPr lang="de-DE" sz="1400" dirty="0">
                <a:solidFill>
                  <a:schemeClr val="tx1"/>
                </a:solidFill>
              </a:rPr>
              <a:t>Flags 	= ACK</a:t>
            </a:r>
          </a:p>
          <a:p>
            <a:r>
              <a:rPr lang="de-DE" sz="1400" dirty="0">
                <a:solidFill>
                  <a:schemeClr val="tx1"/>
                </a:solidFill>
              </a:rPr>
              <a:t>Data	= 10 Byte</a:t>
            </a:r>
          </a:p>
        </p:txBody>
      </p:sp>
      <p:sp>
        <p:nvSpPr>
          <p:cNvPr id="23" name="Rechteck 22"/>
          <p:cNvSpPr/>
          <p:nvPr/>
        </p:nvSpPr>
        <p:spPr>
          <a:xfrm>
            <a:off x="6699948" y="5088841"/>
            <a:ext cx="1980000" cy="716490"/>
          </a:xfrm>
          <a:prstGeom prst="rect">
            <a:avLst/>
          </a:prstGeom>
          <a:solidFill>
            <a:srgbClr val="F2F2F2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sz="1400" dirty="0" err="1">
                <a:solidFill>
                  <a:schemeClr val="tx1"/>
                </a:solidFill>
              </a:rPr>
              <a:t>SeqNr</a:t>
            </a:r>
            <a:r>
              <a:rPr lang="de-DE" sz="1400" dirty="0">
                <a:solidFill>
                  <a:schemeClr val="tx1"/>
                </a:solidFill>
              </a:rPr>
              <a:t>	= 5011</a:t>
            </a:r>
          </a:p>
          <a:p>
            <a:r>
              <a:rPr lang="de-DE" sz="1400" dirty="0">
                <a:solidFill>
                  <a:schemeClr val="tx1"/>
                </a:solidFill>
              </a:rPr>
              <a:t>ACK	= 4722</a:t>
            </a:r>
          </a:p>
          <a:p>
            <a:r>
              <a:rPr lang="de-DE" sz="1400" dirty="0">
                <a:solidFill>
                  <a:schemeClr val="tx1"/>
                </a:solidFill>
              </a:rPr>
              <a:t>Flags 	= ACK</a:t>
            </a:r>
          </a:p>
        </p:txBody>
      </p:sp>
      <p:cxnSp>
        <p:nvCxnSpPr>
          <p:cNvPr id="47" name="Gerade Verbindung mit Pfeil 46"/>
          <p:cNvCxnSpPr/>
          <p:nvPr/>
        </p:nvCxnSpPr>
        <p:spPr>
          <a:xfrm>
            <a:off x="6190116" y="1475903"/>
            <a:ext cx="0" cy="5220000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 rot="16200000">
            <a:off x="5845905" y="1505517"/>
            <a:ext cx="459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Zeit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54004"/>
            <a:ext cx="8287193" cy="794875"/>
          </a:xfrm>
        </p:spPr>
        <p:txBody>
          <a:bodyPr>
            <a:noAutofit/>
          </a:bodyPr>
          <a:lstStyle/>
          <a:p>
            <a:r>
              <a:rPr lang="de-DE" sz="3600" dirty="0"/>
              <a:t>Verbindungsaufbau: Drei-Wege-Handschlag</a:t>
            </a:r>
          </a:p>
        </p:txBody>
      </p:sp>
      <p:sp>
        <p:nvSpPr>
          <p:cNvPr id="48" name="Rechteck 3"/>
          <p:cNvSpPr/>
          <p:nvPr/>
        </p:nvSpPr>
        <p:spPr>
          <a:xfrm>
            <a:off x="500412" y="1438779"/>
            <a:ext cx="2503394" cy="97330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Initiale Sequenznummern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gewählt aufgrund Zeitgeber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sz="1400" dirty="0">
                <a:solidFill>
                  <a:srgbClr val="000000"/>
                </a:solidFill>
              </a:rPr>
              <a:t>Eindeutigkeit bei oft auf-/abgebauten Verbindungen</a:t>
            </a:r>
          </a:p>
        </p:txBody>
      </p:sp>
      <p:sp>
        <p:nvSpPr>
          <p:cNvPr id="53" name="Rechteck 7"/>
          <p:cNvSpPr/>
          <p:nvPr/>
        </p:nvSpPr>
        <p:spPr>
          <a:xfrm>
            <a:off x="520918" y="2583908"/>
            <a:ext cx="24043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Sequenznummern werden erhöht aufgrund von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Segmenten mit Nutzdaten (um 1 pro Byte)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sz="1400" dirty="0">
                <a:solidFill>
                  <a:srgbClr val="000000"/>
                </a:solidFill>
              </a:rPr>
              <a:t>SYN und FIN (Schutz des Verbindungsmanagement)</a:t>
            </a: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sonst: „leere“ Segmente -&gt; „alte“ Seq. Nr. (z.B. Quittungen) </a:t>
            </a:r>
          </a:p>
        </p:txBody>
      </p:sp>
    </p:spTree>
    <p:extLst>
      <p:ext uri="{BB962C8B-B14F-4D97-AF65-F5344CB8AC3E}">
        <p14:creationId xmlns:p14="http://schemas.microsoft.com/office/powerpoint/2010/main" val="244024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18837 0.106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0" y="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-0.1809 0.1423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5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0.20278 0.07014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9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20174 0.14051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87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-0.1842 0.11806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500"/>
                            </p:stCondLst>
                            <p:childTnLst>
                              <p:par>
                                <p:cTn id="1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6" grpId="0" animBg="1"/>
      <p:bldP spid="17" grpId="0"/>
      <p:bldP spid="49" grpId="0"/>
      <p:bldP spid="41" grpId="0" animBg="1"/>
      <p:bldP spid="21" grpId="0" animBg="1"/>
      <p:bldP spid="51" grpId="0" animBg="1"/>
      <p:bldP spid="44" grpId="0" animBg="1"/>
      <p:bldP spid="50" grpId="0"/>
      <p:bldP spid="52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5" grpId="0"/>
      <p:bldP spid="5" grpId="1"/>
      <p:bldP spid="48" grpId="0" animBg="1"/>
      <p:bldP spid="5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mit Pfeil 4"/>
          <p:cNvCxnSpPr/>
          <p:nvPr/>
        </p:nvCxnSpPr>
        <p:spPr>
          <a:xfrm>
            <a:off x="6081252" y="1021997"/>
            <a:ext cx="0" cy="578964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/>
        </p:nvCxnSpPr>
        <p:spPr>
          <a:xfrm>
            <a:off x="5484213" y="1491364"/>
            <a:ext cx="1195987" cy="44226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>
            <a:off x="5484213" y="1491364"/>
            <a:ext cx="1195987" cy="44226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H="1">
            <a:off x="5484213" y="2567248"/>
            <a:ext cx="1195987" cy="44226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>
            <a:off x="5484213" y="2567248"/>
            <a:ext cx="1195987" cy="44226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>
            <a:off x="5484213" y="5126128"/>
            <a:ext cx="1195987" cy="44226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>
            <a:off x="5484213" y="5126128"/>
            <a:ext cx="1195987" cy="44226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6031716" y="95424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Zeit</a:t>
            </a:r>
          </a:p>
        </p:txBody>
      </p:sp>
      <p:cxnSp>
        <p:nvCxnSpPr>
          <p:cNvPr id="45" name="Gerade Verbindung mit Pfeil 44"/>
          <p:cNvCxnSpPr/>
          <p:nvPr/>
        </p:nvCxnSpPr>
        <p:spPr>
          <a:xfrm flipH="1">
            <a:off x="5484213" y="3865888"/>
            <a:ext cx="1195987" cy="44226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 flipH="1">
            <a:off x="5484213" y="3865888"/>
            <a:ext cx="1195987" cy="44226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>
            <a:off x="5484213" y="4557635"/>
            <a:ext cx="1195987" cy="44226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5484213" y="4557635"/>
            <a:ext cx="1195987" cy="44226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>
            <a:off x="5484213" y="5690401"/>
            <a:ext cx="1195987" cy="44226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5484213" y="5690401"/>
            <a:ext cx="1195987" cy="44226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Bild 59" descr="e-mail-envelo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54" y="5182743"/>
            <a:ext cx="408562" cy="408562"/>
          </a:xfrm>
          <a:prstGeom prst="rect">
            <a:avLst/>
          </a:prstGeom>
        </p:spPr>
      </p:pic>
      <p:pic>
        <p:nvPicPr>
          <p:cNvPr id="57" name="Bild 56" descr="e-mail-envelo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00" y="3382725"/>
            <a:ext cx="408562" cy="408562"/>
          </a:xfrm>
          <a:prstGeom prst="rect">
            <a:avLst/>
          </a:prstGeom>
        </p:spPr>
      </p:pic>
      <p:pic>
        <p:nvPicPr>
          <p:cNvPr id="18" name="Bild 17" descr="e-mail-envelo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124" y="3116347"/>
            <a:ext cx="408562" cy="408562"/>
          </a:xfrm>
          <a:prstGeom prst="rect">
            <a:avLst/>
          </a:prstGeom>
        </p:spPr>
      </p:pic>
      <p:pic>
        <p:nvPicPr>
          <p:cNvPr id="19" name="Bild 18" descr="e-mail-envelo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651" y="999291"/>
            <a:ext cx="408562" cy="408562"/>
          </a:xfrm>
          <a:prstGeom prst="rect">
            <a:avLst/>
          </a:prstGeom>
        </p:spPr>
      </p:pic>
      <p:pic>
        <p:nvPicPr>
          <p:cNvPr id="20" name="Bild 19" descr="e-mail-envelo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00" y="2069753"/>
            <a:ext cx="408562" cy="408562"/>
          </a:xfrm>
          <a:prstGeom prst="rect">
            <a:avLst/>
          </a:prstGeom>
        </p:spPr>
      </p:pic>
      <p:pic>
        <p:nvPicPr>
          <p:cNvPr id="21" name="Bild 20" descr="e-mail-envelo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54" y="4045695"/>
            <a:ext cx="408562" cy="408562"/>
          </a:xfrm>
          <a:prstGeom prst="rect">
            <a:avLst/>
          </a:prstGeom>
        </p:spPr>
      </p:pic>
      <p:pic>
        <p:nvPicPr>
          <p:cNvPr id="23" name="Bild 22" descr="e-mail-envelo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420" y="4601370"/>
            <a:ext cx="408562" cy="408562"/>
          </a:xfrm>
          <a:prstGeom prst="rect">
            <a:avLst/>
          </a:prstGeom>
        </p:spPr>
      </p:pic>
      <p:sp>
        <p:nvSpPr>
          <p:cNvPr id="24" name="Rechteck 23"/>
          <p:cNvSpPr/>
          <p:nvPr/>
        </p:nvSpPr>
        <p:spPr>
          <a:xfrm>
            <a:off x="6680200" y="1057609"/>
            <a:ext cx="1973581" cy="56352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6756477" y="1933624"/>
            <a:ext cx="1837954" cy="97017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err="1">
                <a:solidFill>
                  <a:schemeClr val="tx1"/>
                </a:solidFill>
              </a:rPr>
              <a:t>SeqNr</a:t>
            </a:r>
            <a:r>
              <a:rPr lang="de-DE" dirty="0">
                <a:solidFill>
                  <a:schemeClr val="tx1"/>
                </a:solidFill>
              </a:rPr>
              <a:t> = 5040</a:t>
            </a:r>
          </a:p>
          <a:p>
            <a:r>
              <a:rPr lang="de-DE" dirty="0">
                <a:solidFill>
                  <a:schemeClr val="tx1"/>
                </a:solidFill>
              </a:rPr>
              <a:t>ACK = 4732</a:t>
            </a:r>
          </a:p>
          <a:p>
            <a:r>
              <a:rPr lang="de-DE" dirty="0">
                <a:solidFill>
                  <a:schemeClr val="tx1"/>
                </a:solidFill>
              </a:rPr>
              <a:t>Flags = ACK</a:t>
            </a:r>
          </a:p>
        </p:txBody>
      </p:sp>
      <p:sp>
        <p:nvSpPr>
          <p:cNvPr id="26" name="Rechteck 25"/>
          <p:cNvSpPr/>
          <p:nvPr/>
        </p:nvSpPr>
        <p:spPr>
          <a:xfrm>
            <a:off x="6747059" y="4798345"/>
            <a:ext cx="1837954" cy="97017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err="1">
                <a:solidFill>
                  <a:schemeClr val="tx1"/>
                </a:solidFill>
              </a:rPr>
              <a:t>SeqNr</a:t>
            </a:r>
            <a:r>
              <a:rPr lang="de-DE" dirty="0">
                <a:solidFill>
                  <a:schemeClr val="tx1"/>
                </a:solidFill>
              </a:rPr>
              <a:t> = 5050</a:t>
            </a:r>
          </a:p>
          <a:p>
            <a:r>
              <a:rPr lang="de-DE" dirty="0">
                <a:solidFill>
                  <a:schemeClr val="tx1"/>
                </a:solidFill>
              </a:rPr>
              <a:t>ACK = 4732</a:t>
            </a:r>
          </a:p>
          <a:p>
            <a:r>
              <a:rPr lang="de-DE" dirty="0">
                <a:solidFill>
                  <a:schemeClr val="tx1"/>
                </a:solidFill>
              </a:rPr>
              <a:t>Flags = FIN, ACK</a:t>
            </a:r>
          </a:p>
        </p:txBody>
      </p:sp>
      <p:sp>
        <p:nvSpPr>
          <p:cNvPr id="27" name="Rechteck 26"/>
          <p:cNvSpPr/>
          <p:nvPr/>
        </p:nvSpPr>
        <p:spPr>
          <a:xfrm>
            <a:off x="3510632" y="1057608"/>
            <a:ext cx="1973581" cy="56352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3581852" y="1154817"/>
            <a:ext cx="1837954" cy="67309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err="1">
                <a:solidFill>
                  <a:schemeClr val="tx1"/>
                </a:solidFill>
              </a:rPr>
              <a:t>SeqNr</a:t>
            </a:r>
            <a:r>
              <a:rPr lang="de-DE" dirty="0">
                <a:solidFill>
                  <a:schemeClr val="tx1"/>
                </a:solidFill>
              </a:rPr>
              <a:t> = 4731</a:t>
            </a:r>
          </a:p>
          <a:p>
            <a:r>
              <a:rPr lang="de-DE" dirty="0">
                <a:solidFill>
                  <a:schemeClr val="tx1"/>
                </a:solidFill>
              </a:rPr>
              <a:t>Flags = FIN, ACK</a:t>
            </a:r>
          </a:p>
        </p:txBody>
      </p:sp>
      <p:sp>
        <p:nvSpPr>
          <p:cNvPr id="35" name="Rechteck 34"/>
          <p:cNvSpPr/>
          <p:nvPr/>
        </p:nvSpPr>
        <p:spPr>
          <a:xfrm>
            <a:off x="3586909" y="3116347"/>
            <a:ext cx="5007522" cy="4317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Verbindung 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Quelle          </a:t>
            </a:r>
            <a:r>
              <a:rPr lang="de-DE" dirty="0">
                <a:solidFill>
                  <a:srgbClr val="953735"/>
                </a:solidFill>
              </a:rPr>
              <a:t>Ziel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geschlossen</a:t>
            </a:r>
          </a:p>
        </p:txBody>
      </p:sp>
      <p:sp>
        <p:nvSpPr>
          <p:cNvPr id="47" name="Rechteck 46"/>
          <p:cNvSpPr/>
          <p:nvPr/>
        </p:nvSpPr>
        <p:spPr>
          <a:xfrm>
            <a:off x="3561432" y="3913309"/>
            <a:ext cx="1837954" cy="97017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err="1">
                <a:solidFill>
                  <a:schemeClr val="tx1"/>
                </a:solidFill>
              </a:rPr>
              <a:t>SeqNr</a:t>
            </a:r>
            <a:r>
              <a:rPr lang="de-DE" dirty="0">
                <a:solidFill>
                  <a:schemeClr val="tx1"/>
                </a:solidFill>
              </a:rPr>
              <a:t> = 4732</a:t>
            </a:r>
          </a:p>
          <a:p>
            <a:r>
              <a:rPr lang="de-DE" dirty="0">
                <a:solidFill>
                  <a:schemeClr val="tx1"/>
                </a:solidFill>
              </a:rPr>
              <a:t>ACK = 5050</a:t>
            </a:r>
          </a:p>
          <a:p>
            <a:r>
              <a:rPr lang="de-DE" dirty="0">
                <a:solidFill>
                  <a:schemeClr val="tx1"/>
                </a:solidFill>
              </a:rPr>
              <a:t>Flags = ACK</a:t>
            </a:r>
          </a:p>
        </p:txBody>
      </p:sp>
      <p:sp>
        <p:nvSpPr>
          <p:cNvPr id="50" name="Rechteck 49"/>
          <p:cNvSpPr/>
          <p:nvPr/>
        </p:nvSpPr>
        <p:spPr>
          <a:xfrm>
            <a:off x="3566662" y="5152200"/>
            <a:ext cx="1837954" cy="97017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err="1">
                <a:solidFill>
                  <a:schemeClr val="tx1"/>
                </a:solidFill>
              </a:rPr>
              <a:t>SeqNr</a:t>
            </a:r>
            <a:r>
              <a:rPr lang="de-DE" dirty="0">
                <a:solidFill>
                  <a:schemeClr val="tx1"/>
                </a:solidFill>
              </a:rPr>
              <a:t> = 4732</a:t>
            </a:r>
          </a:p>
          <a:p>
            <a:r>
              <a:rPr lang="de-DE" dirty="0">
                <a:solidFill>
                  <a:schemeClr val="tx1"/>
                </a:solidFill>
              </a:rPr>
              <a:t>ACK = 5051</a:t>
            </a:r>
          </a:p>
          <a:p>
            <a:r>
              <a:rPr lang="de-DE" dirty="0">
                <a:solidFill>
                  <a:schemeClr val="tx1"/>
                </a:solidFill>
              </a:rPr>
              <a:t>Flags = ACK</a:t>
            </a:r>
          </a:p>
        </p:txBody>
      </p:sp>
      <p:sp>
        <p:nvSpPr>
          <p:cNvPr id="51" name="Rechteck 50"/>
          <p:cNvSpPr/>
          <p:nvPr/>
        </p:nvSpPr>
        <p:spPr>
          <a:xfrm>
            <a:off x="3553962" y="6170588"/>
            <a:ext cx="5007522" cy="4317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Verbindung </a:t>
            </a:r>
            <a:r>
              <a:rPr lang="de-DE" dirty="0">
                <a:solidFill>
                  <a:srgbClr val="953735"/>
                </a:solidFill>
              </a:rPr>
              <a:t>Quelle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          </a:t>
            </a:r>
            <a:r>
              <a:rPr lang="de-DE" dirty="0">
                <a:solidFill>
                  <a:srgbClr val="953735"/>
                </a:solidFill>
              </a:rPr>
              <a:t>Ziel</a:t>
            </a:r>
            <a:r>
              <a:rPr lang="de-DE" dirty="0">
                <a:solidFill>
                  <a:schemeClr val="tx1"/>
                </a:solidFill>
              </a:rPr>
              <a:t>geschlossen</a:t>
            </a:r>
          </a:p>
        </p:txBody>
      </p:sp>
      <p:sp>
        <p:nvSpPr>
          <p:cNvPr id="62" name="Rechteck 61"/>
          <p:cNvSpPr/>
          <p:nvPr/>
        </p:nvSpPr>
        <p:spPr>
          <a:xfrm>
            <a:off x="6756757" y="3572062"/>
            <a:ext cx="1837954" cy="113967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err="1">
                <a:solidFill>
                  <a:schemeClr val="tx1"/>
                </a:solidFill>
              </a:rPr>
              <a:t>SeqNr</a:t>
            </a:r>
            <a:r>
              <a:rPr lang="de-DE" dirty="0">
                <a:solidFill>
                  <a:schemeClr val="tx1"/>
                </a:solidFill>
              </a:rPr>
              <a:t> = 5040</a:t>
            </a:r>
          </a:p>
          <a:p>
            <a:r>
              <a:rPr lang="de-DE" dirty="0">
                <a:solidFill>
                  <a:schemeClr val="tx1"/>
                </a:solidFill>
              </a:rPr>
              <a:t>ACK = 4732</a:t>
            </a:r>
          </a:p>
          <a:p>
            <a:r>
              <a:rPr lang="de-DE" dirty="0">
                <a:solidFill>
                  <a:schemeClr val="tx1"/>
                </a:solidFill>
              </a:rPr>
              <a:t>Flags = ACK</a:t>
            </a:r>
          </a:p>
          <a:p>
            <a:r>
              <a:rPr lang="de-DE" dirty="0">
                <a:solidFill>
                  <a:schemeClr val="tx1"/>
                </a:solidFill>
              </a:rPr>
              <a:t>Data = 10 Byte</a:t>
            </a:r>
          </a:p>
        </p:txBody>
      </p:sp>
      <p:cxnSp>
        <p:nvCxnSpPr>
          <p:cNvPr id="53" name="Gerade Verbindung mit Pfeil 52"/>
          <p:cNvCxnSpPr/>
          <p:nvPr/>
        </p:nvCxnSpPr>
        <p:spPr>
          <a:xfrm>
            <a:off x="5993616" y="3325668"/>
            <a:ext cx="444500" cy="0"/>
          </a:xfrm>
          <a:prstGeom prst="straightConnector1">
            <a:avLst/>
          </a:prstGeom>
          <a:ln>
            <a:solidFill>
              <a:srgbClr val="8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/>
          <p:nvPr/>
        </p:nvCxnSpPr>
        <p:spPr>
          <a:xfrm flipH="1">
            <a:off x="5991172" y="6391602"/>
            <a:ext cx="444500" cy="0"/>
          </a:xfrm>
          <a:prstGeom prst="straightConnector1">
            <a:avLst/>
          </a:prstGeom>
          <a:ln>
            <a:solidFill>
              <a:srgbClr val="8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3491475" y="739347"/>
            <a:ext cx="197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Quelle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6624991" y="739347"/>
            <a:ext cx="197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Ziel</a:t>
            </a:r>
          </a:p>
        </p:txBody>
      </p:sp>
      <p:sp>
        <p:nvSpPr>
          <p:cNvPr id="40" name="Title 2"/>
          <p:cNvSpPr txBox="1">
            <a:spLocks/>
          </p:cNvSpPr>
          <p:nvPr/>
        </p:nvSpPr>
        <p:spPr>
          <a:xfrm>
            <a:off x="374650" y="301146"/>
            <a:ext cx="7886700" cy="7268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Beidseitiger Verbindungsabbau</a:t>
            </a:r>
          </a:p>
        </p:txBody>
      </p:sp>
    </p:spTree>
    <p:extLst>
      <p:ext uri="{BB962C8B-B14F-4D97-AF65-F5344CB8AC3E}">
        <p14:creationId xmlns:p14="http://schemas.microsoft.com/office/powerpoint/2010/main" val="203784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77556E-17 L 0.20017 0.1004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-0.19948 0.0925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3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-0.19965 0.0956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3" y="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0.21511 0.1055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7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0.20746 0.0974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82" y="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20364 0.10047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74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7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500"/>
                            </p:stCondLst>
                            <p:childTnLst>
                              <p:par>
                                <p:cTn id="1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35" grpId="0" animBg="1"/>
      <p:bldP spid="35" grpId="1" animBg="1"/>
      <p:bldP spid="47" grpId="0" animBg="1"/>
      <p:bldP spid="47" grpId="1" animBg="1"/>
      <p:bldP spid="50" grpId="0" animBg="1"/>
      <p:bldP spid="50" grpId="1" animBg="1"/>
      <p:bldP spid="50" grpId="2" animBg="1"/>
      <p:bldP spid="51" grpId="0" animBg="1"/>
      <p:bldP spid="62" grpId="0" animBg="1"/>
      <p:bldP spid="62" grpId="1" animBg="1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 von Kapitel </a:t>
            </a:r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Ziele und Rahmenbedingungen des Transportdienstes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Techniken zur Realisierung verbindungsorientierter Ansätze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Flussteuerung und Staukontrolle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Ports und Sockets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Transmission Control Protocol (TCP)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User </a:t>
            </a:r>
            <a:r>
              <a:rPr lang="de-DE" dirty="0" err="1"/>
              <a:t>Datagram</a:t>
            </a:r>
            <a:r>
              <a:rPr lang="de-DE" dirty="0"/>
              <a:t> Protocol (UDP)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12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Typische TCP-Zustände im Client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4800" y="1296213"/>
            <a:ext cx="5994400" cy="490876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42790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Typische TCP-Zustände im Server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734" y="1384299"/>
            <a:ext cx="6669916" cy="470786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8266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 rot="769760">
            <a:off x="1758488" y="5293792"/>
            <a:ext cx="1454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1 K, </a:t>
            </a:r>
            <a:r>
              <a:rPr lang="de-DE" sz="1600" dirty="0" err="1"/>
              <a:t>Seq</a:t>
            </a:r>
            <a:r>
              <a:rPr lang="de-DE" sz="1600" dirty="0"/>
              <a:t> = 4096</a:t>
            </a:r>
          </a:p>
        </p:txBody>
      </p:sp>
      <p:sp>
        <p:nvSpPr>
          <p:cNvPr id="26" name="Textfeld 25"/>
          <p:cNvSpPr txBox="1"/>
          <p:nvPr/>
        </p:nvSpPr>
        <p:spPr>
          <a:xfrm rot="769760">
            <a:off x="2149281" y="1041373"/>
            <a:ext cx="1142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2 K, </a:t>
            </a:r>
            <a:r>
              <a:rPr lang="de-DE" sz="1600" dirty="0" err="1"/>
              <a:t>Seq</a:t>
            </a:r>
            <a:r>
              <a:rPr lang="de-DE" sz="1600" dirty="0"/>
              <a:t> = 0</a:t>
            </a:r>
          </a:p>
        </p:txBody>
      </p:sp>
      <p:sp>
        <p:nvSpPr>
          <p:cNvPr id="27" name="Textfeld 26"/>
          <p:cNvSpPr txBox="1"/>
          <p:nvPr/>
        </p:nvSpPr>
        <p:spPr>
          <a:xfrm rot="769760">
            <a:off x="1936552" y="2567456"/>
            <a:ext cx="1454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2 K, </a:t>
            </a:r>
            <a:r>
              <a:rPr lang="de-DE" sz="1600" dirty="0" err="1"/>
              <a:t>Seq</a:t>
            </a:r>
            <a:r>
              <a:rPr lang="de-DE" sz="1600" dirty="0"/>
              <a:t> = 2048</a:t>
            </a:r>
          </a:p>
        </p:txBody>
      </p:sp>
      <p:pic>
        <p:nvPicPr>
          <p:cNvPr id="58" name="Bild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293" y="1042288"/>
            <a:ext cx="1170440" cy="5558271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 rot="20842352">
            <a:off x="5570210" y="1743166"/>
            <a:ext cx="2205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ACK = 2048, WIN = 2048</a:t>
            </a:r>
          </a:p>
        </p:txBody>
      </p:sp>
      <p:sp>
        <p:nvSpPr>
          <p:cNvPr id="30" name="Textfeld 29"/>
          <p:cNvSpPr txBox="1"/>
          <p:nvPr/>
        </p:nvSpPr>
        <p:spPr>
          <a:xfrm rot="20842352">
            <a:off x="5572629" y="3357414"/>
            <a:ext cx="1893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ACK = 4096, WIN = 0</a:t>
            </a:r>
          </a:p>
        </p:txBody>
      </p:sp>
      <p:sp>
        <p:nvSpPr>
          <p:cNvPr id="31" name="Textfeld 30"/>
          <p:cNvSpPr txBox="1"/>
          <p:nvPr/>
        </p:nvSpPr>
        <p:spPr>
          <a:xfrm rot="20842352">
            <a:off x="5569333" y="4490418"/>
            <a:ext cx="2205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ACK = 4096, WIN = 2048</a:t>
            </a:r>
          </a:p>
        </p:txBody>
      </p:sp>
      <p:pic>
        <p:nvPicPr>
          <p:cNvPr id="59" name="Bild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139" y="1006960"/>
            <a:ext cx="2551591" cy="5584973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677356" y="1042287"/>
            <a:ext cx="441376" cy="55582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623677" y="652091"/>
            <a:ext cx="87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Quelle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272329" y="652091"/>
            <a:ext cx="125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Empfänger </a:t>
            </a:r>
          </a:p>
        </p:txBody>
      </p:sp>
      <p:sp>
        <p:nvSpPr>
          <p:cNvPr id="11" name="Rechteck 10"/>
          <p:cNvSpPr/>
          <p:nvPr/>
        </p:nvSpPr>
        <p:spPr>
          <a:xfrm>
            <a:off x="2830773" y="1042288"/>
            <a:ext cx="441376" cy="55582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557288" y="647848"/>
            <a:ext cx="122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Puffer 4k</a:t>
            </a:r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3045424" y="1462758"/>
            <a:ext cx="2832146" cy="62072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3045424" y="5719870"/>
            <a:ext cx="2832146" cy="62072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H="1">
            <a:off x="3045424" y="2235884"/>
            <a:ext cx="2832146" cy="62072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>
            <a:off x="3045424" y="3799447"/>
            <a:ext cx="2832146" cy="62072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H="1">
            <a:off x="3045424" y="4969532"/>
            <a:ext cx="2832146" cy="62072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7312936" y="647848"/>
            <a:ext cx="122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(2x2k)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654072" y="1238712"/>
            <a:ext cx="12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Schreibt 2K</a:t>
            </a:r>
          </a:p>
        </p:txBody>
      </p:sp>
      <p:cxnSp>
        <p:nvCxnSpPr>
          <p:cNvPr id="32" name="Gerade Verbindung mit Pfeil 31"/>
          <p:cNvCxnSpPr/>
          <p:nvPr/>
        </p:nvCxnSpPr>
        <p:spPr>
          <a:xfrm>
            <a:off x="6544233" y="1048125"/>
            <a:ext cx="0" cy="5558271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/>
          <p:nvPr/>
        </p:nvCxnSpPr>
        <p:spPr>
          <a:xfrm>
            <a:off x="3045424" y="1462758"/>
            <a:ext cx="2832146" cy="620726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 flipH="1">
            <a:off x="3045424" y="2235884"/>
            <a:ext cx="2832146" cy="620726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hteck 50"/>
          <p:cNvSpPr/>
          <p:nvPr/>
        </p:nvSpPr>
        <p:spPr>
          <a:xfrm>
            <a:off x="7168613" y="1124197"/>
            <a:ext cx="444150" cy="31302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6731452" y="1124197"/>
            <a:ext cx="444150" cy="31302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6731452" y="1124197"/>
            <a:ext cx="881311" cy="31302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6731452" y="1067894"/>
            <a:ext cx="8844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/>
              <a:t>leer</a:t>
            </a:r>
          </a:p>
        </p:txBody>
      </p:sp>
      <p:cxnSp>
        <p:nvCxnSpPr>
          <p:cNvPr id="63" name="Gerade Verbindung mit Pfeil 62"/>
          <p:cNvCxnSpPr/>
          <p:nvPr/>
        </p:nvCxnSpPr>
        <p:spPr>
          <a:xfrm>
            <a:off x="3045424" y="2970625"/>
            <a:ext cx="2832146" cy="62072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/>
          <p:nvPr/>
        </p:nvCxnSpPr>
        <p:spPr>
          <a:xfrm>
            <a:off x="3045424" y="2970625"/>
            <a:ext cx="2832146" cy="620726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feld 64"/>
          <p:cNvSpPr txBox="1"/>
          <p:nvPr/>
        </p:nvSpPr>
        <p:spPr>
          <a:xfrm>
            <a:off x="1654072" y="2736734"/>
            <a:ext cx="12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Schreibt 2K</a:t>
            </a:r>
          </a:p>
        </p:txBody>
      </p:sp>
      <p:sp>
        <p:nvSpPr>
          <p:cNvPr id="15" name="Rechteck 14"/>
          <p:cNvSpPr/>
          <p:nvPr/>
        </p:nvSpPr>
        <p:spPr>
          <a:xfrm>
            <a:off x="7167226" y="1981502"/>
            <a:ext cx="444150" cy="31302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6730065" y="1981502"/>
            <a:ext cx="444150" cy="31302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6632069" y="3227854"/>
            <a:ext cx="1070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Puffer voll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6570904" y="4155978"/>
            <a:ext cx="11877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/>
              <a:t>Anwendung </a:t>
            </a:r>
          </a:p>
          <a:p>
            <a:pPr algn="ctr"/>
            <a:r>
              <a:rPr lang="de-DE" sz="1600" dirty="0"/>
              <a:t>liest 2 K</a:t>
            </a:r>
          </a:p>
        </p:txBody>
      </p:sp>
      <p:sp>
        <p:nvSpPr>
          <p:cNvPr id="45" name="Rechteck 44"/>
          <p:cNvSpPr/>
          <p:nvPr/>
        </p:nvSpPr>
        <p:spPr>
          <a:xfrm>
            <a:off x="7168613" y="3556226"/>
            <a:ext cx="444150" cy="31302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6731452" y="3556226"/>
            <a:ext cx="444150" cy="313029"/>
          </a:xfrm>
          <a:prstGeom prst="rect">
            <a:avLst/>
          </a:prstGeom>
          <a:solidFill>
            <a:srgbClr val="3F6CAF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7165523" y="4734917"/>
            <a:ext cx="444150" cy="313029"/>
          </a:xfrm>
          <a:prstGeom prst="rect">
            <a:avLst/>
          </a:prstGeom>
          <a:solidFill>
            <a:srgbClr val="3F6CAF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6728362" y="4734917"/>
            <a:ext cx="444150" cy="313029"/>
          </a:xfrm>
          <a:prstGeom prst="rect">
            <a:avLst/>
          </a:prstGeom>
          <a:solidFill>
            <a:srgbClr val="3F6CAF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67" name="Gerade Verbindung mit Pfeil 66"/>
          <p:cNvCxnSpPr/>
          <p:nvPr/>
        </p:nvCxnSpPr>
        <p:spPr>
          <a:xfrm flipH="1">
            <a:off x="3045424" y="3799447"/>
            <a:ext cx="2832146" cy="620726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 flipH="1">
            <a:off x="3045424" y="4969532"/>
            <a:ext cx="2832146" cy="620726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/>
          <p:nvPr/>
        </p:nvCxnSpPr>
        <p:spPr>
          <a:xfrm>
            <a:off x="3045424" y="5719870"/>
            <a:ext cx="2832146" cy="620726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itle 33"/>
          <p:cNvSpPr>
            <a:spLocks noGrp="1"/>
          </p:cNvSpPr>
          <p:nvPr>
            <p:ph type="title"/>
          </p:nvPr>
        </p:nvSpPr>
        <p:spPr>
          <a:xfrm>
            <a:off x="518147" y="97002"/>
            <a:ext cx="7886700" cy="716257"/>
          </a:xfrm>
        </p:spPr>
        <p:txBody>
          <a:bodyPr/>
          <a:lstStyle/>
          <a:p>
            <a:r>
              <a:rPr lang="de-DE" dirty="0"/>
              <a:t>Flussteuerung (1/2)</a:t>
            </a:r>
          </a:p>
        </p:txBody>
      </p:sp>
    </p:spTree>
    <p:extLst>
      <p:ext uri="{BB962C8B-B14F-4D97-AF65-F5344CB8AC3E}">
        <p14:creationId xmlns:p14="http://schemas.microsoft.com/office/powerpoint/2010/main" val="216921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9309E-7 -4.13617E-6 L 0.22091 0.0697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6" y="34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839E-6 6.39981E-6 L -0.23828 0.06896 " pathEditMode="relative" ptsTypes="AA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1212E-7 -2.4641E-6 L 0.22682 0.06902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1" y="3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6CAF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8364E-6 -2.04724E-6 L -0.23862 0.06739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31" y="3358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4623E-7 1.26793E-6 L -0.23829 0.07172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23" y="3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CC"/>
                                      </p:to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07121E-7 -2.59379E-7 L 0.24887 0.07295 " pathEditMode="relative" rAng="0" ptsTypes="AA">
                                      <p:cBhvr>
                                        <p:cTn id="28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5" y="3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6" grpId="0"/>
      <p:bldP spid="26" grpId="1"/>
      <p:bldP spid="26" grpId="2"/>
      <p:bldP spid="27" grpId="0"/>
      <p:bldP spid="27" grpId="1"/>
      <p:bldP spid="27" grpId="2"/>
      <p:bldP spid="29" grpId="0"/>
      <p:bldP spid="29" grpId="1"/>
      <p:bldP spid="29" grpId="2"/>
      <p:bldP spid="30" grpId="0"/>
      <p:bldP spid="30" grpId="1"/>
      <p:bldP spid="30" grpId="2"/>
      <p:bldP spid="31" grpId="0"/>
      <p:bldP spid="31" grpId="1"/>
      <p:bldP spid="31" grpId="2"/>
      <p:bldP spid="7" grpId="0" animBg="1"/>
      <p:bldP spid="9" grpId="0"/>
      <p:bldP spid="10" grpId="0"/>
      <p:bldP spid="11" grpId="0" animBg="1"/>
      <p:bldP spid="12" grpId="0"/>
      <p:bldP spid="56" grpId="0"/>
      <p:bldP spid="56" grpId="1"/>
      <p:bldP spid="17" grpId="0"/>
      <p:bldP spid="17" grpId="1"/>
      <p:bldP spid="51" grpId="0" animBg="1"/>
      <p:bldP spid="52" grpId="0" animBg="1"/>
      <p:bldP spid="54" grpId="0" animBg="1"/>
      <p:bldP spid="54" grpId="1" animBg="1"/>
      <p:bldP spid="53" grpId="0"/>
      <p:bldP spid="53" grpId="1"/>
      <p:bldP spid="65" grpId="0"/>
      <p:bldP spid="65" grpId="1"/>
      <p:bldP spid="15" grpId="0" animBg="1"/>
      <p:bldP spid="44" grpId="0" animBg="1"/>
      <p:bldP spid="42" grpId="0"/>
      <p:bldP spid="42" grpId="1"/>
      <p:bldP spid="43" grpId="0"/>
      <p:bldP spid="43" grpId="1"/>
      <p:bldP spid="45" grpId="0" animBg="1"/>
      <p:bldP spid="46" grpId="0" animBg="1"/>
      <p:bldP spid="47" grpId="0" animBg="1"/>
      <p:bldP spid="4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Flussteuerung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535961"/>
            <a:ext cx="7886700" cy="2636239"/>
          </a:xfrm>
        </p:spPr>
        <p:txBody>
          <a:bodyPr>
            <a:normAutofit fontScale="85000" lnSpcReduction="10000"/>
          </a:bodyPr>
          <a:lstStyle/>
          <a:p>
            <a:r>
              <a:rPr lang="de-DE" dirty="0"/>
              <a:t>Variablen des Empfängers:</a:t>
            </a:r>
          </a:p>
          <a:p>
            <a:pPr lvl="1"/>
            <a:r>
              <a:rPr lang="de-DE" dirty="0" err="1"/>
              <a:t>RcvBuffer</a:t>
            </a:r>
            <a:endParaRPr lang="de-DE" dirty="0"/>
          </a:p>
          <a:p>
            <a:pPr lvl="1"/>
            <a:r>
              <a:rPr lang="de-DE" dirty="0" err="1"/>
              <a:t>LastByteRcvd</a:t>
            </a:r>
            <a:r>
              <a:rPr lang="de-DE" dirty="0"/>
              <a:t>: angekommen, aber noch nicht gelesen (im Puffer)</a:t>
            </a:r>
          </a:p>
          <a:p>
            <a:pPr lvl="1"/>
            <a:r>
              <a:rPr lang="de-DE" dirty="0" err="1"/>
              <a:t>LastByteRead</a:t>
            </a:r>
            <a:r>
              <a:rPr lang="de-DE" dirty="0"/>
              <a:t>: bereits vom Anwendungsprozess gelesen</a:t>
            </a:r>
          </a:p>
          <a:p>
            <a:r>
              <a:rPr lang="de-DE" dirty="0" err="1"/>
              <a:t>RcvWindow</a:t>
            </a:r>
            <a:r>
              <a:rPr lang="de-DE" dirty="0"/>
              <a:t> = </a:t>
            </a:r>
            <a:r>
              <a:rPr lang="de-DE" dirty="0" err="1"/>
              <a:t>RcvBuffer</a:t>
            </a:r>
            <a:r>
              <a:rPr lang="de-DE" dirty="0"/>
              <a:t> – (</a:t>
            </a:r>
            <a:r>
              <a:rPr lang="de-DE" dirty="0" err="1"/>
              <a:t>LastByteRcvd</a:t>
            </a:r>
            <a:r>
              <a:rPr lang="de-DE" dirty="0"/>
              <a:t> – </a:t>
            </a:r>
            <a:r>
              <a:rPr lang="de-DE" dirty="0" err="1"/>
              <a:t>LastByteRead</a:t>
            </a:r>
            <a:r>
              <a:rPr lang="de-DE" dirty="0"/>
              <a:t>)</a:t>
            </a:r>
          </a:p>
          <a:p>
            <a:r>
              <a:rPr lang="de-DE" dirty="0" err="1"/>
              <a:t>LastByteSent</a:t>
            </a:r>
            <a:r>
              <a:rPr lang="de-DE" dirty="0"/>
              <a:t> – </a:t>
            </a:r>
            <a:r>
              <a:rPr lang="de-DE" dirty="0" err="1"/>
              <a:t>LastByteAcked</a:t>
            </a:r>
            <a:r>
              <a:rPr lang="de-DE" dirty="0"/>
              <a:t> </a:t>
            </a:r>
            <a:r>
              <a:rPr lang="en-IE" dirty="0"/>
              <a:t>≤</a:t>
            </a:r>
            <a:r>
              <a:rPr lang="de-DE" dirty="0"/>
              <a:t> </a:t>
            </a:r>
            <a:r>
              <a:rPr lang="de-DE" dirty="0" err="1"/>
              <a:t>RcvWindow</a:t>
            </a:r>
            <a:endParaRPr lang="de-DE" dirty="0"/>
          </a:p>
          <a:p>
            <a:r>
              <a:rPr lang="de-DE" dirty="0"/>
              <a:t>Summenquittungen über mehrere Segmente</a:t>
            </a:r>
          </a:p>
          <a:p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53</a:t>
            </a:fld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628650" y="1690689"/>
            <a:ext cx="3397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Variablen des </a:t>
            </a:r>
            <a:br>
              <a:rPr lang="de-DE" sz="2400" dirty="0"/>
            </a:br>
            <a:r>
              <a:rPr lang="de-DE" sz="2400" dirty="0"/>
              <a:t>Senders: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RcvWindow</a:t>
            </a:r>
            <a:endParaRPr lang="de-DE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LastByteSent</a:t>
            </a:r>
            <a:endParaRPr lang="de-DE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LastByteAcked</a:t>
            </a:r>
            <a:endParaRPr lang="de-DE" sz="2000" dirty="0"/>
          </a:p>
        </p:txBody>
      </p:sp>
      <p:pic>
        <p:nvPicPr>
          <p:cNvPr id="8" name="Bild 7" descr="Bildschirmfoto 2016-05-19 um 14.49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610" y="1513117"/>
            <a:ext cx="5078682" cy="187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576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Einordnung Staukontrolle (Überlastungskontrolle)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Vergleich: </a:t>
            </a:r>
          </a:p>
          <a:p>
            <a:pPr lvl="1"/>
            <a:r>
              <a:rPr lang="de-DE" dirty="0"/>
              <a:t>Flussteuerung: Empfänger nicht überlasten</a:t>
            </a:r>
          </a:p>
          <a:p>
            <a:pPr lvl="1"/>
            <a:r>
              <a:rPr lang="de-DE" dirty="0"/>
              <a:t>Staukontrolle (Überlastungskontrolle): Netze nicht überlasten</a:t>
            </a:r>
          </a:p>
          <a:p>
            <a:r>
              <a:rPr lang="de-DE" b="1" dirty="0"/>
              <a:t>Überlastung der Netze</a:t>
            </a:r>
            <a:r>
              <a:rPr lang="de-DE" dirty="0"/>
              <a:t>: wenn viele Transportinstanzen auf vielen Endsystemen gleichzeitig zu viele Pakete zu schnell ins Netz einspeisen</a:t>
            </a:r>
          </a:p>
          <a:p>
            <a:pPr marL="0" indent="0" algn="ctr">
              <a:buNone/>
            </a:pPr>
            <a:r>
              <a:rPr lang="de-DE" dirty="0">
                <a:sym typeface="Wingdings"/>
              </a:rPr>
              <a:t> </a:t>
            </a:r>
            <a:r>
              <a:rPr lang="de-DE" dirty="0"/>
              <a:t>Überlastung der Router auf der Vermittlungsschicht</a:t>
            </a:r>
          </a:p>
          <a:p>
            <a:endParaRPr lang="de-DE" dirty="0"/>
          </a:p>
          <a:p>
            <a:r>
              <a:rPr lang="de-DE" dirty="0"/>
              <a:t>Fragen:</a:t>
            </a:r>
          </a:p>
          <a:p>
            <a:pPr lvl="1"/>
            <a:r>
              <a:rPr lang="de-DE" dirty="0"/>
              <a:t>Wie kann auf Transportschicht festgestellt werden, dass eine Überlastung der Transitnetze besteht?</a:t>
            </a:r>
          </a:p>
          <a:p>
            <a:pPr lvl="1"/>
            <a:r>
              <a:rPr lang="de-DE" dirty="0"/>
              <a:t>Wie kann man das Sendeverhalten einzelner Transportinstanzen anpassen, damit keine Überlastung der Transitnetze entsteht?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88826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Überlastungserkennung </a:t>
            </a:r>
            <a:br>
              <a:rPr lang="de-DE" dirty="0"/>
            </a:br>
            <a:r>
              <a:rPr lang="de-DE" dirty="0"/>
              <a:t>auf der Transportschicht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Die Möglichkeiten, die der Transportschicht zur Verfügung stehen, um eine Netzüberlastung zu erkennen, können in zwei Gruppen eingeteilt werden.</a:t>
            </a:r>
          </a:p>
          <a:p>
            <a:r>
              <a:rPr lang="de-DE" dirty="0"/>
              <a:t>Entweder es wird ein Protokoll verwendet, mit dessen Hilfe überlastete Router den Endpunkten explizit mitteilen können, dass sie überlastet sind (z.B.: XCP – engl.: </a:t>
            </a:r>
            <a:r>
              <a:rPr lang="de-DE" dirty="0" err="1"/>
              <a:t>eXplicit</a:t>
            </a:r>
            <a:r>
              <a:rPr lang="de-DE" dirty="0"/>
              <a:t> </a:t>
            </a:r>
            <a:r>
              <a:rPr lang="de-DE" dirty="0" err="1"/>
              <a:t>Congestion</a:t>
            </a:r>
            <a:r>
              <a:rPr lang="de-DE" dirty="0"/>
              <a:t> Protocol)</a:t>
            </a:r>
          </a:p>
          <a:p>
            <a:r>
              <a:rPr lang="de-DE" dirty="0"/>
              <a:t>Oder die Transportinstanzen stellen die Netzüberlastung anhand indirekter Indikatoren wie Paketverlust fest.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16278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Überlastungskontrolle</a:t>
            </a:r>
            <a:br>
              <a:rPr lang="de-DE" dirty="0"/>
            </a:br>
            <a:r>
              <a:rPr lang="de-DE" dirty="0"/>
              <a:t>(Benötigte Variablen)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Ansatz: Einführung eines Überlastfensters </a:t>
            </a:r>
            <a:br>
              <a:rPr lang="de-DE" dirty="0"/>
            </a:br>
            <a:r>
              <a:rPr lang="de-DE" dirty="0"/>
              <a:t>(engl.: </a:t>
            </a:r>
            <a:r>
              <a:rPr lang="de-DE" dirty="0" err="1"/>
              <a:t>congestion</a:t>
            </a:r>
            <a:r>
              <a:rPr lang="de-DE" dirty="0"/>
              <a:t> </a:t>
            </a:r>
            <a:r>
              <a:rPr lang="de-DE" dirty="0" err="1"/>
              <a:t>window</a:t>
            </a:r>
            <a:r>
              <a:rPr lang="de-DE" dirty="0"/>
              <a:t>) </a:t>
            </a:r>
          </a:p>
          <a:p>
            <a:r>
              <a:rPr lang="de-DE" dirty="0"/>
              <a:t>Analog dem Empfangsfenster </a:t>
            </a:r>
            <a:br>
              <a:rPr lang="de-DE" dirty="0"/>
            </a:br>
            <a:r>
              <a:rPr lang="de-DE" dirty="0"/>
              <a:t>(engl.: </a:t>
            </a:r>
            <a:r>
              <a:rPr lang="de-DE" dirty="0" err="1"/>
              <a:t>receive</a:t>
            </a:r>
            <a:r>
              <a:rPr lang="de-DE" dirty="0"/>
              <a:t> </a:t>
            </a:r>
            <a:r>
              <a:rPr lang="de-DE" dirty="0" err="1"/>
              <a:t>window</a:t>
            </a:r>
            <a:r>
              <a:rPr lang="de-DE" dirty="0"/>
              <a:t>) zur Flusssteuerung.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1269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Überlastungskontrolle</a:t>
            </a:r>
            <a:br>
              <a:rPr lang="de-DE" dirty="0"/>
            </a:br>
            <a:r>
              <a:rPr lang="de-DE" dirty="0"/>
              <a:t>(Benötigte Variablen)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Beide TCP Instanzen benötigen folgende Variablen:</a:t>
            </a:r>
          </a:p>
          <a:p>
            <a:pPr lvl="1"/>
            <a:r>
              <a:rPr lang="de-DE" dirty="0" err="1"/>
              <a:t>CongWindow</a:t>
            </a:r>
            <a:r>
              <a:rPr lang="de-DE" dirty="0"/>
              <a:t> (</a:t>
            </a:r>
            <a:r>
              <a:rPr lang="de-DE" dirty="0" err="1"/>
              <a:t>congestion</a:t>
            </a:r>
            <a:r>
              <a:rPr lang="de-DE" dirty="0"/>
              <a:t> </a:t>
            </a:r>
            <a:r>
              <a:rPr lang="de-DE" dirty="0" err="1"/>
              <a:t>window</a:t>
            </a:r>
            <a:r>
              <a:rPr lang="de-DE" dirty="0"/>
              <a:t>): steuert die Einspeisung ins Netz wie folgt: </a:t>
            </a:r>
            <a:br>
              <a:rPr lang="de-DE" dirty="0"/>
            </a:br>
            <a:r>
              <a:rPr lang="de-DE" dirty="0" err="1"/>
              <a:t>LastByteSent</a:t>
            </a:r>
            <a:r>
              <a:rPr lang="de-DE" dirty="0"/>
              <a:t> – </a:t>
            </a:r>
            <a:r>
              <a:rPr lang="de-DE" dirty="0" err="1"/>
              <a:t>LastByteAcked</a:t>
            </a:r>
            <a:r>
              <a:rPr lang="de-DE" dirty="0"/>
              <a:t> ≤ </a:t>
            </a:r>
            <a:r>
              <a:rPr lang="de-DE" dirty="0" err="1"/>
              <a:t>CongWindow</a:t>
            </a:r>
            <a:endParaRPr lang="de-DE" dirty="0"/>
          </a:p>
          <a:p>
            <a:pPr lvl="1"/>
            <a:r>
              <a:rPr lang="de-DE" dirty="0"/>
              <a:t>Effektives Fenster: min(</a:t>
            </a:r>
            <a:r>
              <a:rPr lang="de-DE" dirty="0" err="1"/>
              <a:t>RcvWindow</a:t>
            </a:r>
            <a:r>
              <a:rPr lang="de-DE" dirty="0"/>
              <a:t>, </a:t>
            </a:r>
            <a:r>
              <a:rPr lang="de-DE" dirty="0" err="1"/>
              <a:t>CongWindow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MSS (</a:t>
            </a:r>
            <a:r>
              <a:rPr lang="de-DE" dirty="0" err="1"/>
              <a:t>maximum</a:t>
            </a:r>
            <a:r>
              <a:rPr lang="de-DE" dirty="0"/>
              <a:t> </a:t>
            </a:r>
            <a:r>
              <a:rPr lang="de-DE" dirty="0" err="1"/>
              <a:t>segment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): maximale Datenmenge pro Segment.</a:t>
            </a:r>
          </a:p>
          <a:p>
            <a:pPr lvl="1"/>
            <a:r>
              <a:rPr lang="de-DE" dirty="0" err="1"/>
              <a:t>Threshold</a:t>
            </a:r>
            <a:r>
              <a:rPr lang="de-DE" dirty="0"/>
              <a:t>: obere Schranke für das schnelle Wachstum des Überlastfensters (</a:t>
            </a:r>
            <a:r>
              <a:rPr lang="de-DE" dirty="0" err="1"/>
              <a:t>CongWindow</a:t>
            </a:r>
            <a:r>
              <a:rPr lang="de-DE" dirty="0"/>
              <a:t>).</a:t>
            </a:r>
          </a:p>
          <a:p>
            <a:pPr lvl="1"/>
            <a:r>
              <a:rPr lang="de-DE" dirty="0"/>
              <a:t>RT (</a:t>
            </a:r>
            <a:r>
              <a:rPr lang="de-DE" dirty="0" err="1"/>
              <a:t>retransmission</a:t>
            </a:r>
            <a:r>
              <a:rPr lang="de-DE" dirty="0"/>
              <a:t> </a:t>
            </a:r>
            <a:r>
              <a:rPr lang="de-DE" dirty="0" err="1"/>
              <a:t>timer</a:t>
            </a:r>
            <a:r>
              <a:rPr lang="de-DE" dirty="0"/>
              <a:t>): nach Ablauf des </a:t>
            </a:r>
            <a:r>
              <a:rPr lang="de-DE" dirty="0" err="1"/>
              <a:t>Timer</a:t>
            </a:r>
            <a:r>
              <a:rPr lang="de-DE" dirty="0"/>
              <a:t> werden nicht bestätigte Segmente neu gesendet.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79594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067675" cy="1325563"/>
          </a:xfrm>
        </p:spPr>
        <p:txBody>
          <a:bodyPr>
            <a:normAutofit/>
          </a:bodyPr>
          <a:lstStyle/>
          <a:p>
            <a:r>
              <a:rPr lang="de-DE" dirty="0"/>
              <a:t>Senderate nach </a:t>
            </a:r>
            <a:r>
              <a:rPr lang="de-DE" dirty="0" err="1"/>
              <a:t>Tahoe</a:t>
            </a:r>
            <a:r>
              <a:rPr lang="de-DE" dirty="0"/>
              <a:t>-Algorithmus</a:t>
            </a:r>
            <a:br>
              <a:rPr lang="de-DE" dirty="0"/>
            </a:br>
            <a:r>
              <a:rPr lang="de-DE" dirty="0"/>
              <a:t>(</a:t>
            </a:r>
            <a:r>
              <a:rPr lang="de-DE" b="1" dirty="0"/>
              <a:t>bei Netz ohne Last</a:t>
            </a:r>
            <a:r>
              <a:rPr lang="de-DE" dirty="0"/>
              <a:t>) (1/2)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58</a:t>
            </a:fld>
            <a:endParaRPr lang="de-DE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95304" y="1825625"/>
            <a:ext cx="4301020" cy="4299162"/>
          </a:xfr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4349750" cy="453257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/>
              <a:t>Slow Start:</a:t>
            </a:r>
          </a:p>
          <a:p>
            <a:r>
              <a:rPr lang="de-DE" dirty="0"/>
              <a:t>zum Start der Übertragung fangen wir mit einem kleinen Überlastfenster an 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CongWin</a:t>
            </a:r>
            <a:r>
              <a:rPr lang="de-DE" dirty="0"/>
              <a:t> = 1 MSS).</a:t>
            </a:r>
          </a:p>
          <a:p>
            <a:pPr marL="0" indent="0">
              <a:buNone/>
            </a:pPr>
            <a:r>
              <a:rPr lang="de-DE" b="1" dirty="0"/>
              <a:t>Exponentielles Wachstum: </a:t>
            </a:r>
          </a:p>
          <a:p>
            <a:r>
              <a:rPr lang="de-DE" dirty="0"/>
              <a:t>Bis zum Erreichen eines </a:t>
            </a:r>
            <a:r>
              <a:rPr lang="de-DE" i="1" dirty="0" err="1"/>
              <a:t>Threshold</a:t>
            </a:r>
            <a:r>
              <a:rPr lang="de-DE" dirty="0"/>
              <a:t> inkrementieren wir </a:t>
            </a:r>
            <a:r>
              <a:rPr lang="de-DE" dirty="0" err="1"/>
              <a:t>CongWin</a:t>
            </a:r>
            <a:r>
              <a:rPr lang="de-DE" dirty="0"/>
              <a:t> bei jeder erhaltenen Quittung um eins </a:t>
            </a:r>
            <a:r>
              <a:rPr lang="de-DE" dirty="0">
                <a:sym typeface="Wingdings"/>
              </a:rPr>
              <a:t></a:t>
            </a:r>
            <a:r>
              <a:rPr lang="de-DE" dirty="0"/>
              <a:t> </a:t>
            </a:r>
            <a:r>
              <a:rPr lang="de-DE" dirty="0" err="1"/>
              <a:t>CongWin</a:t>
            </a:r>
            <a:r>
              <a:rPr lang="de-DE" dirty="0"/>
              <a:t> verdoppelt sich nach jeder Übertragungsrunde (Es werden jeweils doppelt so viele Nachrichten wie in der Runde davor quittiert).</a:t>
            </a:r>
          </a:p>
          <a:p>
            <a:r>
              <a:rPr lang="de-DE" dirty="0"/>
              <a:t>Eine Übertragungsrunde entspricht in etwa einer RTD</a:t>
            </a:r>
          </a:p>
        </p:txBody>
      </p:sp>
    </p:spTree>
    <p:extLst>
      <p:ext uri="{BB962C8B-B14F-4D97-AF65-F5344CB8AC3E}">
        <p14:creationId xmlns:p14="http://schemas.microsoft.com/office/powerpoint/2010/main" val="15877179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067675" cy="1325563"/>
          </a:xfrm>
        </p:spPr>
        <p:txBody>
          <a:bodyPr>
            <a:normAutofit/>
          </a:bodyPr>
          <a:lstStyle/>
          <a:p>
            <a:r>
              <a:rPr lang="de-DE" dirty="0"/>
              <a:t>Senderate nach </a:t>
            </a:r>
            <a:r>
              <a:rPr lang="de-DE" dirty="0" err="1"/>
              <a:t>Tahoe</a:t>
            </a:r>
            <a:r>
              <a:rPr lang="de-DE" dirty="0"/>
              <a:t>-Algorithmus</a:t>
            </a:r>
            <a:br>
              <a:rPr lang="de-DE" dirty="0"/>
            </a:br>
            <a:r>
              <a:rPr lang="de-DE" dirty="0"/>
              <a:t>(</a:t>
            </a:r>
            <a:r>
              <a:rPr lang="de-DE" b="1" dirty="0"/>
              <a:t>bei Netz ohne Last</a:t>
            </a:r>
            <a:r>
              <a:rPr lang="de-DE" dirty="0"/>
              <a:t>) (2/2)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59</a:t>
            </a:fld>
            <a:endParaRPr lang="de-DE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95304" y="1825626"/>
            <a:ext cx="4301020" cy="4299162"/>
          </a:xfr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4053882" cy="32990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/>
              <a:t>Lineares Wachstum: </a:t>
            </a:r>
          </a:p>
          <a:p>
            <a:r>
              <a:rPr lang="de-DE" dirty="0"/>
              <a:t>Nach erreichen des </a:t>
            </a:r>
            <a:r>
              <a:rPr lang="de-DE" i="1" dirty="0" err="1"/>
              <a:t>Threshhold</a:t>
            </a:r>
            <a:r>
              <a:rPr lang="de-DE" i="1" dirty="0"/>
              <a:t> </a:t>
            </a:r>
            <a:r>
              <a:rPr lang="de-DE" dirty="0"/>
              <a:t>wächst </a:t>
            </a:r>
            <a:r>
              <a:rPr lang="de-DE" dirty="0" err="1"/>
              <a:t>CongWin</a:t>
            </a:r>
            <a:r>
              <a:rPr lang="de-DE" dirty="0"/>
              <a:t> pro Übertragungsrunde (daher wenn alle Segmente der Runde erfolgreich quittiert wurden) um eins.</a:t>
            </a:r>
          </a:p>
          <a:p>
            <a:r>
              <a:rPr lang="de-DE" dirty="0"/>
              <a:t>Diese Phase geht so lange weiter bis ein Segment verloren geht (Timeout) </a:t>
            </a:r>
            <a:r>
              <a:rPr lang="de-DE" dirty="0">
                <a:sym typeface="Wingdings"/>
              </a:rPr>
              <a:t> lineares Wachstum solange das Netz nicht überlastet ist.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9793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Einordnung von Kapitel </a:t>
            </a:r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Kapitel </a:t>
            </a:r>
            <a:r>
              <a:rPr lang="de-DE" dirty="0" smtClean="0"/>
              <a:t>1: </a:t>
            </a:r>
            <a:r>
              <a:rPr lang="de-DE" dirty="0"/>
              <a:t>Querschnittsthema </a:t>
            </a:r>
            <a:br>
              <a:rPr lang="de-DE" dirty="0"/>
            </a:br>
            <a:r>
              <a:rPr lang="de-DE" dirty="0"/>
              <a:t>„Namen und Adressen“</a:t>
            </a:r>
          </a:p>
          <a:p>
            <a:pPr lvl="1"/>
            <a:r>
              <a:rPr lang="de-DE" dirty="0"/>
              <a:t>inkl. Dienst der Anwendungsschicht - Domain Name System (DNS) </a:t>
            </a:r>
          </a:p>
          <a:p>
            <a:r>
              <a:rPr lang="de-DE" dirty="0"/>
              <a:t>Dienste der Anwendungsschicht benötigen</a:t>
            </a:r>
          </a:p>
          <a:p>
            <a:pPr lvl="1"/>
            <a:r>
              <a:rPr lang="de-DE" b="1" dirty="0"/>
              <a:t>zuverlässige</a:t>
            </a:r>
            <a:r>
              <a:rPr lang="de-DE" dirty="0"/>
              <a:t> Übertragung von Nachrichten </a:t>
            </a:r>
          </a:p>
          <a:p>
            <a:pPr lvl="1"/>
            <a:r>
              <a:rPr lang="de-DE" dirty="0"/>
              <a:t>über </a:t>
            </a:r>
            <a:r>
              <a:rPr lang="de-DE" b="1" dirty="0"/>
              <a:t>unzuverlässige</a:t>
            </a:r>
            <a:r>
              <a:rPr lang="de-DE" dirty="0"/>
              <a:t> Transitnetze</a:t>
            </a:r>
          </a:p>
          <a:p>
            <a:r>
              <a:rPr lang="de-DE" dirty="0"/>
              <a:t>Aufgabe der Transportschicht:</a:t>
            </a:r>
          </a:p>
          <a:p>
            <a:pPr lvl="1"/>
            <a:r>
              <a:rPr lang="de-DE" dirty="0"/>
              <a:t>Bereitstellung der gewünschten Zuverlässigkeit unter Verwendung der Dienste der Vermittlungsschicht (Kapitel 4)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73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59750" cy="1325563"/>
          </a:xfrm>
        </p:spPr>
        <p:txBody>
          <a:bodyPr>
            <a:normAutofit/>
          </a:bodyPr>
          <a:lstStyle/>
          <a:p>
            <a:r>
              <a:rPr lang="de-DE" dirty="0"/>
              <a:t>Senderate nach </a:t>
            </a:r>
            <a:r>
              <a:rPr lang="de-DE" dirty="0" err="1"/>
              <a:t>Tahoe</a:t>
            </a:r>
            <a:r>
              <a:rPr lang="de-DE" dirty="0"/>
              <a:t>-Algorithmus</a:t>
            </a:r>
            <a:br>
              <a:rPr lang="de-DE" dirty="0"/>
            </a:br>
            <a:r>
              <a:rPr lang="de-DE" dirty="0"/>
              <a:t>(</a:t>
            </a:r>
            <a:r>
              <a:rPr lang="de-DE" b="1" dirty="0"/>
              <a:t>bei Netzüberlastung</a:t>
            </a:r>
            <a:r>
              <a:rPr lang="de-DE" dirty="0"/>
              <a:t>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02895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2400" dirty="0"/>
              <a:t>Bei Timeout (</a:t>
            </a:r>
            <a:r>
              <a:rPr lang="de-DE" sz="2400" dirty="0" err="1"/>
              <a:t>Retransmission</a:t>
            </a:r>
            <a:r>
              <a:rPr lang="de-DE" sz="2400" dirty="0"/>
              <a:t> </a:t>
            </a:r>
            <a:r>
              <a:rPr lang="de-DE" sz="2400" dirty="0" err="1"/>
              <a:t>Timer</a:t>
            </a:r>
            <a:r>
              <a:rPr lang="de-DE" sz="2400" dirty="0"/>
              <a:t>) Reduzierung der </a:t>
            </a:r>
            <a:r>
              <a:rPr lang="de-DE" sz="2400" dirty="0">
                <a:solidFill>
                  <a:srgbClr val="000000"/>
                </a:solidFill>
              </a:rPr>
              <a:t>Senderate </a:t>
            </a:r>
            <a:r>
              <a:rPr lang="de-DE" sz="2400" dirty="0"/>
              <a:t>wie folgt:</a:t>
            </a:r>
          </a:p>
          <a:p>
            <a:r>
              <a:rPr lang="de-DE" sz="2400" dirty="0"/>
              <a:t>Reduzierung des </a:t>
            </a:r>
            <a:r>
              <a:rPr lang="de-DE" sz="2400" dirty="0" err="1"/>
              <a:t>Threshold</a:t>
            </a:r>
            <a:r>
              <a:rPr lang="de-DE" sz="2400" dirty="0"/>
              <a:t> auf die Hälfte der derzeitigen Fenstergröße: </a:t>
            </a:r>
            <a:br>
              <a:rPr lang="de-DE" sz="2400" dirty="0"/>
            </a:br>
            <a:r>
              <a:rPr lang="de-DE" sz="2400" dirty="0" err="1"/>
              <a:t>Threshold</a:t>
            </a:r>
            <a:r>
              <a:rPr lang="de-DE" sz="2400" dirty="0"/>
              <a:t>=</a:t>
            </a:r>
            <a:r>
              <a:rPr lang="de-DE" sz="2400" dirty="0" err="1"/>
              <a:t>CongWin</a:t>
            </a:r>
            <a:r>
              <a:rPr lang="de-DE" sz="2400" dirty="0"/>
              <a:t>/2</a:t>
            </a:r>
          </a:p>
          <a:p>
            <a:r>
              <a:rPr lang="de-DE" sz="2400" dirty="0"/>
              <a:t>Neustart mit Slow Start: </a:t>
            </a:r>
            <a:br>
              <a:rPr lang="de-DE" sz="2400" dirty="0"/>
            </a:br>
            <a:r>
              <a:rPr lang="de-DE" sz="2400" dirty="0" err="1"/>
              <a:t>CongWin</a:t>
            </a:r>
            <a:r>
              <a:rPr lang="de-DE" sz="2400" dirty="0"/>
              <a:t> = 1 MSS</a:t>
            </a:r>
          </a:p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60</a:t>
            </a:fld>
            <a:endParaRPr lang="de-DE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87262" y="1825625"/>
            <a:ext cx="4928088" cy="4158888"/>
          </a:xfrm>
        </p:spPr>
      </p:pic>
    </p:spTree>
    <p:extLst>
      <p:ext uri="{BB962C8B-B14F-4D97-AF65-F5344CB8AC3E}">
        <p14:creationId xmlns:p14="http://schemas.microsoft.com/office/powerpoint/2010/main" val="4163048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13416" cy="1325563"/>
          </a:xfrm>
        </p:spPr>
        <p:txBody>
          <a:bodyPr/>
          <a:lstStyle/>
          <a:p>
            <a:r>
              <a:rPr lang="de-DE" dirty="0"/>
              <a:t>Senderate nach </a:t>
            </a:r>
            <a:r>
              <a:rPr lang="de-DE" dirty="0" err="1"/>
              <a:t>Tahoe</a:t>
            </a:r>
            <a:r>
              <a:rPr lang="de-DE" dirty="0"/>
              <a:t>-Algorithmus (Alternative Grafik)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143369"/>
            <a:ext cx="7886700" cy="371584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61</a:t>
            </a:fld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1145512" y="5859218"/>
            <a:ext cx="5312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 </a:t>
            </a:r>
            <a:r>
              <a:rPr lang="de-DE" sz="1200" dirty="0" err="1"/>
              <a:t>Tanenbaum</a:t>
            </a:r>
            <a:r>
              <a:rPr lang="de-DE" sz="1200" dirty="0"/>
              <a:t>, Computer Networks 5th Edition</a:t>
            </a:r>
          </a:p>
        </p:txBody>
      </p:sp>
    </p:spTree>
    <p:extLst>
      <p:ext uri="{BB962C8B-B14F-4D97-AF65-F5344CB8AC3E}">
        <p14:creationId xmlns:p14="http://schemas.microsoft.com/office/powerpoint/2010/main" val="3348274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47050" cy="1325563"/>
          </a:xfrm>
        </p:spPr>
        <p:txBody>
          <a:bodyPr/>
          <a:lstStyle/>
          <a:p>
            <a:r>
              <a:rPr lang="de-DE" dirty="0"/>
              <a:t>Optimierung bei Verlust (RFC 5681)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652963"/>
          </a:xfrm>
        </p:spPr>
        <p:txBody>
          <a:bodyPr>
            <a:normAutofit/>
          </a:bodyPr>
          <a:lstStyle/>
          <a:p>
            <a:r>
              <a:rPr lang="de-DE" dirty="0"/>
              <a:t>Grundlage: </a:t>
            </a:r>
            <a:br>
              <a:rPr lang="de-DE" dirty="0"/>
            </a:br>
            <a:r>
              <a:rPr lang="de-DE" dirty="0"/>
              <a:t>Geht ein Segment verloren, so werden darauf folgende, empfangene Segmente alle mit der gleichen Quittungsnummer (ACK-Nummer) quittiert (Byte-Strom-Orientierung).</a:t>
            </a:r>
          </a:p>
          <a:p>
            <a:r>
              <a:rPr lang="de-DE" b="1" dirty="0"/>
              <a:t>Quittungsduplikate</a:t>
            </a:r>
            <a:r>
              <a:rPr lang="de-DE" dirty="0"/>
              <a:t> weisen also frühzeitig (noch vor dem Timeout) </a:t>
            </a:r>
            <a:r>
              <a:rPr lang="de-DE" dirty="0">
                <a:solidFill>
                  <a:srgbClr val="000000"/>
                </a:solidFill>
              </a:rPr>
              <a:t>auf den Verlust oder den Empfang eines Segments außer der Reihe </a:t>
            </a:r>
            <a:r>
              <a:rPr lang="de-DE" dirty="0"/>
              <a:t>hin.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7460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47050" cy="1325563"/>
          </a:xfrm>
        </p:spPr>
        <p:txBody>
          <a:bodyPr/>
          <a:lstStyle/>
          <a:p>
            <a:r>
              <a:rPr lang="de-DE" dirty="0"/>
              <a:t>Optimierung bei Verlust (RFC 5681)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652963"/>
          </a:xfrm>
        </p:spPr>
        <p:txBody>
          <a:bodyPr>
            <a:normAutofit lnSpcReduction="10000"/>
          </a:bodyPr>
          <a:lstStyle/>
          <a:p>
            <a:r>
              <a:rPr lang="de-DE" b="1" dirty="0"/>
              <a:t>Schnelle Neuübertragung </a:t>
            </a:r>
            <a:r>
              <a:rPr lang="de-DE" dirty="0"/>
              <a:t>(engl.: fast </a:t>
            </a:r>
            <a:r>
              <a:rPr lang="de-DE" dirty="0" err="1"/>
              <a:t>retransmit</a:t>
            </a:r>
            <a:r>
              <a:rPr lang="de-DE" dirty="0"/>
              <a:t>): Der Sender wiederholt nach Empfang eines Quittungsduplikats das auf die ACK-Nummer folgende Segment (noch vor dem Timeout).</a:t>
            </a:r>
          </a:p>
          <a:p>
            <a:r>
              <a:rPr lang="de-DE" b="1" dirty="0"/>
              <a:t>Schnelle Wiederherstellung </a:t>
            </a:r>
            <a:r>
              <a:rPr lang="de-DE" dirty="0"/>
              <a:t>(engl.: fast </a:t>
            </a:r>
            <a:r>
              <a:rPr lang="de-DE" dirty="0" err="1"/>
              <a:t>recovery</a:t>
            </a:r>
            <a:r>
              <a:rPr lang="de-DE" dirty="0"/>
              <a:t>): Regelt Sendeverhalten nach der schnellen Neuübertragung:</a:t>
            </a:r>
          </a:p>
          <a:p>
            <a:pPr lvl="1"/>
            <a:r>
              <a:rPr lang="de-DE" dirty="0"/>
              <a:t>Pro empfangenem Quittungsduplikat wird ein Segment neuer Daten gesendet.</a:t>
            </a:r>
          </a:p>
          <a:p>
            <a:pPr lvl="1"/>
            <a:r>
              <a:rPr lang="de-DE" dirty="0" err="1"/>
              <a:t>CongWin</a:t>
            </a:r>
            <a:r>
              <a:rPr lang="de-DE" dirty="0"/>
              <a:t> wird respektiert aber nicht verändert.</a:t>
            </a:r>
          </a:p>
          <a:p>
            <a:pPr lvl="1"/>
            <a:r>
              <a:rPr lang="de-DE" dirty="0"/>
              <a:t>ab drittem Segment: Neuberechnung </a:t>
            </a:r>
            <a:r>
              <a:rPr lang="de-DE" dirty="0" err="1"/>
              <a:t>CongWin</a:t>
            </a:r>
            <a:r>
              <a:rPr lang="de-DE" dirty="0"/>
              <a:t> (ohne Slow Start)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1355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Senderate mit Schneller Wiederherstellung (Grafik)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37915"/>
            <a:ext cx="7886700" cy="382130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64</a:t>
            </a:fld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1145512" y="5859218"/>
            <a:ext cx="5312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 </a:t>
            </a:r>
            <a:r>
              <a:rPr lang="de-DE" sz="1200" dirty="0" err="1"/>
              <a:t>Tanenbaum</a:t>
            </a:r>
            <a:r>
              <a:rPr lang="de-DE" sz="1200" dirty="0"/>
              <a:t>, Computer Networks 5th Edition</a:t>
            </a:r>
          </a:p>
        </p:txBody>
      </p:sp>
    </p:spTree>
    <p:extLst>
      <p:ext uri="{BB962C8B-B14F-4D97-AF65-F5344CB8AC3E}">
        <p14:creationId xmlns:p14="http://schemas.microsoft.com/office/powerpoint/2010/main" val="5418529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Retransmission</a:t>
            </a:r>
            <a:r>
              <a:rPr lang="de-DE" dirty="0"/>
              <a:t> </a:t>
            </a:r>
            <a:r>
              <a:rPr lang="de-DE" dirty="0" err="1"/>
              <a:t>Timer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Timer sollte größer als RTT (engl.: </a:t>
            </a:r>
            <a:r>
              <a:rPr lang="de-DE" dirty="0" err="1"/>
              <a:t>round</a:t>
            </a:r>
            <a:r>
              <a:rPr lang="de-DE" dirty="0"/>
              <a:t> </a:t>
            </a:r>
            <a:r>
              <a:rPr lang="de-DE" dirty="0" err="1"/>
              <a:t>trip</a:t>
            </a:r>
            <a:r>
              <a:rPr lang="de-DE" dirty="0"/>
              <a:t> time) sein.</a:t>
            </a:r>
          </a:p>
          <a:p>
            <a:r>
              <a:rPr lang="de-DE" dirty="0"/>
              <a:t>Wir leiten den </a:t>
            </a:r>
            <a:r>
              <a:rPr lang="de-DE" dirty="0" err="1"/>
              <a:t>Timer</a:t>
            </a:r>
            <a:r>
              <a:rPr lang="de-DE" dirty="0"/>
              <a:t> aus der Zeit zwischen dem Versand eines Segments und dem Erhalt der Empfangsbestätigung ab (</a:t>
            </a:r>
            <a:r>
              <a:rPr lang="de-DE" dirty="0" err="1"/>
              <a:t>SampledRTT</a:t>
            </a:r>
            <a:r>
              <a:rPr lang="de-DE" dirty="0"/>
              <a:t>):</a:t>
            </a:r>
          </a:p>
          <a:p>
            <a:pPr marL="457200" lvl="1" indent="0">
              <a:buNone/>
            </a:pP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EstimatedRTT</a:t>
            </a:r>
            <a:r>
              <a:rPr lang="de-DE" dirty="0"/>
              <a:t> = 3; 	//typische Initialisierung (in Sekunden)</a:t>
            </a:r>
          </a:p>
          <a:p>
            <a:pPr marL="457200" lvl="1" indent="0">
              <a:buNone/>
            </a:pPr>
            <a:r>
              <a:rPr lang="de-DE" dirty="0"/>
              <a:t>x = 0.125; 		//typischer Startwert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 err="1"/>
              <a:t>EstimatedRTT</a:t>
            </a:r>
            <a:r>
              <a:rPr lang="de-DE" dirty="0"/>
              <a:t> = (1-x) * </a:t>
            </a:r>
            <a:r>
              <a:rPr lang="de-DE" dirty="0" err="1"/>
              <a:t>EstimatedRTT</a:t>
            </a:r>
            <a:r>
              <a:rPr lang="de-DE" dirty="0"/>
              <a:t> + x * </a:t>
            </a:r>
            <a:r>
              <a:rPr lang="de-DE" dirty="0" err="1"/>
              <a:t>SampledRTT</a:t>
            </a:r>
            <a:r>
              <a:rPr lang="de-DE" dirty="0"/>
              <a:t>;</a:t>
            </a:r>
          </a:p>
          <a:p>
            <a:pPr marL="457200" lvl="1" indent="0">
              <a:buNone/>
            </a:pPr>
            <a:r>
              <a:rPr lang="de-DE" dirty="0"/>
              <a:t>Abweichung = (1-x) * Abweichung + x * |</a:t>
            </a:r>
            <a:r>
              <a:rPr lang="de-DE" dirty="0" err="1"/>
              <a:t>SampledRTT</a:t>
            </a:r>
            <a:r>
              <a:rPr lang="de-DE" dirty="0"/>
              <a:t> - </a:t>
            </a:r>
            <a:r>
              <a:rPr lang="de-DE" dirty="0" err="1"/>
              <a:t>EstimatedRTT</a:t>
            </a:r>
            <a:r>
              <a:rPr lang="de-DE" dirty="0"/>
              <a:t>|</a:t>
            </a:r>
          </a:p>
          <a:p>
            <a:pPr marL="457200" lvl="1" indent="0">
              <a:buNone/>
            </a:pPr>
            <a:r>
              <a:rPr lang="de-DE" dirty="0" err="1"/>
              <a:t>Timer</a:t>
            </a:r>
            <a:r>
              <a:rPr lang="de-DE" dirty="0"/>
              <a:t> = </a:t>
            </a:r>
            <a:r>
              <a:rPr lang="de-DE" dirty="0" err="1"/>
              <a:t>EstimatedRTT</a:t>
            </a:r>
            <a:r>
              <a:rPr lang="de-DE" dirty="0"/>
              <a:t> + 4 * Abweichung;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65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19983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RTD- und MTU-Ermittlung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dirty="0"/>
              <a:t>Kern-Algorithmus: Verbesserung der RTD-Schätzung </a:t>
            </a:r>
          </a:p>
          <a:p>
            <a:r>
              <a:rPr lang="de-DE" dirty="0"/>
              <a:t>Ziel: Anpassung des </a:t>
            </a:r>
            <a:r>
              <a:rPr lang="de-DE" dirty="0" err="1"/>
              <a:t>Timerwertes</a:t>
            </a:r>
            <a:r>
              <a:rPr lang="de-DE" dirty="0"/>
              <a:t> RTT (Round Trip Time)</a:t>
            </a:r>
          </a:p>
          <a:p>
            <a:r>
              <a:rPr lang="de-DE" dirty="0"/>
              <a:t>Wiederholung eines Segments</a:t>
            </a:r>
            <a:r>
              <a:rPr lang="de-DE" dirty="0">
                <a:sym typeface="Wingdings"/>
              </a:rPr>
              <a:t>  </a:t>
            </a:r>
            <a:r>
              <a:rPr lang="de-DE" dirty="0"/>
              <a:t>RTT wird nicht aktualisiert</a:t>
            </a:r>
          </a:p>
          <a:p>
            <a:r>
              <a:rPr lang="de-DE" dirty="0"/>
              <a:t>Fehlgeschlagene Übertragung (d.h. Timeout) </a:t>
            </a:r>
            <a:r>
              <a:rPr lang="de-DE" dirty="0">
                <a:sym typeface="Wingdings"/>
              </a:rPr>
              <a:t> </a:t>
            </a:r>
            <a:r>
              <a:rPr lang="de-DE" dirty="0"/>
              <a:t>RTT wird verdoppelt</a:t>
            </a:r>
          </a:p>
          <a:p>
            <a:pPr marL="0" indent="0">
              <a:buNone/>
            </a:pPr>
            <a:r>
              <a:rPr lang="de-DE" dirty="0"/>
              <a:t>Bestimmung der kleinsten MTU (engl.: </a:t>
            </a:r>
            <a:r>
              <a:rPr lang="de-DE" dirty="0" err="1"/>
              <a:t>maximum</a:t>
            </a:r>
            <a:r>
              <a:rPr lang="de-DE" dirty="0"/>
              <a:t> </a:t>
            </a:r>
            <a:r>
              <a:rPr lang="de-DE" dirty="0" err="1"/>
              <a:t>transmissible</a:t>
            </a:r>
            <a:r>
              <a:rPr lang="de-DE" dirty="0"/>
              <a:t> </a:t>
            </a:r>
            <a:r>
              <a:rPr lang="de-DE" dirty="0" err="1"/>
              <a:t>unit</a:t>
            </a:r>
            <a:r>
              <a:rPr lang="de-DE" dirty="0"/>
              <a:t>) auf dem tatsächlich verwendeten (Vermittlungsschicht) Pfad </a:t>
            </a:r>
            <a:r>
              <a:rPr lang="de-DE" dirty="0">
                <a:sym typeface="Wingdings"/>
              </a:rPr>
              <a:t> Anpassung der Segment-größe zum Verhindern von IP-Paketfragmentierung.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66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6254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Optimierung bei kurzen Segmenten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/>
              <a:t>Nagle-Algorithmus: Zusammenfassung (</a:t>
            </a:r>
            <a:r>
              <a:rPr lang="de-DE" dirty="0" err="1"/>
              <a:t>Blocking</a:t>
            </a:r>
            <a:r>
              <a:rPr lang="de-DE" dirty="0"/>
              <a:t>) mehrerer kurzer TCP-Segmente.</a:t>
            </a:r>
          </a:p>
          <a:p>
            <a:r>
              <a:rPr lang="de-DE" dirty="0"/>
              <a:t>Problem: Datenübergabe an TCP in kleinen Portionen (z.B. </a:t>
            </a:r>
            <a:r>
              <a:rPr lang="de-DE" dirty="0" err="1"/>
              <a:t>telnet</a:t>
            </a:r>
            <a:r>
              <a:rPr lang="de-DE" dirty="0"/>
              <a:t>, remote </a:t>
            </a:r>
            <a:r>
              <a:rPr lang="de-DE" dirty="0" err="1"/>
              <a:t>shell</a:t>
            </a:r>
            <a:r>
              <a:rPr lang="de-DE" dirty="0"/>
              <a:t>, </a:t>
            </a:r>
            <a:r>
              <a:rPr lang="de-DE" dirty="0" err="1"/>
              <a:t>secure</a:t>
            </a:r>
            <a:r>
              <a:rPr lang="de-DE" dirty="0"/>
              <a:t> </a:t>
            </a:r>
            <a:r>
              <a:rPr lang="de-DE" dirty="0" err="1"/>
              <a:t>shell</a:t>
            </a:r>
            <a:r>
              <a:rPr lang="de-DE" dirty="0"/>
              <a:t>) </a:t>
            </a:r>
            <a:r>
              <a:rPr lang="de-DE" dirty="0">
                <a:sym typeface="Wingdings"/>
              </a:rPr>
              <a:t></a:t>
            </a:r>
            <a:r>
              <a:rPr lang="de-DE" dirty="0"/>
              <a:t> viele, kleine Segmente, sehr großer Overhead (z.B. 1 Byte/Segment </a:t>
            </a:r>
            <a:r>
              <a:rPr lang="de-DE" dirty="0">
                <a:sym typeface="Wingdings"/>
              </a:rPr>
              <a:t></a:t>
            </a:r>
            <a:r>
              <a:rPr lang="de-DE" dirty="0"/>
              <a:t> 4000%)</a:t>
            </a:r>
          </a:p>
          <a:p>
            <a:r>
              <a:rPr lang="de-DE" dirty="0"/>
              <a:t>Lösung: Spekulatives Warten, bis „genug” Daten, dann geblockt übertragen</a:t>
            </a:r>
          </a:p>
          <a:p>
            <a:r>
              <a:rPr lang="de-DE" dirty="0"/>
              <a:t>Nachteil: Wartezeit auch bei insgesamt kleiner zu übertragenden Datenmenge</a:t>
            </a:r>
          </a:p>
          <a:p>
            <a:r>
              <a:rPr lang="de-DE" dirty="0"/>
              <a:t>TCP CORK: gesonderter Dienstaufruf bei manchen Implementierungen, um geringe Datenmenge zu übergeben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67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70960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Kapitel </a:t>
            </a:r>
            <a:r>
              <a:rPr lang="de-DE" dirty="0" smtClean="0"/>
              <a:t>4.6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User </a:t>
            </a:r>
            <a:r>
              <a:rPr lang="de-DE" dirty="0" err="1"/>
              <a:t>Datagram</a:t>
            </a:r>
            <a:r>
              <a:rPr lang="de-DE" dirty="0"/>
              <a:t> Protocol (UDP)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verbindungslose Transportprotokoll des Internets</a:t>
            </a:r>
          </a:p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68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5963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UDP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Verbindungsloses, unzuverlässiges Internet Transportprotokoll (RFC 768)</a:t>
            </a:r>
          </a:p>
          <a:p>
            <a:pPr lvl="1"/>
            <a:r>
              <a:rPr lang="de-DE" dirty="0"/>
              <a:t>kein Verbindungsaufbau, -abbau, oder -status</a:t>
            </a:r>
          </a:p>
          <a:p>
            <a:pPr lvl="1"/>
            <a:r>
              <a:rPr lang="de-DE" dirty="0" err="1"/>
              <a:t>unregulierte</a:t>
            </a:r>
            <a:r>
              <a:rPr lang="de-DE" dirty="0"/>
              <a:t> Senderate</a:t>
            </a:r>
          </a:p>
          <a:p>
            <a:pPr lvl="1"/>
            <a:r>
              <a:rPr lang="de-DE" dirty="0"/>
              <a:t>keine Sequenznummern</a:t>
            </a:r>
            <a:br>
              <a:rPr lang="de-DE" dirty="0"/>
            </a:br>
            <a:r>
              <a:rPr lang="de-DE" dirty="0">
                <a:sym typeface="Wingdings"/>
              </a:rPr>
              <a:t> keine </a:t>
            </a:r>
            <a:r>
              <a:rPr lang="de-DE" dirty="0"/>
              <a:t>Reihenfolgesicherung, Duplikats- oder Verlusterkennung</a:t>
            </a:r>
          </a:p>
          <a:p>
            <a:r>
              <a:rPr lang="de-DE" dirty="0"/>
              <a:t>8 Byte Header (vgl. mit mindestens 20 Byte bei TCP)</a:t>
            </a:r>
          </a:p>
          <a:p>
            <a:r>
              <a:rPr lang="de-DE" dirty="0"/>
              <a:t>Unterstützt das Multiplexen über Anwendungen mit Hilfe von UDP-Ports (wie bei TCP)</a:t>
            </a:r>
          </a:p>
          <a:p>
            <a:r>
              <a:rPr lang="de-DE" dirty="0"/>
              <a:t>Bsp. Protokolle, die UDP verwenden: TFTP, DNS, RPC, SNMP</a:t>
            </a:r>
          </a:p>
          <a:p>
            <a:r>
              <a:rPr lang="de-DE" dirty="0"/>
              <a:t>UDP-Nutzer (Anwendungen) sind über UDP-Sockets adressierbar.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69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333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/>
              <a:t>Kapitel </a:t>
            </a:r>
            <a:r>
              <a:rPr lang="de-DE" sz="4800" dirty="0" smtClean="0"/>
              <a:t>4.1</a:t>
            </a:r>
            <a:r>
              <a:rPr lang="de-DE" sz="4800" dirty="0"/>
              <a:t/>
            </a:r>
            <a:br>
              <a:rPr lang="de-DE" sz="4800" dirty="0"/>
            </a:br>
            <a:r>
              <a:rPr lang="de-DE" sz="4800" dirty="0"/>
              <a:t>Ziele und Rahmenbedingungen </a:t>
            </a:r>
            <a:br>
              <a:rPr lang="de-DE" sz="4800" dirty="0"/>
            </a:br>
            <a:r>
              <a:rPr lang="de-DE" sz="4800" dirty="0"/>
              <a:t>des Transportdienstes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5161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UDP Header (PCI)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70</a:t>
            </a:fld>
            <a:endParaRPr lang="de-DE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4051300"/>
            <a:ext cx="7886700" cy="1892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err="1"/>
              <a:t>Quellport</a:t>
            </a:r>
            <a:r>
              <a:rPr lang="de-DE" b="1" dirty="0"/>
              <a:t>/</a:t>
            </a:r>
            <a:r>
              <a:rPr lang="de-DE" b="1" dirty="0" err="1"/>
              <a:t>Zielport</a:t>
            </a:r>
            <a:r>
              <a:rPr lang="de-DE" dirty="0"/>
              <a:t> (je 16 Bit): zur Adressierung</a:t>
            </a:r>
          </a:p>
          <a:p>
            <a:r>
              <a:rPr lang="de-DE" b="1" dirty="0"/>
              <a:t>Datagrammlänge</a:t>
            </a:r>
            <a:r>
              <a:rPr lang="de-DE" dirty="0"/>
              <a:t> (16 Bit): Maximallänge von </a:t>
            </a:r>
            <a:r>
              <a:rPr lang="de-DE" dirty="0">
                <a:solidFill>
                  <a:srgbClr val="000000"/>
                </a:solidFill>
              </a:rPr>
              <a:t>65515 </a:t>
            </a:r>
            <a:r>
              <a:rPr lang="de-DE" dirty="0"/>
              <a:t>Bytes (bei Verwendung von IPv4)</a:t>
            </a:r>
          </a:p>
          <a:p>
            <a:r>
              <a:rPr lang="de-DE" b="1" dirty="0"/>
              <a:t>Prüfsumme</a:t>
            </a:r>
            <a:r>
              <a:rPr lang="de-DE" dirty="0"/>
              <a:t> (16 Bit): (optionale) Prüfsumme über </a:t>
            </a:r>
            <a:br>
              <a:rPr lang="de-DE" dirty="0"/>
            </a:br>
            <a:r>
              <a:rPr lang="de-DE" dirty="0"/>
              <a:t>IP-Pseudoheader und UDP-Datagramm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7666" y="1758156"/>
            <a:ext cx="6908667" cy="1992313"/>
          </a:xfrm>
        </p:spPr>
      </p:pic>
    </p:spTree>
    <p:extLst>
      <p:ext uri="{BB962C8B-B14F-4D97-AF65-F5344CB8AC3E}">
        <p14:creationId xmlns:p14="http://schemas.microsoft.com/office/powerpoint/2010/main" val="33625852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Verwendung von UDP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Programmierung mit UDP Sockets</a:t>
            </a:r>
          </a:p>
          <a:p>
            <a:pPr lvl="1"/>
            <a:r>
              <a:rPr lang="de-DE" dirty="0"/>
              <a:t>Senden/Empfangen isolierter Datagramme</a:t>
            </a:r>
          </a:p>
          <a:p>
            <a:pPr lvl="1"/>
            <a:r>
              <a:rPr lang="de-DE" dirty="0"/>
              <a:t>Sicht auf lokales Socket</a:t>
            </a:r>
          </a:p>
          <a:p>
            <a:pPr lvl="1"/>
            <a:r>
              <a:rPr lang="de-DE" dirty="0"/>
              <a:t>Senden/Empfangen zu/von mehreren Hosts (IP-Adresse und Port des Empfängers werden i.d.R. beim Senden jedes einzelnen Datagramms angegeben)</a:t>
            </a:r>
          </a:p>
          <a:p>
            <a:r>
              <a:rPr lang="de-DE" dirty="0"/>
              <a:t>Reihenfolgesicherung, Verlust- und </a:t>
            </a:r>
            <a:r>
              <a:rPr lang="de-DE" dirty="0" err="1"/>
              <a:t>Duplikatsbehandlung</a:t>
            </a:r>
            <a:r>
              <a:rPr lang="de-DE" dirty="0"/>
              <a:t>, sowie die Steuerung der Senderate obliegen dem Anwendungsprogramm.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71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29641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UDP-Socket-Programm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673" y="1460677"/>
            <a:ext cx="6672654" cy="489751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72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7888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 Transportschicht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Netzunabhängiger Transport von Nachrichten zwischen Endsystemen</a:t>
            </a:r>
          </a:p>
          <a:p>
            <a:r>
              <a:rPr lang="de-DE" dirty="0"/>
              <a:t>Verschattung der Wege durchs Netz</a:t>
            </a:r>
          </a:p>
          <a:p>
            <a:r>
              <a:rPr lang="de-DE" dirty="0"/>
              <a:t>Fehlerbehandlung Ende-zu-Ende</a:t>
            </a:r>
          </a:p>
          <a:p>
            <a:r>
              <a:rPr lang="de-DE" dirty="0">
                <a:solidFill>
                  <a:srgbClr val="000000"/>
                </a:solidFill>
              </a:rPr>
              <a:t>Anpassung der Übertragungsqualitäten</a:t>
            </a:r>
          </a:p>
          <a:p>
            <a:r>
              <a:rPr lang="de-DE" dirty="0"/>
              <a:t>Splitting/Multiplex über Anwendungen/Prozesse</a:t>
            </a:r>
          </a:p>
          <a:p>
            <a:r>
              <a:rPr lang="de-DE" dirty="0"/>
              <a:t>Verbindungsloser oder -orientierter Dienst</a:t>
            </a:r>
          </a:p>
          <a:p>
            <a:r>
              <a:rPr lang="de-DE" dirty="0"/>
              <a:t>z.B. im Internet: TCP (verbindungsorientiert), UDP (verbindungslos)</a:t>
            </a:r>
          </a:p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73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309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Fragen zu Kapitel </a:t>
            </a:r>
            <a:r>
              <a:rPr lang="de-DE" dirty="0" smtClean="0"/>
              <a:t>4 </a:t>
            </a:r>
            <a:r>
              <a:rPr lang="de-DE" dirty="0"/>
              <a:t>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Was sind Einflussgrößen für die Größe des Sequenznummernraumes?</a:t>
            </a:r>
          </a:p>
          <a:p>
            <a:r>
              <a:rPr lang="de-DE" dirty="0"/>
              <a:t>Wozu kann die Fenstertechnik (Schiebefensterprotokoll) eingesetzt werden?</a:t>
            </a:r>
          </a:p>
          <a:p>
            <a:r>
              <a:rPr lang="de-DE" dirty="0"/>
              <a:t>Wie wird Eindeutigkeit der Sequenznummern sichergestellt?</a:t>
            </a:r>
          </a:p>
          <a:p>
            <a:r>
              <a:rPr lang="de-DE" dirty="0"/>
              <a:t>Wie wirken sich zu kleine Fenster aus, wie zu kleine Sequenznummernräume?</a:t>
            </a:r>
          </a:p>
          <a:p>
            <a:r>
              <a:rPr lang="de-DE" dirty="0"/>
              <a:t>Unter welchen Voraussetzungen genügt ein Zwei-Wege-Handschlag für einen Verbindungsaufbau?</a:t>
            </a:r>
          </a:p>
          <a:p>
            <a:r>
              <a:rPr lang="de-DE" dirty="0"/>
              <a:t>Warum ist für einen sicheren Verb.-Aufbau auf einer Transportschicht i.A. ein Drei-Wege-Handschlag erforderlich?</a:t>
            </a:r>
          </a:p>
          <a:p>
            <a:r>
              <a:rPr lang="de-DE" dirty="0"/>
              <a:t>Warum sollte ein Verbindungsabbau i.A. beidseitig geschehen?</a:t>
            </a:r>
          </a:p>
          <a:p>
            <a:r>
              <a:rPr lang="de-DE" dirty="0"/>
              <a:t>Was ist der Unterschied zwischen Flusssteuerung und Staukontrolle?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74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434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Fragen zu Kapitel </a:t>
            </a:r>
            <a:r>
              <a:rPr lang="de-DE" dirty="0" smtClean="0"/>
              <a:t>4 </a:t>
            </a:r>
            <a:r>
              <a:rPr lang="de-DE" dirty="0"/>
              <a:t>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Wann ist es für eine Anwendung sinnvoll UDP zu verwenden?</a:t>
            </a:r>
          </a:p>
          <a:p>
            <a:r>
              <a:rPr lang="de-DE" dirty="0"/>
              <a:t>Wie sichert man für eine Anwendung, die über UDP läuft, trotzdem einen zuverlässigen Datentransfer?</a:t>
            </a:r>
          </a:p>
          <a:p>
            <a:r>
              <a:rPr lang="de-DE" dirty="0"/>
              <a:t>A sendet 2 TCP-Segmente (mit Sequenznummern 90 und 110) an B. </a:t>
            </a:r>
          </a:p>
          <a:p>
            <a:pPr lvl="1"/>
            <a:r>
              <a:rPr lang="de-DE" dirty="0"/>
              <a:t>Wie viele Daten enthält das erste Segment? Wie lang ist es insgesamt?</a:t>
            </a:r>
          </a:p>
          <a:p>
            <a:pPr lvl="1"/>
            <a:r>
              <a:rPr lang="de-DE" dirty="0"/>
              <a:t>Wie lautet die Quittungsnummer in der Bestätigung von B nach A, wenn nur das erste Segment verloren geht?</a:t>
            </a:r>
          </a:p>
          <a:p>
            <a:r>
              <a:rPr lang="de-DE" dirty="0"/>
              <a:t>Welche Mechanismen bietet TCP für eine zuverlässige Ende-zu-Ende Verbindung?</a:t>
            </a:r>
          </a:p>
          <a:p>
            <a:r>
              <a:rPr lang="de-DE" dirty="0"/>
              <a:t>Welches Transportprotokoll unterstützt ein Multiplexen von Anwendungen?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75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875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Ende-zu-Ende Argument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Saltzer</a:t>
            </a:r>
            <a:r>
              <a:rPr lang="de-DE" dirty="0"/>
              <a:t> et al., 1984)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Grundproblem: </a:t>
            </a:r>
          </a:p>
          <a:p>
            <a:pPr lvl="1"/>
            <a:r>
              <a:rPr lang="de-DE" dirty="0"/>
              <a:t>Aus Sicht der Nutzer von Endsystemen: Transitsysteme allgemein außerhalb der eigenen Kontrolle und oft unzuverlässig (vgl. Kapitel 1.8: Fehlertypen)</a:t>
            </a:r>
          </a:p>
          <a:p>
            <a:r>
              <a:rPr lang="de-DE" dirty="0"/>
              <a:t>Ende-zu-Ende Argument: </a:t>
            </a:r>
          </a:p>
          <a:p>
            <a:pPr lvl="1"/>
            <a:r>
              <a:rPr lang="de-DE" dirty="0"/>
              <a:t>um mit der Unzuverlässigkeit der Transitsysteme umzugehen </a:t>
            </a:r>
            <a:r>
              <a:rPr lang="de-DE" dirty="0">
                <a:sym typeface="Wingdings"/>
              </a:rPr>
              <a:t> </a:t>
            </a:r>
            <a:r>
              <a:rPr lang="de-DE" dirty="0"/>
              <a:t>akzeptieren und umfangreiche Fehlerbehandlung in den Endsystemen.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Rechnernetze und verteilte Systeme                (Prof. Dr. D. Kranzlmüller)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4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hteck 77"/>
          <p:cNvSpPr/>
          <p:nvPr/>
        </p:nvSpPr>
        <p:spPr>
          <a:xfrm>
            <a:off x="1992553" y="3322650"/>
            <a:ext cx="5341972" cy="33530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24" name="Gruppierung 23"/>
          <p:cNvGrpSpPr/>
          <p:nvPr/>
        </p:nvGrpSpPr>
        <p:grpSpPr>
          <a:xfrm>
            <a:off x="622249" y="3322650"/>
            <a:ext cx="7763932" cy="2686369"/>
            <a:chOff x="1159926" y="4070651"/>
            <a:chExt cx="7763932" cy="2355549"/>
          </a:xfrm>
        </p:grpSpPr>
        <p:sp>
          <p:nvSpPr>
            <p:cNvPr id="5" name="Rechteck 4"/>
            <p:cNvSpPr/>
            <p:nvPr/>
          </p:nvSpPr>
          <p:spPr>
            <a:xfrm>
              <a:off x="1159926" y="4070652"/>
              <a:ext cx="7763932" cy="23555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A6A6A6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buClr>
                  <a:schemeClr val="tx2">
                    <a:lumMod val="60000"/>
                    <a:lumOff val="40000"/>
                  </a:schemeClr>
                </a:buClr>
              </a:pP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 rot="16200000">
              <a:off x="163085" y="5078407"/>
              <a:ext cx="2355549" cy="340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Transportsystem</a:t>
              </a:r>
            </a:p>
          </p:txBody>
        </p:sp>
      </p:grpSp>
      <p:sp>
        <p:nvSpPr>
          <p:cNvPr id="7" name="Rechteck 6"/>
          <p:cNvSpPr/>
          <p:nvPr/>
        </p:nvSpPr>
        <p:spPr>
          <a:xfrm>
            <a:off x="994997" y="2984448"/>
            <a:ext cx="997556" cy="165174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7334525" y="2973474"/>
            <a:ext cx="997556" cy="167288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800669" y="1963705"/>
            <a:ext cx="13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Endsystem A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7142202" y="1962256"/>
            <a:ext cx="13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Endsystem B</a:t>
            </a:r>
          </a:p>
        </p:txBody>
      </p:sp>
      <p:sp>
        <p:nvSpPr>
          <p:cNvPr id="25" name="Rechteck 24"/>
          <p:cNvSpPr/>
          <p:nvPr/>
        </p:nvSpPr>
        <p:spPr>
          <a:xfrm>
            <a:off x="6207951" y="5185145"/>
            <a:ext cx="445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...</a:t>
            </a:r>
          </a:p>
        </p:txBody>
      </p:sp>
      <p:sp>
        <p:nvSpPr>
          <p:cNvPr id="32" name="Rechteck 31"/>
          <p:cNvSpPr/>
          <p:nvPr/>
        </p:nvSpPr>
        <p:spPr>
          <a:xfrm>
            <a:off x="5166955" y="4003861"/>
            <a:ext cx="814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...</a:t>
            </a:r>
          </a:p>
        </p:txBody>
      </p:sp>
      <p:sp>
        <p:nvSpPr>
          <p:cNvPr id="37" name="Rechteck 36"/>
          <p:cNvSpPr/>
          <p:nvPr/>
        </p:nvSpPr>
        <p:spPr>
          <a:xfrm>
            <a:off x="997300" y="4304068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Rechteck 35"/>
          <p:cNvSpPr/>
          <p:nvPr/>
        </p:nvSpPr>
        <p:spPr>
          <a:xfrm>
            <a:off x="997300" y="3969759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Rechteck 34"/>
          <p:cNvSpPr/>
          <p:nvPr/>
        </p:nvSpPr>
        <p:spPr>
          <a:xfrm>
            <a:off x="997300" y="3641290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Rechteck 40"/>
          <p:cNvSpPr/>
          <p:nvPr/>
        </p:nvSpPr>
        <p:spPr>
          <a:xfrm>
            <a:off x="997300" y="3315818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Rechteck 39"/>
          <p:cNvSpPr/>
          <p:nvPr/>
        </p:nvSpPr>
        <p:spPr>
          <a:xfrm>
            <a:off x="997300" y="2987348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3" name="Rechteck 62"/>
          <p:cNvSpPr/>
          <p:nvPr/>
        </p:nvSpPr>
        <p:spPr>
          <a:xfrm>
            <a:off x="7334525" y="4304068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4" name="Rechteck 63"/>
          <p:cNvSpPr/>
          <p:nvPr/>
        </p:nvSpPr>
        <p:spPr>
          <a:xfrm>
            <a:off x="7334525" y="3969759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5" name="Rechteck 64"/>
          <p:cNvSpPr/>
          <p:nvPr/>
        </p:nvSpPr>
        <p:spPr>
          <a:xfrm>
            <a:off x="7334525" y="3641290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6" name="Rechteck 65"/>
          <p:cNvSpPr/>
          <p:nvPr/>
        </p:nvSpPr>
        <p:spPr>
          <a:xfrm>
            <a:off x="7334525" y="3315818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7" name="Rechteck 66"/>
          <p:cNvSpPr/>
          <p:nvPr/>
        </p:nvSpPr>
        <p:spPr>
          <a:xfrm>
            <a:off x="7334525" y="2987348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71" name="Gerade Verbindung mit Pfeil 70"/>
          <p:cNvCxnSpPr>
            <a:stCxn id="37" idx="2"/>
          </p:cNvCxnSpPr>
          <p:nvPr/>
        </p:nvCxnSpPr>
        <p:spPr>
          <a:xfrm>
            <a:off x="1496078" y="4639370"/>
            <a:ext cx="0" cy="66517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/>
          <p:cNvCxnSpPr/>
          <p:nvPr/>
        </p:nvCxnSpPr>
        <p:spPr>
          <a:xfrm flipH="1">
            <a:off x="1494323" y="5291843"/>
            <a:ext cx="959798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/>
          <p:nvPr/>
        </p:nvCxnSpPr>
        <p:spPr>
          <a:xfrm>
            <a:off x="2454121" y="4667114"/>
            <a:ext cx="0" cy="62762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>
          <a:xfrm>
            <a:off x="3268981" y="4667114"/>
            <a:ext cx="0" cy="62762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/>
          <p:nvPr/>
        </p:nvCxnSpPr>
        <p:spPr>
          <a:xfrm>
            <a:off x="4284223" y="4661226"/>
            <a:ext cx="0" cy="62762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/>
          <p:nvPr/>
        </p:nvCxnSpPr>
        <p:spPr>
          <a:xfrm>
            <a:off x="5086667" y="4663804"/>
            <a:ext cx="0" cy="6660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/>
          <p:nvPr/>
        </p:nvCxnSpPr>
        <p:spPr>
          <a:xfrm>
            <a:off x="6097141" y="4661226"/>
            <a:ext cx="0" cy="62762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/>
          <p:cNvCxnSpPr/>
          <p:nvPr/>
        </p:nvCxnSpPr>
        <p:spPr>
          <a:xfrm>
            <a:off x="6868658" y="4661226"/>
            <a:ext cx="0" cy="62762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/>
          <p:cNvCxnSpPr>
            <a:stCxn id="63" idx="2"/>
          </p:cNvCxnSpPr>
          <p:nvPr/>
        </p:nvCxnSpPr>
        <p:spPr>
          <a:xfrm>
            <a:off x="7833303" y="4639370"/>
            <a:ext cx="0" cy="64948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hteck 85"/>
          <p:cNvSpPr/>
          <p:nvPr/>
        </p:nvSpPr>
        <p:spPr>
          <a:xfrm>
            <a:off x="997300" y="2989089"/>
            <a:ext cx="997556" cy="1644691"/>
          </a:xfrm>
          <a:prstGeom prst="rect">
            <a:avLst/>
          </a:prstGeom>
          <a:noFill/>
          <a:ln w="190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3" name="Rechteck 92"/>
          <p:cNvSpPr/>
          <p:nvPr/>
        </p:nvSpPr>
        <p:spPr>
          <a:xfrm>
            <a:off x="7334525" y="2984447"/>
            <a:ext cx="997556" cy="1659493"/>
          </a:xfrm>
          <a:prstGeom prst="rect">
            <a:avLst/>
          </a:prstGeom>
          <a:noFill/>
          <a:ln w="190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5" name="Rechteck 94"/>
          <p:cNvSpPr/>
          <p:nvPr/>
        </p:nvSpPr>
        <p:spPr>
          <a:xfrm>
            <a:off x="2357185" y="3652857"/>
            <a:ext cx="997556" cy="100836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6" name="Textfeld 95"/>
          <p:cNvSpPr txBox="1"/>
          <p:nvPr/>
        </p:nvSpPr>
        <p:spPr>
          <a:xfrm>
            <a:off x="2357185" y="4605714"/>
            <a:ext cx="997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Router</a:t>
            </a:r>
          </a:p>
        </p:txBody>
      </p:sp>
      <p:sp>
        <p:nvSpPr>
          <p:cNvPr id="43" name="Rechteck 42"/>
          <p:cNvSpPr/>
          <p:nvPr/>
        </p:nvSpPr>
        <p:spPr>
          <a:xfrm>
            <a:off x="2357185" y="4322591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Rechteck 43"/>
          <p:cNvSpPr/>
          <p:nvPr/>
        </p:nvSpPr>
        <p:spPr>
          <a:xfrm>
            <a:off x="2357185" y="3984960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5" name="Rechteck 44"/>
          <p:cNvSpPr/>
          <p:nvPr/>
        </p:nvSpPr>
        <p:spPr>
          <a:xfrm>
            <a:off x="2357185" y="3653226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9" name="Rechteck 88"/>
          <p:cNvSpPr/>
          <p:nvPr/>
        </p:nvSpPr>
        <p:spPr>
          <a:xfrm>
            <a:off x="2357185" y="3653808"/>
            <a:ext cx="997556" cy="1008369"/>
          </a:xfrm>
          <a:prstGeom prst="rect">
            <a:avLst/>
          </a:prstGeom>
          <a:noFill/>
          <a:ln w="19050" cmpd="sng"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8" name="Rechteck 97"/>
          <p:cNvSpPr/>
          <p:nvPr/>
        </p:nvSpPr>
        <p:spPr>
          <a:xfrm>
            <a:off x="4169398" y="3652857"/>
            <a:ext cx="997556" cy="100836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9" name="Textfeld 98"/>
          <p:cNvSpPr txBox="1"/>
          <p:nvPr/>
        </p:nvSpPr>
        <p:spPr>
          <a:xfrm>
            <a:off x="4169398" y="4606154"/>
            <a:ext cx="997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Router</a:t>
            </a:r>
          </a:p>
        </p:txBody>
      </p:sp>
      <p:sp>
        <p:nvSpPr>
          <p:cNvPr id="51" name="Rechteck 50"/>
          <p:cNvSpPr/>
          <p:nvPr/>
        </p:nvSpPr>
        <p:spPr>
          <a:xfrm>
            <a:off x="4169398" y="4322591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2" name="Rechteck 51"/>
          <p:cNvSpPr/>
          <p:nvPr/>
        </p:nvSpPr>
        <p:spPr>
          <a:xfrm>
            <a:off x="4169398" y="3984960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3" name="Rechteck 52"/>
          <p:cNvSpPr/>
          <p:nvPr/>
        </p:nvSpPr>
        <p:spPr>
          <a:xfrm>
            <a:off x="4169398" y="3653226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1" name="Rechteck 90"/>
          <p:cNvSpPr/>
          <p:nvPr/>
        </p:nvSpPr>
        <p:spPr>
          <a:xfrm>
            <a:off x="4170537" y="3651450"/>
            <a:ext cx="997556" cy="1008369"/>
          </a:xfrm>
          <a:prstGeom prst="rect">
            <a:avLst/>
          </a:prstGeom>
          <a:noFill/>
          <a:ln w="19050" cmpd="sng"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1" name="Rechteck 100"/>
          <p:cNvSpPr/>
          <p:nvPr/>
        </p:nvSpPr>
        <p:spPr>
          <a:xfrm>
            <a:off x="5981785" y="3652857"/>
            <a:ext cx="997556" cy="100836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2" name="Textfeld 101"/>
          <p:cNvSpPr txBox="1"/>
          <p:nvPr/>
        </p:nvSpPr>
        <p:spPr>
          <a:xfrm>
            <a:off x="5976253" y="4606154"/>
            <a:ext cx="997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Router</a:t>
            </a:r>
          </a:p>
        </p:txBody>
      </p:sp>
      <p:sp>
        <p:nvSpPr>
          <p:cNvPr id="54" name="Rechteck 53"/>
          <p:cNvSpPr/>
          <p:nvPr/>
        </p:nvSpPr>
        <p:spPr>
          <a:xfrm>
            <a:off x="5981785" y="4322591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" name="Rechteck 54"/>
          <p:cNvSpPr/>
          <p:nvPr/>
        </p:nvSpPr>
        <p:spPr>
          <a:xfrm>
            <a:off x="5981785" y="3984960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6" name="Rechteck 55"/>
          <p:cNvSpPr/>
          <p:nvPr/>
        </p:nvSpPr>
        <p:spPr>
          <a:xfrm>
            <a:off x="5981785" y="3653226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2" name="Rechteck 91"/>
          <p:cNvSpPr/>
          <p:nvPr/>
        </p:nvSpPr>
        <p:spPr>
          <a:xfrm>
            <a:off x="5987795" y="3651446"/>
            <a:ext cx="997556" cy="1008369"/>
          </a:xfrm>
          <a:prstGeom prst="rect">
            <a:avLst/>
          </a:prstGeom>
          <a:noFill/>
          <a:ln w="19050" cmpd="sng"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03" name="Gerade Verbindung mit Pfeil 102"/>
          <p:cNvCxnSpPr/>
          <p:nvPr/>
        </p:nvCxnSpPr>
        <p:spPr>
          <a:xfrm>
            <a:off x="1496078" y="4639370"/>
            <a:ext cx="0" cy="665173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/>
          <p:cNvCxnSpPr/>
          <p:nvPr/>
        </p:nvCxnSpPr>
        <p:spPr>
          <a:xfrm flipH="1">
            <a:off x="1494323" y="5291843"/>
            <a:ext cx="959798" cy="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mit Pfeil 104"/>
          <p:cNvCxnSpPr/>
          <p:nvPr/>
        </p:nvCxnSpPr>
        <p:spPr>
          <a:xfrm>
            <a:off x="2454121" y="4667114"/>
            <a:ext cx="0" cy="627629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mit Pfeil 105"/>
          <p:cNvCxnSpPr/>
          <p:nvPr/>
        </p:nvCxnSpPr>
        <p:spPr>
          <a:xfrm>
            <a:off x="3268981" y="4676914"/>
            <a:ext cx="0" cy="627629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mit Pfeil 106"/>
          <p:cNvCxnSpPr/>
          <p:nvPr/>
        </p:nvCxnSpPr>
        <p:spPr>
          <a:xfrm>
            <a:off x="4284223" y="4661226"/>
            <a:ext cx="0" cy="627629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uppierung 7"/>
          <p:cNvGrpSpPr/>
          <p:nvPr/>
        </p:nvGrpSpPr>
        <p:grpSpPr>
          <a:xfrm>
            <a:off x="3163984" y="4903469"/>
            <a:ext cx="1222458" cy="963463"/>
            <a:chOff x="7093658" y="3008852"/>
            <a:chExt cx="1222458" cy="963463"/>
          </a:xfrm>
        </p:grpSpPr>
        <p:pic>
          <p:nvPicPr>
            <p:cNvPr id="9" name="Bild 8" descr="wolke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3658" y="3008852"/>
              <a:ext cx="1222458" cy="963463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7198655" y="3288520"/>
              <a:ext cx="1032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rgbClr val="558ED5"/>
                  </a:solidFill>
                </a:rPr>
                <a:t>Netz 1</a:t>
              </a:r>
            </a:p>
          </p:txBody>
        </p:sp>
      </p:grpSp>
      <p:cxnSp>
        <p:nvCxnSpPr>
          <p:cNvPr id="108" name="Gerade Verbindung mit Pfeil 107"/>
          <p:cNvCxnSpPr/>
          <p:nvPr/>
        </p:nvCxnSpPr>
        <p:spPr>
          <a:xfrm>
            <a:off x="5086667" y="4676914"/>
            <a:ext cx="0" cy="66600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mit Pfeil 108"/>
          <p:cNvCxnSpPr/>
          <p:nvPr/>
        </p:nvCxnSpPr>
        <p:spPr>
          <a:xfrm>
            <a:off x="6096608" y="4661226"/>
            <a:ext cx="0" cy="627629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uppierung 10"/>
          <p:cNvGrpSpPr/>
          <p:nvPr/>
        </p:nvGrpSpPr>
        <p:grpSpPr>
          <a:xfrm>
            <a:off x="5044762" y="4903469"/>
            <a:ext cx="1222458" cy="963463"/>
            <a:chOff x="5352127" y="1684504"/>
            <a:chExt cx="1222458" cy="963463"/>
          </a:xfrm>
        </p:grpSpPr>
        <p:pic>
          <p:nvPicPr>
            <p:cNvPr id="12" name="Bild 11" descr="wolke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2127" y="1684504"/>
              <a:ext cx="1222458" cy="963463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5381957" y="1983918"/>
              <a:ext cx="1032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rgbClr val="558ED5"/>
                  </a:solidFill>
                </a:rPr>
                <a:t>Netz 2</a:t>
              </a:r>
            </a:p>
          </p:txBody>
        </p:sp>
      </p:grpSp>
      <p:cxnSp>
        <p:nvCxnSpPr>
          <p:cNvPr id="110" name="Gerade Verbindung mit Pfeil 109"/>
          <p:cNvCxnSpPr/>
          <p:nvPr/>
        </p:nvCxnSpPr>
        <p:spPr>
          <a:xfrm>
            <a:off x="6868353" y="4661226"/>
            <a:ext cx="0" cy="627629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mit Pfeil 110"/>
          <p:cNvCxnSpPr/>
          <p:nvPr/>
        </p:nvCxnSpPr>
        <p:spPr>
          <a:xfrm>
            <a:off x="7832443" y="4646354"/>
            <a:ext cx="0" cy="649485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uppierung 13"/>
          <p:cNvGrpSpPr/>
          <p:nvPr/>
        </p:nvGrpSpPr>
        <p:grpSpPr>
          <a:xfrm>
            <a:off x="6734572" y="4903469"/>
            <a:ext cx="1222458" cy="963463"/>
            <a:chOff x="6664817" y="927276"/>
            <a:chExt cx="1222458" cy="963463"/>
          </a:xfrm>
        </p:grpSpPr>
        <p:pic>
          <p:nvPicPr>
            <p:cNvPr id="15" name="Bild 14" descr="wolke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4817" y="927276"/>
              <a:ext cx="1222458" cy="963463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6769814" y="1206944"/>
              <a:ext cx="1032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rgbClr val="558ED5"/>
                  </a:solidFill>
                </a:rPr>
                <a:t>Netz </a:t>
              </a:r>
              <a:r>
                <a:rPr lang="de-DE" sz="2400" dirty="0" err="1">
                  <a:solidFill>
                    <a:srgbClr val="558ED5"/>
                  </a:solidFill>
                </a:rPr>
                <a:t>n</a:t>
              </a:r>
              <a:endParaRPr lang="de-DE" sz="2400" dirty="0">
                <a:solidFill>
                  <a:srgbClr val="558ED5"/>
                </a:solidFill>
              </a:endParaRPr>
            </a:p>
          </p:txBody>
        </p:sp>
      </p:grpSp>
      <p:cxnSp>
        <p:nvCxnSpPr>
          <p:cNvPr id="3" name="Gerade Verbindung mit Pfeil 2"/>
          <p:cNvCxnSpPr>
            <a:stCxn id="41" idx="3"/>
            <a:endCxn id="66" idx="1"/>
          </p:cNvCxnSpPr>
          <p:nvPr/>
        </p:nvCxnSpPr>
        <p:spPr>
          <a:xfrm>
            <a:off x="1994856" y="3483469"/>
            <a:ext cx="5339669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2658840" y="2918658"/>
            <a:ext cx="3608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Virtuelle, zuverlässige Verbindungen </a:t>
            </a:r>
          </a:p>
          <a:p>
            <a:pPr algn="ctr"/>
            <a:r>
              <a:rPr lang="de-DE" dirty="0"/>
              <a:t>(aus Sicht der Endsysteme)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Ende-zu-Ende Betrachtung als Grafik (Wiederholung)</a:t>
            </a: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12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4774</Words>
  <Application>Microsoft Office PowerPoint</Application>
  <PresentationFormat>Bildschirmpräsentation (4:3)</PresentationFormat>
  <Paragraphs>968</Paragraphs>
  <Slides>75</Slides>
  <Notes>30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75</vt:i4>
      </vt:variant>
    </vt:vector>
  </HeadingPairs>
  <TitlesOfParts>
    <vt:vector size="83" baseType="lpstr">
      <vt:lpstr>Arial</vt:lpstr>
      <vt:lpstr>Arial Black</vt:lpstr>
      <vt:lpstr>Calibri</vt:lpstr>
      <vt:lpstr>Calibri Light</vt:lpstr>
      <vt:lpstr>Courier</vt:lpstr>
      <vt:lpstr>Helvetica</vt:lpstr>
      <vt:lpstr>Wingdings</vt:lpstr>
      <vt:lpstr>1_Office Theme</vt:lpstr>
      <vt:lpstr>Rechnernetze &amp; Verteilte Systeme</vt:lpstr>
      <vt:lpstr>Organisatorisches</vt:lpstr>
      <vt:lpstr>Kapitel 4:  Transportschicht</vt:lpstr>
      <vt:lpstr>Chat-Beispiel: Unsicherer Kanal</vt:lpstr>
      <vt:lpstr>Inhalt von Kapitel 4</vt:lpstr>
      <vt:lpstr>Einordnung von Kapitel 4</vt:lpstr>
      <vt:lpstr>Kapitel 4.1 Ziele und Rahmenbedingungen  des Transportdienstes</vt:lpstr>
      <vt:lpstr>Ende-zu-Ende Argument (Saltzer et al., 1984)</vt:lpstr>
      <vt:lpstr>Ende-zu-Ende Betrachtung als Grafik (Wiederholung)</vt:lpstr>
      <vt:lpstr>Ende-zu-Ende Betrachtung als Grafik (Wiederholung)</vt:lpstr>
      <vt:lpstr>Vermittlungsschicht als Rahmenbedingung (1/2)</vt:lpstr>
      <vt:lpstr>Vermittlungsschicht als Rahmenbedingung (2/2)</vt:lpstr>
      <vt:lpstr>Verbindungslos oder Verbindungsorientiert?</vt:lpstr>
      <vt:lpstr>Kapitel 4.2 Techniken zur Realisierung verbindungsorientierter Ansätze</vt:lpstr>
      <vt:lpstr>Motivation/Einordnung</vt:lpstr>
      <vt:lpstr>Techniken zur Realisierung verbindungsorientierter Dienste</vt:lpstr>
      <vt:lpstr>Sequenznummern und Quittungen</vt:lpstr>
      <vt:lpstr>Sequenznummern Notation</vt:lpstr>
      <vt:lpstr>Quittungsvarianten</vt:lpstr>
      <vt:lpstr>Beispiel: </vt:lpstr>
      <vt:lpstr>Größe des Sequenznummernraumes (1/2)</vt:lpstr>
      <vt:lpstr>Größe des Sequenznummernraumes (2/2)</vt:lpstr>
      <vt:lpstr>Maximale Lebensdauer von Nachrichten</vt:lpstr>
      <vt:lpstr>Idee Fenstertechnik (Tanenbaum: „Schiebefensterprotokoll“)</vt:lpstr>
      <vt:lpstr>Fenstertechnik als Animation</vt:lpstr>
      <vt:lpstr>PowerPoint-Präsentation</vt:lpstr>
      <vt:lpstr>PowerPoint-Präsentation</vt:lpstr>
      <vt:lpstr>PowerPoint-Präsentation</vt:lpstr>
      <vt:lpstr>Vorteile der Fenstertechnik</vt:lpstr>
      <vt:lpstr>Techniken zur Realisierung verbindungsorientierter Dienste</vt:lpstr>
      <vt:lpstr>Verbindungsaufbau</vt:lpstr>
      <vt:lpstr>Zwei-Wege-Handschlag</vt:lpstr>
      <vt:lpstr>Drei-Wege-Handschlag (1/2)</vt:lpstr>
      <vt:lpstr>Drei-Wege-Handschlag (2/2) (Engl.: Three-Way-Handshake)</vt:lpstr>
      <vt:lpstr>Verbindungsabbau</vt:lpstr>
      <vt:lpstr>Kapitel 4.3 Flusssteuerung und Staukontrolle</vt:lpstr>
      <vt:lpstr>Techniken zur Realisierung verbindungsorientierter Dienste</vt:lpstr>
      <vt:lpstr>Einordnung/Motivation:</vt:lpstr>
      <vt:lpstr>Warteschlangen (Grafik)</vt:lpstr>
      <vt:lpstr>Lösungsansätze Staukontrolle</vt:lpstr>
      <vt:lpstr>Lösungsansätze Flussteuerung</vt:lpstr>
      <vt:lpstr>Kapitel 4.5 Transmission Control Protocol (TCP)</vt:lpstr>
      <vt:lpstr>Überblick TCP</vt:lpstr>
      <vt:lpstr>TCP Header (PCI) (1/3)</vt:lpstr>
      <vt:lpstr>TCP Header (PCI) (2/3)</vt:lpstr>
      <vt:lpstr>Der TCP Header (PCI) (3/3)</vt:lpstr>
      <vt:lpstr>TCP Ports</vt:lpstr>
      <vt:lpstr>Verbindungsaufbau: Drei-Wege-Handschlag</vt:lpstr>
      <vt:lpstr>PowerPoint-Präsentation</vt:lpstr>
      <vt:lpstr>Typische TCP-Zustände im Client</vt:lpstr>
      <vt:lpstr>Typische TCP-Zustände im Server</vt:lpstr>
      <vt:lpstr>Flussteuerung (1/2)</vt:lpstr>
      <vt:lpstr>Flussteuerung (2/2)</vt:lpstr>
      <vt:lpstr>Einordnung Staukontrolle (Überlastungskontrolle)</vt:lpstr>
      <vt:lpstr>Überlastungserkennung  auf der Transportschicht</vt:lpstr>
      <vt:lpstr>Überlastungskontrolle (Benötigte Variablen)</vt:lpstr>
      <vt:lpstr>Überlastungskontrolle (Benötigte Variablen)</vt:lpstr>
      <vt:lpstr>Senderate nach Tahoe-Algorithmus (bei Netz ohne Last) (1/2)</vt:lpstr>
      <vt:lpstr>Senderate nach Tahoe-Algorithmus (bei Netz ohne Last) (2/2)</vt:lpstr>
      <vt:lpstr>Senderate nach Tahoe-Algorithmus (bei Netzüberlastung)</vt:lpstr>
      <vt:lpstr>Senderate nach Tahoe-Algorithmus (Alternative Grafik)</vt:lpstr>
      <vt:lpstr>Optimierung bei Verlust (RFC 5681)</vt:lpstr>
      <vt:lpstr>Optimierung bei Verlust (RFC 5681)</vt:lpstr>
      <vt:lpstr>Senderate mit Schneller Wiederherstellung (Grafik)</vt:lpstr>
      <vt:lpstr>Retransmission Timer</vt:lpstr>
      <vt:lpstr>RTD- und MTU-Ermittlung</vt:lpstr>
      <vt:lpstr>Optimierung bei kurzen Segmenten</vt:lpstr>
      <vt:lpstr>Kapitel 4.6 User Datagram Protocol (UDP)</vt:lpstr>
      <vt:lpstr>Überblick UDP</vt:lpstr>
      <vt:lpstr>Der UDP Header (PCI)</vt:lpstr>
      <vt:lpstr>Verwendung von UDP</vt:lpstr>
      <vt:lpstr>Beispiel: UDP-Socket-Programm</vt:lpstr>
      <vt:lpstr>Zusammenfassung Transportschicht</vt:lpstr>
      <vt:lpstr>Fragen zu Kapitel 4 (1/2)</vt:lpstr>
      <vt:lpstr>Fragen zu Kapitel 4 (2/2)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Rechnernetze &amp; Verteilte Systeme</dc:title>
  <dc:creator>quirin</dc:creator>
  <cp:lastModifiedBy>Jungblut, Pascal</cp:lastModifiedBy>
  <cp:revision>498</cp:revision>
  <dcterms:created xsi:type="dcterms:W3CDTF">2016-01-14T15:59:31Z</dcterms:created>
  <dcterms:modified xsi:type="dcterms:W3CDTF">2019-06-06T15:57:08Z</dcterms:modified>
</cp:coreProperties>
</file>