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28"/>
  </p:notesMasterIdLst>
  <p:handoutMasterIdLst>
    <p:handoutMasterId r:id="rId129"/>
  </p:handoutMasterIdLst>
  <p:sldIdLst>
    <p:sldId id="265" r:id="rId2"/>
    <p:sldId id="266" r:id="rId3"/>
    <p:sldId id="410" r:id="rId4"/>
    <p:sldId id="393" r:id="rId5"/>
    <p:sldId id="335" r:id="rId6"/>
    <p:sldId id="337" r:id="rId7"/>
    <p:sldId id="338" r:id="rId8"/>
    <p:sldId id="339" r:id="rId9"/>
    <p:sldId id="342" r:id="rId10"/>
    <p:sldId id="341" r:id="rId11"/>
    <p:sldId id="385" r:id="rId12"/>
    <p:sldId id="411" r:id="rId13"/>
    <p:sldId id="412" r:id="rId14"/>
    <p:sldId id="413" r:id="rId15"/>
    <p:sldId id="414" r:id="rId16"/>
    <p:sldId id="415" r:id="rId17"/>
    <p:sldId id="416" r:id="rId18"/>
    <p:sldId id="419" r:id="rId19"/>
    <p:sldId id="420" r:id="rId20"/>
    <p:sldId id="421" r:id="rId21"/>
    <p:sldId id="267" r:id="rId22"/>
    <p:sldId id="364" r:id="rId23"/>
    <p:sldId id="365" r:id="rId24"/>
    <p:sldId id="404" r:id="rId25"/>
    <p:sldId id="397" r:id="rId26"/>
    <p:sldId id="366" r:id="rId27"/>
    <p:sldId id="398" r:id="rId28"/>
    <p:sldId id="375" r:id="rId29"/>
    <p:sldId id="376" r:id="rId30"/>
    <p:sldId id="390" r:id="rId31"/>
    <p:sldId id="399" r:id="rId32"/>
    <p:sldId id="400" r:id="rId33"/>
    <p:sldId id="372" r:id="rId34"/>
    <p:sldId id="377" r:id="rId35"/>
    <p:sldId id="368" r:id="rId36"/>
    <p:sldId id="401" r:id="rId37"/>
    <p:sldId id="379" r:id="rId38"/>
    <p:sldId id="370" r:id="rId39"/>
    <p:sldId id="389" r:id="rId40"/>
    <p:sldId id="371" r:id="rId41"/>
    <p:sldId id="391" r:id="rId42"/>
    <p:sldId id="392" r:id="rId43"/>
    <p:sldId id="402" r:id="rId44"/>
    <p:sldId id="378" r:id="rId45"/>
    <p:sldId id="373" r:id="rId46"/>
    <p:sldId id="374" r:id="rId47"/>
    <p:sldId id="454" r:id="rId48"/>
    <p:sldId id="508" r:id="rId49"/>
    <p:sldId id="422" r:id="rId50"/>
    <p:sldId id="433" r:id="rId51"/>
    <p:sldId id="423" r:id="rId52"/>
    <p:sldId id="424" r:id="rId53"/>
    <p:sldId id="498" r:id="rId54"/>
    <p:sldId id="425" r:id="rId55"/>
    <p:sldId id="440" r:id="rId56"/>
    <p:sldId id="441" r:id="rId57"/>
    <p:sldId id="442" r:id="rId58"/>
    <p:sldId id="434" r:id="rId59"/>
    <p:sldId id="427" r:id="rId60"/>
    <p:sldId id="428" r:id="rId61"/>
    <p:sldId id="443" r:id="rId62"/>
    <p:sldId id="429" r:id="rId63"/>
    <p:sldId id="435" r:id="rId64"/>
    <p:sldId id="436" r:id="rId65"/>
    <p:sldId id="437" r:id="rId66"/>
    <p:sldId id="438" r:id="rId67"/>
    <p:sldId id="439" r:id="rId68"/>
    <p:sldId id="430" r:id="rId69"/>
    <p:sldId id="455" r:id="rId70"/>
    <p:sldId id="456" r:id="rId71"/>
    <p:sldId id="431" r:id="rId72"/>
    <p:sldId id="432" r:id="rId73"/>
    <p:sldId id="444" r:id="rId74"/>
    <p:sldId id="445" r:id="rId75"/>
    <p:sldId id="446" r:id="rId76"/>
    <p:sldId id="447" r:id="rId77"/>
    <p:sldId id="448" r:id="rId78"/>
    <p:sldId id="449" r:id="rId79"/>
    <p:sldId id="450" r:id="rId80"/>
    <p:sldId id="451" r:id="rId81"/>
    <p:sldId id="452" r:id="rId82"/>
    <p:sldId id="453" r:id="rId83"/>
    <p:sldId id="485" r:id="rId84"/>
    <p:sldId id="486" r:id="rId85"/>
    <p:sldId id="487" r:id="rId86"/>
    <p:sldId id="488" r:id="rId87"/>
    <p:sldId id="489" r:id="rId88"/>
    <p:sldId id="490" r:id="rId89"/>
    <p:sldId id="491" r:id="rId90"/>
    <p:sldId id="492" r:id="rId91"/>
    <p:sldId id="457" r:id="rId92"/>
    <p:sldId id="459"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78" r:id="rId111"/>
    <p:sldId id="479" r:id="rId112"/>
    <p:sldId id="480" r:id="rId113"/>
    <p:sldId id="481" r:id="rId114"/>
    <p:sldId id="482" r:id="rId115"/>
    <p:sldId id="483" r:id="rId116"/>
    <p:sldId id="484" r:id="rId117"/>
    <p:sldId id="500" r:id="rId118"/>
    <p:sldId id="507" r:id="rId119"/>
    <p:sldId id="503" r:id="rId120"/>
    <p:sldId id="504" r:id="rId121"/>
    <p:sldId id="505" r:id="rId122"/>
    <p:sldId id="506" r:id="rId123"/>
    <p:sldId id="494" r:id="rId124"/>
    <p:sldId id="495" r:id="rId125"/>
    <p:sldId id="496" r:id="rId126"/>
    <p:sldId id="497" r:id="rId1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itel 3: DNS" id="{0A01FA3D-6A07-4A48-8595-69BF66C3E212}">
          <p14:sldIdLst>
            <p14:sldId id="265"/>
            <p14:sldId id="266"/>
            <p14:sldId id="410"/>
            <p14:sldId id="393"/>
          </p14:sldIdLst>
        </p14:section>
        <p14:section name="Kapitel 3.1: Allgemeines zu Namen und Adressen" id="{84B41E4E-D34D-4DFC-B28C-386540D16E76}">
          <p14:sldIdLst>
            <p14:sldId id="335"/>
            <p14:sldId id="337"/>
            <p14:sldId id="338"/>
            <p14:sldId id="339"/>
            <p14:sldId id="342"/>
            <p14:sldId id="341"/>
            <p14:sldId id="385"/>
          </p14:sldIdLst>
        </p14:section>
        <p14:section name="Kapitel 2.2: IPv4 Adressen" id="{B5C1F129-969C-4652-B4F0-A2BDF78353F4}">
          <p14:sldIdLst>
            <p14:sldId id="411"/>
            <p14:sldId id="412"/>
            <p14:sldId id="413"/>
            <p14:sldId id="414"/>
            <p14:sldId id="415"/>
            <p14:sldId id="416"/>
            <p14:sldId id="419"/>
            <p14:sldId id="420"/>
            <p14:sldId id="421"/>
          </p14:sldIdLst>
        </p14:section>
        <p14:section name="Kapitel 2.3: DNS – Domain Name System" id="{0360DD49-FBCA-4EE2-8674-7C44C00B675C}">
          <p14:sldIdLst>
            <p14:sldId id="267"/>
            <p14:sldId id="364"/>
            <p14:sldId id="365"/>
            <p14:sldId id="404"/>
            <p14:sldId id="397"/>
            <p14:sldId id="366"/>
            <p14:sldId id="398"/>
            <p14:sldId id="375"/>
            <p14:sldId id="376"/>
            <p14:sldId id="390"/>
            <p14:sldId id="399"/>
            <p14:sldId id="400"/>
            <p14:sldId id="372"/>
            <p14:sldId id="377"/>
            <p14:sldId id="368"/>
            <p14:sldId id="401"/>
            <p14:sldId id="379"/>
            <p14:sldId id="370"/>
            <p14:sldId id="389"/>
            <p14:sldId id="371"/>
            <p14:sldId id="391"/>
            <p14:sldId id="392"/>
            <p14:sldId id="402"/>
            <p14:sldId id="378"/>
            <p14:sldId id="373"/>
            <p14:sldId id="374"/>
            <p14:sldId id="454"/>
            <p14:sldId id="508"/>
            <p14:sldId id="422"/>
            <p14:sldId id="433"/>
            <p14:sldId id="423"/>
            <p14:sldId id="424"/>
            <p14:sldId id="498"/>
            <p14:sldId id="425"/>
            <p14:sldId id="440"/>
            <p14:sldId id="441"/>
            <p14:sldId id="442"/>
            <p14:sldId id="434"/>
            <p14:sldId id="427"/>
            <p14:sldId id="428"/>
            <p14:sldId id="443"/>
            <p14:sldId id="429"/>
            <p14:sldId id="435"/>
            <p14:sldId id="436"/>
            <p14:sldId id="437"/>
            <p14:sldId id="438"/>
            <p14:sldId id="439"/>
            <p14:sldId id="430"/>
            <p14:sldId id="455"/>
            <p14:sldId id="456"/>
            <p14:sldId id="431"/>
            <p14:sldId id="432"/>
            <p14:sldId id="444"/>
            <p14:sldId id="445"/>
            <p14:sldId id="446"/>
            <p14:sldId id="447"/>
            <p14:sldId id="448"/>
            <p14:sldId id="449"/>
            <p14:sldId id="450"/>
            <p14:sldId id="451"/>
            <p14:sldId id="452"/>
            <p14:sldId id="453"/>
            <p14:sldId id="485"/>
            <p14:sldId id="486"/>
            <p14:sldId id="487"/>
            <p14:sldId id="488"/>
            <p14:sldId id="489"/>
            <p14:sldId id="490"/>
            <p14:sldId id="491"/>
            <p14:sldId id="492"/>
            <p14:sldId id="457"/>
            <p14:sldId id="459"/>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500"/>
            <p14:sldId id="507"/>
            <p14:sldId id="503"/>
            <p14:sldId id="504"/>
            <p14:sldId id="505"/>
            <p14:sldId id="506"/>
            <p14:sldId id="494"/>
            <p14:sldId id="495"/>
            <p14:sldId id="496"/>
            <p14:sldId id="497"/>
          </p14:sldIdLst>
        </p14:section>
        <p14:section name="Fragen zu Kapitel 3" id="{986BC015-1DCF-4669-ABD8-A8E4C3C670C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rin" initials="q" lastIdx="3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49" autoAdjust="0"/>
    <p:restoredTop sz="86382"/>
  </p:normalViewPr>
  <p:slideViewPr>
    <p:cSldViewPr snapToGrid="0">
      <p:cViewPr varScale="1">
        <p:scale>
          <a:sx n="163" d="100"/>
          <a:sy n="163" d="100"/>
        </p:scale>
        <p:origin x="1632"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3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20T10:50:23.591" idx="22">
    <p:pos x="10" y="10"/>
    <p:text>Eventuell wiederhohlung der Definition?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7359A2-3D82-0B42-B949-6F38BC866D0D}" type="datetimeFigureOut">
              <a:rPr lang="de-DE" smtClean="0"/>
              <a:t>26.07.2019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CA49B-A554-4846-8931-C652DD1CDE55}" type="slidenum">
              <a:rPr lang="de-DE" smtClean="0"/>
              <a:t>‹Nr.›</a:t>
            </a:fld>
            <a:endParaRPr lang="de-DE"/>
          </a:p>
        </p:txBody>
      </p:sp>
    </p:spTree>
    <p:extLst>
      <p:ext uri="{BB962C8B-B14F-4D97-AF65-F5344CB8AC3E}">
        <p14:creationId xmlns:p14="http://schemas.microsoft.com/office/powerpoint/2010/main" val="38341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0CFB8-C07B-4450-90AA-28AF97BDE110}" type="datetimeFigureOut">
              <a:rPr lang="de-DE" smtClean="0"/>
              <a:t>26.07.2019</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21DF-5BF9-422D-8EF4-C385F99DD261}" type="slidenum">
              <a:rPr lang="de-DE" smtClean="0"/>
              <a:t>‹Nr.›</a:t>
            </a:fld>
            <a:endParaRPr lang="de-DE"/>
          </a:p>
        </p:txBody>
      </p:sp>
    </p:spTree>
    <p:extLst>
      <p:ext uri="{BB962C8B-B14F-4D97-AF65-F5344CB8AC3E}">
        <p14:creationId xmlns:p14="http://schemas.microsoft.com/office/powerpoint/2010/main" val="585433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9</a:t>
            </a:fld>
            <a:endParaRPr lang="de-DE"/>
          </a:p>
        </p:txBody>
      </p:sp>
    </p:spTree>
    <p:extLst>
      <p:ext uri="{BB962C8B-B14F-4D97-AF65-F5344CB8AC3E}">
        <p14:creationId xmlns:p14="http://schemas.microsoft.com/office/powerpoint/2010/main" val="198569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11</a:t>
            </a:fld>
            <a:endParaRPr lang="de-DE"/>
          </a:p>
        </p:txBody>
      </p:sp>
    </p:spTree>
    <p:extLst>
      <p:ext uri="{BB962C8B-B14F-4D97-AF65-F5344CB8AC3E}">
        <p14:creationId xmlns:p14="http://schemas.microsoft.com/office/powerpoint/2010/main" val="140821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Frage:</a:t>
            </a:r>
            <a:r>
              <a:rPr lang="de-DE" sz="1200" baseline="0" dirty="0" smtClean="0"/>
              <a:t> „</a:t>
            </a:r>
            <a:r>
              <a:rPr lang="de-DE" sz="1200" dirty="0" smtClean="0"/>
              <a:t>Sind alle Header-Zeilen notwendig?“</a:t>
            </a:r>
          </a:p>
        </p:txBody>
      </p:sp>
      <p:sp>
        <p:nvSpPr>
          <p:cNvPr id="4" name="Foliennummernplatzhalter 3"/>
          <p:cNvSpPr>
            <a:spLocks noGrp="1"/>
          </p:cNvSpPr>
          <p:nvPr>
            <p:ph type="sldNum" sz="quarter" idx="10"/>
          </p:nvPr>
        </p:nvSpPr>
        <p:spPr/>
        <p:txBody>
          <a:bodyPr/>
          <a:lstStyle/>
          <a:p>
            <a:fld id="{1BC321DF-5BF9-422D-8EF4-C385F99DD261}" type="slidenum">
              <a:rPr lang="de-DE" smtClean="0"/>
              <a:t>62</a:t>
            </a:fld>
            <a:endParaRPr lang="de-DE"/>
          </a:p>
        </p:txBody>
      </p:sp>
    </p:spTree>
    <p:extLst>
      <p:ext uri="{BB962C8B-B14F-4D97-AF65-F5344CB8AC3E}">
        <p14:creationId xmlns:p14="http://schemas.microsoft.com/office/powerpoint/2010/main" val="378405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214</a:t>
            </a:r>
            <a:endParaRPr lang="en-US" dirty="0"/>
          </a:p>
        </p:txBody>
      </p:sp>
      <p:sp>
        <p:nvSpPr>
          <p:cNvPr id="4" name="Foliennummernplatzhalter 3"/>
          <p:cNvSpPr>
            <a:spLocks noGrp="1"/>
          </p:cNvSpPr>
          <p:nvPr>
            <p:ph type="sldNum" sz="quarter" idx="10"/>
          </p:nvPr>
        </p:nvSpPr>
        <p:spPr/>
        <p:txBody>
          <a:bodyPr/>
          <a:lstStyle/>
          <a:p>
            <a:fld id="{1BC321DF-5BF9-422D-8EF4-C385F99DD261}" type="slidenum">
              <a:rPr lang="de-DE" smtClean="0"/>
              <a:t>74</a:t>
            </a:fld>
            <a:endParaRPr lang="de-DE"/>
          </a:p>
        </p:txBody>
      </p:sp>
    </p:spTree>
    <p:extLst>
      <p:ext uri="{BB962C8B-B14F-4D97-AF65-F5344CB8AC3E}">
        <p14:creationId xmlns:p14="http://schemas.microsoft.com/office/powerpoint/2010/main" val="82763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ICI: </a:t>
            </a:r>
            <a:r>
              <a:rPr lang="de-DE"/>
              <a:t>Länge der SDU</a:t>
            </a:r>
          </a:p>
        </p:txBody>
      </p:sp>
      <p:sp>
        <p:nvSpPr>
          <p:cNvPr id="4" name="Foliennummernplatzhalter 3"/>
          <p:cNvSpPr>
            <a:spLocks noGrp="1"/>
          </p:cNvSpPr>
          <p:nvPr>
            <p:ph type="sldNum" sz="quarter" idx="10"/>
          </p:nvPr>
        </p:nvSpPr>
        <p:spPr/>
        <p:txBody>
          <a:bodyPr/>
          <a:lstStyle/>
          <a:p>
            <a:fld id="{1BC321DF-5BF9-422D-8EF4-C385F99DD261}" type="slidenum">
              <a:rPr lang="de-DE" smtClean="0"/>
              <a:t>109</a:t>
            </a:fld>
            <a:endParaRPr lang="de-DE"/>
          </a:p>
        </p:txBody>
      </p:sp>
    </p:spTree>
    <p:extLst>
      <p:ext uri="{BB962C8B-B14F-4D97-AF65-F5344CB8AC3E}">
        <p14:creationId xmlns:p14="http://schemas.microsoft.com/office/powerpoint/2010/main" val="228305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Vergleiche: Unterschiede zu Streaming Socket bei UDP</a:t>
            </a:r>
          </a:p>
        </p:txBody>
      </p:sp>
      <p:sp>
        <p:nvSpPr>
          <p:cNvPr id="4" name="Foliennummernplatzhalter 3"/>
          <p:cNvSpPr>
            <a:spLocks noGrp="1"/>
          </p:cNvSpPr>
          <p:nvPr>
            <p:ph type="sldNum" sz="quarter" idx="10"/>
          </p:nvPr>
        </p:nvSpPr>
        <p:spPr/>
        <p:txBody>
          <a:bodyPr/>
          <a:lstStyle/>
          <a:p>
            <a:fld id="{1BC321DF-5BF9-422D-8EF4-C385F99DD261}" type="slidenum">
              <a:rPr lang="de-DE" smtClean="0"/>
              <a:t>123</a:t>
            </a:fld>
            <a:endParaRPr lang="de-DE"/>
          </a:p>
        </p:txBody>
      </p:sp>
    </p:spTree>
    <p:extLst>
      <p:ext uri="{BB962C8B-B14F-4D97-AF65-F5344CB8AC3E}">
        <p14:creationId xmlns:p14="http://schemas.microsoft.com/office/powerpoint/2010/main" val="212102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93ED55-458D-0444-8B72-5BA78D1510FF}" type="datetime1">
              <a:rPr lang="de-DE" smtClean="0"/>
              <a:t>26.07.2019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
        <p:nvSpPr>
          <p:cNvPr id="7" name="Rechteck 6"/>
          <p:cNvSpPr/>
          <p:nvPr userDrawn="1"/>
        </p:nvSpPr>
        <p:spPr>
          <a:xfrm>
            <a:off x="0" y="5301208"/>
            <a:ext cx="9144000" cy="15567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mnmLogoNe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3340" y="5696143"/>
            <a:ext cx="3957321" cy="766923"/>
          </a:xfrm>
          <a:prstGeom prst="rect">
            <a:avLst/>
          </a:prstGeom>
        </p:spPr>
      </p:pic>
    </p:spTree>
    <p:extLst>
      <p:ext uri="{BB962C8B-B14F-4D97-AF65-F5344CB8AC3E}">
        <p14:creationId xmlns:p14="http://schemas.microsoft.com/office/powerpoint/2010/main" val="82468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B6789-BD13-9844-B55F-93C50A4E1A41}" type="datetime1">
              <a:rPr lang="de-DE" smtClean="0"/>
              <a:t>26.07.2019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99081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7B8B3-7644-6B4C-BFBB-2A6165FD7835}" type="datetime1">
              <a:rPr lang="de-DE" smtClean="0"/>
              <a:t>26.07.2019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53798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a:xfrm>
            <a:off x="1248553" y="1556792"/>
            <a:ext cx="7266270" cy="431060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3"/>
          <p:cNvSpPr>
            <a:spLocks noGrp="1" noChangeArrowheads="1"/>
          </p:cNvSpPr>
          <p:nvPr>
            <p:ph type="dt" sz="half" idx="10"/>
          </p:nvPr>
        </p:nvSpPr>
        <p:spPr>
          <a:ln/>
        </p:spPr>
        <p:txBody>
          <a:bodyPr/>
          <a:lstStyle>
            <a:lvl1pPr>
              <a:defRPr/>
            </a:lvl1pPr>
          </a:lstStyle>
          <a:p>
            <a:fld id="{A79EDE63-0EA4-8341-8C58-BC046A0058B2}" type="datetime1">
              <a:rPr lang="de-DE" sz="1108" smtClean="0"/>
              <a:t>26.07.2019</a:t>
            </a:fld>
            <a:endParaRPr lang="de-DE" sz="1108"/>
          </a:p>
        </p:txBody>
      </p:sp>
      <p:sp>
        <p:nvSpPr>
          <p:cNvPr id="7" name="Rectangle 5"/>
          <p:cNvSpPr>
            <a:spLocks noGrp="1" noChangeArrowheads="1"/>
          </p:cNvSpPr>
          <p:nvPr>
            <p:ph type="ftr" sz="quarter" idx="12"/>
          </p:nvPr>
        </p:nvSpPr>
        <p:spPr>
          <a:ln/>
        </p:spPr>
        <p:txBody>
          <a:bodyPr/>
          <a:lstStyle>
            <a:lvl1pPr>
              <a:defRPr/>
            </a:lvl1pPr>
          </a:lstStyle>
          <a:p>
            <a:pPr>
              <a:defRPr/>
            </a:pPr>
            <a:r>
              <a:rPr lang="de-DE"/>
              <a:t>Rechnernetze und verteilte Systeme                (Prof. Dr. D. Kranzlmüller)</a:t>
            </a:r>
          </a:p>
        </p:txBody>
      </p:sp>
      <p:sp>
        <p:nvSpPr>
          <p:cNvPr id="8" name="Foliennummernplatzhalter 2"/>
          <p:cNvSpPr>
            <a:spLocks noGrp="1"/>
          </p:cNvSpPr>
          <p:nvPr>
            <p:ph type="sldNum" sz="quarter" idx="4"/>
          </p:nvPr>
        </p:nvSpPr>
        <p:spPr>
          <a:xfrm>
            <a:off x="6758880" y="6520261"/>
            <a:ext cx="2133600" cy="365125"/>
          </a:xfrm>
          <a:prstGeom prst="rect">
            <a:avLst/>
          </a:prstGeom>
        </p:spPr>
        <p:txBody>
          <a:bodyPr vert="horz" lIns="91440" tIns="45720" rIns="91440" bIns="45720" rtlCol="0" anchor="ctr"/>
          <a:lstStyle>
            <a:lvl1pPr algn="r">
              <a:defRPr sz="1108">
                <a:solidFill>
                  <a:schemeClr val="tx1">
                    <a:tint val="75000"/>
                  </a:schemeClr>
                </a:solidFill>
                <a:latin typeface="Arial Black"/>
                <a:cs typeface="Arial Black"/>
              </a:defRPr>
            </a:lvl1pPr>
          </a:lstStyle>
          <a:p>
            <a:fld id="{FC51FD00-A5E7-2740-B1FF-C42AFF1C9198}" type="slidenum">
              <a:rPr lang="de-DE" smtClean="0"/>
              <a:pPr/>
              <a:t>‹Nr.›</a:t>
            </a:fld>
            <a:endParaRPr lang="de-DE"/>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4201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50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CE1AE-EDD9-B748-830C-FEECD50C9712}" type="datetime1">
              <a:rPr lang="de-DE" smtClean="0"/>
              <a:t>26.07.2019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38634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318CF-97AC-C447-9B42-479966325CFB}" type="datetime1">
              <a:rPr lang="de-DE" smtClean="0"/>
              <a:t>26.07.2019</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50279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E6ED8-11C2-FF4F-8AB7-22D539FBCAF7}" type="datetime1">
              <a:rPr lang="de-DE" smtClean="0"/>
              <a:t>26.07.2019</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90999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636F0-654C-BD4F-B23E-FCD97ECDA6CB}" type="datetime1">
              <a:rPr lang="de-DE" smtClean="0"/>
              <a:t>26.07.2019</a:t>
            </a:fld>
            <a:endParaRPr lang="de-DE"/>
          </a:p>
        </p:txBody>
      </p:sp>
      <p:sp>
        <p:nvSpPr>
          <p:cNvPr id="8" name="Footer Placeholder 7"/>
          <p:cNvSpPr>
            <a:spLocks noGrp="1"/>
          </p:cNvSpPr>
          <p:nvPr>
            <p:ph type="ftr" sz="quarter" idx="11"/>
          </p:nvPr>
        </p:nvSpPr>
        <p:spPr/>
        <p:txBody>
          <a:bodyPr/>
          <a:lstStyle/>
          <a:p>
            <a:r>
              <a:rPr lang="de-DE"/>
              <a:t>Rechnernetze und verteilte Systeme                (Prof. Dr. D. Kranzlmüller)</a:t>
            </a:r>
          </a:p>
        </p:txBody>
      </p:sp>
      <p:sp>
        <p:nvSpPr>
          <p:cNvPr id="9" name="Slide Number Placeholder 8"/>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59689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ADB94-E9D5-544A-AA5C-A1D42931FAE6}" type="datetime1">
              <a:rPr lang="de-DE" smtClean="0"/>
              <a:t>26.07.2019</a:t>
            </a:fld>
            <a:endParaRPr lang="de-DE"/>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29532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459E2-E776-8D48-86BF-C28BC589016E}" type="datetime1">
              <a:rPr lang="de-DE" smtClean="0"/>
              <a:t>26.07.2019</a:t>
            </a:fld>
            <a:endParaRPr lang="de-DE"/>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48727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9ADE90-1111-254D-802F-B26A64ED586A}" type="datetime1">
              <a:rPr lang="de-DE" smtClean="0"/>
              <a:t>26.07.2019</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13450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B842B4-F846-0C41-93B3-CDE9D6545FDC}" type="datetime1">
              <a:rPr lang="de-DE" smtClean="0"/>
              <a:t>26.07.2019</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63363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078AB-96C0-264C-8B62-FFC9E9F0077C}" type="datetime1">
              <a:rPr lang="de-DE" smtClean="0"/>
              <a:t>26.07.2019</a:t>
            </a:fld>
            <a:endParaRPr lang="de-DE" dirty="0"/>
          </a:p>
        </p:txBody>
      </p:sp>
      <p:sp>
        <p:nvSpPr>
          <p:cNvPr id="5" name="Footer Placeholder 4"/>
          <p:cNvSpPr>
            <a:spLocks noGrp="1"/>
          </p:cNvSpPr>
          <p:nvPr>
            <p:ph type="ftr" sz="quarter" idx="3"/>
          </p:nvPr>
        </p:nvSpPr>
        <p:spPr>
          <a:xfrm>
            <a:off x="3028950" y="63581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Rechnernetze und verteilte Systeme                (Prof. Dr. D. Kranzlmüller)</a:t>
            </a:r>
          </a:p>
        </p:txBody>
      </p:sp>
      <p:sp>
        <p:nvSpPr>
          <p:cNvPr id="6" name="Slide Number Placeholder 5"/>
          <p:cNvSpPr>
            <a:spLocks noGrp="1"/>
          </p:cNvSpPr>
          <p:nvPr>
            <p:ph type="sldNum" sz="quarter" idx="4"/>
          </p:nvPr>
        </p:nvSpPr>
        <p:spPr>
          <a:xfrm>
            <a:off x="6457950" y="63581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63B0E-122E-4112-8AEA-022338C1FEFA}" type="slidenum">
              <a:rPr lang="de-DE" smtClean="0"/>
              <a:t>‹Nr.›</a:t>
            </a:fld>
            <a:endParaRPr lang="de-DE"/>
          </a:p>
        </p:txBody>
      </p:sp>
      <p:pic>
        <p:nvPicPr>
          <p:cNvPr id="7" name="Bild 6" descr="mnmLogoNeu.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7018" y="6398990"/>
            <a:ext cx="1463040" cy="283535"/>
          </a:xfrm>
          <a:prstGeom prst="rect">
            <a:avLst/>
          </a:prstGeom>
        </p:spPr>
      </p:pic>
    </p:spTree>
    <p:extLst>
      <p:ext uri="{BB962C8B-B14F-4D97-AF65-F5344CB8AC3E}">
        <p14:creationId xmlns:p14="http://schemas.microsoft.com/office/powerpoint/2010/main" val="2699380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tools.ietf.org/html/rfc1459"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dirty="0"/>
              <a:t>Kapitel </a:t>
            </a:r>
            <a:r>
              <a:rPr lang="de-DE" dirty="0" smtClean="0"/>
              <a:t>3: </a:t>
            </a:r>
            <a:r>
              <a:rPr lang="de-DE" dirty="0"/>
              <a:t/>
            </a:r>
            <a:br>
              <a:rPr lang="de-DE" dirty="0"/>
            </a:br>
            <a:r>
              <a:rPr lang="de-DE" dirty="0" smtClean="0"/>
              <a:t>Anwendungsschicht</a:t>
            </a:r>
            <a:endParaRPr lang="de-DE" dirty="0"/>
          </a:p>
        </p:txBody>
      </p:sp>
    </p:spTree>
    <p:extLst>
      <p:ext uri="{BB962C8B-B14F-4D97-AF65-F5344CB8AC3E}">
        <p14:creationId xmlns:p14="http://schemas.microsoft.com/office/powerpoint/2010/main" val="2768798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Lokalisierung von Objekten</a:t>
            </a:r>
          </a:p>
        </p:txBody>
      </p:sp>
      <p:sp>
        <p:nvSpPr>
          <p:cNvPr id="3" name="Content Placeholder 2"/>
          <p:cNvSpPr>
            <a:spLocks noGrp="1"/>
          </p:cNvSpPr>
          <p:nvPr>
            <p:ph idx="1"/>
          </p:nvPr>
        </p:nvSpPr>
        <p:spPr/>
        <p:txBody>
          <a:bodyPr>
            <a:normAutofit/>
          </a:bodyPr>
          <a:lstStyle/>
          <a:p>
            <a:r>
              <a:rPr lang="de-DE" b="1" dirty="0"/>
              <a:t>Namensauflösung</a:t>
            </a:r>
            <a:r>
              <a:rPr lang="de-DE" dirty="0"/>
              <a:t>: Adressfindung der Objekte, für die ein Name steht</a:t>
            </a:r>
          </a:p>
          <a:p>
            <a:r>
              <a:rPr lang="de-DE" dirty="0"/>
              <a:t>Zwei Ansätze:</a:t>
            </a:r>
          </a:p>
          <a:p>
            <a:pPr lvl="1"/>
            <a:r>
              <a:rPr lang="de-DE" dirty="0"/>
              <a:t>Namen werden durch separaten Dienst z.B. mit Hilfe von Zuordnungstabellen abgebildet</a:t>
            </a:r>
          </a:p>
          <a:p>
            <a:pPr lvl="1"/>
            <a:r>
              <a:rPr lang="de-DE" dirty="0"/>
              <a:t>Adresse ist aus der Namensstruktur ableitbar: &lt;Prozessname&gt;:=&lt;Netz&gt;.&lt;Subnetz&gt;.&lt;Host&gt;.&lt;ID&gt;</a:t>
            </a:r>
          </a:p>
          <a:p>
            <a:r>
              <a:rPr lang="de-DE" dirty="0"/>
              <a:t>Im Internet: </a:t>
            </a:r>
            <a:br>
              <a:rPr lang="de-DE" dirty="0"/>
            </a:br>
            <a:r>
              <a:rPr lang="de-DE" dirty="0"/>
              <a:t>Namensauflösung via DNS </a:t>
            </a:r>
            <a:r>
              <a:rPr lang="de-DE" dirty="0">
                <a:sym typeface="Wingdings"/>
              </a:rPr>
              <a:t> </a:t>
            </a:r>
            <a:r>
              <a:rPr lang="de-DE" dirty="0"/>
              <a:t>Kapitel 2.3</a:t>
            </a:r>
          </a:p>
        </p:txBody>
      </p:sp>
      <p:sp>
        <p:nvSpPr>
          <p:cNvPr id="4" name="Slide Number Placeholder 3"/>
          <p:cNvSpPr>
            <a:spLocks noGrp="1"/>
          </p:cNvSpPr>
          <p:nvPr>
            <p:ph type="sldNum" sz="quarter" idx="12"/>
          </p:nvPr>
        </p:nvSpPr>
        <p:spPr/>
        <p:txBody>
          <a:bodyPr/>
          <a:lstStyle/>
          <a:p>
            <a:fld id="{62E63B0E-122E-4112-8AEA-022338C1FEFA}" type="slidenum">
              <a:rPr lang="de-DE" smtClean="0"/>
              <a:t>10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1496269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Protokollschnitt</a:t>
            </a:r>
          </a:p>
        </p:txBody>
      </p:sp>
      <p:sp>
        <p:nvSpPr>
          <p:cNvPr id="3" name="Content Placeholder 2"/>
          <p:cNvSpPr>
            <a:spLocks noGrp="1"/>
          </p:cNvSpPr>
          <p:nvPr>
            <p:ph idx="1"/>
          </p:nvPr>
        </p:nvSpPr>
        <p:spPr/>
        <p:txBody>
          <a:bodyPr/>
          <a:lstStyle/>
          <a:p>
            <a:r>
              <a:rPr lang="de-DE" b="1" dirty="0"/>
              <a:t>Protokollschnitte</a:t>
            </a:r>
            <a:r>
              <a:rPr lang="de-DE" dirty="0"/>
              <a:t> setzen zwischen den </a:t>
            </a:r>
            <a:r>
              <a:rPr lang="de-DE" i="1" dirty="0"/>
              <a:t>Peer </a:t>
            </a:r>
            <a:r>
              <a:rPr lang="de-DE" i="1" dirty="0" err="1"/>
              <a:t>Entities</a:t>
            </a:r>
            <a:r>
              <a:rPr lang="de-DE" i="1" dirty="0"/>
              <a:t> </a:t>
            </a:r>
            <a:r>
              <a:rPr lang="de-DE" dirty="0"/>
              <a:t>zweier kommunizierender Endsysteme an.</a:t>
            </a:r>
          </a:p>
          <a:p>
            <a:r>
              <a:rPr lang="de-DE" i="1" dirty="0"/>
              <a:t>Peer </a:t>
            </a:r>
            <a:r>
              <a:rPr lang="de-DE" i="1" dirty="0" err="1"/>
              <a:t>Entities</a:t>
            </a:r>
            <a:r>
              <a:rPr lang="de-DE" i="1" dirty="0"/>
              <a:t> </a:t>
            </a:r>
            <a:r>
              <a:rPr lang="de-DE" dirty="0"/>
              <a:t>sind Instanzen </a:t>
            </a:r>
            <a:r>
              <a:rPr lang="de-DE" dirty="0" err="1"/>
              <a:t>deselben</a:t>
            </a:r>
            <a:r>
              <a:rPr lang="de-DE" dirty="0"/>
              <a:t> Protokolls (auf der selben Schicht) in zwei verschiedenen kommunizierenden Systemen.</a:t>
            </a:r>
          </a:p>
          <a:p>
            <a:r>
              <a:rPr lang="de-DE" dirty="0"/>
              <a:t>Bsp.: Eine Instanz des TCP Protokolls auf unserem Computer kommuniziert mit einer Instanz des TCP Protokolls auf einem Webserver.</a:t>
            </a:r>
          </a:p>
          <a:p>
            <a:r>
              <a:rPr lang="de-DE" dirty="0"/>
              <a:t>Ziel: koordinierte Diensterbringung durch mehrere Systeme.</a:t>
            </a:r>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100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867074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Protokollschnitt</a:t>
            </a:r>
          </a:p>
        </p:txBody>
      </p:sp>
      <p:sp>
        <p:nvSpPr>
          <p:cNvPr id="3" name="Content Placeholder 2"/>
          <p:cNvSpPr>
            <a:spLocks noGrp="1"/>
          </p:cNvSpPr>
          <p:nvPr>
            <p:ph idx="1"/>
          </p:nvPr>
        </p:nvSpPr>
        <p:spPr/>
        <p:txBody>
          <a:bodyPr>
            <a:normAutofit/>
          </a:bodyPr>
          <a:lstStyle/>
          <a:p>
            <a:r>
              <a:rPr lang="de-DE" dirty="0"/>
              <a:t>Protokollinstanzen haben drei Interaktionsstellen: </a:t>
            </a:r>
          </a:p>
          <a:p>
            <a:pPr lvl="1"/>
            <a:r>
              <a:rPr lang="de-DE" dirty="0"/>
              <a:t>nach oben</a:t>
            </a:r>
          </a:p>
          <a:p>
            <a:pPr lvl="1"/>
            <a:r>
              <a:rPr lang="de-DE" dirty="0"/>
              <a:t>nach unten</a:t>
            </a:r>
          </a:p>
          <a:p>
            <a:pPr lvl="1"/>
            <a:r>
              <a:rPr lang="de-DE" dirty="0"/>
              <a:t>zur </a:t>
            </a:r>
            <a:r>
              <a:rPr lang="de-DE" i="1" dirty="0"/>
              <a:t>Peer Entity</a:t>
            </a:r>
          </a:p>
          <a:p>
            <a:endParaRPr lang="de-DE" dirty="0"/>
          </a:p>
          <a:p>
            <a:r>
              <a:rPr lang="de-DE" dirty="0"/>
              <a:t>Dabei ist die Kommunikation der Protokollinstanzen (</a:t>
            </a:r>
            <a:r>
              <a:rPr lang="de-DE" i="1" dirty="0"/>
              <a:t>Peer </a:t>
            </a:r>
            <a:r>
              <a:rPr lang="de-DE" i="1" dirty="0" err="1"/>
              <a:t>Entities</a:t>
            </a:r>
            <a:r>
              <a:rPr lang="de-DE" dirty="0"/>
              <a:t>) </a:t>
            </a:r>
            <a:r>
              <a:rPr lang="de-DE" b="1" dirty="0"/>
              <a:t>virtuell</a:t>
            </a:r>
            <a:r>
              <a:rPr lang="de-DE" dirty="0"/>
              <a:t>.</a:t>
            </a:r>
          </a:p>
          <a:p>
            <a:r>
              <a:rPr lang="de-DE" dirty="0"/>
              <a:t>Tatsächlich kann nur nach oben oder unten kommuniziert werden.</a:t>
            </a:r>
          </a:p>
        </p:txBody>
      </p:sp>
      <p:sp>
        <p:nvSpPr>
          <p:cNvPr id="6" name="Fußzeilenplatzhalter 5"/>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101</a:t>
            </a:fld>
            <a:endParaRPr lang="de-DE"/>
          </a:p>
        </p:txBody>
      </p:sp>
      <p:grpSp>
        <p:nvGrpSpPr>
          <p:cNvPr id="23" name="Gruppierung 22"/>
          <p:cNvGrpSpPr>
            <a:grpSpLocks noChangeAspect="1"/>
          </p:cNvGrpSpPr>
          <p:nvPr/>
        </p:nvGrpSpPr>
        <p:grpSpPr>
          <a:xfrm>
            <a:off x="6320138" y="2177433"/>
            <a:ext cx="1595137" cy="1823861"/>
            <a:chOff x="7178394" y="2503048"/>
            <a:chExt cx="1021297" cy="1167739"/>
          </a:xfrm>
        </p:grpSpPr>
        <p:grpSp>
          <p:nvGrpSpPr>
            <p:cNvPr id="7" name="Gruppierung 6"/>
            <p:cNvGrpSpPr/>
            <p:nvPr/>
          </p:nvGrpSpPr>
          <p:grpSpPr>
            <a:xfrm>
              <a:off x="7178394" y="2503048"/>
              <a:ext cx="1021297" cy="1024547"/>
              <a:chOff x="1294912" y="3209940"/>
              <a:chExt cx="1554479" cy="1559426"/>
            </a:xfrm>
          </p:grpSpPr>
          <p:sp>
            <p:nvSpPr>
              <p:cNvPr id="8" name="Parallelogramm 7"/>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1635496"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Parallelogramm 9"/>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12" name="Gerade Verbindung mit Pfeil 11"/>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Parallelogramm 12"/>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rot="21314127">
                <a:off x="1863872" y="3409194"/>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mit Pfeil 14"/>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Parallelogramm 15"/>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6"/>
              <p:cNvSpPr/>
              <p:nvPr/>
            </p:nvSpPr>
            <p:spPr>
              <a:xfrm rot="5642822">
                <a:off x="2372140" y="3927030"/>
                <a:ext cx="307929" cy="216717"/>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8" name="Gerade Verbindung mit Pfeil 17"/>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20" name="Gerade Verbindung mit Pfeil 19"/>
            <p:cNvCxnSpPr/>
            <p:nvPr/>
          </p:nvCxnSpPr>
          <p:spPr>
            <a:xfrm>
              <a:off x="7656027" y="3497233"/>
              <a:ext cx="0" cy="173554"/>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rot="21314127">
              <a:off x="7556798" y="3322845"/>
              <a:ext cx="186904" cy="146853"/>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2" name="Gerade Verbindung mit Pfeil 21"/>
            <p:cNvCxnSpPr/>
            <p:nvPr/>
          </p:nvCxnSpPr>
          <p:spPr>
            <a:xfrm flipV="1">
              <a:off x="7656349" y="3191935"/>
              <a:ext cx="0" cy="27751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12825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Gerade Verbindung 42"/>
          <p:cNvCxnSpPr/>
          <p:nvPr/>
        </p:nvCxnSpPr>
        <p:spPr>
          <a:xfrm>
            <a:off x="6855155" y="5063294"/>
            <a:ext cx="0" cy="836789"/>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p:nvCxnSpPr>
        <p:spPr>
          <a:xfrm>
            <a:off x="6855153" y="2317387"/>
            <a:ext cx="0" cy="61293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9" name="Rechteck 8"/>
          <p:cNvSpPr/>
          <p:nvPr/>
        </p:nvSpPr>
        <p:spPr>
          <a:xfrm>
            <a:off x="816026" y="2317387"/>
            <a:ext cx="7576014" cy="2344861"/>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Helvetica Neue"/>
              <a:cs typeface="Helvetica Neue"/>
            </a:endParaRPr>
          </a:p>
        </p:txBody>
      </p:sp>
      <p:sp>
        <p:nvSpPr>
          <p:cNvPr id="11" name="Abgerundetes Rechteck 10"/>
          <p:cNvSpPr/>
          <p:nvPr/>
        </p:nvSpPr>
        <p:spPr>
          <a:xfrm>
            <a:off x="3659619" y="1991158"/>
            <a:ext cx="2005263" cy="601578"/>
          </a:xfrm>
          <a:prstGeom prst="roundRect">
            <a:avLst/>
          </a:prstGeom>
          <a:solidFill>
            <a:schemeClr val="bg1">
              <a:lumMod val="9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Dienstprimitive des Dienstes N</a:t>
            </a:r>
          </a:p>
        </p:txBody>
      </p:sp>
      <p:sp>
        <p:nvSpPr>
          <p:cNvPr id="12" name="Rechteck 11"/>
          <p:cNvSpPr/>
          <p:nvPr/>
        </p:nvSpPr>
        <p:spPr>
          <a:xfrm>
            <a:off x="6105782" y="2924354"/>
            <a:ext cx="1944027" cy="1136315"/>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Protokoll-</a:t>
            </a:r>
          </a:p>
          <a:p>
            <a:pPr algn="ctr"/>
            <a:r>
              <a:rPr lang="de-DE" dirty="0" err="1">
                <a:solidFill>
                  <a:srgbClr val="000000"/>
                </a:solidFill>
                <a:latin typeface="Helvetica Neue"/>
                <a:cs typeface="Helvetica Neue"/>
              </a:rPr>
              <a:t>instanz</a:t>
            </a:r>
            <a:endParaRPr lang="de-DE" dirty="0">
              <a:solidFill>
                <a:srgbClr val="000000"/>
              </a:solidFill>
              <a:latin typeface="Helvetica Neue"/>
              <a:cs typeface="Helvetica Neue"/>
            </a:endParaRPr>
          </a:p>
        </p:txBody>
      </p:sp>
      <p:sp>
        <p:nvSpPr>
          <p:cNvPr id="14" name="Abgerundetes Rechteck 13"/>
          <p:cNvSpPr/>
          <p:nvPr/>
        </p:nvSpPr>
        <p:spPr>
          <a:xfrm>
            <a:off x="3659619" y="5288660"/>
            <a:ext cx="2005263" cy="601578"/>
          </a:xfrm>
          <a:prstGeom prst="roundRect">
            <a:avLst/>
          </a:prstGeom>
          <a:solidFill>
            <a:schemeClr val="bg1">
              <a:lumMod val="9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Dienstprimitive des Dienstes N-1</a:t>
            </a:r>
          </a:p>
        </p:txBody>
      </p:sp>
      <p:cxnSp>
        <p:nvCxnSpPr>
          <p:cNvPr id="20" name="Gerade Verbindung mit Pfeil 19"/>
          <p:cNvCxnSpPr/>
          <p:nvPr/>
        </p:nvCxnSpPr>
        <p:spPr>
          <a:xfrm>
            <a:off x="3084777" y="3359581"/>
            <a:ext cx="3021005" cy="0"/>
          </a:xfrm>
          <a:prstGeom prst="straightConnector1">
            <a:avLst/>
          </a:prstGeom>
          <a:ln>
            <a:solidFill>
              <a:schemeClr val="bg1">
                <a:lumMod val="7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flipH="1">
            <a:off x="3084777" y="3645674"/>
            <a:ext cx="3021005" cy="0"/>
          </a:xfrm>
          <a:prstGeom prst="straightConnector1">
            <a:avLst/>
          </a:prstGeom>
          <a:ln>
            <a:solidFill>
              <a:schemeClr val="bg1">
                <a:lumMod val="7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p:nvPr/>
        </p:nvCxnSpPr>
        <p:spPr>
          <a:xfrm>
            <a:off x="7479218" y="2317387"/>
            <a:ext cx="1" cy="606967"/>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319676" y="2023281"/>
            <a:ext cx="1516238" cy="588211"/>
          </a:xfrm>
          <a:prstGeom prst="ellipse">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mit Pfeil 25"/>
          <p:cNvCxnSpPr/>
          <p:nvPr/>
        </p:nvCxnSpPr>
        <p:spPr>
          <a:xfrm>
            <a:off x="7479219" y="5135474"/>
            <a:ext cx="1" cy="764609"/>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echteck 9"/>
          <p:cNvSpPr/>
          <p:nvPr/>
        </p:nvSpPr>
        <p:spPr>
          <a:xfrm>
            <a:off x="816026" y="5063295"/>
            <a:ext cx="7576014" cy="1086554"/>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Helvetica Neue"/>
              <a:cs typeface="Helvetica Neue"/>
            </a:endParaRPr>
          </a:p>
        </p:txBody>
      </p:sp>
      <p:sp>
        <p:nvSpPr>
          <p:cNvPr id="16" name="Oval 15"/>
          <p:cNvSpPr/>
          <p:nvPr/>
        </p:nvSpPr>
        <p:spPr>
          <a:xfrm>
            <a:off x="6319676" y="4769188"/>
            <a:ext cx="1516238" cy="588211"/>
          </a:xfrm>
          <a:prstGeom prst="ellipse">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9" name="Gerade Verbindung 48"/>
          <p:cNvCxnSpPr/>
          <p:nvPr/>
        </p:nvCxnSpPr>
        <p:spPr>
          <a:xfrm>
            <a:off x="1891579" y="5069257"/>
            <a:ext cx="0" cy="836789"/>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50" name="Gerade Verbindung 49"/>
          <p:cNvCxnSpPr/>
          <p:nvPr/>
        </p:nvCxnSpPr>
        <p:spPr>
          <a:xfrm>
            <a:off x="1891577" y="2323350"/>
            <a:ext cx="0" cy="61293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51" name="Rechteck 50"/>
          <p:cNvSpPr/>
          <p:nvPr/>
        </p:nvSpPr>
        <p:spPr>
          <a:xfrm>
            <a:off x="1142206" y="2930317"/>
            <a:ext cx="1944027" cy="1136315"/>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Protokoll-</a:t>
            </a:r>
          </a:p>
          <a:p>
            <a:pPr algn="ctr"/>
            <a:r>
              <a:rPr lang="de-DE" dirty="0" err="1">
                <a:solidFill>
                  <a:srgbClr val="000000"/>
                </a:solidFill>
                <a:latin typeface="Helvetica Neue"/>
                <a:cs typeface="Helvetica Neue"/>
              </a:rPr>
              <a:t>instanz</a:t>
            </a:r>
            <a:endParaRPr lang="de-DE" dirty="0">
              <a:solidFill>
                <a:srgbClr val="000000"/>
              </a:solidFill>
              <a:latin typeface="Helvetica Neue"/>
              <a:cs typeface="Helvetica Neue"/>
            </a:endParaRPr>
          </a:p>
        </p:txBody>
      </p:sp>
      <p:cxnSp>
        <p:nvCxnSpPr>
          <p:cNvPr id="52" name="Gerade Verbindung mit Pfeil 51"/>
          <p:cNvCxnSpPr/>
          <p:nvPr/>
        </p:nvCxnSpPr>
        <p:spPr>
          <a:xfrm>
            <a:off x="2515642" y="2323350"/>
            <a:ext cx="1" cy="606967"/>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1356100" y="2029244"/>
            <a:ext cx="1516238" cy="588211"/>
          </a:xfrm>
          <a:prstGeom prst="ellipse">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4" name="Gerade Verbindung mit Pfeil 53"/>
          <p:cNvCxnSpPr/>
          <p:nvPr/>
        </p:nvCxnSpPr>
        <p:spPr>
          <a:xfrm>
            <a:off x="2515643" y="5141437"/>
            <a:ext cx="1" cy="764609"/>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1356100" y="4775151"/>
            <a:ext cx="1516238" cy="588211"/>
          </a:xfrm>
          <a:prstGeom prst="ellipse">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0" name="Oval 59"/>
          <p:cNvSpPr/>
          <p:nvPr/>
        </p:nvSpPr>
        <p:spPr>
          <a:xfrm>
            <a:off x="1356100" y="2029244"/>
            <a:ext cx="1516238" cy="588211"/>
          </a:xfrm>
          <a:prstGeom prst="ellipse">
            <a:avLst/>
          </a:prstGeom>
          <a:solidFill>
            <a:schemeClr val="accent2">
              <a:lumMod val="20000"/>
              <a:lumOff val="8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8" name="Gerade Verbindung mit Pfeil 57"/>
          <p:cNvCxnSpPr/>
          <p:nvPr/>
        </p:nvCxnSpPr>
        <p:spPr>
          <a:xfrm flipV="1">
            <a:off x="1891577" y="1858078"/>
            <a:ext cx="1" cy="465272"/>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Gerade Verbindung 56"/>
          <p:cNvCxnSpPr/>
          <p:nvPr/>
        </p:nvCxnSpPr>
        <p:spPr>
          <a:xfrm>
            <a:off x="2515644" y="1844277"/>
            <a:ext cx="0" cy="479073"/>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6319676" y="2019399"/>
            <a:ext cx="1516238" cy="588211"/>
          </a:xfrm>
          <a:prstGeom prst="ellipse">
            <a:avLst/>
          </a:prstGeom>
          <a:solidFill>
            <a:schemeClr val="accent2">
              <a:lumMod val="20000"/>
              <a:lumOff val="8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2" name="Gerade Verbindung 31"/>
          <p:cNvCxnSpPr/>
          <p:nvPr/>
        </p:nvCxnSpPr>
        <p:spPr>
          <a:xfrm>
            <a:off x="7479220" y="1838314"/>
            <a:ext cx="0" cy="479073"/>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4" name="Gerade Verbindung mit Pfeil 33"/>
          <p:cNvCxnSpPr/>
          <p:nvPr/>
        </p:nvCxnSpPr>
        <p:spPr>
          <a:xfrm flipV="1">
            <a:off x="6855153" y="1852115"/>
            <a:ext cx="1" cy="465272"/>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Abgerundetes Rechteck 62"/>
          <p:cNvSpPr/>
          <p:nvPr/>
        </p:nvSpPr>
        <p:spPr>
          <a:xfrm>
            <a:off x="3659619" y="1990879"/>
            <a:ext cx="2005263" cy="601578"/>
          </a:xfrm>
          <a:prstGeom prst="roundRect">
            <a:avLst/>
          </a:prstGeom>
          <a:solidFill>
            <a:srgbClr val="F2DCDB"/>
          </a:solidFill>
          <a:ln>
            <a:solidFill>
              <a:srgbClr val="D996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Dienstprimitive des Dienstes N</a:t>
            </a:r>
          </a:p>
        </p:txBody>
      </p:sp>
      <p:sp>
        <p:nvSpPr>
          <p:cNvPr id="65" name="Oval 64"/>
          <p:cNvSpPr/>
          <p:nvPr/>
        </p:nvSpPr>
        <p:spPr>
          <a:xfrm>
            <a:off x="1356100" y="4769188"/>
            <a:ext cx="1516238" cy="588211"/>
          </a:xfrm>
          <a:prstGeom prst="ellipse">
            <a:avLst/>
          </a:prstGeom>
          <a:solidFill>
            <a:schemeClr val="accent2">
              <a:lumMod val="20000"/>
              <a:lumOff val="8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6" name="Oval 65"/>
          <p:cNvSpPr/>
          <p:nvPr/>
        </p:nvSpPr>
        <p:spPr>
          <a:xfrm>
            <a:off x="6319676" y="4775151"/>
            <a:ext cx="1516238" cy="588211"/>
          </a:xfrm>
          <a:prstGeom prst="ellipse">
            <a:avLst/>
          </a:prstGeom>
          <a:solidFill>
            <a:schemeClr val="accent2">
              <a:lumMod val="20000"/>
              <a:lumOff val="8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8" name="Gerade Verbindung mit Pfeil 27"/>
          <p:cNvCxnSpPr/>
          <p:nvPr/>
        </p:nvCxnSpPr>
        <p:spPr>
          <a:xfrm flipV="1">
            <a:off x="6855154" y="4060670"/>
            <a:ext cx="0" cy="1002624"/>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Gerade Verbindung 40"/>
          <p:cNvCxnSpPr/>
          <p:nvPr/>
        </p:nvCxnSpPr>
        <p:spPr>
          <a:xfrm>
            <a:off x="7479218" y="4060670"/>
            <a:ext cx="0" cy="1002624"/>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V="1">
            <a:off x="1891578" y="4066633"/>
            <a:ext cx="0" cy="1002624"/>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a:off x="2515642" y="4066633"/>
            <a:ext cx="0" cy="1002624"/>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67" name="Abgerundetes Rechteck 66"/>
          <p:cNvSpPr/>
          <p:nvPr/>
        </p:nvSpPr>
        <p:spPr>
          <a:xfrm>
            <a:off x="3659619" y="5284778"/>
            <a:ext cx="2005263" cy="601578"/>
          </a:xfrm>
          <a:prstGeom prst="roundRect">
            <a:avLst/>
          </a:prstGeom>
          <a:solidFill>
            <a:srgbClr val="F2DCDB"/>
          </a:solidFill>
          <a:ln>
            <a:solidFill>
              <a:srgbClr val="D996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Dienstprimitive des Dienstes N-1</a:t>
            </a:r>
          </a:p>
        </p:txBody>
      </p:sp>
      <p:sp>
        <p:nvSpPr>
          <p:cNvPr id="2" name="Titel 1"/>
          <p:cNvSpPr>
            <a:spLocks noGrp="1"/>
          </p:cNvSpPr>
          <p:nvPr>
            <p:ph type="title"/>
          </p:nvPr>
        </p:nvSpPr>
        <p:spPr/>
        <p:txBody>
          <a:bodyPr/>
          <a:lstStyle/>
          <a:p>
            <a:r>
              <a:rPr lang="de-DE" dirty="0"/>
              <a:t>Protokollinstanzen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102</a:t>
            </a:fld>
            <a:endParaRPr lang="de-DE"/>
          </a:p>
        </p:txBody>
      </p:sp>
    </p:spTree>
    <p:extLst>
      <p:ext uri="{BB962C8B-B14F-4D97-AF65-F5344CB8AC3E}">
        <p14:creationId xmlns:p14="http://schemas.microsoft.com/office/powerpoint/2010/main" val="742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0"/>
                                        </p:tgtEl>
                                      </p:cBhvr>
                                    </p:animEffect>
                                    <p:set>
                                      <p:cBhvr>
                                        <p:cTn id="20" dur="1" fill="hold">
                                          <p:stCondLst>
                                            <p:cond delay="499"/>
                                          </p:stCondLst>
                                        </p:cTn>
                                        <p:tgtEl>
                                          <p:spTgt spid="6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6"/>
                                        </p:tgtEl>
                                      </p:cBhvr>
                                    </p:animEffect>
                                    <p:set>
                                      <p:cBhvr>
                                        <p:cTn id="44" dur="1" fill="hold">
                                          <p:stCondLst>
                                            <p:cond delay="499"/>
                                          </p:stCondLst>
                                        </p:cTn>
                                        <p:tgtEl>
                                          <p:spTgt spid="6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67"/>
                                        </p:tgtEl>
                                      </p:cBhvr>
                                    </p:animEffect>
                                    <p:set>
                                      <p:cBhvr>
                                        <p:cTn id="47" dur="1" fill="hold">
                                          <p:stCondLst>
                                            <p:cond delay="499"/>
                                          </p:stCondLst>
                                        </p:cTn>
                                        <p:tgtEl>
                                          <p:spTgt spid="6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5"/>
                                        </p:tgtEl>
                                      </p:cBhvr>
                                    </p:animEffect>
                                    <p:set>
                                      <p:cBhvr>
                                        <p:cTn id="50"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63" grpId="0" animBg="1"/>
      <p:bldP spid="63" grpId="1" animBg="1"/>
      <p:bldP spid="65" grpId="0" animBg="1"/>
      <p:bldP spid="65" grpId="1" animBg="1"/>
      <p:bldP spid="66" grpId="0" animBg="1"/>
      <p:bldP spid="66" grpId="1" animBg="1"/>
      <p:bldP spid="67" grpId="0" animBg="1"/>
      <p:bldP spid="67"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Schnittbildung in der Schichtenarchitektur</a:t>
            </a:r>
          </a:p>
        </p:txBody>
      </p:sp>
      <p:sp>
        <p:nvSpPr>
          <p:cNvPr id="3" name="Inhaltsplatzhalter 2"/>
          <p:cNvSpPr>
            <a:spLocks noGrp="1"/>
          </p:cNvSpPr>
          <p:nvPr>
            <p:ph idx="1"/>
          </p:nvPr>
        </p:nvSpPr>
        <p:spPr/>
        <p:txBody>
          <a:bodyPr/>
          <a:lstStyle/>
          <a:p>
            <a:r>
              <a:rPr lang="de-DE" dirty="0"/>
              <a:t>Systemschnitt </a:t>
            </a:r>
            <a:r>
              <a:rPr lang="mr-IN" dirty="0"/>
              <a:t>–</a:t>
            </a:r>
            <a:r>
              <a:rPr lang="de-DE" dirty="0"/>
              <a:t> zwischen Systemen</a:t>
            </a:r>
          </a:p>
          <a:p>
            <a:endParaRPr lang="de-DE" dirty="0"/>
          </a:p>
          <a:p>
            <a:r>
              <a:rPr lang="de-DE" dirty="0"/>
              <a:t>Dienstschnitt </a:t>
            </a:r>
            <a:r>
              <a:rPr lang="mr-IN" dirty="0"/>
              <a:t>–</a:t>
            </a:r>
            <a:r>
              <a:rPr lang="de-DE" dirty="0"/>
              <a:t> zwischen benachbarten Schichten</a:t>
            </a:r>
          </a:p>
          <a:p>
            <a:endParaRPr lang="de-DE" dirty="0"/>
          </a:p>
          <a:p>
            <a:r>
              <a:rPr lang="de-DE" dirty="0"/>
              <a:t>Protokollschnitt </a:t>
            </a:r>
            <a:r>
              <a:rPr lang="mr-IN" dirty="0"/>
              <a:t>–</a:t>
            </a:r>
            <a:r>
              <a:rPr lang="de-DE" dirty="0"/>
              <a:t> zwischen Peer </a:t>
            </a:r>
            <a:r>
              <a:rPr lang="de-DE"/>
              <a:t>Entities</a:t>
            </a:r>
            <a:endParaRPr lang="de-DE" dirty="0"/>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103</a:t>
            </a:fld>
            <a:endParaRPr lang="de-DE"/>
          </a:p>
        </p:txBody>
      </p:sp>
    </p:spTree>
    <p:extLst>
      <p:ext uri="{BB962C8B-B14F-4D97-AF65-F5344CB8AC3E}">
        <p14:creationId xmlns:p14="http://schemas.microsoft.com/office/powerpoint/2010/main" val="28485421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Dateneinheiten (1/4)</a:t>
            </a:r>
          </a:p>
        </p:txBody>
      </p:sp>
      <p:sp>
        <p:nvSpPr>
          <p:cNvPr id="3" name="Content Placeholder 2"/>
          <p:cNvSpPr>
            <a:spLocks noGrp="1"/>
          </p:cNvSpPr>
          <p:nvPr>
            <p:ph idx="1"/>
          </p:nvPr>
        </p:nvSpPr>
        <p:spPr/>
        <p:txBody>
          <a:bodyPr>
            <a:normAutofit lnSpcReduction="10000"/>
          </a:bodyPr>
          <a:lstStyle/>
          <a:p>
            <a:r>
              <a:rPr lang="de-DE" dirty="0"/>
              <a:t>Innerhalb des ISO/OSI-Modells (nach unten, nach oben, und horizontal) unterscheiden wir allgemein zwischen </a:t>
            </a:r>
          </a:p>
          <a:p>
            <a:pPr lvl="1"/>
            <a:r>
              <a:rPr lang="de-DE" i="1" dirty="0"/>
              <a:t>Nutzdaten</a:t>
            </a:r>
          </a:p>
          <a:p>
            <a:pPr lvl="1"/>
            <a:r>
              <a:rPr lang="de-DE" i="1" dirty="0"/>
              <a:t>Steuerinformation</a:t>
            </a:r>
            <a:endParaRPr lang="de-DE" dirty="0"/>
          </a:p>
          <a:p>
            <a:r>
              <a:rPr lang="de-DE" dirty="0"/>
              <a:t>Welcher Teil </a:t>
            </a:r>
            <a:r>
              <a:rPr lang="de-DE" b="1" dirty="0"/>
              <a:t>Steuerinformation</a:t>
            </a:r>
            <a:r>
              <a:rPr lang="de-DE" dirty="0"/>
              <a:t> ist und welcher </a:t>
            </a:r>
            <a:r>
              <a:rPr lang="de-DE" b="1" dirty="0"/>
              <a:t>Nutzdaten</a:t>
            </a:r>
            <a:r>
              <a:rPr lang="de-DE" dirty="0"/>
              <a:t>, kommt darauf an</a:t>
            </a:r>
          </a:p>
          <a:p>
            <a:pPr lvl="1"/>
            <a:r>
              <a:rPr lang="de-DE" dirty="0"/>
              <a:t>auf welcher Schicht (in welcher Protokollinstanz) wir uns befinden</a:t>
            </a:r>
          </a:p>
          <a:p>
            <a:pPr lvl="1"/>
            <a:r>
              <a:rPr lang="de-DE" dirty="0"/>
              <a:t>ob wir die Kommunikation nach oben, nach unten, oder zur </a:t>
            </a:r>
            <a:r>
              <a:rPr lang="de-DE" i="1" dirty="0"/>
              <a:t>Peer </a:t>
            </a:r>
            <a:r>
              <a:rPr lang="de-DE" i="1" dirty="0" err="1"/>
              <a:t>Entity</a:t>
            </a:r>
            <a:r>
              <a:rPr lang="de-DE" i="1" dirty="0"/>
              <a:t> </a:t>
            </a:r>
            <a:r>
              <a:rPr lang="de-DE" dirty="0"/>
              <a:t>betrachten.</a:t>
            </a:r>
          </a:p>
        </p:txBody>
      </p:sp>
      <p:sp>
        <p:nvSpPr>
          <p:cNvPr id="4" name="Slide Number Placeholder 3"/>
          <p:cNvSpPr>
            <a:spLocks noGrp="1"/>
          </p:cNvSpPr>
          <p:nvPr>
            <p:ph type="sldNum" sz="quarter" idx="12"/>
          </p:nvPr>
        </p:nvSpPr>
        <p:spPr/>
        <p:txBody>
          <a:bodyPr/>
          <a:lstStyle/>
          <a:p>
            <a:fld id="{62E63B0E-122E-4112-8AEA-022338C1FEFA}" type="slidenum">
              <a:rPr lang="de-DE" smtClean="0"/>
              <a:t>104</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2012113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Dateneinheiten (2/4)</a:t>
            </a:r>
          </a:p>
        </p:txBody>
      </p:sp>
      <p:sp>
        <p:nvSpPr>
          <p:cNvPr id="3" name="Content Placeholder 2"/>
          <p:cNvSpPr>
            <a:spLocks noGrp="1"/>
          </p:cNvSpPr>
          <p:nvPr>
            <p:ph idx="1"/>
          </p:nvPr>
        </p:nvSpPr>
        <p:spPr/>
        <p:txBody>
          <a:bodyPr>
            <a:normAutofit/>
          </a:bodyPr>
          <a:lstStyle/>
          <a:p>
            <a:r>
              <a:rPr lang="de-DE" dirty="0"/>
              <a:t>Horizontale Kommunikation (mit der </a:t>
            </a:r>
            <a:r>
              <a:rPr lang="de-DE" i="1" dirty="0"/>
              <a:t>Peer Entity</a:t>
            </a:r>
            <a:r>
              <a:rPr lang="de-DE" dirty="0"/>
              <a:t>):</a:t>
            </a:r>
          </a:p>
          <a:p>
            <a:pPr lvl="1"/>
            <a:r>
              <a:rPr lang="de-DE" dirty="0"/>
              <a:t>Steuerinformation „</a:t>
            </a:r>
            <a:r>
              <a:rPr lang="de-DE" b="1" dirty="0"/>
              <a:t>PCI</a:t>
            </a:r>
            <a:r>
              <a:rPr lang="de-DE" dirty="0"/>
              <a:t>“ (Protocol Control Information, deutsch: Protokoll-Steuer-Information).</a:t>
            </a:r>
          </a:p>
          <a:p>
            <a:pPr lvl="1"/>
            <a:r>
              <a:rPr lang="de-DE" dirty="0"/>
              <a:t>Nutzdaten „</a:t>
            </a:r>
            <a:r>
              <a:rPr lang="de-DE" b="1" dirty="0"/>
              <a:t>UD</a:t>
            </a:r>
            <a:r>
              <a:rPr lang="de-DE" dirty="0"/>
              <a:t>“ (User Data, deutsch: Benutzerdaten)</a:t>
            </a:r>
          </a:p>
          <a:p>
            <a:pPr lvl="1"/>
            <a:r>
              <a:rPr lang="de-DE" dirty="0"/>
              <a:t>Einheit aus PCI und UD </a:t>
            </a:r>
            <a:r>
              <a:rPr lang="de-DE" dirty="0">
                <a:sym typeface="Wingdings"/>
              </a:rPr>
              <a:t></a:t>
            </a:r>
            <a:r>
              <a:rPr lang="de-DE" dirty="0"/>
              <a:t> „</a:t>
            </a:r>
            <a:r>
              <a:rPr lang="de-DE" b="1" dirty="0"/>
              <a:t>PDU</a:t>
            </a:r>
            <a:r>
              <a:rPr lang="de-DE" dirty="0"/>
              <a:t>“ (Protocol Data Unit, deutsch: Protokoll-Dateneinheit)</a:t>
            </a:r>
          </a:p>
        </p:txBody>
      </p:sp>
      <p:sp>
        <p:nvSpPr>
          <p:cNvPr id="4" name="Slide Number Placeholder 3"/>
          <p:cNvSpPr>
            <a:spLocks noGrp="1"/>
          </p:cNvSpPr>
          <p:nvPr>
            <p:ph type="sldNum" sz="quarter" idx="12"/>
          </p:nvPr>
        </p:nvSpPr>
        <p:spPr/>
        <p:txBody>
          <a:bodyPr/>
          <a:lstStyle/>
          <a:p>
            <a:fld id="{62E63B0E-122E-4112-8AEA-022338C1FEFA}" type="slidenum">
              <a:rPr lang="de-DE" smtClean="0"/>
              <a:t>105</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6171168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Dateneinheiten (3/4)</a:t>
            </a:r>
          </a:p>
        </p:txBody>
      </p:sp>
      <p:sp>
        <p:nvSpPr>
          <p:cNvPr id="3" name="Content Placeholder 2"/>
          <p:cNvSpPr>
            <a:spLocks noGrp="1"/>
          </p:cNvSpPr>
          <p:nvPr>
            <p:ph idx="1"/>
          </p:nvPr>
        </p:nvSpPr>
        <p:spPr/>
        <p:txBody>
          <a:bodyPr>
            <a:normAutofit/>
          </a:bodyPr>
          <a:lstStyle/>
          <a:p>
            <a:r>
              <a:rPr lang="de-DE" dirty="0"/>
              <a:t>Vertikale Kommunikation (nach unten, oder nach oben) mit einer Protokollinstanz einer benachbarten Schicht:</a:t>
            </a:r>
          </a:p>
          <a:p>
            <a:pPr lvl="1"/>
            <a:r>
              <a:rPr lang="de-DE" dirty="0"/>
              <a:t>Steuerinformation „</a:t>
            </a:r>
            <a:r>
              <a:rPr lang="de-DE" b="1" dirty="0"/>
              <a:t>ICI</a:t>
            </a:r>
            <a:r>
              <a:rPr lang="de-DE" dirty="0"/>
              <a:t>“ (Interface Control Information, deutsch: Schnittstellen-Steuerdaten)</a:t>
            </a:r>
          </a:p>
          <a:p>
            <a:pPr lvl="1"/>
            <a:r>
              <a:rPr lang="de-DE" dirty="0"/>
              <a:t>Nutzdaten „</a:t>
            </a:r>
            <a:r>
              <a:rPr lang="de-DE" b="1" dirty="0"/>
              <a:t>ID</a:t>
            </a:r>
            <a:r>
              <a:rPr lang="de-DE" dirty="0"/>
              <a:t>“ (Interface Data, deutsch: Schnittstellen-Daten)</a:t>
            </a:r>
          </a:p>
          <a:p>
            <a:pPr lvl="1"/>
            <a:r>
              <a:rPr lang="de-DE" dirty="0"/>
              <a:t>Einheit aus ICI und ID </a:t>
            </a:r>
            <a:r>
              <a:rPr lang="de-DE" dirty="0">
                <a:sym typeface="Wingdings"/>
              </a:rPr>
              <a:t></a:t>
            </a:r>
            <a:r>
              <a:rPr lang="de-DE" dirty="0"/>
              <a:t> „</a:t>
            </a:r>
            <a:r>
              <a:rPr lang="de-DE" b="1" dirty="0"/>
              <a:t>IDU</a:t>
            </a:r>
            <a:r>
              <a:rPr lang="de-DE" dirty="0"/>
              <a:t>“ (Interface Data Unit, deutsch: Schnittstellen-Dateneinheit)</a:t>
            </a:r>
          </a:p>
          <a:p>
            <a:pPr marL="457200" lvl="1" indent="0">
              <a:buNone/>
            </a:pP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106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6752283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Dateneinheiten (4/4)</a:t>
            </a:r>
          </a:p>
        </p:txBody>
      </p:sp>
      <p:sp>
        <p:nvSpPr>
          <p:cNvPr id="3" name="Content Placeholder 2"/>
          <p:cNvSpPr>
            <a:spLocks noGrp="1"/>
          </p:cNvSpPr>
          <p:nvPr>
            <p:ph idx="1"/>
          </p:nvPr>
        </p:nvSpPr>
        <p:spPr/>
        <p:txBody>
          <a:bodyPr>
            <a:normAutofit/>
          </a:bodyPr>
          <a:lstStyle/>
          <a:p>
            <a:r>
              <a:rPr lang="de-DE" dirty="0"/>
              <a:t>SAP (Service Access Point): Interface/Schnittstelle</a:t>
            </a:r>
          </a:p>
          <a:p>
            <a:pPr lvl="1"/>
            <a:r>
              <a:rPr lang="de-DE" dirty="0"/>
              <a:t>ICI (Interface Control Information) wird also zur Ansteuerung eines SAP verwendet.</a:t>
            </a:r>
          </a:p>
          <a:p>
            <a:endParaRPr lang="de-DE" dirty="0"/>
          </a:p>
          <a:p>
            <a:r>
              <a:rPr lang="de-DE" dirty="0"/>
              <a:t>SDU (Service Data Unit): Wenn eine IDU die relevante Schnittstelle passiert hat, wird dessen ID auch als „SDU“ (Service Data Unit, deutsch: Dienst-Daten-Einheit) bezeichnet.</a:t>
            </a:r>
          </a:p>
          <a:p>
            <a:pPr lvl="1"/>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107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0982238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Zusammenfassung Dateneinheiten</a:t>
            </a:r>
          </a:p>
        </p:txBody>
      </p:sp>
      <p:graphicFrame>
        <p:nvGraphicFramePr>
          <p:cNvPr id="5" name="Content Placeholder 4"/>
          <p:cNvGraphicFramePr>
            <a:graphicFrameLocks noGrp="1"/>
          </p:cNvGraphicFramePr>
          <p:nvPr>
            <p:ph idx="1"/>
            <p:extLst/>
          </p:nvPr>
        </p:nvGraphicFramePr>
        <p:xfrm>
          <a:off x="628650" y="1825625"/>
          <a:ext cx="7886700" cy="2199640"/>
        </p:xfrm>
        <a:graphic>
          <a:graphicData uri="http://schemas.openxmlformats.org/drawingml/2006/table">
            <a:tbl>
              <a:tblPr firstRow="1" bandRow="1">
                <a:tableStyleId>{5940675A-B579-460E-94D1-54222C63F5DA}</a:tableStyleId>
              </a:tblPr>
              <a:tblGrid>
                <a:gridCol w="1971675">
                  <a:extLst>
                    <a:ext uri="{9D8B030D-6E8A-4147-A177-3AD203B41FA5}">
                      <a16:colId xmlns:a16="http://schemas.microsoft.com/office/drawing/2014/main" val="896193467"/>
                    </a:ext>
                  </a:extLst>
                </a:gridCol>
                <a:gridCol w="1971675">
                  <a:extLst>
                    <a:ext uri="{9D8B030D-6E8A-4147-A177-3AD203B41FA5}">
                      <a16:colId xmlns:a16="http://schemas.microsoft.com/office/drawing/2014/main" val="1013681177"/>
                    </a:ext>
                  </a:extLst>
                </a:gridCol>
                <a:gridCol w="1971675">
                  <a:extLst>
                    <a:ext uri="{9D8B030D-6E8A-4147-A177-3AD203B41FA5}">
                      <a16:colId xmlns:a16="http://schemas.microsoft.com/office/drawing/2014/main" val="497250514"/>
                    </a:ext>
                  </a:extLst>
                </a:gridCol>
                <a:gridCol w="1971675">
                  <a:extLst>
                    <a:ext uri="{9D8B030D-6E8A-4147-A177-3AD203B41FA5}">
                      <a16:colId xmlns:a16="http://schemas.microsoft.com/office/drawing/2014/main" val="2520877617"/>
                    </a:ext>
                  </a:extLst>
                </a:gridCol>
              </a:tblGrid>
              <a:tr h="370840">
                <a:tc>
                  <a:txBody>
                    <a:bodyPr/>
                    <a:lstStyle/>
                    <a:p>
                      <a:pPr algn="ctr"/>
                      <a:r>
                        <a:rPr lang="de-DE" b="1" dirty="0"/>
                        <a:t>Kommunikation</a:t>
                      </a:r>
                    </a:p>
                  </a:txBody>
                  <a:tcPr/>
                </a:tc>
                <a:tc>
                  <a:txBody>
                    <a:bodyPr/>
                    <a:lstStyle/>
                    <a:p>
                      <a:pPr algn="ctr"/>
                      <a:r>
                        <a:rPr lang="de-DE" b="1" dirty="0"/>
                        <a:t>Steuerinformation</a:t>
                      </a:r>
                    </a:p>
                  </a:txBody>
                  <a:tcPr/>
                </a:tc>
                <a:tc>
                  <a:txBody>
                    <a:bodyPr/>
                    <a:lstStyle/>
                    <a:p>
                      <a:pPr algn="ctr"/>
                      <a:r>
                        <a:rPr lang="de-DE" b="1" dirty="0"/>
                        <a:t>Nutzdaten</a:t>
                      </a:r>
                    </a:p>
                  </a:txBody>
                  <a:tcPr/>
                </a:tc>
                <a:tc>
                  <a:txBody>
                    <a:bodyPr/>
                    <a:lstStyle/>
                    <a:p>
                      <a:pPr algn="ctr"/>
                      <a:r>
                        <a:rPr lang="de-DE" b="1" dirty="0"/>
                        <a:t>Kombiniert</a:t>
                      </a:r>
                    </a:p>
                  </a:txBody>
                  <a:tcPr/>
                </a:tc>
                <a:extLst>
                  <a:ext uri="{0D108BD9-81ED-4DB2-BD59-A6C34878D82A}">
                    <a16:rowId xmlns:a16="http://schemas.microsoft.com/office/drawing/2014/main" val="685963258"/>
                  </a:ext>
                </a:extLst>
              </a:tr>
              <a:tr h="370840">
                <a:tc>
                  <a:txBody>
                    <a:bodyPr/>
                    <a:lstStyle/>
                    <a:p>
                      <a:pPr algn="ctr"/>
                      <a:r>
                        <a:rPr lang="de-DE" dirty="0"/>
                        <a:t>Peer-Instanzen</a:t>
                      </a:r>
                    </a:p>
                    <a:p>
                      <a:pPr algn="ctr"/>
                      <a:r>
                        <a:rPr lang="de-DE" dirty="0"/>
                        <a:t>(horizontal)</a:t>
                      </a:r>
                    </a:p>
                  </a:txBody>
                  <a:tcPr/>
                </a:tc>
                <a:tc>
                  <a:txBody>
                    <a:bodyPr/>
                    <a:lstStyle/>
                    <a:p>
                      <a:pPr algn="ctr"/>
                      <a:r>
                        <a:rPr lang="de-DE" dirty="0"/>
                        <a:t>Port-Steuer-Info</a:t>
                      </a:r>
                      <a:r>
                        <a:rPr lang="de-DE" baseline="0" dirty="0"/>
                        <a:t> (</a:t>
                      </a:r>
                      <a:r>
                        <a:rPr lang="de-DE" dirty="0"/>
                        <a:t>PCI)</a:t>
                      </a:r>
                    </a:p>
                    <a:p>
                      <a:pPr algn="ctr"/>
                      <a:endParaRPr lang="de-DE" dirty="0"/>
                    </a:p>
                  </a:txBody>
                  <a:tcPr/>
                </a:tc>
                <a:tc>
                  <a:txBody>
                    <a:bodyPr/>
                    <a:lstStyle/>
                    <a:p>
                      <a:pPr algn="ctr"/>
                      <a:r>
                        <a:rPr lang="de-DE" dirty="0"/>
                        <a:t>Benutzer Daten</a:t>
                      </a:r>
                    </a:p>
                    <a:p>
                      <a:pPr algn="ctr"/>
                      <a:r>
                        <a:rPr lang="de-DE" dirty="0"/>
                        <a:t>(UD)</a:t>
                      </a:r>
                    </a:p>
                  </a:txBody>
                  <a:tcPr/>
                </a:tc>
                <a:tc>
                  <a:txBody>
                    <a:bodyPr/>
                    <a:lstStyle/>
                    <a:p>
                      <a:pPr algn="ctr"/>
                      <a:r>
                        <a:rPr lang="de-DE" dirty="0"/>
                        <a:t>Protokoll Dateneinheit (PDU)</a:t>
                      </a:r>
                    </a:p>
                  </a:txBody>
                  <a:tcPr/>
                </a:tc>
                <a:extLst>
                  <a:ext uri="{0D108BD9-81ED-4DB2-BD59-A6C34878D82A}">
                    <a16:rowId xmlns:a16="http://schemas.microsoft.com/office/drawing/2014/main" val="2582906753"/>
                  </a:ext>
                </a:extLst>
              </a:tr>
              <a:tr h="370840">
                <a:tc>
                  <a:txBody>
                    <a:bodyPr/>
                    <a:lstStyle/>
                    <a:p>
                      <a:pPr algn="ctr"/>
                      <a:r>
                        <a:rPr lang="de-DE" dirty="0"/>
                        <a:t>Benachbarte Instanzen</a:t>
                      </a:r>
                    </a:p>
                    <a:p>
                      <a:pPr algn="ctr"/>
                      <a:r>
                        <a:rPr lang="de-DE" dirty="0"/>
                        <a:t>(vertikal)</a:t>
                      </a:r>
                    </a:p>
                  </a:txBody>
                  <a:tcPr/>
                </a:tc>
                <a:tc>
                  <a:txBody>
                    <a:bodyPr/>
                    <a:lstStyle/>
                    <a:p>
                      <a:pPr algn="ctr"/>
                      <a:r>
                        <a:rPr lang="de-DE" dirty="0"/>
                        <a:t>Interface Steuerdaten </a:t>
                      </a:r>
                    </a:p>
                    <a:p>
                      <a:pPr algn="ctr"/>
                      <a:r>
                        <a:rPr lang="de-DE" dirty="0"/>
                        <a:t>(ICI)</a:t>
                      </a:r>
                    </a:p>
                  </a:txBody>
                  <a:tcPr/>
                </a:tc>
                <a:tc>
                  <a:txBody>
                    <a:bodyPr/>
                    <a:lstStyle/>
                    <a:p>
                      <a:pPr algn="ctr"/>
                      <a:r>
                        <a:rPr lang="de-DE" dirty="0"/>
                        <a:t>Interface Daten (ID)</a:t>
                      </a:r>
                    </a:p>
                  </a:txBody>
                  <a:tcPr/>
                </a:tc>
                <a:tc>
                  <a:txBody>
                    <a:bodyPr/>
                    <a:lstStyle/>
                    <a:p>
                      <a:pPr algn="ctr"/>
                      <a:r>
                        <a:rPr lang="de-DE" dirty="0"/>
                        <a:t>Interface Dateneinheit</a:t>
                      </a:r>
                      <a:r>
                        <a:rPr lang="de-DE" baseline="0" dirty="0"/>
                        <a:t> </a:t>
                      </a:r>
                    </a:p>
                    <a:p>
                      <a:pPr algn="ctr"/>
                      <a:r>
                        <a:rPr lang="de-DE" baseline="0" dirty="0"/>
                        <a:t>(IDU)</a:t>
                      </a:r>
                      <a:endParaRPr lang="de-DE" dirty="0"/>
                    </a:p>
                  </a:txBody>
                  <a:tcPr/>
                </a:tc>
                <a:extLst>
                  <a:ext uri="{0D108BD9-81ED-4DB2-BD59-A6C34878D82A}">
                    <a16:rowId xmlns:a16="http://schemas.microsoft.com/office/drawing/2014/main" val="2721839584"/>
                  </a:ext>
                </a:extLst>
              </a:tr>
            </a:tbl>
          </a:graphicData>
        </a:graphic>
      </p:graphicFrame>
      <p:sp>
        <p:nvSpPr>
          <p:cNvPr id="4" name="Slide Number Placeholder 3"/>
          <p:cNvSpPr>
            <a:spLocks noGrp="1"/>
          </p:cNvSpPr>
          <p:nvPr>
            <p:ph type="sldNum" sz="quarter" idx="12"/>
          </p:nvPr>
        </p:nvSpPr>
        <p:spPr/>
        <p:txBody>
          <a:bodyPr/>
          <a:lstStyle/>
          <a:p>
            <a:fld id="{62E63B0E-122E-4112-8AEA-022338C1FEFA}" type="slidenum">
              <a:rPr lang="de-DE" smtClean="0"/>
              <a:t>108</a:t>
            </a:fld>
            <a:endParaRPr lang="de-DE"/>
          </a:p>
        </p:txBody>
      </p:sp>
      <p:sp>
        <p:nvSpPr>
          <p:cNvPr id="8" name="Content Placeholder 6"/>
          <p:cNvSpPr txBox="1">
            <a:spLocks/>
          </p:cNvSpPr>
          <p:nvPr/>
        </p:nvSpPr>
        <p:spPr>
          <a:xfrm>
            <a:off x="628650" y="4160201"/>
            <a:ext cx="7886700" cy="2016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a:p>
            <a:r>
              <a:rPr lang="de-DE" dirty="0"/>
              <a:t>In der Praxis: Teile der PCI dienen auch als ICI, sodass die ICI nicht separat hinzugefügt werden muss.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5667597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2E63B0E-122E-4112-8AEA-022338C1FEFA}" type="slidenum">
              <a:rPr lang="de-DE" smtClean="0"/>
              <a:t>109</a:t>
            </a:fld>
            <a:endParaRPr lang="de-DE" dirty="0"/>
          </a:p>
        </p:txBody>
      </p:sp>
      <p:cxnSp>
        <p:nvCxnSpPr>
          <p:cNvPr id="116" name="Gerade Verbindung mit Pfeil 115"/>
          <p:cNvCxnSpPr>
            <a:endCxn id="108" idx="1"/>
          </p:cNvCxnSpPr>
          <p:nvPr/>
        </p:nvCxnSpPr>
        <p:spPr>
          <a:xfrm flipV="1">
            <a:off x="5799034" y="4974775"/>
            <a:ext cx="903375" cy="19365"/>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 name="Fußzeilenplatzhalter 1"/>
          <p:cNvSpPr>
            <a:spLocks noGrp="1"/>
          </p:cNvSpPr>
          <p:nvPr>
            <p:ph type="ftr" sz="quarter" idx="11"/>
          </p:nvPr>
        </p:nvSpPr>
        <p:spPr/>
        <p:txBody>
          <a:bodyPr/>
          <a:lstStyle/>
          <a:p>
            <a:r>
              <a:rPr lang="de-DE" dirty="0"/>
              <a:t>Rechnernetze und verteilte Systeme                (Prof. Dr. D. Kranzlmüller)</a:t>
            </a:r>
          </a:p>
        </p:txBody>
      </p:sp>
      <p:sp useBgFill="1">
        <p:nvSpPr>
          <p:cNvPr id="4" name="Rechteck 3"/>
          <p:cNvSpPr/>
          <p:nvPr/>
        </p:nvSpPr>
        <p:spPr>
          <a:xfrm>
            <a:off x="3174750" y="6015459"/>
            <a:ext cx="5969250" cy="842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2841622" y="2221140"/>
            <a:ext cx="3083061" cy="796299"/>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1094088" y="1926442"/>
            <a:ext cx="6968960"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p:cNvCxnSpPr/>
          <p:nvPr/>
        </p:nvCxnSpPr>
        <p:spPr>
          <a:xfrm>
            <a:off x="2362785" y="777023"/>
            <a:ext cx="0" cy="4988577"/>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Abgerundetes Rechteck 12"/>
          <p:cNvSpPr/>
          <p:nvPr/>
        </p:nvSpPr>
        <p:spPr>
          <a:xfrm>
            <a:off x="2732412" y="887005"/>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(N)-IDU</a:t>
            </a:r>
          </a:p>
        </p:txBody>
      </p:sp>
      <p:sp>
        <p:nvSpPr>
          <p:cNvPr id="19" name="Abgerundetes Rechteck 18"/>
          <p:cNvSpPr/>
          <p:nvPr/>
        </p:nvSpPr>
        <p:spPr>
          <a:xfrm>
            <a:off x="2455144" y="3379112"/>
            <a:ext cx="1364726"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rgbClr val="000000"/>
                </a:solidFill>
              </a:rPr>
              <a:t>(N)-PCI</a:t>
            </a:r>
          </a:p>
        </p:txBody>
      </p:sp>
      <p:sp>
        <p:nvSpPr>
          <p:cNvPr id="20" name="Abgerundetes Rechteck 19"/>
          <p:cNvSpPr/>
          <p:nvPr/>
        </p:nvSpPr>
        <p:spPr>
          <a:xfrm>
            <a:off x="4159681" y="3379112"/>
            <a:ext cx="1639353"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(N)-SDU</a:t>
            </a:r>
          </a:p>
        </p:txBody>
      </p:sp>
      <p:sp>
        <p:nvSpPr>
          <p:cNvPr id="26" name="Textfeld 25"/>
          <p:cNvSpPr txBox="1"/>
          <p:nvPr/>
        </p:nvSpPr>
        <p:spPr>
          <a:xfrm>
            <a:off x="3323482" y="6015459"/>
            <a:ext cx="2186716" cy="338554"/>
          </a:xfrm>
          <a:prstGeom prst="rect">
            <a:avLst/>
          </a:prstGeom>
          <a:noFill/>
        </p:spPr>
        <p:txBody>
          <a:bodyPr wrap="none" rtlCol="0">
            <a:spAutoFit/>
          </a:bodyPr>
          <a:lstStyle/>
          <a:p>
            <a:r>
              <a:rPr lang="de-DE" sz="1600" dirty="0"/>
              <a:t>IDU: Interface Data Unit</a:t>
            </a:r>
          </a:p>
        </p:txBody>
      </p:sp>
      <p:sp>
        <p:nvSpPr>
          <p:cNvPr id="27" name="Textfeld 26"/>
          <p:cNvSpPr txBox="1"/>
          <p:nvPr/>
        </p:nvSpPr>
        <p:spPr>
          <a:xfrm>
            <a:off x="3323482" y="6274807"/>
            <a:ext cx="2958462" cy="338554"/>
          </a:xfrm>
          <a:prstGeom prst="rect">
            <a:avLst/>
          </a:prstGeom>
          <a:noFill/>
        </p:spPr>
        <p:txBody>
          <a:bodyPr wrap="none" rtlCol="0">
            <a:spAutoFit/>
          </a:bodyPr>
          <a:lstStyle/>
          <a:p>
            <a:r>
              <a:rPr lang="de-DE" sz="1600" dirty="0"/>
              <a:t>ICI: Interface </a:t>
            </a:r>
            <a:r>
              <a:rPr lang="de-DE" sz="1600" dirty="0" err="1"/>
              <a:t>Control</a:t>
            </a:r>
            <a:r>
              <a:rPr lang="de-DE" sz="1600" dirty="0"/>
              <a:t> Information</a:t>
            </a:r>
          </a:p>
        </p:txBody>
      </p:sp>
      <p:sp>
        <p:nvSpPr>
          <p:cNvPr id="28" name="Textfeld 27"/>
          <p:cNvSpPr txBox="1"/>
          <p:nvPr/>
        </p:nvSpPr>
        <p:spPr>
          <a:xfrm>
            <a:off x="3316068" y="6519446"/>
            <a:ext cx="2965876" cy="338554"/>
          </a:xfrm>
          <a:prstGeom prst="rect">
            <a:avLst/>
          </a:prstGeom>
          <a:noFill/>
        </p:spPr>
        <p:txBody>
          <a:bodyPr wrap="none" rtlCol="0">
            <a:spAutoFit/>
          </a:bodyPr>
          <a:lstStyle/>
          <a:p>
            <a:r>
              <a:rPr lang="de-DE" sz="1600" dirty="0"/>
              <a:t>PCI: Protocol </a:t>
            </a:r>
            <a:r>
              <a:rPr lang="de-DE" sz="1600" dirty="0" err="1"/>
              <a:t>Control</a:t>
            </a:r>
            <a:r>
              <a:rPr lang="de-DE" sz="1600" dirty="0"/>
              <a:t> Information</a:t>
            </a:r>
          </a:p>
        </p:txBody>
      </p:sp>
      <p:sp>
        <p:nvSpPr>
          <p:cNvPr id="29" name="Textfeld 28"/>
          <p:cNvSpPr txBox="1"/>
          <p:nvPr/>
        </p:nvSpPr>
        <p:spPr>
          <a:xfrm>
            <a:off x="6824621" y="6015459"/>
            <a:ext cx="2074206" cy="338554"/>
          </a:xfrm>
          <a:prstGeom prst="rect">
            <a:avLst/>
          </a:prstGeom>
          <a:noFill/>
        </p:spPr>
        <p:txBody>
          <a:bodyPr wrap="none" rtlCol="0">
            <a:spAutoFit/>
          </a:bodyPr>
          <a:lstStyle/>
          <a:p>
            <a:r>
              <a:rPr lang="de-DE" sz="1600" dirty="0"/>
              <a:t>SDU: Service Data Unit</a:t>
            </a:r>
          </a:p>
        </p:txBody>
      </p:sp>
      <p:sp>
        <p:nvSpPr>
          <p:cNvPr id="30" name="Textfeld 29"/>
          <p:cNvSpPr txBox="1"/>
          <p:nvPr/>
        </p:nvSpPr>
        <p:spPr>
          <a:xfrm>
            <a:off x="6824621" y="6274807"/>
            <a:ext cx="1367281" cy="338554"/>
          </a:xfrm>
          <a:prstGeom prst="rect">
            <a:avLst/>
          </a:prstGeom>
          <a:noFill/>
        </p:spPr>
        <p:txBody>
          <a:bodyPr wrap="none" rtlCol="0">
            <a:spAutoFit/>
          </a:bodyPr>
          <a:lstStyle/>
          <a:p>
            <a:r>
              <a:rPr lang="de-DE" sz="1600" dirty="0"/>
              <a:t>UD: User Data</a:t>
            </a:r>
          </a:p>
        </p:txBody>
      </p:sp>
      <p:sp>
        <p:nvSpPr>
          <p:cNvPr id="31" name="Textfeld 30"/>
          <p:cNvSpPr txBox="1"/>
          <p:nvPr/>
        </p:nvSpPr>
        <p:spPr>
          <a:xfrm>
            <a:off x="6824621" y="6519446"/>
            <a:ext cx="2194130" cy="338554"/>
          </a:xfrm>
          <a:prstGeom prst="rect">
            <a:avLst/>
          </a:prstGeom>
          <a:noFill/>
        </p:spPr>
        <p:txBody>
          <a:bodyPr wrap="none" rtlCol="0">
            <a:spAutoFit/>
          </a:bodyPr>
          <a:lstStyle/>
          <a:p>
            <a:r>
              <a:rPr lang="de-DE" sz="1600" dirty="0"/>
              <a:t>PDU: Protocol Data Unit</a:t>
            </a:r>
          </a:p>
        </p:txBody>
      </p:sp>
      <p:sp>
        <p:nvSpPr>
          <p:cNvPr id="33" name="Textfeld 32"/>
          <p:cNvSpPr txBox="1"/>
          <p:nvPr/>
        </p:nvSpPr>
        <p:spPr>
          <a:xfrm>
            <a:off x="1098914" y="1618128"/>
            <a:ext cx="1293343" cy="338554"/>
          </a:xfrm>
          <a:prstGeom prst="rect">
            <a:avLst/>
          </a:prstGeom>
          <a:noFill/>
        </p:spPr>
        <p:txBody>
          <a:bodyPr wrap="none" rtlCol="0">
            <a:spAutoFit/>
          </a:bodyPr>
          <a:lstStyle/>
          <a:p>
            <a:r>
              <a:rPr lang="de-DE" sz="1600" dirty="0"/>
              <a:t>Schicht (N+1)</a:t>
            </a:r>
          </a:p>
        </p:txBody>
      </p:sp>
      <p:sp>
        <p:nvSpPr>
          <p:cNvPr id="37" name="Textfeld 36"/>
          <p:cNvSpPr txBox="1"/>
          <p:nvPr/>
        </p:nvSpPr>
        <p:spPr>
          <a:xfrm>
            <a:off x="1098914" y="3430721"/>
            <a:ext cx="962723" cy="338554"/>
          </a:xfrm>
          <a:prstGeom prst="rect">
            <a:avLst/>
          </a:prstGeom>
          <a:noFill/>
        </p:spPr>
        <p:txBody>
          <a:bodyPr wrap="none" rtlCol="0">
            <a:spAutoFit/>
          </a:bodyPr>
          <a:lstStyle/>
          <a:p>
            <a:r>
              <a:rPr lang="de-DE" sz="1600" dirty="0"/>
              <a:t>Schicht N</a:t>
            </a:r>
          </a:p>
        </p:txBody>
      </p:sp>
      <p:sp>
        <p:nvSpPr>
          <p:cNvPr id="38" name="Textfeld 37"/>
          <p:cNvSpPr txBox="1"/>
          <p:nvPr/>
        </p:nvSpPr>
        <p:spPr>
          <a:xfrm>
            <a:off x="1098914" y="5598153"/>
            <a:ext cx="1293343" cy="338554"/>
          </a:xfrm>
          <a:prstGeom prst="rect">
            <a:avLst/>
          </a:prstGeom>
          <a:noFill/>
        </p:spPr>
        <p:txBody>
          <a:bodyPr wrap="none" rtlCol="0">
            <a:spAutoFit/>
          </a:bodyPr>
          <a:lstStyle/>
          <a:p>
            <a:r>
              <a:rPr lang="de-DE" sz="1600" dirty="0"/>
              <a:t>Schicht (N-1)</a:t>
            </a:r>
          </a:p>
        </p:txBody>
      </p:sp>
      <p:cxnSp>
        <p:nvCxnSpPr>
          <p:cNvPr id="39" name="Gerade Verbindung mit Pfeil 38"/>
          <p:cNvCxnSpPr/>
          <p:nvPr/>
        </p:nvCxnSpPr>
        <p:spPr>
          <a:xfrm>
            <a:off x="1094088" y="5668713"/>
            <a:ext cx="6968960"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46" name="Gruppierung 45"/>
          <p:cNvGrpSpPr/>
          <p:nvPr/>
        </p:nvGrpSpPr>
        <p:grpSpPr>
          <a:xfrm>
            <a:off x="3608214" y="1774024"/>
            <a:ext cx="1249772" cy="279138"/>
            <a:chOff x="3608214" y="1774024"/>
            <a:chExt cx="1249772" cy="279138"/>
          </a:xfrm>
        </p:grpSpPr>
        <p:sp>
          <p:nvSpPr>
            <p:cNvPr id="44" name="Oval 43"/>
            <p:cNvSpPr/>
            <p:nvPr/>
          </p:nvSpPr>
          <p:spPr>
            <a:xfrm>
              <a:off x="3608214" y="1774024"/>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5" name="Gerade Verbindung mit Pfeil 44"/>
            <p:cNvCxnSpPr/>
            <p:nvPr/>
          </p:nvCxnSpPr>
          <p:spPr>
            <a:xfrm>
              <a:off x="4240313" y="1779562"/>
              <a:ext cx="0" cy="273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48" name="Gruppierung 47"/>
          <p:cNvGrpSpPr/>
          <p:nvPr/>
        </p:nvGrpSpPr>
        <p:grpSpPr>
          <a:xfrm>
            <a:off x="2839592" y="2221140"/>
            <a:ext cx="3085091" cy="816459"/>
            <a:chOff x="2713944" y="2259058"/>
            <a:chExt cx="3085091" cy="816459"/>
          </a:xfrm>
        </p:grpSpPr>
        <p:sp>
          <p:nvSpPr>
            <p:cNvPr id="49" name="Abgerundetes Rechteck 48"/>
            <p:cNvSpPr/>
            <p:nvPr/>
          </p:nvSpPr>
          <p:spPr>
            <a:xfrm>
              <a:off x="2715974" y="2259058"/>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Textfeld 49"/>
            <p:cNvSpPr txBox="1"/>
            <p:nvPr/>
          </p:nvSpPr>
          <p:spPr>
            <a:xfrm>
              <a:off x="2713944" y="2479609"/>
              <a:ext cx="1105925" cy="369332"/>
            </a:xfrm>
            <a:prstGeom prst="rect">
              <a:avLst/>
            </a:prstGeom>
            <a:noFill/>
          </p:spPr>
          <p:txBody>
            <a:bodyPr wrap="square" rtlCol="0">
              <a:spAutoFit/>
            </a:bodyPr>
            <a:lstStyle/>
            <a:p>
              <a:pPr algn="ctr"/>
              <a:r>
                <a:rPr lang="de-DE" dirty="0"/>
                <a:t>(N)-ICI</a:t>
              </a:r>
            </a:p>
          </p:txBody>
        </p:sp>
        <p:cxnSp>
          <p:nvCxnSpPr>
            <p:cNvPr id="51" name="Gerade Verbindung mit Pfeil 50"/>
            <p:cNvCxnSpPr/>
            <p:nvPr/>
          </p:nvCxnSpPr>
          <p:spPr>
            <a:xfrm>
              <a:off x="3819870" y="2279917"/>
              <a:ext cx="0" cy="79560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2" name="Textfeld 51"/>
            <p:cNvSpPr txBox="1"/>
            <p:nvPr/>
          </p:nvSpPr>
          <p:spPr>
            <a:xfrm>
              <a:off x="3819870" y="2479609"/>
              <a:ext cx="1979164" cy="369332"/>
            </a:xfrm>
            <a:prstGeom prst="rect">
              <a:avLst/>
            </a:prstGeom>
            <a:noFill/>
          </p:spPr>
          <p:txBody>
            <a:bodyPr wrap="square" rtlCol="0">
              <a:spAutoFit/>
            </a:bodyPr>
            <a:lstStyle/>
            <a:p>
              <a:pPr algn="ctr"/>
              <a:r>
                <a:rPr lang="de-DE" dirty="0"/>
                <a:t>(N)-ID</a:t>
              </a:r>
            </a:p>
          </p:txBody>
        </p:sp>
      </p:grpSp>
      <p:grpSp>
        <p:nvGrpSpPr>
          <p:cNvPr id="53" name="Gruppierung 52"/>
          <p:cNvGrpSpPr/>
          <p:nvPr/>
        </p:nvGrpSpPr>
        <p:grpSpPr>
          <a:xfrm>
            <a:off x="2790856" y="2285677"/>
            <a:ext cx="3085091" cy="816459"/>
            <a:chOff x="2713944" y="2259058"/>
            <a:chExt cx="3085091" cy="816459"/>
          </a:xfrm>
        </p:grpSpPr>
        <p:sp>
          <p:nvSpPr>
            <p:cNvPr id="54" name="Abgerundetes Rechteck 53"/>
            <p:cNvSpPr/>
            <p:nvPr/>
          </p:nvSpPr>
          <p:spPr>
            <a:xfrm>
              <a:off x="2715974" y="2259058"/>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5" name="Textfeld 54"/>
            <p:cNvSpPr txBox="1"/>
            <p:nvPr/>
          </p:nvSpPr>
          <p:spPr>
            <a:xfrm>
              <a:off x="2713944" y="2479609"/>
              <a:ext cx="1105925" cy="369332"/>
            </a:xfrm>
            <a:prstGeom prst="rect">
              <a:avLst/>
            </a:prstGeom>
            <a:noFill/>
          </p:spPr>
          <p:txBody>
            <a:bodyPr wrap="square" rtlCol="0">
              <a:spAutoFit/>
            </a:bodyPr>
            <a:lstStyle/>
            <a:p>
              <a:pPr algn="ctr"/>
              <a:r>
                <a:rPr lang="de-DE" dirty="0"/>
                <a:t>(N)-ICI</a:t>
              </a:r>
            </a:p>
          </p:txBody>
        </p:sp>
        <p:cxnSp>
          <p:nvCxnSpPr>
            <p:cNvPr id="56" name="Gerade Verbindung mit Pfeil 55"/>
            <p:cNvCxnSpPr/>
            <p:nvPr/>
          </p:nvCxnSpPr>
          <p:spPr>
            <a:xfrm>
              <a:off x="3819870" y="2279917"/>
              <a:ext cx="0" cy="79560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7" name="Textfeld 56"/>
            <p:cNvSpPr txBox="1"/>
            <p:nvPr/>
          </p:nvSpPr>
          <p:spPr>
            <a:xfrm>
              <a:off x="3819870" y="2479609"/>
              <a:ext cx="1979164" cy="369332"/>
            </a:xfrm>
            <a:prstGeom prst="rect">
              <a:avLst/>
            </a:prstGeom>
            <a:noFill/>
          </p:spPr>
          <p:txBody>
            <a:bodyPr wrap="square" rtlCol="0">
              <a:spAutoFit/>
            </a:bodyPr>
            <a:lstStyle/>
            <a:p>
              <a:pPr algn="ctr"/>
              <a:r>
                <a:rPr lang="de-DE" dirty="0"/>
                <a:t>(N)-ID</a:t>
              </a:r>
            </a:p>
          </p:txBody>
        </p:sp>
      </p:grpSp>
      <p:sp>
        <p:nvSpPr>
          <p:cNvPr id="58" name="Abgerundetes Rechteck 57"/>
          <p:cNvSpPr/>
          <p:nvPr/>
        </p:nvSpPr>
        <p:spPr>
          <a:xfrm>
            <a:off x="2790856" y="2285677"/>
            <a:ext cx="3083061" cy="796299"/>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47" name="Gruppierung 46"/>
          <p:cNvGrpSpPr/>
          <p:nvPr/>
        </p:nvGrpSpPr>
        <p:grpSpPr>
          <a:xfrm>
            <a:off x="2730382" y="2345632"/>
            <a:ext cx="3085091" cy="816459"/>
            <a:chOff x="2713944" y="2259058"/>
            <a:chExt cx="3085091" cy="816459"/>
          </a:xfrm>
        </p:grpSpPr>
        <p:sp>
          <p:nvSpPr>
            <p:cNvPr id="14" name="Abgerundetes Rechteck 13"/>
            <p:cNvSpPr/>
            <p:nvPr/>
          </p:nvSpPr>
          <p:spPr>
            <a:xfrm>
              <a:off x="2715974" y="2259058"/>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Textfeld 39"/>
            <p:cNvSpPr txBox="1"/>
            <p:nvPr/>
          </p:nvSpPr>
          <p:spPr>
            <a:xfrm>
              <a:off x="2713944" y="2479609"/>
              <a:ext cx="1105925" cy="338554"/>
            </a:xfrm>
            <a:prstGeom prst="rect">
              <a:avLst/>
            </a:prstGeom>
            <a:noFill/>
          </p:spPr>
          <p:txBody>
            <a:bodyPr wrap="square" rtlCol="0">
              <a:spAutoFit/>
            </a:bodyPr>
            <a:lstStyle/>
            <a:p>
              <a:pPr algn="ctr"/>
              <a:r>
                <a:rPr lang="de-DE" sz="1600" dirty="0"/>
                <a:t>(N)-ICI</a:t>
              </a:r>
            </a:p>
          </p:txBody>
        </p:sp>
        <p:cxnSp>
          <p:nvCxnSpPr>
            <p:cNvPr id="41" name="Gerade Verbindung mit Pfeil 40"/>
            <p:cNvCxnSpPr/>
            <p:nvPr/>
          </p:nvCxnSpPr>
          <p:spPr>
            <a:xfrm>
              <a:off x="3819870" y="2279917"/>
              <a:ext cx="0" cy="79560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a:off x="3819870" y="2479609"/>
              <a:ext cx="1979164" cy="338554"/>
            </a:xfrm>
            <a:prstGeom prst="rect">
              <a:avLst/>
            </a:prstGeom>
            <a:noFill/>
          </p:spPr>
          <p:txBody>
            <a:bodyPr wrap="square" rtlCol="0">
              <a:spAutoFit/>
            </a:bodyPr>
            <a:lstStyle/>
            <a:p>
              <a:pPr algn="ctr"/>
              <a:r>
                <a:rPr lang="de-DE" sz="1600" dirty="0"/>
                <a:t>(N)-ID</a:t>
              </a:r>
            </a:p>
          </p:txBody>
        </p:sp>
      </p:grpSp>
      <p:cxnSp>
        <p:nvCxnSpPr>
          <p:cNvPr id="59" name="Gerade Verbindung mit Pfeil 58"/>
          <p:cNvCxnSpPr/>
          <p:nvPr/>
        </p:nvCxnSpPr>
        <p:spPr>
          <a:xfrm>
            <a:off x="4016927" y="1683304"/>
            <a:ext cx="0" cy="239363"/>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flipH="1">
            <a:off x="3618446" y="2046418"/>
            <a:ext cx="368722" cy="299214"/>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a:off x="4016927" y="1683304"/>
            <a:ext cx="0" cy="239363"/>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flipH="1">
            <a:off x="3618446" y="2046418"/>
            <a:ext cx="368722" cy="299214"/>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Gerade Verbindung mit Pfeil 66"/>
          <p:cNvCxnSpPr/>
          <p:nvPr/>
        </p:nvCxnSpPr>
        <p:spPr>
          <a:xfrm flipH="1">
            <a:off x="4432606" y="1683304"/>
            <a:ext cx="0" cy="239363"/>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p:nvPr/>
        </p:nvCxnSpPr>
        <p:spPr>
          <a:xfrm>
            <a:off x="4453471" y="2041159"/>
            <a:ext cx="368722" cy="299214"/>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9" name="Gerade Verbindung mit Pfeil 68"/>
          <p:cNvCxnSpPr/>
          <p:nvPr/>
        </p:nvCxnSpPr>
        <p:spPr>
          <a:xfrm flipH="1">
            <a:off x="4432606" y="1683304"/>
            <a:ext cx="0" cy="239363"/>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p:nvPr/>
        </p:nvCxnSpPr>
        <p:spPr>
          <a:xfrm>
            <a:off x="4453471" y="2041159"/>
            <a:ext cx="368722" cy="299214"/>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1" name="Rechteck 70"/>
          <p:cNvSpPr/>
          <p:nvPr/>
        </p:nvSpPr>
        <p:spPr>
          <a:xfrm>
            <a:off x="3840028" y="2344657"/>
            <a:ext cx="1959006" cy="795600"/>
          </a:xfrm>
          <a:prstGeom prst="rect">
            <a:avLst/>
          </a:prstGeom>
          <a:noFill/>
          <a:ln w="12700"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72" name="Gerade Verbindung mit Pfeil 71"/>
          <p:cNvCxnSpPr>
            <a:endCxn id="75" idx="1"/>
          </p:cNvCxnSpPr>
          <p:nvPr/>
        </p:nvCxnSpPr>
        <p:spPr>
          <a:xfrm flipV="1">
            <a:off x="5799034" y="2776704"/>
            <a:ext cx="822743" cy="367097"/>
          </a:xfrm>
          <a:prstGeom prst="straightConnector1">
            <a:avLst/>
          </a:prstGeom>
          <a:ln w="19050" cmpd="sng">
            <a:solidFill>
              <a:srgbClr val="E46C0A"/>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5" name="Textfeld 74"/>
          <p:cNvSpPr txBox="1"/>
          <p:nvPr/>
        </p:nvSpPr>
        <p:spPr>
          <a:xfrm>
            <a:off x="6621777" y="2607427"/>
            <a:ext cx="1802196" cy="338554"/>
          </a:xfrm>
          <a:prstGeom prst="rect">
            <a:avLst/>
          </a:prstGeom>
          <a:noFill/>
        </p:spPr>
        <p:txBody>
          <a:bodyPr wrap="none" rtlCol="0">
            <a:spAutoFit/>
          </a:bodyPr>
          <a:lstStyle/>
          <a:p>
            <a:r>
              <a:rPr lang="de-DE" sz="1600" dirty="0">
                <a:solidFill>
                  <a:schemeClr val="accent6">
                    <a:lumMod val="75000"/>
                  </a:schemeClr>
                </a:solidFill>
              </a:rPr>
              <a:t>Zu sendende Daten</a:t>
            </a:r>
          </a:p>
        </p:txBody>
      </p:sp>
      <p:sp>
        <p:nvSpPr>
          <p:cNvPr id="76" name="Rechteck 75"/>
          <p:cNvSpPr/>
          <p:nvPr/>
        </p:nvSpPr>
        <p:spPr>
          <a:xfrm>
            <a:off x="2729703" y="2336899"/>
            <a:ext cx="1110325" cy="795600"/>
          </a:xfrm>
          <a:prstGeom prst="rect">
            <a:avLst/>
          </a:prstGeom>
          <a:noFill/>
          <a:ln w="12700" cmpd="sng">
            <a:solidFill>
              <a:srgbClr val="29C02E"/>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78" name="Gerade Verbindung mit Pfeil 77"/>
          <p:cNvCxnSpPr/>
          <p:nvPr/>
        </p:nvCxnSpPr>
        <p:spPr>
          <a:xfrm flipH="1">
            <a:off x="3840028" y="3162091"/>
            <a:ext cx="0" cy="159963"/>
          </a:xfrm>
          <a:prstGeom prst="straightConnector1">
            <a:avLst/>
          </a:prstGeom>
          <a:ln w="19050" cmpd="sng">
            <a:solidFill>
              <a:srgbClr val="29C02E"/>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Gerade Verbindung mit Pfeil 79"/>
          <p:cNvCxnSpPr/>
          <p:nvPr/>
        </p:nvCxnSpPr>
        <p:spPr>
          <a:xfrm flipV="1">
            <a:off x="3841243" y="3322054"/>
            <a:ext cx="3082899" cy="0"/>
          </a:xfrm>
          <a:prstGeom prst="straightConnector1">
            <a:avLst/>
          </a:prstGeom>
          <a:ln w="19050" cmpd="sng">
            <a:solidFill>
              <a:srgbClr val="29C02E"/>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4" name="Textfeld 83"/>
          <p:cNvSpPr txBox="1"/>
          <p:nvPr/>
        </p:nvSpPr>
        <p:spPr>
          <a:xfrm>
            <a:off x="6864410" y="3021496"/>
            <a:ext cx="2279590" cy="584776"/>
          </a:xfrm>
          <a:prstGeom prst="rect">
            <a:avLst/>
          </a:prstGeom>
          <a:noFill/>
        </p:spPr>
        <p:txBody>
          <a:bodyPr wrap="none" rtlCol="0">
            <a:spAutoFit/>
          </a:bodyPr>
          <a:lstStyle/>
          <a:p>
            <a:r>
              <a:rPr lang="de-DE" sz="1600" dirty="0">
                <a:solidFill>
                  <a:srgbClr val="29C02E"/>
                </a:solidFill>
              </a:rPr>
              <a:t>Zur Ansteuerung des SAP </a:t>
            </a:r>
          </a:p>
          <a:p>
            <a:r>
              <a:rPr lang="de-DE" sz="1600" dirty="0">
                <a:solidFill>
                  <a:srgbClr val="29C02E"/>
                </a:solidFill>
              </a:rPr>
              <a:t>der Schicht N</a:t>
            </a:r>
          </a:p>
        </p:txBody>
      </p:sp>
      <p:cxnSp>
        <p:nvCxnSpPr>
          <p:cNvPr id="85" name="Gerade Verbindung mit Pfeil 84"/>
          <p:cNvCxnSpPr/>
          <p:nvPr/>
        </p:nvCxnSpPr>
        <p:spPr>
          <a:xfrm flipH="1">
            <a:off x="4947843" y="3143801"/>
            <a:ext cx="0" cy="239363"/>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6" name="Gerade Verbindung mit Pfeil 85"/>
          <p:cNvCxnSpPr/>
          <p:nvPr/>
        </p:nvCxnSpPr>
        <p:spPr>
          <a:xfrm flipH="1">
            <a:off x="4947843" y="3143801"/>
            <a:ext cx="0" cy="23936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94" name="Gruppierung 93"/>
          <p:cNvGrpSpPr/>
          <p:nvPr/>
        </p:nvGrpSpPr>
        <p:grpSpPr>
          <a:xfrm>
            <a:off x="2715973" y="4669322"/>
            <a:ext cx="3083061" cy="796299"/>
            <a:chOff x="2715973" y="4669322"/>
            <a:chExt cx="3083061" cy="796299"/>
          </a:xfrm>
        </p:grpSpPr>
        <p:sp>
          <p:nvSpPr>
            <p:cNvPr id="21" name="Abgerundetes Rechteck 20"/>
            <p:cNvSpPr/>
            <p:nvPr/>
          </p:nvSpPr>
          <p:spPr>
            <a:xfrm>
              <a:off x="2715973" y="4669322"/>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7" name="Gerade Verbindung mit Pfeil 86"/>
            <p:cNvCxnSpPr/>
            <p:nvPr/>
          </p:nvCxnSpPr>
          <p:spPr>
            <a:xfrm>
              <a:off x="3820024" y="4669322"/>
              <a:ext cx="0" cy="795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88" name="Gerade Verbindung mit Pfeil 87"/>
          <p:cNvCxnSpPr/>
          <p:nvPr/>
        </p:nvCxnSpPr>
        <p:spPr>
          <a:xfrm>
            <a:off x="5058270" y="4175411"/>
            <a:ext cx="0" cy="493911"/>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9" name="Gerade Verbindung mit Pfeil 88"/>
          <p:cNvCxnSpPr/>
          <p:nvPr/>
        </p:nvCxnSpPr>
        <p:spPr>
          <a:xfrm>
            <a:off x="5058270" y="4175411"/>
            <a:ext cx="0" cy="493911"/>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2" name="Gerade Verbindung mit Pfeil 91"/>
          <p:cNvCxnSpPr/>
          <p:nvPr/>
        </p:nvCxnSpPr>
        <p:spPr>
          <a:xfrm>
            <a:off x="3174750" y="4175411"/>
            <a:ext cx="0" cy="493911"/>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3" name="Gerade Verbindung mit Pfeil 92"/>
          <p:cNvCxnSpPr/>
          <p:nvPr/>
        </p:nvCxnSpPr>
        <p:spPr>
          <a:xfrm>
            <a:off x="3174750" y="4175411"/>
            <a:ext cx="0" cy="493911"/>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5" name="Textfeld 94"/>
          <p:cNvSpPr txBox="1"/>
          <p:nvPr/>
        </p:nvSpPr>
        <p:spPr>
          <a:xfrm>
            <a:off x="2715973" y="4876512"/>
            <a:ext cx="1103897" cy="338554"/>
          </a:xfrm>
          <a:prstGeom prst="rect">
            <a:avLst/>
          </a:prstGeom>
          <a:noFill/>
        </p:spPr>
        <p:txBody>
          <a:bodyPr wrap="square" rtlCol="0">
            <a:spAutoFit/>
          </a:bodyPr>
          <a:lstStyle/>
          <a:p>
            <a:pPr algn="ctr"/>
            <a:r>
              <a:rPr lang="de-DE" sz="1600" dirty="0"/>
              <a:t>(N)-PCI</a:t>
            </a:r>
          </a:p>
        </p:txBody>
      </p:sp>
      <p:sp>
        <p:nvSpPr>
          <p:cNvPr id="96" name="Textfeld 95"/>
          <p:cNvSpPr txBox="1"/>
          <p:nvPr/>
        </p:nvSpPr>
        <p:spPr>
          <a:xfrm>
            <a:off x="3820024" y="4876512"/>
            <a:ext cx="762248" cy="338554"/>
          </a:xfrm>
          <a:prstGeom prst="rect">
            <a:avLst/>
          </a:prstGeom>
          <a:noFill/>
        </p:spPr>
        <p:txBody>
          <a:bodyPr wrap="none" rtlCol="0">
            <a:spAutoFit/>
          </a:bodyPr>
          <a:lstStyle/>
          <a:p>
            <a:r>
              <a:rPr lang="de-DE" sz="1600" dirty="0"/>
              <a:t>(N)-UD</a:t>
            </a:r>
          </a:p>
        </p:txBody>
      </p:sp>
      <p:sp>
        <p:nvSpPr>
          <p:cNvPr id="97" name="Textfeld 96"/>
          <p:cNvSpPr txBox="1"/>
          <p:nvPr/>
        </p:nvSpPr>
        <p:spPr>
          <a:xfrm>
            <a:off x="4930788" y="4665165"/>
            <a:ext cx="868246" cy="338554"/>
          </a:xfrm>
          <a:prstGeom prst="rect">
            <a:avLst/>
          </a:prstGeom>
          <a:noFill/>
        </p:spPr>
        <p:txBody>
          <a:bodyPr wrap="none" rtlCol="0">
            <a:spAutoFit/>
          </a:bodyPr>
          <a:lstStyle/>
          <a:p>
            <a:r>
              <a:rPr lang="de-DE" sz="1600" dirty="0"/>
              <a:t>(N)-PDU</a:t>
            </a:r>
          </a:p>
        </p:txBody>
      </p:sp>
      <p:sp>
        <p:nvSpPr>
          <p:cNvPr id="104" name="Rechteck 103"/>
          <p:cNvSpPr/>
          <p:nvPr/>
        </p:nvSpPr>
        <p:spPr>
          <a:xfrm>
            <a:off x="4961432" y="4665165"/>
            <a:ext cx="837602" cy="338554"/>
          </a:xfrm>
          <a:prstGeom prst="rect">
            <a:avLst/>
          </a:prstGeom>
          <a:noFill/>
          <a:ln w="12700"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105" name="Gerade Verbindung mit Pfeil 104"/>
          <p:cNvCxnSpPr/>
          <p:nvPr/>
        </p:nvCxnSpPr>
        <p:spPr>
          <a:xfrm>
            <a:off x="5799034" y="4669488"/>
            <a:ext cx="994084" cy="0"/>
          </a:xfrm>
          <a:prstGeom prst="straightConnector1">
            <a:avLst/>
          </a:prstGeom>
          <a:ln w="19050" cmpd="sng">
            <a:solidFill>
              <a:srgbClr val="E46C0A"/>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Textfeld 107"/>
          <p:cNvSpPr txBox="1"/>
          <p:nvPr/>
        </p:nvSpPr>
        <p:spPr>
          <a:xfrm>
            <a:off x="6702409" y="4805498"/>
            <a:ext cx="2422759" cy="338554"/>
          </a:xfrm>
          <a:prstGeom prst="rect">
            <a:avLst/>
          </a:prstGeom>
          <a:noFill/>
        </p:spPr>
        <p:txBody>
          <a:bodyPr wrap="none" rtlCol="0">
            <a:spAutoFit/>
          </a:bodyPr>
          <a:lstStyle/>
          <a:p>
            <a:r>
              <a:rPr lang="de-DE" sz="1600" dirty="0">
                <a:solidFill>
                  <a:schemeClr val="accent6">
                    <a:lumMod val="75000"/>
                  </a:schemeClr>
                </a:solidFill>
              </a:rPr>
              <a:t>Dateneinheit der Schicht N</a:t>
            </a:r>
          </a:p>
        </p:txBody>
      </p:sp>
      <p:grpSp>
        <p:nvGrpSpPr>
          <p:cNvPr id="111" name="Gruppierung 110"/>
          <p:cNvGrpSpPr/>
          <p:nvPr/>
        </p:nvGrpSpPr>
        <p:grpSpPr>
          <a:xfrm>
            <a:off x="3534795" y="5534570"/>
            <a:ext cx="1249772" cy="279138"/>
            <a:chOff x="3608214" y="1774024"/>
            <a:chExt cx="1249772" cy="279138"/>
          </a:xfrm>
        </p:grpSpPr>
        <p:sp>
          <p:nvSpPr>
            <p:cNvPr id="112" name="Oval 111"/>
            <p:cNvSpPr/>
            <p:nvPr/>
          </p:nvSpPr>
          <p:spPr>
            <a:xfrm>
              <a:off x="3608214" y="1774024"/>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3" name="Gerade Verbindung mit Pfeil 112"/>
            <p:cNvCxnSpPr/>
            <p:nvPr/>
          </p:nvCxnSpPr>
          <p:spPr>
            <a:xfrm>
              <a:off x="4240313" y="1779562"/>
              <a:ext cx="0" cy="273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21" name="Textfeld 120"/>
          <p:cNvSpPr txBox="1"/>
          <p:nvPr/>
        </p:nvSpPr>
        <p:spPr>
          <a:xfrm>
            <a:off x="6717804" y="4477809"/>
            <a:ext cx="1138252" cy="338554"/>
          </a:xfrm>
          <a:prstGeom prst="rect">
            <a:avLst/>
          </a:prstGeom>
          <a:noFill/>
        </p:spPr>
        <p:txBody>
          <a:bodyPr wrap="none" rtlCol="0">
            <a:spAutoFit/>
          </a:bodyPr>
          <a:lstStyle/>
          <a:p>
            <a:r>
              <a:rPr lang="de-DE" sz="1600" dirty="0"/>
              <a:t>N-Protokoll</a:t>
            </a:r>
          </a:p>
        </p:txBody>
      </p:sp>
    </p:spTree>
    <p:extLst>
      <p:ext uri="{BB962C8B-B14F-4D97-AF65-F5344CB8AC3E}">
        <p14:creationId xmlns:p14="http://schemas.microsoft.com/office/powerpoint/2010/main" val="39552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up)">
                                      <p:cBhvr>
                                        <p:cTn id="40" dur="500"/>
                                        <p:tgtEl>
                                          <p:spTgt spid="59"/>
                                        </p:tgtEl>
                                      </p:cBhvr>
                                    </p:animEffect>
                                  </p:childTnLst>
                                </p:cTn>
                              </p:par>
                              <p:par>
                                <p:cTn id="41" presetID="22" presetClass="entr" presetSubtype="1"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up)">
                                      <p:cBhvr>
                                        <p:cTn id="43" dur="500"/>
                                        <p:tgtEl>
                                          <p:spTgt spid="65"/>
                                        </p:tgtEl>
                                      </p:cBhvr>
                                    </p:animEffect>
                                  </p:childTnLst>
                                </p:cTn>
                              </p:par>
                              <p:par>
                                <p:cTn id="44" presetID="22" presetClass="entr" presetSubtype="1"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par>
                                <p:cTn id="47" presetID="22" presetClass="entr" presetSubtype="1"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up)">
                                      <p:cBhvr>
                                        <p:cTn id="53" dur="500"/>
                                        <p:tgtEl>
                                          <p:spTgt spid="61"/>
                                        </p:tgtEl>
                                      </p:cBhvr>
                                    </p:animEffect>
                                  </p:childTnLst>
                                </p:cTn>
                              </p:par>
                              <p:par>
                                <p:cTn id="54" presetID="22" presetClass="entr" presetSubtype="1"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up)">
                                      <p:cBhvr>
                                        <p:cTn id="56" dur="500"/>
                                        <p:tgtEl>
                                          <p:spTgt spid="66"/>
                                        </p:tgtEl>
                                      </p:cBhvr>
                                    </p:animEffect>
                                  </p:childTnLst>
                                </p:cTn>
                              </p:par>
                              <p:par>
                                <p:cTn id="57" presetID="22" presetClass="entr" presetSubtype="1"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par>
                                <p:cTn id="60" presetID="22" presetClass="entr" presetSubtype="1"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up)">
                                      <p:cBhvr>
                                        <p:cTn id="62" dur="500"/>
                                        <p:tgtEl>
                                          <p:spTgt spid="70"/>
                                        </p:tgtEl>
                                      </p:cBhvr>
                                    </p:animEffect>
                                  </p:childTnLst>
                                </p:cTn>
                              </p:par>
                            </p:childTnLst>
                          </p:cTn>
                        </p:par>
                        <p:par>
                          <p:cTn id="63" fill="hold">
                            <p:stCondLst>
                              <p:cond delay="1000"/>
                            </p:stCondLst>
                            <p:childTnLst>
                              <p:par>
                                <p:cTn id="64" presetID="22" presetClass="exit" presetSubtype="1" fill="hold" nodeType="afterEffect">
                                  <p:stCondLst>
                                    <p:cond delay="0"/>
                                  </p:stCondLst>
                                  <p:childTnLst>
                                    <p:animEffect transition="out" filter="wipe(up)">
                                      <p:cBhvr>
                                        <p:cTn id="65" dur="500"/>
                                        <p:tgtEl>
                                          <p:spTgt spid="65"/>
                                        </p:tgtEl>
                                      </p:cBhvr>
                                    </p:animEffect>
                                    <p:set>
                                      <p:cBhvr>
                                        <p:cTn id="66" dur="1" fill="hold">
                                          <p:stCondLst>
                                            <p:cond delay="499"/>
                                          </p:stCondLst>
                                        </p:cTn>
                                        <p:tgtEl>
                                          <p:spTgt spid="65"/>
                                        </p:tgtEl>
                                        <p:attrNameLst>
                                          <p:attrName>style.visibility</p:attrName>
                                        </p:attrNameLst>
                                      </p:cBhvr>
                                      <p:to>
                                        <p:strVal val="hidden"/>
                                      </p:to>
                                    </p:set>
                                  </p:childTnLst>
                                </p:cTn>
                              </p:par>
                              <p:par>
                                <p:cTn id="67" presetID="22" presetClass="exit" presetSubtype="1" fill="hold" nodeType="withEffect">
                                  <p:stCondLst>
                                    <p:cond delay="0"/>
                                  </p:stCondLst>
                                  <p:childTnLst>
                                    <p:animEffect transition="out" filter="wipe(up)">
                                      <p:cBhvr>
                                        <p:cTn id="68" dur="500"/>
                                        <p:tgtEl>
                                          <p:spTgt spid="69"/>
                                        </p:tgtEl>
                                      </p:cBhvr>
                                    </p:animEffect>
                                    <p:set>
                                      <p:cBhvr>
                                        <p:cTn id="69" dur="1" fill="hold">
                                          <p:stCondLst>
                                            <p:cond delay="499"/>
                                          </p:stCondLst>
                                        </p:cTn>
                                        <p:tgtEl>
                                          <p:spTgt spid="69"/>
                                        </p:tgtEl>
                                        <p:attrNameLst>
                                          <p:attrName>style.visibility</p:attrName>
                                        </p:attrNameLst>
                                      </p:cBhvr>
                                      <p:to>
                                        <p:strVal val="hidden"/>
                                      </p:to>
                                    </p:set>
                                  </p:childTnLst>
                                </p:cTn>
                              </p:par>
                            </p:childTnLst>
                          </p:cTn>
                        </p:par>
                        <p:par>
                          <p:cTn id="70" fill="hold">
                            <p:stCondLst>
                              <p:cond delay="1500"/>
                            </p:stCondLst>
                            <p:childTnLst>
                              <p:par>
                                <p:cTn id="71" presetID="22" presetClass="exit" presetSubtype="1" fill="hold" nodeType="afterEffect">
                                  <p:stCondLst>
                                    <p:cond delay="0"/>
                                  </p:stCondLst>
                                  <p:childTnLst>
                                    <p:animEffect transition="out" filter="wipe(up)">
                                      <p:cBhvr>
                                        <p:cTn id="72" dur="500"/>
                                        <p:tgtEl>
                                          <p:spTgt spid="66"/>
                                        </p:tgtEl>
                                      </p:cBhvr>
                                    </p:animEffect>
                                    <p:set>
                                      <p:cBhvr>
                                        <p:cTn id="73" dur="1" fill="hold">
                                          <p:stCondLst>
                                            <p:cond delay="499"/>
                                          </p:stCondLst>
                                        </p:cTn>
                                        <p:tgtEl>
                                          <p:spTgt spid="66"/>
                                        </p:tgtEl>
                                        <p:attrNameLst>
                                          <p:attrName>style.visibility</p:attrName>
                                        </p:attrNameLst>
                                      </p:cBhvr>
                                      <p:to>
                                        <p:strVal val="hidden"/>
                                      </p:to>
                                    </p:set>
                                  </p:childTnLst>
                                </p:cTn>
                              </p:par>
                              <p:par>
                                <p:cTn id="74" presetID="22" presetClass="exit" presetSubtype="1" fill="hold" nodeType="withEffect">
                                  <p:stCondLst>
                                    <p:cond delay="0"/>
                                  </p:stCondLst>
                                  <p:childTnLst>
                                    <p:animEffect transition="out" filter="wipe(up)">
                                      <p:cBhvr>
                                        <p:cTn id="75" dur="500"/>
                                        <p:tgtEl>
                                          <p:spTgt spid="70"/>
                                        </p:tgtEl>
                                      </p:cBhvr>
                                    </p:animEffect>
                                    <p:set>
                                      <p:cBhvr>
                                        <p:cTn id="76" dur="1" fill="hold">
                                          <p:stCondLst>
                                            <p:cond delay="499"/>
                                          </p:stCondLst>
                                        </p:cTn>
                                        <p:tgtEl>
                                          <p:spTgt spid="7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3" presetClass="emph" presetSubtype="2" fill="hold" grpId="1" nodeType="withEffect">
                                  <p:stCondLst>
                                    <p:cond delay="0"/>
                                  </p:stCondLst>
                                  <p:childTnLst>
                                    <p:animClr clrSpc="rgb" dir="cw">
                                      <p:cBhvr override="childStyle">
                                        <p:cTn id="83" dur="500" fill="hold"/>
                                        <p:tgtEl>
                                          <p:spTgt spid="26"/>
                                        </p:tgtEl>
                                        <p:attrNameLst>
                                          <p:attrName>style.color</p:attrName>
                                        </p:attrNameLst>
                                      </p:cBhvr>
                                      <p:to>
                                        <a:srgbClr val="B3B3B3"/>
                                      </p:to>
                                    </p:animClr>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par>
                          <p:cTn id="87" fill="hold">
                            <p:stCondLst>
                              <p:cond delay="500"/>
                            </p:stCondLst>
                            <p:childTnLst>
                              <p:par>
                                <p:cTn id="88" presetID="10" presetClass="exit" presetSubtype="0" fill="hold" nodeType="afterEffect">
                                  <p:stCondLst>
                                    <p:cond delay="0"/>
                                  </p:stCondLst>
                                  <p:childTnLst>
                                    <p:animEffect transition="out" filter="fade">
                                      <p:cBhvr>
                                        <p:cTn id="89" dur="500"/>
                                        <p:tgtEl>
                                          <p:spTgt spid="48"/>
                                        </p:tgtEl>
                                      </p:cBhvr>
                                    </p:animEffect>
                                    <p:set>
                                      <p:cBhvr>
                                        <p:cTn id="90" dur="1" fill="hold">
                                          <p:stCondLst>
                                            <p:cond delay="499"/>
                                          </p:stCondLst>
                                        </p:cTn>
                                        <p:tgtEl>
                                          <p:spTgt spid="48"/>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par>
                                <p:cTn id="94" presetID="10" presetClass="entr" presetSubtype="0" fill="hold"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childTnLst>
                          </p:cTn>
                        </p:par>
                        <p:par>
                          <p:cTn id="97" fill="hold">
                            <p:stCondLst>
                              <p:cond delay="1000"/>
                            </p:stCondLst>
                            <p:childTnLst>
                              <p:par>
                                <p:cTn id="98" presetID="10" presetClass="exit" presetSubtype="0" fill="hold" nodeType="afterEffect">
                                  <p:stCondLst>
                                    <p:cond delay="0"/>
                                  </p:stCondLst>
                                  <p:childTnLst>
                                    <p:animEffect transition="out" filter="fade">
                                      <p:cBhvr>
                                        <p:cTn id="99" dur="500"/>
                                        <p:tgtEl>
                                          <p:spTgt spid="53"/>
                                        </p:tgtEl>
                                      </p:cBhvr>
                                    </p:animEffect>
                                    <p:set>
                                      <p:cBhvr>
                                        <p:cTn id="100" dur="1" fill="hold">
                                          <p:stCondLst>
                                            <p:cond delay="499"/>
                                          </p:stCondLst>
                                        </p:cTn>
                                        <p:tgtEl>
                                          <p:spTgt spid="53"/>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cTn>
                              </p:par>
                              <p:par>
                                <p:cTn id="104" presetID="10" presetClass="entr" presetSubtype="0" fill="hold"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par>
                                <p:cTn id="112" presetID="22" presetClass="entr" presetSubtype="8"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wipe(left)">
                                      <p:cBhvr>
                                        <p:cTn id="114" dur="500"/>
                                        <p:tgtEl>
                                          <p:spTgt spid="72"/>
                                        </p:tgtEl>
                                      </p:cBhvr>
                                    </p:animEffect>
                                  </p:childTnLst>
                                </p:cTn>
                              </p:par>
                            </p:childTnLst>
                          </p:cTn>
                        </p:par>
                        <p:par>
                          <p:cTn id="115" fill="hold">
                            <p:stCondLst>
                              <p:cond delay="500"/>
                            </p:stCondLst>
                            <p:childTnLst>
                              <p:par>
                                <p:cTn id="116" presetID="10" presetClass="entr" presetSubtype="0" fill="hold" grpId="1" nodeType="after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fade">
                                      <p:cBhvr>
                                        <p:cTn id="118" dur="500"/>
                                        <p:tgtEl>
                                          <p:spTgt spid="7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fade">
                                      <p:cBhvr>
                                        <p:cTn id="123" dur="500"/>
                                        <p:tgtEl>
                                          <p:spTgt spid="76"/>
                                        </p:tgtEl>
                                      </p:cBhvr>
                                    </p:animEffect>
                                  </p:childTnLst>
                                </p:cTn>
                              </p:par>
                              <p:par>
                                <p:cTn id="124" presetID="10" presetClass="exit" presetSubtype="0" fill="hold" nodeType="withEffect">
                                  <p:stCondLst>
                                    <p:cond delay="0"/>
                                  </p:stCondLst>
                                  <p:childTnLst>
                                    <p:animEffect transition="out" filter="fade">
                                      <p:cBhvr>
                                        <p:cTn id="125" dur="500"/>
                                        <p:tgtEl>
                                          <p:spTgt spid="72"/>
                                        </p:tgtEl>
                                      </p:cBhvr>
                                    </p:animEffect>
                                    <p:set>
                                      <p:cBhvr>
                                        <p:cTn id="126" dur="1" fill="hold">
                                          <p:stCondLst>
                                            <p:cond delay="499"/>
                                          </p:stCondLst>
                                        </p:cTn>
                                        <p:tgtEl>
                                          <p:spTgt spid="72"/>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75"/>
                                        </p:tgtEl>
                                      </p:cBhvr>
                                    </p:animEffect>
                                    <p:set>
                                      <p:cBhvr>
                                        <p:cTn id="129" dur="1" fill="hold">
                                          <p:stCondLst>
                                            <p:cond delay="499"/>
                                          </p:stCondLst>
                                        </p:cTn>
                                        <p:tgtEl>
                                          <p:spTgt spid="75"/>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71"/>
                                        </p:tgtEl>
                                      </p:cBhvr>
                                    </p:animEffect>
                                    <p:set>
                                      <p:cBhvr>
                                        <p:cTn id="132" dur="1" fill="hold">
                                          <p:stCondLst>
                                            <p:cond delay="499"/>
                                          </p:stCondLst>
                                        </p:cTn>
                                        <p:tgtEl>
                                          <p:spTgt spid="71"/>
                                        </p:tgtEl>
                                        <p:attrNameLst>
                                          <p:attrName>style.visibility</p:attrName>
                                        </p:attrNameLst>
                                      </p:cBhvr>
                                      <p:to>
                                        <p:strVal val="hidden"/>
                                      </p:to>
                                    </p:set>
                                  </p:childTnLst>
                                </p:cTn>
                              </p:par>
                              <p:par>
                                <p:cTn id="133" presetID="22" presetClass="entr" presetSubtype="1" fill="hold" nodeType="with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wipe(up)">
                                      <p:cBhvr>
                                        <p:cTn id="135" dur="500"/>
                                        <p:tgtEl>
                                          <p:spTgt spid="78"/>
                                        </p:tgtEl>
                                      </p:cBhvr>
                                    </p:animEffect>
                                  </p:childTnLst>
                                </p:cTn>
                              </p:par>
                            </p:childTnLst>
                          </p:cTn>
                        </p:par>
                        <p:par>
                          <p:cTn id="136" fill="hold">
                            <p:stCondLst>
                              <p:cond delay="500"/>
                            </p:stCondLst>
                            <p:childTnLst>
                              <p:par>
                                <p:cTn id="137" presetID="22" presetClass="entr" presetSubtype="8" fill="hold"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left)">
                                      <p:cBhvr>
                                        <p:cTn id="139" dur="500"/>
                                        <p:tgtEl>
                                          <p:spTgt spid="80"/>
                                        </p:tgtEl>
                                      </p:cBhvr>
                                    </p:animEffect>
                                  </p:childTnLst>
                                </p:cTn>
                              </p:par>
                            </p:childTnLst>
                          </p:cTn>
                        </p:par>
                        <p:par>
                          <p:cTn id="140" fill="hold">
                            <p:stCondLst>
                              <p:cond delay="1000"/>
                            </p:stCondLst>
                            <p:childTnLst>
                              <p:par>
                                <p:cTn id="141" presetID="10" presetClass="entr" presetSubtype="0" fill="hold" grpId="0" nodeType="afterEffect">
                                  <p:stCondLst>
                                    <p:cond delay="0"/>
                                  </p:stCondLst>
                                  <p:childTnLst>
                                    <p:set>
                                      <p:cBhvr>
                                        <p:cTn id="142" dur="1" fill="hold">
                                          <p:stCondLst>
                                            <p:cond delay="0"/>
                                          </p:stCondLst>
                                        </p:cTn>
                                        <p:tgtEl>
                                          <p:spTgt spid="84"/>
                                        </p:tgtEl>
                                        <p:attrNameLst>
                                          <p:attrName>style.visibility</p:attrName>
                                        </p:attrNameLst>
                                      </p:cBhvr>
                                      <p:to>
                                        <p:strVal val="visible"/>
                                      </p:to>
                                    </p:set>
                                    <p:animEffect transition="in" filter="fade">
                                      <p:cBhvr>
                                        <p:cTn id="143" dur="500"/>
                                        <p:tgtEl>
                                          <p:spTgt spid="8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84"/>
                                        </p:tgtEl>
                                      </p:cBhvr>
                                    </p:animEffect>
                                    <p:set>
                                      <p:cBhvr>
                                        <p:cTn id="148" dur="1" fill="hold">
                                          <p:stCondLst>
                                            <p:cond delay="499"/>
                                          </p:stCondLst>
                                        </p:cTn>
                                        <p:tgtEl>
                                          <p:spTgt spid="84"/>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80"/>
                                        </p:tgtEl>
                                      </p:cBhvr>
                                    </p:animEffect>
                                    <p:set>
                                      <p:cBhvr>
                                        <p:cTn id="151" dur="1" fill="hold">
                                          <p:stCondLst>
                                            <p:cond delay="499"/>
                                          </p:stCondLst>
                                        </p:cTn>
                                        <p:tgtEl>
                                          <p:spTgt spid="80"/>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78"/>
                                        </p:tgtEl>
                                      </p:cBhvr>
                                    </p:animEffect>
                                    <p:set>
                                      <p:cBhvr>
                                        <p:cTn id="154" dur="1" fill="hold">
                                          <p:stCondLst>
                                            <p:cond delay="499"/>
                                          </p:stCondLst>
                                        </p:cTn>
                                        <p:tgtEl>
                                          <p:spTgt spid="7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76"/>
                                        </p:tgtEl>
                                      </p:cBhvr>
                                    </p:animEffect>
                                    <p:set>
                                      <p:cBhvr>
                                        <p:cTn id="157" dur="1" fill="hold">
                                          <p:stCondLst>
                                            <p:cond delay="499"/>
                                          </p:stCondLst>
                                        </p:cTn>
                                        <p:tgtEl>
                                          <p:spTgt spid="76"/>
                                        </p:tgtEl>
                                        <p:attrNameLst>
                                          <p:attrName>style.visibility</p:attrName>
                                        </p:attrNameLst>
                                      </p:cBhvr>
                                      <p:to>
                                        <p:strVal val="hidden"/>
                                      </p:to>
                                    </p:set>
                                  </p:childTnLst>
                                </p:cTn>
                              </p:par>
                            </p:childTnLst>
                          </p:cTn>
                        </p:par>
                        <p:par>
                          <p:cTn id="158" fill="hold">
                            <p:stCondLst>
                              <p:cond delay="500"/>
                            </p:stCondLst>
                            <p:childTnLst>
                              <p:par>
                                <p:cTn id="159" presetID="22" presetClass="entr" presetSubtype="1" fill="hold" nodeType="afterEffect">
                                  <p:stCondLst>
                                    <p:cond delay="0"/>
                                  </p:stCondLst>
                                  <p:childTnLst>
                                    <p:set>
                                      <p:cBhvr>
                                        <p:cTn id="160" dur="1" fill="hold">
                                          <p:stCondLst>
                                            <p:cond delay="0"/>
                                          </p:stCondLst>
                                        </p:cTn>
                                        <p:tgtEl>
                                          <p:spTgt spid="85"/>
                                        </p:tgtEl>
                                        <p:attrNameLst>
                                          <p:attrName>style.visibility</p:attrName>
                                        </p:attrNameLst>
                                      </p:cBhvr>
                                      <p:to>
                                        <p:strVal val="visible"/>
                                      </p:to>
                                    </p:set>
                                    <p:animEffect transition="in" filter="wipe(up)">
                                      <p:cBhvr>
                                        <p:cTn id="161" dur="500"/>
                                        <p:tgtEl>
                                          <p:spTgt spid="85"/>
                                        </p:tgtEl>
                                      </p:cBhvr>
                                    </p:animEffect>
                                  </p:childTnLst>
                                </p:cTn>
                              </p:par>
                              <p:par>
                                <p:cTn id="162" presetID="22" presetClass="entr" presetSubtype="1" fill="hold" nodeType="withEffect">
                                  <p:stCondLst>
                                    <p:cond delay="0"/>
                                  </p:stCondLst>
                                  <p:childTnLst>
                                    <p:set>
                                      <p:cBhvr>
                                        <p:cTn id="163" dur="1" fill="hold">
                                          <p:stCondLst>
                                            <p:cond delay="0"/>
                                          </p:stCondLst>
                                        </p:cTn>
                                        <p:tgtEl>
                                          <p:spTgt spid="86"/>
                                        </p:tgtEl>
                                        <p:attrNameLst>
                                          <p:attrName>style.visibility</p:attrName>
                                        </p:attrNameLst>
                                      </p:cBhvr>
                                      <p:to>
                                        <p:strVal val="visible"/>
                                      </p:to>
                                    </p:set>
                                    <p:animEffect transition="in" filter="wipe(up)">
                                      <p:cBhvr>
                                        <p:cTn id="164" dur="500"/>
                                        <p:tgtEl>
                                          <p:spTgt spid="86"/>
                                        </p:tgtEl>
                                      </p:cBhvr>
                                    </p:animEffect>
                                  </p:childTnLst>
                                </p:cTn>
                              </p:par>
                            </p:childTnLst>
                          </p:cTn>
                        </p:par>
                        <p:par>
                          <p:cTn id="165" fill="hold">
                            <p:stCondLst>
                              <p:cond delay="1000"/>
                            </p:stCondLst>
                            <p:childTnLst>
                              <p:par>
                                <p:cTn id="166" presetID="10" presetClass="entr" presetSubtype="0" fill="hold" grpId="0" nodeType="afterEffect">
                                  <p:stCondLst>
                                    <p:cond delay="0"/>
                                  </p:stCondLst>
                                  <p:childTnLst>
                                    <p:set>
                                      <p:cBhvr>
                                        <p:cTn id="167" dur="1" fill="hold">
                                          <p:stCondLst>
                                            <p:cond delay="0"/>
                                          </p:stCondLst>
                                        </p:cTn>
                                        <p:tgtEl>
                                          <p:spTgt spid="20"/>
                                        </p:tgtEl>
                                        <p:attrNameLst>
                                          <p:attrName>style.visibility</p:attrName>
                                        </p:attrNameLst>
                                      </p:cBhvr>
                                      <p:to>
                                        <p:strVal val="visible"/>
                                      </p:to>
                                    </p:set>
                                    <p:animEffect transition="in" filter="fade">
                                      <p:cBhvr>
                                        <p:cTn id="168" dur="500"/>
                                        <p:tgtEl>
                                          <p:spTgt spid="20"/>
                                        </p:tgtEl>
                                      </p:cBhvr>
                                    </p:animEffect>
                                  </p:childTnLst>
                                </p:cTn>
                              </p:par>
                              <p:par>
                                <p:cTn id="169" presetID="3" presetClass="emph" presetSubtype="2" fill="hold" grpId="1" nodeType="withEffect">
                                  <p:stCondLst>
                                    <p:cond delay="0"/>
                                  </p:stCondLst>
                                  <p:childTnLst>
                                    <p:animClr clrSpc="rgb" dir="cw">
                                      <p:cBhvr override="childStyle">
                                        <p:cTn id="170" dur="500" fill="hold"/>
                                        <p:tgtEl>
                                          <p:spTgt spid="27"/>
                                        </p:tgtEl>
                                        <p:attrNameLst>
                                          <p:attrName>style.color</p:attrName>
                                        </p:attrNameLst>
                                      </p:cBhvr>
                                      <p:to>
                                        <a:srgbClr val="B3B3B3"/>
                                      </p:to>
                                    </p:animClr>
                                  </p:childTnLst>
                                </p:cTn>
                              </p:par>
                              <p:par>
                                <p:cTn id="171" presetID="10" presetClass="entr" presetSubtype="0" fill="hold" grpId="0" nodeType="withEffect">
                                  <p:stCondLst>
                                    <p:cond delay="0"/>
                                  </p:stCondLst>
                                  <p:childTnLst>
                                    <p:set>
                                      <p:cBhvr>
                                        <p:cTn id="172" dur="1" fill="hold">
                                          <p:stCondLst>
                                            <p:cond delay="0"/>
                                          </p:stCondLst>
                                        </p:cTn>
                                        <p:tgtEl>
                                          <p:spTgt spid="29"/>
                                        </p:tgtEl>
                                        <p:attrNameLst>
                                          <p:attrName>style.visibility</p:attrName>
                                        </p:attrNameLst>
                                      </p:cBhvr>
                                      <p:to>
                                        <p:strVal val="visible"/>
                                      </p:to>
                                    </p:set>
                                    <p:animEffect transition="in" filter="fade">
                                      <p:cBhvr>
                                        <p:cTn id="173" dur="500"/>
                                        <p:tgtEl>
                                          <p:spTgt spid="29"/>
                                        </p:tgtEl>
                                      </p:cBhvr>
                                    </p:animEffect>
                                  </p:childTnLst>
                                </p:cTn>
                              </p:par>
                              <p:par>
                                <p:cTn id="174" presetID="22" presetClass="exit" presetSubtype="1" fill="hold" nodeType="withEffect">
                                  <p:stCondLst>
                                    <p:cond delay="0"/>
                                  </p:stCondLst>
                                  <p:childTnLst>
                                    <p:animEffect transition="out" filter="wipe(up)">
                                      <p:cBhvr>
                                        <p:cTn id="175" dur="500"/>
                                        <p:tgtEl>
                                          <p:spTgt spid="86"/>
                                        </p:tgtEl>
                                      </p:cBhvr>
                                    </p:animEffect>
                                    <p:set>
                                      <p:cBhvr>
                                        <p:cTn id="176" dur="1" fill="hold">
                                          <p:stCondLst>
                                            <p:cond delay="499"/>
                                          </p:stCondLst>
                                        </p:cTn>
                                        <p:tgtEl>
                                          <p:spTgt spid="86"/>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2" presetClass="entr" presetSubtype="8" fill="hold" grpId="0" nodeType="clickEffect">
                                  <p:stCondLst>
                                    <p:cond delay="0"/>
                                  </p:stCondLst>
                                  <p:childTnLst>
                                    <p:set>
                                      <p:cBhvr>
                                        <p:cTn id="180" dur="1" fill="hold">
                                          <p:stCondLst>
                                            <p:cond delay="0"/>
                                          </p:stCondLst>
                                        </p:cTn>
                                        <p:tgtEl>
                                          <p:spTgt spid="19"/>
                                        </p:tgtEl>
                                        <p:attrNameLst>
                                          <p:attrName>style.visibility</p:attrName>
                                        </p:attrNameLst>
                                      </p:cBhvr>
                                      <p:to>
                                        <p:strVal val="visible"/>
                                      </p:to>
                                    </p:set>
                                    <p:anim calcmode="lin" valueType="num">
                                      <p:cBhvr additive="base">
                                        <p:cTn id="181" dur="500"/>
                                        <p:tgtEl>
                                          <p:spTgt spid="19"/>
                                        </p:tgtEl>
                                        <p:attrNameLst>
                                          <p:attrName>ppt_x</p:attrName>
                                        </p:attrNameLst>
                                      </p:cBhvr>
                                      <p:tavLst>
                                        <p:tav tm="0">
                                          <p:val>
                                            <p:strVal val="#ppt_x-#ppt_w*1.125000"/>
                                          </p:val>
                                        </p:tav>
                                        <p:tav tm="100000">
                                          <p:val>
                                            <p:strVal val="#ppt_x"/>
                                          </p:val>
                                        </p:tav>
                                      </p:tavLst>
                                    </p:anim>
                                    <p:animEffect transition="in" filter="wipe(right)">
                                      <p:cBhvr>
                                        <p:cTn id="182" dur="500"/>
                                        <p:tgtEl>
                                          <p:spTgt spid="1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8"/>
                                        </p:tgtEl>
                                        <p:attrNameLst>
                                          <p:attrName>style.visibility</p:attrName>
                                        </p:attrNameLst>
                                      </p:cBhvr>
                                      <p:to>
                                        <p:strVal val="visible"/>
                                      </p:to>
                                    </p:set>
                                    <p:animEffect transition="in" filter="fade">
                                      <p:cBhvr>
                                        <p:cTn id="185" dur="500"/>
                                        <p:tgtEl>
                                          <p:spTgt spid="28"/>
                                        </p:tgtEl>
                                      </p:cBhvr>
                                    </p:animEffect>
                                  </p:childTnLst>
                                </p:cTn>
                              </p:par>
                              <p:par>
                                <p:cTn id="186" presetID="3" presetClass="emph" presetSubtype="2" fill="hold" grpId="1" nodeType="withEffect">
                                  <p:stCondLst>
                                    <p:cond delay="0"/>
                                  </p:stCondLst>
                                  <p:childTnLst>
                                    <p:animClr clrSpc="rgb" dir="cw">
                                      <p:cBhvr override="childStyle">
                                        <p:cTn id="187" dur="500" fill="hold"/>
                                        <p:tgtEl>
                                          <p:spTgt spid="29"/>
                                        </p:tgtEl>
                                        <p:attrNameLst>
                                          <p:attrName>style.color</p:attrName>
                                        </p:attrNameLst>
                                      </p:cBhvr>
                                      <p:to>
                                        <a:srgbClr val="B3B3B3"/>
                                      </p:to>
                                    </p:animClr>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nodeType="clickEffect">
                                  <p:stCondLst>
                                    <p:cond delay="0"/>
                                  </p:stCondLst>
                                  <p:childTnLst>
                                    <p:set>
                                      <p:cBhvr>
                                        <p:cTn id="191" dur="1" fill="hold">
                                          <p:stCondLst>
                                            <p:cond delay="0"/>
                                          </p:stCondLst>
                                        </p:cTn>
                                        <p:tgtEl>
                                          <p:spTgt spid="88"/>
                                        </p:tgtEl>
                                        <p:attrNameLst>
                                          <p:attrName>style.visibility</p:attrName>
                                        </p:attrNameLst>
                                      </p:cBhvr>
                                      <p:to>
                                        <p:strVal val="visible"/>
                                      </p:to>
                                    </p:set>
                                    <p:animEffect transition="in" filter="wipe(up)">
                                      <p:cBhvr>
                                        <p:cTn id="192" dur="500"/>
                                        <p:tgtEl>
                                          <p:spTgt spid="88"/>
                                        </p:tgtEl>
                                      </p:cBhvr>
                                    </p:animEffect>
                                  </p:childTnLst>
                                </p:cTn>
                              </p:par>
                              <p:par>
                                <p:cTn id="193" presetID="22" presetClass="entr" presetSubtype="1" fill="hold" nodeType="withEffect">
                                  <p:stCondLst>
                                    <p:cond delay="0"/>
                                  </p:stCondLst>
                                  <p:childTnLst>
                                    <p:set>
                                      <p:cBhvr>
                                        <p:cTn id="194" dur="1" fill="hold">
                                          <p:stCondLst>
                                            <p:cond delay="0"/>
                                          </p:stCondLst>
                                        </p:cTn>
                                        <p:tgtEl>
                                          <p:spTgt spid="89"/>
                                        </p:tgtEl>
                                        <p:attrNameLst>
                                          <p:attrName>style.visibility</p:attrName>
                                        </p:attrNameLst>
                                      </p:cBhvr>
                                      <p:to>
                                        <p:strVal val="visible"/>
                                      </p:to>
                                    </p:set>
                                    <p:animEffect transition="in" filter="wipe(up)">
                                      <p:cBhvr>
                                        <p:cTn id="195" dur="500"/>
                                        <p:tgtEl>
                                          <p:spTgt spid="89"/>
                                        </p:tgtEl>
                                      </p:cBhvr>
                                    </p:animEffect>
                                  </p:childTnLst>
                                </p:cTn>
                              </p:par>
                              <p:par>
                                <p:cTn id="196" presetID="22" presetClass="entr" presetSubtype="1" fill="hold" nodeType="withEffect">
                                  <p:stCondLst>
                                    <p:cond delay="0"/>
                                  </p:stCondLst>
                                  <p:childTnLst>
                                    <p:set>
                                      <p:cBhvr>
                                        <p:cTn id="197" dur="1" fill="hold">
                                          <p:stCondLst>
                                            <p:cond delay="0"/>
                                          </p:stCondLst>
                                        </p:cTn>
                                        <p:tgtEl>
                                          <p:spTgt spid="92"/>
                                        </p:tgtEl>
                                        <p:attrNameLst>
                                          <p:attrName>style.visibility</p:attrName>
                                        </p:attrNameLst>
                                      </p:cBhvr>
                                      <p:to>
                                        <p:strVal val="visible"/>
                                      </p:to>
                                    </p:set>
                                    <p:animEffect transition="in" filter="wipe(up)">
                                      <p:cBhvr>
                                        <p:cTn id="198" dur="500"/>
                                        <p:tgtEl>
                                          <p:spTgt spid="92"/>
                                        </p:tgtEl>
                                      </p:cBhvr>
                                    </p:animEffect>
                                  </p:childTnLst>
                                </p:cTn>
                              </p:par>
                              <p:par>
                                <p:cTn id="199" presetID="22" presetClass="entr" presetSubtype="1" fill="hold" nodeType="withEffect">
                                  <p:stCondLst>
                                    <p:cond delay="0"/>
                                  </p:stCondLst>
                                  <p:childTnLst>
                                    <p:set>
                                      <p:cBhvr>
                                        <p:cTn id="200" dur="1" fill="hold">
                                          <p:stCondLst>
                                            <p:cond delay="0"/>
                                          </p:stCondLst>
                                        </p:cTn>
                                        <p:tgtEl>
                                          <p:spTgt spid="93"/>
                                        </p:tgtEl>
                                        <p:attrNameLst>
                                          <p:attrName>style.visibility</p:attrName>
                                        </p:attrNameLst>
                                      </p:cBhvr>
                                      <p:to>
                                        <p:strVal val="visible"/>
                                      </p:to>
                                    </p:set>
                                    <p:animEffect transition="in" filter="wipe(up)">
                                      <p:cBhvr>
                                        <p:cTn id="201" dur="500"/>
                                        <p:tgtEl>
                                          <p:spTgt spid="93"/>
                                        </p:tgtEl>
                                      </p:cBhvr>
                                    </p:animEffect>
                                  </p:childTnLst>
                                </p:cTn>
                              </p:par>
                            </p:childTnLst>
                          </p:cTn>
                        </p:par>
                        <p:par>
                          <p:cTn id="202" fill="hold">
                            <p:stCondLst>
                              <p:cond delay="500"/>
                            </p:stCondLst>
                            <p:childTnLst>
                              <p:par>
                                <p:cTn id="203" presetID="22" presetClass="exit" presetSubtype="1" fill="hold" nodeType="afterEffect">
                                  <p:stCondLst>
                                    <p:cond delay="0"/>
                                  </p:stCondLst>
                                  <p:childTnLst>
                                    <p:animEffect transition="out" filter="wipe(up)">
                                      <p:cBhvr>
                                        <p:cTn id="204" dur="500"/>
                                        <p:tgtEl>
                                          <p:spTgt spid="89"/>
                                        </p:tgtEl>
                                      </p:cBhvr>
                                    </p:animEffect>
                                    <p:set>
                                      <p:cBhvr>
                                        <p:cTn id="205" dur="1" fill="hold">
                                          <p:stCondLst>
                                            <p:cond delay="499"/>
                                          </p:stCondLst>
                                        </p:cTn>
                                        <p:tgtEl>
                                          <p:spTgt spid="89"/>
                                        </p:tgtEl>
                                        <p:attrNameLst>
                                          <p:attrName>style.visibility</p:attrName>
                                        </p:attrNameLst>
                                      </p:cBhvr>
                                      <p:to>
                                        <p:strVal val="hidden"/>
                                      </p:to>
                                    </p:set>
                                  </p:childTnLst>
                                </p:cTn>
                              </p:par>
                              <p:par>
                                <p:cTn id="206" presetID="22" presetClass="exit" presetSubtype="1" fill="hold" nodeType="withEffect">
                                  <p:stCondLst>
                                    <p:cond delay="0"/>
                                  </p:stCondLst>
                                  <p:childTnLst>
                                    <p:animEffect transition="out" filter="wipe(up)">
                                      <p:cBhvr>
                                        <p:cTn id="207" dur="500"/>
                                        <p:tgtEl>
                                          <p:spTgt spid="93"/>
                                        </p:tgtEl>
                                      </p:cBhvr>
                                    </p:animEffect>
                                    <p:set>
                                      <p:cBhvr>
                                        <p:cTn id="208" dur="1" fill="hold">
                                          <p:stCondLst>
                                            <p:cond delay="499"/>
                                          </p:stCondLst>
                                        </p:cTn>
                                        <p:tgtEl>
                                          <p:spTgt spid="93"/>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94"/>
                                        </p:tgtEl>
                                        <p:attrNameLst>
                                          <p:attrName>style.visibility</p:attrName>
                                        </p:attrNameLst>
                                      </p:cBhvr>
                                      <p:to>
                                        <p:strVal val="visible"/>
                                      </p:to>
                                    </p:set>
                                    <p:animEffect transition="in" filter="fade">
                                      <p:cBhvr>
                                        <p:cTn id="211" dur="500"/>
                                        <p:tgtEl>
                                          <p:spTgt spid="9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5"/>
                                        </p:tgtEl>
                                        <p:attrNameLst>
                                          <p:attrName>style.visibility</p:attrName>
                                        </p:attrNameLst>
                                      </p:cBhvr>
                                      <p:to>
                                        <p:strVal val="visible"/>
                                      </p:to>
                                    </p:set>
                                    <p:animEffect transition="in" filter="fade">
                                      <p:cBhvr>
                                        <p:cTn id="214" dur="500"/>
                                        <p:tgtEl>
                                          <p:spTgt spid="95"/>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96"/>
                                        </p:tgtEl>
                                        <p:attrNameLst>
                                          <p:attrName>style.visibility</p:attrName>
                                        </p:attrNameLst>
                                      </p:cBhvr>
                                      <p:to>
                                        <p:strVal val="visible"/>
                                      </p:to>
                                    </p:set>
                                    <p:animEffect transition="in" filter="fade">
                                      <p:cBhvr>
                                        <p:cTn id="217" dur="500"/>
                                        <p:tgtEl>
                                          <p:spTgt spid="9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0"/>
                                        </p:tgtEl>
                                        <p:attrNameLst>
                                          <p:attrName>style.visibility</p:attrName>
                                        </p:attrNameLst>
                                      </p:cBhvr>
                                      <p:to>
                                        <p:strVal val="visible"/>
                                      </p:to>
                                    </p:set>
                                    <p:animEffect transition="in" filter="fade">
                                      <p:cBhvr>
                                        <p:cTn id="220" dur="500"/>
                                        <p:tgtEl>
                                          <p:spTgt spid="30"/>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97"/>
                                        </p:tgtEl>
                                        <p:attrNameLst>
                                          <p:attrName>style.visibility</p:attrName>
                                        </p:attrNameLst>
                                      </p:cBhvr>
                                      <p:to>
                                        <p:strVal val="visible"/>
                                      </p:to>
                                    </p:set>
                                    <p:animEffect transition="in" filter="fade">
                                      <p:cBhvr>
                                        <p:cTn id="225" dur="500"/>
                                        <p:tgtEl>
                                          <p:spTgt spid="97"/>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31"/>
                                        </p:tgtEl>
                                        <p:attrNameLst>
                                          <p:attrName>style.visibility</p:attrName>
                                        </p:attrNameLst>
                                      </p:cBhvr>
                                      <p:to>
                                        <p:strVal val="visible"/>
                                      </p:to>
                                    </p:set>
                                    <p:animEffect transition="in" filter="fade">
                                      <p:cBhvr>
                                        <p:cTn id="228" dur="500"/>
                                        <p:tgtEl>
                                          <p:spTgt spid="31"/>
                                        </p:tgtEl>
                                      </p:cBhvr>
                                    </p:animEffect>
                                  </p:childTnLst>
                                </p:cTn>
                              </p:par>
                              <p:par>
                                <p:cTn id="229" presetID="3" presetClass="emph" presetSubtype="2" fill="hold" grpId="1" nodeType="withEffect">
                                  <p:stCondLst>
                                    <p:cond delay="0"/>
                                  </p:stCondLst>
                                  <p:childTnLst>
                                    <p:animClr clrSpc="rgb" dir="cw">
                                      <p:cBhvr override="childStyle">
                                        <p:cTn id="230" dur="500" fill="hold"/>
                                        <p:tgtEl>
                                          <p:spTgt spid="28"/>
                                        </p:tgtEl>
                                        <p:attrNameLst>
                                          <p:attrName>style.color</p:attrName>
                                        </p:attrNameLst>
                                      </p:cBhvr>
                                      <p:to>
                                        <a:srgbClr val="B3B3B3"/>
                                      </p:to>
                                    </p:animClr>
                                  </p:childTnLst>
                                </p:cTn>
                              </p:par>
                              <p:par>
                                <p:cTn id="231" presetID="3" presetClass="emph" presetSubtype="2" fill="hold" grpId="1" nodeType="withEffect">
                                  <p:stCondLst>
                                    <p:cond delay="0"/>
                                  </p:stCondLst>
                                  <p:childTnLst>
                                    <p:animClr clrSpc="rgb" dir="cw">
                                      <p:cBhvr override="childStyle">
                                        <p:cTn id="232" dur="500" fill="hold"/>
                                        <p:tgtEl>
                                          <p:spTgt spid="30"/>
                                        </p:tgtEl>
                                        <p:attrNameLst>
                                          <p:attrName>style.color</p:attrName>
                                        </p:attrNameLst>
                                      </p:cBhvr>
                                      <p:to>
                                        <a:srgbClr val="B3B3B3"/>
                                      </p:to>
                                    </p:animClr>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04"/>
                                        </p:tgtEl>
                                        <p:attrNameLst>
                                          <p:attrName>style.visibility</p:attrName>
                                        </p:attrNameLst>
                                      </p:cBhvr>
                                      <p:to>
                                        <p:strVal val="visible"/>
                                      </p:to>
                                    </p:set>
                                    <p:animEffect transition="in" filter="fade">
                                      <p:cBhvr>
                                        <p:cTn id="237" dur="500"/>
                                        <p:tgtEl>
                                          <p:spTgt spid="104"/>
                                        </p:tgtEl>
                                      </p:cBhvr>
                                    </p:animEffect>
                                  </p:childTnLst>
                                </p:cTn>
                              </p:par>
                              <p:par>
                                <p:cTn id="238" presetID="22" presetClass="entr" presetSubtype="8" fill="hold" nodeType="withEffect">
                                  <p:stCondLst>
                                    <p:cond delay="0"/>
                                  </p:stCondLst>
                                  <p:childTnLst>
                                    <p:set>
                                      <p:cBhvr>
                                        <p:cTn id="239" dur="1" fill="hold">
                                          <p:stCondLst>
                                            <p:cond delay="0"/>
                                          </p:stCondLst>
                                        </p:cTn>
                                        <p:tgtEl>
                                          <p:spTgt spid="105"/>
                                        </p:tgtEl>
                                        <p:attrNameLst>
                                          <p:attrName>style.visibility</p:attrName>
                                        </p:attrNameLst>
                                      </p:cBhvr>
                                      <p:to>
                                        <p:strVal val="visible"/>
                                      </p:to>
                                    </p:set>
                                    <p:animEffect transition="in" filter="wipe(left)">
                                      <p:cBhvr>
                                        <p:cTn id="240" dur="500"/>
                                        <p:tgtEl>
                                          <p:spTgt spid="105"/>
                                        </p:tgtEl>
                                      </p:cBhvr>
                                    </p:animEffect>
                                  </p:childTnLst>
                                </p:cTn>
                              </p:par>
                            </p:childTnLst>
                          </p:cTn>
                        </p:par>
                        <p:par>
                          <p:cTn id="241" fill="hold">
                            <p:stCondLst>
                              <p:cond delay="500"/>
                            </p:stCondLst>
                            <p:childTnLst>
                              <p:par>
                                <p:cTn id="242" presetID="10" presetClass="entr" presetSubtype="0" fill="hold" grpId="0" nodeType="afterEffect">
                                  <p:stCondLst>
                                    <p:cond delay="0"/>
                                  </p:stCondLst>
                                  <p:childTnLst>
                                    <p:set>
                                      <p:cBhvr>
                                        <p:cTn id="243" dur="1" fill="hold">
                                          <p:stCondLst>
                                            <p:cond delay="0"/>
                                          </p:stCondLst>
                                        </p:cTn>
                                        <p:tgtEl>
                                          <p:spTgt spid="108"/>
                                        </p:tgtEl>
                                        <p:attrNameLst>
                                          <p:attrName>style.visibility</p:attrName>
                                        </p:attrNameLst>
                                      </p:cBhvr>
                                      <p:to>
                                        <p:strVal val="visible"/>
                                      </p:to>
                                    </p:set>
                                    <p:animEffect transition="in" filter="fade">
                                      <p:cBhvr>
                                        <p:cTn id="244" dur="500"/>
                                        <p:tgtEl>
                                          <p:spTgt spid="108"/>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111"/>
                                        </p:tgtEl>
                                        <p:attrNameLst>
                                          <p:attrName>style.visibility</p:attrName>
                                        </p:attrNameLst>
                                      </p:cBhvr>
                                      <p:to>
                                        <p:strVal val="visible"/>
                                      </p:to>
                                    </p:set>
                                    <p:animEffect transition="in" filter="fade">
                                      <p:cBhvr>
                                        <p:cTn id="249" dur="500"/>
                                        <p:tgtEl>
                                          <p:spTgt spid="111"/>
                                        </p:tgtEl>
                                      </p:cBhvr>
                                    </p:animEffect>
                                  </p:childTnLst>
                                </p:cTn>
                              </p:par>
                              <p:par>
                                <p:cTn id="250" presetID="10" presetClass="exit" presetSubtype="0" fill="hold" grpId="1" nodeType="withEffect">
                                  <p:stCondLst>
                                    <p:cond delay="0"/>
                                  </p:stCondLst>
                                  <p:childTnLst>
                                    <p:animEffect transition="out" filter="fade">
                                      <p:cBhvr>
                                        <p:cTn id="251" dur="500"/>
                                        <p:tgtEl>
                                          <p:spTgt spid="104"/>
                                        </p:tgtEl>
                                      </p:cBhvr>
                                    </p:animEffect>
                                    <p:set>
                                      <p:cBhvr>
                                        <p:cTn id="252" dur="1" fill="hold">
                                          <p:stCondLst>
                                            <p:cond delay="499"/>
                                          </p:stCondLst>
                                        </p:cTn>
                                        <p:tgtEl>
                                          <p:spTgt spid="104"/>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105"/>
                                        </p:tgtEl>
                                      </p:cBhvr>
                                    </p:animEffect>
                                    <p:set>
                                      <p:cBhvr>
                                        <p:cTn id="255" dur="1" fill="hold">
                                          <p:stCondLst>
                                            <p:cond delay="499"/>
                                          </p:stCondLst>
                                        </p:cTn>
                                        <p:tgtEl>
                                          <p:spTgt spid="105"/>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108"/>
                                        </p:tgtEl>
                                      </p:cBhvr>
                                    </p:animEffect>
                                    <p:set>
                                      <p:cBhvr>
                                        <p:cTn id="258" dur="1" fill="hold">
                                          <p:stCondLst>
                                            <p:cond delay="499"/>
                                          </p:stCondLst>
                                        </p:cTn>
                                        <p:tgtEl>
                                          <p:spTgt spid="108"/>
                                        </p:tgtEl>
                                        <p:attrNameLst>
                                          <p:attrName>style.visibility</p:attrName>
                                        </p:attrNameLst>
                                      </p:cBhvr>
                                      <p:to>
                                        <p:strVal val="hidden"/>
                                      </p:to>
                                    </p:set>
                                  </p:childTnLst>
                                </p:cTn>
                              </p:par>
                              <p:par>
                                <p:cTn id="259" presetID="22" presetClass="entr" presetSubtype="8" fill="hold" nodeType="withEffect">
                                  <p:stCondLst>
                                    <p:cond delay="0"/>
                                  </p:stCondLst>
                                  <p:childTnLst>
                                    <p:set>
                                      <p:cBhvr>
                                        <p:cTn id="260" dur="1" fill="hold">
                                          <p:stCondLst>
                                            <p:cond delay="0"/>
                                          </p:stCondLst>
                                        </p:cTn>
                                        <p:tgtEl>
                                          <p:spTgt spid="116"/>
                                        </p:tgtEl>
                                        <p:attrNameLst>
                                          <p:attrName>style.visibility</p:attrName>
                                        </p:attrNameLst>
                                      </p:cBhvr>
                                      <p:to>
                                        <p:strVal val="visible"/>
                                      </p:to>
                                    </p:set>
                                    <p:animEffect transition="in" filter="wipe(left)">
                                      <p:cBhvr>
                                        <p:cTn id="261" dur="500"/>
                                        <p:tgtEl>
                                          <p:spTgt spid="116"/>
                                        </p:tgtEl>
                                      </p:cBhvr>
                                    </p:animEffect>
                                  </p:childTnLst>
                                </p:cTn>
                              </p:par>
                              <p:par>
                                <p:cTn id="262" presetID="22" presetClass="exit" presetSubtype="8" fill="hold" nodeType="withEffect">
                                  <p:stCondLst>
                                    <p:cond delay="0"/>
                                  </p:stCondLst>
                                  <p:childTnLst>
                                    <p:animEffect transition="out" filter="wipe(left)">
                                      <p:cBhvr>
                                        <p:cTn id="263" dur="500"/>
                                        <p:tgtEl>
                                          <p:spTgt spid="116"/>
                                        </p:tgtEl>
                                      </p:cBhvr>
                                    </p:animEffect>
                                    <p:set>
                                      <p:cBhvr>
                                        <p:cTn id="264" dur="1" fill="hold">
                                          <p:stCondLst>
                                            <p:cond delay="499"/>
                                          </p:stCondLst>
                                        </p:cTn>
                                        <p:tgtEl>
                                          <p:spTgt spid="116"/>
                                        </p:tgtEl>
                                        <p:attrNameLst>
                                          <p:attrName>style.visibility</p:attrName>
                                        </p:attrNameLst>
                                      </p:cBhvr>
                                      <p:to>
                                        <p:strVal val="hidden"/>
                                      </p:to>
                                    </p:set>
                                  </p:childTnLst>
                                </p:cTn>
                              </p:par>
                              <p:par>
                                <p:cTn id="265" presetID="10" presetClass="entr" presetSubtype="0" fill="hold" grpId="0" nodeType="withEffect">
                                  <p:stCondLst>
                                    <p:cond delay="0"/>
                                  </p:stCondLst>
                                  <p:childTnLst>
                                    <p:set>
                                      <p:cBhvr>
                                        <p:cTn id="266" dur="1" fill="hold">
                                          <p:stCondLst>
                                            <p:cond delay="0"/>
                                          </p:stCondLst>
                                        </p:cTn>
                                        <p:tgtEl>
                                          <p:spTgt spid="121"/>
                                        </p:tgtEl>
                                        <p:attrNameLst>
                                          <p:attrName>style.visibility</p:attrName>
                                        </p:attrNameLst>
                                      </p:cBhvr>
                                      <p:to>
                                        <p:strVal val="visible"/>
                                      </p:to>
                                    </p:set>
                                    <p:animEffect transition="in" filter="fade">
                                      <p:cBhvr>
                                        <p:cTn id="26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9" grpId="0" animBg="1"/>
      <p:bldP spid="20" grpId="0" animBg="1"/>
      <p:bldP spid="26" grpId="0"/>
      <p:bldP spid="26" grpId="1"/>
      <p:bldP spid="27" grpId="0"/>
      <p:bldP spid="27" grpId="1"/>
      <p:bldP spid="28" grpId="0"/>
      <p:bldP spid="28" grpId="1"/>
      <p:bldP spid="29" grpId="0"/>
      <p:bldP spid="29" grpId="1"/>
      <p:bldP spid="30" grpId="0"/>
      <p:bldP spid="30" grpId="1"/>
      <p:bldP spid="31" grpId="0"/>
      <p:bldP spid="33" grpId="0"/>
      <p:bldP spid="37" grpId="0"/>
      <p:bldP spid="38" grpId="0"/>
      <p:bldP spid="58" grpId="0" animBg="1"/>
      <p:bldP spid="71" grpId="0" animBg="1"/>
      <p:bldP spid="71" grpId="1" animBg="1"/>
      <p:bldP spid="75" grpId="0"/>
      <p:bldP spid="75" grpId="1"/>
      <p:bldP spid="76" grpId="0" animBg="1"/>
      <p:bldP spid="76" grpId="1" animBg="1"/>
      <p:bldP spid="84" grpId="0"/>
      <p:bldP spid="84" grpId="1"/>
      <p:bldP spid="95" grpId="0"/>
      <p:bldP spid="96" grpId="0"/>
      <p:bldP spid="97" grpId="0"/>
      <p:bldP spid="104" grpId="0" animBg="1"/>
      <p:bldP spid="104" grpId="1" animBg="1"/>
      <p:bldP spid="108" grpId="0"/>
      <p:bldP spid="108" grpId="1"/>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a:t>
            </a:r>
            <a:r>
              <a:rPr lang="de-DE" dirty="0" smtClean="0"/>
              <a:t>Namensauflösung Web</a:t>
            </a:r>
            <a:r>
              <a:rPr lang="de-DE" dirty="0"/>
              <a:t/>
            </a:r>
            <a:br>
              <a:rPr lang="de-DE" dirty="0"/>
            </a:br>
            <a:r>
              <a:rPr lang="de-DE" sz="2400" dirty="0"/>
              <a:t>(stark vereinfacht)</a:t>
            </a:r>
            <a:endParaRPr lang="de-DE" dirty="0"/>
          </a:p>
        </p:txBody>
      </p:sp>
      <p:sp>
        <p:nvSpPr>
          <p:cNvPr id="3" name="Slide Number Placeholder 2"/>
          <p:cNvSpPr>
            <a:spLocks noGrp="1"/>
          </p:cNvSpPr>
          <p:nvPr>
            <p:ph type="sldNum" sz="quarter" idx="12"/>
          </p:nvPr>
        </p:nvSpPr>
        <p:spPr/>
        <p:txBody>
          <a:bodyPr/>
          <a:lstStyle/>
          <a:p>
            <a:fld id="{62E63B0E-122E-4112-8AEA-022338C1FEFA}" type="slidenum">
              <a:rPr lang="de-DE" smtClean="0"/>
              <a:t>11</a:t>
            </a:fld>
            <a:endParaRPr lang="de-DE"/>
          </a:p>
        </p:txBody>
      </p:sp>
      <p:sp>
        <p:nvSpPr>
          <p:cNvPr id="4" name="Rechteck 4"/>
          <p:cNvSpPr/>
          <p:nvPr/>
        </p:nvSpPr>
        <p:spPr>
          <a:xfrm>
            <a:off x="2073154" y="2948418"/>
            <a:ext cx="110269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Name Server</a:t>
            </a:r>
          </a:p>
        </p:txBody>
      </p:sp>
      <p:sp>
        <p:nvSpPr>
          <p:cNvPr id="5" name="Rechteck 6"/>
          <p:cNvSpPr/>
          <p:nvPr/>
        </p:nvSpPr>
        <p:spPr>
          <a:xfrm>
            <a:off x="5326884" y="294841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1">
                    <a:lumMod val="65000"/>
                  </a:schemeClr>
                </a:solidFill>
              </a:rPr>
              <a:t>Browser</a:t>
            </a:r>
            <a:endParaRPr lang="de-DE" dirty="0">
              <a:solidFill>
                <a:schemeClr val="bg1">
                  <a:lumMod val="65000"/>
                </a:schemeClr>
              </a:solidFill>
            </a:endParaRPr>
          </a:p>
        </p:txBody>
      </p:sp>
      <p:sp>
        <p:nvSpPr>
          <p:cNvPr id="6" name="Rechteck 7"/>
          <p:cNvSpPr/>
          <p:nvPr/>
        </p:nvSpPr>
        <p:spPr>
          <a:xfrm>
            <a:off x="5326884" y="420341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Schicht 4 (TCP)</a:t>
            </a:r>
          </a:p>
        </p:txBody>
      </p:sp>
      <p:sp>
        <p:nvSpPr>
          <p:cNvPr id="7" name="Rechteck 11"/>
          <p:cNvSpPr/>
          <p:nvPr/>
        </p:nvSpPr>
        <p:spPr>
          <a:xfrm>
            <a:off x="5326884" y="546787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Schicht 3 (IP)</a:t>
            </a:r>
          </a:p>
        </p:txBody>
      </p:sp>
      <p:cxnSp>
        <p:nvCxnSpPr>
          <p:cNvPr id="8" name="Gerade Verbindung mit Pfeil 13"/>
          <p:cNvCxnSpPr>
            <a:endCxn id="5" idx="0"/>
          </p:cNvCxnSpPr>
          <p:nvPr/>
        </p:nvCxnSpPr>
        <p:spPr>
          <a:xfrm>
            <a:off x="6161392" y="2278985"/>
            <a:ext cx="0" cy="669433"/>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feld 16"/>
          <p:cNvSpPr txBox="1"/>
          <p:nvPr/>
        </p:nvSpPr>
        <p:spPr>
          <a:xfrm>
            <a:off x="5326884" y="1690689"/>
            <a:ext cx="1669015" cy="369332"/>
          </a:xfrm>
          <a:prstGeom prst="rect">
            <a:avLst/>
          </a:prstGeom>
          <a:solidFill>
            <a:srgbClr val="FFFFFF"/>
          </a:solidFill>
          <a:ln>
            <a:solidFill>
              <a:srgbClr val="FFFFFF"/>
            </a:solidFill>
          </a:ln>
        </p:spPr>
        <p:txBody>
          <a:bodyPr wrap="square" rtlCol="0">
            <a:spAutoFit/>
          </a:bodyPr>
          <a:lstStyle/>
          <a:p>
            <a:pPr algn="ctr"/>
            <a:r>
              <a:rPr lang="de-DE" dirty="0"/>
              <a:t>Benutzer</a:t>
            </a:r>
          </a:p>
        </p:txBody>
      </p:sp>
      <p:sp>
        <p:nvSpPr>
          <p:cNvPr id="10" name="Textfeld 17"/>
          <p:cNvSpPr txBox="1"/>
          <p:nvPr/>
        </p:nvSpPr>
        <p:spPr>
          <a:xfrm>
            <a:off x="5317039" y="1975047"/>
            <a:ext cx="1777443" cy="307777"/>
          </a:xfrm>
          <a:prstGeom prst="rect">
            <a:avLst/>
          </a:prstGeom>
          <a:solidFill>
            <a:srgbClr val="FFFFFF"/>
          </a:solidFill>
          <a:ln>
            <a:solidFill>
              <a:srgbClr val="FFFFFF"/>
            </a:solidFill>
          </a:ln>
        </p:spPr>
        <p:txBody>
          <a:bodyPr wrap="square" rtlCol="0">
            <a:spAutoFit/>
          </a:bodyPr>
          <a:lstStyle/>
          <a:p>
            <a:pPr algn="ctr"/>
            <a:r>
              <a:rPr lang="de-DE" sz="1400" dirty="0" smtClean="0"/>
              <a:t>www.ifi.lmu.de</a:t>
            </a:r>
            <a:endParaRPr lang="de-DE" sz="1400" dirty="0"/>
          </a:p>
        </p:txBody>
      </p:sp>
      <p:cxnSp>
        <p:nvCxnSpPr>
          <p:cNvPr id="11" name="Gerade Verbindung mit Pfeil 18"/>
          <p:cNvCxnSpPr/>
          <p:nvPr/>
        </p:nvCxnSpPr>
        <p:spPr>
          <a:xfrm flipH="1">
            <a:off x="3175850" y="3135466"/>
            <a:ext cx="2151034" cy="0"/>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21"/>
          <p:cNvCxnSpPr/>
          <p:nvPr/>
        </p:nvCxnSpPr>
        <p:spPr>
          <a:xfrm flipH="1">
            <a:off x="3175850" y="3425690"/>
            <a:ext cx="2151034" cy="0"/>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 name="Textfeld 23"/>
          <p:cNvSpPr txBox="1"/>
          <p:nvPr/>
        </p:nvSpPr>
        <p:spPr>
          <a:xfrm>
            <a:off x="3281381" y="2768626"/>
            <a:ext cx="1967205" cy="307777"/>
          </a:xfrm>
          <a:prstGeom prst="rect">
            <a:avLst/>
          </a:prstGeom>
          <a:noFill/>
          <a:ln>
            <a:noFill/>
          </a:ln>
        </p:spPr>
        <p:txBody>
          <a:bodyPr wrap="none" rtlCol="0">
            <a:spAutoFit/>
          </a:bodyPr>
          <a:lstStyle/>
          <a:p>
            <a:r>
              <a:rPr lang="de-DE" sz="1400" dirty="0"/>
              <a:t>Anfrage: www.ifi.lmu.de</a:t>
            </a:r>
          </a:p>
        </p:txBody>
      </p:sp>
      <p:sp>
        <p:nvSpPr>
          <p:cNvPr id="14" name="Textfeld 24"/>
          <p:cNvSpPr txBox="1"/>
          <p:nvPr/>
        </p:nvSpPr>
        <p:spPr>
          <a:xfrm>
            <a:off x="3746884" y="3382653"/>
            <a:ext cx="1048597" cy="523220"/>
          </a:xfrm>
          <a:prstGeom prst="rect">
            <a:avLst/>
          </a:prstGeom>
          <a:noFill/>
          <a:ln>
            <a:noFill/>
          </a:ln>
        </p:spPr>
        <p:txBody>
          <a:bodyPr wrap="none" rtlCol="0">
            <a:spAutoFit/>
          </a:bodyPr>
          <a:lstStyle/>
          <a:p>
            <a:r>
              <a:rPr lang="de-DE" sz="1400" dirty="0">
                <a:solidFill>
                  <a:srgbClr val="000000"/>
                </a:solidFill>
              </a:rPr>
              <a:t>Antwort:</a:t>
            </a:r>
          </a:p>
          <a:p>
            <a:r>
              <a:rPr lang="de-DE" sz="1400" dirty="0">
                <a:solidFill>
                  <a:srgbClr val="000000"/>
                </a:solidFill>
              </a:rPr>
              <a:t>192.12.69.5</a:t>
            </a:r>
          </a:p>
        </p:txBody>
      </p:sp>
      <p:cxnSp>
        <p:nvCxnSpPr>
          <p:cNvPr id="15" name="Gerade Verbindung mit Pfeil 25"/>
          <p:cNvCxnSpPr>
            <a:stCxn id="5" idx="2"/>
            <a:endCxn id="6" idx="0"/>
          </p:cNvCxnSpPr>
          <p:nvPr/>
        </p:nvCxnSpPr>
        <p:spPr>
          <a:xfrm>
            <a:off x="6161392" y="3578473"/>
            <a:ext cx="0" cy="624945"/>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30"/>
          <p:cNvCxnSpPr/>
          <p:nvPr/>
        </p:nvCxnSpPr>
        <p:spPr>
          <a:xfrm>
            <a:off x="6161392" y="4833088"/>
            <a:ext cx="0" cy="624945"/>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31"/>
          <p:cNvCxnSpPr/>
          <p:nvPr/>
        </p:nvCxnSpPr>
        <p:spPr>
          <a:xfrm>
            <a:off x="6158625" y="2282824"/>
            <a:ext cx="0" cy="669433"/>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35"/>
          <p:cNvCxnSpPr/>
          <p:nvPr/>
        </p:nvCxnSpPr>
        <p:spPr>
          <a:xfrm flipH="1">
            <a:off x="3175851" y="3140197"/>
            <a:ext cx="2151034" cy="0"/>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37"/>
          <p:cNvCxnSpPr/>
          <p:nvPr/>
        </p:nvCxnSpPr>
        <p:spPr>
          <a:xfrm flipH="1">
            <a:off x="3175851" y="3425306"/>
            <a:ext cx="2151034" cy="0"/>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38"/>
          <p:cNvCxnSpPr/>
          <p:nvPr/>
        </p:nvCxnSpPr>
        <p:spPr>
          <a:xfrm>
            <a:off x="6168468" y="3578473"/>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feld 41"/>
          <p:cNvSpPr txBox="1"/>
          <p:nvPr/>
        </p:nvSpPr>
        <p:spPr>
          <a:xfrm>
            <a:off x="6158625" y="3731192"/>
            <a:ext cx="1048597" cy="307777"/>
          </a:xfrm>
          <a:prstGeom prst="rect">
            <a:avLst/>
          </a:prstGeom>
          <a:noFill/>
          <a:ln>
            <a:noFill/>
          </a:ln>
        </p:spPr>
        <p:txBody>
          <a:bodyPr wrap="none" rtlCol="0">
            <a:spAutoFit/>
          </a:bodyPr>
          <a:lstStyle/>
          <a:p>
            <a:r>
              <a:rPr lang="de-DE" sz="1400" dirty="0">
                <a:solidFill>
                  <a:srgbClr val="000000"/>
                </a:solidFill>
              </a:rPr>
              <a:t>192.12.69.5</a:t>
            </a:r>
          </a:p>
        </p:txBody>
      </p:sp>
      <p:cxnSp>
        <p:nvCxnSpPr>
          <p:cNvPr id="22" name="Gerade Verbindung mit Pfeil 42"/>
          <p:cNvCxnSpPr/>
          <p:nvPr/>
        </p:nvCxnSpPr>
        <p:spPr>
          <a:xfrm>
            <a:off x="6158623" y="4833088"/>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feld 43"/>
          <p:cNvSpPr txBox="1"/>
          <p:nvPr/>
        </p:nvSpPr>
        <p:spPr>
          <a:xfrm>
            <a:off x="6173191" y="5002925"/>
            <a:ext cx="1048597" cy="307777"/>
          </a:xfrm>
          <a:prstGeom prst="rect">
            <a:avLst/>
          </a:prstGeom>
          <a:noFill/>
          <a:ln>
            <a:noFill/>
          </a:ln>
        </p:spPr>
        <p:txBody>
          <a:bodyPr wrap="none" rtlCol="0">
            <a:spAutoFit/>
          </a:bodyPr>
          <a:lstStyle/>
          <a:p>
            <a:r>
              <a:rPr lang="de-DE" sz="1400" dirty="0">
                <a:solidFill>
                  <a:srgbClr val="000000"/>
                </a:solidFill>
              </a:rPr>
              <a:t>192.12.69.5</a:t>
            </a:r>
          </a:p>
        </p:txBody>
      </p:sp>
      <p:sp>
        <p:nvSpPr>
          <p:cNvPr id="24" name="Fußzeilenplatzhalter 23"/>
          <p:cNvSpPr>
            <a:spLocks noGrp="1"/>
          </p:cNvSpPr>
          <p:nvPr>
            <p:ph type="ftr" sz="quarter" idx="11"/>
          </p:nvPr>
        </p:nvSpPr>
        <p:spPr/>
        <p:txBody>
          <a:bodyPr/>
          <a:lstStyle/>
          <a:p>
            <a:r>
              <a:rPr lang="de-DE"/>
              <a:t>Rechnernetze und verteilte Systeme                (Prof. Dr. D. Kranzlmüller)</a:t>
            </a:r>
          </a:p>
        </p:txBody>
      </p:sp>
      <p:grpSp>
        <p:nvGrpSpPr>
          <p:cNvPr id="27" name="Gruppierung 26"/>
          <p:cNvGrpSpPr/>
          <p:nvPr/>
        </p:nvGrpSpPr>
        <p:grpSpPr>
          <a:xfrm>
            <a:off x="421295" y="2002819"/>
            <a:ext cx="3858812" cy="3104015"/>
            <a:chOff x="421295" y="2002819"/>
            <a:chExt cx="3858812" cy="3104015"/>
          </a:xfrm>
        </p:grpSpPr>
        <p:pic>
          <p:nvPicPr>
            <p:cNvPr id="25" name="Bild 24"/>
            <p:cNvPicPr>
              <a:picLocks noChangeAspect="1"/>
            </p:cNvPicPr>
            <p:nvPr/>
          </p:nvPicPr>
          <p:blipFill>
            <a:blip r:embed="rId3"/>
            <a:stretch>
              <a:fillRect/>
            </a:stretch>
          </p:blipFill>
          <p:spPr>
            <a:xfrm>
              <a:off x="1507904" y="2002819"/>
              <a:ext cx="1685594" cy="2548145"/>
            </a:xfrm>
            <a:prstGeom prst="rect">
              <a:avLst/>
            </a:prstGeom>
          </p:spPr>
        </p:pic>
        <p:sp>
          <p:nvSpPr>
            <p:cNvPr id="26" name="Textfeld 25"/>
            <p:cNvSpPr txBox="1"/>
            <p:nvPr/>
          </p:nvSpPr>
          <p:spPr>
            <a:xfrm>
              <a:off x="421295" y="4706724"/>
              <a:ext cx="3858812" cy="400110"/>
            </a:xfrm>
            <a:prstGeom prst="rect">
              <a:avLst/>
            </a:prstGeom>
            <a:noFill/>
          </p:spPr>
          <p:txBody>
            <a:bodyPr wrap="none" rtlCol="0">
              <a:spAutoFit/>
            </a:bodyPr>
            <a:lstStyle/>
            <a:p>
              <a:pPr algn="ctr"/>
              <a:r>
                <a:rPr lang="de-DE" sz="1200" dirty="0"/>
                <a:t>Umschlagseite des Berliner Telefonbuchs vom 14. Juli 1881</a:t>
              </a:r>
              <a:br>
                <a:rPr lang="de-DE" sz="1200" dirty="0"/>
              </a:br>
              <a:r>
                <a:rPr lang="de-DE" sz="800" dirty="0"/>
                <a:t>https://</a:t>
              </a:r>
              <a:r>
                <a:rPr lang="de-DE" sz="800" dirty="0" err="1"/>
                <a:t>commons.wikimedia.org</a:t>
              </a:r>
              <a:r>
                <a:rPr lang="de-DE" sz="800" dirty="0"/>
                <a:t>/</a:t>
              </a:r>
              <a:r>
                <a:rPr lang="de-DE" sz="800" dirty="0" err="1"/>
                <a:t>wiki</a:t>
              </a:r>
              <a:r>
                <a:rPr lang="de-DE" sz="800" dirty="0"/>
                <a:t>/File:Berliner_Telefonbuch_1881_Umschlag.jpg</a:t>
              </a:r>
            </a:p>
          </p:txBody>
        </p:sp>
      </p:grpSp>
      <p:cxnSp>
        <p:nvCxnSpPr>
          <p:cNvPr id="28" name="Gerade Verbindung mit Pfeil 42"/>
          <p:cNvCxnSpPr/>
          <p:nvPr/>
        </p:nvCxnSpPr>
        <p:spPr>
          <a:xfrm>
            <a:off x="6158623" y="6097933"/>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5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500"/>
                            </p:stCondLst>
                            <p:childTnLst>
                              <p:par>
                                <p:cTn id="17" presetID="7" presetClass="emph" presetSubtype="2" fill="hold" nodeType="afterEffect">
                                  <p:stCondLst>
                                    <p:cond delay="0"/>
                                  </p:stCondLst>
                                  <p:childTnLst>
                                    <p:animClr clrSpc="rgb" dir="cw">
                                      <p:cBhvr>
                                        <p:cTn id="18" dur="500" fill="hold"/>
                                        <p:tgtEl>
                                          <p:spTgt spid="5"/>
                                        </p:tgtEl>
                                        <p:attrNameLst>
                                          <p:attrName>stroke.color</p:attrName>
                                        </p:attrNameLst>
                                      </p:cBhvr>
                                      <p:to>
                                        <a:schemeClr val="accent1"/>
                                      </p:to>
                                    </p:animClr>
                                    <p:set>
                                      <p:cBhvr>
                                        <p:cTn id="19" dur="500" fill="hold"/>
                                        <p:tgtEl>
                                          <p:spTgt spid="5"/>
                                        </p:tgtEl>
                                        <p:attrNameLst>
                                          <p:attrName>stroke.on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5"/>
                                        </p:tgtEl>
                                        <p:attrNameLst>
                                          <p:attrName>fillcolor</p:attrName>
                                        </p:attrNameLst>
                                      </p:cBhvr>
                                      <p:to>
                                        <a:srgbClr val="BAD0EC"/>
                                      </p:to>
                                    </p:animClr>
                                    <p:set>
                                      <p:cBhvr>
                                        <p:cTn id="22" dur="500" fill="hold"/>
                                        <p:tgtEl>
                                          <p:spTgt spid="5"/>
                                        </p:tgtEl>
                                        <p:attrNameLst>
                                          <p:attrName>fill.type</p:attrName>
                                        </p:attrNameLst>
                                      </p:cBhvr>
                                      <p:to>
                                        <p:strVal val="solid"/>
                                      </p:to>
                                    </p:set>
                                    <p:set>
                                      <p:cBhvr>
                                        <p:cTn id="23" dur="500" fill="hold"/>
                                        <p:tgtEl>
                                          <p:spTgt spid="5"/>
                                        </p:tgtEl>
                                        <p:attrNameLst>
                                          <p:attrName>fill.on</p:attrName>
                                        </p:attrNameLst>
                                      </p:cBhvr>
                                      <p:to>
                                        <p:strVal val="true"/>
                                      </p:to>
                                    </p:set>
                                  </p:childTnLst>
                                </p:cTn>
                              </p:par>
                              <p:par>
                                <p:cTn id="24" presetID="3" presetClass="emph" presetSubtype="2" fill="hold" grpId="0" nodeType="withEffect">
                                  <p:stCondLst>
                                    <p:cond delay="0"/>
                                  </p:stCondLst>
                                  <p:childTnLst>
                                    <p:animClr clrSpc="rgb" dir="cw">
                                      <p:cBhvr override="childStyle">
                                        <p:cTn id="25" dur="500" fill="hold"/>
                                        <p:tgtEl>
                                          <p:spTgt spid="5"/>
                                        </p:tgtEl>
                                        <p:attrNameLst>
                                          <p:attrName>style.color</p:attrName>
                                        </p:attrNameLst>
                                      </p:cBhvr>
                                      <p:to>
                                        <a:schemeClr val="tx1"/>
                                      </p:to>
                                    </p:animClr>
                                  </p:childTnLst>
                                </p:cTn>
                              </p:par>
                              <p:par>
                                <p:cTn id="26" presetID="22" presetClass="exit" presetSubtype="1" fill="hold" nodeType="withEffect">
                                  <p:stCondLst>
                                    <p:cond delay="0"/>
                                  </p:stCondLst>
                                  <p:childTnLst>
                                    <p:animEffect transition="out" filter="wipe(up)">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p:tgtEl>
                                          <p:spTgt spid="13"/>
                                        </p:tgtEl>
                                        <p:attrNameLst>
                                          <p:attrName>ppt_x</p:attrName>
                                        </p:attrNameLst>
                                      </p:cBhvr>
                                      <p:tavLst>
                                        <p:tav tm="0">
                                          <p:val>
                                            <p:strVal val="#ppt_x+#ppt_w*1.125000"/>
                                          </p:val>
                                        </p:tav>
                                        <p:tav tm="100000">
                                          <p:val>
                                            <p:strVal val="#ppt_x"/>
                                          </p:val>
                                        </p:tav>
                                      </p:tavLst>
                                    </p:anim>
                                    <p:animEffect transition="in" filter="wipe(left)">
                                      <p:cBhvr>
                                        <p:cTn id="34" dur="1000"/>
                                        <p:tgtEl>
                                          <p:spTgt spid="13"/>
                                        </p:tgtEl>
                                      </p:cBhvr>
                                    </p:animEffect>
                                  </p:childTnLst>
                                </p:cTn>
                              </p:par>
                              <p:par>
                                <p:cTn id="35" presetID="22" presetClass="entr" presetSubtype="2"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1000"/>
                                        <p:tgtEl>
                                          <p:spTgt spid="18"/>
                                        </p:tgtEl>
                                      </p:cBhvr>
                                    </p:animEffect>
                                  </p:childTnLst>
                                </p:cTn>
                              </p:par>
                              <p:par>
                                <p:cTn id="38" presetID="7" presetClass="emph" presetSubtype="2" fill="hold" nodeType="withEffect">
                                  <p:stCondLst>
                                    <p:cond delay="0"/>
                                  </p:stCondLst>
                                  <p:childTnLst>
                                    <p:animClr clrSpc="rgb" dir="cw">
                                      <p:cBhvr>
                                        <p:cTn id="39" dur="500" fill="hold"/>
                                        <p:tgtEl>
                                          <p:spTgt spid="5"/>
                                        </p:tgtEl>
                                        <p:attrNameLst>
                                          <p:attrName>stroke.color</p:attrName>
                                        </p:attrNameLst>
                                      </p:cBhvr>
                                      <p:to>
                                        <a:srgbClr val="A6A6A6"/>
                                      </p:to>
                                    </p:animClr>
                                    <p:set>
                                      <p:cBhvr>
                                        <p:cTn id="40" dur="500" fill="hold"/>
                                        <p:tgtEl>
                                          <p:spTgt spid="5"/>
                                        </p:tgtEl>
                                        <p:attrNameLst>
                                          <p:attrName>stroke.on</p:attrName>
                                        </p:attrNameLst>
                                      </p:cBhvr>
                                      <p:to>
                                        <p:strVal val="true"/>
                                      </p:to>
                                    </p:set>
                                  </p:childTnLst>
                                </p:cTn>
                              </p:par>
                            </p:childTnLst>
                          </p:cTn>
                        </p:par>
                        <p:par>
                          <p:cTn id="41" fill="hold">
                            <p:stCondLst>
                              <p:cond delay="1000"/>
                            </p:stCondLst>
                            <p:childTnLst>
                              <p:par>
                                <p:cTn id="42" presetID="1" presetClass="emph" presetSubtype="2" fill="hold" nodeType="afterEffect">
                                  <p:stCondLst>
                                    <p:cond delay="0"/>
                                  </p:stCondLst>
                                  <p:childTnLst>
                                    <p:animClr clrSpc="rgb" dir="cw">
                                      <p:cBhvr>
                                        <p:cTn id="43" dur="2000" fill="hold"/>
                                        <p:tgtEl>
                                          <p:spTgt spid="4"/>
                                        </p:tgtEl>
                                        <p:attrNameLst>
                                          <p:attrName>fillcolor</p:attrName>
                                        </p:attrNameLst>
                                      </p:cBhvr>
                                      <p:to>
                                        <a:srgbClr val="BAD0EC"/>
                                      </p:to>
                                    </p:animClr>
                                    <p:set>
                                      <p:cBhvr>
                                        <p:cTn id="44" dur="2000" fill="hold"/>
                                        <p:tgtEl>
                                          <p:spTgt spid="4"/>
                                        </p:tgtEl>
                                        <p:attrNameLst>
                                          <p:attrName>fill.type</p:attrName>
                                        </p:attrNameLst>
                                      </p:cBhvr>
                                      <p:to>
                                        <p:strVal val="solid"/>
                                      </p:to>
                                    </p:set>
                                    <p:set>
                                      <p:cBhvr>
                                        <p:cTn id="45" dur="2000" fill="hold"/>
                                        <p:tgtEl>
                                          <p:spTgt spid="4"/>
                                        </p:tgtEl>
                                        <p:attrNameLst>
                                          <p:attrName>fill.on</p:attrName>
                                        </p:attrNameLst>
                                      </p:cBhvr>
                                      <p:to>
                                        <p:strVal val="true"/>
                                      </p:to>
                                    </p:set>
                                  </p:childTnLst>
                                </p:cTn>
                              </p:par>
                              <p:par>
                                <p:cTn id="46" presetID="3" presetClass="emph" presetSubtype="2" fill="hold" grpId="0" nodeType="withEffect">
                                  <p:stCondLst>
                                    <p:cond delay="0"/>
                                  </p:stCondLst>
                                  <p:childTnLst>
                                    <p:animClr clrSpc="rgb" dir="cw">
                                      <p:cBhvr override="childStyle">
                                        <p:cTn id="47" dur="2000" fill="hold"/>
                                        <p:tgtEl>
                                          <p:spTgt spid="4"/>
                                        </p:tgtEl>
                                        <p:attrNameLst>
                                          <p:attrName>style.color</p:attrName>
                                        </p:attrNameLst>
                                      </p:cBhvr>
                                      <p:to>
                                        <a:schemeClr val="tx1"/>
                                      </p:to>
                                    </p:animClr>
                                  </p:childTnLst>
                                </p:cTn>
                              </p:par>
                              <p:par>
                                <p:cTn id="48" presetID="7" presetClass="emph" presetSubtype="2" fill="hold" nodeType="withEffect">
                                  <p:stCondLst>
                                    <p:cond delay="0"/>
                                  </p:stCondLst>
                                  <p:childTnLst>
                                    <p:animClr clrSpc="rgb" dir="cw">
                                      <p:cBhvr>
                                        <p:cTn id="49" dur="2000" fill="hold"/>
                                        <p:tgtEl>
                                          <p:spTgt spid="4"/>
                                        </p:tgtEl>
                                        <p:attrNameLst>
                                          <p:attrName>stroke.color</p:attrName>
                                        </p:attrNameLst>
                                      </p:cBhvr>
                                      <p:to>
                                        <a:schemeClr val="accent1"/>
                                      </p:to>
                                    </p:animClr>
                                    <p:set>
                                      <p:cBhvr>
                                        <p:cTn id="50" dur="2000" fill="hold"/>
                                        <p:tgtEl>
                                          <p:spTgt spid="4"/>
                                        </p:tgtEl>
                                        <p:attrNameLst>
                                          <p:attrName>stroke.on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5"/>
                                        </p:tgtEl>
                                        <p:attrNameLst>
                                          <p:attrName>fillcolor</p:attrName>
                                        </p:attrNameLst>
                                      </p:cBhvr>
                                      <p:to>
                                        <a:srgbClr val="D9D9D9"/>
                                      </p:to>
                                    </p:animClr>
                                    <p:set>
                                      <p:cBhvr>
                                        <p:cTn id="53" dur="500" fill="hold"/>
                                        <p:tgtEl>
                                          <p:spTgt spid="5"/>
                                        </p:tgtEl>
                                        <p:attrNameLst>
                                          <p:attrName>fill.type</p:attrName>
                                        </p:attrNameLst>
                                      </p:cBhvr>
                                      <p:to>
                                        <p:strVal val="solid"/>
                                      </p:to>
                                    </p:set>
                                    <p:set>
                                      <p:cBhvr>
                                        <p:cTn id="54" dur="500" fill="hold"/>
                                        <p:tgtEl>
                                          <p:spTgt spid="5"/>
                                        </p:tgtEl>
                                        <p:attrNameLst>
                                          <p:attrName>fill.on</p:attrName>
                                        </p:attrNameLst>
                                      </p:cBhvr>
                                      <p:to>
                                        <p:strVal val="true"/>
                                      </p:to>
                                    </p:set>
                                  </p:childTnLst>
                                </p:cTn>
                              </p:par>
                              <p:par>
                                <p:cTn id="55" presetID="3" presetClass="emph" presetSubtype="2" fill="hold" grpId="1" nodeType="withEffect">
                                  <p:stCondLst>
                                    <p:cond delay="0"/>
                                  </p:stCondLst>
                                  <p:childTnLst>
                                    <p:animClr clrSpc="rgb" dir="cw">
                                      <p:cBhvr override="childStyle">
                                        <p:cTn id="56" dur="500" fill="hold"/>
                                        <p:tgtEl>
                                          <p:spTgt spid="5"/>
                                        </p:tgtEl>
                                        <p:attrNameLst>
                                          <p:attrName>style.color</p:attrName>
                                        </p:attrNameLst>
                                      </p:cBhvr>
                                      <p:to>
                                        <a:srgbClr val="959595"/>
                                      </p:to>
                                    </p:animClr>
                                  </p:childTnLst>
                                </p:cTn>
                              </p:par>
                              <p:par>
                                <p:cTn id="57" presetID="22" presetClass="exit" presetSubtype="2" fill="hold" nodeType="withEffect">
                                  <p:stCondLst>
                                    <p:cond delay="0"/>
                                  </p:stCondLst>
                                  <p:childTnLst>
                                    <p:animEffect transition="out" filter="wipe(right)">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12" presetClass="entr" presetSubtype="8"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p:tgtEl>
                                          <p:spTgt spid="14"/>
                                        </p:tgtEl>
                                        <p:attrNameLst>
                                          <p:attrName>ppt_x</p:attrName>
                                        </p:attrNameLst>
                                      </p:cBhvr>
                                      <p:tavLst>
                                        <p:tav tm="0">
                                          <p:val>
                                            <p:strVal val="#ppt_x-#ppt_w*1.125000"/>
                                          </p:val>
                                        </p:tav>
                                        <p:tav tm="100000">
                                          <p:val>
                                            <p:strVal val="#ppt_x"/>
                                          </p:val>
                                        </p:tav>
                                      </p:tavLst>
                                    </p:anim>
                                    <p:animEffect transition="in" filter="wipe(right)">
                                      <p:cBhvr>
                                        <p:cTn id="68" dur="1000"/>
                                        <p:tgtEl>
                                          <p:spTgt spid="14"/>
                                        </p:tgtEl>
                                      </p:cBhvr>
                                    </p:animEffect>
                                  </p:childTnLst>
                                </p:cTn>
                              </p:par>
                              <p:par>
                                <p:cTn id="69" presetID="3" presetClass="emph" presetSubtype="2" fill="hold" grpId="0" nodeType="withEffect">
                                  <p:stCondLst>
                                    <p:cond delay="0"/>
                                  </p:stCondLst>
                                  <p:childTnLst>
                                    <p:animClr clrSpc="rgb" dir="cw">
                                      <p:cBhvr override="childStyle">
                                        <p:cTn id="70" dur="500" fill="hold"/>
                                        <p:tgtEl>
                                          <p:spTgt spid="13"/>
                                        </p:tgtEl>
                                        <p:attrNameLst>
                                          <p:attrName>style.color</p:attrName>
                                        </p:attrNameLst>
                                      </p:cBhvr>
                                      <p:to>
                                        <a:srgbClr val="949494"/>
                                      </p:to>
                                    </p:animClr>
                                  </p:childTnLst>
                                </p:cTn>
                              </p:par>
                              <p:par>
                                <p:cTn id="71" presetID="1" presetClass="emph" presetSubtype="2" fill="hold" nodeType="withEffect">
                                  <p:stCondLst>
                                    <p:cond delay="0"/>
                                  </p:stCondLst>
                                  <p:childTnLst>
                                    <p:animClr clrSpc="rgb" dir="cw">
                                      <p:cBhvr>
                                        <p:cTn id="72" dur="500" fill="hold"/>
                                        <p:tgtEl>
                                          <p:spTgt spid="4"/>
                                        </p:tgtEl>
                                        <p:attrNameLst>
                                          <p:attrName>fillcolor</p:attrName>
                                        </p:attrNameLst>
                                      </p:cBhvr>
                                      <p:to>
                                        <a:srgbClr val="D9D9D9"/>
                                      </p:to>
                                    </p:animClr>
                                    <p:set>
                                      <p:cBhvr>
                                        <p:cTn id="73" dur="500" fill="hold"/>
                                        <p:tgtEl>
                                          <p:spTgt spid="4"/>
                                        </p:tgtEl>
                                        <p:attrNameLst>
                                          <p:attrName>fill.type</p:attrName>
                                        </p:attrNameLst>
                                      </p:cBhvr>
                                      <p:to>
                                        <p:strVal val="solid"/>
                                      </p:to>
                                    </p:set>
                                    <p:set>
                                      <p:cBhvr>
                                        <p:cTn id="74" dur="500" fill="hold"/>
                                        <p:tgtEl>
                                          <p:spTgt spid="4"/>
                                        </p:tgtEl>
                                        <p:attrNameLst>
                                          <p:attrName>fill.on</p:attrName>
                                        </p:attrNameLst>
                                      </p:cBhvr>
                                      <p:to>
                                        <p:strVal val="true"/>
                                      </p:to>
                                    </p:set>
                                  </p:childTnLst>
                                </p:cTn>
                              </p:par>
                              <p:par>
                                <p:cTn id="75" presetID="3" presetClass="emph" presetSubtype="2" fill="hold" grpId="1" nodeType="withEffect">
                                  <p:stCondLst>
                                    <p:cond delay="0"/>
                                  </p:stCondLst>
                                  <p:childTnLst>
                                    <p:animClr clrSpc="rgb" dir="cw">
                                      <p:cBhvr override="childStyle">
                                        <p:cTn id="76" dur="500" fill="hold"/>
                                        <p:tgtEl>
                                          <p:spTgt spid="4"/>
                                        </p:tgtEl>
                                        <p:attrNameLst>
                                          <p:attrName>style.color</p:attrName>
                                        </p:attrNameLst>
                                      </p:cBhvr>
                                      <p:to>
                                        <a:srgbClr val="959595"/>
                                      </p:to>
                                    </p:animClr>
                                  </p:childTnLst>
                                </p:cTn>
                              </p:par>
                            </p:childTnLst>
                          </p:cTn>
                        </p:par>
                        <p:par>
                          <p:cTn id="77" fill="hold">
                            <p:stCondLst>
                              <p:cond delay="1000"/>
                            </p:stCondLst>
                            <p:childTnLst>
                              <p:par>
                                <p:cTn id="78" presetID="7" presetClass="emph" presetSubtype="2" fill="hold" nodeType="afterEffect">
                                  <p:stCondLst>
                                    <p:cond delay="0"/>
                                  </p:stCondLst>
                                  <p:childTnLst>
                                    <p:animClr clrSpc="rgb" dir="cw">
                                      <p:cBhvr>
                                        <p:cTn id="79" dur="500" fill="hold"/>
                                        <p:tgtEl>
                                          <p:spTgt spid="4"/>
                                        </p:tgtEl>
                                        <p:attrNameLst>
                                          <p:attrName>stroke.color</p:attrName>
                                        </p:attrNameLst>
                                      </p:cBhvr>
                                      <p:to>
                                        <a:srgbClr val="959595"/>
                                      </p:to>
                                    </p:animClr>
                                    <p:set>
                                      <p:cBhvr>
                                        <p:cTn id="80" dur="500" fill="hold"/>
                                        <p:tgtEl>
                                          <p:spTgt spid="4"/>
                                        </p:tgtEl>
                                        <p:attrNameLst>
                                          <p:attrName>stroke.on</p:attrName>
                                        </p:attrNameLst>
                                      </p:cBhvr>
                                      <p:to>
                                        <p:strVal val="true"/>
                                      </p:to>
                                    </p:set>
                                  </p:childTnLst>
                                </p:cTn>
                              </p:par>
                            </p:childTnLst>
                          </p:cTn>
                        </p:par>
                        <p:par>
                          <p:cTn id="81" fill="hold">
                            <p:stCondLst>
                              <p:cond delay="1500"/>
                            </p:stCondLst>
                            <p:childTnLst>
                              <p:par>
                                <p:cTn id="82" presetID="22" presetClass="exit" presetSubtype="8" fill="hold" nodeType="afterEffect">
                                  <p:stCondLst>
                                    <p:cond delay="0"/>
                                  </p:stCondLst>
                                  <p:childTnLst>
                                    <p:animEffect transition="out" filter="wipe(left)">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2000"/>
                            </p:stCondLst>
                            <p:childTnLst>
                              <p:par>
                                <p:cTn id="86" presetID="1" presetClass="emph" presetSubtype="2" fill="hold" nodeType="afterEffect">
                                  <p:stCondLst>
                                    <p:cond delay="0"/>
                                  </p:stCondLst>
                                  <p:childTnLst>
                                    <p:animClr clrSpc="rgb" dir="cw">
                                      <p:cBhvr>
                                        <p:cTn id="87" dur="500" fill="hold"/>
                                        <p:tgtEl>
                                          <p:spTgt spid="5"/>
                                        </p:tgtEl>
                                        <p:attrNameLst>
                                          <p:attrName>fillcolor</p:attrName>
                                        </p:attrNameLst>
                                      </p:cBhvr>
                                      <p:to>
                                        <a:srgbClr val="BAD0EC"/>
                                      </p:to>
                                    </p:animClr>
                                    <p:set>
                                      <p:cBhvr>
                                        <p:cTn id="88" dur="500" fill="hold"/>
                                        <p:tgtEl>
                                          <p:spTgt spid="5"/>
                                        </p:tgtEl>
                                        <p:attrNameLst>
                                          <p:attrName>fill.type</p:attrName>
                                        </p:attrNameLst>
                                      </p:cBhvr>
                                      <p:to>
                                        <p:strVal val="solid"/>
                                      </p:to>
                                    </p:set>
                                    <p:set>
                                      <p:cBhvr>
                                        <p:cTn id="89" dur="500" fill="hold"/>
                                        <p:tgtEl>
                                          <p:spTgt spid="5"/>
                                        </p:tgtEl>
                                        <p:attrNameLst>
                                          <p:attrName>fill.on</p:attrName>
                                        </p:attrNameLst>
                                      </p:cBhvr>
                                      <p:to>
                                        <p:strVal val="true"/>
                                      </p:to>
                                    </p:set>
                                  </p:childTnLst>
                                </p:cTn>
                              </p:par>
                              <p:par>
                                <p:cTn id="90" presetID="3" presetClass="emph" presetSubtype="2" fill="hold" grpId="2" nodeType="withEffect">
                                  <p:stCondLst>
                                    <p:cond delay="0"/>
                                  </p:stCondLst>
                                  <p:childTnLst>
                                    <p:animClr clrSpc="rgb" dir="cw">
                                      <p:cBhvr override="childStyle">
                                        <p:cTn id="91" dur="500" fill="hold"/>
                                        <p:tgtEl>
                                          <p:spTgt spid="5"/>
                                        </p:tgtEl>
                                        <p:attrNameLst>
                                          <p:attrName>style.color</p:attrName>
                                        </p:attrNameLst>
                                      </p:cBhvr>
                                      <p:to>
                                        <a:schemeClr val="tx1"/>
                                      </p:to>
                                    </p:animClr>
                                  </p:childTnLst>
                                </p:cTn>
                              </p:par>
                              <p:par>
                                <p:cTn id="92" presetID="7" presetClass="emph" presetSubtype="2" fill="hold" nodeType="withEffect">
                                  <p:stCondLst>
                                    <p:cond delay="0"/>
                                  </p:stCondLst>
                                  <p:childTnLst>
                                    <p:animClr clrSpc="rgb" dir="cw">
                                      <p:cBhvr>
                                        <p:cTn id="93" dur="500" fill="hold"/>
                                        <p:tgtEl>
                                          <p:spTgt spid="5"/>
                                        </p:tgtEl>
                                        <p:attrNameLst>
                                          <p:attrName>stroke.color</p:attrName>
                                        </p:attrNameLst>
                                      </p:cBhvr>
                                      <p:to>
                                        <a:schemeClr val="accent1"/>
                                      </p:to>
                                    </p:animClr>
                                    <p:set>
                                      <p:cBhvr>
                                        <p:cTn id="94" dur="500" fill="hold"/>
                                        <p:tgtEl>
                                          <p:spTgt spid="5"/>
                                        </p:tgtEl>
                                        <p:attrNameLst>
                                          <p:attrName>stroke.on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0" nodeType="clickEffect">
                                  <p:stCondLst>
                                    <p:cond delay="0"/>
                                  </p:stCondLst>
                                  <p:childTnLst>
                                    <p:animClr clrSpc="rgb" dir="cw">
                                      <p:cBhvr override="childStyle">
                                        <p:cTn id="98" dur="500" fill="hold"/>
                                        <p:tgtEl>
                                          <p:spTgt spid="14"/>
                                        </p:tgtEl>
                                        <p:attrNameLst>
                                          <p:attrName>style.color</p:attrName>
                                        </p:attrNameLst>
                                      </p:cBhvr>
                                      <p:to>
                                        <a:srgbClr val="959595"/>
                                      </p:to>
                                    </p:animClr>
                                  </p:childTnLst>
                                </p:cTn>
                              </p:par>
                              <p:par>
                                <p:cTn id="99" presetID="22" presetClass="entr" presetSubtype="1"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up)">
                                      <p:cBhvr>
                                        <p:cTn id="101" dur="1000"/>
                                        <p:tgtEl>
                                          <p:spTgt spid="20"/>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par>
                                <p:cTn id="106" presetID="1" presetClass="emph" presetSubtype="2" fill="hold" nodeType="withEffect">
                                  <p:stCondLst>
                                    <p:cond delay="0"/>
                                  </p:stCondLst>
                                  <p:childTnLst>
                                    <p:animClr clrSpc="rgb" dir="cw">
                                      <p:cBhvr>
                                        <p:cTn id="107" dur="500" fill="hold"/>
                                        <p:tgtEl>
                                          <p:spTgt spid="5"/>
                                        </p:tgtEl>
                                        <p:attrNameLst>
                                          <p:attrName>fillcolor</p:attrName>
                                        </p:attrNameLst>
                                      </p:cBhvr>
                                      <p:to>
                                        <a:srgbClr val="D9D9D9"/>
                                      </p:to>
                                    </p:animClr>
                                    <p:set>
                                      <p:cBhvr>
                                        <p:cTn id="108" dur="500" fill="hold"/>
                                        <p:tgtEl>
                                          <p:spTgt spid="5"/>
                                        </p:tgtEl>
                                        <p:attrNameLst>
                                          <p:attrName>fill.type</p:attrName>
                                        </p:attrNameLst>
                                      </p:cBhvr>
                                      <p:to>
                                        <p:strVal val="solid"/>
                                      </p:to>
                                    </p:set>
                                    <p:set>
                                      <p:cBhvr>
                                        <p:cTn id="109" dur="500" fill="hold"/>
                                        <p:tgtEl>
                                          <p:spTgt spid="5"/>
                                        </p:tgtEl>
                                        <p:attrNameLst>
                                          <p:attrName>fill.on</p:attrName>
                                        </p:attrNameLst>
                                      </p:cBhvr>
                                      <p:to>
                                        <p:strVal val="true"/>
                                      </p:to>
                                    </p:set>
                                  </p:childTnLst>
                                </p:cTn>
                              </p:par>
                              <p:par>
                                <p:cTn id="110" presetID="3" presetClass="emph" presetSubtype="2" fill="hold" grpId="3" nodeType="withEffect">
                                  <p:stCondLst>
                                    <p:cond delay="0"/>
                                  </p:stCondLst>
                                  <p:childTnLst>
                                    <p:animClr clrSpc="rgb" dir="cw">
                                      <p:cBhvr override="childStyle">
                                        <p:cTn id="111" dur="500" fill="hold"/>
                                        <p:tgtEl>
                                          <p:spTgt spid="5"/>
                                        </p:tgtEl>
                                        <p:attrNameLst>
                                          <p:attrName>style.color</p:attrName>
                                        </p:attrNameLst>
                                      </p:cBhvr>
                                      <p:to>
                                        <a:srgbClr val="959595"/>
                                      </p:to>
                                    </p:animClr>
                                  </p:childTnLst>
                                </p:cTn>
                              </p:par>
                              <p:par>
                                <p:cTn id="112" presetID="7" presetClass="emph" presetSubtype="2" fill="hold" nodeType="withEffect">
                                  <p:stCondLst>
                                    <p:cond delay="0"/>
                                  </p:stCondLst>
                                  <p:childTnLst>
                                    <p:animClr clrSpc="rgb" dir="cw">
                                      <p:cBhvr>
                                        <p:cTn id="113" dur="500" fill="hold"/>
                                        <p:tgtEl>
                                          <p:spTgt spid="5"/>
                                        </p:tgtEl>
                                        <p:attrNameLst>
                                          <p:attrName>stroke.color</p:attrName>
                                        </p:attrNameLst>
                                      </p:cBhvr>
                                      <p:to>
                                        <a:srgbClr val="BEBEBE"/>
                                      </p:to>
                                    </p:animClr>
                                    <p:set>
                                      <p:cBhvr>
                                        <p:cTn id="114" dur="500" fill="hold"/>
                                        <p:tgtEl>
                                          <p:spTgt spid="5"/>
                                        </p:tgtEl>
                                        <p:attrNameLst>
                                          <p:attrName>stroke.on</p:attrName>
                                        </p:attrNameLst>
                                      </p:cBhvr>
                                      <p:to>
                                        <p:strVal val="true"/>
                                      </p:to>
                                    </p:set>
                                  </p:childTnLst>
                                </p:cTn>
                              </p:par>
                            </p:childTnLst>
                          </p:cTn>
                        </p:par>
                        <p:par>
                          <p:cTn id="115" fill="hold">
                            <p:stCondLst>
                              <p:cond delay="1000"/>
                            </p:stCondLst>
                            <p:childTnLst>
                              <p:par>
                                <p:cTn id="116" presetID="22" presetClass="exit" presetSubtype="1" fill="hold" nodeType="afterEffect">
                                  <p:stCondLst>
                                    <p:cond delay="0"/>
                                  </p:stCondLst>
                                  <p:childTnLst>
                                    <p:animEffect transition="out" filter="wipe(up)">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1" presetClass="emph" presetSubtype="2" fill="hold" nodeType="withEffect">
                                  <p:stCondLst>
                                    <p:cond delay="0"/>
                                  </p:stCondLst>
                                  <p:childTnLst>
                                    <p:animClr clrSpc="rgb" dir="cw">
                                      <p:cBhvr>
                                        <p:cTn id="120" dur="500" fill="hold"/>
                                        <p:tgtEl>
                                          <p:spTgt spid="6"/>
                                        </p:tgtEl>
                                        <p:attrNameLst>
                                          <p:attrName>fillcolor</p:attrName>
                                        </p:attrNameLst>
                                      </p:cBhvr>
                                      <p:to>
                                        <a:srgbClr val="BAD0EC"/>
                                      </p:to>
                                    </p:animClr>
                                    <p:set>
                                      <p:cBhvr>
                                        <p:cTn id="121" dur="500" fill="hold"/>
                                        <p:tgtEl>
                                          <p:spTgt spid="6"/>
                                        </p:tgtEl>
                                        <p:attrNameLst>
                                          <p:attrName>fill.type</p:attrName>
                                        </p:attrNameLst>
                                      </p:cBhvr>
                                      <p:to>
                                        <p:strVal val="solid"/>
                                      </p:to>
                                    </p:set>
                                    <p:set>
                                      <p:cBhvr>
                                        <p:cTn id="122" dur="500" fill="hold"/>
                                        <p:tgtEl>
                                          <p:spTgt spid="6"/>
                                        </p:tgtEl>
                                        <p:attrNameLst>
                                          <p:attrName>fill.on</p:attrName>
                                        </p:attrNameLst>
                                      </p:cBhvr>
                                      <p:to>
                                        <p:strVal val="true"/>
                                      </p:to>
                                    </p:set>
                                  </p:childTnLst>
                                </p:cTn>
                              </p:par>
                              <p:par>
                                <p:cTn id="123" presetID="3" presetClass="emph" presetSubtype="2" fill="hold" grpId="0" nodeType="withEffect">
                                  <p:stCondLst>
                                    <p:cond delay="0"/>
                                  </p:stCondLst>
                                  <p:childTnLst>
                                    <p:animClr clrSpc="rgb" dir="cw">
                                      <p:cBhvr override="childStyle">
                                        <p:cTn id="124" dur="500" fill="hold"/>
                                        <p:tgtEl>
                                          <p:spTgt spid="6"/>
                                        </p:tgtEl>
                                        <p:attrNameLst>
                                          <p:attrName>style.color</p:attrName>
                                        </p:attrNameLst>
                                      </p:cBhvr>
                                      <p:to>
                                        <a:schemeClr val="tx1"/>
                                      </p:to>
                                    </p:animClr>
                                  </p:childTnLst>
                                </p:cTn>
                              </p:par>
                            </p:childTnLst>
                          </p:cTn>
                        </p:par>
                        <p:par>
                          <p:cTn id="125" fill="hold">
                            <p:stCondLst>
                              <p:cond delay="1500"/>
                            </p:stCondLst>
                            <p:childTnLst>
                              <p:par>
                                <p:cTn id="126" presetID="7" presetClass="emph" presetSubtype="2" fill="hold" nodeType="afterEffect">
                                  <p:stCondLst>
                                    <p:cond delay="0"/>
                                  </p:stCondLst>
                                  <p:childTnLst>
                                    <p:animClr clrSpc="rgb" dir="cw">
                                      <p:cBhvr>
                                        <p:cTn id="127" dur="500" fill="hold"/>
                                        <p:tgtEl>
                                          <p:spTgt spid="6"/>
                                        </p:tgtEl>
                                        <p:attrNameLst>
                                          <p:attrName>stroke.color</p:attrName>
                                        </p:attrNameLst>
                                      </p:cBhvr>
                                      <p:to>
                                        <a:schemeClr val="accent1"/>
                                      </p:to>
                                    </p:animClr>
                                    <p:set>
                                      <p:cBhvr>
                                        <p:cTn id="128" dur="500" fill="hold"/>
                                        <p:tgtEl>
                                          <p:spTgt spid="6"/>
                                        </p:tgtEl>
                                        <p:attrNameLst>
                                          <p:attrName>stroke.on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grpId="1" nodeType="clickEffect">
                                  <p:stCondLst>
                                    <p:cond delay="0"/>
                                  </p:stCondLst>
                                  <p:childTnLst>
                                    <p:animClr clrSpc="rgb" dir="cw">
                                      <p:cBhvr override="childStyle">
                                        <p:cTn id="132" dur="500" fill="hold"/>
                                        <p:tgtEl>
                                          <p:spTgt spid="21"/>
                                        </p:tgtEl>
                                        <p:attrNameLst>
                                          <p:attrName>style.color</p:attrName>
                                        </p:attrNameLst>
                                      </p:cBhvr>
                                      <p:to>
                                        <a:srgbClr val="949494"/>
                                      </p:to>
                                    </p:animClr>
                                  </p:childTnLst>
                                </p:cTn>
                              </p:par>
                              <p:par>
                                <p:cTn id="133" presetID="22" presetClass="entr" presetSubtype="1" fill="hold"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wipe(up)">
                                      <p:cBhvr>
                                        <p:cTn id="135" dur="500"/>
                                        <p:tgtEl>
                                          <p:spTgt spid="22"/>
                                        </p:tgtEl>
                                      </p:cBhvr>
                                    </p:animEffect>
                                  </p:childTnLst>
                                </p:cTn>
                              </p:par>
                              <p:par>
                                <p:cTn id="136" presetID="12" presetClass="entr" presetSubtype="1"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additive="base">
                                        <p:cTn id="138" dur="500"/>
                                        <p:tgtEl>
                                          <p:spTgt spid="23"/>
                                        </p:tgtEl>
                                        <p:attrNameLst>
                                          <p:attrName>ppt_y</p:attrName>
                                        </p:attrNameLst>
                                      </p:cBhvr>
                                      <p:tavLst>
                                        <p:tav tm="0">
                                          <p:val>
                                            <p:strVal val="#ppt_y-#ppt_h*1.125000"/>
                                          </p:val>
                                        </p:tav>
                                        <p:tav tm="100000">
                                          <p:val>
                                            <p:strVal val="#ppt_y"/>
                                          </p:val>
                                        </p:tav>
                                      </p:tavLst>
                                    </p:anim>
                                    <p:animEffect transition="in" filter="wipe(down)">
                                      <p:cBhvr>
                                        <p:cTn id="139" dur="500"/>
                                        <p:tgtEl>
                                          <p:spTgt spid="23"/>
                                        </p:tgtEl>
                                      </p:cBhvr>
                                    </p:animEffect>
                                  </p:childTnLst>
                                </p:cTn>
                              </p:par>
                              <p:par>
                                <p:cTn id="140" presetID="1" presetClass="emph" presetSubtype="2" fill="hold" nodeType="withEffect">
                                  <p:stCondLst>
                                    <p:cond delay="0"/>
                                  </p:stCondLst>
                                  <p:childTnLst>
                                    <p:animClr clrSpc="rgb" dir="cw">
                                      <p:cBhvr>
                                        <p:cTn id="141" dur="500" fill="hold"/>
                                        <p:tgtEl>
                                          <p:spTgt spid="6"/>
                                        </p:tgtEl>
                                        <p:attrNameLst>
                                          <p:attrName>fillcolor</p:attrName>
                                        </p:attrNameLst>
                                      </p:cBhvr>
                                      <p:to>
                                        <a:srgbClr val="D9D9D9"/>
                                      </p:to>
                                    </p:animClr>
                                    <p:set>
                                      <p:cBhvr>
                                        <p:cTn id="142" dur="500" fill="hold"/>
                                        <p:tgtEl>
                                          <p:spTgt spid="6"/>
                                        </p:tgtEl>
                                        <p:attrNameLst>
                                          <p:attrName>fill.type</p:attrName>
                                        </p:attrNameLst>
                                      </p:cBhvr>
                                      <p:to>
                                        <p:strVal val="solid"/>
                                      </p:to>
                                    </p:set>
                                    <p:set>
                                      <p:cBhvr>
                                        <p:cTn id="143" dur="500" fill="hold"/>
                                        <p:tgtEl>
                                          <p:spTgt spid="6"/>
                                        </p:tgtEl>
                                        <p:attrNameLst>
                                          <p:attrName>fill.on</p:attrName>
                                        </p:attrNameLst>
                                      </p:cBhvr>
                                      <p:to>
                                        <p:strVal val="true"/>
                                      </p:to>
                                    </p:set>
                                  </p:childTnLst>
                                </p:cTn>
                              </p:par>
                              <p:par>
                                <p:cTn id="144" presetID="3" presetClass="emph" presetSubtype="2" fill="hold" grpId="1" nodeType="withEffect">
                                  <p:stCondLst>
                                    <p:cond delay="0"/>
                                  </p:stCondLst>
                                  <p:childTnLst>
                                    <p:animClr clrSpc="rgb" dir="cw">
                                      <p:cBhvr override="childStyle">
                                        <p:cTn id="145" dur="500" fill="hold"/>
                                        <p:tgtEl>
                                          <p:spTgt spid="6"/>
                                        </p:tgtEl>
                                        <p:attrNameLst>
                                          <p:attrName>style.color</p:attrName>
                                        </p:attrNameLst>
                                      </p:cBhvr>
                                      <p:to>
                                        <a:srgbClr val="9E9595"/>
                                      </p:to>
                                    </p:animClr>
                                  </p:childTnLst>
                                </p:cTn>
                              </p:par>
                              <p:par>
                                <p:cTn id="146" presetID="7" presetClass="emph" presetSubtype="2" fill="hold" nodeType="withEffect">
                                  <p:stCondLst>
                                    <p:cond delay="0"/>
                                  </p:stCondLst>
                                  <p:childTnLst>
                                    <p:animClr clrSpc="rgb" dir="cw">
                                      <p:cBhvr>
                                        <p:cTn id="147" dur="500" fill="hold"/>
                                        <p:tgtEl>
                                          <p:spTgt spid="6"/>
                                        </p:tgtEl>
                                        <p:attrNameLst>
                                          <p:attrName>stroke.color</p:attrName>
                                        </p:attrNameLst>
                                      </p:cBhvr>
                                      <p:to>
                                        <a:srgbClr val="A6A6A6"/>
                                      </p:to>
                                    </p:animClr>
                                    <p:set>
                                      <p:cBhvr>
                                        <p:cTn id="148" dur="500" fill="hold"/>
                                        <p:tgtEl>
                                          <p:spTgt spid="6"/>
                                        </p:tgtEl>
                                        <p:attrNameLst>
                                          <p:attrName>stroke.on</p:attrName>
                                        </p:attrNameLst>
                                      </p:cBhvr>
                                      <p:to>
                                        <p:strVal val="true"/>
                                      </p:to>
                                    </p:set>
                                  </p:childTnLst>
                                </p:cTn>
                              </p:par>
                            </p:childTnLst>
                          </p:cTn>
                        </p:par>
                        <p:par>
                          <p:cTn id="149" fill="hold">
                            <p:stCondLst>
                              <p:cond delay="500"/>
                            </p:stCondLst>
                            <p:childTnLst>
                              <p:par>
                                <p:cTn id="150" presetID="22" presetClass="exit" presetSubtype="1" fill="hold" nodeType="afterEffect">
                                  <p:stCondLst>
                                    <p:cond delay="0"/>
                                  </p:stCondLst>
                                  <p:childTnLst>
                                    <p:animEffect transition="out" filter="wipe(up)">
                                      <p:cBhvr>
                                        <p:cTn id="151" dur="500"/>
                                        <p:tgtEl>
                                          <p:spTgt spid="22"/>
                                        </p:tgtEl>
                                      </p:cBhvr>
                                    </p:animEffect>
                                    <p:set>
                                      <p:cBhvr>
                                        <p:cTn id="152" dur="1" fill="hold">
                                          <p:stCondLst>
                                            <p:cond delay="499"/>
                                          </p:stCondLst>
                                        </p:cTn>
                                        <p:tgtEl>
                                          <p:spTgt spid="22"/>
                                        </p:tgtEl>
                                        <p:attrNameLst>
                                          <p:attrName>style.visibility</p:attrName>
                                        </p:attrNameLst>
                                      </p:cBhvr>
                                      <p:to>
                                        <p:strVal val="hidden"/>
                                      </p:to>
                                    </p:set>
                                  </p:childTnLst>
                                </p:cTn>
                              </p:par>
                              <p:par>
                                <p:cTn id="153" presetID="1" presetClass="emph" presetSubtype="2" fill="hold" nodeType="withEffect">
                                  <p:stCondLst>
                                    <p:cond delay="0"/>
                                  </p:stCondLst>
                                  <p:childTnLst>
                                    <p:animClr clrSpc="rgb" dir="cw">
                                      <p:cBhvr>
                                        <p:cTn id="154" dur="500" fill="hold"/>
                                        <p:tgtEl>
                                          <p:spTgt spid="7"/>
                                        </p:tgtEl>
                                        <p:attrNameLst>
                                          <p:attrName>fillcolor</p:attrName>
                                        </p:attrNameLst>
                                      </p:cBhvr>
                                      <p:to>
                                        <a:srgbClr val="BAD0EC"/>
                                      </p:to>
                                    </p:animClr>
                                    <p:set>
                                      <p:cBhvr>
                                        <p:cTn id="155" dur="500" fill="hold"/>
                                        <p:tgtEl>
                                          <p:spTgt spid="7"/>
                                        </p:tgtEl>
                                        <p:attrNameLst>
                                          <p:attrName>fill.type</p:attrName>
                                        </p:attrNameLst>
                                      </p:cBhvr>
                                      <p:to>
                                        <p:strVal val="solid"/>
                                      </p:to>
                                    </p:set>
                                    <p:set>
                                      <p:cBhvr>
                                        <p:cTn id="156" dur="500" fill="hold"/>
                                        <p:tgtEl>
                                          <p:spTgt spid="7"/>
                                        </p:tgtEl>
                                        <p:attrNameLst>
                                          <p:attrName>fill.on</p:attrName>
                                        </p:attrNameLst>
                                      </p:cBhvr>
                                      <p:to>
                                        <p:strVal val="true"/>
                                      </p:to>
                                    </p:set>
                                  </p:childTnLst>
                                </p:cTn>
                              </p:par>
                              <p:par>
                                <p:cTn id="157" presetID="3" presetClass="emph" presetSubtype="2" fill="hold" grpId="0" nodeType="withEffect">
                                  <p:stCondLst>
                                    <p:cond delay="0"/>
                                  </p:stCondLst>
                                  <p:childTnLst>
                                    <p:animClr clrSpc="rgb" dir="cw">
                                      <p:cBhvr override="childStyle">
                                        <p:cTn id="158" dur="500" fill="hold"/>
                                        <p:tgtEl>
                                          <p:spTgt spid="7"/>
                                        </p:tgtEl>
                                        <p:attrNameLst>
                                          <p:attrName>style.color</p:attrName>
                                        </p:attrNameLst>
                                      </p:cBhvr>
                                      <p:to>
                                        <a:schemeClr val="tx1"/>
                                      </p:to>
                                    </p:animClr>
                                  </p:childTnLst>
                                </p:cTn>
                              </p:par>
                              <p:par>
                                <p:cTn id="159" presetID="7" presetClass="emph" presetSubtype="2" fill="hold" nodeType="withEffect">
                                  <p:stCondLst>
                                    <p:cond delay="0"/>
                                  </p:stCondLst>
                                  <p:childTnLst>
                                    <p:animClr clrSpc="rgb" dir="cw">
                                      <p:cBhvr>
                                        <p:cTn id="160" dur="500" fill="hold"/>
                                        <p:tgtEl>
                                          <p:spTgt spid="7"/>
                                        </p:tgtEl>
                                        <p:attrNameLst>
                                          <p:attrName>stroke.color</p:attrName>
                                        </p:attrNameLst>
                                      </p:cBhvr>
                                      <p:to>
                                        <a:schemeClr val="tx1"/>
                                      </p:to>
                                    </p:animClr>
                                    <p:set>
                                      <p:cBhvr>
                                        <p:cTn id="161" dur="500" fill="hold"/>
                                        <p:tgtEl>
                                          <p:spTgt spid="7"/>
                                        </p:tgtEl>
                                        <p:attrNameLst>
                                          <p:attrName>stroke.on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28"/>
                                        </p:tgtEl>
                                        <p:attrNameLst>
                                          <p:attrName>style.visibility</p:attrName>
                                        </p:attrNameLst>
                                      </p:cBhvr>
                                      <p:to>
                                        <p:strVal val="visible"/>
                                      </p:to>
                                    </p:set>
                                    <p:animEffect transition="in" filter="wipe(up)">
                                      <p:cBhvr>
                                        <p:cTn id="166" dur="500"/>
                                        <p:tgtEl>
                                          <p:spTgt spid="28"/>
                                        </p:tgtEl>
                                      </p:cBhvr>
                                    </p:animEffect>
                                  </p:childTnLst>
                                </p:cTn>
                              </p:par>
                            </p:childTnLst>
                          </p:cTn>
                        </p:par>
                        <p:par>
                          <p:cTn id="167" fill="hold">
                            <p:stCondLst>
                              <p:cond delay="500"/>
                            </p:stCondLst>
                            <p:childTnLst>
                              <p:par>
                                <p:cTn id="168" presetID="22" presetClass="exit" presetSubtype="1" fill="hold" nodeType="afterEffect">
                                  <p:stCondLst>
                                    <p:cond delay="0"/>
                                  </p:stCondLst>
                                  <p:childTnLst>
                                    <p:animEffect transition="out" filter="wipe(up)">
                                      <p:cBhvr>
                                        <p:cTn id="169" dur="500"/>
                                        <p:tgtEl>
                                          <p:spTgt spid="28"/>
                                        </p:tgtEl>
                                      </p:cBhvr>
                                    </p:animEffect>
                                    <p:set>
                                      <p:cBhvr>
                                        <p:cTn id="170" dur="1" fill="hold">
                                          <p:stCondLst>
                                            <p:cond delay="499"/>
                                          </p:stCondLst>
                                        </p:cTn>
                                        <p:tgtEl>
                                          <p:spTgt spid="2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6" grpId="0" animBg="1"/>
      <p:bldP spid="6" grpId="1" animBg="1"/>
      <p:bldP spid="7" grpId="0" animBg="1"/>
      <p:bldP spid="9" grpId="0" animBg="1"/>
      <p:bldP spid="10" grpId="0" animBg="1"/>
      <p:bldP spid="13" grpId="0"/>
      <p:bldP spid="13" grpId="1"/>
      <p:bldP spid="14" grpId="0"/>
      <p:bldP spid="14" grpId="1"/>
      <p:bldP spid="21" grpId="0"/>
      <p:bldP spid="21" grpId="1"/>
      <p:bldP spid="2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Ablauf des Datenflusses</a:t>
            </a:r>
          </a:p>
        </p:txBody>
      </p:sp>
      <p:sp>
        <p:nvSpPr>
          <p:cNvPr id="8" name="Inhaltsplatzhalter 7"/>
          <p:cNvSpPr>
            <a:spLocks noGrp="1"/>
          </p:cNvSpPr>
          <p:nvPr>
            <p:ph idx="1"/>
          </p:nvPr>
        </p:nvSpPr>
        <p:spPr/>
        <p:txBody>
          <a:bodyPr/>
          <a:lstStyle/>
          <a:p>
            <a:r>
              <a:rPr lang="de-DE" dirty="0"/>
              <a:t>(N)-IDU steuert SAP der Schicht N </a:t>
            </a:r>
          </a:p>
          <a:p>
            <a:pPr lvl="1"/>
            <a:r>
              <a:rPr lang="de-DE" dirty="0"/>
              <a:t>(N)-ID = (N+1</a:t>
            </a:r>
            <a:r>
              <a:rPr lang="de-DE" dirty="0" smtClean="0"/>
              <a:t>)-</a:t>
            </a:r>
            <a:r>
              <a:rPr lang="de-DE" dirty="0"/>
              <a:t>P</a:t>
            </a:r>
            <a:r>
              <a:rPr lang="de-DE" dirty="0" smtClean="0"/>
              <a:t>DU</a:t>
            </a:r>
            <a:endParaRPr lang="de-DE" dirty="0" smtClean="0"/>
          </a:p>
          <a:p>
            <a:r>
              <a:rPr lang="de-DE" dirty="0" smtClean="0"/>
              <a:t>Nach </a:t>
            </a:r>
            <a:r>
              <a:rPr lang="de-DE" dirty="0"/>
              <a:t>Passieren </a:t>
            </a:r>
            <a:r>
              <a:rPr lang="de-DE" dirty="0" smtClean="0"/>
              <a:t>des SAP:</a:t>
            </a:r>
            <a:endParaRPr lang="de-DE" dirty="0"/>
          </a:p>
          <a:p>
            <a:pPr lvl="1"/>
            <a:r>
              <a:rPr lang="de-DE" dirty="0" smtClean="0"/>
              <a:t>(</a:t>
            </a:r>
            <a:r>
              <a:rPr lang="de-DE" dirty="0"/>
              <a:t>N)-ID des (N)-IDU wird zu (N)-SDU</a:t>
            </a:r>
          </a:p>
          <a:p>
            <a:r>
              <a:rPr lang="de-DE" dirty="0"/>
              <a:t>(N)-SDU entspricht (N)-UD </a:t>
            </a:r>
          </a:p>
          <a:p>
            <a:r>
              <a:rPr lang="de-DE" dirty="0"/>
              <a:t>(N)-PDU ist (N)-PCI + (N)-UD</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6" name="Foliennummernplatzhalter 5"/>
          <p:cNvSpPr>
            <a:spLocks noGrp="1"/>
          </p:cNvSpPr>
          <p:nvPr>
            <p:ph type="sldNum" sz="quarter" idx="12"/>
          </p:nvPr>
        </p:nvSpPr>
        <p:spPr/>
        <p:txBody>
          <a:bodyPr/>
          <a:lstStyle/>
          <a:p>
            <a:fld id="{62E63B0E-122E-4112-8AEA-022338C1FEFA}" type="slidenum">
              <a:rPr lang="de-DE" smtClean="0"/>
              <a:t>110</a:t>
            </a:fld>
            <a:endParaRPr lang="de-DE"/>
          </a:p>
        </p:txBody>
      </p:sp>
    </p:spTree>
    <p:extLst>
      <p:ext uri="{BB962C8B-B14F-4D97-AF65-F5344CB8AC3E}">
        <p14:creationId xmlns:p14="http://schemas.microsoft.com/office/powerpoint/2010/main" val="38476036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111</a:t>
            </a:fld>
            <a:endParaRPr lang="de-DE"/>
          </a:p>
        </p:txBody>
      </p:sp>
      <p:grpSp>
        <p:nvGrpSpPr>
          <p:cNvPr id="162" name="Gruppierung 161"/>
          <p:cNvGrpSpPr/>
          <p:nvPr/>
        </p:nvGrpSpPr>
        <p:grpSpPr>
          <a:xfrm>
            <a:off x="2184415" y="3279748"/>
            <a:ext cx="2490946" cy="804729"/>
            <a:chOff x="2836066" y="3430152"/>
            <a:chExt cx="2490946" cy="804729"/>
          </a:xfrm>
        </p:grpSpPr>
        <p:sp>
          <p:nvSpPr>
            <p:cNvPr id="80" name="Abgerundetes Rechteck 79"/>
            <p:cNvSpPr/>
            <p:nvPr/>
          </p:nvSpPr>
          <p:spPr>
            <a:xfrm>
              <a:off x="2836066" y="3489421"/>
              <a:ext cx="2458251"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sp>
          <p:nvSpPr>
            <p:cNvPr id="82" name="Textfeld 81"/>
            <p:cNvSpPr txBox="1"/>
            <p:nvPr/>
          </p:nvSpPr>
          <p:spPr>
            <a:xfrm>
              <a:off x="4585986" y="3430152"/>
              <a:ext cx="741026" cy="307777"/>
            </a:xfrm>
            <a:prstGeom prst="rect">
              <a:avLst/>
            </a:prstGeom>
            <a:noFill/>
          </p:spPr>
          <p:txBody>
            <a:bodyPr wrap="square" rtlCol="0">
              <a:spAutoFit/>
            </a:bodyPr>
            <a:lstStyle/>
            <a:p>
              <a:pPr algn="r"/>
              <a:r>
                <a:rPr lang="de-DE" sz="1400" dirty="0"/>
                <a:t>(N)-PCI</a:t>
              </a:r>
            </a:p>
          </p:txBody>
        </p:sp>
        <p:sp>
          <p:nvSpPr>
            <p:cNvPr id="98" name="Textfeld 97"/>
            <p:cNvSpPr txBox="1"/>
            <p:nvPr/>
          </p:nvSpPr>
          <p:spPr>
            <a:xfrm>
              <a:off x="2862525" y="3711661"/>
              <a:ext cx="1753154" cy="523220"/>
            </a:xfrm>
            <a:prstGeom prst="rect">
              <a:avLst/>
            </a:prstGeom>
            <a:noFill/>
          </p:spPr>
          <p:txBody>
            <a:bodyPr wrap="none" rtlCol="0">
              <a:spAutoFit/>
            </a:bodyPr>
            <a:lstStyle/>
            <a:p>
              <a:r>
                <a:rPr lang="de-DE" sz="1400" dirty="0"/>
                <a:t>Barcode</a:t>
              </a:r>
            </a:p>
            <a:p>
              <a:r>
                <a:rPr lang="de-DE" sz="1400" dirty="0"/>
                <a:t>(zur Paketverfolgung)</a:t>
              </a:r>
            </a:p>
          </p:txBody>
        </p:sp>
      </p:grpSp>
      <p:sp>
        <p:nvSpPr>
          <p:cNvPr id="7" name="Abgerundetes Rechteck 6"/>
          <p:cNvSpPr/>
          <p:nvPr/>
        </p:nvSpPr>
        <p:spPr>
          <a:xfrm>
            <a:off x="2273884" y="179978"/>
            <a:ext cx="5076913" cy="1859054"/>
          </a:xfrm>
          <a:prstGeom prst="roundRect">
            <a:avLst>
              <a:gd name="adj" fmla="val 11113"/>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sp>
        <p:nvSpPr>
          <p:cNvPr id="61" name="Abgerundetes Rechteck 60"/>
          <p:cNvSpPr/>
          <p:nvPr/>
        </p:nvSpPr>
        <p:spPr>
          <a:xfrm>
            <a:off x="4405280" y="447090"/>
            <a:ext cx="2856047" cy="1554701"/>
          </a:xfrm>
          <a:prstGeom prst="roundRect">
            <a:avLst/>
          </a:prstGeom>
          <a:solidFill>
            <a:srgbClr val="FFE6DA"/>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cxnSp>
        <p:nvCxnSpPr>
          <p:cNvPr id="5" name="Gerade Verbindung mit Pfeil 4"/>
          <p:cNvCxnSpPr/>
          <p:nvPr/>
        </p:nvCxnSpPr>
        <p:spPr>
          <a:xfrm>
            <a:off x="878769" y="2219197"/>
            <a:ext cx="6580768"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 name="Gerade Verbindung mit Pfeil 5"/>
          <p:cNvCxnSpPr/>
          <p:nvPr/>
        </p:nvCxnSpPr>
        <p:spPr>
          <a:xfrm>
            <a:off x="2147466" y="385892"/>
            <a:ext cx="0" cy="5900304"/>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Textfeld 7"/>
          <p:cNvSpPr txBox="1"/>
          <p:nvPr/>
        </p:nvSpPr>
        <p:spPr>
          <a:xfrm>
            <a:off x="710481" y="1132853"/>
            <a:ext cx="1293343" cy="338554"/>
          </a:xfrm>
          <a:prstGeom prst="rect">
            <a:avLst/>
          </a:prstGeom>
          <a:noFill/>
        </p:spPr>
        <p:txBody>
          <a:bodyPr wrap="none" rtlCol="0">
            <a:spAutoFit/>
          </a:bodyPr>
          <a:lstStyle/>
          <a:p>
            <a:r>
              <a:rPr lang="de-DE" sz="1600" dirty="0"/>
              <a:t>Schicht (N+1)</a:t>
            </a:r>
          </a:p>
        </p:txBody>
      </p:sp>
      <p:sp>
        <p:nvSpPr>
          <p:cNvPr id="9" name="Textfeld 8"/>
          <p:cNvSpPr txBox="1"/>
          <p:nvPr/>
        </p:nvSpPr>
        <p:spPr>
          <a:xfrm>
            <a:off x="717142" y="3609912"/>
            <a:ext cx="962723" cy="338554"/>
          </a:xfrm>
          <a:prstGeom prst="rect">
            <a:avLst/>
          </a:prstGeom>
          <a:noFill/>
        </p:spPr>
        <p:txBody>
          <a:bodyPr wrap="none" rtlCol="0">
            <a:spAutoFit/>
          </a:bodyPr>
          <a:lstStyle/>
          <a:p>
            <a:r>
              <a:rPr lang="de-DE" sz="1600" dirty="0"/>
              <a:t>Schicht N</a:t>
            </a:r>
          </a:p>
        </p:txBody>
      </p:sp>
      <p:sp>
        <p:nvSpPr>
          <p:cNvPr id="10" name="Textfeld 9"/>
          <p:cNvSpPr txBox="1"/>
          <p:nvPr/>
        </p:nvSpPr>
        <p:spPr>
          <a:xfrm>
            <a:off x="854080" y="5947642"/>
            <a:ext cx="1293343" cy="338554"/>
          </a:xfrm>
          <a:prstGeom prst="rect">
            <a:avLst/>
          </a:prstGeom>
          <a:noFill/>
        </p:spPr>
        <p:txBody>
          <a:bodyPr wrap="none" rtlCol="0">
            <a:spAutoFit/>
          </a:bodyPr>
          <a:lstStyle/>
          <a:p>
            <a:r>
              <a:rPr lang="de-DE" sz="1600" dirty="0"/>
              <a:t>Schicht (N-1)</a:t>
            </a:r>
          </a:p>
        </p:txBody>
      </p:sp>
      <p:cxnSp>
        <p:nvCxnSpPr>
          <p:cNvPr id="11" name="Gerade Verbindung mit Pfeil 10"/>
          <p:cNvCxnSpPr/>
          <p:nvPr/>
        </p:nvCxnSpPr>
        <p:spPr>
          <a:xfrm>
            <a:off x="878769" y="5334910"/>
            <a:ext cx="6580768"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2" name="Gruppierung 11"/>
          <p:cNvGrpSpPr/>
          <p:nvPr/>
        </p:nvGrpSpPr>
        <p:grpSpPr>
          <a:xfrm>
            <a:off x="3392895" y="2066779"/>
            <a:ext cx="1249772" cy="279138"/>
            <a:chOff x="3608214" y="1774024"/>
            <a:chExt cx="1249772" cy="279138"/>
          </a:xfrm>
        </p:grpSpPr>
        <p:sp>
          <p:nvSpPr>
            <p:cNvPr id="13" name="Oval 12"/>
            <p:cNvSpPr/>
            <p:nvPr/>
          </p:nvSpPr>
          <p:spPr>
            <a:xfrm>
              <a:off x="3608214" y="1774024"/>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4" name="Gerade Verbindung mit Pfeil 13"/>
            <p:cNvCxnSpPr/>
            <p:nvPr/>
          </p:nvCxnSpPr>
          <p:spPr>
            <a:xfrm>
              <a:off x="4240313" y="1779562"/>
              <a:ext cx="0" cy="273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6" name="Oval 15"/>
          <p:cNvSpPr/>
          <p:nvPr/>
        </p:nvSpPr>
        <p:spPr>
          <a:xfrm>
            <a:off x="4278378" y="5200767"/>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57" name="Gruppierung 156"/>
          <p:cNvGrpSpPr/>
          <p:nvPr/>
        </p:nvGrpSpPr>
        <p:grpSpPr>
          <a:xfrm>
            <a:off x="2377428" y="608467"/>
            <a:ext cx="1483235" cy="1156327"/>
            <a:chOff x="3029079" y="758871"/>
            <a:chExt cx="1483235" cy="1156327"/>
          </a:xfrm>
        </p:grpSpPr>
        <p:sp>
          <p:nvSpPr>
            <p:cNvPr id="23" name="Abgerundetes Rechteck 22"/>
            <p:cNvSpPr/>
            <p:nvPr/>
          </p:nvSpPr>
          <p:spPr>
            <a:xfrm>
              <a:off x="3029080" y="780345"/>
              <a:ext cx="1483234" cy="1134853"/>
            </a:xfrm>
            <a:prstGeom prst="roundRect">
              <a:avLst/>
            </a:prstGeom>
            <a:solidFill>
              <a:schemeClr val="accent3">
                <a:lumMod val="20000"/>
                <a:lumOff val="80000"/>
              </a:schemeClr>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pic>
          <p:nvPicPr>
            <p:cNvPr id="19" name="Bild 18" descr="mon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342" y="1544712"/>
              <a:ext cx="708383" cy="310559"/>
            </a:xfrm>
            <a:prstGeom prst="rect">
              <a:avLst/>
            </a:prstGeom>
          </p:spPr>
        </p:pic>
        <p:sp>
          <p:nvSpPr>
            <p:cNvPr id="20" name="Textfeld 19"/>
            <p:cNvSpPr txBox="1"/>
            <p:nvPr/>
          </p:nvSpPr>
          <p:spPr>
            <a:xfrm>
              <a:off x="3029079" y="758871"/>
              <a:ext cx="1483234" cy="338554"/>
            </a:xfrm>
            <a:prstGeom prst="rect">
              <a:avLst/>
            </a:prstGeom>
            <a:noFill/>
          </p:spPr>
          <p:txBody>
            <a:bodyPr wrap="square" rtlCol="0">
              <a:spAutoFit/>
            </a:bodyPr>
            <a:lstStyle/>
            <a:p>
              <a:r>
                <a:rPr lang="de-DE" sz="1600" u="sng" dirty="0">
                  <a:solidFill>
                    <a:schemeClr val="accent3">
                      <a:lumMod val="75000"/>
                    </a:schemeClr>
                  </a:solidFill>
                </a:rPr>
                <a:t>Gebühr</a:t>
              </a:r>
            </a:p>
          </p:txBody>
        </p:sp>
        <p:sp>
          <p:nvSpPr>
            <p:cNvPr id="21" name="Textfeld 20"/>
            <p:cNvSpPr txBox="1"/>
            <p:nvPr/>
          </p:nvSpPr>
          <p:spPr>
            <a:xfrm>
              <a:off x="3029079" y="988628"/>
              <a:ext cx="1369185" cy="338554"/>
            </a:xfrm>
            <a:prstGeom prst="rect">
              <a:avLst/>
            </a:prstGeom>
            <a:noFill/>
          </p:spPr>
          <p:txBody>
            <a:bodyPr wrap="none" rtlCol="0">
              <a:spAutoFit/>
            </a:bodyPr>
            <a:lstStyle/>
            <a:p>
              <a:r>
                <a:rPr lang="de-DE" sz="1600" dirty="0"/>
                <a:t>normal = billig</a:t>
              </a:r>
            </a:p>
          </p:txBody>
        </p:sp>
        <p:sp>
          <p:nvSpPr>
            <p:cNvPr id="22" name="Textfeld 21"/>
            <p:cNvSpPr txBox="1"/>
            <p:nvPr/>
          </p:nvSpPr>
          <p:spPr>
            <a:xfrm>
              <a:off x="3047549" y="1234388"/>
              <a:ext cx="1464764" cy="338554"/>
            </a:xfrm>
            <a:prstGeom prst="rect">
              <a:avLst/>
            </a:prstGeom>
            <a:noFill/>
          </p:spPr>
          <p:txBody>
            <a:bodyPr wrap="none" rtlCol="0">
              <a:spAutoFit/>
            </a:bodyPr>
            <a:lstStyle/>
            <a:p>
              <a:r>
                <a:rPr lang="de-DE" sz="1600" dirty="0"/>
                <a:t>express = teuer</a:t>
              </a:r>
            </a:p>
          </p:txBody>
        </p:sp>
      </p:grpSp>
      <p:grpSp>
        <p:nvGrpSpPr>
          <p:cNvPr id="34" name="Gruppierung 33"/>
          <p:cNvGrpSpPr/>
          <p:nvPr/>
        </p:nvGrpSpPr>
        <p:grpSpPr>
          <a:xfrm>
            <a:off x="5062979" y="638408"/>
            <a:ext cx="1117600" cy="1173109"/>
            <a:chOff x="5494867" y="2612490"/>
            <a:chExt cx="1299580" cy="1364128"/>
          </a:xfrm>
        </p:grpSpPr>
        <p:pic>
          <p:nvPicPr>
            <p:cNvPr id="31" name="Bild 30"/>
            <p:cNvPicPr>
              <a:picLocks noChangeAspect="1"/>
            </p:cNvPicPr>
            <p:nvPr/>
          </p:nvPicPr>
          <p:blipFill>
            <a:blip r:embed="rId3"/>
            <a:stretch>
              <a:fillRect/>
            </a:stretch>
          </p:blipFill>
          <p:spPr>
            <a:xfrm>
              <a:off x="5494867" y="2612490"/>
              <a:ext cx="1298650" cy="1364128"/>
            </a:xfrm>
            <a:prstGeom prst="rect">
              <a:avLst/>
            </a:prstGeom>
          </p:spPr>
        </p:pic>
        <p:sp>
          <p:nvSpPr>
            <p:cNvPr id="32"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3"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5" name="Textfeld 34"/>
          <p:cNvSpPr txBox="1"/>
          <p:nvPr/>
        </p:nvSpPr>
        <p:spPr>
          <a:xfrm>
            <a:off x="5314404" y="1731255"/>
            <a:ext cx="981621" cy="307777"/>
          </a:xfrm>
          <a:prstGeom prst="rect">
            <a:avLst/>
          </a:prstGeom>
          <a:noFill/>
        </p:spPr>
        <p:txBody>
          <a:bodyPr wrap="none" rtlCol="0">
            <a:spAutoFit/>
          </a:bodyPr>
          <a:lstStyle/>
          <a:p>
            <a:r>
              <a:rPr lang="de-DE" sz="1400" dirty="0">
                <a:solidFill>
                  <a:schemeClr val="accent6">
                    <a:lumMod val="75000"/>
                  </a:schemeClr>
                </a:solidFill>
              </a:rPr>
              <a:t>Empfänger</a:t>
            </a:r>
          </a:p>
        </p:txBody>
      </p:sp>
      <p:sp>
        <p:nvSpPr>
          <p:cNvPr id="36" name="Textfeld 35"/>
          <p:cNvSpPr txBox="1"/>
          <p:nvPr/>
        </p:nvSpPr>
        <p:spPr>
          <a:xfrm>
            <a:off x="4382082" y="484519"/>
            <a:ext cx="889987" cy="307777"/>
          </a:xfrm>
          <a:prstGeom prst="rect">
            <a:avLst/>
          </a:prstGeom>
          <a:noFill/>
        </p:spPr>
        <p:txBody>
          <a:bodyPr wrap="none" rtlCol="0">
            <a:spAutoFit/>
          </a:bodyPr>
          <a:lstStyle/>
          <a:p>
            <a:r>
              <a:rPr lang="de-DE" sz="1400" dirty="0">
                <a:solidFill>
                  <a:schemeClr val="tx2">
                    <a:lumMod val="60000"/>
                    <a:lumOff val="40000"/>
                  </a:schemeClr>
                </a:solidFill>
              </a:rPr>
              <a:t>Absender</a:t>
            </a:r>
          </a:p>
        </p:txBody>
      </p:sp>
      <p:cxnSp>
        <p:nvCxnSpPr>
          <p:cNvPr id="37" name="Gerade Verbindung mit Pfeil 36"/>
          <p:cNvCxnSpPr/>
          <p:nvPr/>
        </p:nvCxnSpPr>
        <p:spPr>
          <a:xfrm flipV="1">
            <a:off x="5592814" y="1608820"/>
            <a:ext cx="189688" cy="202697"/>
          </a:xfrm>
          <a:prstGeom prst="straightConnector1">
            <a:avLst/>
          </a:prstGeom>
          <a:ln w="19050" cmpd="sng">
            <a:solidFill>
              <a:srgbClr val="E46C0A"/>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a:stCxn id="36" idx="2"/>
            <a:endCxn id="32" idx="1"/>
          </p:cNvCxnSpPr>
          <p:nvPr/>
        </p:nvCxnSpPr>
        <p:spPr>
          <a:xfrm>
            <a:off x="4827076" y="792296"/>
            <a:ext cx="602382" cy="303514"/>
          </a:xfrm>
          <a:prstGeom prst="straightConnector1">
            <a:avLst/>
          </a:prstGeom>
          <a:ln w="19050" cmpd="sng">
            <a:solidFill>
              <a:schemeClr val="tx2">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a:stCxn id="32" idx="2"/>
          </p:cNvCxnSpPr>
          <p:nvPr/>
        </p:nvCxnSpPr>
        <p:spPr>
          <a:xfrm flipV="1">
            <a:off x="5741531" y="638408"/>
            <a:ext cx="554494" cy="383435"/>
          </a:xfrm>
          <a:prstGeom prst="straightConnector1">
            <a:avLst/>
          </a:prstGeom>
          <a:ln w="19050" cmpd="sng">
            <a:solidFill>
              <a:schemeClr val="tx2">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8" name="Textfeld 47"/>
          <p:cNvSpPr txBox="1"/>
          <p:nvPr/>
        </p:nvSpPr>
        <p:spPr>
          <a:xfrm>
            <a:off x="6173541" y="385892"/>
            <a:ext cx="878528" cy="307777"/>
          </a:xfrm>
          <a:prstGeom prst="rect">
            <a:avLst/>
          </a:prstGeom>
          <a:noFill/>
        </p:spPr>
        <p:txBody>
          <a:bodyPr wrap="none" rtlCol="0">
            <a:spAutoFit/>
          </a:bodyPr>
          <a:lstStyle/>
          <a:p>
            <a:r>
              <a:rPr lang="de-DE" sz="1400" dirty="0"/>
              <a:t>(N+1)-PCI</a:t>
            </a:r>
          </a:p>
        </p:txBody>
      </p:sp>
      <p:cxnSp>
        <p:nvCxnSpPr>
          <p:cNvPr id="49" name="Gerade Verbindung mit Pfeil 48"/>
          <p:cNvCxnSpPr>
            <a:stCxn id="33" idx="2"/>
          </p:cNvCxnSpPr>
          <p:nvPr/>
        </p:nvCxnSpPr>
        <p:spPr>
          <a:xfrm flipV="1">
            <a:off x="6134835" y="638408"/>
            <a:ext cx="161190" cy="619901"/>
          </a:xfrm>
          <a:prstGeom prst="straightConnector1">
            <a:avLst/>
          </a:prstGeom>
          <a:ln w="19050" cmpd="sng">
            <a:solidFill>
              <a:srgbClr val="E46C0A"/>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Gerade Verbindung mit Pfeil 52"/>
          <p:cNvCxnSpPr/>
          <p:nvPr/>
        </p:nvCxnSpPr>
        <p:spPr>
          <a:xfrm flipV="1">
            <a:off x="4827076" y="1321331"/>
            <a:ext cx="342405" cy="229757"/>
          </a:xfrm>
          <a:prstGeom prst="straightConnector1">
            <a:avLst/>
          </a:prstGeom>
          <a:ln w="19050" cmpd="sng">
            <a:solidFill>
              <a:srgbClr val="D1AF7B"/>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6" name="Textfeld 55"/>
          <p:cNvSpPr txBox="1"/>
          <p:nvPr/>
        </p:nvSpPr>
        <p:spPr>
          <a:xfrm>
            <a:off x="4469337" y="1433427"/>
            <a:ext cx="818303" cy="307777"/>
          </a:xfrm>
          <a:prstGeom prst="rect">
            <a:avLst/>
          </a:prstGeom>
          <a:noFill/>
        </p:spPr>
        <p:txBody>
          <a:bodyPr wrap="none" rtlCol="0">
            <a:spAutoFit/>
          </a:bodyPr>
          <a:lstStyle/>
          <a:p>
            <a:r>
              <a:rPr lang="de-DE" sz="1400" dirty="0">
                <a:solidFill>
                  <a:srgbClr val="C5995F"/>
                </a:solidFill>
              </a:rPr>
              <a:t>Sendung</a:t>
            </a:r>
          </a:p>
        </p:txBody>
      </p:sp>
      <p:cxnSp>
        <p:nvCxnSpPr>
          <p:cNvPr id="57" name="Gerade Verbindung mit Pfeil 56"/>
          <p:cNvCxnSpPr/>
          <p:nvPr/>
        </p:nvCxnSpPr>
        <p:spPr>
          <a:xfrm flipV="1">
            <a:off x="6036206" y="982777"/>
            <a:ext cx="437582" cy="102960"/>
          </a:xfrm>
          <a:prstGeom prst="straightConnector1">
            <a:avLst/>
          </a:prstGeom>
          <a:ln w="19050" cmpd="sng">
            <a:solidFill>
              <a:srgbClr val="976F4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Textfeld 59"/>
          <p:cNvSpPr txBox="1"/>
          <p:nvPr/>
        </p:nvSpPr>
        <p:spPr>
          <a:xfrm>
            <a:off x="6380654" y="813434"/>
            <a:ext cx="963212" cy="307777"/>
          </a:xfrm>
          <a:prstGeom prst="rect">
            <a:avLst/>
          </a:prstGeom>
          <a:noFill/>
        </p:spPr>
        <p:txBody>
          <a:bodyPr wrap="none" rtlCol="0">
            <a:spAutoFit/>
          </a:bodyPr>
          <a:lstStyle/>
          <a:p>
            <a:r>
              <a:rPr lang="de-DE" sz="1400" dirty="0"/>
              <a:t>(N+1)-PDU</a:t>
            </a:r>
          </a:p>
        </p:txBody>
      </p:sp>
      <p:grpSp>
        <p:nvGrpSpPr>
          <p:cNvPr id="160" name="Gruppierung 159"/>
          <p:cNvGrpSpPr/>
          <p:nvPr/>
        </p:nvGrpSpPr>
        <p:grpSpPr>
          <a:xfrm>
            <a:off x="2184416" y="2390186"/>
            <a:ext cx="1293149" cy="764300"/>
            <a:chOff x="2836067" y="2540590"/>
            <a:chExt cx="1293149" cy="764300"/>
          </a:xfrm>
        </p:grpSpPr>
        <p:sp>
          <p:nvSpPr>
            <p:cNvPr id="62" name="Abgerundetes Rechteck 61"/>
            <p:cNvSpPr/>
            <p:nvPr/>
          </p:nvSpPr>
          <p:spPr>
            <a:xfrm>
              <a:off x="2836067" y="2593694"/>
              <a:ext cx="1208480"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pic>
          <p:nvPicPr>
            <p:cNvPr id="63" name="Bild 62" descr="mon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612" y="2950182"/>
              <a:ext cx="708383" cy="310559"/>
            </a:xfrm>
            <a:prstGeom prst="rect">
              <a:avLst/>
            </a:prstGeom>
          </p:spPr>
        </p:pic>
        <p:sp>
          <p:nvSpPr>
            <p:cNvPr id="64" name="Textfeld 63"/>
            <p:cNvSpPr txBox="1"/>
            <p:nvPr/>
          </p:nvSpPr>
          <p:spPr>
            <a:xfrm>
              <a:off x="3397275" y="2540590"/>
              <a:ext cx="731941" cy="307777"/>
            </a:xfrm>
            <a:prstGeom prst="rect">
              <a:avLst/>
            </a:prstGeom>
            <a:noFill/>
          </p:spPr>
          <p:txBody>
            <a:bodyPr wrap="square" rtlCol="0">
              <a:spAutoFit/>
            </a:bodyPr>
            <a:lstStyle/>
            <a:p>
              <a:pPr algn="ctr"/>
              <a:r>
                <a:rPr lang="de-DE" sz="1400" dirty="0"/>
                <a:t>(N)-ICI</a:t>
              </a:r>
            </a:p>
          </p:txBody>
        </p:sp>
      </p:grpSp>
      <p:grpSp>
        <p:nvGrpSpPr>
          <p:cNvPr id="159" name="Gruppierung 158"/>
          <p:cNvGrpSpPr/>
          <p:nvPr/>
        </p:nvGrpSpPr>
        <p:grpSpPr>
          <a:xfrm>
            <a:off x="5011015" y="2390186"/>
            <a:ext cx="1555910" cy="764300"/>
            <a:chOff x="5662666" y="2540590"/>
            <a:chExt cx="1555910" cy="764300"/>
          </a:xfrm>
        </p:grpSpPr>
        <p:sp>
          <p:nvSpPr>
            <p:cNvPr id="65" name="Abgerundetes Rechteck 64"/>
            <p:cNvSpPr/>
            <p:nvPr/>
          </p:nvSpPr>
          <p:spPr>
            <a:xfrm>
              <a:off x="5662666" y="2593694"/>
              <a:ext cx="1462773"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grpSp>
          <p:nvGrpSpPr>
            <p:cNvPr id="66" name="Gruppierung 65"/>
            <p:cNvGrpSpPr/>
            <p:nvPr/>
          </p:nvGrpSpPr>
          <p:grpSpPr>
            <a:xfrm>
              <a:off x="5733435" y="2617567"/>
              <a:ext cx="630678" cy="662002"/>
              <a:chOff x="5494867" y="2612490"/>
              <a:chExt cx="1299580" cy="1364128"/>
            </a:xfrm>
          </p:grpSpPr>
          <p:pic>
            <p:nvPicPr>
              <p:cNvPr id="67" name="Bild 66"/>
              <p:cNvPicPr>
                <a:picLocks noChangeAspect="1"/>
              </p:cNvPicPr>
              <p:nvPr/>
            </p:nvPicPr>
            <p:blipFill>
              <a:blip r:embed="rId3"/>
              <a:stretch>
                <a:fillRect/>
              </a:stretch>
            </p:blipFill>
            <p:spPr>
              <a:xfrm>
                <a:off x="5494867" y="2612490"/>
                <a:ext cx="1298650" cy="1364128"/>
              </a:xfrm>
              <a:prstGeom prst="rect">
                <a:avLst/>
              </a:prstGeom>
            </p:spPr>
          </p:pic>
          <p:sp>
            <p:nvSpPr>
              <p:cNvPr id="68"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9"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70" name="Textfeld 69"/>
            <p:cNvSpPr txBox="1"/>
            <p:nvPr/>
          </p:nvSpPr>
          <p:spPr>
            <a:xfrm>
              <a:off x="6527290" y="2540590"/>
              <a:ext cx="691286" cy="307777"/>
            </a:xfrm>
            <a:prstGeom prst="rect">
              <a:avLst/>
            </a:prstGeom>
            <a:noFill/>
          </p:spPr>
          <p:txBody>
            <a:bodyPr wrap="square" rtlCol="0">
              <a:spAutoFit/>
            </a:bodyPr>
            <a:lstStyle/>
            <a:p>
              <a:pPr algn="ctr"/>
              <a:r>
                <a:rPr lang="de-DE" sz="1400" dirty="0"/>
                <a:t>(N)-ID</a:t>
              </a:r>
            </a:p>
          </p:txBody>
        </p:sp>
      </p:grpSp>
      <p:grpSp>
        <p:nvGrpSpPr>
          <p:cNvPr id="161" name="Gruppierung 160"/>
          <p:cNvGrpSpPr/>
          <p:nvPr/>
        </p:nvGrpSpPr>
        <p:grpSpPr>
          <a:xfrm>
            <a:off x="5011015" y="3279748"/>
            <a:ext cx="1513575" cy="770465"/>
            <a:chOff x="5662666" y="3430152"/>
            <a:chExt cx="1513575" cy="770465"/>
          </a:xfrm>
        </p:grpSpPr>
        <p:sp>
          <p:nvSpPr>
            <p:cNvPr id="83" name="Abgerundetes Rechteck 82"/>
            <p:cNvSpPr/>
            <p:nvPr/>
          </p:nvSpPr>
          <p:spPr>
            <a:xfrm>
              <a:off x="5662666" y="3489421"/>
              <a:ext cx="1462773"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grpSp>
          <p:nvGrpSpPr>
            <p:cNvPr id="84" name="Gruppierung 83"/>
            <p:cNvGrpSpPr/>
            <p:nvPr/>
          </p:nvGrpSpPr>
          <p:grpSpPr>
            <a:xfrm>
              <a:off x="5733435" y="3513294"/>
              <a:ext cx="630678" cy="662002"/>
              <a:chOff x="5494867" y="2612490"/>
              <a:chExt cx="1299580" cy="1364128"/>
            </a:xfrm>
          </p:grpSpPr>
          <p:pic>
            <p:nvPicPr>
              <p:cNvPr id="85" name="Bild 84"/>
              <p:cNvPicPr>
                <a:picLocks noChangeAspect="1"/>
              </p:cNvPicPr>
              <p:nvPr/>
            </p:nvPicPr>
            <p:blipFill>
              <a:blip r:embed="rId3"/>
              <a:stretch>
                <a:fillRect/>
              </a:stretch>
            </p:blipFill>
            <p:spPr>
              <a:xfrm>
                <a:off x="5494867" y="2612490"/>
                <a:ext cx="1298650" cy="1364128"/>
              </a:xfrm>
              <a:prstGeom prst="rect">
                <a:avLst/>
              </a:prstGeom>
            </p:spPr>
          </p:pic>
          <p:sp>
            <p:nvSpPr>
              <p:cNvPr id="86"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7"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8" name="Textfeld 87"/>
            <p:cNvSpPr txBox="1"/>
            <p:nvPr/>
          </p:nvSpPr>
          <p:spPr>
            <a:xfrm>
              <a:off x="6401143" y="3430152"/>
              <a:ext cx="775098" cy="307777"/>
            </a:xfrm>
            <a:prstGeom prst="rect">
              <a:avLst/>
            </a:prstGeom>
            <a:noFill/>
          </p:spPr>
          <p:txBody>
            <a:bodyPr wrap="square" rtlCol="0">
              <a:spAutoFit/>
            </a:bodyPr>
            <a:lstStyle/>
            <a:p>
              <a:pPr algn="ctr"/>
              <a:r>
                <a:rPr lang="de-DE" sz="1400" dirty="0"/>
                <a:t>(N)-SDU</a:t>
              </a:r>
            </a:p>
          </p:txBody>
        </p:sp>
      </p:grpSp>
      <p:grpSp>
        <p:nvGrpSpPr>
          <p:cNvPr id="165" name="Gruppierung 164"/>
          <p:cNvGrpSpPr/>
          <p:nvPr/>
        </p:nvGrpSpPr>
        <p:grpSpPr>
          <a:xfrm>
            <a:off x="4165018" y="4278280"/>
            <a:ext cx="1522042" cy="754140"/>
            <a:chOff x="4816669" y="4428684"/>
            <a:chExt cx="1522042" cy="754140"/>
          </a:xfrm>
        </p:grpSpPr>
        <p:sp>
          <p:nvSpPr>
            <p:cNvPr id="89" name="Abgerundetes Rechteck 88"/>
            <p:cNvSpPr/>
            <p:nvPr/>
          </p:nvSpPr>
          <p:spPr>
            <a:xfrm>
              <a:off x="4816669" y="4471628"/>
              <a:ext cx="1462773"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grpSp>
          <p:nvGrpSpPr>
            <p:cNvPr id="90" name="Gruppierung 89"/>
            <p:cNvGrpSpPr/>
            <p:nvPr/>
          </p:nvGrpSpPr>
          <p:grpSpPr>
            <a:xfrm>
              <a:off x="4887438" y="4495501"/>
              <a:ext cx="630678" cy="662002"/>
              <a:chOff x="5494867" y="2612490"/>
              <a:chExt cx="1299580" cy="1364128"/>
            </a:xfrm>
          </p:grpSpPr>
          <p:pic>
            <p:nvPicPr>
              <p:cNvPr id="91" name="Bild 90"/>
              <p:cNvPicPr>
                <a:picLocks noChangeAspect="1"/>
              </p:cNvPicPr>
              <p:nvPr/>
            </p:nvPicPr>
            <p:blipFill>
              <a:blip r:embed="rId3"/>
              <a:stretch>
                <a:fillRect/>
              </a:stretch>
            </p:blipFill>
            <p:spPr>
              <a:xfrm>
                <a:off x="5494867" y="2612490"/>
                <a:ext cx="1298650" cy="1364128"/>
              </a:xfrm>
              <a:prstGeom prst="rect">
                <a:avLst/>
              </a:prstGeom>
            </p:spPr>
          </p:pic>
          <p:sp>
            <p:nvSpPr>
              <p:cNvPr id="92"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3"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94" name="Textfeld 93"/>
            <p:cNvSpPr txBox="1"/>
            <p:nvPr/>
          </p:nvSpPr>
          <p:spPr>
            <a:xfrm>
              <a:off x="5563613" y="4428684"/>
              <a:ext cx="775098" cy="307777"/>
            </a:xfrm>
            <a:prstGeom prst="rect">
              <a:avLst/>
            </a:prstGeom>
            <a:noFill/>
          </p:spPr>
          <p:txBody>
            <a:bodyPr wrap="square" rtlCol="0">
              <a:spAutoFit/>
            </a:bodyPr>
            <a:lstStyle/>
            <a:p>
              <a:pPr algn="ctr"/>
              <a:r>
                <a:rPr lang="de-DE" sz="1400" dirty="0"/>
                <a:t>(N)-PDU</a:t>
              </a:r>
            </a:p>
          </p:txBody>
        </p:sp>
      </p:grpSp>
      <p:cxnSp>
        <p:nvCxnSpPr>
          <p:cNvPr id="100" name="Gerade Verbindung mit Pfeil 99"/>
          <p:cNvCxnSpPr/>
          <p:nvPr/>
        </p:nvCxnSpPr>
        <p:spPr>
          <a:xfrm>
            <a:off x="4911962" y="5037735"/>
            <a:ext cx="0" cy="297175"/>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5" name="Gerade Verbindung mit Pfeil 104"/>
          <p:cNvCxnSpPr/>
          <p:nvPr/>
        </p:nvCxnSpPr>
        <p:spPr>
          <a:xfrm>
            <a:off x="4911962" y="5470376"/>
            <a:ext cx="0" cy="297175"/>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6" name="Gerade Verbindung mit Pfeil 105"/>
          <p:cNvCxnSpPr/>
          <p:nvPr/>
        </p:nvCxnSpPr>
        <p:spPr>
          <a:xfrm flipH="1">
            <a:off x="4911962" y="4053563"/>
            <a:ext cx="616188" cy="259194"/>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9" name="Gerade Verbindung mit Pfeil 108"/>
          <p:cNvCxnSpPr/>
          <p:nvPr/>
        </p:nvCxnSpPr>
        <p:spPr>
          <a:xfrm>
            <a:off x="5439829" y="3054557"/>
            <a:ext cx="0" cy="316800"/>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4" name="Freihandform 113"/>
          <p:cNvSpPr/>
          <p:nvPr/>
        </p:nvSpPr>
        <p:spPr>
          <a:xfrm>
            <a:off x="4047681" y="1003955"/>
            <a:ext cx="1020200" cy="1193800"/>
          </a:xfrm>
          <a:custGeom>
            <a:avLst/>
            <a:gdLst>
              <a:gd name="connsiteX0" fmla="*/ 1020200 w 1020200"/>
              <a:gd name="connsiteY0" fmla="*/ 0 h 1193800"/>
              <a:gd name="connsiteX1" fmla="*/ 461400 w 1020200"/>
              <a:gd name="connsiteY1" fmla="*/ 135467 h 1193800"/>
              <a:gd name="connsiteX2" fmla="*/ 139667 w 1020200"/>
              <a:gd name="connsiteY2" fmla="*/ 465667 h 1193800"/>
              <a:gd name="connsiteX3" fmla="*/ 4200 w 1020200"/>
              <a:gd name="connsiteY3" fmla="*/ 889000 h 1193800"/>
              <a:gd name="connsiteX4" fmla="*/ 283600 w 1020200"/>
              <a:gd name="connsiteY4" fmla="*/ 1193800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200" h="1193800">
                <a:moveTo>
                  <a:pt x="1020200" y="0"/>
                </a:moveTo>
                <a:cubicBezTo>
                  <a:pt x="814177" y="28928"/>
                  <a:pt x="608155" y="57856"/>
                  <a:pt x="461400" y="135467"/>
                </a:cubicBezTo>
                <a:cubicBezTo>
                  <a:pt x="314645" y="213078"/>
                  <a:pt x="215867" y="340078"/>
                  <a:pt x="139667" y="465667"/>
                </a:cubicBezTo>
                <a:cubicBezTo>
                  <a:pt x="63467" y="591256"/>
                  <a:pt x="-19789" y="767645"/>
                  <a:pt x="4200" y="889000"/>
                </a:cubicBezTo>
                <a:cubicBezTo>
                  <a:pt x="28189" y="1010356"/>
                  <a:pt x="283600" y="1193800"/>
                  <a:pt x="283600" y="1193800"/>
                </a:cubicBezTo>
              </a:path>
            </a:pathLst>
          </a:custGeom>
          <a:ln w="19050" cmpd="sng">
            <a:solidFill>
              <a:srgbClr val="7E7E7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15" name="Gerade Verbindung mit Pfeil 114"/>
          <p:cNvCxnSpPr>
            <a:stCxn id="13" idx="5"/>
            <a:endCxn id="65" idx="1"/>
          </p:cNvCxnSpPr>
          <p:nvPr/>
        </p:nvCxnSpPr>
        <p:spPr>
          <a:xfrm>
            <a:off x="4459642" y="2299081"/>
            <a:ext cx="551373" cy="499807"/>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9" name="Freihandform 118"/>
          <p:cNvSpPr/>
          <p:nvPr/>
        </p:nvSpPr>
        <p:spPr>
          <a:xfrm>
            <a:off x="3247548" y="1689755"/>
            <a:ext cx="658990" cy="508000"/>
          </a:xfrm>
          <a:custGeom>
            <a:avLst/>
            <a:gdLst>
              <a:gd name="connsiteX0" fmla="*/ 0 w 658990"/>
              <a:gd name="connsiteY0" fmla="*/ 0 h 508000"/>
              <a:gd name="connsiteX1" fmla="*/ 643466 w 658990"/>
              <a:gd name="connsiteY1" fmla="*/ 177800 h 508000"/>
              <a:gd name="connsiteX2" fmla="*/ 474133 w 658990"/>
              <a:gd name="connsiteY2" fmla="*/ 508000 h 508000"/>
            </a:gdLst>
            <a:ahLst/>
            <a:cxnLst>
              <a:cxn ang="0">
                <a:pos x="connsiteX0" y="connsiteY0"/>
              </a:cxn>
              <a:cxn ang="0">
                <a:pos x="connsiteX1" y="connsiteY1"/>
              </a:cxn>
              <a:cxn ang="0">
                <a:pos x="connsiteX2" y="connsiteY2"/>
              </a:cxn>
            </a:cxnLst>
            <a:rect l="l" t="t" r="r" b="b"/>
            <a:pathLst>
              <a:path w="658990" h="508000">
                <a:moveTo>
                  <a:pt x="0" y="0"/>
                </a:moveTo>
                <a:cubicBezTo>
                  <a:pt x="282222" y="46566"/>
                  <a:pt x="564444" y="93133"/>
                  <a:pt x="643466" y="177800"/>
                </a:cubicBezTo>
                <a:cubicBezTo>
                  <a:pt x="722488" y="262467"/>
                  <a:pt x="474133" y="508000"/>
                  <a:pt x="474133" y="508000"/>
                </a:cubicBezTo>
              </a:path>
            </a:pathLst>
          </a:custGeom>
          <a:ln w="19050" cmpd="sng">
            <a:solidFill>
              <a:srgbClr val="7E7E7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20" name="Gerade Verbindung mit Pfeil 119"/>
          <p:cNvCxnSpPr/>
          <p:nvPr/>
        </p:nvCxnSpPr>
        <p:spPr>
          <a:xfrm flipH="1">
            <a:off x="3350517" y="2305070"/>
            <a:ext cx="244981" cy="197158"/>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24" name="Textfeld 123"/>
          <p:cNvSpPr txBox="1"/>
          <p:nvPr/>
        </p:nvSpPr>
        <p:spPr>
          <a:xfrm>
            <a:off x="710481" y="595459"/>
            <a:ext cx="1443700" cy="523220"/>
          </a:xfrm>
          <a:prstGeom prst="rect">
            <a:avLst/>
          </a:prstGeom>
          <a:noFill/>
        </p:spPr>
        <p:txBody>
          <a:bodyPr wrap="none" rtlCol="0">
            <a:spAutoFit/>
          </a:bodyPr>
          <a:lstStyle/>
          <a:p>
            <a:r>
              <a:rPr lang="de-DE" sz="1400" dirty="0"/>
              <a:t>Korrespondent </a:t>
            </a:r>
          </a:p>
          <a:p>
            <a:r>
              <a:rPr lang="de-DE" sz="1400" dirty="0"/>
              <a:t>„versende Ware“</a:t>
            </a:r>
          </a:p>
        </p:txBody>
      </p:sp>
      <p:sp>
        <p:nvSpPr>
          <p:cNvPr id="127" name="Textfeld 126"/>
          <p:cNvSpPr txBox="1"/>
          <p:nvPr/>
        </p:nvSpPr>
        <p:spPr>
          <a:xfrm>
            <a:off x="717142" y="3015601"/>
            <a:ext cx="1512867" cy="523220"/>
          </a:xfrm>
          <a:prstGeom prst="rect">
            <a:avLst/>
          </a:prstGeom>
          <a:noFill/>
        </p:spPr>
        <p:txBody>
          <a:bodyPr wrap="none" rtlCol="0">
            <a:spAutoFit/>
          </a:bodyPr>
          <a:lstStyle/>
          <a:p>
            <a:r>
              <a:rPr lang="de-DE" sz="1400" dirty="0"/>
              <a:t>Poststelle</a:t>
            </a:r>
          </a:p>
          <a:p>
            <a:r>
              <a:rPr lang="de-DE" sz="1400" dirty="0"/>
              <a:t>„versende Paket“</a:t>
            </a:r>
          </a:p>
        </p:txBody>
      </p:sp>
      <p:sp>
        <p:nvSpPr>
          <p:cNvPr id="130" name="Textfeld 129"/>
          <p:cNvSpPr txBox="1"/>
          <p:nvPr/>
        </p:nvSpPr>
        <p:spPr>
          <a:xfrm>
            <a:off x="956123" y="5311570"/>
            <a:ext cx="1253293" cy="738664"/>
          </a:xfrm>
          <a:prstGeom prst="rect">
            <a:avLst/>
          </a:prstGeom>
          <a:noFill/>
        </p:spPr>
        <p:txBody>
          <a:bodyPr wrap="none" rtlCol="0">
            <a:spAutoFit/>
          </a:bodyPr>
          <a:lstStyle/>
          <a:p>
            <a:r>
              <a:rPr lang="de-DE" sz="1400" dirty="0"/>
              <a:t>Spedition</a:t>
            </a:r>
          </a:p>
          <a:p>
            <a:r>
              <a:rPr lang="de-DE" sz="1400" dirty="0"/>
              <a:t>„Transportiere </a:t>
            </a:r>
          </a:p>
          <a:p>
            <a:r>
              <a:rPr lang="de-DE" sz="1400" dirty="0"/>
              <a:t>Fracht“</a:t>
            </a:r>
          </a:p>
        </p:txBody>
      </p:sp>
      <p:cxnSp>
        <p:nvCxnSpPr>
          <p:cNvPr id="135" name="Gerade Verbindung mit Pfeil 134"/>
          <p:cNvCxnSpPr/>
          <p:nvPr/>
        </p:nvCxnSpPr>
        <p:spPr>
          <a:xfrm>
            <a:off x="7343866" y="1188265"/>
            <a:ext cx="857971" cy="0"/>
          </a:xfrm>
          <a:prstGeom prst="straightConnector1">
            <a:avLst/>
          </a:prstGeom>
          <a:ln w="19050" cmpd="sng">
            <a:solidFill>
              <a:srgbClr val="7E7E7E"/>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8" name="Gerade Verbindung mit Pfeil 137"/>
          <p:cNvCxnSpPr/>
          <p:nvPr/>
        </p:nvCxnSpPr>
        <p:spPr>
          <a:xfrm>
            <a:off x="5627791" y="4683157"/>
            <a:ext cx="2574046" cy="0"/>
          </a:xfrm>
          <a:prstGeom prst="straightConnector1">
            <a:avLst/>
          </a:prstGeom>
          <a:ln w="19050" cmpd="sng">
            <a:solidFill>
              <a:srgbClr val="7E7E7E"/>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47" name="Freihandform 146"/>
          <p:cNvSpPr/>
          <p:nvPr/>
        </p:nvSpPr>
        <p:spPr>
          <a:xfrm>
            <a:off x="2817517" y="3556066"/>
            <a:ext cx="1548737" cy="794981"/>
          </a:xfrm>
          <a:custGeom>
            <a:avLst/>
            <a:gdLst>
              <a:gd name="connsiteX0" fmla="*/ 0 w 1548737"/>
              <a:gd name="connsiteY0" fmla="*/ 0 h 794981"/>
              <a:gd name="connsiteX1" fmla="*/ 1115091 w 1548737"/>
              <a:gd name="connsiteY1" fmla="*/ 216813 h 794981"/>
              <a:gd name="connsiteX2" fmla="*/ 1548737 w 1548737"/>
              <a:gd name="connsiteY2" fmla="*/ 794981 h 794981"/>
            </a:gdLst>
            <a:ahLst/>
            <a:cxnLst>
              <a:cxn ang="0">
                <a:pos x="connsiteX0" y="connsiteY0"/>
              </a:cxn>
              <a:cxn ang="0">
                <a:pos x="connsiteX1" y="connsiteY1"/>
              </a:cxn>
              <a:cxn ang="0">
                <a:pos x="connsiteX2" y="connsiteY2"/>
              </a:cxn>
            </a:cxnLst>
            <a:rect l="l" t="t" r="r" b="b"/>
            <a:pathLst>
              <a:path w="1548737" h="794981">
                <a:moveTo>
                  <a:pt x="0" y="0"/>
                </a:moveTo>
                <a:cubicBezTo>
                  <a:pt x="428484" y="42158"/>
                  <a:pt x="856968" y="84316"/>
                  <a:pt x="1115091" y="216813"/>
                </a:cubicBezTo>
                <a:cubicBezTo>
                  <a:pt x="1373214" y="349310"/>
                  <a:pt x="1548737" y="794981"/>
                  <a:pt x="1548737" y="794981"/>
                </a:cubicBezTo>
              </a:path>
            </a:pathLst>
          </a:custGeom>
          <a:ln w="19050" cmpd="sng">
            <a:solidFill>
              <a:srgbClr val="7E7E7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48" name="Gerade Verbindung mit Pfeil 147"/>
          <p:cNvCxnSpPr/>
          <p:nvPr/>
        </p:nvCxnSpPr>
        <p:spPr>
          <a:xfrm>
            <a:off x="7459537" y="381216"/>
            <a:ext cx="0" cy="5900304"/>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9" name="Gerade Verbindung mit Pfeil 148"/>
          <p:cNvCxnSpPr/>
          <p:nvPr/>
        </p:nvCxnSpPr>
        <p:spPr>
          <a:xfrm>
            <a:off x="8012953" y="388865"/>
            <a:ext cx="0" cy="5900304"/>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50" name="Textfeld 149"/>
          <p:cNvSpPr txBox="1"/>
          <p:nvPr/>
        </p:nvSpPr>
        <p:spPr>
          <a:xfrm>
            <a:off x="7968638" y="654439"/>
            <a:ext cx="995823" cy="523220"/>
          </a:xfrm>
          <a:prstGeom prst="rect">
            <a:avLst/>
          </a:prstGeom>
          <a:noFill/>
        </p:spPr>
        <p:txBody>
          <a:bodyPr wrap="none" rtlCol="0">
            <a:spAutoFit/>
          </a:bodyPr>
          <a:lstStyle/>
          <a:p>
            <a:r>
              <a:rPr lang="de-DE" sz="1400" dirty="0"/>
              <a:t>„empfange </a:t>
            </a:r>
          </a:p>
          <a:p>
            <a:r>
              <a:rPr lang="de-DE" sz="1400" dirty="0"/>
              <a:t>Ware“</a:t>
            </a:r>
          </a:p>
        </p:txBody>
      </p:sp>
      <p:sp>
        <p:nvSpPr>
          <p:cNvPr id="158" name="Textfeld 157"/>
          <p:cNvSpPr txBox="1"/>
          <p:nvPr/>
        </p:nvSpPr>
        <p:spPr>
          <a:xfrm>
            <a:off x="6487318" y="128358"/>
            <a:ext cx="970184" cy="307777"/>
          </a:xfrm>
          <a:prstGeom prst="rect">
            <a:avLst/>
          </a:prstGeom>
          <a:noFill/>
        </p:spPr>
        <p:txBody>
          <a:bodyPr wrap="square" rtlCol="0">
            <a:spAutoFit/>
          </a:bodyPr>
          <a:lstStyle/>
          <a:p>
            <a:pPr algn="ctr"/>
            <a:r>
              <a:rPr lang="de-DE" sz="1400" dirty="0"/>
              <a:t>(N)-IDU</a:t>
            </a:r>
          </a:p>
        </p:txBody>
      </p:sp>
      <p:sp>
        <p:nvSpPr>
          <p:cNvPr id="164" name="Parallelogramm 25"/>
          <p:cNvSpPr/>
          <p:nvPr/>
        </p:nvSpPr>
        <p:spPr>
          <a:xfrm rot="10629539">
            <a:off x="2380851" y="3467057"/>
            <a:ext cx="443094" cy="149117"/>
          </a:xfrm>
          <a:custGeom>
            <a:avLst/>
            <a:gdLst>
              <a:gd name="connsiteX0" fmla="*/ 0 w 125109"/>
              <a:gd name="connsiteY0" fmla="*/ 123825 h 123825"/>
              <a:gd name="connsiteX1" fmla="*/ 0 w 125109"/>
              <a:gd name="connsiteY1" fmla="*/ 0 h 123825"/>
              <a:gd name="connsiteX2" fmla="*/ 125109 w 125109"/>
              <a:gd name="connsiteY2" fmla="*/ 0 h 123825"/>
              <a:gd name="connsiteX3" fmla="*/ 125109 w 125109"/>
              <a:gd name="connsiteY3" fmla="*/ 123825 h 123825"/>
              <a:gd name="connsiteX4" fmla="*/ 0 w 125109"/>
              <a:gd name="connsiteY4" fmla="*/ 123825 h 123825"/>
              <a:gd name="connsiteX0" fmla="*/ 14111 w 125109"/>
              <a:gd name="connsiteY0" fmla="*/ 136622 h 136622"/>
              <a:gd name="connsiteX1" fmla="*/ 0 w 125109"/>
              <a:gd name="connsiteY1" fmla="*/ 0 h 136622"/>
              <a:gd name="connsiteX2" fmla="*/ 125109 w 125109"/>
              <a:gd name="connsiteY2" fmla="*/ 0 h 136622"/>
              <a:gd name="connsiteX3" fmla="*/ 125109 w 125109"/>
              <a:gd name="connsiteY3" fmla="*/ 123825 h 136622"/>
              <a:gd name="connsiteX4" fmla="*/ 14111 w 125109"/>
              <a:gd name="connsiteY4" fmla="*/ 136622 h 136622"/>
              <a:gd name="connsiteX0" fmla="*/ 14111 w 248331"/>
              <a:gd name="connsiteY0" fmla="*/ 136622 h 136622"/>
              <a:gd name="connsiteX1" fmla="*/ 0 w 248331"/>
              <a:gd name="connsiteY1" fmla="*/ 0 h 136622"/>
              <a:gd name="connsiteX2" fmla="*/ 125109 w 248331"/>
              <a:gd name="connsiteY2" fmla="*/ 0 h 136622"/>
              <a:gd name="connsiteX3" fmla="*/ 248331 w 248331"/>
              <a:gd name="connsiteY3" fmla="*/ 115558 h 136622"/>
              <a:gd name="connsiteX4" fmla="*/ 14111 w 248331"/>
              <a:gd name="connsiteY4" fmla="*/ 136622 h 136622"/>
              <a:gd name="connsiteX0" fmla="*/ 123659 w 248331"/>
              <a:gd name="connsiteY0" fmla="*/ 124528 h 124528"/>
              <a:gd name="connsiteX1" fmla="*/ 0 w 248331"/>
              <a:gd name="connsiteY1" fmla="*/ 0 h 124528"/>
              <a:gd name="connsiteX2" fmla="*/ 125109 w 248331"/>
              <a:gd name="connsiteY2" fmla="*/ 0 h 124528"/>
              <a:gd name="connsiteX3" fmla="*/ 248331 w 248331"/>
              <a:gd name="connsiteY3" fmla="*/ 115558 h 124528"/>
              <a:gd name="connsiteX4" fmla="*/ 123659 w 248331"/>
              <a:gd name="connsiteY4" fmla="*/ 124528 h 124528"/>
              <a:gd name="connsiteX0" fmla="*/ 123659 w 248331"/>
              <a:gd name="connsiteY0" fmla="*/ 126062 h 126062"/>
              <a:gd name="connsiteX1" fmla="*/ 0 w 248331"/>
              <a:gd name="connsiteY1" fmla="*/ 1534 h 126062"/>
              <a:gd name="connsiteX2" fmla="*/ 149083 w 248331"/>
              <a:gd name="connsiteY2" fmla="*/ 0 h 126062"/>
              <a:gd name="connsiteX3" fmla="*/ 248331 w 248331"/>
              <a:gd name="connsiteY3" fmla="*/ 117092 h 126062"/>
              <a:gd name="connsiteX4" fmla="*/ 123659 w 248331"/>
              <a:gd name="connsiteY4" fmla="*/ 126062 h 126062"/>
              <a:gd name="connsiteX0" fmla="*/ 125790 w 250462"/>
              <a:gd name="connsiteY0" fmla="*/ 135630 h 135630"/>
              <a:gd name="connsiteX1" fmla="*/ 0 w 250462"/>
              <a:gd name="connsiteY1" fmla="*/ 0 h 135630"/>
              <a:gd name="connsiteX2" fmla="*/ 151214 w 250462"/>
              <a:gd name="connsiteY2" fmla="*/ 9568 h 135630"/>
              <a:gd name="connsiteX3" fmla="*/ 250462 w 250462"/>
              <a:gd name="connsiteY3" fmla="*/ 126660 h 135630"/>
              <a:gd name="connsiteX4" fmla="*/ 125790 w 250462"/>
              <a:gd name="connsiteY4" fmla="*/ 135630 h 135630"/>
              <a:gd name="connsiteX0" fmla="*/ 107371 w 250462"/>
              <a:gd name="connsiteY0" fmla="*/ 148047 h 148047"/>
              <a:gd name="connsiteX1" fmla="*/ 0 w 250462"/>
              <a:gd name="connsiteY1" fmla="*/ 0 h 148047"/>
              <a:gd name="connsiteX2" fmla="*/ 151214 w 250462"/>
              <a:gd name="connsiteY2" fmla="*/ 9568 h 148047"/>
              <a:gd name="connsiteX3" fmla="*/ 250462 w 250462"/>
              <a:gd name="connsiteY3" fmla="*/ 126660 h 148047"/>
              <a:gd name="connsiteX4" fmla="*/ 107371 w 250462"/>
              <a:gd name="connsiteY4" fmla="*/ 148047 h 148047"/>
              <a:gd name="connsiteX0" fmla="*/ 126291 w 269382"/>
              <a:gd name="connsiteY0" fmla="*/ 149085 h 149085"/>
              <a:gd name="connsiteX1" fmla="*/ 0 w 269382"/>
              <a:gd name="connsiteY1" fmla="*/ 0 h 149085"/>
              <a:gd name="connsiteX2" fmla="*/ 170134 w 269382"/>
              <a:gd name="connsiteY2" fmla="*/ 10606 h 149085"/>
              <a:gd name="connsiteX3" fmla="*/ 269382 w 269382"/>
              <a:gd name="connsiteY3" fmla="*/ 127698 h 149085"/>
              <a:gd name="connsiteX4" fmla="*/ 126291 w 269382"/>
              <a:gd name="connsiteY4" fmla="*/ 149085 h 149085"/>
              <a:gd name="connsiteX0" fmla="*/ 98553 w 241644"/>
              <a:gd name="connsiteY0" fmla="*/ 138479 h 138479"/>
              <a:gd name="connsiteX1" fmla="*/ 0 w 241644"/>
              <a:gd name="connsiteY1" fmla="*/ 26164 h 138479"/>
              <a:gd name="connsiteX2" fmla="*/ 142396 w 241644"/>
              <a:gd name="connsiteY2" fmla="*/ 0 h 138479"/>
              <a:gd name="connsiteX3" fmla="*/ 241644 w 241644"/>
              <a:gd name="connsiteY3" fmla="*/ 117092 h 138479"/>
              <a:gd name="connsiteX4" fmla="*/ 98553 w 241644"/>
              <a:gd name="connsiteY4" fmla="*/ 138479 h 138479"/>
              <a:gd name="connsiteX0" fmla="*/ 94658 w 241644"/>
              <a:gd name="connsiteY0" fmla="*/ 150849 h 150849"/>
              <a:gd name="connsiteX1" fmla="*/ 0 w 241644"/>
              <a:gd name="connsiteY1" fmla="*/ 26164 h 150849"/>
              <a:gd name="connsiteX2" fmla="*/ 142396 w 241644"/>
              <a:gd name="connsiteY2" fmla="*/ 0 h 150849"/>
              <a:gd name="connsiteX3" fmla="*/ 241644 w 241644"/>
              <a:gd name="connsiteY3" fmla="*/ 117092 h 150849"/>
              <a:gd name="connsiteX4" fmla="*/ 94658 w 241644"/>
              <a:gd name="connsiteY4" fmla="*/ 150849 h 150849"/>
              <a:gd name="connsiteX0" fmla="*/ 88010 w 234996"/>
              <a:gd name="connsiteY0" fmla="*/ 150849 h 150849"/>
              <a:gd name="connsiteX1" fmla="*/ 0 w 234996"/>
              <a:gd name="connsiteY1" fmla="*/ 42649 h 150849"/>
              <a:gd name="connsiteX2" fmla="*/ 135748 w 234996"/>
              <a:gd name="connsiteY2" fmla="*/ 0 h 150849"/>
              <a:gd name="connsiteX3" fmla="*/ 234996 w 234996"/>
              <a:gd name="connsiteY3" fmla="*/ 117092 h 150849"/>
              <a:gd name="connsiteX4" fmla="*/ 88010 w 234996"/>
              <a:gd name="connsiteY4" fmla="*/ 150849 h 150849"/>
              <a:gd name="connsiteX0" fmla="*/ 88010 w 234996"/>
              <a:gd name="connsiteY0" fmla="*/ 155145 h 155145"/>
              <a:gd name="connsiteX1" fmla="*/ 0 w 234996"/>
              <a:gd name="connsiteY1" fmla="*/ 46945 h 155145"/>
              <a:gd name="connsiteX2" fmla="*/ 158957 w 234996"/>
              <a:gd name="connsiteY2" fmla="*/ 0 h 155145"/>
              <a:gd name="connsiteX3" fmla="*/ 234996 w 234996"/>
              <a:gd name="connsiteY3" fmla="*/ 121388 h 155145"/>
              <a:gd name="connsiteX4" fmla="*/ 88010 w 234996"/>
              <a:gd name="connsiteY4" fmla="*/ 155145 h 155145"/>
              <a:gd name="connsiteX0" fmla="*/ 84730 w 234996"/>
              <a:gd name="connsiteY0" fmla="*/ 145317 h 145317"/>
              <a:gd name="connsiteX1" fmla="*/ 0 w 234996"/>
              <a:gd name="connsiteY1" fmla="*/ 46945 h 145317"/>
              <a:gd name="connsiteX2" fmla="*/ 158957 w 234996"/>
              <a:gd name="connsiteY2" fmla="*/ 0 h 145317"/>
              <a:gd name="connsiteX3" fmla="*/ 234996 w 234996"/>
              <a:gd name="connsiteY3" fmla="*/ 121388 h 145317"/>
              <a:gd name="connsiteX4" fmla="*/ 84730 w 234996"/>
              <a:gd name="connsiteY4" fmla="*/ 145317 h 145317"/>
              <a:gd name="connsiteX0" fmla="*/ 91729 w 234996"/>
              <a:gd name="connsiteY0" fmla="*/ 149117 h 149117"/>
              <a:gd name="connsiteX1" fmla="*/ 0 w 234996"/>
              <a:gd name="connsiteY1" fmla="*/ 46945 h 149117"/>
              <a:gd name="connsiteX2" fmla="*/ 158957 w 234996"/>
              <a:gd name="connsiteY2" fmla="*/ 0 h 149117"/>
              <a:gd name="connsiteX3" fmla="*/ 234996 w 234996"/>
              <a:gd name="connsiteY3" fmla="*/ 121388 h 149117"/>
              <a:gd name="connsiteX4" fmla="*/ 91729 w 234996"/>
              <a:gd name="connsiteY4" fmla="*/ 149117 h 149117"/>
              <a:gd name="connsiteX0" fmla="*/ 104308 w 247575"/>
              <a:gd name="connsiteY0" fmla="*/ 149117 h 149117"/>
              <a:gd name="connsiteX1" fmla="*/ 0 w 247575"/>
              <a:gd name="connsiteY1" fmla="*/ 52185 h 149117"/>
              <a:gd name="connsiteX2" fmla="*/ 171536 w 247575"/>
              <a:gd name="connsiteY2" fmla="*/ 0 h 149117"/>
              <a:gd name="connsiteX3" fmla="*/ 247575 w 247575"/>
              <a:gd name="connsiteY3" fmla="*/ 121388 h 149117"/>
              <a:gd name="connsiteX4" fmla="*/ 104308 w 247575"/>
              <a:gd name="connsiteY4" fmla="*/ 149117 h 1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75" h="149117">
                <a:moveTo>
                  <a:pt x="104308" y="149117"/>
                </a:moveTo>
                <a:lnTo>
                  <a:pt x="0" y="52185"/>
                </a:lnTo>
                <a:lnTo>
                  <a:pt x="171536" y="0"/>
                </a:lnTo>
                <a:lnTo>
                  <a:pt x="247575" y="121388"/>
                </a:lnTo>
                <a:lnTo>
                  <a:pt x="104308" y="149117"/>
                </a:lnTo>
                <a:close/>
              </a:path>
            </a:pathLst>
          </a:custGeom>
          <a:solidFill>
            <a:srgbClr val="FFFF00"/>
          </a:solidFill>
          <a:ln>
            <a:solidFill>
              <a:srgbClr val="976F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7" name="Parallelogramm 25"/>
          <p:cNvSpPr/>
          <p:nvPr/>
        </p:nvSpPr>
        <p:spPr>
          <a:xfrm rot="10629539">
            <a:off x="2380851" y="3467057"/>
            <a:ext cx="443094" cy="149117"/>
          </a:xfrm>
          <a:custGeom>
            <a:avLst/>
            <a:gdLst>
              <a:gd name="connsiteX0" fmla="*/ 0 w 125109"/>
              <a:gd name="connsiteY0" fmla="*/ 123825 h 123825"/>
              <a:gd name="connsiteX1" fmla="*/ 0 w 125109"/>
              <a:gd name="connsiteY1" fmla="*/ 0 h 123825"/>
              <a:gd name="connsiteX2" fmla="*/ 125109 w 125109"/>
              <a:gd name="connsiteY2" fmla="*/ 0 h 123825"/>
              <a:gd name="connsiteX3" fmla="*/ 125109 w 125109"/>
              <a:gd name="connsiteY3" fmla="*/ 123825 h 123825"/>
              <a:gd name="connsiteX4" fmla="*/ 0 w 125109"/>
              <a:gd name="connsiteY4" fmla="*/ 123825 h 123825"/>
              <a:gd name="connsiteX0" fmla="*/ 14111 w 125109"/>
              <a:gd name="connsiteY0" fmla="*/ 136622 h 136622"/>
              <a:gd name="connsiteX1" fmla="*/ 0 w 125109"/>
              <a:gd name="connsiteY1" fmla="*/ 0 h 136622"/>
              <a:gd name="connsiteX2" fmla="*/ 125109 w 125109"/>
              <a:gd name="connsiteY2" fmla="*/ 0 h 136622"/>
              <a:gd name="connsiteX3" fmla="*/ 125109 w 125109"/>
              <a:gd name="connsiteY3" fmla="*/ 123825 h 136622"/>
              <a:gd name="connsiteX4" fmla="*/ 14111 w 125109"/>
              <a:gd name="connsiteY4" fmla="*/ 136622 h 136622"/>
              <a:gd name="connsiteX0" fmla="*/ 14111 w 248331"/>
              <a:gd name="connsiteY0" fmla="*/ 136622 h 136622"/>
              <a:gd name="connsiteX1" fmla="*/ 0 w 248331"/>
              <a:gd name="connsiteY1" fmla="*/ 0 h 136622"/>
              <a:gd name="connsiteX2" fmla="*/ 125109 w 248331"/>
              <a:gd name="connsiteY2" fmla="*/ 0 h 136622"/>
              <a:gd name="connsiteX3" fmla="*/ 248331 w 248331"/>
              <a:gd name="connsiteY3" fmla="*/ 115558 h 136622"/>
              <a:gd name="connsiteX4" fmla="*/ 14111 w 248331"/>
              <a:gd name="connsiteY4" fmla="*/ 136622 h 136622"/>
              <a:gd name="connsiteX0" fmla="*/ 123659 w 248331"/>
              <a:gd name="connsiteY0" fmla="*/ 124528 h 124528"/>
              <a:gd name="connsiteX1" fmla="*/ 0 w 248331"/>
              <a:gd name="connsiteY1" fmla="*/ 0 h 124528"/>
              <a:gd name="connsiteX2" fmla="*/ 125109 w 248331"/>
              <a:gd name="connsiteY2" fmla="*/ 0 h 124528"/>
              <a:gd name="connsiteX3" fmla="*/ 248331 w 248331"/>
              <a:gd name="connsiteY3" fmla="*/ 115558 h 124528"/>
              <a:gd name="connsiteX4" fmla="*/ 123659 w 248331"/>
              <a:gd name="connsiteY4" fmla="*/ 124528 h 124528"/>
              <a:gd name="connsiteX0" fmla="*/ 123659 w 248331"/>
              <a:gd name="connsiteY0" fmla="*/ 126062 h 126062"/>
              <a:gd name="connsiteX1" fmla="*/ 0 w 248331"/>
              <a:gd name="connsiteY1" fmla="*/ 1534 h 126062"/>
              <a:gd name="connsiteX2" fmla="*/ 149083 w 248331"/>
              <a:gd name="connsiteY2" fmla="*/ 0 h 126062"/>
              <a:gd name="connsiteX3" fmla="*/ 248331 w 248331"/>
              <a:gd name="connsiteY3" fmla="*/ 117092 h 126062"/>
              <a:gd name="connsiteX4" fmla="*/ 123659 w 248331"/>
              <a:gd name="connsiteY4" fmla="*/ 126062 h 126062"/>
              <a:gd name="connsiteX0" fmla="*/ 125790 w 250462"/>
              <a:gd name="connsiteY0" fmla="*/ 135630 h 135630"/>
              <a:gd name="connsiteX1" fmla="*/ 0 w 250462"/>
              <a:gd name="connsiteY1" fmla="*/ 0 h 135630"/>
              <a:gd name="connsiteX2" fmla="*/ 151214 w 250462"/>
              <a:gd name="connsiteY2" fmla="*/ 9568 h 135630"/>
              <a:gd name="connsiteX3" fmla="*/ 250462 w 250462"/>
              <a:gd name="connsiteY3" fmla="*/ 126660 h 135630"/>
              <a:gd name="connsiteX4" fmla="*/ 125790 w 250462"/>
              <a:gd name="connsiteY4" fmla="*/ 135630 h 135630"/>
              <a:gd name="connsiteX0" fmla="*/ 107371 w 250462"/>
              <a:gd name="connsiteY0" fmla="*/ 148047 h 148047"/>
              <a:gd name="connsiteX1" fmla="*/ 0 w 250462"/>
              <a:gd name="connsiteY1" fmla="*/ 0 h 148047"/>
              <a:gd name="connsiteX2" fmla="*/ 151214 w 250462"/>
              <a:gd name="connsiteY2" fmla="*/ 9568 h 148047"/>
              <a:gd name="connsiteX3" fmla="*/ 250462 w 250462"/>
              <a:gd name="connsiteY3" fmla="*/ 126660 h 148047"/>
              <a:gd name="connsiteX4" fmla="*/ 107371 w 250462"/>
              <a:gd name="connsiteY4" fmla="*/ 148047 h 148047"/>
              <a:gd name="connsiteX0" fmla="*/ 126291 w 269382"/>
              <a:gd name="connsiteY0" fmla="*/ 149085 h 149085"/>
              <a:gd name="connsiteX1" fmla="*/ 0 w 269382"/>
              <a:gd name="connsiteY1" fmla="*/ 0 h 149085"/>
              <a:gd name="connsiteX2" fmla="*/ 170134 w 269382"/>
              <a:gd name="connsiteY2" fmla="*/ 10606 h 149085"/>
              <a:gd name="connsiteX3" fmla="*/ 269382 w 269382"/>
              <a:gd name="connsiteY3" fmla="*/ 127698 h 149085"/>
              <a:gd name="connsiteX4" fmla="*/ 126291 w 269382"/>
              <a:gd name="connsiteY4" fmla="*/ 149085 h 149085"/>
              <a:gd name="connsiteX0" fmla="*/ 98553 w 241644"/>
              <a:gd name="connsiteY0" fmla="*/ 138479 h 138479"/>
              <a:gd name="connsiteX1" fmla="*/ 0 w 241644"/>
              <a:gd name="connsiteY1" fmla="*/ 26164 h 138479"/>
              <a:gd name="connsiteX2" fmla="*/ 142396 w 241644"/>
              <a:gd name="connsiteY2" fmla="*/ 0 h 138479"/>
              <a:gd name="connsiteX3" fmla="*/ 241644 w 241644"/>
              <a:gd name="connsiteY3" fmla="*/ 117092 h 138479"/>
              <a:gd name="connsiteX4" fmla="*/ 98553 w 241644"/>
              <a:gd name="connsiteY4" fmla="*/ 138479 h 138479"/>
              <a:gd name="connsiteX0" fmla="*/ 94658 w 241644"/>
              <a:gd name="connsiteY0" fmla="*/ 150849 h 150849"/>
              <a:gd name="connsiteX1" fmla="*/ 0 w 241644"/>
              <a:gd name="connsiteY1" fmla="*/ 26164 h 150849"/>
              <a:gd name="connsiteX2" fmla="*/ 142396 w 241644"/>
              <a:gd name="connsiteY2" fmla="*/ 0 h 150849"/>
              <a:gd name="connsiteX3" fmla="*/ 241644 w 241644"/>
              <a:gd name="connsiteY3" fmla="*/ 117092 h 150849"/>
              <a:gd name="connsiteX4" fmla="*/ 94658 w 241644"/>
              <a:gd name="connsiteY4" fmla="*/ 150849 h 150849"/>
              <a:gd name="connsiteX0" fmla="*/ 88010 w 234996"/>
              <a:gd name="connsiteY0" fmla="*/ 150849 h 150849"/>
              <a:gd name="connsiteX1" fmla="*/ 0 w 234996"/>
              <a:gd name="connsiteY1" fmla="*/ 42649 h 150849"/>
              <a:gd name="connsiteX2" fmla="*/ 135748 w 234996"/>
              <a:gd name="connsiteY2" fmla="*/ 0 h 150849"/>
              <a:gd name="connsiteX3" fmla="*/ 234996 w 234996"/>
              <a:gd name="connsiteY3" fmla="*/ 117092 h 150849"/>
              <a:gd name="connsiteX4" fmla="*/ 88010 w 234996"/>
              <a:gd name="connsiteY4" fmla="*/ 150849 h 150849"/>
              <a:gd name="connsiteX0" fmla="*/ 88010 w 234996"/>
              <a:gd name="connsiteY0" fmla="*/ 155145 h 155145"/>
              <a:gd name="connsiteX1" fmla="*/ 0 w 234996"/>
              <a:gd name="connsiteY1" fmla="*/ 46945 h 155145"/>
              <a:gd name="connsiteX2" fmla="*/ 158957 w 234996"/>
              <a:gd name="connsiteY2" fmla="*/ 0 h 155145"/>
              <a:gd name="connsiteX3" fmla="*/ 234996 w 234996"/>
              <a:gd name="connsiteY3" fmla="*/ 121388 h 155145"/>
              <a:gd name="connsiteX4" fmla="*/ 88010 w 234996"/>
              <a:gd name="connsiteY4" fmla="*/ 155145 h 155145"/>
              <a:gd name="connsiteX0" fmla="*/ 84730 w 234996"/>
              <a:gd name="connsiteY0" fmla="*/ 145317 h 145317"/>
              <a:gd name="connsiteX1" fmla="*/ 0 w 234996"/>
              <a:gd name="connsiteY1" fmla="*/ 46945 h 145317"/>
              <a:gd name="connsiteX2" fmla="*/ 158957 w 234996"/>
              <a:gd name="connsiteY2" fmla="*/ 0 h 145317"/>
              <a:gd name="connsiteX3" fmla="*/ 234996 w 234996"/>
              <a:gd name="connsiteY3" fmla="*/ 121388 h 145317"/>
              <a:gd name="connsiteX4" fmla="*/ 84730 w 234996"/>
              <a:gd name="connsiteY4" fmla="*/ 145317 h 145317"/>
              <a:gd name="connsiteX0" fmla="*/ 91729 w 234996"/>
              <a:gd name="connsiteY0" fmla="*/ 149117 h 149117"/>
              <a:gd name="connsiteX1" fmla="*/ 0 w 234996"/>
              <a:gd name="connsiteY1" fmla="*/ 46945 h 149117"/>
              <a:gd name="connsiteX2" fmla="*/ 158957 w 234996"/>
              <a:gd name="connsiteY2" fmla="*/ 0 h 149117"/>
              <a:gd name="connsiteX3" fmla="*/ 234996 w 234996"/>
              <a:gd name="connsiteY3" fmla="*/ 121388 h 149117"/>
              <a:gd name="connsiteX4" fmla="*/ 91729 w 234996"/>
              <a:gd name="connsiteY4" fmla="*/ 149117 h 149117"/>
              <a:gd name="connsiteX0" fmla="*/ 104308 w 247575"/>
              <a:gd name="connsiteY0" fmla="*/ 149117 h 149117"/>
              <a:gd name="connsiteX1" fmla="*/ 0 w 247575"/>
              <a:gd name="connsiteY1" fmla="*/ 52185 h 149117"/>
              <a:gd name="connsiteX2" fmla="*/ 171536 w 247575"/>
              <a:gd name="connsiteY2" fmla="*/ 0 h 149117"/>
              <a:gd name="connsiteX3" fmla="*/ 247575 w 247575"/>
              <a:gd name="connsiteY3" fmla="*/ 121388 h 149117"/>
              <a:gd name="connsiteX4" fmla="*/ 104308 w 247575"/>
              <a:gd name="connsiteY4" fmla="*/ 149117 h 1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75" h="149117">
                <a:moveTo>
                  <a:pt x="104308" y="149117"/>
                </a:moveTo>
                <a:lnTo>
                  <a:pt x="0" y="52185"/>
                </a:lnTo>
                <a:lnTo>
                  <a:pt x="171536" y="0"/>
                </a:lnTo>
                <a:lnTo>
                  <a:pt x="247575" y="121388"/>
                </a:lnTo>
                <a:lnTo>
                  <a:pt x="104308" y="149117"/>
                </a:lnTo>
                <a:close/>
              </a:path>
            </a:pathLst>
          </a:custGeom>
          <a:solidFill>
            <a:srgbClr val="FFFF00"/>
          </a:solidFill>
          <a:ln>
            <a:solidFill>
              <a:srgbClr val="976F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useBgFill="1">
        <p:nvSpPr>
          <p:cNvPr id="95" name="Rechteck 94"/>
          <p:cNvSpPr/>
          <p:nvPr/>
        </p:nvSpPr>
        <p:spPr>
          <a:xfrm>
            <a:off x="3174750" y="6015459"/>
            <a:ext cx="5969250" cy="842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536397" y="6334780"/>
            <a:ext cx="3662306" cy="523220"/>
          </a:xfrm>
          <a:prstGeom prst="rect">
            <a:avLst/>
          </a:prstGeom>
          <a:noFill/>
        </p:spPr>
        <p:txBody>
          <a:bodyPr wrap="none" rtlCol="0">
            <a:spAutoFit/>
          </a:bodyPr>
          <a:lstStyle/>
          <a:p>
            <a:pPr algn="r"/>
            <a:r>
              <a:rPr lang="de-DE" sz="2800" dirty="0"/>
              <a:t>Analogie: </a:t>
            </a:r>
            <a:r>
              <a:rPr lang="de-DE" sz="2800" b="1" dirty="0"/>
              <a:t>Paketversand</a:t>
            </a:r>
          </a:p>
        </p:txBody>
      </p:sp>
    </p:spTree>
    <p:extLst>
      <p:ext uri="{BB962C8B-B14F-4D97-AF65-F5344CB8AC3E}">
        <p14:creationId xmlns:p14="http://schemas.microsoft.com/office/powerpoint/2010/main" val="253986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1"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wipe(up)">
                                      <p:cBhvr>
                                        <p:cTn id="16" dur="500"/>
                                        <p:tgtEl>
                                          <p:spTgt spid="148"/>
                                        </p:tgtEl>
                                      </p:cBhvr>
                                    </p:animEffect>
                                  </p:childTnLst>
                                </p:cTn>
                              </p:par>
                              <p:par>
                                <p:cTn id="17" presetID="22" presetClass="entr" presetSubtype="1"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wipe(up)">
                                      <p:cBhvr>
                                        <p:cTn id="19" dur="500"/>
                                        <p:tgtEl>
                                          <p:spTgt spid="1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animEffect transition="in" filter="fade">
                                      <p:cBhvr>
                                        <p:cTn id="33" dur="500"/>
                                        <p:tgtEl>
                                          <p:spTgt spid="1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22" presetClass="entr" presetSubtype="2"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right)">
                                      <p:cBhvr>
                                        <p:cTn id="47" dur="500"/>
                                        <p:tgtEl>
                                          <p:spTgt spid="5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par>
                                <p:cTn id="57" presetID="22" presetClass="entr" presetSubtype="2"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right)">
                                      <p:cBhvr>
                                        <p:cTn id="59" dur="500"/>
                                        <p:tgtEl>
                                          <p:spTgt spid="4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3" presetClass="emph" presetSubtype="2" fill="hold" grpId="1" nodeType="withEffect">
                                  <p:stCondLst>
                                    <p:cond delay="0"/>
                                  </p:stCondLst>
                                  <p:childTnLst>
                                    <p:animClr clrSpc="rgb" dir="cw">
                                      <p:cBhvr override="childStyle">
                                        <p:cTn id="68" dur="500" fill="hold"/>
                                        <p:tgtEl>
                                          <p:spTgt spid="56"/>
                                        </p:tgtEl>
                                        <p:attrNameLst>
                                          <p:attrName>style.color</p:attrName>
                                        </p:attrNameLst>
                                      </p:cBhvr>
                                      <p:to>
                                        <a:srgbClr val="999999"/>
                                      </p:to>
                                    </p:animClr>
                                  </p:childTnLst>
                                </p:cTn>
                              </p:par>
                              <p:par>
                                <p:cTn id="69" presetID="7" presetClass="emph" presetSubtype="2" fill="hold" nodeType="withEffect">
                                  <p:stCondLst>
                                    <p:cond delay="0"/>
                                  </p:stCondLst>
                                  <p:childTnLst>
                                    <p:animClr clrSpc="rgb" dir="cw">
                                      <p:cBhvr>
                                        <p:cTn id="70" dur="500" fill="hold"/>
                                        <p:tgtEl>
                                          <p:spTgt spid="53"/>
                                        </p:tgtEl>
                                        <p:attrNameLst>
                                          <p:attrName>stroke.color</p:attrName>
                                        </p:attrNameLst>
                                      </p:cBhvr>
                                      <p:to>
                                        <a:srgbClr val="999999"/>
                                      </p:to>
                                    </p:animClr>
                                    <p:set>
                                      <p:cBhvr>
                                        <p:cTn id="71" dur="500" fill="hold"/>
                                        <p:tgtEl>
                                          <p:spTgt spid="53"/>
                                        </p:tgtEl>
                                        <p:attrNameLst>
                                          <p:attrName>stroke.on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par>
                                <p:cTn id="77" presetID="22" presetClass="entr" presetSubtype="4"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down)">
                                      <p:cBhvr>
                                        <p:cTn id="79" dur="500"/>
                                        <p:tgtEl>
                                          <p:spTgt spid="4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par>
                                <p:cTn id="84" presetID="7" presetClass="emph" presetSubtype="2" fill="hold" nodeType="withEffect">
                                  <p:stCondLst>
                                    <p:cond delay="0"/>
                                  </p:stCondLst>
                                  <p:childTnLst>
                                    <p:animClr clrSpc="rgb" dir="cw">
                                      <p:cBhvr>
                                        <p:cTn id="85" dur="500" fill="hold"/>
                                        <p:tgtEl>
                                          <p:spTgt spid="37"/>
                                        </p:tgtEl>
                                        <p:attrNameLst>
                                          <p:attrName>stroke.color</p:attrName>
                                        </p:attrNameLst>
                                      </p:cBhvr>
                                      <p:to>
                                        <a:srgbClr val="999999"/>
                                      </p:to>
                                    </p:animClr>
                                    <p:set>
                                      <p:cBhvr>
                                        <p:cTn id="86" dur="500" fill="hold"/>
                                        <p:tgtEl>
                                          <p:spTgt spid="37"/>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41"/>
                                        </p:tgtEl>
                                        <p:attrNameLst>
                                          <p:attrName>stroke.color</p:attrName>
                                        </p:attrNameLst>
                                      </p:cBhvr>
                                      <p:to>
                                        <a:srgbClr val="999999"/>
                                      </p:to>
                                    </p:animClr>
                                    <p:set>
                                      <p:cBhvr>
                                        <p:cTn id="89" dur="500" fill="hold"/>
                                        <p:tgtEl>
                                          <p:spTgt spid="41"/>
                                        </p:tgtEl>
                                        <p:attrNameLst>
                                          <p:attrName>stroke.on</p:attrName>
                                        </p:attrNameLst>
                                      </p:cBhvr>
                                      <p:to>
                                        <p:strVal val="true"/>
                                      </p:to>
                                    </p:set>
                                  </p:childTnLst>
                                </p:cTn>
                              </p:par>
                              <p:par>
                                <p:cTn id="90" presetID="3" presetClass="emph" presetSubtype="2" fill="hold" grpId="1" nodeType="withEffect">
                                  <p:stCondLst>
                                    <p:cond delay="0"/>
                                  </p:stCondLst>
                                  <p:childTnLst>
                                    <p:animClr clrSpc="rgb" dir="cw">
                                      <p:cBhvr override="childStyle">
                                        <p:cTn id="91" dur="500" fill="hold"/>
                                        <p:tgtEl>
                                          <p:spTgt spid="35"/>
                                        </p:tgtEl>
                                        <p:attrNameLst>
                                          <p:attrName>style.color</p:attrName>
                                        </p:attrNameLst>
                                      </p:cBhvr>
                                      <p:to>
                                        <a:srgbClr val="999999"/>
                                      </p:to>
                                    </p:animClr>
                                  </p:childTnLst>
                                </p:cTn>
                              </p:par>
                              <p:par>
                                <p:cTn id="92" presetID="3" presetClass="emph" presetSubtype="2" fill="hold" grpId="1" nodeType="withEffect">
                                  <p:stCondLst>
                                    <p:cond delay="0"/>
                                  </p:stCondLst>
                                  <p:childTnLst>
                                    <p:animClr clrSpc="rgb" dir="cw">
                                      <p:cBhvr override="childStyle">
                                        <p:cTn id="93" dur="500" fill="hold"/>
                                        <p:tgtEl>
                                          <p:spTgt spid="36"/>
                                        </p:tgtEl>
                                        <p:attrNameLst>
                                          <p:attrName>style.color</p:attrName>
                                        </p:attrNameLst>
                                      </p:cBhvr>
                                      <p:to>
                                        <a:srgbClr val="999999"/>
                                      </p:to>
                                    </p:animClr>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left)">
                                      <p:cBhvr>
                                        <p:cTn id="98" dur="500"/>
                                        <p:tgtEl>
                                          <p:spTgt spid="57"/>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57"/>
                                        </p:tgtEl>
                                        <p:attrNameLst>
                                          <p:attrName>style.visibility</p:attrName>
                                        </p:attrNameLst>
                                      </p:cBhvr>
                                      <p:to>
                                        <p:strVal val="visible"/>
                                      </p:to>
                                    </p:set>
                                    <p:animEffect transition="in" filter="fade">
                                      <p:cBhvr>
                                        <p:cTn id="107" dur="500"/>
                                        <p:tgtEl>
                                          <p:spTgt spid="15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58"/>
                                        </p:tgtEl>
                                        <p:attrNameLst>
                                          <p:attrName>style.visibility</p:attrName>
                                        </p:attrNameLst>
                                      </p:cBhvr>
                                      <p:to>
                                        <p:strVal val="visible"/>
                                      </p:to>
                                    </p:set>
                                    <p:animEffect transition="in" filter="fade">
                                      <p:cBhvr>
                                        <p:cTn id="112" dur="500"/>
                                        <p:tgtEl>
                                          <p:spTgt spid="15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35"/>
                                        </p:tgtEl>
                                        <p:attrNameLst>
                                          <p:attrName>style.visibility</p:attrName>
                                        </p:attrNameLst>
                                      </p:cBhvr>
                                      <p:to>
                                        <p:strVal val="visible"/>
                                      </p:to>
                                    </p:set>
                                    <p:animEffect transition="in" filter="wipe(left)">
                                      <p:cBhvr>
                                        <p:cTn id="117" dur="500"/>
                                        <p:tgtEl>
                                          <p:spTgt spid="13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500"/>
                                        <p:tgtEl>
                                          <p:spTgt spid="15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27"/>
                                        </p:tgtEl>
                                        <p:attrNameLst>
                                          <p:attrName>style.visibility</p:attrName>
                                        </p:attrNameLst>
                                      </p:cBhvr>
                                      <p:to>
                                        <p:strVal val="visible"/>
                                      </p:to>
                                    </p:set>
                                    <p:animEffect transition="in" filter="fade">
                                      <p:cBhvr>
                                        <p:cTn id="130" dur="500"/>
                                        <p:tgtEl>
                                          <p:spTgt spid="127"/>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wipe(up)">
                                      <p:cBhvr>
                                        <p:cTn id="135" dur="500"/>
                                        <p:tgtEl>
                                          <p:spTgt spid="114"/>
                                        </p:tgtEl>
                                      </p:cBhvr>
                                    </p:animEffect>
                                  </p:childTnLst>
                                </p:cTn>
                              </p:par>
                            </p:childTnLst>
                          </p:cTn>
                        </p:par>
                        <p:par>
                          <p:cTn id="136" fill="hold">
                            <p:stCondLst>
                              <p:cond delay="500"/>
                            </p:stCondLst>
                            <p:childTnLst>
                              <p:par>
                                <p:cTn id="137" presetID="22" presetClass="entr" presetSubtype="1" fill="hold" nodeType="afterEffect">
                                  <p:stCondLst>
                                    <p:cond delay="0"/>
                                  </p:stCondLst>
                                  <p:childTnLst>
                                    <p:set>
                                      <p:cBhvr>
                                        <p:cTn id="138" dur="1" fill="hold">
                                          <p:stCondLst>
                                            <p:cond delay="0"/>
                                          </p:stCondLst>
                                        </p:cTn>
                                        <p:tgtEl>
                                          <p:spTgt spid="115"/>
                                        </p:tgtEl>
                                        <p:attrNameLst>
                                          <p:attrName>style.visibility</p:attrName>
                                        </p:attrNameLst>
                                      </p:cBhvr>
                                      <p:to>
                                        <p:strVal val="visible"/>
                                      </p:to>
                                    </p:set>
                                    <p:animEffect transition="in" filter="wipe(up)">
                                      <p:cBhvr>
                                        <p:cTn id="139" dur="500"/>
                                        <p:tgtEl>
                                          <p:spTgt spid="115"/>
                                        </p:tgtEl>
                                      </p:cBhvr>
                                    </p:animEffect>
                                  </p:childTnLst>
                                </p:cTn>
                              </p:par>
                            </p:childTnLst>
                          </p:cTn>
                        </p:par>
                        <p:par>
                          <p:cTn id="140" fill="hold">
                            <p:stCondLst>
                              <p:cond delay="1000"/>
                            </p:stCondLst>
                            <p:childTnLst>
                              <p:par>
                                <p:cTn id="141" presetID="10" presetClass="entr" presetSubtype="0" fill="hold" nodeType="afterEffect">
                                  <p:stCondLst>
                                    <p:cond delay="0"/>
                                  </p:stCondLst>
                                  <p:childTnLst>
                                    <p:set>
                                      <p:cBhvr>
                                        <p:cTn id="142" dur="1" fill="hold">
                                          <p:stCondLst>
                                            <p:cond delay="0"/>
                                          </p:stCondLst>
                                        </p:cTn>
                                        <p:tgtEl>
                                          <p:spTgt spid="159"/>
                                        </p:tgtEl>
                                        <p:attrNameLst>
                                          <p:attrName>style.visibility</p:attrName>
                                        </p:attrNameLst>
                                      </p:cBhvr>
                                      <p:to>
                                        <p:strVal val="visible"/>
                                      </p:to>
                                    </p:set>
                                    <p:animEffect transition="in" filter="fade">
                                      <p:cBhvr>
                                        <p:cTn id="143" dur="500"/>
                                        <p:tgtEl>
                                          <p:spTgt spid="159"/>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119"/>
                                        </p:tgtEl>
                                        <p:attrNameLst>
                                          <p:attrName>style.visibility</p:attrName>
                                        </p:attrNameLst>
                                      </p:cBhvr>
                                      <p:to>
                                        <p:strVal val="visible"/>
                                      </p:to>
                                    </p:set>
                                    <p:animEffect transition="in" filter="wipe(up)">
                                      <p:cBhvr>
                                        <p:cTn id="148" dur="500"/>
                                        <p:tgtEl>
                                          <p:spTgt spid="119"/>
                                        </p:tgtEl>
                                      </p:cBhvr>
                                    </p:animEffect>
                                  </p:childTnLst>
                                </p:cTn>
                              </p:par>
                            </p:childTnLst>
                          </p:cTn>
                        </p:par>
                        <p:par>
                          <p:cTn id="149" fill="hold">
                            <p:stCondLst>
                              <p:cond delay="500"/>
                            </p:stCondLst>
                            <p:childTnLst>
                              <p:par>
                                <p:cTn id="150" presetID="22" presetClass="entr" presetSubtype="2" fill="hold"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wipe(right)">
                                      <p:cBhvr>
                                        <p:cTn id="152" dur="500"/>
                                        <p:tgtEl>
                                          <p:spTgt spid="120"/>
                                        </p:tgtEl>
                                      </p:cBhvr>
                                    </p:animEffect>
                                  </p:childTnLst>
                                </p:cTn>
                              </p:par>
                            </p:childTnLst>
                          </p:cTn>
                        </p:par>
                        <p:par>
                          <p:cTn id="153" fill="hold">
                            <p:stCondLst>
                              <p:cond delay="1000"/>
                            </p:stCondLst>
                            <p:childTnLst>
                              <p:par>
                                <p:cTn id="154" presetID="10" presetClass="entr" presetSubtype="0" fill="hold" nodeType="afterEffect">
                                  <p:stCondLst>
                                    <p:cond delay="0"/>
                                  </p:stCondLst>
                                  <p:childTnLst>
                                    <p:set>
                                      <p:cBhvr>
                                        <p:cTn id="155" dur="1" fill="hold">
                                          <p:stCondLst>
                                            <p:cond delay="0"/>
                                          </p:stCondLst>
                                        </p:cTn>
                                        <p:tgtEl>
                                          <p:spTgt spid="160"/>
                                        </p:tgtEl>
                                        <p:attrNameLst>
                                          <p:attrName>style.visibility</p:attrName>
                                        </p:attrNameLst>
                                      </p:cBhvr>
                                      <p:to>
                                        <p:strVal val="visible"/>
                                      </p:to>
                                    </p:set>
                                    <p:animEffect transition="in" filter="fade">
                                      <p:cBhvr>
                                        <p:cTn id="156" dur="500"/>
                                        <p:tgtEl>
                                          <p:spTgt spid="16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109"/>
                                        </p:tgtEl>
                                        <p:attrNameLst>
                                          <p:attrName>style.visibility</p:attrName>
                                        </p:attrNameLst>
                                      </p:cBhvr>
                                      <p:to>
                                        <p:strVal val="visible"/>
                                      </p:to>
                                    </p:set>
                                    <p:animEffect transition="in" filter="wipe(up)">
                                      <p:cBhvr>
                                        <p:cTn id="161" dur="500"/>
                                        <p:tgtEl>
                                          <p:spTgt spid="109"/>
                                        </p:tgtEl>
                                      </p:cBhvr>
                                    </p:animEffec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161"/>
                                        </p:tgtEl>
                                        <p:attrNameLst>
                                          <p:attrName>style.visibility</p:attrName>
                                        </p:attrNameLst>
                                      </p:cBhvr>
                                      <p:to>
                                        <p:strVal val="visible"/>
                                      </p:to>
                                    </p:set>
                                    <p:animEffect transition="in" filter="fade">
                                      <p:cBhvr>
                                        <p:cTn id="165" dur="500"/>
                                        <p:tgtEl>
                                          <p:spTgt spid="16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2" fill="hold" nodeType="clickEffect">
                                  <p:stCondLst>
                                    <p:cond delay="0"/>
                                  </p:stCondLst>
                                  <p:childTnLst>
                                    <p:set>
                                      <p:cBhvr>
                                        <p:cTn id="169" dur="1" fill="hold">
                                          <p:stCondLst>
                                            <p:cond delay="0"/>
                                          </p:stCondLst>
                                        </p:cTn>
                                        <p:tgtEl>
                                          <p:spTgt spid="106"/>
                                        </p:tgtEl>
                                        <p:attrNameLst>
                                          <p:attrName>style.visibility</p:attrName>
                                        </p:attrNameLst>
                                      </p:cBhvr>
                                      <p:to>
                                        <p:strVal val="visible"/>
                                      </p:to>
                                    </p:set>
                                    <p:animEffect transition="in" filter="wipe(right)">
                                      <p:cBhvr>
                                        <p:cTn id="170" dur="500"/>
                                        <p:tgtEl>
                                          <p:spTgt spid="106"/>
                                        </p:tgtEl>
                                      </p:cBhvr>
                                    </p:animEffect>
                                  </p:childTnLst>
                                </p:cTn>
                              </p:par>
                            </p:childTnLst>
                          </p:cTn>
                        </p:par>
                        <p:par>
                          <p:cTn id="171" fill="hold">
                            <p:stCondLst>
                              <p:cond delay="500"/>
                            </p:stCondLst>
                            <p:childTnLst>
                              <p:par>
                                <p:cTn id="172" presetID="10" presetClass="entr" presetSubtype="0" fill="hold" nodeType="afterEffect">
                                  <p:stCondLst>
                                    <p:cond delay="0"/>
                                  </p:stCondLst>
                                  <p:childTnLst>
                                    <p:set>
                                      <p:cBhvr>
                                        <p:cTn id="173" dur="1" fill="hold">
                                          <p:stCondLst>
                                            <p:cond delay="0"/>
                                          </p:stCondLst>
                                        </p:cTn>
                                        <p:tgtEl>
                                          <p:spTgt spid="165"/>
                                        </p:tgtEl>
                                        <p:attrNameLst>
                                          <p:attrName>style.visibility</p:attrName>
                                        </p:attrNameLst>
                                      </p:cBhvr>
                                      <p:to>
                                        <p:strVal val="visible"/>
                                      </p:to>
                                    </p:set>
                                    <p:animEffect transition="in" filter="fade">
                                      <p:cBhvr>
                                        <p:cTn id="174" dur="500"/>
                                        <p:tgtEl>
                                          <p:spTgt spid="165"/>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62"/>
                                        </p:tgtEl>
                                        <p:attrNameLst>
                                          <p:attrName>style.visibility</p:attrName>
                                        </p:attrNameLst>
                                      </p:cBhvr>
                                      <p:to>
                                        <p:strVal val="visible"/>
                                      </p:to>
                                    </p:set>
                                    <p:animEffect transition="in" filter="fade">
                                      <p:cBhvr>
                                        <p:cTn id="179" dur="500"/>
                                        <p:tgtEl>
                                          <p:spTgt spid="16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97"/>
                                        </p:tgtEl>
                                        <p:attrNameLst>
                                          <p:attrName>style.visibility</p:attrName>
                                        </p:attrNameLst>
                                      </p:cBhvr>
                                      <p:to>
                                        <p:strVal val="visible"/>
                                      </p:to>
                                    </p:set>
                                    <p:animEffect transition="in" filter="fade">
                                      <p:cBhvr>
                                        <p:cTn id="182" dur="500"/>
                                        <p:tgtEl>
                                          <p:spTgt spid="9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64"/>
                                        </p:tgtEl>
                                        <p:attrNameLst>
                                          <p:attrName>style.visibility</p:attrName>
                                        </p:attrNameLst>
                                      </p:cBhvr>
                                      <p:to>
                                        <p:strVal val="visible"/>
                                      </p:to>
                                    </p:set>
                                    <p:animEffect transition="in" filter="fade">
                                      <p:cBhvr>
                                        <p:cTn id="185" dur="500"/>
                                        <p:tgtEl>
                                          <p:spTgt spid="164"/>
                                        </p:tgtEl>
                                      </p:cBhvr>
                                    </p:animEffect>
                                  </p:childTnLst>
                                </p:cTn>
                              </p:par>
                            </p:childTnLst>
                          </p:cTn>
                        </p:par>
                      </p:childTnLst>
                    </p:cTn>
                  </p:par>
                  <p:par>
                    <p:cTn id="186" fill="hold">
                      <p:stCondLst>
                        <p:cond delay="indefinite"/>
                      </p:stCondLst>
                      <p:childTnLst>
                        <p:par>
                          <p:cTn id="187" fill="hold">
                            <p:stCondLst>
                              <p:cond delay="0"/>
                            </p:stCondLst>
                            <p:childTnLst>
                              <p:par>
                                <p:cTn id="188" presetID="0" presetClass="path" presetSubtype="0" accel="50000" decel="50000" fill="hold" grpId="1" nodeType="clickEffect">
                                  <p:stCondLst>
                                    <p:cond delay="0"/>
                                  </p:stCondLst>
                                  <p:childTnLst>
                                    <p:animMotion origin="layout" path="M 4.30753E-6 4.68736E-6 C 0.0538 0.00092 0.1076 0.00185 0.14248 0.02408 C 0.17754 0.04631 0.1935 0.09008 0.20982 0.13409 " pathEditMode="relative" rAng="0" ptsTypes="aaA">
                                      <p:cBhvr>
                                        <p:cTn id="189" dur="2000" fill="hold"/>
                                        <p:tgtEl>
                                          <p:spTgt spid="97"/>
                                        </p:tgtEl>
                                        <p:attrNameLst>
                                          <p:attrName>ppt_x</p:attrName>
                                          <p:attrName>ppt_y</p:attrName>
                                        </p:attrNameLst>
                                      </p:cBhvr>
                                      <p:rCtr x="10482" y="6693"/>
                                    </p:animMotion>
                                  </p:childTnLst>
                                </p:cTn>
                              </p:par>
                              <p:par>
                                <p:cTn id="190" presetID="22" presetClass="entr" presetSubtype="8" fill="hold" grpId="0" nodeType="withEffect">
                                  <p:stCondLst>
                                    <p:cond delay="0"/>
                                  </p:stCondLst>
                                  <p:childTnLst>
                                    <p:set>
                                      <p:cBhvr>
                                        <p:cTn id="191" dur="1" fill="hold">
                                          <p:stCondLst>
                                            <p:cond delay="0"/>
                                          </p:stCondLst>
                                        </p:cTn>
                                        <p:tgtEl>
                                          <p:spTgt spid="147"/>
                                        </p:tgtEl>
                                        <p:attrNameLst>
                                          <p:attrName>style.visibility</p:attrName>
                                        </p:attrNameLst>
                                      </p:cBhvr>
                                      <p:to>
                                        <p:strVal val="visible"/>
                                      </p:to>
                                    </p:set>
                                    <p:animEffect transition="in" filter="wipe(left)">
                                      <p:cBhvr>
                                        <p:cTn id="192" dur="3000"/>
                                        <p:tgtEl>
                                          <p:spTgt spid="147"/>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138"/>
                                        </p:tgtEl>
                                        <p:attrNameLst>
                                          <p:attrName>style.visibility</p:attrName>
                                        </p:attrNameLst>
                                      </p:cBhvr>
                                      <p:to>
                                        <p:strVal val="visible"/>
                                      </p:to>
                                    </p:set>
                                    <p:animEffect transition="in" filter="wipe(left)">
                                      <p:cBhvr>
                                        <p:cTn id="197" dur="500"/>
                                        <p:tgtEl>
                                          <p:spTgt spid="138"/>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6"/>
                                        </p:tgtEl>
                                        <p:attrNameLst>
                                          <p:attrName>style.visibility</p:attrName>
                                        </p:attrNameLst>
                                      </p:cBhvr>
                                      <p:to>
                                        <p:strVal val="visible"/>
                                      </p:to>
                                    </p:set>
                                    <p:animEffect transition="in" filter="fade">
                                      <p:cBhvr>
                                        <p:cTn id="202" dur="500"/>
                                        <p:tgtEl>
                                          <p:spTgt spid="16"/>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1" fill="hold" nodeType="clickEffect">
                                  <p:stCondLst>
                                    <p:cond delay="0"/>
                                  </p:stCondLst>
                                  <p:childTnLst>
                                    <p:set>
                                      <p:cBhvr>
                                        <p:cTn id="206" dur="1" fill="hold">
                                          <p:stCondLst>
                                            <p:cond delay="0"/>
                                          </p:stCondLst>
                                        </p:cTn>
                                        <p:tgtEl>
                                          <p:spTgt spid="100"/>
                                        </p:tgtEl>
                                        <p:attrNameLst>
                                          <p:attrName>style.visibility</p:attrName>
                                        </p:attrNameLst>
                                      </p:cBhvr>
                                      <p:to>
                                        <p:strVal val="visible"/>
                                      </p:to>
                                    </p:set>
                                    <p:animEffect transition="in" filter="wipe(up)">
                                      <p:cBhvr>
                                        <p:cTn id="207" dur="500"/>
                                        <p:tgtEl>
                                          <p:spTgt spid="100"/>
                                        </p:tgtEl>
                                      </p:cBhvr>
                                    </p:animEffect>
                                  </p:childTnLst>
                                </p:cTn>
                              </p:par>
                            </p:childTnLst>
                          </p:cTn>
                        </p:par>
                        <p:par>
                          <p:cTn id="208" fill="hold">
                            <p:stCondLst>
                              <p:cond delay="500"/>
                            </p:stCondLst>
                            <p:childTnLst>
                              <p:par>
                                <p:cTn id="209" presetID="22" presetClass="entr" presetSubtype="1" fill="hold" nodeType="afterEffect">
                                  <p:stCondLst>
                                    <p:cond delay="0"/>
                                  </p:stCondLst>
                                  <p:childTnLst>
                                    <p:set>
                                      <p:cBhvr>
                                        <p:cTn id="210" dur="1" fill="hold">
                                          <p:stCondLst>
                                            <p:cond delay="0"/>
                                          </p:stCondLst>
                                        </p:cTn>
                                        <p:tgtEl>
                                          <p:spTgt spid="105"/>
                                        </p:tgtEl>
                                        <p:attrNameLst>
                                          <p:attrName>style.visibility</p:attrName>
                                        </p:attrNameLst>
                                      </p:cBhvr>
                                      <p:to>
                                        <p:strVal val="visible"/>
                                      </p:to>
                                    </p:set>
                                    <p:animEffect transition="in" filter="wipe(up)">
                                      <p:cBhvr>
                                        <p:cTn id="211" dur="500"/>
                                        <p:tgtEl>
                                          <p:spTgt spid="10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fade">
                                      <p:cBhvr>
                                        <p:cTn id="21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 grpId="0" animBg="1"/>
      <p:bldP spid="8" grpId="0"/>
      <p:bldP spid="9" grpId="0"/>
      <p:bldP spid="10" grpId="0"/>
      <p:bldP spid="16" grpId="0" animBg="1"/>
      <p:bldP spid="35" grpId="0"/>
      <p:bldP spid="35" grpId="1"/>
      <p:bldP spid="36" grpId="0"/>
      <p:bldP spid="36" grpId="1"/>
      <p:bldP spid="48" grpId="0"/>
      <p:bldP spid="56" grpId="0"/>
      <p:bldP spid="56" grpId="1"/>
      <p:bldP spid="60" grpId="0"/>
      <p:bldP spid="114" grpId="0" animBg="1"/>
      <p:bldP spid="119" grpId="0" animBg="1"/>
      <p:bldP spid="124" grpId="0"/>
      <p:bldP spid="127" grpId="0"/>
      <p:bldP spid="130" grpId="0"/>
      <p:bldP spid="147" grpId="0" animBg="1"/>
      <p:bldP spid="150" grpId="0"/>
      <p:bldP spid="158" grpId="0"/>
      <p:bldP spid="164" grpId="0" animBg="1"/>
      <p:bldP spid="97" grpId="0" animBg="1"/>
      <p:bldP spid="97"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Datenfluss (vertikal und horizontal)</a:t>
            </a:r>
            <a:br>
              <a:rPr lang="de-DE" dirty="0"/>
            </a:br>
            <a:endParaRPr lang="de-DE" dirty="0"/>
          </a:p>
        </p:txBody>
      </p:sp>
      <p:cxnSp>
        <p:nvCxnSpPr>
          <p:cNvPr id="59" name="Gerade Verbindung mit Pfeil 58"/>
          <p:cNvCxnSpPr/>
          <p:nvPr/>
        </p:nvCxnSpPr>
        <p:spPr>
          <a:xfrm flipV="1">
            <a:off x="6790157" y="5994559"/>
            <a:ext cx="0" cy="277288"/>
          </a:xfrm>
          <a:prstGeom prst="straightConnector1">
            <a:avLst/>
          </a:prstGeom>
          <a:ln>
            <a:solidFill>
              <a:srgbClr val="C5C5C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a:off x="3592185" y="6011975"/>
            <a:ext cx="0" cy="288767"/>
          </a:xfrm>
          <a:prstGeom prst="straightConnector1">
            <a:avLst/>
          </a:prstGeom>
          <a:ln>
            <a:solidFill>
              <a:srgbClr val="C5C5C5"/>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flipH="1">
            <a:off x="3592187" y="6280258"/>
            <a:ext cx="3208213" cy="7544"/>
          </a:xfrm>
          <a:prstGeom prst="straightConnector1">
            <a:avLst/>
          </a:prstGeom>
          <a:ln>
            <a:solidFill>
              <a:srgbClr val="C5C5C5"/>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2" name="Rechteck 61"/>
          <p:cNvSpPr/>
          <p:nvPr/>
        </p:nvSpPr>
        <p:spPr>
          <a:xfrm>
            <a:off x="3322967" y="3583124"/>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sp>
        <p:nvSpPr>
          <p:cNvPr id="65" name="Rechteck 64"/>
          <p:cNvSpPr/>
          <p:nvPr/>
        </p:nvSpPr>
        <p:spPr>
          <a:xfrm>
            <a:off x="2846319" y="4533445"/>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3</a:t>
            </a:r>
          </a:p>
        </p:txBody>
      </p:sp>
      <p:sp>
        <p:nvSpPr>
          <p:cNvPr id="66" name="Rechteck 65"/>
          <p:cNvSpPr/>
          <p:nvPr/>
        </p:nvSpPr>
        <p:spPr>
          <a:xfrm>
            <a:off x="3340154" y="4533445"/>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sp>
        <p:nvSpPr>
          <p:cNvPr id="75" name="Rechteck 74"/>
          <p:cNvSpPr/>
          <p:nvPr/>
        </p:nvSpPr>
        <p:spPr>
          <a:xfrm>
            <a:off x="2332011" y="5515342"/>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2</a:t>
            </a:r>
          </a:p>
        </p:txBody>
      </p:sp>
      <p:sp>
        <p:nvSpPr>
          <p:cNvPr id="76" name="Rechteck 75"/>
          <p:cNvSpPr/>
          <p:nvPr/>
        </p:nvSpPr>
        <p:spPr>
          <a:xfrm>
            <a:off x="2833288" y="5515342"/>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3</a:t>
            </a:r>
          </a:p>
        </p:txBody>
      </p:sp>
      <p:sp>
        <p:nvSpPr>
          <p:cNvPr id="77" name="Rechteck 76"/>
          <p:cNvSpPr/>
          <p:nvPr/>
        </p:nvSpPr>
        <p:spPr>
          <a:xfrm>
            <a:off x="3335982" y="5515783"/>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cxnSp>
        <p:nvCxnSpPr>
          <p:cNvPr id="78" name="Gerade Verbindung mit Pfeil 77"/>
          <p:cNvCxnSpPr/>
          <p:nvPr/>
        </p:nvCxnSpPr>
        <p:spPr>
          <a:xfrm flipH="1">
            <a:off x="3580082" y="3117631"/>
            <a:ext cx="1042" cy="478883"/>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Gerade Verbindung mit Pfeil 78"/>
          <p:cNvCxnSpPr>
            <a:endCxn id="66" idx="0"/>
          </p:cNvCxnSpPr>
          <p:nvPr/>
        </p:nvCxnSpPr>
        <p:spPr>
          <a:xfrm>
            <a:off x="3588015" y="4077805"/>
            <a:ext cx="4172" cy="455640"/>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Gerade Verbindung mit Pfeil 79"/>
          <p:cNvCxnSpPr>
            <a:stCxn id="66" idx="2"/>
          </p:cNvCxnSpPr>
          <p:nvPr/>
        </p:nvCxnSpPr>
        <p:spPr>
          <a:xfrm>
            <a:off x="3592187" y="5014736"/>
            <a:ext cx="427" cy="509286"/>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Gerade Verbindung mit Pfeil 80"/>
          <p:cNvCxnSpPr/>
          <p:nvPr/>
        </p:nvCxnSpPr>
        <p:spPr>
          <a:xfrm flipH="1">
            <a:off x="3584264" y="3115223"/>
            <a:ext cx="1042" cy="4788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2" name="Gerade Verbindung mit Pfeil 81"/>
          <p:cNvCxnSpPr>
            <a:endCxn id="66" idx="0"/>
          </p:cNvCxnSpPr>
          <p:nvPr/>
        </p:nvCxnSpPr>
        <p:spPr>
          <a:xfrm>
            <a:off x="3590099" y="4074885"/>
            <a:ext cx="2088" cy="45856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4" name="Gerade Verbindung mit Pfeil 83"/>
          <p:cNvCxnSpPr>
            <a:stCxn id="66" idx="2"/>
          </p:cNvCxnSpPr>
          <p:nvPr/>
        </p:nvCxnSpPr>
        <p:spPr>
          <a:xfrm>
            <a:off x="3592187" y="5014736"/>
            <a:ext cx="8586" cy="50877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0" name="Rechteck 89"/>
          <p:cNvSpPr/>
          <p:nvPr/>
        </p:nvSpPr>
        <p:spPr>
          <a:xfrm>
            <a:off x="3033642" y="1454803"/>
            <a:ext cx="1090795" cy="1082967"/>
          </a:xfrm>
          <a:prstGeom prst="rect">
            <a:avLst/>
          </a:prstGeom>
          <a:solidFill>
            <a:schemeClr val="bg1">
              <a:lumMod val="95000"/>
            </a:schemeClr>
          </a:solid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91" name="Gruppierung 90"/>
          <p:cNvGrpSpPr/>
          <p:nvPr/>
        </p:nvGrpSpPr>
        <p:grpSpPr>
          <a:xfrm>
            <a:off x="6265245" y="1497623"/>
            <a:ext cx="1090795" cy="1082967"/>
            <a:chOff x="4377003" y="1384918"/>
            <a:chExt cx="1090795" cy="1082967"/>
          </a:xfrm>
        </p:grpSpPr>
        <p:sp>
          <p:nvSpPr>
            <p:cNvPr id="92" name="Rechteck 91"/>
            <p:cNvSpPr/>
            <p:nvPr/>
          </p:nvSpPr>
          <p:spPr>
            <a:xfrm>
              <a:off x="4377003" y="1384918"/>
              <a:ext cx="1090795" cy="1082967"/>
            </a:xfrm>
            <a:prstGeom prst="rect">
              <a:avLst/>
            </a:prstGeom>
            <a:solidFill>
              <a:schemeClr val="bg1">
                <a:lumMod val="95000"/>
              </a:schemeClr>
            </a:solid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3" name="Textfeld 92"/>
            <p:cNvSpPr txBox="1"/>
            <p:nvPr/>
          </p:nvSpPr>
          <p:spPr>
            <a:xfrm>
              <a:off x="4377003" y="2098553"/>
              <a:ext cx="1090795" cy="369332"/>
            </a:xfrm>
            <a:prstGeom prst="rect">
              <a:avLst/>
            </a:prstGeom>
            <a:noFill/>
          </p:spPr>
          <p:txBody>
            <a:bodyPr wrap="square" rtlCol="0">
              <a:spAutoFit/>
            </a:bodyPr>
            <a:lstStyle/>
            <a:p>
              <a:pPr algn="ctr"/>
              <a:r>
                <a:rPr lang="de-DE" dirty="0"/>
                <a:t>SENKE</a:t>
              </a:r>
            </a:p>
          </p:txBody>
        </p:sp>
        <p:pic>
          <p:nvPicPr>
            <p:cNvPr id="94" name="Bild 93"/>
            <p:cNvPicPr>
              <a:picLocks noChangeAspect="1"/>
            </p:cNvPicPr>
            <p:nvPr/>
          </p:nvPicPr>
          <p:blipFill>
            <a:blip r:embed="rId2"/>
            <a:stretch>
              <a:fillRect/>
            </a:stretch>
          </p:blipFill>
          <p:spPr>
            <a:xfrm flipH="1">
              <a:off x="4377003" y="1384918"/>
              <a:ext cx="1090795" cy="799348"/>
            </a:xfrm>
            <a:prstGeom prst="rect">
              <a:avLst/>
            </a:prstGeom>
          </p:spPr>
        </p:pic>
      </p:grpSp>
      <p:sp>
        <p:nvSpPr>
          <p:cNvPr id="95" name="Rechteck 94"/>
          <p:cNvSpPr/>
          <p:nvPr/>
        </p:nvSpPr>
        <p:spPr>
          <a:xfrm>
            <a:off x="6539495" y="2636340"/>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sp>
        <p:nvSpPr>
          <p:cNvPr id="96" name="Rechteck 95"/>
          <p:cNvSpPr/>
          <p:nvPr/>
        </p:nvSpPr>
        <p:spPr>
          <a:xfrm>
            <a:off x="7044717" y="3583124"/>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3</a:t>
            </a:r>
          </a:p>
        </p:txBody>
      </p:sp>
      <p:sp>
        <p:nvSpPr>
          <p:cNvPr id="97" name="Rechteck 96"/>
          <p:cNvSpPr/>
          <p:nvPr/>
        </p:nvSpPr>
        <p:spPr>
          <a:xfrm>
            <a:off x="6540652" y="3583124"/>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sp>
        <p:nvSpPr>
          <p:cNvPr id="98" name="Rechteck 97"/>
          <p:cNvSpPr/>
          <p:nvPr/>
        </p:nvSpPr>
        <p:spPr>
          <a:xfrm>
            <a:off x="7048527" y="5523510"/>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3</a:t>
            </a:r>
          </a:p>
        </p:txBody>
      </p:sp>
      <p:sp>
        <p:nvSpPr>
          <p:cNvPr id="99" name="Rechteck 98"/>
          <p:cNvSpPr/>
          <p:nvPr/>
        </p:nvSpPr>
        <p:spPr>
          <a:xfrm>
            <a:off x="7043560" y="4533445"/>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3</a:t>
            </a:r>
          </a:p>
        </p:txBody>
      </p:sp>
      <p:sp>
        <p:nvSpPr>
          <p:cNvPr id="100" name="Rechteck 99"/>
          <p:cNvSpPr/>
          <p:nvPr/>
        </p:nvSpPr>
        <p:spPr>
          <a:xfrm>
            <a:off x="7552592" y="4533445"/>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2</a:t>
            </a:r>
          </a:p>
        </p:txBody>
      </p:sp>
      <p:sp>
        <p:nvSpPr>
          <p:cNvPr id="101" name="Rechteck 100"/>
          <p:cNvSpPr/>
          <p:nvPr/>
        </p:nvSpPr>
        <p:spPr>
          <a:xfrm>
            <a:off x="6540652" y="4533445"/>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sp>
        <p:nvSpPr>
          <p:cNvPr id="102" name="Rechteck 101"/>
          <p:cNvSpPr/>
          <p:nvPr/>
        </p:nvSpPr>
        <p:spPr>
          <a:xfrm>
            <a:off x="7547625" y="5523510"/>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2</a:t>
            </a:r>
          </a:p>
        </p:txBody>
      </p:sp>
      <p:sp>
        <p:nvSpPr>
          <p:cNvPr id="103" name="Rechteck 102"/>
          <p:cNvSpPr/>
          <p:nvPr/>
        </p:nvSpPr>
        <p:spPr>
          <a:xfrm>
            <a:off x="8051690" y="5523510"/>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latin typeface="Helvetica Neue"/>
                <a:cs typeface="Helvetica Neue"/>
              </a:rPr>
              <a:t>H</a:t>
            </a:r>
            <a:r>
              <a:rPr lang="de-DE" sz="1200" dirty="0">
                <a:solidFill>
                  <a:srgbClr val="000000"/>
                </a:solidFill>
                <a:latin typeface="Helvetica Neue"/>
                <a:cs typeface="Helvetica Neue"/>
              </a:rPr>
              <a:t>1</a:t>
            </a:r>
          </a:p>
        </p:txBody>
      </p:sp>
      <p:sp>
        <p:nvSpPr>
          <p:cNvPr id="104" name="Rechteck 103"/>
          <p:cNvSpPr/>
          <p:nvPr/>
        </p:nvSpPr>
        <p:spPr>
          <a:xfrm>
            <a:off x="6550895" y="5523510"/>
            <a:ext cx="504065" cy="481291"/>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latin typeface="Helvetica Neue"/>
                <a:cs typeface="Helvetica Neue"/>
              </a:rPr>
              <a:t>M</a:t>
            </a:r>
          </a:p>
        </p:txBody>
      </p:sp>
      <p:cxnSp>
        <p:nvCxnSpPr>
          <p:cNvPr id="105" name="Gerade Verbindung mit Pfeil 104"/>
          <p:cNvCxnSpPr>
            <a:stCxn id="104" idx="0"/>
          </p:cNvCxnSpPr>
          <p:nvPr/>
        </p:nvCxnSpPr>
        <p:spPr>
          <a:xfrm flipV="1">
            <a:off x="6802928" y="5024979"/>
            <a:ext cx="3958" cy="498531"/>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Gerade Verbindung mit Pfeil 105"/>
          <p:cNvCxnSpPr>
            <a:stCxn id="104" idx="0"/>
          </p:cNvCxnSpPr>
          <p:nvPr/>
        </p:nvCxnSpPr>
        <p:spPr>
          <a:xfrm flipV="1">
            <a:off x="6802928" y="5024979"/>
            <a:ext cx="3949" cy="498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7" name="Gerade Verbindung mit Pfeil 106"/>
          <p:cNvCxnSpPr/>
          <p:nvPr/>
        </p:nvCxnSpPr>
        <p:spPr>
          <a:xfrm flipV="1">
            <a:off x="6802294" y="4054562"/>
            <a:ext cx="0" cy="474066"/>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Gerade Verbindung mit Pfeil 107"/>
          <p:cNvCxnSpPr/>
          <p:nvPr/>
        </p:nvCxnSpPr>
        <p:spPr>
          <a:xfrm flipV="1">
            <a:off x="6798537" y="4054562"/>
            <a:ext cx="3748" cy="4788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9" name="Gerade Verbindung mit Pfeil 108"/>
          <p:cNvCxnSpPr/>
          <p:nvPr/>
        </p:nvCxnSpPr>
        <p:spPr>
          <a:xfrm flipV="1">
            <a:off x="6810643" y="3104241"/>
            <a:ext cx="0" cy="474066"/>
          </a:xfrm>
          <a:prstGeom prst="straightConnector1">
            <a:avLst/>
          </a:prstGeom>
          <a:ln>
            <a:solidFill>
              <a:srgbClr val="BFBFB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0" name="Gerade Verbindung mit Pfeil 109"/>
          <p:cNvCxnSpPr/>
          <p:nvPr/>
        </p:nvCxnSpPr>
        <p:spPr>
          <a:xfrm flipV="1">
            <a:off x="6806886" y="3104241"/>
            <a:ext cx="3748" cy="4788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1" name="Gerade Verbindung mit Pfeil 110"/>
          <p:cNvCxnSpPr/>
          <p:nvPr/>
        </p:nvCxnSpPr>
        <p:spPr>
          <a:xfrm flipV="1">
            <a:off x="6789172" y="6002970"/>
            <a:ext cx="0" cy="2772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2" name="Gerade Verbindung mit Pfeil 111"/>
          <p:cNvCxnSpPr/>
          <p:nvPr/>
        </p:nvCxnSpPr>
        <p:spPr>
          <a:xfrm>
            <a:off x="3592183" y="6007721"/>
            <a:ext cx="0" cy="288767"/>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3" name="Gerade Verbindung mit Pfeil 112"/>
          <p:cNvCxnSpPr/>
          <p:nvPr/>
        </p:nvCxnSpPr>
        <p:spPr>
          <a:xfrm flipH="1">
            <a:off x="3592185" y="6280258"/>
            <a:ext cx="3210100" cy="3290"/>
          </a:xfrm>
          <a:prstGeom prst="straightConnector1">
            <a:avLst/>
          </a:prstGeom>
          <a:ln>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4" name="Textfeld 113"/>
          <p:cNvSpPr txBox="1"/>
          <p:nvPr/>
        </p:nvSpPr>
        <p:spPr>
          <a:xfrm>
            <a:off x="3833156" y="2636340"/>
            <a:ext cx="1800493" cy="369332"/>
          </a:xfrm>
          <a:prstGeom prst="rect">
            <a:avLst/>
          </a:prstGeom>
          <a:noFill/>
        </p:spPr>
        <p:txBody>
          <a:bodyPr wrap="none" rtlCol="0">
            <a:spAutoFit/>
          </a:bodyPr>
          <a:lstStyle/>
          <a:p>
            <a:r>
              <a:rPr lang="de-DE" dirty="0">
                <a:solidFill>
                  <a:srgbClr val="EBA567"/>
                </a:solidFill>
              </a:rPr>
              <a:t>Originalnachricht</a:t>
            </a:r>
          </a:p>
        </p:txBody>
      </p:sp>
      <p:sp>
        <p:nvSpPr>
          <p:cNvPr id="115" name="Textfeld 114"/>
          <p:cNvSpPr txBox="1"/>
          <p:nvPr/>
        </p:nvSpPr>
        <p:spPr>
          <a:xfrm>
            <a:off x="1977947" y="3227182"/>
            <a:ext cx="868372" cy="369332"/>
          </a:xfrm>
          <a:prstGeom prst="rect">
            <a:avLst/>
          </a:prstGeom>
          <a:noFill/>
        </p:spPr>
        <p:txBody>
          <a:bodyPr wrap="none" rtlCol="0">
            <a:spAutoFit/>
          </a:bodyPr>
          <a:lstStyle/>
          <a:p>
            <a:r>
              <a:rPr lang="de-DE" dirty="0">
                <a:solidFill>
                  <a:srgbClr val="EBA567"/>
                </a:solidFill>
              </a:rPr>
              <a:t>Header </a:t>
            </a:r>
          </a:p>
        </p:txBody>
      </p:sp>
      <p:cxnSp>
        <p:nvCxnSpPr>
          <p:cNvPr id="116" name="Gerade Verbindung mit Pfeil 115"/>
          <p:cNvCxnSpPr/>
          <p:nvPr/>
        </p:nvCxnSpPr>
        <p:spPr>
          <a:xfrm>
            <a:off x="3577998" y="1992441"/>
            <a:ext cx="0" cy="700273"/>
          </a:xfrm>
          <a:prstGeom prst="straightConnector1">
            <a:avLst/>
          </a:prstGeom>
          <a:ln>
            <a:solidFill>
              <a:srgbClr val="E46C0A"/>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7" name="Textfeld 116"/>
          <p:cNvSpPr txBox="1"/>
          <p:nvPr/>
        </p:nvSpPr>
        <p:spPr>
          <a:xfrm>
            <a:off x="3033642" y="2168438"/>
            <a:ext cx="1090795" cy="369332"/>
          </a:xfrm>
          <a:prstGeom prst="rect">
            <a:avLst/>
          </a:prstGeom>
          <a:noFill/>
        </p:spPr>
        <p:txBody>
          <a:bodyPr wrap="square" rtlCol="0">
            <a:spAutoFit/>
          </a:bodyPr>
          <a:lstStyle/>
          <a:p>
            <a:pPr algn="ctr"/>
            <a:r>
              <a:rPr lang="de-DE" dirty="0"/>
              <a:t>Quelle</a:t>
            </a:r>
          </a:p>
        </p:txBody>
      </p:sp>
      <p:pic>
        <p:nvPicPr>
          <p:cNvPr id="118" name="Bild 117"/>
          <p:cNvPicPr>
            <a:picLocks noChangeAspect="1"/>
          </p:cNvPicPr>
          <p:nvPr/>
        </p:nvPicPr>
        <p:blipFill>
          <a:blip r:embed="rId2"/>
          <a:stretch>
            <a:fillRect/>
          </a:stretch>
        </p:blipFill>
        <p:spPr>
          <a:xfrm flipH="1">
            <a:off x="3033642" y="1454803"/>
            <a:ext cx="1090795" cy="799348"/>
          </a:xfrm>
          <a:prstGeom prst="rect">
            <a:avLst/>
          </a:prstGeom>
        </p:spPr>
      </p:pic>
      <p:sp>
        <p:nvSpPr>
          <p:cNvPr id="119" name="Rechteck 118"/>
          <p:cNvSpPr/>
          <p:nvPr/>
        </p:nvSpPr>
        <p:spPr>
          <a:xfrm>
            <a:off x="2337287" y="4533445"/>
            <a:ext cx="504065" cy="481291"/>
          </a:xfrm>
          <a:prstGeom prst="rect">
            <a:avLst/>
          </a:prstGeom>
          <a:solidFill>
            <a:schemeClr val="bg1">
              <a:lumMod val="95000"/>
            </a:schemeClr>
          </a:solidFill>
          <a:ln>
            <a:solidFill>
              <a:srgbClr val="EA9E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E59454"/>
                </a:solidFill>
                <a:latin typeface="Helvetica Neue"/>
                <a:cs typeface="Helvetica Neue"/>
              </a:rPr>
              <a:t>H</a:t>
            </a:r>
            <a:r>
              <a:rPr lang="de-DE" sz="1200" dirty="0">
                <a:solidFill>
                  <a:srgbClr val="E59454"/>
                </a:solidFill>
                <a:latin typeface="Helvetica Neue"/>
                <a:cs typeface="Helvetica Neue"/>
              </a:rPr>
              <a:t>2</a:t>
            </a:r>
          </a:p>
        </p:txBody>
      </p:sp>
      <p:sp>
        <p:nvSpPr>
          <p:cNvPr id="120" name="Rechteck 119"/>
          <p:cNvSpPr/>
          <p:nvPr/>
        </p:nvSpPr>
        <p:spPr>
          <a:xfrm>
            <a:off x="1827946" y="5515342"/>
            <a:ext cx="504065" cy="481291"/>
          </a:xfrm>
          <a:prstGeom prst="rect">
            <a:avLst/>
          </a:prstGeom>
          <a:solidFill>
            <a:schemeClr val="bg1">
              <a:lumMod val="95000"/>
            </a:schemeClr>
          </a:solidFill>
          <a:ln>
            <a:solidFill>
              <a:srgbClr val="EA9E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E59454"/>
                </a:solidFill>
                <a:latin typeface="Helvetica Neue"/>
                <a:cs typeface="Helvetica Neue"/>
              </a:rPr>
              <a:t>H</a:t>
            </a:r>
            <a:r>
              <a:rPr lang="de-DE" sz="1200" dirty="0">
                <a:solidFill>
                  <a:srgbClr val="E59454"/>
                </a:solidFill>
                <a:latin typeface="Helvetica Neue"/>
                <a:cs typeface="Helvetica Neue"/>
              </a:rPr>
              <a:t>1</a:t>
            </a:r>
          </a:p>
        </p:txBody>
      </p:sp>
      <p:sp>
        <p:nvSpPr>
          <p:cNvPr id="121" name="Textfeld 120"/>
          <p:cNvSpPr txBox="1"/>
          <p:nvPr/>
        </p:nvSpPr>
        <p:spPr>
          <a:xfrm>
            <a:off x="4559136" y="6283548"/>
            <a:ext cx="1903511" cy="369332"/>
          </a:xfrm>
          <a:prstGeom prst="rect">
            <a:avLst/>
          </a:prstGeom>
          <a:noFill/>
        </p:spPr>
        <p:txBody>
          <a:bodyPr wrap="none" rtlCol="0">
            <a:spAutoFit/>
          </a:bodyPr>
          <a:lstStyle/>
          <a:p>
            <a:r>
              <a:rPr lang="de-DE" dirty="0">
                <a:solidFill>
                  <a:srgbClr val="4F81BE"/>
                </a:solidFill>
              </a:rPr>
              <a:t>reale Übertragung</a:t>
            </a:r>
          </a:p>
        </p:txBody>
      </p:sp>
      <p:sp>
        <p:nvSpPr>
          <p:cNvPr id="122" name="Textfeld 121"/>
          <p:cNvSpPr txBox="1"/>
          <p:nvPr/>
        </p:nvSpPr>
        <p:spPr>
          <a:xfrm>
            <a:off x="620951" y="3635737"/>
            <a:ext cx="1027971" cy="369332"/>
          </a:xfrm>
          <a:prstGeom prst="rect">
            <a:avLst/>
          </a:prstGeom>
          <a:noFill/>
        </p:spPr>
        <p:txBody>
          <a:bodyPr wrap="none" rtlCol="0">
            <a:spAutoFit/>
          </a:bodyPr>
          <a:lstStyle/>
          <a:p>
            <a:r>
              <a:rPr lang="de-DE" dirty="0"/>
              <a:t>Schicht 3</a:t>
            </a:r>
          </a:p>
        </p:txBody>
      </p:sp>
      <p:sp>
        <p:nvSpPr>
          <p:cNvPr id="123" name="Textfeld 122"/>
          <p:cNvSpPr txBox="1"/>
          <p:nvPr/>
        </p:nvSpPr>
        <p:spPr>
          <a:xfrm>
            <a:off x="620951" y="4589425"/>
            <a:ext cx="1027971" cy="369332"/>
          </a:xfrm>
          <a:prstGeom prst="rect">
            <a:avLst/>
          </a:prstGeom>
          <a:noFill/>
        </p:spPr>
        <p:txBody>
          <a:bodyPr wrap="none" rtlCol="0">
            <a:spAutoFit/>
          </a:bodyPr>
          <a:lstStyle/>
          <a:p>
            <a:r>
              <a:rPr lang="de-DE" dirty="0">
                <a:solidFill>
                  <a:srgbClr val="C5C5C5"/>
                </a:solidFill>
              </a:rPr>
              <a:t>Schicht 2</a:t>
            </a:r>
          </a:p>
        </p:txBody>
      </p:sp>
      <p:sp>
        <p:nvSpPr>
          <p:cNvPr id="124" name="Textfeld 123"/>
          <p:cNvSpPr txBox="1"/>
          <p:nvPr/>
        </p:nvSpPr>
        <p:spPr>
          <a:xfrm>
            <a:off x="620951" y="5568426"/>
            <a:ext cx="1027971" cy="369332"/>
          </a:xfrm>
          <a:prstGeom prst="rect">
            <a:avLst/>
          </a:prstGeom>
          <a:noFill/>
        </p:spPr>
        <p:txBody>
          <a:bodyPr wrap="none" rtlCol="0">
            <a:spAutoFit/>
          </a:bodyPr>
          <a:lstStyle/>
          <a:p>
            <a:r>
              <a:rPr lang="de-DE" dirty="0">
                <a:solidFill>
                  <a:srgbClr val="C5C5C5"/>
                </a:solidFill>
              </a:rPr>
              <a:t>Schicht 1</a:t>
            </a:r>
          </a:p>
        </p:txBody>
      </p:sp>
      <p:cxnSp>
        <p:nvCxnSpPr>
          <p:cNvPr id="125" name="Gerade Verbindung 124"/>
          <p:cNvCxnSpPr/>
          <p:nvPr/>
        </p:nvCxnSpPr>
        <p:spPr>
          <a:xfrm>
            <a:off x="3901505" y="3820403"/>
            <a:ext cx="2571385" cy="0"/>
          </a:xfrm>
          <a:prstGeom prst="line">
            <a:avLst/>
          </a:prstGeom>
          <a:ln w="12700" cmpd="sng">
            <a:solidFill>
              <a:srgbClr val="EA9E5B"/>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26" name="Rechteck 125"/>
          <p:cNvSpPr/>
          <p:nvPr/>
        </p:nvSpPr>
        <p:spPr>
          <a:xfrm>
            <a:off x="3316424" y="2636340"/>
            <a:ext cx="504065" cy="481291"/>
          </a:xfrm>
          <a:prstGeom prst="rect">
            <a:avLst/>
          </a:prstGeom>
          <a:solidFill>
            <a:schemeClr val="bg1">
              <a:lumMod val="95000"/>
            </a:schemeClr>
          </a:solidFill>
          <a:ln>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EBA567"/>
                </a:solidFill>
                <a:latin typeface="Helvetica Neue"/>
                <a:cs typeface="Helvetica Neue"/>
              </a:rPr>
              <a:t>M</a:t>
            </a:r>
          </a:p>
        </p:txBody>
      </p:sp>
      <p:sp>
        <p:nvSpPr>
          <p:cNvPr id="127" name="Rechteck 126"/>
          <p:cNvSpPr/>
          <p:nvPr/>
        </p:nvSpPr>
        <p:spPr>
          <a:xfrm>
            <a:off x="2815590" y="3583124"/>
            <a:ext cx="504065" cy="481291"/>
          </a:xfrm>
          <a:prstGeom prst="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EBA567"/>
                </a:solidFill>
                <a:latin typeface="Helvetica Neue"/>
                <a:cs typeface="Helvetica Neue"/>
              </a:rPr>
              <a:t>H</a:t>
            </a:r>
            <a:r>
              <a:rPr lang="de-DE" sz="1200" dirty="0">
                <a:solidFill>
                  <a:srgbClr val="EBA567"/>
                </a:solidFill>
                <a:latin typeface="Helvetica Neue"/>
                <a:cs typeface="Helvetica Neue"/>
              </a:rPr>
              <a:t>3</a:t>
            </a:r>
          </a:p>
        </p:txBody>
      </p:sp>
      <p:sp>
        <p:nvSpPr>
          <p:cNvPr id="128" name="Textfeld 127"/>
          <p:cNvSpPr txBox="1"/>
          <p:nvPr/>
        </p:nvSpPr>
        <p:spPr>
          <a:xfrm>
            <a:off x="4124437" y="3533824"/>
            <a:ext cx="1753505" cy="307777"/>
          </a:xfrm>
          <a:prstGeom prst="rect">
            <a:avLst/>
          </a:prstGeom>
          <a:noFill/>
        </p:spPr>
        <p:txBody>
          <a:bodyPr wrap="none" rtlCol="0">
            <a:spAutoFit/>
          </a:bodyPr>
          <a:lstStyle/>
          <a:p>
            <a:r>
              <a:rPr lang="de-DE" sz="1400" dirty="0">
                <a:solidFill>
                  <a:srgbClr val="E59454"/>
                </a:solidFill>
              </a:rPr>
              <a:t>virtuelle Übertragung</a:t>
            </a:r>
          </a:p>
        </p:txBody>
      </p:sp>
      <p:cxnSp>
        <p:nvCxnSpPr>
          <p:cNvPr id="129" name="Gerade Verbindung 128"/>
          <p:cNvCxnSpPr/>
          <p:nvPr/>
        </p:nvCxnSpPr>
        <p:spPr>
          <a:xfrm>
            <a:off x="3901505" y="4773584"/>
            <a:ext cx="2571385" cy="0"/>
          </a:xfrm>
          <a:prstGeom prst="line">
            <a:avLst/>
          </a:prstGeom>
          <a:ln w="12700" cmpd="sng">
            <a:solidFill>
              <a:srgbClr val="EA9E5B"/>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30" name="Textfeld 129"/>
          <p:cNvSpPr txBox="1"/>
          <p:nvPr/>
        </p:nvSpPr>
        <p:spPr>
          <a:xfrm>
            <a:off x="4124437" y="4487005"/>
            <a:ext cx="1753505" cy="307777"/>
          </a:xfrm>
          <a:prstGeom prst="rect">
            <a:avLst/>
          </a:prstGeom>
          <a:noFill/>
        </p:spPr>
        <p:txBody>
          <a:bodyPr wrap="none" rtlCol="0">
            <a:spAutoFit/>
          </a:bodyPr>
          <a:lstStyle/>
          <a:p>
            <a:r>
              <a:rPr lang="de-DE" sz="1400" dirty="0">
                <a:solidFill>
                  <a:srgbClr val="E59454"/>
                </a:solidFill>
              </a:rPr>
              <a:t>virtuelle Übertragung</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112</a:t>
            </a:fld>
            <a:endParaRPr lang="de-DE"/>
          </a:p>
        </p:txBody>
      </p:sp>
    </p:spTree>
    <p:extLst>
      <p:ext uri="{BB962C8B-B14F-4D97-AF65-F5344CB8AC3E}">
        <p14:creationId xmlns:p14="http://schemas.microsoft.com/office/powerpoint/2010/main" val="315942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0"/>
                                        </p:tgtEl>
                                      </p:cBhvr>
                                    </p:animEffect>
                                    <p:animScale>
                                      <p:cBhvr>
                                        <p:cTn id="7" dur="250" autoRev="1" fill="hold"/>
                                        <p:tgtEl>
                                          <p:spTgt spid="90"/>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18"/>
                                        </p:tgtEl>
                                      </p:cBhvr>
                                    </p:animEffect>
                                    <p:animScale>
                                      <p:cBhvr>
                                        <p:cTn id="10" dur="250" autoRev="1" fill="hold"/>
                                        <p:tgtEl>
                                          <p:spTgt spid="11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wipe(up)">
                                      <p:cBhvr>
                                        <p:cTn id="15" dur="1000"/>
                                        <p:tgtEl>
                                          <p:spTgt spid="1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1000"/>
                                        <p:tgtEl>
                                          <p:spTgt spid="1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childTnLst>
                                </p:cTn>
                              </p:par>
                            </p:childTnLst>
                          </p:cTn>
                        </p:par>
                        <p:par>
                          <p:cTn id="22" fill="hold">
                            <p:stCondLst>
                              <p:cond delay="1000"/>
                            </p:stCondLst>
                            <p:childTnLst>
                              <p:par>
                                <p:cTn id="23" presetID="7" presetClass="emph" presetSubtype="2" fill="hold" nodeType="afterEffect">
                                  <p:stCondLst>
                                    <p:cond delay="0"/>
                                  </p:stCondLst>
                                  <p:childTnLst>
                                    <p:animClr clrSpc="rgb" dir="cw">
                                      <p:cBhvr>
                                        <p:cTn id="24" dur="1000" fill="hold"/>
                                        <p:tgtEl>
                                          <p:spTgt spid="116"/>
                                        </p:tgtEl>
                                        <p:attrNameLst>
                                          <p:attrName>stroke.color</p:attrName>
                                        </p:attrNameLst>
                                      </p:cBhvr>
                                      <p:to>
                                        <a:srgbClr val="BFBFBF"/>
                                      </p:to>
                                    </p:animClr>
                                    <p:set>
                                      <p:cBhvr>
                                        <p:cTn id="25" dur="1000" fill="hold"/>
                                        <p:tgtEl>
                                          <p:spTgt spid="116"/>
                                        </p:tgtEl>
                                        <p:attrNameLst>
                                          <p:attrName>stroke.on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1" nodeType="clickEffect">
                                  <p:stCondLst>
                                    <p:cond delay="0"/>
                                  </p:stCondLst>
                                  <p:childTnLst>
                                    <p:animClr clrSpc="rgb" dir="cw">
                                      <p:cBhvr override="childStyle">
                                        <p:cTn id="40" dur="500" fill="hold"/>
                                        <p:tgtEl>
                                          <p:spTgt spid="126"/>
                                        </p:tgtEl>
                                        <p:attrNameLst>
                                          <p:attrName>style.color</p:attrName>
                                        </p:attrNameLst>
                                      </p:cBhvr>
                                      <p:to>
                                        <a:srgbClr val="B2B4B1"/>
                                      </p:to>
                                    </p:animClr>
                                  </p:childTnLst>
                                </p:cTn>
                              </p:par>
                              <p:par>
                                <p:cTn id="41" presetID="7" presetClass="emph" presetSubtype="2" fill="hold" nodeType="withEffect">
                                  <p:stCondLst>
                                    <p:cond delay="0"/>
                                  </p:stCondLst>
                                  <p:childTnLst>
                                    <p:animClr clrSpc="rgb" dir="cw">
                                      <p:cBhvr>
                                        <p:cTn id="42" dur="500" fill="hold"/>
                                        <p:tgtEl>
                                          <p:spTgt spid="126"/>
                                        </p:tgtEl>
                                        <p:attrNameLst>
                                          <p:attrName>stroke.color</p:attrName>
                                        </p:attrNameLst>
                                      </p:cBhvr>
                                      <p:to>
                                        <a:srgbClr val="B2B4B1"/>
                                      </p:to>
                                    </p:animClr>
                                    <p:set>
                                      <p:cBhvr>
                                        <p:cTn id="43" dur="500" fill="hold"/>
                                        <p:tgtEl>
                                          <p:spTgt spid="126"/>
                                        </p:tgtEl>
                                        <p:attrNameLst>
                                          <p:attrName>stroke.on</p:attrName>
                                        </p:attrNameLst>
                                      </p:cBhvr>
                                      <p:to>
                                        <p:strVal val="true"/>
                                      </p:to>
                                    </p:set>
                                  </p:childTnLst>
                                </p:cTn>
                              </p:par>
                              <p:par>
                                <p:cTn id="44" presetID="3" presetClass="emph" presetSubtype="2" fill="hold" grpId="1" nodeType="withEffect">
                                  <p:stCondLst>
                                    <p:cond delay="0"/>
                                  </p:stCondLst>
                                  <p:childTnLst>
                                    <p:animClr clrSpc="rgb" dir="cw">
                                      <p:cBhvr override="childStyle">
                                        <p:cTn id="45" dur="500" fill="hold"/>
                                        <p:tgtEl>
                                          <p:spTgt spid="114"/>
                                        </p:tgtEl>
                                        <p:attrNameLst>
                                          <p:attrName>style.color</p:attrName>
                                        </p:attrNameLst>
                                      </p:cBhvr>
                                      <p:to>
                                        <a:srgbClr val="B2B4B1"/>
                                      </p:to>
                                    </p:animClr>
                                  </p:childTnLst>
                                </p:cTn>
                              </p:par>
                              <p:par>
                                <p:cTn id="46" presetID="22" presetClass="entr" presetSubtype="1" fill="hold"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up)">
                                      <p:cBhvr>
                                        <p:cTn id="48" dur="500"/>
                                        <p:tgtEl>
                                          <p:spTgt spid="78"/>
                                        </p:tgtEl>
                                      </p:cBhvr>
                                    </p:animEffect>
                                  </p:childTnLst>
                                </p:cTn>
                              </p:par>
                              <p:par>
                                <p:cTn id="49" presetID="22" presetClass="entr" presetSubtype="1"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up)">
                                      <p:cBhvr>
                                        <p:cTn id="51" dur="500"/>
                                        <p:tgtEl>
                                          <p:spTgt spid="81"/>
                                        </p:tgtEl>
                                      </p:cBhvr>
                                    </p:animEffect>
                                  </p:childTnLst>
                                </p:cTn>
                              </p:par>
                              <p:par>
                                <p:cTn id="52" presetID="22" presetClass="exit" presetSubtype="1" fill="hold" nodeType="withEffect">
                                  <p:stCondLst>
                                    <p:cond delay="0"/>
                                  </p:stCondLst>
                                  <p:childTnLst>
                                    <p:animEffect transition="out" filter="wipe(up)">
                                      <p:cBhvr>
                                        <p:cTn id="53" dur="500"/>
                                        <p:tgtEl>
                                          <p:spTgt spid="81"/>
                                        </p:tgtEl>
                                      </p:cBhvr>
                                    </p:animEffect>
                                    <p:set>
                                      <p:cBhvr>
                                        <p:cTn id="54" dur="1" fill="hold">
                                          <p:stCondLst>
                                            <p:cond delay="499"/>
                                          </p:stCondLst>
                                        </p:cTn>
                                        <p:tgtEl>
                                          <p:spTgt spid="81"/>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500"/>
                                        <p:tgtEl>
                                          <p:spTgt spid="127"/>
                                        </p:tgtEl>
                                        <p:attrNameLst>
                                          <p:attrName>ppt_x</p:attrName>
                                        </p:attrNameLst>
                                      </p:cBhvr>
                                      <p:tavLst>
                                        <p:tav tm="0">
                                          <p:val>
                                            <p:strVal val="#ppt_x-#ppt_w*1.125000"/>
                                          </p:val>
                                        </p:tav>
                                        <p:tav tm="100000">
                                          <p:val>
                                            <p:strVal val="#ppt_x"/>
                                          </p:val>
                                        </p:tav>
                                      </p:tavLst>
                                    </p:anim>
                                    <p:animEffect transition="in" filter="wipe(right)">
                                      <p:cBhvr>
                                        <p:cTn id="64" dur="500"/>
                                        <p:tgtEl>
                                          <p:spTgt spid="12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fade">
                                      <p:cBhvr>
                                        <p:cTn id="68" dur="500"/>
                                        <p:tgtEl>
                                          <p:spTgt spid="1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1" nodeType="clickEffect">
                                  <p:stCondLst>
                                    <p:cond delay="0"/>
                                  </p:stCondLst>
                                  <p:childTnLst>
                                    <p:animClr clrSpc="rgb" dir="cw">
                                      <p:cBhvr override="childStyle">
                                        <p:cTn id="72" dur="500" fill="hold"/>
                                        <p:tgtEl>
                                          <p:spTgt spid="127"/>
                                        </p:tgtEl>
                                        <p:attrNameLst>
                                          <p:attrName>style.color</p:attrName>
                                        </p:attrNameLst>
                                      </p:cBhvr>
                                      <p:to>
                                        <a:srgbClr val="B9B8C0"/>
                                      </p:to>
                                    </p:animClr>
                                  </p:childTnLst>
                                </p:cTn>
                              </p:par>
                              <p:par>
                                <p:cTn id="73" presetID="7" presetClass="emph" presetSubtype="2" fill="hold" nodeType="withEffect">
                                  <p:stCondLst>
                                    <p:cond delay="0"/>
                                  </p:stCondLst>
                                  <p:childTnLst>
                                    <p:animClr clrSpc="rgb" dir="cw">
                                      <p:cBhvr>
                                        <p:cTn id="74" dur="500" fill="hold"/>
                                        <p:tgtEl>
                                          <p:spTgt spid="127"/>
                                        </p:tgtEl>
                                        <p:attrNameLst>
                                          <p:attrName>stroke.color</p:attrName>
                                        </p:attrNameLst>
                                      </p:cBhvr>
                                      <p:to>
                                        <a:srgbClr val="B9B8C0"/>
                                      </p:to>
                                    </p:animClr>
                                    <p:set>
                                      <p:cBhvr>
                                        <p:cTn id="75" dur="500" fill="hold"/>
                                        <p:tgtEl>
                                          <p:spTgt spid="127"/>
                                        </p:tgtEl>
                                        <p:attrNameLst>
                                          <p:attrName>stroke.on</p:attrName>
                                        </p:attrNameLst>
                                      </p:cBhvr>
                                      <p:to>
                                        <p:strVal val="true"/>
                                      </p:to>
                                    </p:set>
                                  </p:childTnLst>
                                </p:cTn>
                              </p:par>
                              <p:par>
                                <p:cTn id="76" presetID="3" presetClass="emph" presetSubtype="2" fill="hold" grpId="1" nodeType="withEffect">
                                  <p:stCondLst>
                                    <p:cond delay="0"/>
                                  </p:stCondLst>
                                  <p:childTnLst>
                                    <p:animClr clrSpc="rgb" dir="cw">
                                      <p:cBhvr override="childStyle">
                                        <p:cTn id="77" dur="500" fill="hold"/>
                                        <p:tgtEl>
                                          <p:spTgt spid="115"/>
                                        </p:tgtEl>
                                        <p:attrNameLst>
                                          <p:attrName>style.color</p:attrName>
                                        </p:attrNameLst>
                                      </p:cBhvr>
                                      <p:to>
                                        <a:srgbClr val="B9B8C0"/>
                                      </p:to>
                                    </p:animClr>
                                  </p:childTnLst>
                                </p:cTn>
                              </p:par>
                              <p:par>
                                <p:cTn id="78" presetID="3" presetClass="emph" presetSubtype="2" fill="hold" grpId="1" nodeType="withEffect">
                                  <p:stCondLst>
                                    <p:cond delay="0"/>
                                  </p:stCondLst>
                                  <p:childTnLst>
                                    <p:animClr clrSpc="rgb" dir="cw">
                                      <p:cBhvr override="childStyle">
                                        <p:cTn id="79" dur="500" fill="hold"/>
                                        <p:tgtEl>
                                          <p:spTgt spid="62"/>
                                        </p:tgtEl>
                                        <p:attrNameLst>
                                          <p:attrName>style.color</p:attrName>
                                        </p:attrNameLst>
                                      </p:cBhvr>
                                      <p:to>
                                        <a:srgbClr val="B9B8C0"/>
                                      </p:to>
                                    </p:animClr>
                                  </p:childTnLst>
                                </p:cTn>
                              </p:par>
                              <p:par>
                                <p:cTn id="80" presetID="22" presetClass="entr" presetSubtype="1" fill="hold"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wipe(up)">
                                      <p:cBhvr>
                                        <p:cTn id="82" dur="500"/>
                                        <p:tgtEl>
                                          <p:spTgt spid="79"/>
                                        </p:tgtEl>
                                      </p:cBhvr>
                                    </p:animEffect>
                                  </p:childTnLst>
                                </p:cTn>
                              </p:par>
                              <p:par>
                                <p:cTn id="83" presetID="22" presetClass="entr" presetSubtype="1"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up)">
                                      <p:cBhvr>
                                        <p:cTn id="85" dur="500"/>
                                        <p:tgtEl>
                                          <p:spTgt spid="82"/>
                                        </p:tgtEl>
                                      </p:cBhvr>
                                    </p:animEffect>
                                  </p:childTnLst>
                                </p:cTn>
                              </p:par>
                            </p:childTnLst>
                          </p:cTn>
                        </p:par>
                        <p:par>
                          <p:cTn id="86" fill="hold">
                            <p:stCondLst>
                              <p:cond delay="500"/>
                            </p:stCondLst>
                            <p:childTnLst>
                              <p:par>
                                <p:cTn id="87" presetID="22" presetClass="exit" presetSubtype="1" fill="hold" nodeType="afterEffect">
                                  <p:stCondLst>
                                    <p:cond delay="0"/>
                                  </p:stCondLst>
                                  <p:childTnLst>
                                    <p:animEffect transition="out" filter="wipe(up)">
                                      <p:cBhvr>
                                        <p:cTn id="88" dur="500"/>
                                        <p:tgtEl>
                                          <p:spTgt spid="82"/>
                                        </p:tgtEl>
                                      </p:cBhvr>
                                    </p:animEffect>
                                    <p:set>
                                      <p:cBhvr>
                                        <p:cTn id="89" dur="1" fill="hold">
                                          <p:stCondLst>
                                            <p:cond delay="499"/>
                                          </p:stCondLst>
                                        </p:cTn>
                                        <p:tgtEl>
                                          <p:spTgt spid="82"/>
                                        </p:tgtEl>
                                        <p:attrNameLst>
                                          <p:attrName>style.visibility</p:attrName>
                                        </p:attrNameLst>
                                      </p:cBhvr>
                                      <p:to>
                                        <p:strVal val="hidden"/>
                                      </p:to>
                                    </p:set>
                                  </p:childTnLst>
                                </p:cTn>
                              </p:par>
                            </p:childTnLst>
                          </p:cTn>
                        </p:par>
                        <p:par>
                          <p:cTn id="90" fill="hold">
                            <p:stCondLst>
                              <p:cond delay="1000"/>
                            </p:stCondLst>
                            <p:childTnLst>
                              <p:par>
                                <p:cTn id="91" presetID="3" presetClass="emph" presetSubtype="2" fill="hold" grpId="1" nodeType="afterEffect">
                                  <p:stCondLst>
                                    <p:cond delay="0"/>
                                  </p:stCondLst>
                                  <p:childTnLst>
                                    <p:animClr clrSpc="rgb" dir="cw">
                                      <p:cBhvr override="childStyle">
                                        <p:cTn id="92" dur="500" fill="hold"/>
                                        <p:tgtEl>
                                          <p:spTgt spid="122"/>
                                        </p:tgtEl>
                                        <p:attrNameLst>
                                          <p:attrName>style.color</p:attrName>
                                        </p:attrNameLst>
                                      </p:cBhvr>
                                      <p:to>
                                        <a:srgbClr val="B8B8B8"/>
                                      </p:to>
                                    </p:animClr>
                                  </p:childTnLst>
                                </p:cTn>
                              </p:par>
                              <p:par>
                                <p:cTn id="93" presetID="3" presetClass="emph" presetSubtype="2" fill="hold" grpId="1" nodeType="withEffect">
                                  <p:stCondLst>
                                    <p:cond delay="0"/>
                                  </p:stCondLst>
                                  <p:childTnLst>
                                    <p:animClr clrSpc="rgb" dir="cw">
                                      <p:cBhvr override="childStyle">
                                        <p:cTn id="94" dur="500" fill="hold"/>
                                        <p:tgtEl>
                                          <p:spTgt spid="123"/>
                                        </p:tgtEl>
                                        <p:attrNameLst>
                                          <p:attrName>style.color</p:attrName>
                                        </p:attrNameLst>
                                      </p:cBhvr>
                                      <p:to>
                                        <a:schemeClr val="tx1"/>
                                      </p:to>
                                    </p:animClr>
                                  </p:childTnLst>
                                </p:cTn>
                              </p:par>
                              <p:par>
                                <p:cTn id="95" presetID="10"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500"/>
                                        <p:tgtEl>
                                          <p:spTgt spid="65"/>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8" fill="hold" grpId="0" nodeType="click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additive="base">
                                        <p:cTn id="105" dur="500"/>
                                        <p:tgtEl>
                                          <p:spTgt spid="119"/>
                                        </p:tgtEl>
                                        <p:attrNameLst>
                                          <p:attrName>ppt_x</p:attrName>
                                        </p:attrNameLst>
                                      </p:cBhvr>
                                      <p:tavLst>
                                        <p:tav tm="0">
                                          <p:val>
                                            <p:strVal val="#ppt_x-#ppt_w*1.125000"/>
                                          </p:val>
                                        </p:tav>
                                        <p:tav tm="100000">
                                          <p:val>
                                            <p:strVal val="#ppt_x"/>
                                          </p:val>
                                        </p:tav>
                                      </p:tavLst>
                                    </p:anim>
                                    <p:animEffect transition="in" filter="wipe(right)">
                                      <p:cBhvr>
                                        <p:cTn id="106" dur="500"/>
                                        <p:tgtEl>
                                          <p:spTgt spid="119"/>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mph" presetSubtype="2" fill="hold" grpId="1" nodeType="clickEffect">
                                  <p:stCondLst>
                                    <p:cond delay="0"/>
                                  </p:stCondLst>
                                  <p:childTnLst>
                                    <p:animClr clrSpc="rgb" dir="cw">
                                      <p:cBhvr override="childStyle">
                                        <p:cTn id="110" dur="500" fill="hold"/>
                                        <p:tgtEl>
                                          <p:spTgt spid="119"/>
                                        </p:tgtEl>
                                        <p:attrNameLst>
                                          <p:attrName>style.color</p:attrName>
                                        </p:attrNameLst>
                                      </p:cBhvr>
                                      <p:to>
                                        <a:srgbClr val="B9B8C0"/>
                                      </p:to>
                                    </p:animClr>
                                  </p:childTnLst>
                                </p:cTn>
                              </p:par>
                              <p:par>
                                <p:cTn id="111" presetID="3" presetClass="emph" presetSubtype="2" fill="hold" grpId="0" nodeType="withEffect">
                                  <p:stCondLst>
                                    <p:cond delay="0"/>
                                  </p:stCondLst>
                                  <p:childTnLst>
                                    <p:animClr clrSpc="rgb" dir="cw">
                                      <p:cBhvr override="childStyle">
                                        <p:cTn id="112" dur="500" fill="hold"/>
                                        <p:tgtEl>
                                          <p:spTgt spid="65"/>
                                        </p:tgtEl>
                                        <p:attrNameLst>
                                          <p:attrName>style.color</p:attrName>
                                        </p:attrNameLst>
                                      </p:cBhvr>
                                      <p:to>
                                        <a:srgbClr val="B9B8C0"/>
                                      </p:to>
                                    </p:animClr>
                                  </p:childTnLst>
                                </p:cTn>
                              </p:par>
                              <p:par>
                                <p:cTn id="113" presetID="3" presetClass="emph" presetSubtype="2" fill="hold" grpId="1" nodeType="withEffect">
                                  <p:stCondLst>
                                    <p:cond delay="0"/>
                                  </p:stCondLst>
                                  <p:childTnLst>
                                    <p:animClr clrSpc="rgb" dir="cw">
                                      <p:cBhvr override="childStyle">
                                        <p:cTn id="114" dur="500" fill="hold"/>
                                        <p:tgtEl>
                                          <p:spTgt spid="66"/>
                                        </p:tgtEl>
                                        <p:attrNameLst>
                                          <p:attrName>style.color</p:attrName>
                                        </p:attrNameLst>
                                      </p:cBhvr>
                                      <p:to>
                                        <a:srgbClr val="B9B8C0"/>
                                      </p:to>
                                    </p:animClr>
                                  </p:childTnLst>
                                </p:cTn>
                              </p:par>
                              <p:par>
                                <p:cTn id="115" presetID="7" presetClass="emph" presetSubtype="2" fill="hold" nodeType="withEffect">
                                  <p:stCondLst>
                                    <p:cond delay="0"/>
                                  </p:stCondLst>
                                  <p:childTnLst>
                                    <p:animClr clrSpc="rgb" dir="cw">
                                      <p:cBhvr>
                                        <p:cTn id="116" dur="500" fill="hold"/>
                                        <p:tgtEl>
                                          <p:spTgt spid="119"/>
                                        </p:tgtEl>
                                        <p:attrNameLst>
                                          <p:attrName>stroke.color</p:attrName>
                                        </p:attrNameLst>
                                      </p:cBhvr>
                                      <p:to>
                                        <a:srgbClr val="B9B8C0"/>
                                      </p:to>
                                    </p:animClr>
                                    <p:set>
                                      <p:cBhvr>
                                        <p:cTn id="117" dur="500" fill="hold"/>
                                        <p:tgtEl>
                                          <p:spTgt spid="119"/>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65"/>
                                        </p:tgtEl>
                                        <p:attrNameLst>
                                          <p:attrName>stroke.color</p:attrName>
                                        </p:attrNameLst>
                                      </p:cBhvr>
                                      <p:to>
                                        <a:srgbClr val="B9B8C0"/>
                                      </p:to>
                                    </p:animClr>
                                    <p:set>
                                      <p:cBhvr>
                                        <p:cTn id="120" dur="500" fill="hold"/>
                                        <p:tgtEl>
                                          <p:spTgt spid="65"/>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66"/>
                                        </p:tgtEl>
                                        <p:attrNameLst>
                                          <p:attrName>stroke.color</p:attrName>
                                        </p:attrNameLst>
                                      </p:cBhvr>
                                      <p:to>
                                        <a:srgbClr val="B9B8C0"/>
                                      </p:to>
                                    </p:animClr>
                                    <p:set>
                                      <p:cBhvr>
                                        <p:cTn id="123" dur="500" fill="hold"/>
                                        <p:tgtEl>
                                          <p:spTgt spid="66"/>
                                        </p:tgtEl>
                                        <p:attrNameLst>
                                          <p:attrName>stroke.on</p:attrName>
                                        </p:attrNameLst>
                                      </p:cBhvr>
                                      <p:to>
                                        <p:strVal val="true"/>
                                      </p:to>
                                    </p:set>
                                  </p:childTnLst>
                                </p:cTn>
                              </p:par>
                              <p:par>
                                <p:cTn id="124" presetID="22" presetClass="entr" presetSubtype="1" fill="hold"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wipe(up)">
                                      <p:cBhvr>
                                        <p:cTn id="126" dur="500"/>
                                        <p:tgtEl>
                                          <p:spTgt spid="80"/>
                                        </p:tgtEl>
                                      </p:cBhvr>
                                    </p:animEffect>
                                  </p:childTnLst>
                                </p:cTn>
                              </p:par>
                              <p:par>
                                <p:cTn id="127" presetID="22" presetClass="entr" presetSubtype="1" fill="hold" nodeType="with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wipe(up)">
                                      <p:cBhvr>
                                        <p:cTn id="129" dur="500"/>
                                        <p:tgtEl>
                                          <p:spTgt spid="84"/>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fade">
                                      <p:cBhvr>
                                        <p:cTn id="133" dur="500"/>
                                        <p:tgtEl>
                                          <p:spTgt spid="77"/>
                                        </p:tgtEl>
                                      </p:cBhvr>
                                    </p:animEffect>
                                  </p:childTnLst>
                                </p:cTn>
                              </p:par>
                              <p:par>
                                <p:cTn id="134" presetID="3" presetClass="emph" presetSubtype="2" fill="hold" grpId="2" nodeType="withEffect">
                                  <p:stCondLst>
                                    <p:cond delay="0"/>
                                  </p:stCondLst>
                                  <p:childTnLst>
                                    <p:animClr clrSpc="rgb" dir="cw">
                                      <p:cBhvr override="childStyle">
                                        <p:cTn id="135" dur="500" fill="hold"/>
                                        <p:tgtEl>
                                          <p:spTgt spid="123"/>
                                        </p:tgtEl>
                                        <p:attrNameLst>
                                          <p:attrName>style.color</p:attrName>
                                        </p:attrNameLst>
                                      </p:cBhvr>
                                      <p:to>
                                        <a:srgbClr val="B8B8B8"/>
                                      </p:to>
                                    </p:animClr>
                                  </p:childTnLst>
                                </p:cTn>
                              </p:par>
                              <p:par>
                                <p:cTn id="136" presetID="3" presetClass="emph" presetSubtype="2" fill="hold" grpId="1" nodeType="withEffect">
                                  <p:stCondLst>
                                    <p:cond delay="0"/>
                                  </p:stCondLst>
                                  <p:childTnLst>
                                    <p:animClr clrSpc="rgb" dir="cw">
                                      <p:cBhvr override="childStyle">
                                        <p:cTn id="137" dur="500" fill="hold"/>
                                        <p:tgtEl>
                                          <p:spTgt spid="124"/>
                                        </p:tgtEl>
                                        <p:attrNameLst>
                                          <p:attrName>style.color</p:attrName>
                                        </p:attrNameLst>
                                      </p:cBhvr>
                                      <p:to>
                                        <a:schemeClr val="tx1"/>
                                      </p:to>
                                    </p:animClr>
                                  </p:childTnLst>
                                </p:cTn>
                              </p:par>
                              <p:par>
                                <p:cTn id="138" presetID="22" presetClass="exit" presetSubtype="1" fill="hold" nodeType="withEffect">
                                  <p:stCondLst>
                                    <p:cond delay="0"/>
                                  </p:stCondLst>
                                  <p:childTnLst>
                                    <p:animEffect transition="out" filter="wipe(up)">
                                      <p:cBhvr>
                                        <p:cTn id="139" dur="500"/>
                                        <p:tgtEl>
                                          <p:spTgt spid="84"/>
                                        </p:tgtEl>
                                      </p:cBhvr>
                                    </p:animEffect>
                                    <p:set>
                                      <p:cBhvr>
                                        <p:cTn id="140" dur="1" fill="hold">
                                          <p:stCondLst>
                                            <p:cond delay="499"/>
                                          </p:stCondLst>
                                        </p:cTn>
                                        <p:tgtEl>
                                          <p:spTgt spid="84"/>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500"/>
                                        <p:tgtEl>
                                          <p:spTgt spid="7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500"/>
                                        <p:tgtEl>
                                          <p:spTgt spid="75"/>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20"/>
                                        </p:tgtEl>
                                        <p:attrNameLst>
                                          <p:attrName>style.visibility</p:attrName>
                                        </p:attrNameLst>
                                      </p:cBhvr>
                                      <p:to>
                                        <p:strVal val="visible"/>
                                      </p:to>
                                    </p:set>
                                    <p:anim calcmode="lin" valueType="num">
                                      <p:cBhvr additive="base">
                                        <p:cTn id="151" dur="500"/>
                                        <p:tgtEl>
                                          <p:spTgt spid="120"/>
                                        </p:tgtEl>
                                        <p:attrNameLst>
                                          <p:attrName>ppt_x</p:attrName>
                                        </p:attrNameLst>
                                      </p:cBhvr>
                                      <p:tavLst>
                                        <p:tav tm="0">
                                          <p:val>
                                            <p:strVal val="#ppt_x-#ppt_w*1.125000"/>
                                          </p:val>
                                        </p:tav>
                                        <p:tav tm="100000">
                                          <p:val>
                                            <p:strVal val="#ppt_x"/>
                                          </p:val>
                                        </p:tav>
                                      </p:tavLst>
                                    </p:anim>
                                    <p:animEffect transition="in" filter="wipe(right)">
                                      <p:cBhvr>
                                        <p:cTn id="152" dur="500"/>
                                        <p:tgtEl>
                                          <p:spTgt spid="120"/>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mph" presetSubtype="2" fill="hold" grpId="1" nodeType="clickEffect">
                                  <p:stCondLst>
                                    <p:cond delay="0"/>
                                  </p:stCondLst>
                                  <p:childTnLst>
                                    <p:animClr clrSpc="rgb" dir="cw">
                                      <p:cBhvr override="childStyle">
                                        <p:cTn id="156" dur="500" fill="hold"/>
                                        <p:tgtEl>
                                          <p:spTgt spid="120"/>
                                        </p:tgtEl>
                                        <p:attrNameLst>
                                          <p:attrName>style.color</p:attrName>
                                        </p:attrNameLst>
                                      </p:cBhvr>
                                      <p:to>
                                        <a:srgbClr val="B9B8C0"/>
                                      </p:to>
                                    </p:animClr>
                                  </p:childTnLst>
                                </p:cTn>
                              </p:par>
                              <p:par>
                                <p:cTn id="157" presetID="3" presetClass="emph" presetSubtype="2" fill="hold" grpId="1" nodeType="withEffect">
                                  <p:stCondLst>
                                    <p:cond delay="0"/>
                                  </p:stCondLst>
                                  <p:childTnLst>
                                    <p:animClr clrSpc="rgb" dir="cw">
                                      <p:cBhvr override="childStyle">
                                        <p:cTn id="158" dur="500" fill="hold"/>
                                        <p:tgtEl>
                                          <p:spTgt spid="75"/>
                                        </p:tgtEl>
                                        <p:attrNameLst>
                                          <p:attrName>style.color</p:attrName>
                                        </p:attrNameLst>
                                      </p:cBhvr>
                                      <p:to>
                                        <a:srgbClr val="B9B8C0"/>
                                      </p:to>
                                    </p:animClr>
                                  </p:childTnLst>
                                </p:cTn>
                              </p:par>
                              <p:par>
                                <p:cTn id="159" presetID="3" presetClass="emph" presetSubtype="2" fill="hold" grpId="1" nodeType="withEffect">
                                  <p:stCondLst>
                                    <p:cond delay="0"/>
                                  </p:stCondLst>
                                  <p:childTnLst>
                                    <p:animClr clrSpc="rgb" dir="cw">
                                      <p:cBhvr override="childStyle">
                                        <p:cTn id="160" dur="500" fill="hold"/>
                                        <p:tgtEl>
                                          <p:spTgt spid="76"/>
                                        </p:tgtEl>
                                        <p:attrNameLst>
                                          <p:attrName>style.color</p:attrName>
                                        </p:attrNameLst>
                                      </p:cBhvr>
                                      <p:to>
                                        <a:srgbClr val="B9B8C0"/>
                                      </p:to>
                                    </p:animClr>
                                  </p:childTnLst>
                                </p:cTn>
                              </p:par>
                              <p:par>
                                <p:cTn id="161" presetID="3" presetClass="emph" presetSubtype="2" fill="hold" grpId="1" nodeType="withEffect">
                                  <p:stCondLst>
                                    <p:cond delay="0"/>
                                  </p:stCondLst>
                                  <p:childTnLst>
                                    <p:animClr clrSpc="rgb" dir="cw">
                                      <p:cBhvr override="childStyle">
                                        <p:cTn id="162" dur="500" fill="hold"/>
                                        <p:tgtEl>
                                          <p:spTgt spid="77"/>
                                        </p:tgtEl>
                                        <p:attrNameLst>
                                          <p:attrName>style.color</p:attrName>
                                        </p:attrNameLst>
                                      </p:cBhvr>
                                      <p:to>
                                        <a:srgbClr val="B9B8C0"/>
                                      </p:to>
                                    </p:animClr>
                                  </p:childTnLst>
                                </p:cTn>
                              </p:par>
                              <p:par>
                                <p:cTn id="163" presetID="7" presetClass="emph" presetSubtype="2" fill="hold" nodeType="withEffect">
                                  <p:stCondLst>
                                    <p:cond delay="0"/>
                                  </p:stCondLst>
                                  <p:childTnLst>
                                    <p:animClr clrSpc="rgb" dir="cw">
                                      <p:cBhvr>
                                        <p:cTn id="164" dur="500" fill="hold"/>
                                        <p:tgtEl>
                                          <p:spTgt spid="120"/>
                                        </p:tgtEl>
                                        <p:attrNameLst>
                                          <p:attrName>stroke.color</p:attrName>
                                        </p:attrNameLst>
                                      </p:cBhvr>
                                      <p:to>
                                        <a:srgbClr val="B9B8C0"/>
                                      </p:to>
                                    </p:animClr>
                                    <p:set>
                                      <p:cBhvr>
                                        <p:cTn id="165" dur="500" fill="hold"/>
                                        <p:tgtEl>
                                          <p:spTgt spid="120"/>
                                        </p:tgtEl>
                                        <p:attrNameLst>
                                          <p:attrName>stroke.on</p:attrName>
                                        </p:attrNameLst>
                                      </p:cBhvr>
                                      <p:to>
                                        <p:strVal val="true"/>
                                      </p:to>
                                    </p:set>
                                  </p:childTnLst>
                                </p:cTn>
                              </p:par>
                              <p:par>
                                <p:cTn id="166" presetID="7" presetClass="emph" presetSubtype="2" fill="hold" nodeType="withEffect">
                                  <p:stCondLst>
                                    <p:cond delay="0"/>
                                  </p:stCondLst>
                                  <p:childTnLst>
                                    <p:animClr clrSpc="rgb" dir="cw">
                                      <p:cBhvr>
                                        <p:cTn id="167" dur="500" fill="hold"/>
                                        <p:tgtEl>
                                          <p:spTgt spid="75"/>
                                        </p:tgtEl>
                                        <p:attrNameLst>
                                          <p:attrName>stroke.color</p:attrName>
                                        </p:attrNameLst>
                                      </p:cBhvr>
                                      <p:to>
                                        <a:srgbClr val="B9B8C0"/>
                                      </p:to>
                                    </p:animClr>
                                    <p:set>
                                      <p:cBhvr>
                                        <p:cTn id="168" dur="500" fill="hold"/>
                                        <p:tgtEl>
                                          <p:spTgt spid="75"/>
                                        </p:tgtEl>
                                        <p:attrNameLst>
                                          <p:attrName>stroke.on</p:attrName>
                                        </p:attrNameLst>
                                      </p:cBhvr>
                                      <p:to>
                                        <p:strVal val="true"/>
                                      </p:to>
                                    </p:set>
                                  </p:childTnLst>
                                </p:cTn>
                              </p:par>
                              <p:par>
                                <p:cTn id="169" presetID="7" presetClass="emph" presetSubtype="2" fill="hold" nodeType="withEffect">
                                  <p:stCondLst>
                                    <p:cond delay="0"/>
                                  </p:stCondLst>
                                  <p:childTnLst>
                                    <p:animClr clrSpc="rgb" dir="cw">
                                      <p:cBhvr>
                                        <p:cTn id="170" dur="500" fill="hold"/>
                                        <p:tgtEl>
                                          <p:spTgt spid="76"/>
                                        </p:tgtEl>
                                        <p:attrNameLst>
                                          <p:attrName>stroke.color</p:attrName>
                                        </p:attrNameLst>
                                      </p:cBhvr>
                                      <p:to>
                                        <a:srgbClr val="B9B8C0"/>
                                      </p:to>
                                    </p:animClr>
                                    <p:set>
                                      <p:cBhvr>
                                        <p:cTn id="171" dur="500" fill="hold"/>
                                        <p:tgtEl>
                                          <p:spTgt spid="76"/>
                                        </p:tgtEl>
                                        <p:attrNameLst>
                                          <p:attrName>stroke.on</p:attrName>
                                        </p:attrNameLst>
                                      </p:cBhvr>
                                      <p:to>
                                        <p:strVal val="true"/>
                                      </p:to>
                                    </p:set>
                                  </p:childTnLst>
                                </p:cTn>
                              </p:par>
                              <p:par>
                                <p:cTn id="172" presetID="7" presetClass="emph" presetSubtype="2" fill="hold" nodeType="withEffect">
                                  <p:stCondLst>
                                    <p:cond delay="0"/>
                                  </p:stCondLst>
                                  <p:childTnLst>
                                    <p:animClr clrSpc="rgb" dir="cw">
                                      <p:cBhvr>
                                        <p:cTn id="173" dur="500" fill="hold"/>
                                        <p:tgtEl>
                                          <p:spTgt spid="77"/>
                                        </p:tgtEl>
                                        <p:attrNameLst>
                                          <p:attrName>stroke.color</p:attrName>
                                        </p:attrNameLst>
                                      </p:cBhvr>
                                      <p:to>
                                        <a:srgbClr val="B9B8C0"/>
                                      </p:to>
                                    </p:animClr>
                                    <p:set>
                                      <p:cBhvr>
                                        <p:cTn id="174" dur="500" fill="hold"/>
                                        <p:tgtEl>
                                          <p:spTgt spid="77"/>
                                        </p:tgtEl>
                                        <p:attrNameLst>
                                          <p:attrName>stroke.on</p:attrName>
                                        </p:attrNameLst>
                                      </p:cBhvr>
                                      <p:to>
                                        <p:strVal val="true"/>
                                      </p:to>
                                    </p:set>
                                  </p:childTnLst>
                                </p:cTn>
                              </p:par>
                              <p:par>
                                <p:cTn id="175" presetID="10" presetClass="entr" presetSubtype="0" fill="hold" grpId="0" nodeType="withEffect">
                                  <p:stCondLst>
                                    <p:cond delay="0"/>
                                  </p:stCondLst>
                                  <p:childTnLst>
                                    <p:set>
                                      <p:cBhvr>
                                        <p:cTn id="176" dur="1" fill="hold">
                                          <p:stCondLst>
                                            <p:cond delay="0"/>
                                          </p:stCondLst>
                                        </p:cTn>
                                        <p:tgtEl>
                                          <p:spTgt spid="121"/>
                                        </p:tgtEl>
                                        <p:attrNameLst>
                                          <p:attrName>style.visibility</p:attrName>
                                        </p:attrNameLst>
                                      </p:cBhvr>
                                      <p:to>
                                        <p:strVal val="visible"/>
                                      </p:to>
                                    </p:set>
                                    <p:animEffect transition="in" filter="fade">
                                      <p:cBhvr>
                                        <p:cTn id="177" dur="500"/>
                                        <p:tgtEl>
                                          <p:spTgt spid="121"/>
                                        </p:tgtEl>
                                      </p:cBhvr>
                                    </p:animEffect>
                                  </p:childTnLst>
                                </p:cTn>
                              </p:par>
                              <p:par>
                                <p:cTn id="178" presetID="22" presetClass="entr" presetSubtype="1" fill="hold" nodeType="withEffect">
                                  <p:stCondLst>
                                    <p:cond delay="0"/>
                                  </p:stCondLst>
                                  <p:childTnLst>
                                    <p:set>
                                      <p:cBhvr>
                                        <p:cTn id="179" dur="1" fill="hold">
                                          <p:stCondLst>
                                            <p:cond delay="0"/>
                                          </p:stCondLst>
                                        </p:cTn>
                                        <p:tgtEl>
                                          <p:spTgt spid="60"/>
                                        </p:tgtEl>
                                        <p:attrNameLst>
                                          <p:attrName>style.visibility</p:attrName>
                                        </p:attrNameLst>
                                      </p:cBhvr>
                                      <p:to>
                                        <p:strVal val="visible"/>
                                      </p:to>
                                    </p:set>
                                    <p:animEffect transition="in" filter="wipe(up)">
                                      <p:cBhvr>
                                        <p:cTn id="180" dur="500"/>
                                        <p:tgtEl>
                                          <p:spTgt spid="60"/>
                                        </p:tgtEl>
                                      </p:cBhvr>
                                    </p:animEffect>
                                  </p:childTnLst>
                                </p:cTn>
                              </p:par>
                              <p:par>
                                <p:cTn id="181" presetID="22" presetClass="entr" presetSubtype="1" fill="hold"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wipe(up)">
                                      <p:cBhvr>
                                        <p:cTn id="183" dur="500"/>
                                        <p:tgtEl>
                                          <p:spTgt spid="112"/>
                                        </p:tgtEl>
                                      </p:cBhvr>
                                    </p:animEffect>
                                  </p:childTnLst>
                                </p:cTn>
                              </p:par>
                            </p:childTnLst>
                          </p:cTn>
                        </p:par>
                        <p:par>
                          <p:cTn id="184" fill="hold">
                            <p:stCondLst>
                              <p:cond delay="500"/>
                            </p:stCondLst>
                            <p:childTnLst>
                              <p:par>
                                <p:cTn id="185" presetID="22" presetClass="entr" presetSubtype="8" fill="hold"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wipe(left)">
                                      <p:cBhvr>
                                        <p:cTn id="187" dur="500"/>
                                        <p:tgtEl>
                                          <p:spTgt spid="61"/>
                                        </p:tgtEl>
                                      </p:cBhvr>
                                    </p:animEffect>
                                  </p:childTnLst>
                                </p:cTn>
                              </p:par>
                              <p:par>
                                <p:cTn id="188" presetID="22" presetClass="entr" presetSubtype="8" fill="hold" nodeType="withEffect">
                                  <p:stCondLst>
                                    <p:cond delay="0"/>
                                  </p:stCondLst>
                                  <p:childTnLst>
                                    <p:set>
                                      <p:cBhvr>
                                        <p:cTn id="189" dur="1" fill="hold">
                                          <p:stCondLst>
                                            <p:cond delay="0"/>
                                          </p:stCondLst>
                                        </p:cTn>
                                        <p:tgtEl>
                                          <p:spTgt spid="113"/>
                                        </p:tgtEl>
                                        <p:attrNameLst>
                                          <p:attrName>style.visibility</p:attrName>
                                        </p:attrNameLst>
                                      </p:cBhvr>
                                      <p:to>
                                        <p:strVal val="visible"/>
                                      </p:to>
                                    </p:set>
                                    <p:animEffect transition="in" filter="wipe(left)">
                                      <p:cBhvr>
                                        <p:cTn id="190" dur="500"/>
                                        <p:tgtEl>
                                          <p:spTgt spid="113"/>
                                        </p:tgtEl>
                                      </p:cBhvr>
                                    </p:animEffect>
                                  </p:childTnLst>
                                </p:cTn>
                              </p:par>
                            </p:childTnLst>
                          </p:cTn>
                        </p:par>
                        <p:par>
                          <p:cTn id="191" fill="hold">
                            <p:stCondLst>
                              <p:cond delay="1000"/>
                            </p:stCondLst>
                            <p:childTnLst>
                              <p:par>
                                <p:cTn id="192" presetID="22" presetClass="entr" presetSubtype="4" fill="hold" nodeType="afterEffect">
                                  <p:stCondLst>
                                    <p:cond delay="0"/>
                                  </p:stCondLst>
                                  <p:childTnLst>
                                    <p:set>
                                      <p:cBhvr>
                                        <p:cTn id="193" dur="1" fill="hold">
                                          <p:stCondLst>
                                            <p:cond delay="0"/>
                                          </p:stCondLst>
                                        </p:cTn>
                                        <p:tgtEl>
                                          <p:spTgt spid="59"/>
                                        </p:tgtEl>
                                        <p:attrNameLst>
                                          <p:attrName>style.visibility</p:attrName>
                                        </p:attrNameLst>
                                      </p:cBhvr>
                                      <p:to>
                                        <p:strVal val="visible"/>
                                      </p:to>
                                    </p:set>
                                    <p:animEffect transition="in" filter="wipe(down)">
                                      <p:cBhvr>
                                        <p:cTn id="194" dur="500"/>
                                        <p:tgtEl>
                                          <p:spTgt spid="59"/>
                                        </p:tgtEl>
                                      </p:cBhvr>
                                    </p:animEffect>
                                  </p:childTnLst>
                                </p:cTn>
                              </p:par>
                              <p:par>
                                <p:cTn id="195" presetID="22" presetClass="entr" presetSubtype="4" fill="hold" nodeType="withEffect">
                                  <p:stCondLst>
                                    <p:cond delay="0"/>
                                  </p:stCondLst>
                                  <p:childTnLst>
                                    <p:set>
                                      <p:cBhvr>
                                        <p:cTn id="196" dur="1" fill="hold">
                                          <p:stCondLst>
                                            <p:cond delay="0"/>
                                          </p:stCondLst>
                                        </p:cTn>
                                        <p:tgtEl>
                                          <p:spTgt spid="111"/>
                                        </p:tgtEl>
                                        <p:attrNameLst>
                                          <p:attrName>style.visibility</p:attrName>
                                        </p:attrNameLst>
                                      </p:cBhvr>
                                      <p:to>
                                        <p:strVal val="visible"/>
                                      </p:to>
                                    </p:set>
                                    <p:animEffect transition="in" filter="wipe(down)">
                                      <p:cBhvr>
                                        <p:cTn id="197" dur="500"/>
                                        <p:tgtEl>
                                          <p:spTgt spid="111"/>
                                        </p:tgtEl>
                                      </p:cBhvr>
                                    </p:animEffect>
                                  </p:childTnLst>
                                </p:cTn>
                              </p:par>
                            </p:childTnLst>
                          </p:cTn>
                        </p:par>
                        <p:par>
                          <p:cTn id="198" fill="hold">
                            <p:stCondLst>
                              <p:cond delay="1500"/>
                            </p:stCondLst>
                            <p:childTnLst>
                              <p:par>
                                <p:cTn id="199" presetID="22" presetClass="exit" presetSubtype="1" fill="hold" nodeType="afterEffect">
                                  <p:stCondLst>
                                    <p:cond delay="0"/>
                                  </p:stCondLst>
                                  <p:childTnLst>
                                    <p:animEffect transition="out" filter="wipe(up)">
                                      <p:cBhvr>
                                        <p:cTn id="200" dur="500"/>
                                        <p:tgtEl>
                                          <p:spTgt spid="112"/>
                                        </p:tgtEl>
                                      </p:cBhvr>
                                    </p:animEffect>
                                    <p:set>
                                      <p:cBhvr>
                                        <p:cTn id="201" dur="1" fill="hold">
                                          <p:stCondLst>
                                            <p:cond delay="499"/>
                                          </p:stCondLst>
                                        </p:cTn>
                                        <p:tgtEl>
                                          <p:spTgt spid="112"/>
                                        </p:tgtEl>
                                        <p:attrNameLst>
                                          <p:attrName>style.visibility</p:attrName>
                                        </p:attrNameLst>
                                      </p:cBhvr>
                                      <p:to>
                                        <p:strVal val="hidden"/>
                                      </p:to>
                                    </p:set>
                                  </p:childTnLst>
                                </p:cTn>
                              </p:par>
                            </p:childTnLst>
                          </p:cTn>
                        </p:par>
                        <p:par>
                          <p:cTn id="202" fill="hold">
                            <p:stCondLst>
                              <p:cond delay="2000"/>
                            </p:stCondLst>
                            <p:childTnLst>
                              <p:par>
                                <p:cTn id="203" presetID="22" presetClass="exit" presetSubtype="8" fill="hold" nodeType="afterEffect">
                                  <p:stCondLst>
                                    <p:cond delay="0"/>
                                  </p:stCondLst>
                                  <p:childTnLst>
                                    <p:animEffect transition="out" filter="wipe(left)">
                                      <p:cBhvr>
                                        <p:cTn id="204" dur="500"/>
                                        <p:tgtEl>
                                          <p:spTgt spid="113"/>
                                        </p:tgtEl>
                                      </p:cBhvr>
                                    </p:animEffect>
                                    <p:set>
                                      <p:cBhvr>
                                        <p:cTn id="205" dur="1" fill="hold">
                                          <p:stCondLst>
                                            <p:cond delay="499"/>
                                          </p:stCondLst>
                                        </p:cTn>
                                        <p:tgtEl>
                                          <p:spTgt spid="113"/>
                                        </p:tgtEl>
                                        <p:attrNameLst>
                                          <p:attrName>style.visibility</p:attrName>
                                        </p:attrNameLst>
                                      </p:cBhvr>
                                      <p:to>
                                        <p:strVal val="hidden"/>
                                      </p:to>
                                    </p:set>
                                  </p:childTnLst>
                                </p:cTn>
                              </p:par>
                            </p:childTnLst>
                          </p:cTn>
                        </p:par>
                        <p:par>
                          <p:cTn id="206" fill="hold">
                            <p:stCondLst>
                              <p:cond delay="2500"/>
                            </p:stCondLst>
                            <p:childTnLst>
                              <p:par>
                                <p:cTn id="207" presetID="22" presetClass="exit" presetSubtype="4" fill="hold" nodeType="afterEffect">
                                  <p:stCondLst>
                                    <p:cond delay="0"/>
                                  </p:stCondLst>
                                  <p:childTnLst>
                                    <p:animEffect transition="out" filter="wipe(down)">
                                      <p:cBhvr>
                                        <p:cTn id="208" dur="500"/>
                                        <p:tgtEl>
                                          <p:spTgt spid="111"/>
                                        </p:tgtEl>
                                      </p:cBhvr>
                                    </p:animEffect>
                                    <p:set>
                                      <p:cBhvr>
                                        <p:cTn id="209" dur="1" fill="hold">
                                          <p:stCondLst>
                                            <p:cond delay="499"/>
                                          </p:stCondLst>
                                        </p:cTn>
                                        <p:tgtEl>
                                          <p:spTgt spid="111"/>
                                        </p:tgtEl>
                                        <p:attrNameLst>
                                          <p:attrName>style.visibility</p:attrName>
                                        </p:attrNameLst>
                                      </p:cBhvr>
                                      <p:to>
                                        <p:strVal val="hidden"/>
                                      </p:to>
                                    </p:set>
                                  </p:childTnLst>
                                </p:cTn>
                              </p:par>
                            </p:childTnLst>
                          </p:cTn>
                        </p:par>
                        <p:par>
                          <p:cTn id="210" fill="hold">
                            <p:stCondLst>
                              <p:cond delay="3000"/>
                            </p:stCondLst>
                            <p:childTnLst>
                              <p:par>
                                <p:cTn id="211" presetID="3" presetClass="emph" presetSubtype="2" fill="hold" grpId="1" nodeType="afterEffect">
                                  <p:stCondLst>
                                    <p:cond delay="0"/>
                                  </p:stCondLst>
                                  <p:childTnLst>
                                    <p:animClr clrSpc="rgb" dir="cw">
                                      <p:cBhvr override="childStyle">
                                        <p:cTn id="212" dur="500" fill="hold"/>
                                        <p:tgtEl>
                                          <p:spTgt spid="121"/>
                                        </p:tgtEl>
                                        <p:attrNameLst>
                                          <p:attrName>style.color</p:attrName>
                                        </p:attrNameLst>
                                      </p:cBhvr>
                                      <p:to>
                                        <a:srgbClr val="B9B8C0"/>
                                      </p:to>
                                    </p:animClr>
                                  </p:childTnLst>
                                </p:cTn>
                              </p:par>
                              <p:par>
                                <p:cTn id="213" presetID="10" presetClass="entr" presetSubtype="0" fill="hold" grpId="0" nodeType="withEffect">
                                  <p:stCondLst>
                                    <p:cond delay="0"/>
                                  </p:stCondLst>
                                  <p:childTnLst>
                                    <p:set>
                                      <p:cBhvr>
                                        <p:cTn id="214" dur="1" fill="hold">
                                          <p:stCondLst>
                                            <p:cond delay="0"/>
                                          </p:stCondLst>
                                        </p:cTn>
                                        <p:tgtEl>
                                          <p:spTgt spid="98"/>
                                        </p:tgtEl>
                                        <p:attrNameLst>
                                          <p:attrName>style.visibility</p:attrName>
                                        </p:attrNameLst>
                                      </p:cBhvr>
                                      <p:to>
                                        <p:strVal val="visible"/>
                                      </p:to>
                                    </p:set>
                                    <p:animEffect transition="in" filter="fade">
                                      <p:cBhvr>
                                        <p:cTn id="215" dur="500"/>
                                        <p:tgtEl>
                                          <p:spTgt spid="98"/>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02"/>
                                        </p:tgtEl>
                                        <p:attrNameLst>
                                          <p:attrName>style.visibility</p:attrName>
                                        </p:attrNameLst>
                                      </p:cBhvr>
                                      <p:to>
                                        <p:strVal val="visible"/>
                                      </p:to>
                                    </p:set>
                                    <p:animEffect transition="in" filter="fade">
                                      <p:cBhvr>
                                        <p:cTn id="218" dur="500"/>
                                        <p:tgtEl>
                                          <p:spTgt spid="102"/>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03"/>
                                        </p:tgtEl>
                                        <p:attrNameLst>
                                          <p:attrName>style.visibility</p:attrName>
                                        </p:attrNameLst>
                                      </p:cBhvr>
                                      <p:to>
                                        <p:strVal val="visible"/>
                                      </p:to>
                                    </p:set>
                                    <p:animEffect transition="in" filter="fade">
                                      <p:cBhvr>
                                        <p:cTn id="221" dur="500"/>
                                        <p:tgtEl>
                                          <p:spTgt spid="103"/>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04"/>
                                        </p:tgtEl>
                                        <p:attrNameLst>
                                          <p:attrName>style.visibility</p:attrName>
                                        </p:attrNameLst>
                                      </p:cBhvr>
                                      <p:to>
                                        <p:strVal val="visible"/>
                                      </p:to>
                                    </p:set>
                                    <p:animEffect transition="in" filter="fade">
                                      <p:cBhvr>
                                        <p:cTn id="224" dur="500"/>
                                        <p:tgtEl>
                                          <p:spTgt spid="104"/>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mph" presetSubtype="2" fill="hold" grpId="1" nodeType="clickEffect">
                                  <p:stCondLst>
                                    <p:cond delay="0"/>
                                  </p:stCondLst>
                                  <p:childTnLst>
                                    <p:animClr clrSpc="rgb" dir="cw">
                                      <p:cBhvr override="childStyle">
                                        <p:cTn id="228" dur="500" fill="hold"/>
                                        <p:tgtEl>
                                          <p:spTgt spid="104"/>
                                        </p:tgtEl>
                                        <p:attrNameLst>
                                          <p:attrName>style.color</p:attrName>
                                        </p:attrNameLst>
                                      </p:cBhvr>
                                      <p:to>
                                        <a:srgbClr val="B9B8C0"/>
                                      </p:to>
                                    </p:animClr>
                                  </p:childTnLst>
                                </p:cTn>
                              </p:par>
                              <p:par>
                                <p:cTn id="229" presetID="3" presetClass="emph" presetSubtype="2" fill="hold" grpId="1" nodeType="withEffect">
                                  <p:stCondLst>
                                    <p:cond delay="0"/>
                                  </p:stCondLst>
                                  <p:childTnLst>
                                    <p:animClr clrSpc="rgb" dir="cw">
                                      <p:cBhvr override="childStyle">
                                        <p:cTn id="230" dur="500" fill="hold"/>
                                        <p:tgtEl>
                                          <p:spTgt spid="98"/>
                                        </p:tgtEl>
                                        <p:attrNameLst>
                                          <p:attrName>style.color</p:attrName>
                                        </p:attrNameLst>
                                      </p:cBhvr>
                                      <p:to>
                                        <a:srgbClr val="B9B8C0"/>
                                      </p:to>
                                    </p:animClr>
                                  </p:childTnLst>
                                </p:cTn>
                              </p:par>
                              <p:par>
                                <p:cTn id="231" presetID="3" presetClass="emph" presetSubtype="2" fill="hold" grpId="1" nodeType="withEffect">
                                  <p:stCondLst>
                                    <p:cond delay="0"/>
                                  </p:stCondLst>
                                  <p:childTnLst>
                                    <p:animClr clrSpc="rgb" dir="cw">
                                      <p:cBhvr override="childStyle">
                                        <p:cTn id="232" dur="500" fill="hold"/>
                                        <p:tgtEl>
                                          <p:spTgt spid="102"/>
                                        </p:tgtEl>
                                        <p:attrNameLst>
                                          <p:attrName>style.color</p:attrName>
                                        </p:attrNameLst>
                                      </p:cBhvr>
                                      <p:to>
                                        <a:srgbClr val="B9B8C0"/>
                                      </p:to>
                                    </p:animClr>
                                  </p:childTnLst>
                                </p:cTn>
                              </p:par>
                              <p:par>
                                <p:cTn id="233" presetID="7" presetClass="emph" presetSubtype="2" fill="hold" nodeType="withEffect">
                                  <p:stCondLst>
                                    <p:cond delay="0"/>
                                  </p:stCondLst>
                                  <p:childTnLst>
                                    <p:animClr clrSpc="rgb" dir="cw">
                                      <p:cBhvr>
                                        <p:cTn id="234" dur="500" fill="hold"/>
                                        <p:tgtEl>
                                          <p:spTgt spid="104"/>
                                        </p:tgtEl>
                                        <p:attrNameLst>
                                          <p:attrName>stroke.color</p:attrName>
                                        </p:attrNameLst>
                                      </p:cBhvr>
                                      <p:to>
                                        <a:srgbClr val="B9B8C0"/>
                                      </p:to>
                                    </p:animClr>
                                    <p:set>
                                      <p:cBhvr>
                                        <p:cTn id="235" dur="500" fill="hold"/>
                                        <p:tgtEl>
                                          <p:spTgt spid="104"/>
                                        </p:tgtEl>
                                        <p:attrNameLst>
                                          <p:attrName>stroke.on</p:attrName>
                                        </p:attrNameLst>
                                      </p:cBhvr>
                                      <p:to>
                                        <p:strVal val="true"/>
                                      </p:to>
                                    </p:set>
                                  </p:childTnLst>
                                </p:cTn>
                              </p:par>
                              <p:par>
                                <p:cTn id="236" presetID="7" presetClass="emph" presetSubtype="2" fill="hold" nodeType="withEffect">
                                  <p:stCondLst>
                                    <p:cond delay="0"/>
                                  </p:stCondLst>
                                  <p:childTnLst>
                                    <p:animClr clrSpc="rgb" dir="cw">
                                      <p:cBhvr>
                                        <p:cTn id="237" dur="500" fill="hold"/>
                                        <p:tgtEl>
                                          <p:spTgt spid="98"/>
                                        </p:tgtEl>
                                        <p:attrNameLst>
                                          <p:attrName>stroke.color</p:attrName>
                                        </p:attrNameLst>
                                      </p:cBhvr>
                                      <p:to>
                                        <a:srgbClr val="B9B8C0"/>
                                      </p:to>
                                    </p:animClr>
                                    <p:set>
                                      <p:cBhvr>
                                        <p:cTn id="238" dur="500" fill="hold"/>
                                        <p:tgtEl>
                                          <p:spTgt spid="98"/>
                                        </p:tgtEl>
                                        <p:attrNameLst>
                                          <p:attrName>stroke.on</p:attrName>
                                        </p:attrNameLst>
                                      </p:cBhvr>
                                      <p:to>
                                        <p:strVal val="true"/>
                                      </p:to>
                                    </p:set>
                                  </p:childTnLst>
                                </p:cTn>
                              </p:par>
                              <p:par>
                                <p:cTn id="239" presetID="7" presetClass="emph" presetSubtype="2" fill="hold" nodeType="withEffect">
                                  <p:stCondLst>
                                    <p:cond delay="0"/>
                                  </p:stCondLst>
                                  <p:childTnLst>
                                    <p:animClr clrSpc="rgb" dir="cw">
                                      <p:cBhvr>
                                        <p:cTn id="240" dur="500" fill="hold"/>
                                        <p:tgtEl>
                                          <p:spTgt spid="102"/>
                                        </p:tgtEl>
                                        <p:attrNameLst>
                                          <p:attrName>stroke.color</p:attrName>
                                        </p:attrNameLst>
                                      </p:cBhvr>
                                      <p:to>
                                        <a:srgbClr val="B9B8C0"/>
                                      </p:to>
                                    </p:animClr>
                                    <p:set>
                                      <p:cBhvr>
                                        <p:cTn id="241" dur="500" fill="hold"/>
                                        <p:tgtEl>
                                          <p:spTgt spid="102"/>
                                        </p:tgtEl>
                                        <p:attrNameLst>
                                          <p:attrName>stroke.on</p:attrName>
                                        </p:attrNameLst>
                                      </p:cBhvr>
                                      <p:to>
                                        <p:strVal val="true"/>
                                      </p:to>
                                    </p:set>
                                  </p:childTnLst>
                                </p:cTn>
                              </p:par>
                              <p:par>
                                <p:cTn id="242" presetID="3" presetClass="emph" presetSubtype="2" fill="hold" grpId="1" nodeType="withEffect">
                                  <p:stCondLst>
                                    <p:cond delay="0"/>
                                  </p:stCondLst>
                                  <p:childTnLst>
                                    <p:animClr clrSpc="rgb" dir="cw">
                                      <p:cBhvr override="childStyle">
                                        <p:cTn id="243" dur="500" fill="hold"/>
                                        <p:tgtEl>
                                          <p:spTgt spid="103"/>
                                        </p:tgtEl>
                                        <p:attrNameLst>
                                          <p:attrName>style.color</p:attrName>
                                        </p:attrNameLst>
                                      </p:cBhvr>
                                      <p:to>
                                        <a:srgbClr val="ABA9B2"/>
                                      </p:to>
                                    </p:animClr>
                                  </p:childTnLst>
                                </p:cTn>
                              </p:par>
                              <p:par>
                                <p:cTn id="244" presetID="7" presetClass="emph" presetSubtype="2" fill="hold" nodeType="withEffect">
                                  <p:stCondLst>
                                    <p:cond delay="0"/>
                                  </p:stCondLst>
                                  <p:childTnLst>
                                    <p:animClr clrSpc="rgb" dir="cw">
                                      <p:cBhvr>
                                        <p:cTn id="245" dur="500" fill="hold"/>
                                        <p:tgtEl>
                                          <p:spTgt spid="103"/>
                                        </p:tgtEl>
                                        <p:attrNameLst>
                                          <p:attrName>stroke.color</p:attrName>
                                        </p:attrNameLst>
                                      </p:cBhvr>
                                      <p:to>
                                        <a:srgbClr val="ABA9B2"/>
                                      </p:to>
                                    </p:animClr>
                                    <p:set>
                                      <p:cBhvr>
                                        <p:cTn id="246" dur="500" fill="hold"/>
                                        <p:tgtEl>
                                          <p:spTgt spid="103"/>
                                        </p:tgtEl>
                                        <p:attrNameLst>
                                          <p:attrName>stroke.on</p:attrName>
                                        </p:attrNameLst>
                                      </p:cBhvr>
                                      <p:to>
                                        <p:strVal val="true"/>
                                      </p:to>
                                    </p:set>
                                  </p:childTnLst>
                                </p:cTn>
                              </p:par>
                              <p:par>
                                <p:cTn id="247" presetID="22" presetClass="entr" presetSubtype="4" fill="hold" nodeType="withEffect">
                                  <p:stCondLst>
                                    <p:cond delay="0"/>
                                  </p:stCondLst>
                                  <p:childTnLst>
                                    <p:set>
                                      <p:cBhvr>
                                        <p:cTn id="248" dur="1" fill="hold">
                                          <p:stCondLst>
                                            <p:cond delay="0"/>
                                          </p:stCondLst>
                                        </p:cTn>
                                        <p:tgtEl>
                                          <p:spTgt spid="105"/>
                                        </p:tgtEl>
                                        <p:attrNameLst>
                                          <p:attrName>style.visibility</p:attrName>
                                        </p:attrNameLst>
                                      </p:cBhvr>
                                      <p:to>
                                        <p:strVal val="visible"/>
                                      </p:to>
                                    </p:set>
                                    <p:animEffect transition="in" filter="wipe(down)">
                                      <p:cBhvr>
                                        <p:cTn id="249" dur="500"/>
                                        <p:tgtEl>
                                          <p:spTgt spid="105"/>
                                        </p:tgtEl>
                                      </p:cBhvr>
                                    </p:animEffect>
                                  </p:childTnLst>
                                </p:cTn>
                              </p:par>
                              <p:par>
                                <p:cTn id="250" presetID="22" presetClass="entr" presetSubtype="4" fill="hold" nodeType="withEffect">
                                  <p:stCondLst>
                                    <p:cond delay="0"/>
                                  </p:stCondLst>
                                  <p:childTnLst>
                                    <p:set>
                                      <p:cBhvr>
                                        <p:cTn id="251" dur="1" fill="hold">
                                          <p:stCondLst>
                                            <p:cond delay="0"/>
                                          </p:stCondLst>
                                        </p:cTn>
                                        <p:tgtEl>
                                          <p:spTgt spid="106"/>
                                        </p:tgtEl>
                                        <p:attrNameLst>
                                          <p:attrName>style.visibility</p:attrName>
                                        </p:attrNameLst>
                                      </p:cBhvr>
                                      <p:to>
                                        <p:strVal val="visible"/>
                                      </p:to>
                                    </p:set>
                                    <p:animEffect transition="in" filter="wipe(down)">
                                      <p:cBhvr>
                                        <p:cTn id="252" dur="500"/>
                                        <p:tgtEl>
                                          <p:spTgt spid="106"/>
                                        </p:tgtEl>
                                      </p:cBhvr>
                                    </p:animEffect>
                                  </p:childTnLst>
                                </p:cTn>
                              </p:par>
                            </p:childTnLst>
                          </p:cTn>
                        </p:par>
                        <p:par>
                          <p:cTn id="253" fill="hold">
                            <p:stCondLst>
                              <p:cond delay="500"/>
                            </p:stCondLst>
                            <p:childTnLst>
                              <p:par>
                                <p:cTn id="254" presetID="22" presetClass="exit" presetSubtype="4" fill="hold" nodeType="afterEffect">
                                  <p:stCondLst>
                                    <p:cond delay="0"/>
                                  </p:stCondLst>
                                  <p:childTnLst>
                                    <p:animEffect transition="out" filter="wipe(down)">
                                      <p:cBhvr>
                                        <p:cTn id="255" dur="500"/>
                                        <p:tgtEl>
                                          <p:spTgt spid="106"/>
                                        </p:tgtEl>
                                      </p:cBhvr>
                                    </p:animEffect>
                                    <p:set>
                                      <p:cBhvr>
                                        <p:cTn id="256" dur="1" fill="hold">
                                          <p:stCondLst>
                                            <p:cond delay="499"/>
                                          </p:stCondLst>
                                        </p:cTn>
                                        <p:tgtEl>
                                          <p:spTgt spid="106"/>
                                        </p:tgtEl>
                                        <p:attrNameLst>
                                          <p:attrName>style.visibility</p:attrName>
                                        </p:attrNameLst>
                                      </p:cBhvr>
                                      <p:to>
                                        <p:strVal val="hidden"/>
                                      </p:to>
                                    </p:set>
                                  </p:childTnLst>
                                </p:cTn>
                              </p:par>
                              <p:par>
                                <p:cTn id="257" presetID="3" presetClass="emph" presetSubtype="2" fill="hold" grpId="2" nodeType="withEffect">
                                  <p:stCondLst>
                                    <p:cond delay="0"/>
                                  </p:stCondLst>
                                  <p:childTnLst>
                                    <p:animClr clrSpc="rgb" dir="cw">
                                      <p:cBhvr override="childStyle">
                                        <p:cTn id="258" dur="500" fill="hold"/>
                                        <p:tgtEl>
                                          <p:spTgt spid="124"/>
                                        </p:tgtEl>
                                        <p:attrNameLst>
                                          <p:attrName>style.color</p:attrName>
                                        </p:attrNameLst>
                                      </p:cBhvr>
                                      <p:to>
                                        <a:srgbClr val="B8B8B8"/>
                                      </p:to>
                                    </p:animClr>
                                  </p:childTnLst>
                                </p:cTn>
                              </p:par>
                              <p:par>
                                <p:cTn id="259" presetID="3" presetClass="emph" presetSubtype="2" fill="hold" grpId="3" nodeType="withEffect">
                                  <p:stCondLst>
                                    <p:cond delay="0"/>
                                  </p:stCondLst>
                                  <p:childTnLst>
                                    <p:animClr clrSpc="rgb" dir="cw">
                                      <p:cBhvr override="childStyle">
                                        <p:cTn id="260" dur="500" fill="hold"/>
                                        <p:tgtEl>
                                          <p:spTgt spid="123"/>
                                        </p:tgtEl>
                                        <p:attrNameLst>
                                          <p:attrName>style.color</p:attrName>
                                        </p:attrNameLst>
                                      </p:cBhvr>
                                      <p:to>
                                        <a:schemeClr val="tx1"/>
                                      </p:to>
                                    </p:animClr>
                                  </p:childTnLst>
                                </p:cTn>
                              </p:par>
                              <p:par>
                                <p:cTn id="261" presetID="10" presetClass="entr" presetSubtype="0" fill="hold" grpId="0" nodeType="withEffect">
                                  <p:stCondLst>
                                    <p:cond delay="0"/>
                                  </p:stCondLst>
                                  <p:childTnLst>
                                    <p:set>
                                      <p:cBhvr>
                                        <p:cTn id="262" dur="1" fill="hold">
                                          <p:stCondLst>
                                            <p:cond delay="0"/>
                                          </p:stCondLst>
                                        </p:cTn>
                                        <p:tgtEl>
                                          <p:spTgt spid="99"/>
                                        </p:tgtEl>
                                        <p:attrNameLst>
                                          <p:attrName>style.visibility</p:attrName>
                                        </p:attrNameLst>
                                      </p:cBhvr>
                                      <p:to>
                                        <p:strVal val="visible"/>
                                      </p:to>
                                    </p:set>
                                    <p:animEffect transition="in" filter="fade">
                                      <p:cBhvr>
                                        <p:cTn id="263" dur="500"/>
                                        <p:tgtEl>
                                          <p:spTgt spid="99"/>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00"/>
                                        </p:tgtEl>
                                        <p:attrNameLst>
                                          <p:attrName>style.visibility</p:attrName>
                                        </p:attrNameLst>
                                      </p:cBhvr>
                                      <p:to>
                                        <p:strVal val="visible"/>
                                      </p:to>
                                    </p:set>
                                    <p:animEffect transition="in" filter="fade">
                                      <p:cBhvr>
                                        <p:cTn id="266" dur="500"/>
                                        <p:tgtEl>
                                          <p:spTgt spid="100"/>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01"/>
                                        </p:tgtEl>
                                        <p:attrNameLst>
                                          <p:attrName>style.visibility</p:attrName>
                                        </p:attrNameLst>
                                      </p:cBhvr>
                                      <p:to>
                                        <p:strVal val="visible"/>
                                      </p:to>
                                    </p:set>
                                    <p:animEffect transition="in" filter="fade">
                                      <p:cBhvr>
                                        <p:cTn id="269" dur="500"/>
                                        <p:tgtEl>
                                          <p:spTgt spid="101"/>
                                        </p:tgtEl>
                                      </p:cBhvr>
                                    </p:animEffect>
                                  </p:childTnLst>
                                </p:cTn>
                              </p:par>
                            </p:childTnLst>
                          </p:cTn>
                        </p:par>
                      </p:childTnLst>
                    </p:cTn>
                  </p:par>
                  <p:par>
                    <p:cTn id="270" fill="hold">
                      <p:stCondLst>
                        <p:cond delay="indefinite"/>
                      </p:stCondLst>
                      <p:childTnLst>
                        <p:par>
                          <p:cTn id="271" fill="hold">
                            <p:stCondLst>
                              <p:cond delay="0"/>
                            </p:stCondLst>
                            <p:childTnLst>
                              <p:par>
                                <p:cTn id="272" presetID="3" presetClass="emph" presetSubtype="2" fill="hold" grpId="1" nodeType="clickEffect">
                                  <p:stCondLst>
                                    <p:cond delay="0"/>
                                  </p:stCondLst>
                                  <p:childTnLst>
                                    <p:animClr clrSpc="rgb" dir="cw">
                                      <p:cBhvr override="childStyle">
                                        <p:cTn id="273" dur="500" fill="hold"/>
                                        <p:tgtEl>
                                          <p:spTgt spid="101"/>
                                        </p:tgtEl>
                                        <p:attrNameLst>
                                          <p:attrName>style.color</p:attrName>
                                        </p:attrNameLst>
                                      </p:cBhvr>
                                      <p:to>
                                        <a:srgbClr val="B9B8C0"/>
                                      </p:to>
                                    </p:animClr>
                                  </p:childTnLst>
                                </p:cTn>
                              </p:par>
                              <p:par>
                                <p:cTn id="274" presetID="3" presetClass="emph" presetSubtype="2" fill="hold" grpId="1" nodeType="withEffect">
                                  <p:stCondLst>
                                    <p:cond delay="0"/>
                                  </p:stCondLst>
                                  <p:childTnLst>
                                    <p:animClr clrSpc="rgb" dir="cw">
                                      <p:cBhvr override="childStyle">
                                        <p:cTn id="275" dur="500" fill="hold"/>
                                        <p:tgtEl>
                                          <p:spTgt spid="99"/>
                                        </p:tgtEl>
                                        <p:attrNameLst>
                                          <p:attrName>style.color</p:attrName>
                                        </p:attrNameLst>
                                      </p:cBhvr>
                                      <p:to>
                                        <a:srgbClr val="B9B8C0"/>
                                      </p:to>
                                    </p:animClr>
                                  </p:childTnLst>
                                </p:cTn>
                              </p:par>
                              <p:par>
                                <p:cTn id="276" presetID="7" presetClass="emph" presetSubtype="2" fill="hold" nodeType="withEffect">
                                  <p:stCondLst>
                                    <p:cond delay="0"/>
                                  </p:stCondLst>
                                  <p:childTnLst>
                                    <p:animClr clrSpc="rgb" dir="cw">
                                      <p:cBhvr>
                                        <p:cTn id="277" dur="500" fill="hold"/>
                                        <p:tgtEl>
                                          <p:spTgt spid="101"/>
                                        </p:tgtEl>
                                        <p:attrNameLst>
                                          <p:attrName>stroke.color</p:attrName>
                                        </p:attrNameLst>
                                      </p:cBhvr>
                                      <p:to>
                                        <a:srgbClr val="B9B8C0"/>
                                      </p:to>
                                    </p:animClr>
                                    <p:set>
                                      <p:cBhvr>
                                        <p:cTn id="278" dur="500" fill="hold"/>
                                        <p:tgtEl>
                                          <p:spTgt spid="101"/>
                                        </p:tgtEl>
                                        <p:attrNameLst>
                                          <p:attrName>stroke.on</p:attrName>
                                        </p:attrNameLst>
                                      </p:cBhvr>
                                      <p:to>
                                        <p:strVal val="true"/>
                                      </p:to>
                                    </p:set>
                                  </p:childTnLst>
                                </p:cTn>
                              </p:par>
                              <p:par>
                                <p:cTn id="279" presetID="7" presetClass="emph" presetSubtype="2" fill="hold" nodeType="withEffect">
                                  <p:stCondLst>
                                    <p:cond delay="0"/>
                                  </p:stCondLst>
                                  <p:childTnLst>
                                    <p:animClr clrSpc="rgb" dir="cw">
                                      <p:cBhvr>
                                        <p:cTn id="280" dur="500" fill="hold"/>
                                        <p:tgtEl>
                                          <p:spTgt spid="99"/>
                                        </p:tgtEl>
                                        <p:attrNameLst>
                                          <p:attrName>stroke.color</p:attrName>
                                        </p:attrNameLst>
                                      </p:cBhvr>
                                      <p:to>
                                        <a:srgbClr val="B9B8C0"/>
                                      </p:to>
                                    </p:animClr>
                                    <p:set>
                                      <p:cBhvr>
                                        <p:cTn id="281" dur="500" fill="hold"/>
                                        <p:tgtEl>
                                          <p:spTgt spid="99"/>
                                        </p:tgtEl>
                                        <p:attrNameLst>
                                          <p:attrName>stroke.on</p:attrName>
                                        </p:attrNameLst>
                                      </p:cBhvr>
                                      <p:to>
                                        <p:strVal val="true"/>
                                      </p:to>
                                    </p:set>
                                  </p:childTnLst>
                                </p:cTn>
                              </p:par>
                              <p:par>
                                <p:cTn id="282" presetID="3" presetClass="emph" presetSubtype="2" fill="hold" grpId="1" nodeType="withEffect">
                                  <p:stCondLst>
                                    <p:cond delay="0"/>
                                  </p:stCondLst>
                                  <p:childTnLst>
                                    <p:animClr clrSpc="rgb" dir="cw">
                                      <p:cBhvr override="childStyle">
                                        <p:cTn id="283" dur="500" fill="hold"/>
                                        <p:tgtEl>
                                          <p:spTgt spid="100"/>
                                        </p:tgtEl>
                                        <p:attrNameLst>
                                          <p:attrName>style.color</p:attrName>
                                        </p:attrNameLst>
                                      </p:cBhvr>
                                      <p:to>
                                        <a:srgbClr val="ABA9B2"/>
                                      </p:to>
                                    </p:animClr>
                                  </p:childTnLst>
                                </p:cTn>
                              </p:par>
                              <p:par>
                                <p:cTn id="284" presetID="7" presetClass="emph" presetSubtype="2" fill="hold" nodeType="withEffect">
                                  <p:stCondLst>
                                    <p:cond delay="0"/>
                                  </p:stCondLst>
                                  <p:childTnLst>
                                    <p:animClr clrSpc="rgb" dir="cw">
                                      <p:cBhvr>
                                        <p:cTn id="285" dur="500" fill="hold"/>
                                        <p:tgtEl>
                                          <p:spTgt spid="100"/>
                                        </p:tgtEl>
                                        <p:attrNameLst>
                                          <p:attrName>stroke.color</p:attrName>
                                        </p:attrNameLst>
                                      </p:cBhvr>
                                      <p:to>
                                        <a:srgbClr val="ABA9B2"/>
                                      </p:to>
                                    </p:animClr>
                                    <p:set>
                                      <p:cBhvr>
                                        <p:cTn id="286" dur="500" fill="hold"/>
                                        <p:tgtEl>
                                          <p:spTgt spid="100"/>
                                        </p:tgtEl>
                                        <p:attrNameLst>
                                          <p:attrName>stroke.on</p:attrName>
                                        </p:attrNameLst>
                                      </p:cBhvr>
                                      <p:to>
                                        <p:strVal val="true"/>
                                      </p:to>
                                    </p:set>
                                  </p:childTnLst>
                                </p:cTn>
                              </p:par>
                              <p:par>
                                <p:cTn id="287" presetID="22" presetClass="entr" presetSubtype="4" fill="hold" nodeType="withEffect">
                                  <p:stCondLst>
                                    <p:cond delay="0"/>
                                  </p:stCondLst>
                                  <p:childTnLst>
                                    <p:set>
                                      <p:cBhvr>
                                        <p:cTn id="288" dur="1" fill="hold">
                                          <p:stCondLst>
                                            <p:cond delay="0"/>
                                          </p:stCondLst>
                                        </p:cTn>
                                        <p:tgtEl>
                                          <p:spTgt spid="107"/>
                                        </p:tgtEl>
                                        <p:attrNameLst>
                                          <p:attrName>style.visibility</p:attrName>
                                        </p:attrNameLst>
                                      </p:cBhvr>
                                      <p:to>
                                        <p:strVal val="visible"/>
                                      </p:to>
                                    </p:set>
                                    <p:animEffect transition="in" filter="wipe(down)">
                                      <p:cBhvr>
                                        <p:cTn id="289" dur="500"/>
                                        <p:tgtEl>
                                          <p:spTgt spid="107"/>
                                        </p:tgtEl>
                                      </p:cBhvr>
                                    </p:animEffect>
                                  </p:childTnLst>
                                </p:cTn>
                              </p:par>
                              <p:par>
                                <p:cTn id="290" presetID="22" presetClass="entr" presetSubtype="4" fill="hold" nodeType="withEffect">
                                  <p:stCondLst>
                                    <p:cond delay="0"/>
                                  </p:stCondLst>
                                  <p:childTnLst>
                                    <p:set>
                                      <p:cBhvr>
                                        <p:cTn id="291" dur="1" fill="hold">
                                          <p:stCondLst>
                                            <p:cond delay="0"/>
                                          </p:stCondLst>
                                        </p:cTn>
                                        <p:tgtEl>
                                          <p:spTgt spid="108"/>
                                        </p:tgtEl>
                                        <p:attrNameLst>
                                          <p:attrName>style.visibility</p:attrName>
                                        </p:attrNameLst>
                                      </p:cBhvr>
                                      <p:to>
                                        <p:strVal val="visible"/>
                                      </p:to>
                                    </p:set>
                                    <p:animEffect transition="in" filter="wipe(down)">
                                      <p:cBhvr>
                                        <p:cTn id="292" dur="500"/>
                                        <p:tgtEl>
                                          <p:spTgt spid="108"/>
                                        </p:tgtEl>
                                      </p:cBhvr>
                                    </p:animEffect>
                                  </p:childTnLst>
                                </p:cTn>
                              </p:par>
                            </p:childTnLst>
                          </p:cTn>
                        </p:par>
                        <p:par>
                          <p:cTn id="293" fill="hold">
                            <p:stCondLst>
                              <p:cond delay="500"/>
                            </p:stCondLst>
                            <p:childTnLst>
                              <p:par>
                                <p:cTn id="294" presetID="22" presetClass="exit" presetSubtype="4" fill="hold" nodeType="afterEffect">
                                  <p:stCondLst>
                                    <p:cond delay="0"/>
                                  </p:stCondLst>
                                  <p:childTnLst>
                                    <p:animEffect transition="out" filter="wipe(down)">
                                      <p:cBhvr>
                                        <p:cTn id="295" dur="500"/>
                                        <p:tgtEl>
                                          <p:spTgt spid="108"/>
                                        </p:tgtEl>
                                      </p:cBhvr>
                                    </p:animEffect>
                                    <p:set>
                                      <p:cBhvr>
                                        <p:cTn id="296" dur="1" fill="hold">
                                          <p:stCondLst>
                                            <p:cond delay="499"/>
                                          </p:stCondLst>
                                        </p:cTn>
                                        <p:tgtEl>
                                          <p:spTgt spid="108"/>
                                        </p:tgtEl>
                                        <p:attrNameLst>
                                          <p:attrName>style.visibility</p:attrName>
                                        </p:attrNameLst>
                                      </p:cBhvr>
                                      <p:to>
                                        <p:strVal val="hidden"/>
                                      </p:to>
                                    </p:set>
                                  </p:childTnLst>
                                </p:cTn>
                              </p:par>
                              <p:par>
                                <p:cTn id="297" presetID="3" presetClass="emph" presetSubtype="2" fill="hold" grpId="4" nodeType="withEffect">
                                  <p:stCondLst>
                                    <p:cond delay="0"/>
                                  </p:stCondLst>
                                  <p:childTnLst>
                                    <p:animClr clrSpc="rgb" dir="cw">
                                      <p:cBhvr override="childStyle">
                                        <p:cTn id="298" dur="500" fill="hold"/>
                                        <p:tgtEl>
                                          <p:spTgt spid="123"/>
                                        </p:tgtEl>
                                        <p:attrNameLst>
                                          <p:attrName>style.color</p:attrName>
                                        </p:attrNameLst>
                                      </p:cBhvr>
                                      <p:to>
                                        <a:srgbClr val="B8B8B8"/>
                                      </p:to>
                                    </p:animClr>
                                  </p:childTnLst>
                                </p:cTn>
                              </p:par>
                              <p:par>
                                <p:cTn id="299" presetID="3" presetClass="emph" presetSubtype="2" fill="hold" grpId="2" nodeType="withEffect">
                                  <p:stCondLst>
                                    <p:cond delay="0"/>
                                  </p:stCondLst>
                                  <p:childTnLst>
                                    <p:animClr clrSpc="rgb" dir="cw">
                                      <p:cBhvr override="childStyle">
                                        <p:cTn id="300" dur="500" fill="hold"/>
                                        <p:tgtEl>
                                          <p:spTgt spid="122"/>
                                        </p:tgtEl>
                                        <p:attrNameLst>
                                          <p:attrName>style.color</p:attrName>
                                        </p:attrNameLst>
                                      </p:cBhvr>
                                      <p:to>
                                        <a:schemeClr val="tx1"/>
                                      </p:to>
                                    </p:animClr>
                                  </p:childTnLst>
                                </p:cTn>
                              </p:par>
                              <p:par>
                                <p:cTn id="301" presetID="10" presetClass="entr" presetSubtype="0" fill="hold" grpId="0" nodeType="withEffect">
                                  <p:stCondLst>
                                    <p:cond delay="0"/>
                                  </p:stCondLst>
                                  <p:childTnLst>
                                    <p:set>
                                      <p:cBhvr>
                                        <p:cTn id="302" dur="1" fill="hold">
                                          <p:stCondLst>
                                            <p:cond delay="0"/>
                                          </p:stCondLst>
                                        </p:cTn>
                                        <p:tgtEl>
                                          <p:spTgt spid="96"/>
                                        </p:tgtEl>
                                        <p:attrNameLst>
                                          <p:attrName>style.visibility</p:attrName>
                                        </p:attrNameLst>
                                      </p:cBhvr>
                                      <p:to>
                                        <p:strVal val="visible"/>
                                      </p:to>
                                    </p:set>
                                    <p:animEffect transition="in" filter="fade">
                                      <p:cBhvr>
                                        <p:cTn id="303" dur="500"/>
                                        <p:tgtEl>
                                          <p:spTgt spid="96"/>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97"/>
                                        </p:tgtEl>
                                        <p:attrNameLst>
                                          <p:attrName>style.visibility</p:attrName>
                                        </p:attrNameLst>
                                      </p:cBhvr>
                                      <p:to>
                                        <p:strVal val="visible"/>
                                      </p:to>
                                    </p:set>
                                    <p:animEffect transition="in" filter="fade">
                                      <p:cBhvr>
                                        <p:cTn id="306" dur="500"/>
                                        <p:tgtEl>
                                          <p:spTgt spid="97"/>
                                        </p:tgtEl>
                                      </p:cBhvr>
                                    </p:animEffect>
                                  </p:childTnLst>
                                </p:cTn>
                              </p:par>
                            </p:childTnLst>
                          </p:cTn>
                        </p:par>
                      </p:childTnLst>
                    </p:cTn>
                  </p:par>
                  <p:par>
                    <p:cTn id="307" fill="hold">
                      <p:stCondLst>
                        <p:cond delay="indefinite"/>
                      </p:stCondLst>
                      <p:childTnLst>
                        <p:par>
                          <p:cTn id="308" fill="hold">
                            <p:stCondLst>
                              <p:cond delay="0"/>
                            </p:stCondLst>
                            <p:childTnLst>
                              <p:par>
                                <p:cTn id="309" presetID="3" presetClass="emph" presetSubtype="2" fill="hold" grpId="1" nodeType="clickEffect">
                                  <p:stCondLst>
                                    <p:cond delay="0"/>
                                  </p:stCondLst>
                                  <p:childTnLst>
                                    <p:animClr clrSpc="rgb" dir="cw">
                                      <p:cBhvr override="childStyle">
                                        <p:cTn id="310" dur="500" fill="hold"/>
                                        <p:tgtEl>
                                          <p:spTgt spid="97"/>
                                        </p:tgtEl>
                                        <p:attrNameLst>
                                          <p:attrName>style.color</p:attrName>
                                        </p:attrNameLst>
                                      </p:cBhvr>
                                      <p:to>
                                        <a:srgbClr val="B9B8C0"/>
                                      </p:to>
                                    </p:animClr>
                                  </p:childTnLst>
                                </p:cTn>
                              </p:par>
                              <p:par>
                                <p:cTn id="311" presetID="3" presetClass="emph" presetSubtype="2" fill="hold" grpId="1" nodeType="withEffect">
                                  <p:stCondLst>
                                    <p:cond delay="0"/>
                                  </p:stCondLst>
                                  <p:childTnLst>
                                    <p:animClr clrSpc="rgb" dir="cw">
                                      <p:cBhvr override="childStyle">
                                        <p:cTn id="312" dur="500" fill="hold"/>
                                        <p:tgtEl>
                                          <p:spTgt spid="96"/>
                                        </p:tgtEl>
                                        <p:attrNameLst>
                                          <p:attrName>style.color</p:attrName>
                                        </p:attrNameLst>
                                      </p:cBhvr>
                                      <p:to>
                                        <a:srgbClr val="B9B8C0"/>
                                      </p:to>
                                    </p:animClr>
                                  </p:childTnLst>
                                </p:cTn>
                              </p:par>
                              <p:par>
                                <p:cTn id="313" presetID="7" presetClass="emph" presetSubtype="2" fill="hold" nodeType="withEffect">
                                  <p:stCondLst>
                                    <p:cond delay="0"/>
                                  </p:stCondLst>
                                  <p:childTnLst>
                                    <p:animClr clrSpc="rgb" dir="cw">
                                      <p:cBhvr>
                                        <p:cTn id="314" dur="500" fill="hold"/>
                                        <p:tgtEl>
                                          <p:spTgt spid="96"/>
                                        </p:tgtEl>
                                        <p:attrNameLst>
                                          <p:attrName>stroke.color</p:attrName>
                                        </p:attrNameLst>
                                      </p:cBhvr>
                                      <p:to>
                                        <a:srgbClr val="B9B8C0"/>
                                      </p:to>
                                    </p:animClr>
                                    <p:set>
                                      <p:cBhvr>
                                        <p:cTn id="315" dur="500" fill="hold"/>
                                        <p:tgtEl>
                                          <p:spTgt spid="96"/>
                                        </p:tgtEl>
                                        <p:attrNameLst>
                                          <p:attrName>stroke.on</p:attrName>
                                        </p:attrNameLst>
                                      </p:cBhvr>
                                      <p:to>
                                        <p:strVal val="true"/>
                                      </p:to>
                                    </p:set>
                                  </p:childTnLst>
                                </p:cTn>
                              </p:par>
                              <p:par>
                                <p:cTn id="316" presetID="22" presetClass="entr" presetSubtype="4" fill="hold" nodeType="withEffect">
                                  <p:stCondLst>
                                    <p:cond delay="0"/>
                                  </p:stCondLst>
                                  <p:childTnLst>
                                    <p:set>
                                      <p:cBhvr>
                                        <p:cTn id="317" dur="1" fill="hold">
                                          <p:stCondLst>
                                            <p:cond delay="0"/>
                                          </p:stCondLst>
                                        </p:cTn>
                                        <p:tgtEl>
                                          <p:spTgt spid="110"/>
                                        </p:tgtEl>
                                        <p:attrNameLst>
                                          <p:attrName>style.visibility</p:attrName>
                                        </p:attrNameLst>
                                      </p:cBhvr>
                                      <p:to>
                                        <p:strVal val="visible"/>
                                      </p:to>
                                    </p:set>
                                    <p:animEffect transition="in" filter="wipe(down)">
                                      <p:cBhvr>
                                        <p:cTn id="318" dur="500"/>
                                        <p:tgtEl>
                                          <p:spTgt spid="110"/>
                                        </p:tgtEl>
                                      </p:cBhvr>
                                    </p:animEffect>
                                  </p:childTnLst>
                                </p:cTn>
                              </p:par>
                              <p:par>
                                <p:cTn id="319" presetID="3" presetClass="emph" presetSubtype="2" fill="hold" grpId="3" nodeType="withEffect">
                                  <p:stCondLst>
                                    <p:cond delay="0"/>
                                  </p:stCondLst>
                                  <p:childTnLst>
                                    <p:animClr clrSpc="rgb" dir="cw">
                                      <p:cBhvr override="childStyle">
                                        <p:cTn id="320" dur="500" fill="hold"/>
                                        <p:tgtEl>
                                          <p:spTgt spid="122"/>
                                        </p:tgtEl>
                                        <p:attrNameLst>
                                          <p:attrName>style.color</p:attrName>
                                        </p:attrNameLst>
                                      </p:cBhvr>
                                      <p:to>
                                        <a:srgbClr val="C0B8B8"/>
                                      </p:to>
                                    </p:animClr>
                                  </p:childTnLst>
                                </p:cTn>
                              </p:par>
                              <p:par>
                                <p:cTn id="321" presetID="22" presetClass="entr" presetSubtype="4" fill="hold" nodeType="withEffect">
                                  <p:stCondLst>
                                    <p:cond delay="0"/>
                                  </p:stCondLst>
                                  <p:childTnLst>
                                    <p:set>
                                      <p:cBhvr>
                                        <p:cTn id="322" dur="1" fill="hold">
                                          <p:stCondLst>
                                            <p:cond delay="0"/>
                                          </p:stCondLst>
                                        </p:cTn>
                                        <p:tgtEl>
                                          <p:spTgt spid="109"/>
                                        </p:tgtEl>
                                        <p:attrNameLst>
                                          <p:attrName>style.visibility</p:attrName>
                                        </p:attrNameLst>
                                      </p:cBhvr>
                                      <p:to>
                                        <p:strVal val="visible"/>
                                      </p:to>
                                    </p:set>
                                    <p:animEffect transition="in" filter="wipe(down)">
                                      <p:cBhvr>
                                        <p:cTn id="323" dur="500"/>
                                        <p:tgtEl>
                                          <p:spTgt spid="109"/>
                                        </p:tgtEl>
                                      </p:cBhvr>
                                    </p:animEffect>
                                  </p:childTnLst>
                                </p:cTn>
                              </p:par>
                            </p:childTnLst>
                          </p:cTn>
                        </p:par>
                        <p:par>
                          <p:cTn id="324" fill="hold">
                            <p:stCondLst>
                              <p:cond delay="500"/>
                            </p:stCondLst>
                            <p:childTnLst>
                              <p:par>
                                <p:cTn id="325" presetID="10" presetClass="entr" presetSubtype="0" fill="hold" grpId="0" nodeType="afterEffect">
                                  <p:stCondLst>
                                    <p:cond delay="0"/>
                                  </p:stCondLst>
                                  <p:childTnLst>
                                    <p:set>
                                      <p:cBhvr>
                                        <p:cTn id="326" dur="1" fill="hold">
                                          <p:stCondLst>
                                            <p:cond delay="0"/>
                                          </p:stCondLst>
                                        </p:cTn>
                                        <p:tgtEl>
                                          <p:spTgt spid="95"/>
                                        </p:tgtEl>
                                        <p:attrNameLst>
                                          <p:attrName>style.visibility</p:attrName>
                                        </p:attrNameLst>
                                      </p:cBhvr>
                                      <p:to>
                                        <p:strVal val="visible"/>
                                      </p:to>
                                    </p:set>
                                    <p:animEffect transition="in" filter="fade">
                                      <p:cBhvr>
                                        <p:cTn id="327" dur="500"/>
                                        <p:tgtEl>
                                          <p:spTgt spid="95"/>
                                        </p:tgtEl>
                                      </p:cBhvr>
                                    </p:animEffect>
                                  </p:childTnLst>
                                </p:cTn>
                              </p:par>
                              <p:par>
                                <p:cTn id="328" presetID="3" presetClass="emph" presetSubtype="2" fill="hold" grpId="2" nodeType="withEffect">
                                  <p:stCondLst>
                                    <p:cond delay="0"/>
                                  </p:stCondLst>
                                  <p:childTnLst>
                                    <p:animClr clrSpc="rgb" dir="cw">
                                      <p:cBhvr override="childStyle">
                                        <p:cTn id="329" dur="500" fill="hold"/>
                                        <p:tgtEl>
                                          <p:spTgt spid="96"/>
                                        </p:tgtEl>
                                        <p:attrNameLst>
                                          <p:attrName>style.color</p:attrName>
                                        </p:attrNameLst>
                                      </p:cBhvr>
                                      <p:to>
                                        <a:srgbClr val="ABA9B2"/>
                                      </p:to>
                                    </p:animClr>
                                  </p:childTnLst>
                                </p:cTn>
                              </p:par>
                              <p:par>
                                <p:cTn id="330" presetID="7" presetClass="emph" presetSubtype="2" fill="hold" nodeType="withEffect">
                                  <p:stCondLst>
                                    <p:cond delay="0"/>
                                  </p:stCondLst>
                                  <p:childTnLst>
                                    <p:animClr clrSpc="rgb" dir="cw">
                                      <p:cBhvr>
                                        <p:cTn id="331" dur="500" fill="hold"/>
                                        <p:tgtEl>
                                          <p:spTgt spid="96"/>
                                        </p:tgtEl>
                                        <p:attrNameLst>
                                          <p:attrName>stroke.color</p:attrName>
                                        </p:attrNameLst>
                                      </p:cBhvr>
                                      <p:to>
                                        <a:srgbClr val="ABA9B2"/>
                                      </p:to>
                                    </p:animClr>
                                    <p:set>
                                      <p:cBhvr>
                                        <p:cTn id="332" dur="500" fill="hold"/>
                                        <p:tgtEl>
                                          <p:spTgt spid="96"/>
                                        </p:tgtEl>
                                        <p:attrNameLst>
                                          <p:attrName>stroke.on</p:attrName>
                                        </p:attrNameLst>
                                      </p:cBhvr>
                                      <p:to>
                                        <p:strVal val="true"/>
                                      </p:to>
                                    </p:set>
                                  </p:childTnLst>
                                </p:cTn>
                              </p:par>
                              <p:par>
                                <p:cTn id="333" presetID="22" presetClass="exit" presetSubtype="4" fill="hold" nodeType="withEffect">
                                  <p:stCondLst>
                                    <p:cond delay="0"/>
                                  </p:stCondLst>
                                  <p:childTnLst>
                                    <p:animEffect transition="out" filter="wipe(down)">
                                      <p:cBhvr>
                                        <p:cTn id="334" dur="500"/>
                                        <p:tgtEl>
                                          <p:spTgt spid="110"/>
                                        </p:tgtEl>
                                      </p:cBhvr>
                                    </p:animEffect>
                                    <p:set>
                                      <p:cBhvr>
                                        <p:cTn id="335" dur="1" fill="hold">
                                          <p:stCondLst>
                                            <p:cond delay="499"/>
                                          </p:stCondLst>
                                        </p:cTn>
                                        <p:tgtEl>
                                          <p:spTgt spid="110"/>
                                        </p:tgtEl>
                                        <p:attrNameLst>
                                          <p:attrName>style.visibility</p:attrName>
                                        </p:attrNameLst>
                                      </p:cBhvr>
                                      <p:to>
                                        <p:strVal val="hidden"/>
                                      </p:to>
                                    </p:set>
                                  </p:childTnLst>
                                </p:cTn>
                              </p:par>
                            </p:childTnLst>
                          </p:cTn>
                        </p:par>
                      </p:childTnLst>
                    </p:cTn>
                  </p:par>
                  <p:par>
                    <p:cTn id="336" fill="hold">
                      <p:stCondLst>
                        <p:cond delay="indefinite"/>
                      </p:stCondLst>
                      <p:childTnLst>
                        <p:par>
                          <p:cTn id="337" fill="hold">
                            <p:stCondLst>
                              <p:cond delay="0"/>
                            </p:stCondLst>
                            <p:childTnLst>
                              <p:par>
                                <p:cTn id="338" presetID="22" presetClass="entr" presetSubtype="8" fill="hold" nodeType="clickEffect">
                                  <p:stCondLst>
                                    <p:cond delay="0"/>
                                  </p:stCondLst>
                                  <p:childTnLst>
                                    <p:set>
                                      <p:cBhvr>
                                        <p:cTn id="339" dur="1" fill="hold">
                                          <p:stCondLst>
                                            <p:cond delay="0"/>
                                          </p:stCondLst>
                                        </p:cTn>
                                        <p:tgtEl>
                                          <p:spTgt spid="125"/>
                                        </p:tgtEl>
                                        <p:attrNameLst>
                                          <p:attrName>style.visibility</p:attrName>
                                        </p:attrNameLst>
                                      </p:cBhvr>
                                      <p:to>
                                        <p:strVal val="visible"/>
                                      </p:to>
                                    </p:set>
                                    <p:animEffect transition="in" filter="wipe(left)">
                                      <p:cBhvr>
                                        <p:cTn id="340" dur="500"/>
                                        <p:tgtEl>
                                          <p:spTgt spid="125"/>
                                        </p:tgtEl>
                                      </p:cBhvr>
                                    </p:animEffect>
                                  </p:childTnLst>
                                </p:cTn>
                              </p:par>
                              <p:par>
                                <p:cTn id="341" presetID="22" presetClass="entr" presetSubtype="8" fill="hold" grpId="0" nodeType="withEffect">
                                  <p:stCondLst>
                                    <p:cond delay="0"/>
                                  </p:stCondLst>
                                  <p:childTnLst>
                                    <p:set>
                                      <p:cBhvr>
                                        <p:cTn id="342" dur="1" fill="hold">
                                          <p:stCondLst>
                                            <p:cond delay="0"/>
                                          </p:stCondLst>
                                        </p:cTn>
                                        <p:tgtEl>
                                          <p:spTgt spid="128"/>
                                        </p:tgtEl>
                                        <p:attrNameLst>
                                          <p:attrName>style.visibility</p:attrName>
                                        </p:attrNameLst>
                                      </p:cBhvr>
                                      <p:to>
                                        <p:strVal val="visible"/>
                                      </p:to>
                                    </p:set>
                                    <p:animEffect transition="in" filter="wipe(left)">
                                      <p:cBhvr>
                                        <p:cTn id="343" dur="500"/>
                                        <p:tgtEl>
                                          <p:spTgt spid="128"/>
                                        </p:tgtEl>
                                      </p:cBhvr>
                                    </p:animEffect>
                                  </p:childTnLst>
                                </p:cTn>
                              </p:par>
                              <p:par>
                                <p:cTn id="344" presetID="22" presetClass="entr" presetSubtype="8" fill="hold" nodeType="withEffect">
                                  <p:stCondLst>
                                    <p:cond delay="0"/>
                                  </p:stCondLst>
                                  <p:childTnLst>
                                    <p:set>
                                      <p:cBhvr>
                                        <p:cTn id="345" dur="1" fill="hold">
                                          <p:stCondLst>
                                            <p:cond delay="0"/>
                                          </p:stCondLst>
                                        </p:cTn>
                                        <p:tgtEl>
                                          <p:spTgt spid="129"/>
                                        </p:tgtEl>
                                        <p:attrNameLst>
                                          <p:attrName>style.visibility</p:attrName>
                                        </p:attrNameLst>
                                      </p:cBhvr>
                                      <p:to>
                                        <p:strVal val="visible"/>
                                      </p:to>
                                    </p:set>
                                    <p:animEffect transition="in" filter="wipe(left)">
                                      <p:cBhvr>
                                        <p:cTn id="346" dur="500"/>
                                        <p:tgtEl>
                                          <p:spTgt spid="129"/>
                                        </p:tgtEl>
                                      </p:cBhvr>
                                    </p:animEffect>
                                  </p:childTnLst>
                                </p:cTn>
                              </p:par>
                              <p:par>
                                <p:cTn id="347" presetID="22" presetClass="entr" presetSubtype="8" fill="hold" grpId="0" nodeType="withEffect">
                                  <p:stCondLst>
                                    <p:cond delay="0"/>
                                  </p:stCondLst>
                                  <p:childTnLst>
                                    <p:set>
                                      <p:cBhvr>
                                        <p:cTn id="348" dur="1" fill="hold">
                                          <p:stCondLst>
                                            <p:cond delay="0"/>
                                          </p:stCondLst>
                                        </p:cTn>
                                        <p:tgtEl>
                                          <p:spTgt spid="130"/>
                                        </p:tgtEl>
                                        <p:attrNameLst>
                                          <p:attrName>style.visibility</p:attrName>
                                        </p:attrNameLst>
                                      </p:cBhvr>
                                      <p:to>
                                        <p:strVal val="visible"/>
                                      </p:to>
                                    </p:set>
                                    <p:animEffect transition="in" filter="wipe(left)">
                                      <p:cBhvr>
                                        <p:cTn id="3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5" grpId="0" animBg="1"/>
      <p:bldP spid="65" grpId="1" animBg="1"/>
      <p:bldP spid="66" grpId="0" animBg="1"/>
      <p:bldP spid="66" grpId="1" animBg="1"/>
      <p:bldP spid="75" grpId="0" animBg="1"/>
      <p:bldP spid="75" grpId="1" animBg="1"/>
      <p:bldP spid="76" grpId="0" animBg="1"/>
      <p:bldP spid="76" grpId="1" animBg="1"/>
      <p:bldP spid="77" grpId="0" animBg="1"/>
      <p:bldP spid="77" grpId="1" animBg="1"/>
      <p:bldP spid="90" grpId="0" animBg="1"/>
      <p:bldP spid="95" grpId="0" animBg="1"/>
      <p:bldP spid="96" grpId="0" animBg="1"/>
      <p:bldP spid="96" grpId="1" animBg="1"/>
      <p:bldP spid="96" grpId="2"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14" grpId="0"/>
      <p:bldP spid="114" grpId="1"/>
      <p:bldP spid="115" grpId="0"/>
      <p:bldP spid="115" grpId="1"/>
      <p:bldP spid="119" grpId="0" animBg="1"/>
      <p:bldP spid="119" grpId="1" animBg="1"/>
      <p:bldP spid="120" grpId="0" animBg="1"/>
      <p:bldP spid="120" grpId="1" animBg="1"/>
      <p:bldP spid="121" grpId="0"/>
      <p:bldP spid="121" grpId="1"/>
      <p:bldP spid="122" grpId="0"/>
      <p:bldP spid="122" grpId="1"/>
      <p:bldP spid="122" grpId="2"/>
      <p:bldP spid="122" grpId="3"/>
      <p:bldP spid="123" grpId="0"/>
      <p:bldP spid="123" grpId="1"/>
      <p:bldP spid="123" grpId="2"/>
      <p:bldP spid="123" grpId="3"/>
      <p:bldP spid="123" grpId="4"/>
      <p:bldP spid="124" grpId="0"/>
      <p:bldP spid="124" grpId="1"/>
      <p:bldP spid="124" grpId="2"/>
      <p:bldP spid="126" grpId="0" animBg="1"/>
      <p:bldP spid="126" grpId="1" animBg="1"/>
      <p:bldP spid="127" grpId="0" animBg="1"/>
      <p:bldP spid="127" grpId="1" animBg="1"/>
      <p:bldP spid="128" grpId="0"/>
      <p:bldP spid="13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Abbildungen zw. Datenblöcken</a:t>
            </a:r>
          </a:p>
        </p:txBody>
      </p:sp>
      <p:sp>
        <p:nvSpPr>
          <p:cNvPr id="6" name="Inhaltsplatzhalter 5"/>
          <p:cNvSpPr>
            <a:spLocks noGrp="1"/>
          </p:cNvSpPr>
          <p:nvPr>
            <p:ph idx="1"/>
          </p:nvPr>
        </p:nvSpPr>
        <p:spPr/>
        <p:txBody>
          <a:bodyPr/>
          <a:lstStyle/>
          <a:p>
            <a:pPr marL="0" indent="0">
              <a:buNone/>
            </a:pPr>
            <a:r>
              <a:rPr lang="de-DE" dirty="0"/>
              <a:t>Operationen auf Datenblöcken:</a:t>
            </a:r>
          </a:p>
          <a:p>
            <a:r>
              <a:rPr lang="de-DE" dirty="0"/>
              <a:t>Segmentierung (</a:t>
            </a:r>
            <a:r>
              <a:rPr lang="de-DE" dirty="0" err="1"/>
              <a:t>Segmenting</a:t>
            </a:r>
            <a:r>
              <a:rPr lang="de-DE" dirty="0"/>
              <a:t>) </a:t>
            </a:r>
            <a:br>
              <a:rPr lang="de-DE" dirty="0"/>
            </a:br>
            <a:r>
              <a:rPr lang="de-DE" dirty="0"/>
              <a:t>/ Neumontage (</a:t>
            </a:r>
            <a:r>
              <a:rPr lang="de-DE" dirty="0" err="1"/>
              <a:t>Reassembly</a:t>
            </a:r>
            <a:r>
              <a:rPr lang="de-DE" dirty="0"/>
              <a:t>)</a:t>
            </a:r>
          </a:p>
          <a:p>
            <a:r>
              <a:rPr lang="de-DE" dirty="0"/>
              <a:t>Blockieren (</a:t>
            </a:r>
            <a:r>
              <a:rPr lang="de-DE" dirty="0" err="1"/>
              <a:t>Blocking</a:t>
            </a:r>
            <a:r>
              <a:rPr lang="de-DE" dirty="0"/>
              <a:t>) </a:t>
            </a:r>
            <a:br>
              <a:rPr lang="de-DE" dirty="0"/>
            </a:br>
            <a:r>
              <a:rPr lang="de-DE" dirty="0"/>
              <a:t>/ Deblockieren (</a:t>
            </a:r>
            <a:r>
              <a:rPr lang="de-DE" dirty="0" err="1"/>
              <a:t>Deblocking</a:t>
            </a:r>
            <a:r>
              <a:rPr lang="de-DE" dirty="0"/>
              <a:t>)</a:t>
            </a:r>
          </a:p>
          <a:p>
            <a:r>
              <a:rPr lang="de-DE" dirty="0"/>
              <a:t>Verkettung (</a:t>
            </a:r>
            <a:r>
              <a:rPr lang="de-DE" dirty="0" err="1"/>
              <a:t>Concatenation</a:t>
            </a:r>
            <a:r>
              <a:rPr lang="de-DE" dirty="0"/>
              <a:t>) </a:t>
            </a:r>
            <a:br>
              <a:rPr lang="de-DE" dirty="0"/>
            </a:br>
            <a:r>
              <a:rPr lang="de-DE" dirty="0"/>
              <a:t>/ Trennung (Separation)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113</a:t>
            </a:fld>
            <a:endParaRPr lang="de-DE"/>
          </a:p>
        </p:txBody>
      </p:sp>
    </p:spTree>
    <p:extLst>
      <p:ext uri="{BB962C8B-B14F-4D97-AF65-F5344CB8AC3E}">
        <p14:creationId xmlns:p14="http://schemas.microsoft.com/office/powerpoint/2010/main" val="9700851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5791601" y="3001247"/>
            <a:ext cx="2309219" cy="1185351"/>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5"/>
          <p:cNvSpPr/>
          <p:nvPr/>
        </p:nvSpPr>
        <p:spPr>
          <a:xfrm>
            <a:off x="857691" y="3001247"/>
            <a:ext cx="2156163" cy="1185351"/>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1101956" y="3698565"/>
            <a:ext cx="1488541"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r>
              <a:rPr lang="de-DE" dirty="0">
                <a:solidFill>
                  <a:schemeClr val="tx1"/>
                </a:solidFill>
              </a:rPr>
              <a:t>(N)-SDU</a:t>
            </a:r>
          </a:p>
        </p:txBody>
      </p:sp>
      <p:sp>
        <p:nvSpPr>
          <p:cNvPr id="8" name="Rechteck 7"/>
          <p:cNvSpPr/>
          <p:nvPr/>
        </p:nvSpPr>
        <p:spPr>
          <a:xfrm>
            <a:off x="6058399" y="3111153"/>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9" name="Rechteck 8"/>
          <p:cNvSpPr/>
          <p:nvPr/>
        </p:nvSpPr>
        <p:spPr>
          <a:xfrm>
            <a:off x="6975582" y="3111153"/>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cxnSp>
        <p:nvCxnSpPr>
          <p:cNvPr id="10" name="Gerade Verbindung mit Pfeil 9"/>
          <p:cNvCxnSpPr/>
          <p:nvPr/>
        </p:nvCxnSpPr>
        <p:spPr>
          <a:xfrm>
            <a:off x="3013854" y="3294593"/>
            <a:ext cx="2777747"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 name="Rechteck 4"/>
          <p:cNvSpPr/>
          <p:nvPr/>
        </p:nvSpPr>
        <p:spPr>
          <a:xfrm>
            <a:off x="1101957" y="3103691"/>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dirty="0">
                <a:solidFill>
                  <a:schemeClr val="tx1"/>
                </a:solidFill>
              </a:rPr>
              <a:t>(N)-PCI</a:t>
            </a:r>
          </a:p>
        </p:txBody>
      </p:sp>
      <p:sp>
        <p:nvSpPr>
          <p:cNvPr id="12" name="Rechteck 11"/>
          <p:cNvSpPr/>
          <p:nvPr/>
        </p:nvSpPr>
        <p:spPr>
          <a:xfrm>
            <a:off x="6058399" y="369856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13" name="Rechteck 12"/>
          <p:cNvSpPr/>
          <p:nvPr/>
        </p:nvSpPr>
        <p:spPr>
          <a:xfrm>
            <a:off x="6975582" y="3698565"/>
            <a:ext cx="524417"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14" name="Rechteck 13"/>
          <p:cNvSpPr/>
          <p:nvPr/>
        </p:nvSpPr>
        <p:spPr>
          <a:xfrm>
            <a:off x="6536460" y="3124146"/>
            <a:ext cx="953694" cy="369332"/>
          </a:xfrm>
          <a:prstGeom prst="rect">
            <a:avLst/>
          </a:prstGeom>
        </p:spPr>
        <p:txBody>
          <a:bodyPr wrap="none">
            <a:spAutoFit/>
          </a:bodyPr>
          <a:lstStyle/>
          <a:p>
            <a:pPr algn="ctr"/>
            <a:r>
              <a:rPr lang="de-DE" dirty="0">
                <a:solidFill>
                  <a:schemeClr val="tx1"/>
                </a:solidFill>
              </a:rPr>
              <a:t>(N)-PDU</a:t>
            </a:r>
          </a:p>
        </p:txBody>
      </p:sp>
      <p:sp>
        <p:nvSpPr>
          <p:cNvPr id="15" name="Rechteck 14"/>
          <p:cNvSpPr/>
          <p:nvPr/>
        </p:nvSpPr>
        <p:spPr>
          <a:xfrm>
            <a:off x="6413795" y="3723712"/>
            <a:ext cx="953694" cy="369332"/>
          </a:xfrm>
          <a:prstGeom prst="rect">
            <a:avLst/>
          </a:prstGeom>
        </p:spPr>
        <p:txBody>
          <a:bodyPr wrap="none">
            <a:spAutoFit/>
          </a:bodyPr>
          <a:lstStyle/>
          <a:p>
            <a:pPr algn="ctr"/>
            <a:r>
              <a:rPr lang="de-DE" dirty="0">
                <a:solidFill>
                  <a:schemeClr val="tx1"/>
                </a:solidFill>
              </a:rPr>
              <a:t>(N)-PDU</a:t>
            </a:r>
          </a:p>
        </p:txBody>
      </p:sp>
      <p:cxnSp>
        <p:nvCxnSpPr>
          <p:cNvPr id="19" name="Gerade Verbindung mit Pfeil 18"/>
          <p:cNvCxnSpPr/>
          <p:nvPr/>
        </p:nvCxnSpPr>
        <p:spPr>
          <a:xfrm flipH="1">
            <a:off x="3013854" y="3891899"/>
            <a:ext cx="2777747"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p:nvPr/>
        </p:nvCxnSpPr>
        <p:spPr>
          <a:xfrm>
            <a:off x="3013854" y="3294593"/>
            <a:ext cx="2777747"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flipH="1">
            <a:off x="3013854" y="3891899"/>
            <a:ext cx="2777747"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3" name="Textfeld 22"/>
          <p:cNvSpPr txBox="1"/>
          <p:nvPr/>
        </p:nvSpPr>
        <p:spPr>
          <a:xfrm>
            <a:off x="5695406" y="4161453"/>
            <a:ext cx="2618225" cy="307777"/>
          </a:xfrm>
          <a:prstGeom prst="rect">
            <a:avLst/>
          </a:prstGeom>
          <a:noFill/>
        </p:spPr>
        <p:txBody>
          <a:bodyPr wrap="none" rtlCol="0">
            <a:spAutoFit/>
          </a:bodyPr>
          <a:lstStyle/>
          <a:p>
            <a:r>
              <a:rPr lang="de-DE" sz="1400" dirty="0"/>
              <a:t>PCI: Protocol </a:t>
            </a:r>
            <a:r>
              <a:rPr lang="de-DE" sz="1400" dirty="0" err="1"/>
              <a:t>Control</a:t>
            </a:r>
            <a:r>
              <a:rPr lang="de-DE" sz="1400" dirty="0"/>
              <a:t> Information</a:t>
            </a:r>
          </a:p>
        </p:txBody>
      </p:sp>
      <p:sp>
        <p:nvSpPr>
          <p:cNvPr id="24" name="Textfeld 23"/>
          <p:cNvSpPr txBox="1"/>
          <p:nvPr/>
        </p:nvSpPr>
        <p:spPr>
          <a:xfrm>
            <a:off x="5695406" y="4345581"/>
            <a:ext cx="1942947" cy="307777"/>
          </a:xfrm>
          <a:prstGeom prst="rect">
            <a:avLst/>
          </a:prstGeom>
          <a:noFill/>
        </p:spPr>
        <p:txBody>
          <a:bodyPr wrap="none" rtlCol="0">
            <a:spAutoFit/>
          </a:bodyPr>
          <a:lstStyle/>
          <a:p>
            <a:r>
              <a:rPr lang="de-DE" sz="1400" dirty="0"/>
              <a:t>PDU: Protocol Data Unit</a:t>
            </a:r>
          </a:p>
        </p:txBody>
      </p:sp>
      <p:sp>
        <p:nvSpPr>
          <p:cNvPr id="25" name="Textfeld 24"/>
          <p:cNvSpPr txBox="1"/>
          <p:nvPr/>
        </p:nvSpPr>
        <p:spPr>
          <a:xfrm>
            <a:off x="5695406" y="4519629"/>
            <a:ext cx="1838013" cy="307777"/>
          </a:xfrm>
          <a:prstGeom prst="rect">
            <a:avLst/>
          </a:prstGeom>
          <a:noFill/>
        </p:spPr>
        <p:txBody>
          <a:bodyPr wrap="none" rtlCol="0">
            <a:spAutoFit/>
          </a:bodyPr>
          <a:lstStyle/>
          <a:p>
            <a:r>
              <a:rPr lang="de-DE" sz="1400" dirty="0"/>
              <a:t>SDU: Service Data Unit</a:t>
            </a:r>
          </a:p>
        </p:txBody>
      </p:sp>
      <p:sp>
        <p:nvSpPr>
          <p:cNvPr id="26" name="Textfeld 25"/>
          <p:cNvSpPr txBox="1"/>
          <p:nvPr/>
        </p:nvSpPr>
        <p:spPr>
          <a:xfrm>
            <a:off x="3013853" y="2981086"/>
            <a:ext cx="2777747" cy="338554"/>
          </a:xfrm>
          <a:prstGeom prst="rect">
            <a:avLst/>
          </a:prstGeom>
          <a:noFill/>
        </p:spPr>
        <p:txBody>
          <a:bodyPr wrap="square" rtlCol="0">
            <a:spAutoFit/>
          </a:bodyPr>
          <a:lstStyle/>
          <a:p>
            <a:pPr algn="ctr"/>
            <a:r>
              <a:rPr lang="de-DE" sz="1600" dirty="0" err="1"/>
              <a:t>Segmenting</a:t>
            </a:r>
            <a:endParaRPr lang="de-DE" sz="1600" dirty="0"/>
          </a:p>
        </p:txBody>
      </p:sp>
      <p:sp>
        <p:nvSpPr>
          <p:cNvPr id="27" name="Textfeld 26"/>
          <p:cNvSpPr txBox="1"/>
          <p:nvPr/>
        </p:nvSpPr>
        <p:spPr>
          <a:xfrm>
            <a:off x="3013853" y="3584675"/>
            <a:ext cx="2777748" cy="338554"/>
          </a:xfrm>
          <a:prstGeom prst="rect">
            <a:avLst/>
          </a:prstGeom>
          <a:noFill/>
        </p:spPr>
        <p:txBody>
          <a:bodyPr wrap="square" rtlCol="0">
            <a:spAutoFit/>
          </a:bodyPr>
          <a:lstStyle/>
          <a:p>
            <a:pPr algn="ctr"/>
            <a:r>
              <a:rPr lang="de-DE" sz="1600" dirty="0" err="1"/>
              <a:t>Reassembly</a:t>
            </a:r>
            <a:endParaRPr lang="de-DE" sz="1600" dirty="0"/>
          </a:p>
        </p:txBody>
      </p:sp>
      <p:sp>
        <p:nvSpPr>
          <p:cNvPr id="2" name="Titel 1"/>
          <p:cNvSpPr>
            <a:spLocks noGrp="1"/>
          </p:cNvSpPr>
          <p:nvPr>
            <p:ph type="title"/>
          </p:nvPr>
        </p:nvSpPr>
        <p:spPr/>
        <p:txBody>
          <a:bodyPr/>
          <a:lstStyle/>
          <a:p>
            <a:r>
              <a:rPr lang="de-DE" dirty="0"/>
              <a:t>Abbildungen zw. Datenblöcken</a:t>
            </a:r>
            <a:br>
              <a:rPr lang="de-DE" dirty="0"/>
            </a:br>
            <a:r>
              <a:rPr lang="de-DE" dirty="0"/>
              <a:t>(</a:t>
            </a:r>
            <a:r>
              <a:rPr lang="de-DE" dirty="0" err="1"/>
              <a:t>Segmenting</a:t>
            </a:r>
            <a:r>
              <a:rPr lang="de-DE" dirty="0"/>
              <a:t>/</a:t>
            </a:r>
            <a:r>
              <a:rPr lang="de-DE" dirty="0" err="1"/>
              <a:t>Reassembly</a:t>
            </a:r>
            <a:r>
              <a:rPr lang="de-DE" dirty="0"/>
              <a: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114</a:t>
            </a:fld>
            <a:endParaRPr lang="de-DE"/>
          </a:p>
        </p:txBody>
      </p:sp>
    </p:spTree>
    <p:extLst>
      <p:ext uri="{BB962C8B-B14F-4D97-AF65-F5344CB8AC3E}">
        <p14:creationId xmlns:p14="http://schemas.microsoft.com/office/powerpoint/2010/main" val="13666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5"/>
                                        </p:tgtEl>
                                        <p:attrNameLst>
                                          <p:attrName>style.color</p:attrName>
                                        </p:attrNameLst>
                                      </p:cBhvr>
                                      <p:to>
                                        <a:srgbClr val="999999"/>
                                      </p:to>
                                    </p:animClr>
                                  </p:childTnLst>
                                </p:cTn>
                              </p:par>
                              <p:par>
                                <p:cTn id="32" presetID="1" presetClass="emph" presetSubtype="2" fill="hold" nodeType="withEffect">
                                  <p:stCondLst>
                                    <p:cond delay="0"/>
                                  </p:stCondLst>
                                  <p:childTnLst>
                                    <p:animClr clrSpc="rgb" dir="cw">
                                      <p:cBhvr>
                                        <p:cTn id="33" dur="500" fill="hold"/>
                                        <p:tgtEl>
                                          <p:spTgt spid="5"/>
                                        </p:tgtEl>
                                        <p:attrNameLst>
                                          <p:attrName>fillcolor</p:attrName>
                                        </p:attrNameLst>
                                      </p:cBhvr>
                                      <p:to>
                                        <a:srgbClr val="CCCCCC"/>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500" fill="hold"/>
                                        <p:tgtEl>
                                          <p:spTgt spid="5"/>
                                        </p:tgtEl>
                                        <p:attrNameLst>
                                          <p:attrName>stroke.color</p:attrName>
                                        </p:attrNameLst>
                                      </p:cBhvr>
                                      <p:to>
                                        <a:srgbClr val="4C4C4C"/>
                                      </p:to>
                                    </p:animClr>
                                    <p:set>
                                      <p:cBhvr>
                                        <p:cTn id="38" dur="500" fill="hold"/>
                                        <p:tgtEl>
                                          <p:spTgt spid="5"/>
                                        </p:tgtEl>
                                        <p:attrNameLst>
                                          <p:attrName>stroke.on</p:attrName>
                                        </p:attrNameLst>
                                      </p:cBhvr>
                                      <p:to>
                                        <p:strVal val="true"/>
                                      </p:to>
                                    </p:set>
                                  </p:childTnLst>
                                </p:cTn>
                              </p:par>
                            </p:childTnLst>
                          </p:cTn>
                        </p:par>
                        <p:par>
                          <p:cTn id="39" fill="hold">
                            <p:stCondLst>
                              <p:cond delay="500"/>
                            </p:stCondLst>
                            <p:childTnLst>
                              <p:par>
                                <p:cTn id="40" presetID="22" presetClass="exit" presetSubtype="8" fill="hold" nodeType="afterEffect">
                                  <p:stCondLst>
                                    <p:cond delay="0"/>
                                  </p:stCondLst>
                                  <p:childTnLst>
                                    <p:animEffect transition="out" filter="wipe(left)">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3" presetClass="emph" presetSubtype="2" fill="hold" grpId="1" nodeType="withEffect">
                                  <p:stCondLst>
                                    <p:cond delay="0"/>
                                  </p:stCondLst>
                                  <p:childTnLst>
                                    <p:animClr clrSpc="rgb" dir="cw">
                                      <p:cBhvr override="childStyle">
                                        <p:cTn id="56" dur="500" fill="hold"/>
                                        <p:tgtEl>
                                          <p:spTgt spid="23"/>
                                        </p:tgtEl>
                                        <p:attrNameLst>
                                          <p:attrName>style.color</p:attrName>
                                        </p:attrNameLst>
                                      </p:cBhvr>
                                      <p:to>
                                        <a:srgbClr val="999999"/>
                                      </p:to>
                                    </p:animClr>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3" presetClass="emph" presetSubtype="2" fill="hold" grpId="1" nodeType="withEffect">
                                  <p:stCondLst>
                                    <p:cond delay="0"/>
                                  </p:stCondLst>
                                  <p:childTnLst>
                                    <p:animClr clrSpc="rgb" dir="cw">
                                      <p:cBhvr override="childStyle">
                                        <p:cTn id="69" dur="500" fill="hold"/>
                                        <p:tgtEl>
                                          <p:spTgt spid="26"/>
                                        </p:tgtEl>
                                        <p:attrNameLst>
                                          <p:attrName>style.color</p:attrName>
                                        </p:attrNameLst>
                                      </p:cBhvr>
                                      <p:to>
                                        <a:srgbClr val="999999"/>
                                      </p:to>
                                    </p:animClr>
                                  </p:childTnLst>
                                </p:cTn>
                              </p:par>
                              <p:par>
                                <p:cTn id="70" presetID="1" presetClass="emph" presetSubtype="2" fill="hold" nodeType="withEffect">
                                  <p:stCondLst>
                                    <p:cond delay="0"/>
                                  </p:stCondLst>
                                  <p:childTnLst>
                                    <p:animClr clrSpc="rgb" dir="cw">
                                      <p:cBhvr>
                                        <p:cTn id="71" dur="500" fill="hold"/>
                                        <p:tgtEl>
                                          <p:spTgt spid="8"/>
                                        </p:tgtEl>
                                        <p:attrNameLst>
                                          <p:attrName>fillcolor</p:attrName>
                                        </p:attrNameLst>
                                      </p:cBhvr>
                                      <p:to>
                                        <a:srgbClr val="CCCCCC"/>
                                      </p:to>
                                    </p:animClr>
                                    <p:set>
                                      <p:cBhvr>
                                        <p:cTn id="72" dur="500" fill="hold"/>
                                        <p:tgtEl>
                                          <p:spTgt spid="8"/>
                                        </p:tgtEl>
                                        <p:attrNameLst>
                                          <p:attrName>fill.type</p:attrName>
                                        </p:attrNameLst>
                                      </p:cBhvr>
                                      <p:to>
                                        <p:strVal val="solid"/>
                                      </p:to>
                                    </p:set>
                                    <p:set>
                                      <p:cBhvr>
                                        <p:cTn id="73" dur="500" fill="hold"/>
                                        <p:tgtEl>
                                          <p:spTgt spid="8"/>
                                        </p:tgtEl>
                                        <p:attrNameLst>
                                          <p:attrName>fill.on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8"/>
                                        </p:tgtEl>
                                        <p:attrNameLst>
                                          <p:attrName>stroke.color</p:attrName>
                                        </p:attrNameLst>
                                      </p:cBhvr>
                                      <p:to>
                                        <a:srgbClr val="4C4C4C"/>
                                      </p:to>
                                    </p:animClr>
                                    <p:set>
                                      <p:cBhvr>
                                        <p:cTn id="76" dur="500" fill="hold"/>
                                        <p:tgtEl>
                                          <p:spTgt spid="8"/>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9"/>
                                        </p:tgtEl>
                                        <p:attrNameLst>
                                          <p:attrName>stroke.color</p:attrName>
                                        </p:attrNameLst>
                                      </p:cBhvr>
                                      <p:to>
                                        <a:srgbClr val="4C4C4C"/>
                                      </p:to>
                                    </p:animClr>
                                    <p:set>
                                      <p:cBhvr>
                                        <p:cTn id="79" dur="500" fill="hold"/>
                                        <p:tgtEl>
                                          <p:spTgt spid="9"/>
                                        </p:tgtEl>
                                        <p:attrNameLst>
                                          <p:attrName>stroke.on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9"/>
                                        </p:tgtEl>
                                        <p:attrNameLst>
                                          <p:attrName>fillcolor</p:attrName>
                                        </p:attrNameLst>
                                      </p:cBhvr>
                                      <p:to>
                                        <a:srgbClr val="E6E6E6"/>
                                      </p:to>
                                    </p:animClr>
                                    <p:set>
                                      <p:cBhvr>
                                        <p:cTn id="82" dur="500" fill="hold"/>
                                        <p:tgtEl>
                                          <p:spTgt spid="9"/>
                                        </p:tgtEl>
                                        <p:attrNameLst>
                                          <p:attrName>fill.type</p:attrName>
                                        </p:attrNameLst>
                                      </p:cBhvr>
                                      <p:to>
                                        <p:strVal val="solid"/>
                                      </p:to>
                                    </p:set>
                                    <p:set>
                                      <p:cBhvr>
                                        <p:cTn id="83" dur="500" fill="hold"/>
                                        <p:tgtEl>
                                          <p:spTgt spid="9"/>
                                        </p:tgtEl>
                                        <p:attrNameLst>
                                          <p:attrName>fill.on</p:attrName>
                                        </p:attrNameLst>
                                      </p:cBhvr>
                                      <p:to>
                                        <p:strVal val="true"/>
                                      </p:to>
                                    </p:set>
                                  </p:childTnLst>
                                </p:cTn>
                              </p:par>
                              <p:par>
                                <p:cTn id="84" presetID="3" presetClass="emph" presetSubtype="2" fill="hold" grpId="1" nodeType="withEffect">
                                  <p:stCondLst>
                                    <p:cond delay="0"/>
                                  </p:stCondLst>
                                  <p:childTnLst>
                                    <p:animClr clrSpc="rgb" dir="cw">
                                      <p:cBhvr override="childStyle">
                                        <p:cTn id="85" dur="500" fill="hold"/>
                                        <p:tgtEl>
                                          <p:spTgt spid="14"/>
                                        </p:tgtEl>
                                        <p:attrNameLst>
                                          <p:attrName>style.color</p:attrName>
                                        </p:attrNameLst>
                                      </p:cBhvr>
                                      <p:to>
                                        <a:srgbClr val="999999"/>
                                      </p:to>
                                    </p:animClr>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right)">
                                      <p:cBhvr>
                                        <p:cTn id="90" dur="500"/>
                                        <p:tgtEl>
                                          <p:spTgt spid="21"/>
                                        </p:tgtEl>
                                      </p:cBhvr>
                                    </p:animEffect>
                                  </p:childTnLst>
                                </p:cTn>
                              </p:par>
                              <p:par>
                                <p:cTn id="91" presetID="22" presetClass="entr" presetSubtype="2"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right)">
                                      <p:cBhvr>
                                        <p:cTn id="93" dur="500"/>
                                        <p:tgtEl>
                                          <p:spTgt spid="19"/>
                                        </p:tgtEl>
                                      </p:cBhvr>
                                    </p:animEffect>
                                  </p:childTnLst>
                                </p:cTn>
                              </p:par>
                              <p:par>
                                <p:cTn id="94" presetID="1" presetClass="emph" presetSubtype="2" fill="hold" nodeType="withEffect">
                                  <p:stCondLst>
                                    <p:cond delay="0"/>
                                  </p:stCondLst>
                                  <p:childTnLst>
                                    <p:animClr clrSpc="rgb" dir="cw">
                                      <p:cBhvr>
                                        <p:cTn id="95" dur="500" fill="hold"/>
                                        <p:tgtEl>
                                          <p:spTgt spid="12"/>
                                        </p:tgtEl>
                                        <p:attrNameLst>
                                          <p:attrName>fillcolor</p:attrName>
                                        </p:attrNameLst>
                                      </p:cBhvr>
                                      <p:to>
                                        <a:srgbClr val="CCCCCC"/>
                                      </p:to>
                                    </p:animClr>
                                    <p:set>
                                      <p:cBhvr>
                                        <p:cTn id="96" dur="500" fill="hold"/>
                                        <p:tgtEl>
                                          <p:spTgt spid="12"/>
                                        </p:tgtEl>
                                        <p:attrNameLst>
                                          <p:attrName>fill.type</p:attrName>
                                        </p:attrNameLst>
                                      </p:cBhvr>
                                      <p:to>
                                        <p:strVal val="solid"/>
                                      </p:to>
                                    </p:set>
                                    <p:set>
                                      <p:cBhvr>
                                        <p:cTn id="97" dur="500" fill="hold"/>
                                        <p:tgtEl>
                                          <p:spTgt spid="12"/>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500" fill="hold"/>
                                        <p:tgtEl>
                                          <p:spTgt spid="13"/>
                                        </p:tgtEl>
                                        <p:attrNameLst>
                                          <p:attrName>fillcolor</p:attrName>
                                        </p:attrNameLst>
                                      </p:cBhvr>
                                      <p:to>
                                        <a:srgbClr val="E6E6E6"/>
                                      </p:to>
                                    </p:animClr>
                                    <p:set>
                                      <p:cBhvr>
                                        <p:cTn id="100" dur="500" fill="hold"/>
                                        <p:tgtEl>
                                          <p:spTgt spid="13"/>
                                        </p:tgtEl>
                                        <p:attrNameLst>
                                          <p:attrName>fill.type</p:attrName>
                                        </p:attrNameLst>
                                      </p:cBhvr>
                                      <p:to>
                                        <p:strVal val="solid"/>
                                      </p:to>
                                    </p:set>
                                    <p:set>
                                      <p:cBhvr>
                                        <p:cTn id="101" dur="500" fill="hold"/>
                                        <p:tgtEl>
                                          <p:spTgt spid="13"/>
                                        </p:tgtEl>
                                        <p:attrNameLst>
                                          <p:attrName>fill.on</p:attrName>
                                        </p:attrNameLst>
                                      </p:cBhvr>
                                      <p:to>
                                        <p:strVal val="true"/>
                                      </p:to>
                                    </p:set>
                                  </p:childTnLst>
                                </p:cTn>
                              </p:par>
                              <p:par>
                                <p:cTn id="102" presetID="7" presetClass="emph" presetSubtype="2" fill="hold" nodeType="withEffect">
                                  <p:stCondLst>
                                    <p:cond delay="0"/>
                                  </p:stCondLst>
                                  <p:childTnLst>
                                    <p:animClr clrSpc="rgb" dir="cw">
                                      <p:cBhvr>
                                        <p:cTn id="103" dur="500" fill="hold"/>
                                        <p:tgtEl>
                                          <p:spTgt spid="13"/>
                                        </p:tgtEl>
                                        <p:attrNameLst>
                                          <p:attrName>stroke.color</p:attrName>
                                        </p:attrNameLst>
                                      </p:cBhvr>
                                      <p:to>
                                        <a:srgbClr val="4C4C4C"/>
                                      </p:to>
                                    </p:animClr>
                                    <p:set>
                                      <p:cBhvr>
                                        <p:cTn id="104" dur="500" fill="hold"/>
                                        <p:tgtEl>
                                          <p:spTgt spid="13"/>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12"/>
                                        </p:tgtEl>
                                        <p:attrNameLst>
                                          <p:attrName>stroke.color</p:attrName>
                                        </p:attrNameLst>
                                      </p:cBhvr>
                                      <p:to>
                                        <a:srgbClr val="4C4C4C"/>
                                      </p:to>
                                    </p:animClr>
                                    <p:set>
                                      <p:cBhvr>
                                        <p:cTn id="107" dur="500" fill="hold"/>
                                        <p:tgtEl>
                                          <p:spTgt spid="12"/>
                                        </p:tgtEl>
                                        <p:attrNameLst>
                                          <p:attrName>stroke.on</p:attrName>
                                        </p:attrNameLst>
                                      </p:cBhvr>
                                      <p:to>
                                        <p:strVal val="true"/>
                                      </p:to>
                                    </p:set>
                                  </p:childTnLst>
                                </p:cTn>
                              </p:par>
                              <p:par>
                                <p:cTn id="108" presetID="3" presetClass="emph" presetSubtype="2" fill="hold" grpId="1" nodeType="withEffect">
                                  <p:stCondLst>
                                    <p:cond delay="0"/>
                                  </p:stCondLst>
                                  <p:childTnLst>
                                    <p:animClr clrSpc="rgb" dir="cw">
                                      <p:cBhvr override="childStyle">
                                        <p:cTn id="109" dur="500" fill="hold"/>
                                        <p:tgtEl>
                                          <p:spTgt spid="15"/>
                                        </p:tgtEl>
                                        <p:attrNameLst>
                                          <p:attrName>style.color</p:attrName>
                                        </p:attrNameLst>
                                      </p:cBhvr>
                                      <p:to>
                                        <a:srgbClr val="999999"/>
                                      </p:to>
                                    </p:animClr>
                                  </p:childTnLst>
                                </p:cTn>
                              </p:par>
                            </p:childTnLst>
                          </p:cTn>
                        </p:par>
                        <p:par>
                          <p:cTn id="110" fill="hold">
                            <p:stCondLst>
                              <p:cond delay="500"/>
                            </p:stCondLst>
                            <p:childTnLst>
                              <p:par>
                                <p:cTn id="111" presetID="22" presetClass="exit" presetSubtype="2" fill="hold" nodeType="afterEffect">
                                  <p:stCondLst>
                                    <p:cond delay="0"/>
                                  </p:stCondLst>
                                  <p:childTnLst>
                                    <p:animEffect transition="out" filter="wipe(right)">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500"/>
                                        <p:tgtEl>
                                          <p:spTgt spid="7"/>
                                        </p:tgtEl>
                                      </p:cBhvr>
                                    </p:animEffect>
                                  </p:childTnLst>
                                </p:cTn>
                              </p:par>
                              <p:par>
                                <p:cTn id="117" presetID="3" presetClass="emph" presetSubtype="2" fill="hold" grpId="1" nodeType="withEffect">
                                  <p:stCondLst>
                                    <p:cond delay="0"/>
                                  </p:stCondLst>
                                  <p:childTnLst>
                                    <p:animClr clrSpc="rgb" dir="cw">
                                      <p:cBhvr override="childStyle">
                                        <p:cTn id="118" dur="500" fill="hold"/>
                                        <p:tgtEl>
                                          <p:spTgt spid="24"/>
                                        </p:tgtEl>
                                        <p:attrNameLst>
                                          <p:attrName>style.color</p:attrName>
                                        </p:attrNameLst>
                                      </p:cBhvr>
                                      <p:to>
                                        <a:srgbClr val="999999"/>
                                      </p:to>
                                    </p:animClr>
                                  </p:childTnLst>
                                </p:cTn>
                              </p:par>
                              <p:par>
                                <p:cTn id="119" presetID="10"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par>
                                <p:cTn id="125" presetID="3" presetClass="emph" presetSubtype="2" fill="hold" grpId="1" nodeType="withEffect">
                                  <p:stCondLst>
                                    <p:cond delay="0"/>
                                  </p:stCondLst>
                                  <p:childTnLst>
                                    <p:animClr clrSpc="rgb" dir="cw">
                                      <p:cBhvr override="childStyle">
                                        <p:cTn id="126" dur="500" fill="hold"/>
                                        <p:tgtEl>
                                          <p:spTgt spid="27"/>
                                        </p:tgtEl>
                                        <p:attrNameLst>
                                          <p:attrName>style.color</p:attrName>
                                        </p:attrNameLst>
                                      </p:cBhvr>
                                      <p:to>
                                        <a:srgbClr val="999999"/>
                                      </p:to>
                                    </p:animClr>
                                  </p:childTnLst>
                                </p:cTn>
                              </p:par>
                            </p:childTnLst>
                          </p:cTn>
                        </p:par>
                      </p:childTnLst>
                    </p:cTn>
                  </p:par>
                  <p:par>
                    <p:cTn id="127" fill="hold">
                      <p:stCondLst>
                        <p:cond delay="indefinite"/>
                      </p:stCondLst>
                      <p:childTnLst>
                        <p:par>
                          <p:cTn id="128" fill="hold">
                            <p:stCondLst>
                              <p:cond delay="0"/>
                            </p:stCondLst>
                            <p:childTnLst>
                              <p:par>
                                <p:cTn id="129" presetID="1" presetClass="emph" presetSubtype="2" fill="hold" nodeType="clickEffect">
                                  <p:stCondLst>
                                    <p:cond delay="0"/>
                                  </p:stCondLst>
                                  <p:childTnLst>
                                    <p:animClr clrSpc="rgb" dir="cw">
                                      <p:cBhvr>
                                        <p:cTn id="130" dur="500" fill="hold"/>
                                        <p:tgtEl>
                                          <p:spTgt spid="7"/>
                                        </p:tgtEl>
                                        <p:attrNameLst>
                                          <p:attrName>fillcolor</p:attrName>
                                        </p:attrNameLst>
                                      </p:cBhvr>
                                      <p:to>
                                        <a:srgbClr val="CCCCCC"/>
                                      </p:to>
                                    </p:animClr>
                                    <p:set>
                                      <p:cBhvr>
                                        <p:cTn id="131" dur="500" fill="hold"/>
                                        <p:tgtEl>
                                          <p:spTgt spid="7"/>
                                        </p:tgtEl>
                                        <p:attrNameLst>
                                          <p:attrName>fill.type</p:attrName>
                                        </p:attrNameLst>
                                      </p:cBhvr>
                                      <p:to>
                                        <p:strVal val="solid"/>
                                      </p:to>
                                    </p:set>
                                    <p:set>
                                      <p:cBhvr>
                                        <p:cTn id="132" dur="500" fill="hold"/>
                                        <p:tgtEl>
                                          <p:spTgt spid="7"/>
                                        </p:tgtEl>
                                        <p:attrNameLst>
                                          <p:attrName>fill.on</p:attrName>
                                        </p:attrNameLst>
                                      </p:cBhvr>
                                      <p:to>
                                        <p:strVal val="true"/>
                                      </p:to>
                                    </p:set>
                                  </p:childTnLst>
                                </p:cTn>
                              </p:par>
                              <p:par>
                                <p:cTn id="133" presetID="7" presetClass="emph" presetSubtype="2" fill="hold" nodeType="withEffect">
                                  <p:stCondLst>
                                    <p:cond delay="0"/>
                                  </p:stCondLst>
                                  <p:childTnLst>
                                    <p:animClr clrSpc="rgb" dir="cw">
                                      <p:cBhvr>
                                        <p:cTn id="134" dur="2000" fill="hold"/>
                                        <p:tgtEl>
                                          <p:spTgt spid="7"/>
                                        </p:tgtEl>
                                        <p:attrNameLst>
                                          <p:attrName>stroke.color</p:attrName>
                                        </p:attrNameLst>
                                      </p:cBhvr>
                                      <p:to>
                                        <a:srgbClr val="4C4C4C"/>
                                      </p:to>
                                    </p:animClr>
                                    <p:set>
                                      <p:cBhvr>
                                        <p:cTn id="135" dur="2000" fill="hold"/>
                                        <p:tgtEl>
                                          <p:spTgt spid="7"/>
                                        </p:tgtEl>
                                        <p:attrNameLst>
                                          <p:attrName>stroke.on</p:attrName>
                                        </p:attrNameLst>
                                      </p:cBhvr>
                                      <p:to>
                                        <p:strVal val="true"/>
                                      </p:to>
                                    </p:set>
                                  </p:childTnLst>
                                </p:cTn>
                              </p:par>
                              <p:par>
                                <p:cTn id="136" presetID="3" presetClass="emph" presetSubtype="2" fill="hold" grpId="1" nodeType="withEffect">
                                  <p:stCondLst>
                                    <p:cond delay="0"/>
                                  </p:stCondLst>
                                  <p:childTnLst>
                                    <p:animClr clrSpc="rgb" dir="cw">
                                      <p:cBhvr override="childStyle">
                                        <p:cTn id="137" dur="500" fill="hold"/>
                                        <p:tgtEl>
                                          <p:spTgt spid="7"/>
                                        </p:tgtEl>
                                        <p:attrNameLst>
                                          <p:attrName>style.color</p:attrName>
                                        </p:attrNameLst>
                                      </p:cBhvr>
                                      <p:to>
                                        <a:srgbClr val="999999"/>
                                      </p:to>
                                    </p:animClr>
                                  </p:childTnLst>
                                </p:cTn>
                              </p:par>
                              <p:par>
                                <p:cTn id="138" presetID="7" presetClass="emph" presetSubtype="2" fill="hold" nodeType="withEffect">
                                  <p:stCondLst>
                                    <p:cond delay="0"/>
                                  </p:stCondLst>
                                  <p:childTnLst>
                                    <p:animClr clrSpc="rgb" dir="cw">
                                      <p:cBhvr>
                                        <p:cTn id="139" dur="500" fill="hold"/>
                                        <p:tgtEl>
                                          <p:spTgt spid="6"/>
                                        </p:tgtEl>
                                        <p:attrNameLst>
                                          <p:attrName>stroke.color</p:attrName>
                                        </p:attrNameLst>
                                      </p:cBhvr>
                                      <p:to>
                                        <a:srgbClr val="4C4C4C"/>
                                      </p:to>
                                    </p:animClr>
                                    <p:set>
                                      <p:cBhvr>
                                        <p:cTn id="140" dur="500" fill="hold"/>
                                        <p:tgtEl>
                                          <p:spTgt spid="6"/>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11"/>
                                        </p:tgtEl>
                                        <p:attrNameLst>
                                          <p:attrName>stroke.color</p:attrName>
                                        </p:attrNameLst>
                                      </p:cBhvr>
                                      <p:to>
                                        <a:srgbClr val="4C4C4C"/>
                                      </p:to>
                                    </p:animClr>
                                    <p:set>
                                      <p:cBhvr>
                                        <p:cTn id="143" dur="500" fill="hold"/>
                                        <p:tgtEl>
                                          <p:spTgt spid="11"/>
                                        </p:tgtEl>
                                        <p:attrNameLst>
                                          <p:attrName>stroke.on</p:attrName>
                                        </p:attrNameLst>
                                      </p:cBhvr>
                                      <p:to>
                                        <p:strVal val="true"/>
                                      </p:to>
                                    </p:set>
                                  </p:childTnLst>
                                </p:cTn>
                              </p:par>
                              <p:par>
                                <p:cTn id="144" presetID="3" presetClass="emph" presetSubtype="2" fill="hold" grpId="1" nodeType="withEffect">
                                  <p:stCondLst>
                                    <p:cond delay="0"/>
                                  </p:stCondLst>
                                  <p:childTnLst>
                                    <p:animClr clrSpc="rgb" dir="cw">
                                      <p:cBhvr override="childStyle">
                                        <p:cTn id="145" dur="500" fill="hold"/>
                                        <p:tgtEl>
                                          <p:spTgt spid="25"/>
                                        </p:tgtEl>
                                        <p:attrNameLst>
                                          <p:attrName>style.color</p:attrName>
                                        </p:attrNameLst>
                                      </p:cBhvr>
                                      <p:to>
                                        <a:srgbClr val="9999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7" grpId="1" animBg="1"/>
      <p:bldP spid="8" grpId="0" animBg="1"/>
      <p:bldP spid="9" grpId="0" animBg="1"/>
      <p:bldP spid="5" grpId="0" animBg="1"/>
      <p:bldP spid="5" grpId="1" animBg="1"/>
      <p:bldP spid="12" grpId="0" animBg="1"/>
      <p:bldP spid="13" grpId="0" animBg="1"/>
      <p:bldP spid="14" grpId="0"/>
      <p:bldP spid="14" grpId="1"/>
      <p:bldP spid="15" grpId="0"/>
      <p:bldP spid="15" grpId="1"/>
      <p:bldP spid="23" grpId="0"/>
      <p:bldP spid="23" grpId="1"/>
      <p:bldP spid="24" grpId="0"/>
      <p:bldP spid="24" grpId="1"/>
      <p:bldP spid="25" grpId="0"/>
      <p:bldP spid="25" grpId="1"/>
      <p:bldP spid="26" grpId="0"/>
      <p:bldP spid="26" grpId="1"/>
      <p:bldP spid="27" grpId="0"/>
      <p:bldP spid="27"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bgerundetes Rechteck 27"/>
          <p:cNvSpPr/>
          <p:nvPr/>
        </p:nvSpPr>
        <p:spPr>
          <a:xfrm>
            <a:off x="857691" y="2905318"/>
            <a:ext cx="2156163" cy="1185351"/>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echteck 28"/>
          <p:cNvSpPr/>
          <p:nvPr/>
        </p:nvSpPr>
        <p:spPr>
          <a:xfrm>
            <a:off x="981008" y="3014878"/>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(N)-PCI</a:t>
            </a:r>
          </a:p>
        </p:txBody>
      </p:sp>
      <p:sp>
        <p:nvSpPr>
          <p:cNvPr id="31" name="Rechteck 30"/>
          <p:cNvSpPr/>
          <p:nvPr/>
        </p:nvSpPr>
        <p:spPr>
          <a:xfrm>
            <a:off x="1978824" y="3014878"/>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(N)-SDU</a:t>
            </a:r>
          </a:p>
        </p:txBody>
      </p:sp>
      <p:sp>
        <p:nvSpPr>
          <p:cNvPr id="32" name="Rechteck 31"/>
          <p:cNvSpPr/>
          <p:nvPr/>
        </p:nvSpPr>
        <p:spPr>
          <a:xfrm>
            <a:off x="981008" y="355706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(N)-PCI</a:t>
            </a:r>
          </a:p>
        </p:txBody>
      </p:sp>
      <p:sp>
        <p:nvSpPr>
          <p:cNvPr id="33" name="Rechteck 32"/>
          <p:cNvSpPr/>
          <p:nvPr/>
        </p:nvSpPr>
        <p:spPr>
          <a:xfrm>
            <a:off x="1978824" y="3557065"/>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(N)-SDU</a:t>
            </a:r>
          </a:p>
        </p:txBody>
      </p:sp>
      <p:sp>
        <p:nvSpPr>
          <p:cNvPr id="34" name="Abgerundetes Rechteck 33"/>
          <p:cNvSpPr/>
          <p:nvPr/>
        </p:nvSpPr>
        <p:spPr>
          <a:xfrm>
            <a:off x="4257632" y="3150446"/>
            <a:ext cx="4055999" cy="66870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5" name="Rechteck 34"/>
          <p:cNvSpPr/>
          <p:nvPr/>
        </p:nvSpPr>
        <p:spPr>
          <a:xfrm>
            <a:off x="4432088" y="329371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6" name="Rechteck 35"/>
          <p:cNvSpPr/>
          <p:nvPr/>
        </p:nvSpPr>
        <p:spPr>
          <a:xfrm>
            <a:off x="5349271" y="3293715"/>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7" name="Rechteck 36"/>
          <p:cNvSpPr/>
          <p:nvPr/>
        </p:nvSpPr>
        <p:spPr>
          <a:xfrm>
            <a:off x="6266454" y="329371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8" name="Rechteck 37"/>
          <p:cNvSpPr/>
          <p:nvPr/>
        </p:nvSpPr>
        <p:spPr>
          <a:xfrm>
            <a:off x="7183637" y="3293715"/>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9" name="Rechteck 38"/>
          <p:cNvSpPr/>
          <p:nvPr/>
        </p:nvSpPr>
        <p:spPr>
          <a:xfrm>
            <a:off x="4432088" y="3318456"/>
            <a:ext cx="3668732" cy="338554"/>
          </a:xfrm>
          <a:prstGeom prst="rect">
            <a:avLst/>
          </a:prstGeom>
        </p:spPr>
        <p:txBody>
          <a:bodyPr wrap="square">
            <a:spAutoFit/>
          </a:bodyPr>
          <a:lstStyle/>
          <a:p>
            <a:pPr algn="ctr"/>
            <a:r>
              <a:rPr lang="de-DE" sz="1600" dirty="0">
                <a:solidFill>
                  <a:schemeClr val="tx1"/>
                </a:solidFill>
              </a:rPr>
              <a:t>(N)-PDU</a:t>
            </a:r>
          </a:p>
        </p:txBody>
      </p:sp>
      <p:cxnSp>
        <p:nvCxnSpPr>
          <p:cNvPr id="40" name="Gerade Verbindung mit Pfeil 39"/>
          <p:cNvCxnSpPr/>
          <p:nvPr/>
        </p:nvCxnSpPr>
        <p:spPr>
          <a:xfrm>
            <a:off x="3013854" y="3308087"/>
            <a:ext cx="1243778"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3013854" y="3308087"/>
            <a:ext cx="1242000"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flipH="1">
            <a:off x="3013853" y="3633090"/>
            <a:ext cx="1243778"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p:nvPr/>
        </p:nvCxnSpPr>
        <p:spPr>
          <a:xfrm flipH="1">
            <a:off x="3013853" y="3633090"/>
            <a:ext cx="1242000"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9" name="Textfeld 48"/>
          <p:cNvSpPr txBox="1"/>
          <p:nvPr/>
        </p:nvSpPr>
        <p:spPr>
          <a:xfrm>
            <a:off x="3013855" y="3001329"/>
            <a:ext cx="1243778" cy="338554"/>
          </a:xfrm>
          <a:prstGeom prst="rect">
            <a:avLst/>
          </a:prstGeom>
          <a:noFill/>
        </p:spPr>
        <p:txBody>
          <a:bodyPr wrap="square" rtlCol="0">
            <a:spAutoFit/>
          </a:bodyPr>
          <a:lstStyle/>
          <a:p>
            <a:pPr algn="ctr"/>
            <a:r>
              <a:rPr lang="de-DE" sz="1600" dirty="0" err="1"/>
              <a:t>Blocking</a:t>
            </a:r>
            <a:endParaRPr lang="de-DE" sz="1600" dirty="0"/>
          </a:p>
        </p:txBody>
      </p:sp>
      <p:sp>
        <p:nvSpPr>
          <p:cNvPr id="51" name="Textfeld 50"/>
          <p:cNvSpPr txBox="1"/>
          <p:nvPr/>
        </p:nvSpPr>
        <p:spPr>
          <a:xfrm>
            <a:off x="3012075" y="3316251"/>
            <a:ext cx="1243778" cy="338554"/>
          </a:xfrm>
          <a:prstGeom prst="rect">
            <a:avLst/>
          </a:prstGeom>
          <a:noFill/>
        </p:spPr>
        <p:txBody>
          <a:bodyPr wrap="square" rtlCol="0">
            <a:spAutoFit/>
          </a:bodyPr>
          <a:lstStyle/>
          <a:p>
            <a:pPr algn="ctr"/>
            <a:r>
              <a:rPr lang="de-DE" sz="1600" dirty="0" err="1"/>
              <a:t>Deblocking</a:t>
            </a:r>
            <a:endParaRPr lang="de-DE" sz="1600" dirty="0"/>
          </a:p>
        </p:txBody>
      </p:sp>
      <p:sp>
        <p:nvSpPr>
          <p:cNvPr id="2" name="Titel 1"/>
          <p:cNvSpPr>
            <a:spLocks noGrp="1"/>
          </p:cNvSpPr>
          <p:nvPr>
            <p:ph type="title"/>
          </p:nvPr>
        </p:nvSpPr>
        <p:spPr/>
        <p:txBody>
          <a:bodyPr/>
          <a:lstStyle/>
          <a:p>
            <a:r>
              <a:rPr lang="de-DE" dirty="0"/>
              <a:t>Abbildungen zw. Datenblöcken</a:t>
            </a:r>
            <a:br>
              <a:rPr lang="de-DE" dirty="0"/>
            </a:br>
            <a:r>
              <a:rPr lang="de-DE" dirty="0"/>
              <a:t>(</a:t>
            </a:r>
            <a:r>
              <a:rPr lang="de-DE" dirty="0" err="1"/>
              <a:t>Blocking</a:t>
            </a:r>
            <a:r>
              <a:rPr lang="de-DE" dirty="0"/>
              <a:t>/</a:t>
            </a:r>
            <a:r>
              <a:rPr lang="de-DE" dirty="0" err="1"/>
              <a:t>Deblocking</a:t>
            </a:r>
            <a:r>
              <a:rPr lang="de-DE" dirty="0"/>
              <a: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115</a:t>
            </a:fld>
            <a:endParaRPr lang="de-DE"/>
          </a:p>
        </p:txBody>
      </p:sp>
    </p:spTree>
    <p:extLst>
      <p:ext uri="{BB962C8B-B14F-4D97-AF65-F5344CB8AC3E}">
        <p14:creationId xmlns:p14="http://schemas.microsoft.com/office/powerpoint/2010/main" val="12973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par>
                          <p:cTn id="30" fill="hold">
                            <p:stCondLst>
                              <p:cond delay="500"/>
                            </p:stCondLst>
                            <p:childTnLst>
                              <p:par>
                                <p:cTn id="31" presetID="22" presetClass="exit" presetSubtype="8" fill="hold" nodeType="afterEffect">
                                  <p:stCondLst>
                                    <p:cond delay="0"/>
                                  </p:stCondLst>
                                  <p:childTnLst>
                                    <p:animEffect transition="out" filter="wipe(left)">
                                      <p:cBhvr>
                                        <p:cTn id="32" dur="500"/>
                                        <p:tgtEl>
                                          <p:spTgt spid="41"/>
                                        </p:tgtEl>
                                      </p:cBhvr>
                                    </p:animEffect>
                                    <p:set>
                                      <p:cBhvr>
                                        <p:cTn id="33" dur="1" fill="hold">
                                          <p:stCondLst>
                                            <p:cond delay="499"/>
                                          </p:stCondLst>
                                        </p:cTn>
                                        <p:tgtEl>
                                          <p:spTgt spid="41"/>
                                        </p:tgtEl>
                                        <p:attrNameLst>
                                          <p:attrName>style.visibility</p:attrName>
                                        </p:attrNameLst>
                                      </p:cBhvr>
                                      <p:to>
                                        <p:strVal val="hidden"/>
                                      </p:to>
                                    </p:set>
                                  </p:childTnLst>
                                </p:cTn>
                              </p:par>
                              <p:par>
                                <p:cTn id="34" presetID="1" presetClass="emph" presetSubtype="2" fill="hold" nodeType="withEffect">
                                  <p:stCondLst>
                                    <p:cond delay="0"/>
                                  </p:stCondLst>
                                  <p:childTnLst>
                                    <p:animClr clrSpc="rgb" dir="cw">
                                      <p:cBhvr>
                                        <p:cTn id="35" dur="500" fill="hold"/>
                                        <p:tgtEl>
                                          <p:spTgt spid="29"/>
                                        </p:tgtEl>
                                        <p:attrNameLst>
                                          <p:attrName>fillcolor</p:attrName>
                                        </p:attrNameLst>
                                      </p:cBhvr>
                                      <p:to>
                                        <a:srgbClr val="CCCCCC"/>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500" fill="hold"/>
                                        <p:tgtEl>
                                          <p:spTgt spid="31"/>
                                        </p:tgtEl>
                                        <p:attrNameLst>
                                          <p:attrName>fillcolor</p:attrName>
                                        </p:attrNameLst>
                                      </p:cBhvr>
                                      <p:to>
                                        <a:srgbClr val="E6E6E6"/>
                                      </p:to>
                                    </p:animClr>
                                    <p:set>
                                      <p:cBhvr>
                                        <p:cTn id="40" dur="500" fill="hold"/>
                                        <p:tgtEl>
                                          <p:spTgt spid="31"/>
                                        </p:tgtEl>
                                        <p:attrNameLst>
                                          <p:attrName>fill.type</p:attrName>
                                        </p:attrNameLst>
                                      </p:cBhvr>
                                      <p:to>
                                        <p:strVal val="solid"/>
                                      </p:to>
                                    </p:set>
                                    <p:set>
                                      <p:cBhvr>
                                        <p:cTn id="41" dur="500" fill="hold"/>
                                        <p:tgtEl>
                                          <p:spTgt spid="31"/>
                                        </p:tgtEl>
                                        <p:attrNameLst>
                                          <p:attrName>fill.on</p:attrName>
                                        </p:attrNameLst>
                                      </p:cBhvr>
                                      <p:to>
                                        <p:strVal val="true"/>
                                      </p:to>
                                    </p:set>
                                  </p:childTnLst>
                                </p:cTn>
                              </p:par>
                              <p:par>
                                <p:cTn id="42" presetID="3" presetClass="emph" presetSubtype="2" fill="hold" grpId="1" nodeType="withEffect">
                                  <p:stCondLst>
                                    <p:cond delay="0"/>
                                  </p:stCondLst>
                                  <p:childTnLst>
                                    <p:animClr clrSpc="rgb" dir="cw">
                                      <p:cBhvr override="childStyle">
                                        <p:cTn id="43" dur="2000" fill="hold"/>
                                        <p:tgtEl>
                                          <p:spTgt spid="31"/>
                                        </p:tgtEl>
                                        <p:attrNameLst>
                                          <p:attrName>style.color</p:attrName>
                                        </p:attrNameLst>
                                      </p:cBhvr>
                                      <p:to>
                                        <a:srgbClr val="999999"/>
                                      </p:to>
                                    </p:animClr>
                                  </p:childTnLst>
                                </p:cTn>
                              </p:par>
                              <p:par>
                                <p:cTn id="44" presetID="3" presetClass="emph" presetSubtype="2" fill="hold" grpId="1" nodeType="withEffect">
                                  <p:stCondLst>
                                    <p:cond delay="0"/>
                                  </p:stCondLst>
                                  <p:childTnLst>
                                    <p:animClr clrSpc="rgb" dir="cw">
                                      <p:cBhvr override="childStyle">
                                        <p:cTn id="45" dur="2000" fill="hold"/>
                                        <p:tgtEl>
                                          <p:spTgt spid="29"/>
                                        </p:tgtEl>
                                        <p:attrNameLst>
                                          <p:attrName>style.color</p:attrName>
                                        </p:attrNameLst>
                                      </p:cBhvr>
                                      <p:to>
                                        <a:srgbClr val="999999"/>
                                      </p:to>
                                    </p:animClr>
                                  </p:childTnLst>
                                </p:cTn>
                              </p:par>
                              <p:par>
                                <p:cTn id="46" presetID="7" presetClass="emph" presetSubtype="2" fill="hold" nodeType="withEffect">
                                  <p:stCondLst>
                                    <p:cond delay="0"/>
                                  </p:stCondLst>
                                  <p:childTnLst>
                                    <p:animClr clrSpc="rgb" dir="cw">
                                      <p:cBhvr>
                                        <p:cTn id="47" dur="500" fill="hold"/>
                                        <p:tgtEl>
                                          <p:spTgt spid="29"/>
                                        </p:tgtEl>
                                        <p:attrNameLst>
                                          <p:attrName>stroke.color</p:attrName>
                                        </p:attrNameLst>
                                      </p:cBhvr>
                                      <p:to>
                                        <a:srgbClr val="4C4C4C"/>
                                      </p:to>
                                    </p:animClr>
                                    <p:set>
                                      <p:cBhvr>
                                        <p:cTn id="48" dur="500" fill="hold"/>
                                        <p:tgtEl>
                                          <p:spTgt spid="29"/>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500" fill="hold"/>
                                        <p:tgtEl>
                                          <p:spTgt spid="31"/>
                                        </p:tgtEl>
                                        <p:attrNameLst>
                                          <p:attrName>stroke.color</p:attrName>
                                        </p:attrNameLst>
                                      </p:cBhvr>
                                      <p:to>
                                        <a:srgbClr val="4C4C4C"/>
                                      </p:to>
                                    </p:animClr>
                                    <p:set>
                                      <p:cBhvr>
                                        <p:cTn id="51" dur="500" fill="hold"/>
                                        <p:tgtEl>
                                          <p:spTgt spid="31"/>
                                        </p:tgtEl>
                                        <p:attrNameLst>
                                          <p:attrName>stroke.on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500"/>
                                        <p:tgtEl>
                                          <p:spTgt spid="46"/>
                                        </p:tgtEl>
                                      </p:cBhvr>
                                    </p:animEffect>
                                  </p:childTnLst>
                                </p:cTn>
                              </p:par>
                              <p:par>
                                <p:cTn id="72" presetID="22" presetClass="entr" presetSubtype="2"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right)">
                                      <p:cBhvr>
                                        <p:cTn id="74" dur="500"/>
                                        <p:tgtEl>
                                          <p:spTgt spid="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par>
                                <p:cTn id="78" presetID="3" presetClass="emph" presetSubtype="2" fill="hold" grpId="1" nodeType="withEffect">
                                  <p:stCondLst>
                                    <p:cond delay="0"/>
                                  </p:stCondLst>
                                  <p:childTnLst>
                                    <p:animClr clrSpc="rgb" dir="cw">
                                      <p:cBhvr override="childStyle">
                                        <p:cTn id="79" dur="500" fill="hold"/>
                                        <p:tgtEl>
                                          <p:spTgt spid="49"/>
                                        </p:tgtEl>
                                        <p:attrNameLst>
                                          <p:attrName>style.color</p:attrName>
                                        </p:attrNameLst>
                                      </p:cBhvr>
                                      <p:to>
                                        <a:srgbClr val="999999"/>
                                      </p:to>
                                    </p:animClr>
                                  </p:childTnLst>
                                </p:cTn>
                              </p:par>
                            </p:childTnLst>
                          </p:cTn>
                        </p:par>
                        <p:par>
                          <p:cTn id="80" fill="hold">
                            <p:stCondLst>
                              <p:cond delay="500"/>
                            </p:stCondLst>
                            <p:childTnLst>
                              <p:par>
                                <p:cTn id="81" presetID="22" presetClass="exit" presetSubtype="2" fill="hold" nodeType="afterEffect">
                                  <p:stCondLst>
                                    <p:cond delay="0"/>
                                  </p:stCondLst>
                                  <p:childTnLst>
                                    <p:animEffect transition="out" filter="wipe(right)">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par>
                                <p:cTn id="84" presetID="7" presetClass="emph" presetSubtype="2" fill="hold" nodeType="withEffect">
                                  <p:stCondLst>
                                    <p:cond delay="0"/>
                                  </p:stCondLst>
                                  <p:childTnLst>
                                    <p:animClr clrSpc="rgb" dir="cw">
                                      <p:cBhvr>
                                        <p:cTn id="85" dur="500" fill="hold"/>
                                        <p:tgtEl>
                                          <p:spTgt spid="35"/>
                                        </p:tgtEl>
                                        <p:attrNameLst>
                                          <p:attrName>stroke.color</p:attrName>
                                        </p:attrNameLst>
                                      </p:cBhvr>
                                      <p:to>
                                        <a:srgbClr val="4C4C4C"/>
                                      </p:to>
                                    </p:animClr>
                                    <p:set>
                                      <p:cBhvr>
                                        <p:cTn id="86" dur="500" fill="hold"/>
                                        <p:tgtEl>
                                          <p:spTgt spid="35"/>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36"/>
                                        </p:tgtEl>
                                        <p:attrNameLst>
                                          <p:attrName>stroke.color</p:attrName>
                                        </p:attrNameLst>
                                      </p:cBhvr>
                                      <p:to>
                                        <a:srgbClr val="4C4C4C"/>
                                      </p:to>
                                    </p:animClr>
                                    <p:set>
                                      <p:cBhvr>
                                        <p:cTn id="89" dur="500" fill="hold"/>
                                        <p:tgtEl>
                                          <p:spTgt spid="36"/>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37"/>
                                        </p:tgtEl>
                                        <p:attrNameLst>
                                          <p:attrName>stroke.color</p:attrName>
                                        </p:attrNameLst>
                                      </p:cBhvr>
                                      <p:to>
                                        <a:srgbClr val="4C4C4C"/>
                                      </p:to>
                                    </p:animClr>
                                    <p:set>
                                      <p:cBhvr>
                                        <p:cTn id="92" dur="500" fill="hold"/>
                                        <p:tgtEl>
                                          <p:spTgt spid="37"/>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8"/>
                                        </p:tgtEl>
                                        <p:attrNameLst>
                                          <p:attrName>stroke.color</p:attrName>
                                        </p:attrNameLst>
                                      </p:cBhvr>
                                      <p:to>
                                        <a:srgbClr val="4C4C4C"/>
                                      </p:to>
                                    </p:animClr>
                                    <p:set>
                                      <p:cBhvr>
                                        <p:cTn id="95" dur="500" fill="hold"/>
                                        <p:tgtEl>
                                          <p:spTgt spid="38"/>
                                        </p:tgtEl>
                                        <p:attrNameLst>
                                          <p:attrName>stroke.on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35"/>
                                        </p:tgtEl>
                                        <p:attrNameLst>
                                          <p:attrName>fillcolor</p:attrName>
                                        </p:attrNameLst>
                                      </p:cBhvr>
                                      <p:to>
                                        <a:srgbClr val="CCCCCC"/>
                                      </p:to>
                                    </p:animClr>
                                    <p:set>
                                      <p:cBhvr>
                                        <p:cTn id="98" dur="500" fill="hold"/>
                                        <p:tgtEl>
                                          <p:spTgt spid="35"/>
                                        </p:tgtEl>
                                        <p:attrNameLst>
                                          <p:attrName>fill.type</p:attrName>
                                        </p:attrNameLst>
                                      </p:cBhvr>
                                      <p:to>
                                        <p:strVal val="solid"/>
                                      </p:to>
                                    </p:set>
                                    <p:set>
                                      <p:cBhvr>
                                        <p:cTn id="99" dur="500" fill="hold"/>
                                        <p:tgtEl>
                                          <p:spTgt spid="35"/>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37"/>
                                        </p:tgtEl>
                                        <p:attrNameLst>
                                          <p:attrName>fillcolor</p:attrName>
                                        </p:attrNameLst>
                                      </p:cBhvr>
                                      <p:to>
                                        <a:srgbClr val="CCCCCC"/>
                                      </p:to>
                                    </p:animClr>
                                    <p:set>
                                      <p:cBhvr>
                                        <p:cTn id="102" dur="500" fill="hold"/>
                                        <p:tgtEl>
                                          <p:spTgt spid="37"/>
                                        </p:tgtEl>
                                        <p:attrNameLst>
                                          <p:attrName>fill.type</p:attrName>
                                        </p:attrNameLst>
                                      </p:cBhvr>
                                      <p:to>
                                        <p:strVal val="solid"/>
                                      </p:to>
                                    </p:set>
                                    <p:set>
                                      <p:cBhvr>
                                        <p:cTn id="103" dur="500" fill="hold"/>
                                        <p:tgtEl>
                                          <p:spTgt spid="37"/>
                                        </p:tgtEl>
                                        <p:attrNameLst>
                                          <p:attrName>fill.on</p:attrName>
                                        </p:attrNameLst>
                                      </p:cBhvr>
                                      <p:to>
                                        <p:strVal val="true"/>
                                      </p:to>
                                    </p:set>
                                  </p:childTnLst>
                                </p:cTn>
                              </p:par>
                            </p:childTnLst>
                          </p:cTn>
                        </p:par>
                        <p:par>
                          <p:cTn id="104" fill="hold">
                            <p:stCondLst>
                              <p:cond delay="1000"/>
                            </p:stCondLst>
                            <p:childTnLst>
                              <p:par>
                                <p:cTn id="105" presetID="1" presetClass="emph" presetSubtype="2" fill="hold" nodeType="afterEffect">
                                  <p:stCondLst>
                                    <p:cond delay="0"/>
                                  </p:stCondLst>
                                  <p:childTnLst>
                                    <p:animClr clrSpc="rgb" dir="cw">
                                      <p:cBhvr>
                                        <p:cTn id="106" dur="500" fill="hold"/>
                                        <p:tgtEl>
                                          <p:spTgt spid="36"/>
                                        </p:tgtEl>
                                        <p:attrNameLst>
                                          <p:attrName>fillcolor</p:attrName>
                                        </p:attrNameLst>
                                      </p:cBhvr>
                                      <p:to>
                                        <a:srgbClr val="E6E6E6"/>
                                      </p:to>
                                    </p:animClr>
                                    <p:set>
                                      <p:cBhvr>
                                        <p:cTn id="107" dur="500" fill="hold"/>
                                        <p:tgtEl>
                                          <p:spTgt spid="36"/>
                                        </p:tgtEl>
                                        <p:attrNameLst>
                                          <p:attrName>fill.type</p:attrName>
                                        </p:attrNameLst>
                                      </p:cBhvr>
                                      <p:to>
                                        <p:strVal val="solid"/>
                                      </p:to>
                                    </p:set>
                                    <p:set>
                                      <p:cBhvr>
                                        <p:cTn id="108" dur="500" fill="hold"/>
                                        <p:tgtEl>
                                          <p:spTgt spid="36"/>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38"/>
                                        </p:tgtEl>
                                        <p:attrNameLst>
                                          <p:attrName>fillcolor</p:attrName>
                                        </p:attrNameLst>
                                      </p:cBhvr>
                                      <p:to>
                                        <a:srgbClr val="E6E6E6"/>
                                      </p:to>
                                    </p:animClr>
                                    <p:set>
                                      <p:cBhvr>
                                        <p:cTn id="111" dur="500" fill="hold"/>
                                        <p:tgtEl>
                                          <p:spTgt spid="38"/>
                                        </p:tgtEl>
                                        <p:attrNameLst>
                                          <p:attrName>fill.type</p:attrName>
                                        </p:attrNameLst>
                                      </p:cBhvr>
                                      <p:to>
                                        <p:strVal val="solid"/>
                                      </p:to>
                                    </p:set>
                                    <p:set>
                                      <p:cBhvr>
                                        <p:cTn id="112" dur="500" fill="hold"/>
                                        <p:tgtEl>
                                          <p:spTgt spid="38"/>
                                        </p:tgtEl>
                                        <p:attrNameLst>
                                          <p:attrName>fill.on</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500" fill="hold"/>
                                        <p:tgtEl>
                                          <p:spTgt spid="39"/>
                                        </p:tgtEl>
                                        <p:attrNameLst>
                                          <p:attrName>style.color</p:attrName>
                                        </p:attrNameLst>
                                      </p:cBhvr>
                                      <p:to>
                                        <a:srgbClr val="999999"/>
                                      </p:to>
                                    </p:animClr>
                                  </p:childTnLst>
                                </p:cTn>
                              </p:par>
                              <p:par>
                                <p:cTn id="115" presetID="10"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par>
                                <p:cTn id="121" presetID="3" presetClass="emph" presetSubtype="2" fill="hold" grpId="1" nodeType="withEffect">
                                  <p:stCondLst>
                                    <p:cond delay="0"/>
                                  </p:stCondLst>
                                  <p:childTnLst>
                                    <p:animClr clrSpc="rgb" dir="cw">
                                      <p:cBhvr override="childStyle">
                                        <p:cTn id="122" dur="500" fill="hold"/>
                                        <p:tgtEl>
                                          <p:spTgt spid="51"/>
                                        </p:tgtEl>
                                        <p:attrNameLst>
                                          <p:attrName>style.color</p:attrName>
                                        </p:attrNameLst>
                                      </p:cBhvr>
                                      <p:to>
                                        <a:srgbClr val="999999"/>
                                      </p:to>
                                    </p:animClr>
                                  </p:childTnLst>
                                </p:cTn>
                              </p:par>
                              <p:par>
                                <p:cTn id="123" presetID="3" presetClass="emph" presetSubtype="2" fill="hold" grpId="1" nodeType="withEffect">
                                  <p:stCondLst>
                                    <p:cond delay="0"/>
                                  </p:stCondLst>
                                  <p:childTnLst>
                                    <p:animClr clrSpc="rgb" dir="cw">
                                      <p:cBhvr override="childStyle">
                                        <p:cTn id="124" dur="500" fill="hold"/>
                                        <p:tgtEl>
                                          <p:spTgt spid="32"/>
                                        </p:tgtEl>
                                        <p:attrNameLst>
                                          <p:attrName>style.color</p:attrName>
                                        </p:attrNameLst>
                                      </p:cBhvr>
                                      <p:to>
                                        <a:srgbClr val="999999"/>
                                      </p:to>
                                    </p:animClr>
                                  </p:childTnLst>
                                </p:cTn>
                              </p:par>
                              <p:par>
                                <p:cTn id="125" presetID="3" presetClass="emph" presetSubtype="2" fill="hold" grpId="1" nodeType="withEffect">
                                  <p:stCondLst>
                                    <p:cond delay="0"/>
                                  </p:stCondLst>
                                  <p:childTnLst>
                                    <p:animClr clrSpc="rgb" dir="cw">
                                      <p:cBhvr override="childStyle">
                                        <p:cTn id="126" dur="500" fill="hold"/>
                                        <p:tgtEl>
                                          <p:spTgt spid="33"/>
                                        </p:tgtEl>
                                        <p:attrNameLst>
                                          <p:attrName>style.color</p:attrName>
                                        </p:attrNameLst>
                                      </p:cBhvr>
                                      <p:to>
                                        <a:srgbClr val="999999"/>
                                      </p:to>
                                    </p:animClr>
                                  </p:childTnLst>
                                </p:cTn>
                              </p:par>
                              <p:par>
                                <p:cTn id="127" presetID="1" presetClass="emph" presetSubtype="2" fill="hold" nodeType="withEffect">
                                  <p:stCondLst>
                                    <p:cond delay="0"/>
                                  </p:stCondLst>
                                  <p:childTnLst>
                                    <p:animClr clrSpc="rgb" dir="cw">
                                      <p:cBhvr>
                                        <p:cTn id="128" dur="500" fill="hold"/>
                                        <p:tgtEl>
                                          <p:spTgt spid="32"/>
                                        </p:tgtEl>
                                        <p:attrNameLst>
                                          <p:attrName>fillcolor</p:attrName>
                                        </p:attrNameLst>
                                      </p:cBhvr>
                                      <p:to>
                                        <a:srgbClr val="CCCCCC"/>
                                      </p:to>
                                    </p:animClr>
                                    <p:set>
                                      <p:cBhvr>
                                        <p:cTn id="129" dur="500" fill="hold"/>
                                        <p:tgtEl>
                                          <p:spTgt spid="32"/>
                                        </p:tgtEl>
                                        <p:attrNameLst>
                                          <p:attrName>fill.type</p:attrName>
                                        </p:attrNameLst>
                                      </p:cBhvr>
                                      <p:to>
                                        <p:strVal val="solid"/>
                                      </p:to>
                                    </p:set>
                                    <p:set>
                                      <p:cBhvr>
                                        <p:cTn id="130" dur="500" fill="hold"/>
                                        <p:tgtEl>
                                          <p:spTgt spid="32"/>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33"/>
                                        </p:tgtEl>
                                        <p:attrNameLst>
                                          <p:attrName>fillcolor</p:attrName>
                                        </p:attrNameLst>
                                      </p:cBhvr>
                                      <p:to>
                                        <a:srgbClr val="E6E6E6"/>
                                      </p:to>
                                    </p:animClr>
                                    <p:set>
                                      <p:cBhvr>
                                        <p:cTn id="133" dur="500" fill="hold"/>
                                        <p:tgtEl>
                                          <p:spTgt spid="33"/>
                                        </p:tgtEl>
                                        <p:attrNameLst>
                                          <p:attrName>fill.type</p:attrName>
                                        </p:attrNameLst>
                                      </p:cBhvr>
                                      <p:to>
                                        <p:strVal val="solid"/>
                                      </p:to>
                                    </p:set>
                                    <p:set>
                                      <p:cBhvr>
                                        <p:cTn id="134" dur="500" fill="hold"/>
                                        <p:tgtEl>
                                          <p:spTgt spid="33"/>
                                        </p:tgtEl>
                                        <p:attrNameLst>
                                          <p:attrName>fill.on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32"/>
                                        </p:tgtEl>
                                        <p:attrNameLst>
                                          <p:attrName>stroke.color</p:attrName>
                                        </p:attrNameLst>
                                      </p:cBhvr>
                                      <p:to>
                                        <a:srgbClr val="4C4C4C"/>
                                      </p:to>
                                    </p:animClr>
                                    <p:set>
                                      <p:cBhvr>
                                        <p:cTn id="137" dur="500" fill="hold"/>
                                        <p:tgtEl>
                                          <p:spTgt spid="32"/>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33"/>
                                        </p:tgtEl>
                                        <p:attrNameLst>
                                          <p:attrName>stroke.color</p:attrName>
                                        </p:attrNameLst>
                                      </p:cBhvr>
                                      <p:to>
                                        <a:srgbClr val="4C4C4C"/>
                                      </p:to>
                                    </p:animClr>
                                    <p:set>
                                      <p:cBhvr>
                                        <p:cTn id="140" dur="500" fill="hold"/>
                                        <p:tgtEl>
                                          <p:spTgt spid="33"/>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34"/>
                                        </p:tgtEl>
                                        <p:attrNameLst>
                                          <p:attrName>stroke.color</p:attrName>
                                        </p:attrNameLst>
                                      </p:cBhvr>
                                      <p:to>
                                        <a:srgbClr val="4C4C4C"/>
                                      </p:to>
                                    </p:animClr>
                                    <p:set>
                                      <p:cBhvr>
                                        <p:cTn id="143" dur="500" fill="hold"/>
                                        <p:tgtEl>
                                          <p:spTgt spid="34"/>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500" fill="hold"/>
                                        <p:tgtEl>
                                          <p:spTgt spid="28"/>
                                        </p:tgtEl>
                                        <p:attrNameLst>
                                          <p:attrName>stroke.color</p:attrName>
                                        </p:attrNameLst>
                                      </p:cBhvr>
                                      <p:to>
                                        <a:srgbClr val="4C4C4C"/>
                                      </p:to>
                                    </p:animClr>
                                    <p:set>
                                      <p:cBhvr>
                                        <p:cTn id="146" dur="5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9"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p:bldP spid="39" grpId="1"/>
      <p:bldP spid="49" grpId="0"/>
      <p:bldP spid="49" grpId="1"/>
      <p:bldP spid="51" grpId="0"/>
      <p:bldP spid="51"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Gerade Verbindung mit Pfeil 107"/>
          <p:cNvCxnSpPr/>
          <p:nvPr/>
        </p:nvCxnSpPr>
        <p:spPr>
          <a:xfrm flipH="1">
            <a:off x="6794471" y="2667992"/>
            <a:ext cx="924144"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0" name="Gerade Verbindung mit Pfeil 109"/>
          <p:cNvCxnSpPr/>
          <p:nvPr/>
        </p:nvCxnSpPr>
        <p:spPr>
          <a:xfrm flipH="1">
            <a:off x="6794471" y="4342441"/>
            <a:ext cx="924144" cy="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V="1">
            <a:off x="2566261" y="2459939"/>
            <a:ext cx="0" cy="2146982"/>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Gerade Verbindung mit Pfeil 58"/>
          <p:cNvCxnSpPr/>
          <p:nvPr/>
        </p:nvCxnSpPr>
        <p:spPr>
          <a:xfrm flipH="1">
            <a:off x="1271778" y="3185122"/>
            <a:ext cx="5526874" cy="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1" name="Textfeld 60"/>
          <p:cNvSpPr txBox="1"/>
          <p:nvPr/>
        </p:nvSpPr>
        <p:spPr>
          <a:xfrm>
            <a:off x="1181191" y="2839352"/>
            <a:ext cx="1059981" cy="369332"/>
          </a:xfrm>
          <a:prstGeom prst="rect">
            <a:avLst/>
          </a:prstGeom>
          <a:noFill/>
        </p:spPr>
        <p:txBody>
          <a:bodyPr wrap="none" rtlCol="0">
            <a:spAutoFit/>
          </a:bodyPr>
          <a:lstStyle/>
          <a:p>
            <a:r>
              <a:rPr lang="de-DE" dirty="0"/>
              <a:t>Schicht N</a:t>
            </a:r>
          </a:p>
        </p:txBody>
      </p:sp>
      <p:sp>
        <p:nvSpPr>
          <p:cNvPr id="62" name="Abgerundetes Rechteck 61"/>
          <p:cNvSpPr/>
          <p:nvPr/>
        </p:nvSpPr>
        <p:spPr>
          <a:xfrm>
            <a:off x="3221395" y="2540192"/>
            <a:ext cx="3573075" cy="59832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2" name="Gruppierung 71"/>
          <p:cNvGrpSpPr/>
          <p:nvPr/>
        </p:nvGrpSpPr>
        <p:grpSpPr>
          <a:xfrm>
            <a:off x="3374212" y="2654538"/>
            <a:ext cx="1376456" cy="389787"/>
            <a:chOff x="2687500" y="4659923"/>
            <a:chExt cx="1376456" cy="389787"/>
          </a:xfrm>
        </p:grpSpPr>
        <p:grpSp>
          <p:nvGrpSpPr>
            <p:cNvPr id="67" name="Gruppierung 66"/>
            <p:cNvGrpSpPr/>
            <p:nvPr/>
          </p:nvGrpSpPr>
          <p:grpSpPr>
            <a:xfrm>
              <a:off x="2687500" y="4659923"/>
              <a:ext cx="1376456" cy="389787"/>
              <a:chOff x="2799584" y="5527001"/>
              <a:chExt cx="1376456" cy="389787"/>
            </a:xfrm>
          </p:grpSpPr>
          <p:sp>
            <p:nvSpPr>
              <p:cNvPr id="63" name="Rechteck 62"/>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64" name="Rechteck 63"/>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sp>
          <p:nvSpPr>
            <p:cNvPr id="71" name="Textfeld 70"/>
            <p:cNvSpPr txBox="1"/>
            <p:nvPr/>
          </p:nvSpPr>
          <p:spPr>
            <a:xfrm>
              <a:off x="2691536" y="4670004"/>
              <a:ext cx="1372420" cy="369332"/>
            </a:xfrm>
            <a:prstGeom prst="rect">
              <a:avLst/>
            </a:prstGeom>
            <a:noFill/>
          </p:spPr>
          <p:txBody>
            <a:bodyPr wrap="square" rtlCol="0">
              <a:spAutoFit/>
            </a:bodyPr>
            <a:lstStyle/>
            <a:p>
              <a:r>
                <a:rPr lang="de-DE" dirty="0"/>
                <a:t>(N)-PDU</a:t>
              </a:r>
            </a:p>
          </p:txBody>
        </p:sp>
      </p:grpSp>
      <p:grpSp>
        <p:nvGrpSpPr>
          <p:cNvPr id="75" name="Gruppierung 74"/>
          <p:cNvGrpSpPr/>
          <p:nvPr/>
        </p:nvGrpSpPr>
        <p:grpSpPr>
          <a:xfrm>
            <a:off x="5081358" y="2644458"/>
            <a:ext cx="1394030" cy="389787"/>
            <a:chOff x="4394646" y="4649843"/>
            <a:chExt cx="1394030" cy="389787"/>
          </a:xfrm>
        </p:grpSpPr>
        <p:grpSp>
          <p:nvGrpSpPr>
            <p:cNvPr id="68" name="Gruppierung 67"/>
            <p:cNvGrpSpPr/>
            <p:nvPr/>
          </p:nvGrpSpPr>
          <p:grpSpPr>
            <a:xfrm>
              <a:off x="4412220" y="4649843"/>
              <a:ext cx="1376456" cy="389787"/>
              <a:chOff x="2799584" y="5527001"/>
              <a:chExt cx="1376456" cy="389787"/>
            </a:xfrm>
          </p:grpSpPr>
          <p:sp>
            <p:nvSpPr>
              <p:cNvPr id="69" name="Rechteck 68"/>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70" name="Rechteck 69"/>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sp>
          <p:nvSpPr>
            <p:cNvPr id="74" name="Rechteck 73"/>
            <p:cNvSpPr/>
            <p:nvPr/>
          </p:nvSpPr>
          <p:spPr>
            <a:xfrm>
              <a:off x="4394646" y="4655259"/>
              <a:ext cx="1394030" cy="369332"/>
            </a:xfrm>
            <a:prstGeom prst="rect">
              <a:avLst/>
            </a:prstGeom>
          </p:spPr>
          <p:txBody>
            <a:bodyPr wrap="square">
              <a:spAutoFit/>
            </a:bodyPr>
            <a:lstStyle/>
            <a:p>
              <a:r>
                <a:rPr lang="de-DE" dirty="0"/>
                <a:t>(N)-PDU</a:t>
              </a:r>
            </a:p>
          </p:txBody>
        </p:sp>
      </p:grpSp>
      <p:sp>
        <p:nvSpPr>
          <p:cNvPr id="76" name="Abgerundetes Rechteck 75"/>
          <p:cNvSpPr/>
          <p:nvPr/>
        </p:nvSpPr>
        <p:spPr>
          <a:xfrm>
            <a:off x="2606576" y="3236898"/>
            <a:ext cx="4192076" cy="59832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9" name="Rechteck 78"/>
          <p:cNvSpPr/>
          <p:nvPr/>
        </p:nvSpPr>
        <p:spPr>
          <a:xfrm>
            <a:off x="2759393" y="3344632"/>
            <a:ext cx="917183" cy="389787"/>
          </a:xfrm>
          <a:prstGeom prst="rect">
            <a:avLst/>
          </a:prstGeom>
          <a:pattFill prst="pct50">
            <a:fgClr>
              <a:srgbClr val="3366FF"/>
            </a:fgClr>
            <a:bgClr>
              <a:prstClr val="white"/>
            </a:bgClr>
          </a:patt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nvGrpSpPr>
          <p:cNvPr id="91" name="Gruppierung 90"/>
          <p:cNvGrpSpPr/>
          <p:nvPr/>
        </p:nvGrpSpPr>
        <p:grpSpPr>
          <a:xfrm>
            <a:off x="3892916" y="3344632"/>
            <a:ext cx="2750328" cy="389787"/>
            <a:chOff x="3821023" y="5350017"/>
            <a:chExt cx="2750328" cy="389787"/>
          </a:xfrm>
        </p:grpSpPr>
        <p:grpSp>
          <p:nvGrpSpPr>
            <p:cNvPr id="88" name="Gruppierung 87"/>
            <p:cNvGrpSpPr/>
            <p:nvPr/>
          </p:nvGrpSpPr>
          <p:grpSpPr>
            <a:xfrm>
              <a:off x="3821023" y="5350017"/>
              <a:ext cx="2750328" cy="389787"/>
              <a:chOff x="3569695" y="6220309"/>
              <a:chExt cx="2750328" cy="389787"/>
            </a:xfrm>
          </p:grpSpPr>
          <p:grpSp>
            <p:nvGrpSpPr>
              <p:cNvPr id="81" name="Gruppierung 80"/>
              <p:cNvGrpSpPr/>
              <p:nvPr/>
            </p:nvGrpSpPr>
            <p:grpSpPr>
              <a:xfrm>
                <a:off x="4943567" y="6220309"/>
                <a:ext cx="1376456" cy="389787"/>
                <a:chOff x="2799584" y="5527001"/>
                <a:chExt cx="1376456" cy="389787"/>
              </a:xfrm>
            </p:grpSpPr>
            <p:sp>
              <p:nvSpPr>
                <p:cNvPr id="83" name="Rechteck 82"/>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84" name="Rechteck 83"/>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nvGrpSpPr>
              <p:cNvPr id="85" name="Gruppierung 84"/>
              <p:cNvGrpSpPr/>
              <p:nvPr/>
            </p:nvGrpSpPr>
            <p:grpSpPr>
              <a:xfrm>
                <a:off x="3569695" y="6220309"/>
                <a:ext cx="1376456" cy="389787"/>
                <a:chOff x="2799584" y="5527001"/>
                <a:chExt cx="1376456" cy="389787"/>
              </a:xfrm>
            </p:grpSpPr>
            <p:sp>
              <p:nvSpPr>
                <p:cNvPr id="86" name="Rechteck 85"/>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87" name="Rechteck 86"/>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sp>
          <p:nvSpPr>
            <p:cNvPr id="89" name="Rechteck 88"/>
            <p:cNvSpPr/>
            <p:nvPr/>
          </p:nvSpPr>
          <p:spPr>
            <a:xfrm>
              <a:off x="3821023" y="5370472"/>
              <a:ext cx="2750328" cy="369332"/>
            </a:xfrm>
            <a:prstGeom prst="rect">
              <a:avLst/>
            </a:prstGeom>
          </p:spPr>
          <p:txBody>
            <a:bodyPr wrap="square">
              <a:spAutoFit/>
            </a:bodyPr>
            <a:lstStyle/>
            <a:p>
              <a:pPr algn="ctr"/>
              <a:r>
                <a:rPr lang="de-DE" dirty="0"/>
                <a:t>(N-1)-SDU</a:t>
              </a:r>
            </a:p>
          </p:txBody>
        </p:sp>
      </p:grpSp>
      <p:sp>
        <p:nvSpPr>
          <p:cNvPr id="90" name="Rechteck 89"/>
          <p:cNvSpPr/>
          <p:nvPr/>
        </p:nvSpPr>
        <p:spPr>
          <a:xfrm>
            <a:off x="2688840" y="3337981"/>
            <a:ext cx="1069999" cy="369332"/>
          </a:xfrm>
          <a:prstGeom prst="rect">
            <a:avLst/>
          </a:prstGeom>
        </p:spPr>
        <p:txBody>
          <a:bodyPr wrap="square">
            <a:spAutoFit/>
          </a:bodyPr>
          <a:lstStyle/>
          <a:p>
            <a:r>
              <a:rPr lang="de-DE" dirty="0"/>
              <a:t>(N-1)-PCI</a:t>
            </a:r>
          </a:p>
        </p:txBody>
      </p:sp>
      <p:sp>
        <p:nvSpPr>
          <p:cNvPr id="92" name="Abgerundetes Rechteck 91"/>
          <p:cNvSpPr/>
          <p:nvPr/>
        </p:nvSpPr>
        <p:spPr>
          <a:xfrm>
            <a:off x="2606576" y="3920293"/>
            <a:ext cx="4192076" cy="59832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5" name="Rechteck 94"/>
          <p:cNvSpPr/>
          <p:nvPr/>
        </p:nvSpPr>
        <p:spPr>
          <a:xfrm>
            <a:off x="2755860" y="4020031"/>
            <a:ext cx="917183" cy="389787"/>
          </a:xfrm>
          <a:prstGeom prst="rect">
            <a:avLst/>
          </a:prstGeom>
          <a:pattFill prst="pct50">
            <a:fgClr>
              <a:srgbClr val="3366FF"/>
            </a:fgClr>
            <a:bgClr>
              <a:prstClr val="white"/>
            </a:bgClr>
          </a:patt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96" name="Textfeld 95"/>
          <p:cNvSpPr txBox="1"/>
          <p:nvPr/>
        </p:nvSpPr>
        <p:spPr>
          <a:xfrm>
            <a:off x="1181191" y="3124642"/>
            <a:ext cx="1387632" cy="369332"/>
          </a:xfrm>
          <a:prstGeom prst="rect">
            <a:avLst/>
          </a:prstGeom>
          <a:noFill/>
        </p:spPr>
        <p:txBody>
          <a:bodyPr wrap="none" rtlCol="0">
            <a:spAutoFit/>
          </a:bodyPr>
          <a:lstStyle/>
          <a:p>
            <a:r>
              <a:rPr lang="de-DE" dirty="0"/>
              <a:t>Schicht (N-1)</a:t>
            </a:r>
          </a:p>
        </p:txBody>
      </p:sp>
      <p:grpSp>
        <p:nvGrpSpPr>
          <p:cNvPr id="97" name="Gruppierung 96"/>
          <p:cNvGrpSpPr/>
          <p:nvPr/>
        </p:nvGrpSpPr>
        <p:grpSpPr>
          <a:xfrm>
            <a:off x="3891624" y="4020031"/>
            <a:ext cx="2750328" cy="389787"/>
            <a:chOff x="3821023" y="5350017"/>
            <a:chExt cx="2750328" cy="389787"/>
          </a:xfrm>
        </p:grpSpPr>
        <p:grpSp>
          <p:nvGrpSpPr>
            <p:cNvPr id="98" name="Gruppierung 97"/>
            <p:cNvGrpSpPr/>
            <p:nvPr/>
          </p:nvGrpSpPr>
          <p:grpSpPr>
            <a:xfrm>
              <a:off x="3821023" y="5350017"/>
              <a:ext cx="2750328" cy="389787"/>
              <a:chOff x="3569695" y="6220309"/>
              <a:chExt cx="2750328" cy="389787"/>
            </a:xfrm>
          </p:grpSpPr>
          <p:grpSp>
            <p:nvGrpSpPr>
              <p:cNvPr id="100" name="Gruppierung 99"/>
              <p:cNvGrpSpPr/>
              <p:nvPr/>
            </p:nvGrpSpPr>
            <p:grpSpPr>
              <a:xfrm>
                <a:off x="4943567" y="6220309"/>
                <a:ext cx="1376456" cy="389787"/>
                <a:chOff x="2799584" y="5527001"/>
                <a:chExt cx="1376456" cy="389787"/>
              </a:xfrm>
            </p:grpSpPr>
            <p:sp>
              <p:nvSpPr>
                <p:cNvPr id="104" name="Rechteck 103"/>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105" name="Rechteck 104"/>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nvGrpSpPr>
              <p:cNvPr id="101" name="Gruppierung 100"/>
              <p:cNvGrpSpPr/>
              <p:nvPr/>
            </p:nvGrpSpPr>
            <p:grpSpPr>
              <a:xfrm>
                <a:off x="3569695" y="6220309"/>
                <a:ext cx="1376456" cy="389787"/>
                <a:chOff x="2799584" y="5527001"/>
                <a:chExt cx="1376456" cy="389787"/>
              </a:xfrm>
            </p:grpSpPr>
            <p:sp>
              <p:nvSpPr>
                <p:cNvPr id="102" name="Rechteck 101"/>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103" name="Rechteck 102"/>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sp>
          <p:nvSpPr>
            <p:cNvPr id="99" name="Rechteck 98"/>
            <p:cNvSpPr/>
            <p:nvPr/>
          </p:nvSpPr>
          <p:spPr>
            <a:xfrm>
              <a:off x="3821023" y="5370472"/>
              <a:ext cx="2750328" cy="369332"/>
            </a:xfrm>
            <a:prstGeom prst="rect">
              <a:avLst/>
            </a:prstGeom>
          </p:spPr>
          <p:txBody>
            <a:bodyPr wrap="square">
              <a:spAutoFit/>
            </a:bodyPr>
            <a:lstStyle/>
            <a:p>
              <a:pPr algn="ctr"/>
              <a:r>
                <a:rPr lang="de-DE" dirty="0"/>
                <a:t>(N-1)-PDU</a:t>
              </a:r>
            </a:p>
          </p:txBody>
        </p:sp>
      </p:grpSp>
      <p:cxnSp>
        <p:nvCxnSpPr>
          <p:cNvPr id="111" name="Gerade Verbindung mit Pfeil 110"/>
          <p:cNvCxnSpPr/>
          <p:nvPr/>
        </p:nvCxnSpPr>
        <p:spPr>
          <a:xfrm>
            <a:off x="7709169" y="2672574"/>
            <a:ext cx="0" cy="1677822"/>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6" name="Gerade Verbindung mit Pfeil 115"/>
          <p:cNvCxnSpPr/>
          <p:nvPr/>
        </p:nvCxnSpPr>
        <p:spPr>
          <a:xfrm flipH="1">
            <a:off x="6794470" y="2980366"/>
            <a:ext cx="473295" cy="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9" name="Gerade Verbindung mit Pfeil 118"/>
          <p:cNvCxnSpPr/>
          <p:nvPr/>
        </p:nvCxnSpPr>
        <p:spPr>
          <a:xfrm flipH="1">
            <a:off x="6794470" y="4123366"/>
            <a:ext cx="473295"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0" name="Gerade Verbindung mit Pfeil 119"/>
          <p:cNvCxnSpPr/>
          <p:nvPr/>
        </p:nvCxnSpPr>
        <p:spPr>
          <a:xfrm>
            <a:off x="7259298" y="2980366"/>
            <a:ext cx="0" cy="114300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4" name="Textfeld 123"/>
          <p:cNvSpPr txBox="1"/>
          <p:nvPr/>
        </p:nvSpPr>
        <p:spPr>
          <a:xfrm rot="16200000">
            <a:off x="6963201" y="3335473"/>
            <a:ext cx="1673517" cy="338554"/>
          </a:xfrm>
          <a:prstGeom prst="rect">
            <a:avLst/>
          </a:prstGeom>
          <a:noFill/>
        </p:spPr>
        <p:txBody>
          <a:bodyPr wrap="square" rtlCol="0">
            <a:spAutoFit/>
          </a:bodyPr>
          <a:lstStyle/>
          <a:p>
            <a:pPr algn="ctr"/>
            <a:r>
              <a:rPr lang="de-DE" sz="1600" dirty="0"/>
              <a:t>Separation</a:t>
            </a:r>
          </a:p>
        </p:txBody>
      </p:sp>
      <p:sp>
        <p:nvSpPr>
          <p:cNvPr id="125" name="Textfeld 124"/>
          <p:cNvSpPr txBox="1"/>
          <p:nvPr/>
        </p:nvSpPr>
        <p:spPr>
          <a:xfrm rot="16200000">
            <a:off x="6629793" y="3365016"/>
            <a:ext cx="1417051" cy="338554"/>
          </a:xfrm>
          <a:prstGeom prst="rect">
            <a:avLst/>
          </a:prstGeom>
          <a:noFill/>
        </p:spPr>
        <p:txBody>
          <a:bodyPr wrap="square" rtlCol="0">
            <a:spAutoFit/>
          </a:bodyPr>
          <a:lstStyle/>
          <a:p>
            <a:r>
              <a:rPr lang="de-DE" sz="1600" dirty="0" err="1"/>
              <a:t>Concatenation</a:t>
            </a:r>
            <a:endParaRPr lang="de-DE" sz="1600" dirty="0"/>
          </a:p>
        </p:txBody>
      </p:sp>
      <p:cxnSp>
        <p:nvCxnSpPr>
          <p:cNvPr id="128" name="Gerade Verbindung mit Pfeil 127"/>
          <p:cNvCxnSpPr/>
          <p:nvPr/>
        </p:nvCxnSpPr>
        <p:spPr>
          <a:xfrm flipH="1">
            <a:off x="6794470" y="2980366"/>
            <a:ext cx="473295" cy="0"/>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9" name="Gerade Verbindung mit Pfeil 128"/>
          <p:cNvCxnSpPr/>
          <p:nvPr/>
        </p:nvCxnSpPr>
        <p:spPr>
          <a:xfrm flipH="1">
            <a:off x="6794470" y="4123366"/>
            <a:ext cx="473295"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0" name="Gerade Verbindung mit Pfeil 129"/>
          <p:cNvCxnSpPr/>
          <p:nvPr/>
        </p:nvCxnSpPr>
        <p:spPr>
          <a:xfrm>
            <a:off x="7259298" y="2980366"/>
            <a:ext cx="0" cy="1143000"/>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1" name="Gerade Verbindung mit Pfeil 130"/>
          <p:cNvCxnSpPr/>
          <p:nvPr/>
        </p:nvCxnSpPr>
        <p:spPr>
          <a:xfrm flipH="1">
            <a:off x="6794471" y="2667992"/>
            <a:ext cx="924144"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2" name="Gerade Verbindung mit Pfeil 131"/>
          <p:cNvCxnSpPr/>
          <p:nvPr/>
        </p:nvCxnSpPr>
        <p:spPr>
          <a:xfrm flipH="1">
            <a:off x="6794471" y="4342441"/>
            <a:ext cx="924144" cy="0"/>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3" name="Gerade Verbindung mit Pfeil 132"/>
          <p:cNvCxnSpPr/>
          <p:nvPr/>
        </p:nvCxnSpPr>
        <p:spPr>
          <a:xfrm>
            <a:off x="7709169" y="2672574"/>
            <a:ext cx="0" cy="1677822"/>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p>
            <a:r>
              <a:rPr lang="de-DE" dirty="0"/>
              <a:t>Abbildungen zw. Datenblöcken</a:t>
            </a:r>
            <a:br>
              <a:rPr lang="de-DE" dirty="0"/>
            </a:br>
            <a:r>
              <a:rPr lang="de-DE" dirty="0"/>
              <a:t>(</a:t>
            </a:r>
            <a:r>
              <a:rPr lang="de-DE" dirty="0" err="1"/>
              <a:t>Concatenation&amp;Separation</a:t>
            </a:r>
            <a:r>
              <a:rPr lang="de-DE" dirty="0"/>
              <a:t>) </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116</a:t>
            </a:fld>
            <a:endParaRPr lang="de-DE"/>
          </a:p>
        </p:txBody>
      </p:sp>
    </p:spTree>
    <p:extLst>
      <p:ext uri="{BB962C8B-B14F-4D97-AF65-F5344CB8AC3E}">
        <p14:creationId xmlns:p14="http://schemas.microsoft.com/office/powerpoint/2010/main" val="29352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par>
                                <p:cTn id="36" presetID="10" presetClass="entr" presetSubtype="0" fill="hold"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par>
                                <p:cTn id="50" presetID="10" presetClass="entr" presetSubtype="0" fill="hold"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wipe(left)">
                                      <p:cBhvr>
                                        <p:cTn id="57" dur="500"/>
                                        <p:tgtEl>
                                          <p:spTgt spid="128"/>
                                        </p:tgtEl>
                                      </p:cBhvr>
                                    </p:animEffect>
                                  </p:childTnLst>
                                </p:cTn>
                              </p:par>
                              <p:par>
                                <p:cTn id="58" presetID="22" presetClass="entr" presetSubtype="8" fill="hold" nodeType="with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wipe(left)">
                                      <p:cBhvr>
                                        <p:cTn id="60" dur="500"/>
                                        <p:tgtEl>
                                          <p:spTgt spid="116"/>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wipe(up)">
                                      <p:cBhvr>
                                        <p:cTn id="64" dur="500"/>
                                        <p:tgtEl>
                                          <p:spTgt spid="120"/>
                                        </p:tgtEl>
                                      </p:cBhvr>
                                    </p:animEffect>
                                  </p:childTnLst>
                                </p:cTn>
                              </p:par>
                              <p:par>
                                <p:cTn id="65" presetID="22" presetClass="entr" presetSubtype="1" fill="hold" nodeType="with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wipe(up)">
                                      <p:cBhvr>
                                        <p:cTn id="67" dur="500"/>
                                        <p:tgtEl>
                                          <p:spTgt spid="130"/>
                                        </p:tgtEl>
                                      </p:cBhvr>
                                    </p:animEffect>
                                  </p:childTnLst>
                                </p:cTn>
                              </p:par>
                            </p:childTnLst>
                          </p:cTn>
                        </p:par>
                        <p:par>
                          <p:cTn id="68" fill="hold">
                            <p:stCondLst>
                              <p:cond delay="1000"/>
                            </p:stCondLst>
                            <p:childTnLst>
                              <p:par>
                                <p:cTn id="69" presetID="22" presetClass="entr" presetSubtype="2" fill="hold" nodeType="afterEffect">
                                  <p:stCondLst>
                                    <p:cond delay="0"/>
                                  </p:stCondLst>
                                  <p:childTnLst>
                                    <p:set>
                                      <p:cBhvr>
                                        <p:cTn id="70" dur="1" fill="hold">
                                          <p:stCondLst>
                                            <p:cond delay="0"/>
                                          </p:stCondLst>
                                        </p:cTn>
                                        <p:tgtEl>
                                          <p:spTgt spid="119"/>
                                        </p:tgtEl>
                                        <p:attrNameLst>
                                          <p:attrName>style.visibility</p:attrName>
                                        </p:attrNameLst>
                                      </p:cBhvr>
                                      <p:to>
                                        <p:strVal val="visible"/>
                                      </p:to>
                                    </p:set>
                                    <p:animEffect transition="in" filter="wipe(right)">
                                      <p:cBhvr>
                                        <p:cTn id="71" dur="500"/>
                                        <p:tgtEl>
                                          <p:spTgt spid="119"/>
                                        </p:tgtEl>
                                      </p:cBhvr>
                                    </p:animEffect>
                                  </p:childTnLst>
                                </p:cTn>
                              </p:par>
                              <p:par>
                                <p:cTn id="72" presetID="22" presetClass="entr" presetSubtype="2" fill="hold" nodeType="with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wipe(right)">
                                      <p:cBhvr>
                                        <p:cTn id="74" dur="500"/>
                                        <p:tgtEl>
                                          <p:spTgt spid="1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5"/>
                                        </p:tgtEl>
                                        <p:attrNameLst>
                                          <p:attrName>style.visibility</p:attrName>
                                        </p:attrNameLst>
                                      </p:cBhvr>
                                      <p:to>
                                        <p:strVal val="visible"/>
                                      </p:to>
                                    </p:set>
                                    <p:animEffect transition="in" filter="fade">
                                      <p:cBhvr>
                                        <p:cTn id="77" dur="500"/>
                                        <p:tgtEl>
                                          <p:spTgt spid="125"/>
                                        </p:tgtEl>
                                      </p:cBhvr>
                                    </p:animEffect>
                                  </p:childTnLst>
                                </p:cTn>
                              </p:par>
                            </p:childTnLst>
                          </p:cTn>
                        </p:par>
                        <p:par>
                          <p:cTn id="78" fill="hold">
                            <p:stCondLst>
                              <p:cond delay="1500"/>
                            </p:stCondLst>
                            <p:childTnLst>
                              <p:par>
                                <p:cTn id="79" presetID="22" presetClass="exit" presetSubtype="8" fill="hold" nodeType="afterEffect">
                                  <p:stCondLst>
                                    <p:cond delay="0"/>
                                  </p:stCondLst>
                                  <p:childTnLst>
                                    <p:animEffect transition="out" filter="wipe(left)">
                                      <p:cBhvr>
                                        <p:cTn id="80" dur="500"/>
                                        <p:tgtEl>
                                          <p:spTgt spid="128"/>
                                        </p:tgtEl>
                                      </p:cBhvr>
                                    </p:animEffect>
                                    <p:set>
                                      <p:cBhvr>
                                        <p:cTn id="81" dur="1" fill="hold">
                                          <p:stCondLst>
                                            <p:cond delay="499"/>
                                          </p:stCondLst>
                                        </p:cTn>
                                        <p:tgtEl>
                                          <p:spTgt spid="128"/>
                                        </p:tgtEl>
                                        <p:attrNameLst>
                                          <p:attrName>style.visibility</p:attrName>
                                        </p:attrNameLst>
                                      </p:cBhvr>
                                      <p:to>
                                        <p:strVal val="hidden"/>
                                      </p:to>
                                    </p:set>
                                  </p:childTnLst>
                                </p:cTn>
                              </p:par>
                            </p:childTnLst>
                          </p:cTn>
                        </p:par>
                        <p:par>
                          <p:cTn id="82" fill="hold">
                            <p:stCondLst>
                              <p:cond delay="2000"/>
                            </p:stCondLst>
                            <p:childTnLst>
                              <p:par>
                                <p:cTn id="83" presetID="22" presetClass="exit" presetSubtype="1" fill="hold" nodeType="afterEffect">
                                  <p:stCondLst>
                                    <p:cond delay="0"/>
                                  </p:stCondLst>
                                  <p:childTnLst>
                                    <p:animEffect transition="out" filter="wipe(up)">
                                      <p:cBhvr>
                                        <p:cTn id="84" dur="500"/>
                                        <p:tgtEl>
                                          <p:spTgt spid="130"/>
                                        </p:tgtEl>
                                      </p:cBhvr>
                                    </p:animEffect>
                                    <p:set>
                                      <p:cBhvr>
                                        <p:cTn id="85" dur="1" fill="hold">
                                          <p:stCondLst>
                                            <p:cond delay="499"/>
                                          </p:stCondLst>
                                        </p:cTn>
                                        <p:tgtEl>
                                          <p:spTgt spid="130"/>
                                        </p:tgtEl>
                                        <p:attrNameLst>
                                          <p:attrName>style.visibility</p:attrName>
                                        </p:attrNameLst>
                                      </p:cBhvr>
                                      <p:to>
                                        <p:strVal val="hidden"/>
                                      </p:to>
                                    </p:set>
                                  </p:childTnLst>
                                </p:cTn>
                              </p:par>
                            </p:childTnLst>
                          </p:cTn>
                        </p:par>
                        <p:par>
                          <p:cTn id="86" fill="hold">
                            <p:stCondLst>
                              <p:cond delay="2500"/>
                            </p:stCondLst>
                            <p:childTnLst>
                              <p:par>
                                <p:cTn id="87" presetID="22" presetClass="exit" presetSubtype="2" fill="hold" nodeType="afterEffect">
                                  <p:stCondLst>
                                    <p:cond delay="0"/>
                                  </p:stCondLst>
                                  <p:childTnLst>
                                    <p:animEffect transition="out" filter="wipe(right)">
                                      <p:cBhvr>
                                        <p:cTn id="88" dur="500"/>
                                        <p:tgtEl>
                                          <p:spTgt spid="129"/>
                                        </p:tgtEl>
                                      </p:cBhvr>
                                    </p:animEffect>
                                    <p:set>
                                      <p:cBhvr>
                                        <p:cTn id="89" dur="1" fill="hold">
                                          <p:stCondLst>
                                            <p:cond delay="499"/>
                                          </p:stCondLst>
                                        </p:cTn>
                                        <p:tgtEl>
                                          <p:spTgt spid="12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wipe(left)">
                                      <p:cBhvr>
                                        <p:cTn id="94" dur="500"/>
                                        <p:tgtEl>
                                          <p:spTgt spid="132"/>
                                        </p:tgtEl>
                                      </p:cBhvr>
                                    </p:animEffect>
                                  </p:childTnLst>
                                </p:cTn>
                              </p:par>
                              <p:par>
                                <p:cTn id="95" presetID="22" presetClass="entr" presetSubtype="4" fill="hold"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wipe(down)">
                                      <p:cBhvr>
                                        <p:cTn id="97" dur="500"/>
                                        <p:tgtEl>
                                          <p:spTgt spid="110"/>
                                        </p:tgtEl>
                                      </p:cBhvr>
                                    </p:animEffect>
                                  </p:childTnLst>
                                </p:cTn>
                              </p:par>
                            </p:childTnLst>
                          </p:cTn>
                        </p:par>
                        <p:par>
                          <p:cTn id="98" fill="hold">
                            <p:stCondLst>
                              <p:cond delay="500"/>
                            </p:stCondLst>
                            <p:childTnLst>
                              <p:par>
                                <p:cTn id="99" presetID="22" presetClass="entr" presetSubtype="4" fill="hold" nodeType="after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wipe(down)">
                                      <p:cBhvr>
                                        <p:cTn id="101" dur="500"/>
                                        <p:tgtEl>
                                          <p:spTgt spid="111"/>
                                        </p:tgtEl>
                                      </p:cBhvr>
                                    </p:animEffect>
                                  </p:childTnLst>
                                </p:cTn>
                              </p:par>
                              <p:par>
                                <p:cTn id="102" presetID="22" presetClass="entr" presetSubtype="4" fill="hold" nodeType="with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down)">
                                      <p:cBhvr>
                                        <p:cTn id="104" dur="500"/>
                                        <p:tgtEl>
                                          <p:spTgt spid="133"/>
                                        </p:tgtEl>
                                      </p:cBhvr>
                                    </p:animEffect>
                                  </p:childTnLst>
                                </p:cTn>
                              </p:par>
                            </p:childTnLst>
                          </p:cTn>
                        </p:par>
                        <p:par>
                          <p:cTn id="105" fill="hold">
                            <p:stCondLst>
                              <p:cond delay="1000"/>
                            </p:stCondLst>
                            <p:childTnLst>
                              <p:par>
                                <p:cTn id="106" presetID="22" presetClass="entr" presetSubtype="2" fill="hold" nodeType="after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wipe(right)">
                                      <p:cBhvr>
                                        <p:cTn id="108" dur="500"/>
                                        <p:tgtEl>
                                          <p:spTgt spid="131"/>
                                        </p:tgtEl>
                                      </p:cBhvr>
                                    </p:animEffect>
                                  </p:childTnLst>
                                </p:cTn>
                              </p:par>
                              <p:par>
                                <p:cTn id="109" presetID="22" presetClass="entr" presetSubtype="2"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wipe(right)">
                                      <p:cBhvr>
                                        <p:cTn id="111" dur="500"/>
                                        <p:tgtEl>
                                          <p:spTgt spid="108"/>
                                        </p:tgtEl>
                                      </p:cBhvr>
                                    </p:animEffect>
                                  </p:childTnLst>
                                </p:cTn>
                              </p:par>
                              <p:par>
                                <p:cTn id="112" presetID="3" presetClass="emph" presetSubtype="2" fill="hold" grpId="1" nodeType="withEffect">
                                  <p:stCondLst>
                                    <p:cond delay="0"/>
                                  </p:stCondLst>
                                  <p:childTnLst>
                                    <p:animClr clrSpc="rgb" dir="cw">
                                      <p:cBhvr override="childStyle">
                                        <p:cTn id="113" dur="500" fill="hold"/>
                                        <p:tgtEl>
                                          <p:spTgt spid="125"/>
                                        </p:tgtEl>
                                        <p:attrNameLst>
                                          <p:attrName>style.color</p:attrName>
                                        </p:attrNameLst>
                                      </p:cBhvr>
                                      <p:to>
                                        <a:srgbClr val="999999"/>
                                      </p:to>
                                    </p:animClr>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par>
                          <p:cTn id="117" fill="hold">
                            <p:stCondLst>
                              <p:cond delay="1500"/>
                            </p:stCondLst>
                            <p:childTnLst>
                              <p:par>
                                <p:cTn id="118" presetID="22" presetClass="exit" presetSubtype="8" fill="hold" nodeType="afterEffect">
                                  <p:stCondLst>
                                    <p:cond delay="0"/>
                                  </p:stCondLst>
                                  <p:childTnLst>
                                    <p:animEffect transition="out" filter="wipe(left)">
                                      <p:cBhvr>
                                        <p:cTn id="119" dur="500"/>
                                        <p:tgtEl>
                                          <p:spTgt spid="132"/>
                                        </p:tgtEl>
                                      </p:cBhvr>
                                    </p:animEffect>
                                    <p:set>
                                      <p:cBhvr>
                                        <p:cTn id="120" dur="1" fill="hold">
                                          <p:stCondLst>
                                            <p:cond delay="499"/>
                                          </p:stCondLst>
                                        </p:cTn>
                                        <p:tgtEl>
                                          <p:spTgt spid="132"/>
                                        </p:tgtEl>
                                        <p:attrNameLst>
                                          <p:attrName>style.visibility</p:attrName>
                                        </p:attrNameLst>
                                      </p:cBhvr>
                                      <p:to>
                                        <p:strVal val="hidden"/>
                                      </p:to>
                                    </p:set>
                                  </p:childTnLst>
                                </p:cTn>
                              </p:par>
                            </p:childTnLst>
                          </p:cTn>
                        </p:par>
                        <p:par>
                          <p:cTn id="121" fill="hold">
                            <p:stCondLst>
                              <p:cond delay="2000"/>
                            </p:stCondLst>
                            <p:childTnLst>
                              <p:par>
                                <p:cTn id="122" presetID="22" presetClass="exit" presetSubtype="4" fill="hold" nodeType="afterEffect">
                                  <p:stCondLst>
                                    <p:cond delay="0"/>
                                  </p:stCondLst>
                                  <p:childTnLst>
                                    <p:animEffect transition="out" filter="wipe(down)">
                                      <p:cBhvr>
                                        <p:cTn id="123" dur="500"/>
                                        <p:tgtEl>
                                          <p:spTgt spid="133"/>
                                        </p:tgtEl>
                                      </p:cBhvr>
                                    </p:animEffect>
                                    <p:set>
                                      <p:cBhvr>
                                        <p:cTn id="124" dur="1" fill="hold">
                                          <p:stCondLst>
                                            <p:cond delay="499"/>
                                          </p:stCondLst>
                                        </p:cTn>
                                        <p:tgtEl>
                                          <p:spTgt spid="133"/>
                                        </p:tgtEl>
                                        <p:attrNameLst>
                                          <p:attrName>style.visibility</p:attrName>
                                        </p:attrNameLst>
                                      </p:cBhvr>
                                      <p:to>
                                        <p:strVal val="hidden"/>
                                      </p:to>
                                    </p:set>
                                  </p:childTnLst>
                                </p:cTn>
                              </p:par>
                            </p:childTnLst>
                          </p:cTn>
                        </p:par>
                        <p:par>
                          <p:cTn id="125" fill="hold">
                            <p:stCondLst>
                              <p:cond delay="2500"/>
                            </p:stCondLst>
                            <p:childTnLst>
                              <p:par>
                                <p:cTn id="126" presetID="22" presetClass="exit" presetSubtype="2" fill="hold" nodeType="afterEffect">
                                  <p:stCondLst>
                                    <p:cond delay="0"/>
                                  </p:stCondLst>
                                  <p:childTnLst>
                                    <p:animEffect transition="out" filter="wipe(right)">
                                      <p:cBhvr>
                                        <p:cTn id="127" dur="500"/>
                                        <p:tgtEl>
                                          <p:spTgt spid="131"/>
                                        </p:tgtEl>
                                      </p:cBhvr>
                                    </p:animEffect>
                                    <p:set>
                                      <p:cBhvr>
                                        <p:cTn id="128"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76" grpId="0" animBg="1"/>
      <p:bldP spid="79" grpId="0" animBg="1"/>
      <p:bldP spid="90" grpId="0"/>
      <p:bldP spid="92" grpId="0" animBg="1"/>
      <p:bldP spid="95" grpId="0" animBg="1"/>
      <p:bldP spid="96" grpId="0"/>
      <p:bldP spid="124" grpId="0"/>
      <p:bldP spid="125" grpId="0"/>
      <p:bldP spid="125"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Kapitel </a:t>
            </a:r>
            <a:r>
              <a:rPr lang="de-DE" dirty="0" smtClean="0"/>
              <a:t>3.7</a:t>
            </a:r>
            <a:r>
              <a:rPr lang="de-DE" dirty="0"/>
              <a:t/>
            </a:r>
            <a:br>
              <a:rPr lang="de-DE" dirty="0"/>
            </a:br>
            <a:r>
              <a:rPr lang="de-DE" dirty="0"/>
              <a:t>Ports und Sockets</a:t>
            </a:r>
          </a:p>
        </p:txBody>
      </p:sp>
      <p:sp>
        <p:nvSpPr>
          <p:cNvPr id="3" name="Text Placeholder 2"/>
          <p:cNvSpPr>
            <a:spLocks noGrp="1"/>
          </p:cNvSpPr>
          <p:nvPr>
            <p:ph type="body" idx="1"/>
          </p:nvPr>
        </p:nvSpPr>
        <p:spPr/>
        <p:txBody>
          <a:bodyPr/>
          <a:lstStyle/>
          <a:p>
            <a:r>
              <a:rPr lang="de-DE" dirty="0" smtClean="0"/>
              <a:t>Multiplexen </a:t>
            </a:r>
            <a:r>
              <a:rPr lang="de-DE" dirty="0"/>
              <a:t>über Anwendungen</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117</a:t>
            </a:fld>
            <a:endParaRPr lang="de-DE"/>
          </a:p>
        </p:txBody>
      </p:sp>
    </p:spTree>
    <p:extLst>
      <p:ext uri="{BB962C8B-B14F-4D97-AF65-F5344CB8AC3E}">
        <p14:creationId xmlns:p14="http://schemas.microsoft.com/office/powerpoint/2010/main" val="42288191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Sockets</a:t>
            </a:r>
            <a:endParaRPr lang="de-DE" dirty="0"/>
          </a:p>
        </p:txBody>
      </p:sp>
      <p:sp>
        <p:nvSpPr>
          <p:cNvPr id="7" name="Inhaltsplatzhalter 6"/>
          <p:cNvSpPr>
            <a:spLocks noGrp="1"/>
          </p:cNvSpPr>
          <p:nvPr>
            <p:ph idx="1"/>
          </p:nvPr>
        </p:nvSpPr>
        <p:spPr/>
        <p:txBody>
          <a:bodyPr>
            <a:normAutofit/>
          </a:bodyPr>
          <a:lstStyle/>
          <a:p>
            <a:pPr marL="0" indent="0">
              <a:buNone/>
            </a:pPr>
            <a:r>
              <a:rPr lang="de-DE" sz="2400" dirty="0" smtClean="0"/>
              <a:t>Sockets dienen als </a:t>
            </a:r>
            <a:r>
              <a:rPr lang="de-DE" sz="2400" b="1" dirty="0" smtClean="0"/>
              <a:t>Schnittstelle</a:t>
            </a:r>
            <a:r>
              <a:rPr lang="de-DE" sz="2400" dirty="0" smtClean="0"/>
              <a:t> zwischen Anwendungen und der Transportschicht im Internetmodell</a:t>
            </a:r>
            <a:endParaRPr lang="de-DE" sz="2400"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118</a:t>
            </a:fld>
            <a:endParaRPr lang="de-DE"/>
          </a:p>
        </p:txBody>
      </p:sp>
      <p:pic>
        <p:nvPicPr>
          <p:cNvPr id="8" name="Grafik 7"/>
          <p:cNvPicPr>
            <a:picLocks noChangeAspect="1"/>
          </p:cNvPicPr>
          <p:nvPr/>
        </p:nvPicPr>
        <p:blipFill rotWithShape="1">
          <a:blip r:embed="rId2"/>
          <a:srcRect b="6669"/>
          <a:stretch/>
        </p:blipFill>
        <p:spPr>
          <a:xfrm>
            <a:off x="628650" y="2674307"/>
            <a:ext cx="7690362" cy="3438394"/>
          </a:xfrm>
          <a:prstGeom prst="rect">
            <a:avLst/>
          </a:prstGeom>
        </p:spPr>
      </p:pic>
    </p:spTree>
    <p:extLst>
      <p:ext uri="{BB962C8B-B14F-4D97-AF65-F5344CB8AC3E}">
        <p14:creationId xmlns:p14="http://schemas.microsoft.com/office/powerpoint/2010/main" val="42464011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Begriffsklärung</a:t>
            </a:r>
          </a:p>
        </p:txBody>
      </p:sp>
      <p:sp>
        <p:nvSpPr>
          <p:cNvPr id="3" name="Content Placeholder 2"/>
          <p:cNvSpPr>
            <a:spLocks noGrp="1"/>
          </p:cNvSpPr>
          <p:nvPr>
            <p:ph idx="1"/>
          </p:nvPr>
        </p:nvSpPr>
        <p:spPr/>
        <p:txBody>
          <a:bodyPr>
            <a:normAutofit/>
          </a:bodyPr>
          <a:lstStyle/>
          <a:p>
            <a:r>
              <a:rPr lang="de-DE" b="1" dirty="0"/>
              <a:t>Socket</a:t>
            </a:r>
            <a:r>
              <a:rPr lang="de-DE" dirty="0"/>
              <a:t>: Tupel bestehend aus IP-Adresse und Port.</a:t>
            </a:r>
          </a:p>
          <a:p>
            <a:pPr lvl="1"/>
            <a:r>
              <a:rPr lang="de-DE" dirty="0"/>
              <a:t>Socket ist netzglobaler </a:t>
            </a:r>
            <a:r>
              <a:rPr lang="de-DE" dirty="0" smtClean="0"/>
              <a:t>Kommunikationsendpunkt</a:t>
            </a:r>
          </a:p>
          <a:p>
            <a:pPr lvl="1"/>
            <a:r>
              <a:rPr lang="de-DE" dirty="0"/>
              <a:t>vom Betriebssystem bereitgestellt</a:t>
            </a:r>
          </a:p>
          <a:p>
            <a:pPr lvl="1"/>
            <a:r>
              <a:rPr lang="de-DE" dirty="0"/>
              <a:t>dienen als die </a:t>
            </a:r>
            <a:r>
              <a:rPr lang="de-DE" b="1" dirty="0"/>
              <a:t>Schnittstelle </a:t>
            </a:r>
            <a:r>
              <a:rPr lang="de-DE" dirty="0"/>
              <a:t>für Zugriff auf </a:t>
            </a:r>
            <a:r>
              <a:rPr lang="de-DE" dirty="0" smtClean="0"/>
              <a:t>Transportdienst</a:t>
            </a:r>
            <a:endParaRPr lang="de-DE" b="1" dirty="0" smtClean="0"/>
          </a:p>
          <a:p>
            <a:r>
              <a:rPr lang="de-DE" b="1" dirty="0" smtClean="0"/>
              <a:t>Port</a:t>
            </a:r>
            <a:r>
              <a:rPr lang="de-DE" dirty="0" smtClean="0"/>
              <a:t>: </a:t>
            </a:r>
            <a:endParaRPr lang="de-DE" dirty="0"/>
          </a:p>
          <a:p>
            <a:pPr lvl="1"/>
            <a:r>
              <a:rPr lang="de-DE" dirty="0"/>
              <a:t>Adresse für Kommunikationsendpunkt einer Schicht 4 Protokollinstanz (auf gegebenem Host)</a:t>
            </a:r>
          </a:p>
          <a:p>
            <a:pPr lvl="1"/>
            <a:r>
              <a:rPr lang="de-DE" dirty="0"/>
              <a:t>Flacher Adressraum (16-Bit Binärzahl)</a:t>
            </a:r>
          </a:p>
          <a:p>
            <a:r>
              <a:rPr lang="de-DE" b="1" dirty="0" smtClean="0"/>
              <a:t>Verbindung</a:t>
            </a:r>
            <a:r>
              <a:rPr lang="de-DE" dirty="0" smtClean="0"/>
              <a:t> </a:t>
            </a:r>
            <a:r>
              <a:rPr lang="de-DE" dirty="0"/>
              <a:t>besteht zwischen zwei </a:t>
            </a:r>
            <a:r>
              <a:rPr lang="de-DE" dirty="0" smtClean="0"/>
              <a:t>Sockets</a:t>
            </a:r>
            <a:endParaRPr lang="de-DE" dirty="0"/>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119</a:t>
            </a:fld>
            <a:endParaRPr lang="de-DE"/>
          </a:p>
        </p:txBody>
      </p:sp>
    </p:spTree>
    <p:extLst>
      <p:ext uri="{BB962C8B-B14F-4D97-AF65-F5344CB8AC3E}">
        <p14:creationId xmlns:p14="http://schemas.microsoft.com/office/powerpoint/2010/main" val="7970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3</a:t>
            </a:r>
            <a:r>
              <a:rPr lang="de-DE" sz="4800" dirty="0" smtClean="0"/>
              <a:t>.2</a:t>
            </a:r>
            <a:r>
              <a:rPr lang="de-DE" sz="4800" dirty="0"/>
              <a:t/>
            </a:r>
            <a:br>
              <a:rPr lang="de-DE" sz="4800" dirty="0"/>
            </a:br>
            <a:r>
              <a:rPr lang="de-DE" sz="4800" dirty="0" smtClean="0"/>
              <a:t>IP-Adressen</a:t>
            </a:r>
            <a:endParaRPr lang="de-DE" sz="4800" dirty="0"/>
          </a:p>
        </p:txBody>
      </p:sp>
      <p:sp>
        <p:nvSpPr>
          <p:cNvPr id="6" name="Text Placeholder 5"/>
          <p:cNvSpPr>
            <a:spLocks noGrp="1"/>
          </p:cNvSpPr>
          <p:nvPr>
            <p:ph type="body" idx="1"/>
          </p:nvPr>
        </p:nvSpPr>
        <p:spPr/>
        <p:txBody>
          <a:bodyPr/>
          <a:lstStyle/>
          <a:p>
            <a:r>
              <a:rPr lang="de-DE" dirty="0"/>
              <a:t>Adressen im Internet</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9950157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Multiplex Begriff</a:t>
            </a:r>
          </a:p>
        </p:txBody>
      </p:sp>
      <p:pic>
        <p:nvPicPr>
          <p:cNvPr id="6" name="Content Placeholder 5"/>
          <p:cNvPicPr>
            <a:picLocks noGrp="1" noChangeAspect="1"/>
          </p:cNvPicPr>
          <p:nvPr>
            <p:ph idx="1"/>
          </p:nvPr>
        </p:nvPicPr>
        <p:blipFill>
          <a:blip r:embed="rId2"/>
          <a:stretch>
            <a:fillRect/>
          </a:stretch>
        </p:blipFill>
        <p:spPr>
          <a:xfrm>
            <a:off x="869950" y="1617640"/>
            <a:ext cx="6953250" cy="3054243"/>
          </a:xfrm>
        </p:spPr>
      </p:pic>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120</a:t>
            </a:fld>
            <a:endParaRPr lang="de-DE"/>
          </a:p>
        </p:txBody>
      </p:sp>
      <p:sp>
        <p:nvSpPr>
          <p:cNvPr id="7" name="Content Placeholder 2"/>
          <p:cNvSpPr txBox="1">
            <a:spLocks/>
          </p:cNvSpPr>
          <p:nvPr/>
        </p:nvSpPr>
        <p:spPr>
          <a:xfrm>
            <a:off x="628650" y="4762500"/>
            <a:ext cx="7886700" cy="141446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upward</a:t>
            </a:r>
            <a:r>
              <a:rPr lang="de-DE" dirty="0"/>
              <a:t> </a:t>
            </a:r>
            <a:r>
              <a:rPr lang="de-DE" dirty="0" err="1"/>
              <a:t>multiplexing</a:t>
            </a:r>
            <a:r>
              <a:rPr lang="de-DE" dirty="0"/>
              <a:t>: Viele Kanäle einer höheren benachbarten Schicht werden zu einem Kanal einer niedrigeren benachbarten Schicht vereint.</a:t>
            </a:r>
          </a:p>
          <a:p>
            <a:r>
              <a:rPr lang="de-DE" dirty="0" err="1"/>
              <a:t>downward</a:t>
            </a:r>
            <a:r>
              <a:rPr lang="de-DE" dirty="0"/>
              <a:t> </a:t>
            </a:r>
            <a:r>
              <a:rPr lang="de-DE" dirty="0" err="1"/>
              <a:t>multiplexing</a:t>
            </a:r>
            <a:r>
              <a:rPr lang="de-DE" dirty="0"/>
              <a:t>: Ein Kanal einer höheren benachbarten Schicht wird in viele Kanäle einer niedrigeren benachbarten Schicht aufgeteilt.</a:t>
            </a:r>
          </a:p>
        </p:txBody>
      </p:sp>
    </p:spTree>
    <p:extLst>
      <p:ext uri="{BB962C8B-B14F-4D97-AF65-F5344CB8AC3E}">
        <p14:creationId xmlns:p14="http://schemas.microsoft.com/office/powerpoint/2010/main" val="22157958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a:t>Rechnernetze und verteilte Systeme                (Prof. Dr. D. Kranzlmüller)</a:t>
            </a:r>
          </a:p>
        </p:txBody>
      </p:sp>
      <p:sp>
        <p:nvSpPr>
          <p:cNvPr id="3" name="Slide Number Placeholder 2"/>
          <p:cNvSpPr>
            <a:spLocks noGrp="1"/>
          </p:cNvSpPr>
          <p:nvPr>
            <p:ph type="sldNum" sz="quarter" idx="12"/>
          </p:nvPr>
        </p:nvSpPr>
        <p:spPr/>
        <p:txBody>
          <a:bodyPr/>
          <a:lstStyle/>
          <a:p>
            <a:fld id="{62E63B0E-122E-4112-8AEA-022338C1FEFA}" type="slidenum">
              <a:rPr lang="de-DE" smtClean="0"/>
              <a:t>121</a:t>
            </a:fld>
            <a:endParaRPr lang="de-DE"/>
          </a:p>
        </p:txBody>
      </p:sp>
      <p:sp>
        <p:nvSpPr>
          <p:cNvPr id="4" name="Rechteck 3"/>
          <p:cNvSpPr/>
          <p:nvPr/>
        </p:nvSpPr>
        <p:spPr>
          <a:xfrm>
            <a:off x="1012885" y="4556887"/>
            <a:ext cx="1622726" cy="1112595"/>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1012883" y="3169329"/>
            <a:ext cx="1622726" cy="1387474"/>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5"/>
          <p:cNvSpPr/>
          <p:nvPr/>
        </p:nvSpPr>
        <p:spPr>
          <a:xfrm>
            <a:off x="1172689" y="3045867"/>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6"/>
          <p:cNvSpPr/>
          <p:nvPr/>
        </p:nvSpPr>
        <p:spPr>
          <a:xfrm>
            <a:off x="1172689" y="4433341"/>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Ecken des Rechtecks auf der gleichen Seite schneiden 7"/>
          <p:cNvSpPr/>
          <p:nvPr/>
        </p:nvSpPr>
        <p:spPr>
          <a:xfrm flipV="1">
            <a:off x="1271578" y="3674934"/>
            <a:ext cx="1105335" cy="382144"/>
          </a:xfrm>
          <a:prstGeom prst="snip2SameRect">
            <a:avLst>
              <a:gd name="adj1" fmla="val 50000"/>
              <a:gd name="adj2" fmla="val 0"/>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a:off x="1718289" y="2910647"/>
            <a:ext cx="0" cy="7642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a:off x="1835075" y="4054137"/>
            <a:ext cx="0" cy="8835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a:off x="1513878" y="2910815"/>
            <a:ext cx="0" cy="7642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11"/>
          <p:cNvCxnSpPr/>
          <p:nvPr/>
        </p:nvCxnSpPr>
        <p:spPr>
          <a:xfrm>
            <a:off x="2173070" y="2910308"/>
            <a:ext cx="0" cy="7642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1518718" y="3668547"/>
            <a:ext cx="316357" cy="388531"/>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1718289" y="3668547"/>
            <a:ext cx="118053" cy="388531"/>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flipH="1">
            <a:off x="1836344" y="3668547"/>
            <a:ext cx="336726" cy="388531"/>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6" name="Halbbogen 15"/>
          <p:cNvSpPr/>
          <p:nvPr/>
        </p:nvSpPr>
        <p:spPr>
          <a:xfrm flipV="1">
            <a:off x="1172689" y="4392188"/>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7" name="Halbbogen 16"/>
          <p:cNvSpPr/>
          <p:nvPr/>
        </p:nvSpPr>
        <p:spPr>
          <a:xfrm flipV="1">
            <a:off x="1172689" y="2998834"/>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8" name="Rechteck 17"/>
          <p:cNvSpPr/>
          <p:nvPr/>
        </p:nvSpPr>
        <p:spPr>
          <a:xfrm>
            <a:off x="1388693" y="3159718"/>
            <a:ext cx="82170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1551203" y="4556803"/>
            <a:ext cx="65919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9"/>
          <p:cNvCxnSpPr/>
          <p:nvPr/>
        </p:nvCxnSpPr>
        <p:spPr>
          <a:xfrm flipH="1">
            <a:off x="839700" y="3171365"/>
            <a:ext cx="336726"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H="1">
            <a:off x="844520" y="4556887"/>
            <a:ext cx="336726"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rot="16200000">
            <a:off x="153854" y="3694807"/>
            <a:ext cx="1385438" cy="338554"/>
          </a:xfrm>
          <a:prstGeom prst="rect">
            <a:avLst/>
          </a:prstGeom>
          <a:noFill/>
        </p:spPr>
        <p:txBody>
          <a:bodyPr wrap="square" rtlCol="0">
            <a:spAutoFit/>
          </a:bodyPr>
          <a:lstStyle/>
          <a:p>
            <a:pPr algn="ctr"/>
            <a:r>
              <a:rPr lang="de-DE" sz="1600" dirty="0">
                <a:solidFill>
                  <a:schemeClr val="bg1">
                    <a:lumMod val="65000"/>
                  </a:schemeClr>
                </a:solidFill>
                <a:latin typeface="Helvetica"/>
                <a:cs typeface="Helvetica"/>
              </a:rPr>
              <a:t>Schicht </a:t>
            </a:r>
            <a:r>
              <a:rPr lang="de-DE" sz="1600" dirty="0" err="1">
                <a:solidFill>
                  <a:schemeClr val="bg1">
                    <a:lumMod val="65000"/>
                  </a:schemeClr>
                </a:solidFill>
                <a:latin typeface="Helvetica"/>
                <a:cs typeface="Helvetica"/>
              </a:rPr>
              <a:t>n</a:t>
            </a:r>
            <a:endParaRPr lang="de-DE" sz="1600" dirty="0">
              <a:solidFill>
                <a:schemeClr val="bg1">
                  <a:lumMod val="65000"/>
                </a:schemeClr>
              </a:solidFill>
              <a:latin typeface="Helvetica"/>
              <a:cs typeface="Helvetica"/>
            </a:endParaRPr>
          </a:p>
        </p:txBody>
      </p:sp>
      <p:sp>
        <p:nvSpPr>
          <p:cNvPr id="23" name="Rechteck 22"/>
          <p:cNvSpPr/>
          <p:nvPr/>
        </p:nvSpPr>
        <p:spPr>
          <a:xfrm>
            <a:off x="906925" y="5034482"/>
            <a:ext cx="1781229" cy="3356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24" name="Gruppierung 23"/>
          <p:cNvGrpSpPr/>
          <p:nvPr/>
        </p:nvGrpSpPr>
        <p:grpSpPr>
          <a:xfrm>
            <a:off x="2564917" y="5036210"/>
            <a:ext cx="153474" cy="212530"/>
            <a:chOff x="4866049" y="3172840"/>
            <a:chExt cx="153474" cy="212530"/>
          </a:xfrm>
        </p:grpSpPr>
        <p:cxnSp>
          <p:nvCxnSpPr>
            <p:cNvPr id="25" name="Gerade Verbindung 24"/>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uppierung 27"/>
          <p:cNvGrpSpPr/>
          <p:nvPr/>
        </p:nvGrpSpPr>
        <p:grpSpPr>
          <a:xfrm>
            <a:off x="939113" y="5036210"/>
            <a:ext cx="153474" cy="212530"/>
            <a:chOff x="4866049" y="3172840"/>
            <a:chExt cx="153474" cy="212530"/>
          </a:xfrm>
        </p:grpSpPr>
        <p:cxnSp>
          <p:nvCxnSpPr>
            <p:cNvPr id="29" name="Gerade Verbindung 28"/>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32" name="Rechteck 31"/>
          <p:cNvSpPr/>
          <p:nvPr/>
        </p:nvSpPr>
        <p:spPr>
          <a:xfrm>
            <a:off x="3148904" y="4557466"/>
            <a:ext cx="1622726" cy="1112595"/>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echteck 32"/>
          <p:cNvSpPr/>
          <p:nvPr/>
        </p:nvSpPr>
        <p:spPr>
          <a:xfrm>
            <a:off x="3148902" y="3169908"/>
            <a:ext cx="1622726" cy="1387474"/>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Oval 33"/>
          <p:cNvSpPr/>
          <p:nvPr/>
        </p:nvSpPr>
        <p:spPr>
          <a:xfrm>
            <a:off x="3308708" y="3046446"/>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5" name="Oval 34"/>
          <p:cNvSpPr/>
          <p:nvPr/>
        </p:nvSpPr>
        <p:spPr>
          <a:xfrm>
            <a:off x="3308708" y="4433920"/>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Ecken des Rechtecks auf der gleichen Seite schneiden 35"/>
          <p:cNvSpPr/>
          <p:nvPr/>
        </p:nvSpPr>
        <p:spPr>
          <a:xfrm flipV="1">
            <a:off x="3407597" y="3675513"/>
            <a:ext cx="1105335" cy="382144"/>
          </a:xfrm>
          <a:prstGeom prst="snip2SameRect">
            <a:avLst>
              <a:gd name="adj1" fmla="val 50000"/>
              <a:gd name="adj2" fmla="val 0"/>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7" name="Gerade Verbindung mit Pfeil 36"/>
          <p:cNvCxnSpPr/>
          <p:nvPr/>
        </p:nvCxnSpPr>
        <p:spPr>
          <a:xfrm flipV="1">
            <a:off x="4309089" y="2909729"/>
            <a:ext cx="0" cy="7648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Gerade Verbindung mit Pfeil 37"/>
          <p:cNvCxnSpPr/>
          <p:nvPr/>
        </p:nvCxnSpPr>
        <p:spPr>
          <a:xfrm flipV="1">
            <a:off x="3965759" y="4053751"/>
            <a:ext cx="0" cy="88358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p:nvCxnSpPr>
        <p:spPr>
          <a:xfrm>
            <a:off x="3654737" y="3669126"/>
            <a:ext cx="316357" cy="388531"/>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p:nvCxnSpPr>
        <p:spPr>
          <a:xfrm>
            <a:off x="3854308" y="3669126"/>
            <a:ext cx="118053" cy="388531"/>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41" name="Gerade Verbindung 40"/>
          <p:cNvCxnSpPr/>
          <p:nvPr/>
        </p:nvCxnSpPr>
        <p:spPr>
          <a:xfrm flipH="1">
            <a:off x="3972363" y="3669126"/>
            <a:ext cx="336726" cy="388531"/>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42" name="Halbbogen 41"/>
          <p:cNvSpPr/>
          <p:nvPr/>
        </p:nvSpPr>
        <p:spPr>
          <a:xfrm flipV="1">
            <a:off x="3308708" y="4392767"/>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3" name="Rechteck 42"/>
          <p:cNvSpPr/>
          <p:nvPr/>
        </p:nvSpPr>
        <p:spPr>
          <a:xfrm>
            <a:off x="3687222" y="4557382"/>
            <a:ext cx="65919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4" name="Rechteck 43"/>
          <p:cNvSpPr/>
          <p:nvPr/>
        </p:nvSpPr>
        <p:spPr>
          <a:xfrm>
            <a:off x="3042944" y="5035061"/>
            <a:ext cx="1781229" cy="3356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45" name="Gruppierung 44"/>
          <p:cNvGrpSpPr/>
          <p:nvPr/>
        </p:nvGrpSpPr>
        <p:grpSpPr>
          <a:xfrm>
            <a:off x="4700936" y="5036789"/>
            <a:ext cx="153474" cy="212530"/>
            <a:chOff x="4866049" y="3172840"/>
            <a:chExt cx="153474" cy="212530"/>
          </a:xfrm>
        </p:grpSpPr>
        <p:cxnSp>
          <p:nvCxnSpPr>
            <p:cNvPr id="46" name="Gerade Verbindung 45"/>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Gerade Verbindung 46"/>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Gerade Verbindung 47"/>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9" name="Gruppierung 48"/>
          <p:cNvGrpSpPr/>
          <p:nvPr/>
        </p:nvGrpSpPr>
        <p:grpSpPr>
          <a:xfrm>
            <a:off x="3075132" y="5036789"/>
            <a:ext cx="153474" cy="212530"/>
            <a:chOff x="4866049" y="3172840"/>
            <a:chExt cx="153474" cy="212530"/>
          </a:xfrm>
        </p:grpSpPr>
        <p:cxnSp>
          <p:nvCxnSpPr>
            <p:cNvPr id="50" name="Gerade Verbindung 49"/>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3" name="Gerade Verbindung mit Pfeil 52"/>
          <p:cNvCxnSpPr/>
          <p:nvPr/>
        </p:nvCxnSpPr>
        <p:spPr>
          <a:xfrm flipV="1">
            <a:off x="3662166" y="2910936"/>
            <a:ext cx="0" cy="7648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p:nvPr/>
        </p:nvCxnSpPr>
        <p:spPr>
          <a:xfrm flipV="1">
            <a:off x="3855689" y="2916646"/>
            <a:ext cx="0" cy="7648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5" name="Halbbogen 54"/>
          <p:cNvSpPr/>
          <p:nvPr/>
        </p:nvSpPr>
        <p:spPr>
          <a:xfrm flipV="1">
            <a:off x="3308708" y="2999413"/>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56" name="Rechteck 55"/>
          <p:cNvSpPr/>
          <p:nvPr/>
        </p:nvSpPr>
        <p:spPr>
          <a:xfrm>
            <a:off x="3524712" y="3160297"/>
            <a:ext cx="82170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7" name="Gerade Verbindung 56"/>
          <p:cNvCxnSpPr/>
          <p:nvPr/>
        </p:nvCxnSpPr>
        <p:spPr>
          <a:xfrm flipH="1">
            <a:off x="1835075" y="4937333"/>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58" name="Gerade Verbindung mit Pfeil 57"/>
          <p:cNvCxnSpPr/>
          <p:nvPr/>
        </p:nvCxnSpPr>
        <p:spPr>
          <a:xfrm>
            <a:off x="1836342" y="5543061"/>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flipH="1">
            <a:off x="3964490" y="4937333"/>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V="1">
            <a:off x="3964490" y="5530676"/>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1" name="Bogen 60"/>
          <p:cNvSpPr/>
          <p:nvPr/>
        </p:nvSpPr>
        <p:spPr>
          <a:xfrm flipV="1">
            <a:off x="1836344" y="5651049"/>
            <a:ext cx="2128702" cy="314476"/>
          </a:xfrm>
          <a:prstGeom prst="arc">
            <a:avLst>
              <a:gd name="adj1" fmla="val 10774203"/>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nvGrpSpPr>
          <p:cNvPr id="62" name="Gruppierung 61"/>
          <p:cNvGrpSpPr/>
          <p:nvPr/>
        </p:nvGrpSpPr>
        <p:grpSpPr>
          <a:xfrm>
            <a:off x="940324" y="1960165"/>
            <a:ext cx="3831302" cy="602074"/>
            <a:chOff x="940324" y="1960165"/>
            <a:chExt cx="3831302" cy="602074"/>
          </a:xfrm>
        </p:grpSpPr>
        <p:sp>
          <p:nvSpPr>
            <p:cNvPr id="63" name="Rechteck 62"/>
            <p:cNvSpPr/>
            <p:nvPr/>
          </p:nvSpPr>
          <p:spPr>
            <a:xfrm>
              <a:off x="940324" y="1960165"/>
              <a:ext cx="3831302" cy="602074"/>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4" name="Textfeld 63"/>
            <p:cNvSpPr txBox="1"/>
            <p:nvPr/>
          </p:nvSpPr>
          <p:spPr>
            <a:xfrm>
              <a:off x="940324" y="2056925"/>
              <a:ext cx="3831302" cy="369332"/>
            </a:xfrm>
            <a:prstGeom prst="rect">
              <a:avLst/>
            </a:prstGeom>
            <a:noFill/>
          </p:spPr>
          <p:txBody>
            <a:bodyPr wrap="square" rtlCol="0">
              <a:spAutoFit/>
            </a:bodyPr>
            <a:lstStyle/>
            <a:p>
              <a:pPr algn="ctr"/>
              <a:r>
                <a:rPr lang="de-DE" dirty="0">
                  <a:latin typeface="Helvetica"/>
                  <a:cs typeface="Helvetica"/>
                </a:rPr>
                <a:t>(</a:t>
              </a:r>
              <a:r>
                <a:rPr lang="de-DE" dirty="0" err="1">
                  <a:latin typeface="Helvetica"/>
                  <a:cs typeface="Helvetica"/>
                </a:rPr>
                <a:t>upward</a:t>
              </a:r>
              <a:r>
                <a:rPr lang="de-DE" dirty="0">
                  <a:latin typeface="Helvetica"/>
                  <a:cs typeface="Helvetica"/>
                </a:rPr>
                <a:t>) </a:t>
              </a:r>
              <a:r>
                <a:rPr lang="de-DE" dirty="0" err="1">
                  <a:latin typeface="Helvetica"/>
                  <a:cs typeface="Helvetica"/>
                </a:rPr>
                <a:t>multiplexing</a:t>
              </a:r>
              <a:endParaRPr lang="de-DE" dirty="0">
                <a:latin typeface="Helvetica"/>
                <a:cs typeface="Helvetica"/>
              </a:endParaRPr>
            </a:p>
          </p:txBody>
        </p:sp>
      </p:grpSp>
      <p:grpSp>
        <p:nvGrpSpPr>
          <p:cNvPr id="65" name="Gruppierung 64"/>
          <p:cNvGrpSpPr/>
          <p:nvPr/>
        </p:nvGrpSpPr>
        <p:grpSpPr>
          <a:xfrm>
            <a:off x="5131946" y="1960165"/>
            <a:ext cx="3835943" cy="602074"/>
            <a:chOff x="5131946" y="1960165"/>
            <a:chExt cx="3835943" cy="602074"/>
          </a:xfrm>
        </p:grpSpPr>
        <p:sp>
          <p:nvSpPr>
            <p:cNvPr id="66" name="Rechteck 65"/>
            <p:cNvSpPr/>
            <p:nvPr/>
          </p:nvSpPr>
          <p:spPr>
            <a:xfrm>
              <a:off x="5135322" y="1960165"/>
              <a:ext cx="3831302" cy="602074"/>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7" name="Textfeld 66"/>
            <p:cNvSpPr txBox="1"/>
            <p:nvPr/>
          </p:nvSpPr>
          <p:spPr>
            <a:xfrm>
              <a:off x="5131946" y="2056925"/>
              <a:ext cx="3835943" cy="369332"/>
            </a:xfrm>
            <a:prstGeom prst="rect">
              <a:avLst/>
            </a:prstGeom>
            <a:noFill/>
          </p:spPr>
          <p:txBody>
            <a:bodyPr wrap="square" rtlCol="0">
              <a:spAutoFit/>
            </a:bodyPr>
            <a:lstStyle/>
            <a:p>
              <a:pPr algn="ctr"/>
              <a:r>
                <a:rPr lang="de-DE" dirty="0" err="1">
                  <a:latin typeface="Helvetica"/>
                  <a:cs typeface="Helvetica"/>
                </a:rPr>
                <a:t>downward</a:t>
              </a:r>
              <a:r>
                <a:rPr lang="de-DE" dirty="0">
                  <a:latin typeface="Helvetica"/>
                  <a:cs typeface="Helvetica"/>
                </a:rPr>
                <a:t> </a:t>
              </a:r>
              <a:r>
                <a:rPr lang="de-DE" dirty="0" err="1">
                  <a:latin typeface="Helvetica"/>
                  <a:cs typeface="Helvetica"/>
                </a:rPr>
                <a:t>multiplexing</a:t>
              </a:r>
              <a:r>
                <a:rPr lang="de-DE" dirty="0">
                  <a:latin typeface="Helvetica"/>
                  <a:cs typeface="Helvetica"/>
                </a:rPr>
                <a:t>, </a:t>
              </a:r>
              <a:r>
                <a:rPr lang="de-DE" dirty="0" err="1">
                  <a:latin typeface="Helvetica"/>
                  <a:cs typeface="Helvetica"/>
                </a:rPr>
                <a:t>splitting</a:t>
              </a:r>
              <a:endParaRPr lang="de-DE" dirty="0">
                <a:latin typeface="Helvetica"/>
                <a:cs typeface="Helvetica"/>
              </a:endParaRPr>
            </a:p>
          </p:txBody>
        </p:sp>
      </p:grpSp>
      <p:sp>
        <p:nvSpPr>
          <p:cNvPr id="68" name="Rechteck 67"/>
          <p:cNvSpPr/>
          <p:nvPr/>
        </p:nvSpPr>
        <p:spPr>
          <a:xfrm>
            <a:off x="5148682" y="4556887"/>
            <a:ext cx="1622726" cy="1112595"/>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9" name="Rechteck 68"/>
          <p:cNvSpPr/>
          <p:nvPr/>
        </p:nvSpPr>
        <p:spPr>
          <a:xfrm>
            <a:off x="5148680" y="3169329"/>
            <a:ext cx="1622726" cy="1387474"/>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0" name="Oval 69"/>
          <p:cNvSpPr/>
          <p:nvPr/>
        </p:nvSpPr>
        <p:spPr>
          <a:xfrm>
            <a:off x="5308486" y="3045867"/>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1" name="Oval 70"/>
          <p:cNvSpPr/>
          <p:nvPr/>
        </p:nvSpPr>
        <p:spPr>
          <a:xfrm>
            <a:off x="5308486" y="4433341"/>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2" name="Gerade Verbindung mit Pfeil 71"/>
          <p:cNvCxnSpPr/>
          <p:nvPr/>
        </p:nvCxnSpPr>
        <p:spPr>
          <a:xfrm>
            <a:off x="6023420" y="2875000"/>
            <a:ext cx="0" cy="7642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3" name="Halbbogen 72"/>
          <p:cNvSpPr/>
          <p:nvPr/>
        </p:nvSpPr>
        <p:spPr>
          <a:xfrm flipV="1">
            <a:off x="5308486" y="2998834"/>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74" name="Rechteck 73"/>
          <p:cNvSpPr/>
          <p:nvPr/>
        </p:nvSpPr>
        <p:spPr>
          <a:xfrm>
            <a:off x="5524490" y="3159718"/>
            <a:ext cx="82170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5" name="Rechteck 74"/>
          <p:cNvSpPr/>
          <p:nvPr/>
        </p:nvSpPr>
        <p:spPr>
          <a:xfrm>
            <a:off x="5035405" y="4955200"/>
            <a:ext cx="1781229" cy="3356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6" name="Gruppierung 75"/>
          <p:cNvGrpSpPr/>
          <p:nvPr/>
        </p:nvGrpSpPr>
        <p:grpSpPr>
          <a:xfrm>
            <a:off x="6700714" y="5036210"/>
            <a:ext cx="153474" cy="212530"/>
            <a:chOff x="4866049" y="3172840"/>
            <a:chExt cx="153474" cy="212530"/>
          </a:xfrm>
        </p:grpSpPr>
        <p:cxnSp>
          <p:nvCxnSpPr>
            <p:cNvPr id="77" name="Gerade Verbindung 76"/>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Gerade Verbindung 77"/>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Gerade Verbindung 78"/>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0" name="Gruppierung 79"/>
          <p:cNvGrpSpPr/>
          <p:nvPr/>
        </p:nvGrpSpPr>
        <p:grpSpPr>
          <a:xfrm>
            <a:off x="5074910" y="5036210"/>
            <a:ext cx="153474" cy="212530"/>
            <a:chOff x="4866049" y="3172840"/>
            <a:chExt cx="153474" cy="212530"/>
          </a:xfrm>
        </p:grpSpPr>
        <p:cxnSp>
          <p:nvCxnSpPr>
            <p:cNvPr id="81" name="Gerade Verbindung 80"/>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Gerade Verbindung 81"/>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Gerade Verbindung 82"/>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84" name="Rechteck 83"/>
          <p:cNvSpPr/>
          <p:nvPr/>
        </p:nvSpPr>
        <p:spPr>
          <a:xfrm>
            <a:off x="7284701" y="4557466"/>
            <a:ext cx="1622726" cy="1112595"/>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5" name="Rechteck 84"/>
          <p:cNvSpPr/>
          <p:nvPr/>
        </p:nvSpPr>
        <p:spPr>
          <a:xfrm>
            <a:off x="7284699" y="3169908"/>
            <a:ext cx="1622726" cy="1387474"/>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6" name="Oval 85"/>
          <p:cNvSpPr/>
          <p:nvPr/>
        </p:nvSpPr>
        <p:spPr>
          <a:xfrm>
            <a:off x="7444505" y="3046446"/>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7" name="Oval 86"/>
          <p:cNvSpPr/>
          <p:nvPr/>
        </p:nvSpPr>
        <p:spPr>
          <a:xfrm>
            <a:off x="7444505" y="4433920"/>
            <a:ext cx="1321813" cy="246923"/>
          </a:xfrm>
          <a:prstGeom prst="ellipse">
            <a:avLst/>
          </a:prstGeom>
          <a:solidFill>
            <a:schemeClr val="bg1">
              <a:lumMod val="85000"/>
            </a:schemeClr>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8" name="Gerade Verbindung mit Pfeil 87"/>
          <p:cNvCxnSpPr/>
          <p:nvPr/>
        </p:nvCxnSpPr>
        <p:spPr>
          <a:xfrm flipV="1">
            <a:off x="8101556" y="4053751"/>
            <a:ext cx="0" cy="88358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9" name="Rechteck 88"/>
          <p:cNvSpPr/>
          <p:nvPr/>
        </p:nvSpPr>
        <p:spPr>
          <a:xfrm>
            <a:off x="7178741" y="5035061"/>
            <a:ext cx="1781229" cy="3356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90" name="Gruppierung 89"/>
          <p:cNvGrpSpPr/>
          <p:nvPr/>
        </p:nvGrpSpPr>
        <p:grpSpPr>
          <a:xfrm>
            <a:off x="8836733" y="5036789"/>
            <a:ext cx="153474" cy="212530"/>
            <a:chOff x="4866049" y="3172840"/>
            <a:chExt cx="153474" cy="212530"/>
          </a:xfrm>
        </p:grpSpPr>
        <p:cxnSp>
          <p:nvCxnSpPr>
            <p:cNvPr id="91" name="Gerade Verbindung 90"/>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Gerade Verbindung 91"/>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Gerade Verbindung 92"/>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4" name="Gruppierung 93"/>
          <p:cNvGrpSpPr/>
          <p:nvPr/>
        </p:nvGrpSpPr>
        <p:grpSpPr>
          <a:xfrm>
            <a:off x="7210929" y="5036789"/>
            <a:ext cx="153474" cy="212530"/>
            <a:chOff x="4866049" y="3172840"/>
            <a:chExt cx="153474" cy="212530"/>
          </a:xfrm>
        </p:grpSpPr>
        <p:cxnSp>
          <p:nvCxnSpPr>
            <p:cNvPr id="95" name="Gerade Verbindung 94"/>
            <p:cNvCxnSpPr/>
            <p:nvPr/>
          </p:nvCxnSpPr>
          <p:spPr>
            <a:xfrm flipH="1" flipV="1">
              <a:off x="4936738" y="3172840"/>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Gerade Verbindung 95"/>
            <p:cNvCxnSpPr/>
            <p:nvPr/>
          </p:nvCxnSpPr>
          <p:spPr>
            <a:xfrm flipH="1" flipV="1">
              <a:off x="4866049" y="3279105"/>
              <a:ext cx="82785" cy="106265"/>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Gerade Verbindung 96"/>
            <p:cNvCxnSpPr/>
            <p:nvPr/>
          </p:nvCxnSpPr>
          <p:spPr>
            <a:xfrm flipH="1">
              <a:off x="4867259" y="3279105"/>
              <a:ext cx="152264"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98" name="Halbbogen 97"/>
          <p:cNvSpPr/>
          <p:nvPr/>
        </p:nvSpPr>
        <p:spPr>
          <a:xfrm flipV="1">
            <a:off x="7444505" y="2999413"/>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99" name="Rechteck 98"/>
          <p:cNvSpPr/>
          <p:nvPr/>
        </p:nvSpPr>
        <p:spPr>
          <a:xfrm>
            <a:off x="7660509" y="3160297"/>
            <a:ext cx="82170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0" name="Gerade Verbindung 99"/>
          <p:cNvCxnSpPr/>
          <p:nvPr/>
        </p:nvCxnSpPr>
        <p:spPr>
          <a:xfrm flipH="1">
            <a:off x="5976920" y="4937333"/>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101" name="Gerade Verbindung mit Pfeil 100"/>
          <p:cNvCxnSpPr/>
          <p:nvPr/>
        </p:nvCxnSpPr>
        <p:spPr>
          <a:xfrm>
            <a:off x="5978187" y="5543061"/>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2" name="Gerade Verbindung 101"/>
          <p:cNvCxnSpPr/>
          <p:nvPr/>
        </p:nvCxnSpPr>
        <p:spPr>
          <a:xfrm flipH="1">
            <a:off x="8100287" y="4937333"/>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103" name="Gerade Verbindung mit Pfeil 102"/>
          <p:cNvCxnSpPr/>
          <p:nvPr/>
        </p:nvCxnSpPr>
        <p:spPr>
          <a:xfrm flipV="1">
            <a:off x="8100287" y="5530676"/>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4" name="Bogen 103"/>
          <p:cNvSpPr/>
          <p:nvPr/>
        </p:nvSpPr>
        <p:spPr>
          <a:xfrm flipV="1">
            <a:off x="5972141" y="5651049"/>
            <a:ext cx="2128702" cy="314476"/>
          </a:xfrm>
          <a:prstGeom prst="arc">
            <a:avLst>
              <a:gd name="adj1" fmla="val 10774203"/>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5" name="Ecken des Rechtecks auf der gleichen Seite schneiden 104"/>
          <p:cNvSpPr/>
          <p:nvPr/>
        </p:nvSpPr>
        <p:spPr>
          <a:xfrm>
            <a:off x="5461927" y="3639287"/>
            <a:ext cx="1105335" cy="414464"/>
          </a:xfrm>
          <a:prstGeom prst="snip2SameRect">
            <a:avLst>
              <a:gd name="adj1" fmla="val 50000"/>
              <a:gd name="adj2" fmla="val 0"/>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6" name="Gerade Verbindung 105"/>
          <p:cNvCxnSpPr/>
          <p:nvPr/>
        </p:nvCxnSpPr>
        <p:spPr>
          <a:xfrm>
            <a:off x="4947365" y="1979083"/>
            <a:ext cx="0" cy="443437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Gerade Verbindung 106"/>
          <p:cNvCxnSpPr/>
          <p:nvPr/>
        </p:nvCxnSpPr>
        <p:spPr>
          <a:xfrm flipH="1">
            <a:off x="5687000" y="4955200"/>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108" name="Gerade Verbindung 107"/>
          <p:cNvCxnSpPr/>
          <p:nvPr/>
        </p:nvCxnSpPr>
        <p:spPr>
          <a:xfrm flipH="1">
            <a:off x="6330395" y="4937720"/>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109" name="Gerade Verbindung mit Pfeil 108"/>
          <p:cNvCxnSpPr/>
          <p:nvPr/>
        </p:nvCxnSpPr>
        <p:spPr>
          <a:xfrm>
            <a:off x="5696574" y="5556655"/>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0" name="Gerade Verbindung mit Pfeil 109"/>
          <p:cNvCxnSpPr/>
          <p:nvPr/>
        </p:nvCxnSpPr>
        <p:spPr>
          <a:xfrm>
            <a:off x="6330395" y="5556655"/>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1" name="Ecken des Rechtecks auf der gleichen Seite schneiden 110"/>
          <p:cNvSpPr/>
          <p:nvPr/>
        </p:nvSpPr>
        <p:spPr>
          <a:xfrm>
            <a:off x="7547619" y="3640680"/>
            <a:ext cx="1105335" cy="414464"/>
          </a:xfrm>
          <a:prstGeom prst="snip2SameRect">
            <a:avLst>
              <a:gd name="adj1" fmla="val 50000"/>
              <a:gd name="adj2" fmla="val 0"/>
            </a:avLst>
          </a:prstGeom>
          <a:solidFill>
            <a:schemeClr val="accent6">
              <a:lumMod val="60000"/>
              <a:lumOff val="4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2" name="Gerade Verbindung 111"/>
          <p:cNvCxnSpPr/>
          <p:nvPr/>
        </p:nvCxnSpPr>
        <p:spPr>
          <a:xfrm>
            <a:off x="6034003" y="3636798"/>
            <a:ext cx="302440" cy="426907"/>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13" name="Gerade Verbindung 112"/>
          <p:cNvCxnSpPr/>
          <p:nvPr/>
        </p:nvCxnSpPr>
        <p:spPr>
          <a:xfrm>
            <a:off x="8106335" y="3640680"/>
            <a:ext cx="279399" cy="416977"/>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14" name="Gerade Verbindung 113"/>
          <p:cNvCxnSpPr/>
          <p:nvPr/>
        </p:nvCxnSpPr>
        <p:spPr>
          <a:xfrm flipH="1">
            <a:off x="5976921" y="3633239"/>
            <a:ext cx="43722" cy="41837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15" name="Gerade Verbindung 114"/>
          <p:cNvCxnSpPr>
            <a:stCxn id="105" idx="3"/>
          </p:cNvCxnSpPr>
          <p:nvPr/>
        </p:nvCxnSpPr>
        <p:spPr>
          <a:xfrm flipH="1">
            <a:off x="5687001" y="3639287"/>
            <a:ext cx="327594" cy="412322"/>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16" name="Gerade Verbindung mit Pfeil 115"/>
          <p:cNvCxnSpPr/>
          <p:nvPr/>
        </p:nvCxnSpPr>
        <p:spPr>
          <a:xfrm>
            <a:off x="5687000" y="4054137"/>
            <a:ext cx="0" cy="8835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7" name="Gerade Verbindung mit Pfeil 116"/>
          <p:cNvCxnSpPr/>
          <p:nvPr/>
        </p:nvCxnSpPr>
        <p:spPr>
          <a:xfrm>
            <a:off x="5976920" y="4053750"/>
            <a:ext cx="0" cy="8835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8" name="Gerade Verbindung mit Pfeil 117"/>
          <p:cNvCxnSpPr/>
          <p:nvPr/>
        </p:nvCxnSpPr>
        <p:spPr>
          <a:xfrm>
            <a:off x="6332062" y="4053750"/>
            <a:ext cx="0" cy="88358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9" name="Halbbogen 118"/>
          <p:cNvSpPr/>
          <p:nvPr/>
        </p:nvSpPr>
        <p:spPr>
          <a:xfrm flipV="1">
            <a:off x="5308486" y="4392188"/>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20" name="Rechteck 119"/>
          <p:cNvSpPr/>
          <p:nvPr/>
        </p:nvSpPr>
        <p:spPr>
          <a:xfrm>
            <a:off x="5524490" y="4556803"/>
            <a:ext cx="821701" cy="7756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1" name="Gerade Verbindung mit Pfeil 120"/>
          <p:cNvCxnSpPr/>
          <p:nvPr/>
        </p:nvCxnSpPr>
        <p:spPr>
          <a:xfrm flipV="1">
            <a:off x="8380956" y="4051609"/>
            <a:ext cx="0" cy="88358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2" name="Gerade Verbindung 121"/>
          <p:cNvCxnSpPr/>
          <p:nvPr/>
        </p:nvCxnSpPr>
        <p:spPr>
          <a:xfrm flipH="1">
            <a:off x="8379687" y="4935191"/>
            <a:ext cx="1269" cy="605728"/>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123" name="Gerade Verbindung mit Pfeil 122"/>
          <p:cNvCxnSpPr/>
          <p:nvPr/>
        </p:nvCxnSpPr>
        <p:spPr>
          <a:xfrm flipV="1">
            <a:off x="8379687" y="5528534"/>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4" name="Gerade Verbindung mit Pfeil 123"/>
          <p:cNvCxnSpPr/>
          <p:nvPr/>
        </p:nvCxnSpPr>
        <p:spPr>
          <a:xfrm flipV="1">
            <a:off x="7829361" y="4051609"/>
            <a:ext cx="0" cy="88358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5" name="Gerade Verbindung 124"/>
          <p:cNvCxnSpPr/>
          <p:nvPr/>
        </p:nvCxnSpPr>
        <p:spPr>
          <a:xfrm>
            <a:off x="7828092" y="4935191"/>
            <a:ext cx="1" cy="617824"/>
          </a:xfrm>
          <a:prstGeom prst="line">
            <a:avLst/>
          </a:prstGeom>
          <a:ln w="1905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126" name="Gerade Verbindung mit Pfeil 125"/>
          <p:cNvCxnSpPr/>
          <p:nvPr/>
        </p:nvCxnSpPr>
        <p:spPr>
          <a:xfrm flipV="1">
            <a:off x="7828092" y="5540630"/>
            <a:ext cx="0" cy="27761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7" name="Bogen 126"/>
          <p:cNvSpPr/>
          <p:nvPr/>
        </p:nvSpPr>
        <p:spPr>
          <a:xfrm flipV="1">
            <a:off x="6326241" y="5563762"/>
            <a:ext cx="2053445" cy="480528"/>
          </a:xfrm>
          <a:prstGeom prst="arc">
            <a:avLst>
              <a:gd name="adj1" fmla="val 10825724"/>
              <a:gd name="adj2" fmla="val 18994"/>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28" name="Bogen 127"/>
          <p:cNvSpPr/>
          <p:nvPr/>
        </p:nvSpPr>
        <p:spPr>
          <a:xfrm flipV="1">
            <a:off x="5694961" y="5463948"/>
            <a:ext cx="2128702" cy="704347"/>
          </a:xfrm>
          <a:prstGeom prst="arc">
            <a:avLst>
              <a:gd name="adj1" fmla="val 10774203"/>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
        <p:nvSpPr>
          <p:cNvPr id="129" name="Halbbogen 128"/>
          <p:cNvSpPr/>
          <p:nvPr/>
        </p:nvSpPr>
        <p:spPr>
          <a:xfrm flipV="1">
            <a:off x="7444505" y="4392767"/>
            <a:ext cx="1321813" cy="305714"/>
          </a:xfrm>
          <a:prstGeom prst="blockArc">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30" name="Rechteck 129"/>
          <p:cNvSpPr/>
          <p:nvPr/>
        </p:nvSpPr>
        <p:spPr>
          <a:xfrm>
            <a:off x="7797963" y="4557466"/>
            <a:ext cx="684247" cy="7748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31" name="Gerade Verbindung mit Pfeil 130"/>
          <p:cNvCxnSpPr/>
          <p:nvPr/>
        </p:nvCxnSpPr>
        <p:spPr>
          <a:xfrm flipV="1">
            <a:off x="8101556" y="2879489"/>
            <a:ext cx="0" cy="7648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2" name="Gerade Verbindung 131"/>
          <p:cNvCxnSpPr>
            <a:stCxn id="111" idx="3"/>
            <a:endCxn id="111" idx="1"/>
          </p:cNvCxnSpPr>
          <p:nvPr/>
        </p:nvCxnSpPr>
        <p:spPr>
          <a:xfrm>
            <a:off x="8100287" y="3640680"/>
            <a:ext cx="0" cy="414464"/>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33" name="Gerade Verbindung 132"/>
          <p:cNvCxnSpPr>
            <a:stCxn id="111" idx="3"/>
          </p:cNvCxnSpPr>
          <p:nvPr/>
        </p:nvCxnSpPr>
        <p:spPr>
          <a:xfrm flipH="1">
            <a:off x="7829361" y="3640680"/>
            <a:ext cx="270926" cy="410929"/>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34" name="Rechteck 133"/>
          <p:cNvSpPr/>
          <p:nvPr/>
        </p:nvSpPr>
        <p:spPr>
          <a:xfrm>
            <a:off x="939112" y="1025438"/>
            <a:ext cx="7980405" cy="426154"/>
          </a:xfrm>
          <a:prstGeom prst="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5" name="Rechteck 134"/>
          <p:cNvSpPr/>
          <p:nvPr/>
        </p:nvSpPr>
        <p:spPr>
          <a:xfrm>
            <a:off x="938608" y="1052439"/>
            <a:ext cx="2595582" cy="369332"/>
          </a:xfrm>
          <a:prstGeom prst="rect">
            <a:avLst/>
          </a:prstGeom>
        </p:spPr>
        <p:txBody>
          <a:bodyPr wrap="none">
            <a:spAutoFit/>
          </a:bodyPr>
          <a:lstStyle/>
          <a:p>
            <a:r>
              <a:rPr lang="de-DE" dirty="0">
                <a:solidFill>
                  <a:schemeClr val="tx2">
                    <a:lumMod val="60000"/>
                    <a:lumOff val="40000"/>
                  </a:schemeClr>
                </a:solidFill>
                <a:latin typeface="Helvetica"/>
                <a:cs typeface="Helvetica"/>
              </a:rPr>
              <a:t>Multiplexing (oft: „</a:t>
            </a:r>
            <a:r>
              <a:rPr lang="de-DE" dirty="0" err="1">
                <a:solidFill>
                  <a:schemeClr val="tx2">
                    <a:lumMod val="60000"/>
                    <a:lumOff val="40000"/>
                  </a:schemeClr>
                </a:solidFill>
                <a:latin typeface="Helvetica"/>
                <a:cs typeface="Helvetica"/>
              </a:rPr>
              <a:t>Mux</a:t>
            </a:r>
            <a:r>
              <a:rPr lang="de-DE" dirty="0" smtClean="0">
                <a:solidFill>
                  <a:schemeClr val="tx2">
                    <a:lumMod val="60000"/>
                    <a:lumOff val="40000"/>
                  </a:schemeClr>
                </a:solidFill>
                <a:latin typeface="Helvetica"/>
                <a:cs typeface="Helvetica"/>
              </a:rPr>
              <a:t>“)</a:t>
            </a:r>
            <a:endParaRPr lang="de-DE"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302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up)">
                                      <p:cBhvr>
                                        <p:cTn id="71" dur="500"/>
                                        <p:tgtEl>
                                          <p:spTgt spid="11"/>
                                        </p:tgtEl>
                                      </p:cBhvr>
                                    </p:animEffect>
                                  </p:childTnLst>
                                </p:cTn>
                              </p:par>
                              <p:par>
                                <p:cTn id="72" presetID="22" presetClass="entr" presetSubtype="1"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up)">
                                      <p:cBhvr>
                                        <p:cTn id="77" dur="500"/>
                                        <p:tgtEl>
                                          <p:spTgt spid="12"/>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up)">
                                      <p:cBhvr>
                                        <p:cTn id="81" dur="500"/>
                                        <p:tgtEl>
                                          <p:spTgt spid="13"/>
                                        </p:tgtEl>
                                      </p:cBhvr>
                                    </p:animEffect>
                                  </p:childTnLst>
                                </p:cTn>
                              </p:par>
                              <p:par>
                                <p:cTn id="82" presetID="22" presetClass="entr" presetSubtype="1"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up)">
                                      <p:cBhvr>
                                        <p:cTn id="84" dur="500"/>
                                        <p:tgtEl>
                                          <p:spTgt spid="14"/>
                                        </p:tgtEl>
                                      </p:cBhvr>
                                    </p:animEffect>
                                  </p:childTnLst>
                                </p:cTn>
                              </p:par>
                              <p:par>
                                <p:cTn id="85" presetID="22" presetClass="entr" presetSubtype="1"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par>
                          <p:cTn id="88" fill="hold">
                            <p:stCondLst>
                              <p:cond delay="1000"/>
                            </p:stCondLst>
                            <p:childTnLst>
                              <p:par>
                                <p:cTn id="89" presetID="22" presetClass="entr" presetSubtype="1" fill="hold"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up)">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up)">
                                      <p:cBhvr>
                                        <p:cTn id="96" dur="500"/>
                                        <p:tgtEl>
                                          <p:spTgt spid="57"/>
                                        </p:tgtEl>
                                      </p:cBhvr>
                                    </p:animEffect>
                                  </p:childTnLst>
                                </p:cTn>
                              </p:par>
                            </p:childTnLst>
                          </p:cTn>
                        </p:par>
                        <p:par>
                          <p:cTn id="97" fill="hold">
                            <p:stCondLst>
                              <p:cond delay="500"/>
                            </p:stCondLst>
                            <p:childTnLst>
                              <p:par>
                                <p:cTn id="98" presetID="22" presetClass="entr" presetSubtype="1" fill="hold"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wipe(up)">
                                      <p:cBhvr>
                                        <p:cTn id="100" dur="500"/>
                                        <p:tgtEl>
                                          <p:spTgt spid="58"/>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ipe(left)">
                                      <p:cBhvr>
                                        <p:cTn id="104" dur="500"/>
                                        <p:tgtEl>
                                          <p:spTgt spid="61"/>
                                        </p:tgtEl>
                                      </p:cBhvr>
                                    </p:animEffect>
                                  </p:childTnLst>
                                </p:cTn>
                              </p:par>
                            </p:childTnLst>
                          </p:cTn>
                        </p:par>
                        <p:par>
                          <p:cTn id="105" fill="hold">
                            <p:stCondLst>
                              <p:cond delay="1500"/>
                            </p:stCondLst>
                            <p:childTnLst>
                              <p:par>
                                <p:cTn id="106" presetID="22" presetClass="entr" presetSubtype="4"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2000"/>
                            </p:stCondLst>
                            <p:childTnLst>
                              <p:par>
                                <p:cTn id="110" presetID="22" presetClass="entr" presetSubtype="4" fill="hold" nodeType="after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down)">
                                      <p:cBhvr>
                                        <p:cTn id="112" dur="500"/>
                                        <p:tgtEl>
                                          <p:spTgt spid="59"/>
                                        </p:tgtEl>
                                      </p:cBhvr>
                                    </p:animEffect>
                                  </p:childTnLst>
                                </p:cTn>
                              </p:par>
                            </p:childTnLst>
                          </p:cTn>
                        </p:par>
                        <p:par>
                          <p:cTn id="113" fill="hold">
                            <p:stCondLst>
                              <p:cond delay="2500"/>
                            </p:stCondLst>
                            <p:childTnLst>
                              <p:par>
                                <p:cTn id="114" presetID="22" presetClass="entr" presetSubtype="4" fill="hold" nodeType="after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down)">
                                      <p:cBhvr>
                                        <p:cTn id="116" dur="500"/>
                                        <p:tgtEl>
                                          <p:spTgt spid="3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wipe(down)">
                                      <p:cBhvr>
                                        <p:cTn id="121" dur="500"/>
                                        <p:tgtEl>
                                          <p:spTgt spid="39"/>
                                        </p:tgtEl>
                                      </p:cBhvr>
                                    </p:animEffect>
                                  </p:childTnLst>
                                </p:cTn>
                              </p:par>
                              <p:par>
                                <p:cTn id="122" presetID="22" presetClass="entr" presetSubtype="4" fill="hold" nodeType="with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down)">
                                      <p:cBhvr>
                                        <p:cTn id="124" dur="500"/>
                                        <p:tgtEl>
                                          <p:spTgt spid="40"/>
                                        </p:tgtEl>
                                      </p:cBhvr>
                                    </p:animEffect>
                                  </p:childTnLst>
                                </p:cTn>
                              </p:par>
                              <p:par>
                                <p:cTn id="125" presetID="22" presetClass="entr" presetSubtype="4"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down)">
                                      <p:cBhvr>
                                        <p:cTn id="127" dur="500"/>
                                        <p:tgtEl>
                                          <p:spTgt spid="41"/>
                                        </p:tgtEl>
                                      </p:cBhvr>
                                    </p:animEffect>
                                  </p:childTnLst>
                                </p:cTn>
                              </p:par>
                            </p:childTnLst>
                          </p:cTn>
                        </p:par>
                        <p:par>
                          <p:cTn id="128" fill="hold">
                            <p:stCondLst>
                              <p:cond delay="500"/>
                            </p:stCondLst>
                            <p:childTnLst>
                              <p:par>
                                <p:cTn id="129" presetID="22" presetClass="entr" presetSubtype="4" fill="hold" nodeType="after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down)">
                                      <p:cBhvr>
                                        <p:cTn id="131" dur="500"/>
                                        <p:tgtEl>
                                          <p:spTgt spid="53"/>
                                        </p:tgtEl>
                                      </p:cBhvr>
                                    </p:animEffect>
                                  </p:childTnLst>
                                </p:cTn>
                              </p:par>
                              <p:par>
                                <p:cTn id="132" presetID="22" presetClass="entr" presetSubtype="4" fill="hold" nodeType="with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wipe(down)">
                                      <p:cBhvr>
                                        <p:cTn id="134" dur="500"/>
                                        <p:tgtEl>
                                          <p:spTgt spid="54"/>
                                        </p:tgtEl>
                                      </p:cBhvr>
                                    </p:animEffect>
                                  </p:childTnLst>
                                </p:cTn>
                              </p:par>
                              <p:par>
                                <p:cTn id="135" presetID="22" presetClass="entr" presetSubtype="4"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down)">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65"/>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68"/>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69"/>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7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73"/>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74"/>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76"/>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10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19"/>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20"/>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84"/>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85"/>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87"/>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89"/>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90"/>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94"/>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98"/>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80"/>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99"/>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111"/>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29"/>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30"/>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nodeType="clickEffect">
                                  <p:stCondLst>
                                    <p:cond delay="0"/>
                                  </p:stCondLst>
                                  <p:childTnLst>
                                    <p:set>
                                      <p:cBhvr>
                                        <p:cTn id="193" dur="1" fill="hold">
                                          <p:stCondLst>
                                            <p:cond delay="0"/>
                                          </p:stCondLst>
                                        </p:cTn>
                                        <p:tgtEl>
                                          <p:spTgt spid="72"/>
                                        </p:tgtEl>
                                        <p:attrNameLst>
                                          <p:attrName>style.visibility</p:attrName>
                                        </p:attrNameLst>
                                      </p:cBhvr>
                                      <p:to>
                                        <p:strVal val="visible"/>
                                      </p:to>
                                    </p:set>
                                    <p:animEffect transition="in" filter="wipe(up)">
                                      <p:cBhvr>
                                        <p:cTn id="194" dur="500"/>
                                        <p:tgtEl>
                                          <p:spTgt spid="72"/>
                                        </p:tgtEl>
                                      </p:cBhvr>
                                    </p:animEffect>
                                  </p:childTnLst>
                                </p:cTn>
                              </p:par>
                            </p:childTnLst>
                          </p:cTn>
                        </p:par>
                        <p:par>
                          <p:cTn id="195" fill="hold">
                            <p:stCondLst>
                              <p:cond delay="500"/>
                            </p:stCondLst>
                            <p:childTnLst>
                              <p:par>
                                <p:cTn id="196" presetID="22" presetClass="entr" presetSubtype="1" fill="hold" nodeType="after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wipe(up)">
                                      <p:cBhvr>
                                        <p:cTn id="198" dur="500"/>
                                        <p:tgtEl>
                                          <p:spTgt spid="115"/>
                                        </p:tgtEl>
                                      </p:cBhvr>
                                    </p:animEffect>
                                  </p:childTnLst>
                                </p:cTn>
                              </p:par>
                              <p:par>
                                <p:cTn id="199" presetID="22" presetClass="entr" presetSubtype="1" fill="hold" nodeType="withEffect">
                                  <p:stCondLst>
                                    <p:cond delay="0"/>
                                  </p:stCondLst>
                                  <p:childTnLst>
                                    <p:set>
                                      <p:cBhvr>
                                        <p:cTn id="200" dur="1" fill="hold">
                                          <p:stCondLst>
                                            <p:cond delay="0"/>
                                          </p:stCondLst>
                                        </p:cTn>
                                        <p:tgtEl>
                                          <p:spTgt spid="114"/>
                                        </p:tgtEl>
                                        <p:attrNameLst>
                                          <p:attrName>style.visibility</p:attrName>
                                        </p:attrNameLst>
                                      </p:cBhvr>
                                      <p:to>
                                        <p:strVal val="visible"/>
                                      </p:to>
                                    </p:set>
                                    <p:animEffect transition="in" filter="wipe(up)">
                                      <p:cBhvr>
                                        <p:cTn id="201" dur="500"/>
                                        <p:tgtEl>
                                          <p:spTgt spid="114"/>
                                        </p:tgtEl>
                                      </p:cBhvr>
                                    </p:animEffect>
                                  </p:childTnLst>
                                </p:cTn>
                              </p:par>
                              <p:par>
                                <p:cTn id="202" presetID="22" presetClass="entr" presetSubtype="1" fill="hold" nodeType="withEffect">
                                  <p:stCondLst>
                                    <p:cond delay="0"/>
                                  </p:stCondLst>
                                  <p:childTnLst>
                                    <p:set>
                                      <p:cBhvr>
                                        <p:cTn id="203" dur="1" fill="hold">
                                          <p:stCondLst>
                                            <p:cond delay="0"/>
                                          </p:stCondLst>
                                        </p:cTn>
                                        <p:tgtEl>
                                          <p:spTgt spid="112"/>
                                        </p:tgtEl>
                                        <p:attrNameLst>
                                          <p:attrName>style.visibility</p:attrName>
                                        </p:attrNameLst>
                                      </p:cBhvr>
                                      <p:to>
                                        <p:strVal val="visible"/>
                                      </p:to>
                                    </p:set>
                                    <p:animEffect transition="in" filter="wipe(up)">
                                      <p:cBhvr>
                                        <p:cTn id="204" dur="500"/>
                                        <p:tgtEl>
                                          <p:spTgt spid="112"/>
                                        </p:tgtEl>
                                      </p:cBhvr>
                                    </p:animEffect>
                                  </p:childTnLst>
                                </p:cTn>
                              </p:par>
                            </p:childTnLst>
                          </p:cTn>
                        </p:par>
                        <p:par>
                          <p:cTn id="205" fill="hold">
                            <p:stCondLst>
                              <p:cond delay="1000"/>
                            </p:stCondLst>
                            <p:childTnLst>
                              <p:par>
                                <p:cTn id="206" presetID="22" presetClass="entr" presetSubtype="1" fill="hold" nodeType="afterEffect">
                                  <p:stCondLst>
                                    <p:cond delay="0"/>
                                  </p:stCondLst>
                                  <p:childTnLst>
                                    <p:set>
                                      <p:cBhvr>
                                        <p:cTn id="207" dur="1" fill="hold">
                                          <p:stCondLst>
                                            <p:cond delay="0"/>
                                          </p:stCondLst>
                                        </p:cTn>
                                        <p:tgtEl>
                                          <p:spTgt spid="116"/>
                                        </p:tgtEl>
                                        <p:attrNameLst>
                                          <p:attrName>style.visibility</p:attrName>
                                        </p:attrNameLst>
                                      </p:cBhvr>
                                      <p:to>
                                        <p:strVal val="visible"/>
                                      </p:to>
                                    </p:set>
                                    <p:animEffect transition="in" filter="wipe(up)">
                                      <p:cBhvr>
                                        <p:cTn id="208" dur="500"/>
                                        <p:tgtEl>
                                          <p:spTgt spid="116"/>
                                        </p:tgtEl>
                                      </p:cBhvr>
                                    </p:animEffect>
                                  </p:childTnLst>
                                </p:cTn>
                              </p:par>
                              <p:par>
                                <p:cTn id="209" presetID="22" presetClass="entr" presetSubtype="1" fill="hold" nodeType="withEffect">
                                  <p:stCondLst>
                                    <p:cond delay="0"/>
                                  </p:stCondLst>
                                  <p:childTnLst>
                                    <p:set>
                                      <p:cBhvr>
                                        <p:cTn id="210" dur="1" fill="hold">
                                          <p:stCondLst>
                                            <p:cond delay="0"/>
                                          </p:stCondLst>
                                        </p:cTn>
                                        <p:tgtEl>
                                          <p:spTgt spid="117"/>
                                        </p:tgtEl>
                                        <p:attrNameLst>
                                          <p:attrName>style.visibility</p:attrName>
                                        </p:attrNameLst>
                                      </p:cBhvr>
                                      <p:to>
                                        <p:strVal val="visible"/>
                                      </p:to>
                                    </p:set>
                                    <p:animEffect transition="in" filter="wipe(up)">
                                      <p:cBhvr>
                                        <p:cTn id="211" dur="500"/>
                                        <p:tgtEl>
                                          <p:spTgt spid="117"/>
                                        </p:tgtEl>
                                      </p:cBhvr>
                                    </p:animEffect>
                                  </p:childTnLst>
                                </p:cTn>
                              </p:par>
                              <p:par>
                                <p:cTn id="212" presetID="22" presetClass="entr" presetSubtype="1" fill="hold" nodeType="withEffect">
                                  <p:stCondLst>
                                    <p:cond delay="0"/>
                                  </p:stCondLst>
                                  <p:childTnLst>
                                    <p:set>
                                      <p:cBhvr>
                                        <p:cTn id="213" dur="1" fill="hold">
                                          <p:stCondLst>
                                            <p:cond delay="0"/>
                                          </p:stCondLst>
                                        </p:cTn>
                                        <p:tgtEl>
                                          <p:spTgt spid="118"/>
                                        </p:tgtEl>
                                        <p:attrNameLst>
                                          <p:attrName>style.visibility</p:attrName>
                                        </p:attrNameLst>
                                      </p:cBhvr>
                                      <p:to>
                                        <p:strVal val="visible"/>
                                      </p:to>
                                    </p:set>
                                    <p:animEffect transition="in" filter="wipe(up)">
                                      <p:cBhvr>
                                        <p:cTn id="214" dur="500"/>
                                        <p:tgtEl>
                                          <p:spTgt spid="118"/>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1" fill="hold" nodeType="clickEffect">
                                  <p:stCondLst>
                                    <p:cond delay="0"/>
                                  </p:stCondLst>
                                  <p:childTnLst>
                                    <p:set>
                                      <p:cBhvr>
                                        <p:cTn id="218" dur="1" fill="hold">
                                          <p:stCondLst>
                                            <p:cond delay="0"/>
                                          </p:stCondLst>
                                        </p:cTn>
                                        <p:tgtEl>
                                          <p:spTgt spid="107"/>
                                        </p:tgtEl>
                                        <p:attrNameLst>
                                          <p:attrName>style.visibility</p:attrName>
                                        </p:attrNameLst>
                                      </p:cBhvr>
                                      <p:to>
                                        <p:strVal val="visible"/>
                                      </p:to>
                                    </p:set>
                                    <p:animEffect transition="in" filter="wipe(up)">
                                      <p:cBhvr>
                                        <p:cTn id="219" dur="500"/>
                                        <p:tgtEl>
                                          <p:spTgt spid="107"/>
                                        </p:tgtEl>
                                      </p:cBhvr>
                                    </p:animEffect>
                                  </p:childTnLst>
                                </p:cTn>
                              </p:par>
                              <p:par>
                                <p:cTn id="220" presetID="22" presetClass="entr" presetSubtype="1" fill="hold" nodeType="withEffect">
                                  <p:stCondLst>
                                    <p:cond delay="0"/>
                                  </p:stCondLst>
                                  <p:childTnLst>
                                    <p:set>
                                      <p:cBhvr>
                                        <p:cTn id="221" dur="1" fill="hold">
                                          <p:stCondLst>
                                            <p:cond delay="0"/>
                                          </p:stCondLst>
                                        </p:cTn>
                                        <p:tgtEl>
                                          <p:spTgt spid="100"/>
                                        </p:tgtEl>
                                        <p:attrNameLst>
                                          <p:attrName>style.visibility</p:attrName>
                                        </p:attrNameLst>
                                      </p:cBhvr>
                                      <p:to>
                                        <p:strVal val="visible"/>
                                      </p:to>
                                    </p:set>
                                    <p:animEffect transition="in" filter="wipe(up)">
                                      <p:cBhvr>
                                        <p:cTn id="222" dur="500"/>
                                        <p:tgtEl>
                                          <p:spTgt spid="100"/>
                                        </p:tgtEl>
                                      </p:cBhvr>
                                    </p:animEffect>
                                  </p:childTnLst>
                                </p:cTn>
                              </p:par>
                              <p:par>
                                <p:cTn id="223" presetID="22" presetClass="entr" presetSubtype="1" fill="hold" nodeType="withEffect">
                                  <p:stCondLst>
                                    <p:cond delay="0"/>
                                  </p:stCondLst>
                                  <p:childTnLst>
                                    <p:set>
                                      <p:cBhvr>
                                        <p:cTn id="224" dur="1" fill="hold">
                                          <p:stCondLst>
                                            <p:cond delay="0"/>
                                          </p:stCondLst>
                                        </p:cTn>
                                        <p:tgtEl>
                                          <p:spTgt spid="108"/>
                                        </p:tgtEl>
                                        <p:attrNameLst>
                                          <p:attrName>style.visibility</p:attrName>
                                        </p:attrNameLst>
                                      </p:cBhvr>
                                      <p:to>
                                        <p:strVal val="visible"/>
                                      </p:to>
                                    </p:set>
                                    <p:animEffect transition="in" filter="wipe(up)">
                                      <p:cBhvr>
                                        <p:cTn id="225" dur="500"/>
                                        <p:tgtEl>
                                          <p:spTgt spid="108"/>
                                        </p:tgtEl>
                                      </p:cBhvr>
                                    </p:animEffect>
                                  </p:childTnLst>
                                </p:cTn>
                              </p:par>
                            </p:childTnLst>
                          </p:cTn>
                        </p:par>
                        <p:par>
                          <p:cTn id="226" fill="hold">
                            <p:stCondLst>
                              <p:cond delay="500"/>
                            </p:stCondLst>
                            <p:childTnLst>
                              <p:par>
                                <p:cTn id="227" presetID="22" presetClass="entr" presetSubtype="1" fill="hold" nodeType="afterEffect">
                                  <p:stCondLst>
                                    <p:cond delay="0"/>
                                  </p:stCondLst>
                                  <p:childTnLst>
                                    <p:set>
                                      <p:cBhvr>
                                        <p:cTn id="228" dur="1" fill="hold">
                                          <p:stCondLst>
                                            <p:cond delay="0"/>
                                          </p:stCondLst>
                                        </p:cTn>
                                        <p:tgtEl>
                                          <p:spTgt spid="109"/>
                                        </p:tgtEl>
                                        <p:attrNameLst>
                                          <p:attrName>style.visibility</p:attrName>
                                        </p:attrNameLst>
                                      </p:cBhvr>
                                      <p:to>
                                        <p:strVal val="visible"/>
                                      </p:to>
                                    </p:set>
                                    <p:animEffect transition="in" filter="wipe(up)">
                                      <p:cBhvr>
                                        <p:cTn id="229" dur="500"/>
                                        <p:tgtEl>
                                          <p:spTgt spid="109"/>
                                        </p:tgtEl>
                                      </p:cBhvr>
                                    </p:animEffect>
                                  </p:childTnLst>
                                </p:cTn>
                              </p:par>
                              <p:par>
                                <p:cTn id="230" presetID="22" presetClass="entr" presetSubtype="1" fill="hold" nodeType="withEffect">
                                  <p:stCondLst>
                                    <p:cond delay="0"/>
                                  </p:stCondLst>
                                  <p:childTnLst>
                                    <p:set>
                                      <p:cBhvr>
                                        <p:cTn id="231" dur="1" fill="hold">
                                          <p:stCondLst>
                                            <p:cond delay="0"/>
                                          </p:stCondLst>
                                        </p:cTn>
                                        <p:tgtEl>
                                          <p:spTgt spid="101"/>
                                        </p:tgtEl>
                                        <p:attrNameLst>
                                          <p:attrName>style.visibility</p:attrName>
                                        </p:attrNameLst>
                                      </p:cBhvr>
                                      <p:to>
                                        <p:strVal val="visible"/>
                                      </p:to>
                                    </p:set>
                                    <p:animEffect transition="in" filter="wipe(up)">
                                      <p:cBhvr>
                                        <p:cTn id="232" dur="500"/>
                                        <p:tgtEl>
                                          <p:spTgt spid="101"/>
                                        </p:tgtEl>
                                      </p:cBhvr>
                                    </p:animEffect>
                                  </p:childTnLst>
                                </p:cTn>
                              </p:par>
                              <p:par>
                                <p:cTn id="233" presetID="22" presetClass="entr" presetSubtype="1" fill="hold" nodeType="withEffect">
                                  <p:stCondLst>
                                    <p:cond delay="0"/>
                                  </p:stCondLst>
                                  <p:childTnLst>
                                    <p:set>
                                      <p:cBhvr>
                                        <p:cTn id="234" dur="1" fill="hold">
                                          <p:stCondLst>
                                            <p:cond delay="0"/>
                                          </p:stCondLst>
                                        </p:cTn>
                                        <p:tgtEl>
                                          <p:spTgt spid="110"/>
                                        </p:tgtEl>
                                        <p:attrNameLst>
                                          <p:attrName>style.visibility</p:attrName>
                                        </p:attrNameLst>
                                      </p:cBhvr>
                                      <p:to>
                                        <p:strVal val="visible"/>
                                      </p:to>
                                    </p:set>
                                    <p:animEffect transition="in" filter="wipe(up)">
                                      <p:cBhvr>
                                        <p:cTn id="235" dur="500"/>
                                        <p:tgtEl>
                                          <p:spTgt spid="110"/>
                                        </p:tgtEl>
                                      </p:cBhvr>
                                    </p:animEffect>
                                  </p:childTnLst>
                                </p:cTn>
                              </p:par>
                            </p:childTnLst>
                          </p:cTn>
                        </p:par>
                        <p:par>
                          <p:cTn id="236" fill="hold">
                            <p:stCondLst>
                              <p:cond delay="1000"/>
                            </p:stCondLst>
                            <p:childTnLst>
                              <p:par>
                                <p:cTn id="237" presetID="22" presetClass="entr" presetSubtype="8" fill="hold" grpId="0" nodeType="afterEffect">
                                  <p:stCondLst>
                                    <p:cond delay="0"/>
                                  </p:stCondLst>
                                  <p:childTnLst>
                                    <p:set>
                                      <p:cBhvr>
                                        <p:cTn id="238" dur="1" fill="hold">
                                          <p:stCondLst>
                                            <p:cond delay="0"/>
                                          </p:stCondLst>
                                        </p:cTn>
                                        <p:tgtEl>
                                          <p:spTgt spid="128"/>
                                        </p:tgtEl>
                                        <p:attrNameLst>
                                          <p:attrName>style.visibility</p:attrName>
                                        </p:attrNameLst>
                                      </p:cBhvr>
                                      <p:to>
                                        <p:strVal val="visible"/>
                                      </p:to>
                                    </p:set>
                                    <p:animEffect transition="in" filter="wipe(left)">
                                      <p:cBhvr>
                                        <p:cTn id="239" dur="500"/>
                                        <p:tgtEl>
                                          <p:spTgt spid="128"/>
                                        </p:tgtEl>
                                      </p:cBhvr>
                                    </p:animEffect>
                                  </p:childTnLst>
                                </p:cTn>
                              </p:par>
                              <p:par>
                                <p:cTn id="240" presetID="22" presetClass="entr" presetSubtype="8" fill="hold" grpId="0" nodeType="withEffect">
                                  <p:stCondLst>
                                    <p:cond delay="0"/>
                                  </p:stCondLst>
                                  <p:childTnLst>
                                    <p:set>
                                      <p:cBhvr>
                                        <p:cTn id="241" dur="1" fill="hold">
                                          <p:stCondLst>
                                            <p:cond delay="0"/>
                                          </p:stCondLst>
                                        </p:cTn>
                                        <p:tgtEl>
                                          <p:spTgt spid="104"/>
                                        </p:tgtEl>
                                        <p:attrNameLst>
                                          <p:attrName>style.visibility</p:attrName>
                                        </p:attrNameLst>
                                      </p:cBhvr>
                                      <p:to>
                                        <p:strVal val="visible"/>
                                      </p:to>
                                    </p:set>
                                    <p:animEffect transition="in" filter="wipe(left)">
                                      <p:cBhvr>
                                        <p:cTn id="242" dur="500"/>
                                        <p:tgtEl>
                                          <p:spTgt spid="104"/>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127"/>
                                        </p:tgtEl>
                                        <p:attrNameLst>
                                          <p:attrName>style.visibility</p:attrName>
                                        </p:attrNameLst>
                                      </p:cBhvr>
                                      <p:to>
                                        <p:strVal val="visible"/>
                                      </p:to>
                                    </p:set>
                                    <p:animEffect transition="in" filter="wipe(left)">
                                      <p:cBhvr>
                                        <p:cTn id="245" dur="500"/>
                                        <p:tgtEl>
                                          <p:spTgt spid="127"/>
                                        </p:tgtEl>
                                      </p:cBhvr>
                                    </p:animEffect>
                                  </p:childTnLst>
                                </p:cTn>
                              </p:par>
                            </p:childTnLst>
                          </p:cTn>
                        </p:par>
                        <p:par>
                          <p:cTn id="246" fill="hold">
                            <p:stCondLst>
                              <p:cond delay="1500"/>
                            </p:stCondLst>
                            <p:childTnLst>
                              <p:par>
                                <p:cTn id="247" presetID="22" presetClass="entr" presetSubtype="4" fill="hold" nodeType="afterEffect">
                                  <p:stCondLst>
                                    <p:cond delay="0"/>
                                  </p:stCondLst>
                                  <p:childTnLst>
                                    <p:set>
                                      <p:cBhvr>
                                        <p:cTn id="248" dur="1" fill="hold">
                                          <p:stCondLst>
                                            <p:cond delay="0"/>
                                          </p:stCondLst>
                                        </p:cTn>
                                        <p:tgtEl>
                                          <p:spTgt spid="126"/>
                                        </p:tgtEl>
                                        <p:attrNameLst>
                                          <p:attrName>style.visibility</p:attrName>
                                        </p:attrNameLst>
                                      </p:cBhvr>
                                      <p:to>
                                        <p:strVal val="visible"/>
                                      </p:to>
                                    </p:set>
                                    <p:animEffect transition="in" filter="wipe(down)">
                                      <p:cBhvr>
                                        <p:cTn id="249" dur="500"/>
                                        <p:tgtEl>
                                          <p:spTgt spid="126"/>
                                        </p:tgtEl>
                                      </p:cBhvr>
                                    </p:animEffect>
                                  </p:childTnLst>
                                </p:cTn>
                              </p:par>
                              <p:par>
                                <p:cTn id="250" presetID="22" presetClass="entr" presetSubtype="4" fill="hold" nodeType="withEffect">
                                  <p:stCondLst>
                                    <p:cond delay="0"/>
                                  </p:stCondLst>
                                  <p:childTnLst>
                                    <p:set>
                                      <p:cBhvr>
                                        <p:cTn id="251" dur="1" fill="hold">
                                          <p:stCondLst>
                                            <p:cond delay="0"/>
                                          </p:stCondLst>
                                        </p:cTn>
                                        <p:tgtEl>
                                          <p:spTgt spid="103"/>
                                        </p:tgtEl>
                                        <p:attrNameLst>
                                          <p:attrName>style.visibility</p:attrName>
                                        </p:attrNameLst>
                                      </p:cBhvr>
                                      <p:to>
                                        <p:strVal val="visible"/>
                                      </p:to>
                                    </p:set>
                                    <p:animEffect transition="in" filter="wipe(down)">
                                      <p:cBhvr>
                                        <p:cTn id="252" dur="500"/>
                                        <p:tgtEl>
                                          <p:spTgt spid="103"/>
                                        </p:tgtEl>
                                      </p:cBhvr>
                                    </p:animEffect>
                                  </p:childTnLst>
                                </p:cTn>
                              </p:par>
                              <p:par>
                                <p:cTn id="253" presetID="22" presetClass="entr" presetSubtype="4" fill="hold" nodeType="withEffect">
                                  <p:stCondLst>
                                    <p:cond delay="0"/>
                                  </p:stCondLst>
                                  <p:childTnLst>
                                    <p:set>
                                      <p:cBhvr>
                                        <p:cTn id="254" dur="1" fill="hold">
                                          <p:stCondLst>
                                            <p:cond delay="0"/>
                                          </p:stCondLst>
                                        </p:cTn>
                                        <p:tgtEl>
                                          <p:spTgt spid="123"/>
                                        </p:tgtEl>
                                        <p:attrNameLst>
                                          <p:attrName>style.visibility</p:attrName>
                                        </p:attrNameLst>
                                      </p:cBhvr>
                                      <p:to>
                                        <p:strVal val="visible"/>
                                      </p:to>
                                    </p:set>
                                    <p:animEffect transition="in" filter="wipe(down)">
                                      <p:cBhvr>
                                        <p:cTn id="255" dur="500"/>
                                        <p:tgtEl>
                                          <p:spTgt spid="123"/>
                                        </p:tgtEl>
                                      </p:cBhvr>
                                    </p:animEffect>
                                  </p:childTnLst>
                                </p:cTn>
                              </p:par>
                            </p:childTnLst>
                          </p:cTn>
                        </p:par>
                        <p:par>
                          <p:cTn id="256" fill="hold">
                            <p:stCondLst>
                              <p:cond delay="2000"/>
                            </p:stCondLst>
                            <p:childTnLst>
                              <p:par>
                                <p:cTn id="257" presetID="22" presetClass="entr" presetSubtype="4" fill="hold" nodeType="afterEffect">
                                  <p:stCondLst>
                                    <p:cond delay="0"/>
                                  </p:stCondLst>
                                  <p:childTnLst>
                                    <p:set>
                                      <p:cBhvr>
                                        <p:cTn id="258" dur="1" fill="hold">
                                          <p:stCondLst>
                                            <p:cond delay="0"/>
                                          </p:stCondLst>
                                        </p:cTn>
                                        <p:tgtEl>
                                          <p:spTgt spid="125"/>
                                        </p:tgtEl>
                                        <p:attrNameLst>
                                          <p:attrName>style.visibility</p:attrName>
                                        </p:attrNameLst>
                                      </p:cBhvr>
                                      <p:to>
                                        <p:strVal val="visible"/>
                                      </p:to>
                                    </p:set>
                                    <p:animEffect transition="in" filter="wipe(down)">
                                      <p:cBhvr>
                                        <p:cTn id="259" dur="500"/>
                                        <p:tgtEl>
                                          <p:spTgt spid="125"/>
                                        </p:tgtEl>
                                      </p:cBhvr>
                                    </p:animEffect>
                                  </p:childTnLst>
                                </p:cTn>
                              </p:par>
                              <p:par>
                                <p:cTn id="260" presetID="22" presetClass="entr" presetSubtype="4" fill="hold" nodeType="withEffect">
                                  <p:stCondLst>
                                    <p:cond delay="0"/>
                                  </p:stCondLst>
                                  <p:childTnLst>
                                    <p:set>
                                      <p:cBhvr>
                                        <p:cTn id="261" dur="1" fill="hold">
                                          <p:stCondLst>
                                            <p:cond delay="0"/>
                                          </p:stCondLst>
                                        </p:cTn>
                                        <p:tgtEl>
                                          <p:spTgt spid="102"/>
                                        </p:tgtEl>
                                        <p:attrNameLst>
                                          <p:attrName>style.visibility</p:attrName>
                                        </p:attrNameLst>
                                      </p:cBhvr>
                                      <p:to>
                                        <p:strVal val="visible"/>
                                      </p:to>
                                    </p:set>
                                    <p:animEffect transition="in" filter="wipe(down)">
                                      <p:cBhvr>
                                        <p:cTn id="262" dur="500"/>
                                        <p:tgtEl>
                                          <p:spTgt spid="102"/>
                                        </p:tgtEl>
                                      </p:cBhvr>
                                    </p:animEffect>
                                  </p:childTnLst>
                                </p:cTn>
                              </p:par>
                              <p:par>
                                <p:cTn id="263" presetID="22" presetClass="entr" presetSubtype="4" fill="hold" nodeType="withEffect">
                                  <p:stCondLst>
                                    <p:cond delay="0"/>
                                  </p:stCondLst>
                                  <p:childTnLst>
                                    <p:set>
                                      <p:cBhvr>
                                        <p:cTn id="264" dur="1" fill="hold">
                                          <p:stCondLst>
                                            <p:cond delay="0"/>
                                          </p:stCondLst>
                                        </p:cTn>
                                        <p:tgtEl>
                                          <p:spTgt spid="122"/>
                                        </p:tgtEl>
                                        <p:attrNameLst>
                                          <p:attrName>style.visibility</p:attrName>
                                        </p:attrNameLst>
                                      </p:cBhvr>
                                      <p:to>
                                        <p:strVal val="visible"/>
                                      </p:to>
                                    </p:set>
                                    <p:animEffect transition="in" filter="wipe(down)">
                                      <p:cBhvr>
                                        <p:cTn id="265" dur="500"/>
                                        <p:tgtEl>
                                          <p:spTgt spid="122"/>
                                        </p:tgtEl>
                                      </p:cBhvr>
                                    </p:animEffect>
                                  </p:childTnLst>
                                </p:cTn>
                              </p:par>
                            </p:childTnLst>
                          </p:cTn>
                        </p:par>
                        <p:par>
                          <p:cTn id="266" fill="hold">
                            <p:stCondLst>
                              <p:cond delay="2500"/>
                            </p:stCondLst>
                            <p:childTnLst>
                              <p:par>
                                <p:cTn id="267" presetID="22" presetClass="entr" presetSubtype="4" fill="hold" nodeType="afterEffect">
                                  <p:stCondLst>
                                    <p:cond delay="0"/>
                                  </p:stCondLst>
                                  <p:childTnLst>
                                    <p:set>
                                      <p:cBhvr>
                                        <p:cTn id="268" dur="1" fill="hold">
                                          <p:stCondLst>
                                            <p:cond delay="0"/>
                                          </p:stCondLst>
                                        </p:cTn>
                                        <p:tgtEl>
                                          <p:spTgt spid="124"/>
                                        </p:tgtEl>
                                        <p:attrNameLst>
                                          <p:attrName>style.visibility</p:attrName>
                                        </p:attrNameLst>
                                      </p:cBhvr>
                                      <p:to>
                                        <p:strVal val="visible"/>
                                      </p:to>
                                    </p:set>
                                    <p:animEffect transition="in" filter="wipe(down)">
                                      <p:cBhvr>
                                        <p:cTn id="269" dur="500"/>
                                        <p:tgtEl>
                                          <p:spTgt spid="124"/>
                                        </p:tgtEl>
                                      </p:cBhvr>
                                    </p:animEffect>
                                  </p:childTnLst>
                                </p:cTn>
                              </p:par>
                              <p:par>
                                <p:cTn id="270" presetID="22" presetClass="entr" presetSubtype="4" fill="hold" nodeType="withEffect">
                                  <p:stCondLst>
                                    <p:cond delay="0"/>
                                  </p:stCondLst>
                                  <p:childTnLst>
                                    <p:set>
                                      <p:cBhvr>
                                        <p:cTn id="271" dur="1" fill="hold">
                                          <p:stCondLst>
                                            <p:cond delay="0"/>
                                          </p:stCondLst>
                                        </p:cTn>
                                        <p:tgtEl>
                                          <p:spTgt spid="88"/>
                                        </p:tgtEl>
                                        <p:attrNameLst>
                                          <p:attrName>style.visibility</p:attrName>
                                        </p:attrNameLst>
                                      </p:cBhvr>
                                      <p:to>
                                        <p:strVal val="visible"/>
                                      </p:to>
                                    </p:set>
                                    <p:animEffect transition="in" filter="wipe(down)">
                                      <p:cBhvr>
                                        <p:cTn id="272" dur="500"/>
                                        <p:tgtEl>
                                          <p:spTgt spid="88"/>
                                        </p:tgtEl>
                                      </p:cBhvr>
                                    </p:animEffect>
                                  </p:childTnLst>
                                </p:cTn>
                              </p:par>
                              <p:par>
                                <p:cTn id="273" presetID="22" presetClass="entr" presetSubtype="4" fill="hold" nodeType="withEffect">
                                  <p:stCondLst>
                                    <p:cond delay="0"/>
                                  </p:stCondLst>
                                  <p:childTnLst>
                                    <p:set>
                                      <p:cBhvr>
                                        <p:cTn id="274" dur="1" fill="hold">
                                          <p:stCondLst>
                                            <p:cond delay="0"/>
                                          </p:stCondLst>
                                        </p:cTn>
                                        <p:tgtEl>
                                          <p:spTgt spid="121"/>
                                        </p:tgtEl>
                                        <p:attrNameLst>
                                          <p:attrName>style.visibility</p:attrName>
                                        </p:attrNameLst>
                                      </p:cBhvr>
                                      <p:to>
                                        <p:strVal val="visible"/>
                                      </p:to>
                                    </p:set>
                                    <p:animEffect transition="in" filter="wipe(down)">
                                      <p:cBhvr>
                                        <p:cTn id="275" dur="500"/>
                                        <p:tgtEl>
                                          <p:spTgt spid="121"/>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4" fill="hold" nodeType="clickEffect">
                                  <p:stCondLst>
                                    <p:cond delay="0"/>
                                  </p:stCondLst>
                                  <p:childTnLst>
                                    <p:set>
                                      <p:cBhvr>
                                        <p:cTn id="279" dur="1" fill="hold">
                                          <p:stCondLst>
                                            <p:cond delay="0"/>
                                          </p:stCondLst>
                                        </p:cTn>
                                        <p:tgtEl>
                                          <p:spTgt spid="133"/>
                                        </p:tgtEl>
                                        <p:attrNameLst>
                                          <p:attrName>style.visibility</p:attrName>
                                        </p:attrNameLst>
                                      </p:cBhvr>
                                      <p:to>
                                        <p:strVal val="visible"/>
                                      </p:to>
                                    </p:set>
                                    <p:animEffect transition="in" filter="wipe(down)">
                                      <p:cBhvr>
                                        <p:cTn id="280" dur="500"/>
                                        <p:tgtEl>
                                          <p:spTgt spid="133"/>
                                        </p:tgtEl>
                                      </p:cBhvr>
                                    </p:animEffect>
                                  </p:childTnLst>
                                </p:cTn>
                              </p:par>
                              <p:par>
                                <p:cTn id="281" presetID="22" presetClass="entr" presetSubtype="4" fill="hold" nodeType="withEffect">
                                  <p:stCondLst>
                                    <p:cond delay="0"/>
                                  </p:stCondLst>
                                  <p:childTnLst>
                                    <p:set>
                                      <p:cBhvr>
                                        <p:cTn id="282" dur="1" fill="hold">
                                          <p:stCondLst>
                                            <p:cond delay="0"/>
                                          </p:stCondLst>
                                        </p:cTn>
                                        <p:tgtEl>
                                          <p:spTgt spid="132"/>
                                        </p:tgtEl>
                                        <p:attrNameLst>
                                          <p:attrName>style.visibility</p:attrName>
                                        </p:attrNameLst>
                                      </p:cBhvr>
                                      <p:to>
                                        <p:strVal val="visible"/>
                                      </p:to>
                                    </p:set>
                                    <p:animEffect transition="in" filter="wipe(down)">
                                      <p:cBhvr>
                                        <p:cTn id="283" dur="500"/>
                                        <p:tgtEl>
                                          <p:spTgt spid="132"/>
                                        </p:tgtEl>
                                      </p:cBhvr>
                                    </p:animEffect>
                                  </p:childTnLst>
                                </p:cTn>
                              </p:par>
                              <p:par>
                                <p:cTn id="284" presetID="22" presetClass="entr" presetSubtype="4" fill="hold" nodeType="withEffect">
                                  <p:stCondLst>
                                    <p:cond delay="0"/>
                                  </p:stCondLst>
                                  <p:childTnLst>
                                    <p:set>
                                      <p:cBhvr>
                                        <p:cTn id="285" dur="1" fill="hold">
                                          <p:stCondLst>
                                            <p:cond delay="0"/>
                                          </p:stCondLst>
                                        </p:cTn>
                                        <p:tgtEl>
                                          <p:spTgt spid="113"/>
                                        </p:tgtEl>
                                        <p:attrNameLst>
                                          <p:attrName>style.visibility</p:attrName>
                                        </p:attrNameLst>
                                      </p:cBhvr>
                                      <p:to>
                                        <p:strVal val="visible"/>
                                      </p:to>
                                    </p:set>
                                    <p:animEffect transition="in" filter="wipe(down)">
                                      <p:cBhvr>
                                        <p:cTn id="286" dur="500"/>
                                        <p:tgtEl>
                                          <p:spTgt spid="113"/>
                                        </p:tgtEl>
                                      </p:cBhvr>
                                    </p:animEffect>
                                  </p:childTnLst>
                                </p:cTn>
                              </p:par>
                            </p:childTnLst>
                          </p:cTn>
                        </p:par>
                        <p:par>
                          <p:cTn id="287" fill="hold">
                            <p:stCondLst>
                              <p:cond delay="500"/>
                            </p:stCondLst>
                            <p:childTnLst>
                              <p:par>
                                <p:cTn id="288" presetID="22" presetClass="entr" presetSubtype="4" fill="hold" nodeType="afterEffect">
                                  <p:stCondLst>
                                    <p:cond delay="0"/>
                                  </p:stCondLst>
                                  <p:childTnLst>
                                    <p:set>
                                      <p:cBhvr>
                                        <p:cTn id="289" dur="1" fill="hold">
                                          <p:stCondLst>
                                            <p:cond delay="0"/>
                                          </p:stCondLst>
                                        </p:cTn>
                                        <p:tgtEl>
                                          <p:spTgt spid="131"/>
                                        </p:tgtEl>
                                        <p:attrNameLst>
                                          <p:attrName>style.visibility</p:attrName>
                                        </p:attrNameLst>
                                      </p:cBhvr>
                                      <p:to>
                                        <p:strVal val="visible"/>
                                      </p:to>
                                    </p:set>
                                    <p:animEffect transition="in" filter="wipe(down)">
                                      <p:cBhvr>
                                        <p:cTn id="29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16" grpId="0" animBg="1"/>
      <p:bldP spid="17" grpId="0" animBg="1"/>
      <p:bldP spid="18" grpId="0" animBg="1"/>
      <p:bldP spid="19" grpId="0" animBg="1"/>
      <p:bldP spid="22" grpId="0"/>
      <p:bldP spid="23" grpId="0" animBg="1"/>
      <p:bldP spid="32" grpId="0" animBg="1"/>
      <p:bldP spid="33" grpId="0" animBg="1"/>
      <p:bldP spid="34" grpId="0" animBg="1"/>
      <p:bldP spid="35" grpId="0" animBg="1"/>
      <p:bldP spid="36" grpId="0" animBg="1"/>
      <p:bldP spid="42" grpId="0" animBg="1"/>
      <p:bldP spid="43" grpId="0" animBg="1"/>
      <p:bldP spid="44" grpId="0" animBg="1"/>
      <p:bldP spid="55" grpId="0" animBg="1"/>
      <p:bldP spid="56" grpId="0" animBg="1"/>
      <p:bldP spid="61" grpId="0" animBg="1"/>
      <p:bldP spid="68" grpId="0" animBg="1"/>
      <p:bldP spid="69" grpId="0" animBg="1"/>
      <p:bldP spid="70" grpId="0" animBg="1"/>
      <p:bldP spid="71" grpId="0" animBg="1"/>
      <p:bldP spid="73" grpId="0" animBg="1"/>
      <p:bldP spid="74" grpId="0" animBg="1"/>
      <p:bldP spid="84" grpId="0" animBg="1"/>
      <p:bldP spid="85" grpId="0" animBg="1"/>
      <p:bldP spid="86" grpId="0" animBg="1"/>
      <p:bldP spid="87" grpId="0" animBg="1"/>
      <p:bldP spid="89" grpId="0" animBg="1"/>
      <p:bldP spid="98" grpId="0" animBg="1"/>
      <p:bldP spid="99" grpId="0" animBg="1"/>
      <p:bldP spid="104" grpId="0" animBg="1"/>
      <p:bldP spid="105" grpId="0" animBg="1"/>
      <p:bldP spid="111" grpId="0" animBg="1"/>
      <p:bldP spid="119" grpId="0" animBg="1"/>
      <p:bldP spid="120" grpId="0" animBg="1"/>
      <p:bldP spid="127" grpId="0" animBg="1"/>
      <p:bldP spid="128" grpId="0" animBg="1"/>
      <p:bldP spid="129" grpId="0" animBg="1"/>
      <p:bldP spid="13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Multiplexen auf der Transportschicht im Internet</a:t>
            </a:r>
          </a:p>
        </p:txBody>
      </p:sp>
      <p:sp>
        <p:nvSpPr>
          <p:cNvPr id="3" name="Content Placeholder 2"/>
          <p:cNvSpPr>
            <a:spLocks noGrp="1"/>
          </p:cNvSpPr>
          <p:nvPr>
            <p:ph idx="1"/>
          </p:nvPr>
        </p:nvSpPr>
        <p:spPr/>
        <p:txBody>
          <a:bodyPr/>
          <a:lstStyle/>
          <a:p>
            <a:r>
              <a:rPr lang="de-DE" dirty="0"/>
              <a:t>Auf den Endsystemen im Internet gibt es i.d.R. viele Anwendungsprozesse, die über eine einzige Netzschnittstelle (IP-Adresse) Verbindungen aufbauen.</a:t>
            </a:r>
          </a:p>
          <a:p>
            <a:r>
              <a:rPr lang="de-DE" dirty="0"/>
              <a:t>Dies funktioniert, indem jeder solche Anwendungsprozess eigene Sockets mit einem eigenen Port verwendet.</a:t>
            </a:r>
          </a:p>
          <a:p>
            <a:r>
              <a:rPr lang="de-DE" dirty="0"/>
              <a:t>Über die Ports der Transportschicht wird also ein (</a:t>
            </a:r>
            <a:r>
              <a:rPr lang="de-DE" dirty="0" err="1"/>
              <a:t>upward</a:t>
            </a:r>
            <a:r>
              <a:rPr lang="de-DE" dirty="0"/>
              <a:t>) Multiplex über Anwendungsprozesse realisiert.</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122</a:t>
            </a:fld>
            <a:endParaRPr lang="de-DE"/>
          </a:p>
        </p:txBody>
      </p:sp>
    </p:spTree>
    <p:extLst>
      <p:ext uri="{BB962C8B-B14F-4D97-AF65-F5344CB8AC3E}">
        <p14:creationId xmlns:p14="http://schemas.microsoft.com/office/powerpoint/2010/main" val="30220083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el 119"/>
          <p:cNvSpPr>
            <a:spLocks noGrp="1"/>
          </p:cNvSpPr>
          <p:nvPr>
            <p:ph type="title"/>
          </p:nvPr>
        </p:nvSpPr>
        <p:spPr/>
        <p:txBody>
          <a:bodyPr/>
          <a:lstStyle/>
          <a:p>
            <a:r>
              <a:rPr lang="de-DE" dirty="0" smtClean="0"/>
              <a:t>Programmierung von Sockets</a:t>
            </a:r>
            <a:endParaRPr lang="de-DE" dirty="0"/>
          </a:p>
        </p:txBody>
      </p:sp>
      <p:sp>
        <p:nvSpPr>
          <p:cNvPr id="121" name="Inhaltsplatzhalter 120"/>
          <p:cNvSpPr>
            <a:spLocks noGrp="1"/>
          </p:cNvSpPr>
          <p:nvPr>
            <p:ph idx="1"/>
          </p:nvPr>
        </p:nvSpPr>
        <p:spPr/>
        <p:txBody>
          <a:bodyPr/>
          <a:lstStyle/>
          <a:p>
            <a:endParaRPr lang="de-DE"/>
          </a:p>
        </p:txBody>
      </p:sp>
      <p:sp>
        <p:nvSpPr>
          <p:cNvPr id="2" name="Footer Placeholder 1"/>
          <p:cNvSpPr>
            <a:spLocks noGrp="1"/>
          </p:cNvSpPr>
          <p:nvPr>
            <p:ph type="ftr" sz="quarter" idx="11"/>
          </p:nvPr>
        </p:nvSpPr>
        <p:spPr/>
        <p:txBody>
          <a:bodyPr/>
          <a:lstStyle/>
          <a:p>
            <a:r>
              <a:rPr lang="de-DE"/>
              <a:t>Rechnernetze und verteilte Systeme                (Prof. Dr. D. Kranzlmüller)</a:t>
            </a:r>
          </a:p>
        </p:txBody>
      </p:sp>
      <p:sp>
        <p:nvSpPr>
          <p:cNvPr id="3" name="Slide Number Placeholder 2"/>
          <p:cNvSpPr>
            <a:spLocks noGrp="1"/>
          </p:cNvSpPr>
          <p:nvPr>
            <p:ph type="sldNum" sz="quarter" idx="12"/>
          </p:nvPr>
        </p:nvSpPr>
        <p:spPr/>
        <p:txBody>
          <a:bodyPr/>
          <a:lstStyle/>
          <a:p>
            <a:fld id="{62E63B0E-122E-4112-8AEA-022338C1FEFA}" type="slidenum">
              <a:rPr lang="de-DE" smtClean="0"/>
              <a:t>123</a:t>
            </a:fld>
            <a:endParaRPr lang="de-DE"/>
          </a:p>
        </p:txBody>
      </p:sp>
      <p:sp>
        <p:nvSpPr>
          <p:cNvPr id="4" name="Rechteck 212"/>
          <p:cNvSpPr/>
          <p:nvPr/>
        </p:nvSpPr>
        <p:spPr>
          <a:xfrm>
            <a:off x="6166120" y="2661930"/>
            <a:ext cx="2977880" cy="3114566"/>
          </a:xfrm>
          <a:prstGeom prst="rect">
            <a:avLst/>
          </a:prstGeom>
          <a:noFill/>
          <a:ln>
            <a:solidFill>
              <a:srgbClr val="BFBFB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endParaRPr lang="de-DE" sz="1400" dirty="0">
              <a:solidFill>
                <a:schemeClr val="tx1"/>
              </a:solidFill>
            </a:endParaRPr>
          </a:p>
        </p:txBody>
      </p:sp>
      <p:sp>
        <p:nvSpPr>
          <p:cNvPr id="5" name="Rechteck 211"/>
          <p:cNvSpPr/>
          <p:nvPr/>
        </p:nvSpPr>
        <p:spPr>
          <a:xfrm>
            <a:off x="694266" y="2661930"/>
            <a:ext cx="2954031" cy="3114566"/>
          </a:xfrm>
          <a:prstGeom prst="rect">
            <a:avLst/>
          </a:prstGeom>
          <a:noFill/>
          <a:ln>
            <a:solidFill>
              <a:srgbClr val="BFBFB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endParaRPr lang="de-DE" sz="1400" dirty="0">
              <a:solidFill>
                <a:schemeClr val="tx1"/>
              </a:solidFill>
            </a:endParaRPr>
          </a:p>
        </p:txBody>
      </p:sp>
      <p:sp>
        <p:nvSpPr>
          <p:cNvPr id="6" name="Textfeld 5"/>
          <p:cNvSpPr txBox="1"/>
          <p:nvPr/>
        </p:nvSpPr>
        <p:spPr>
          <a:xfrm>
            <a:off x="541868" y="2623610"/>
            <a:ext cx="3106430" cy="369332"/>
          </a:xfrm>
          <a:prstGeom prst="rect">
            <a:avLst/>
          </a:prstGeom>
          <a:noFill/>
        </p:spPr>
        <p:txBody>
          <a:bodyPr wrap="square" rtlCol="0">
            <a:spAutoFit/>
          </a:bodyPr>
          <a:lstStyle/>
          <a:p>
            <a:pPr algn="ctr"/>
            <a:r>
              <a:rPr lang="de-DE" dirty="0"/>
              <a:t>Endsystem A</a:t>
            </a:r>
          </a:p>
        </p:txBody>
      </p:sp>
      <p:sp>
        <p:nvSpPr>
          <p:cNvPr id="7" name="Textfeld 6"/>
          <p:cNvSpPr txBox="1"/>
          <p:nvPr/>
        </p:nvSpPr>
        <p:spPr>
          <a:xfrm>
            <a:off x="6166120" y="2623610"/>
            <a:ext cx="2977880" cy="369332"/>
          </a:xfrm>
          <a:prstGeom prst="rect">
            <a:avLst/>
          </a:prstGeom>
          <a:noFill/>
        </p:spPr>
        <p:txBody>
          <a:bodyPr wrap="square" rtlCol="0">
            <a:spAutoFit/>
          </a:bodyPr>
          <a:lstStyle/>
          <a:p>
            <a:pPr algn="ctr"/>
            <a:r>
              <a:rPr lang="de-DE" dirty="0"/>
              <a:t>Endsystem B</a:t>
            </a:r>
          </a:p>
        </p:txBody>
      </p:sp>
      <p:grpSp>
        <p:nvGrpSpPr>
          <p:cNvPr id="9" name="Gruppierung 22"/>
          <p:cNvGrpSpPr/>
          <p:nvPr/>
        </p:nvGrpSpPr>
        <p:grpSpPr>
          <a:xfrm>
            <a:off x="774491" y="3512613"/>
            <a:ext cx="956803" cy="610495"/>
            <a:chOff x="3345677" y="4047922"/>
            <a:chExt cx="956803" cy="610495"/>
          </a:xfrm>
        </p:grpSpPr>
        <p:sp>
          <p:nvSpPr>
            <p:cNvPr id="10" name="Abgerundetes Rechteck 16"/>
            <p:cNvSpPr/>
            <p:nvPr/>
          </p:nvSpPr>
          <p:spPr>
            <a:xfrm>
              <a:off x="3474538" y="4047922"/>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11" name="Abgerundetes Rechteck 17"/>
            <p:cNvSpPr/>
            <p:nvPr/>
          </p:nvSpPr>
          <p:spPr>
            <a:xfrm>
              <a:off x="3414592" y="4105803"/>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12" name="Abgerundetes Rechteck 18"/>
            <p:cNvSpPr/>
            <p:nvPr/>
          </p:nvSpPr>
          <p:spPr>
            <a:xfrm>
              <a:off x="3345677" y="4168171"/>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rPr>
                <a:t>Prozess 1</a:t>
              </a:r>
            </a:p>
          </p:txBody>
        </p:sp>
      </p:grpSp>
      <p:sp>
        <p:nvSpPr>
          <p:cNvPr id="13" name="Abgerundetes Rechteck 21"/>
          <p:cNvSpPr/>
          <p:nvPr/>
        </p:nvSpPr>
        <p:spPr>
          <a:xfrm>
            <a:off x="774491" y="4384708"/>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rPr>
              <a:t>Web</a:t>
            </a:r>
          </a:p>
          <a:p>
            <a:pPr algn="ctr"/>
            <a:r>
              <a:rPr lang="de-DE" sz="1400" dirty="0" err="1">
                <a:solidFill>
                  <a:schemeClr val="tx1"/>
                </a:solidFill>
              </a:rPr>
              <a:t>browser</a:t>
            </a:r>
            <a:endParaRPr lang="de-DE" sz="1400" dirty="0">
              <a:solidFill>
                <a:schemeClr val="tx1"/>
              </a:solidFill>
            </a:endParaRPr>
          </a:p>
        </p:txBody>
      </p:sp>
      <p:sp>
        <p:nvSpPr>
          <p:cNvPr id="14" name="Abgerundetes Rechteck 23"/>
          <p:cNvSpPr/>
          <p:nvPr/>
        </p:nvSpPr>
        <p:spPr>
          <a:xfrm>
            <a:off x="774491" y="5144333"/>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rPr>
              <a:t>Prozess </a:t>
            </a:r>
          </a:p>
          <a:p>
            <a:pPr algn="ctr"/>
            <a:r>
              <a:rPr lang="de-DE" sz="1400" dirty="0" err="1">
                <a:solidFill>
                  <a:schemeClr val="tx1"/>
                </a:solidFill>
              </a:rPr>
              <a:t>n</a:t>
            </a:r>
            <a:endParaRPr lang="de-DE" sz="1400" dirty="0">
              <a:solidFill>
                <a:schemeClr val="tx1"/>
              </a:solidFill>
            </a:endParaRPr>
          </a:p>
        </p:txBody>
      </p:sp>
      <p:sp>
        <p:nvSpPr>
          <p:cNvPr id="15" name="Textfeld 24"/>
          <p:cNvSpPr txBox="1"/>
          <p:nvPr/>
        </p:nvSpPr>
        <p:spPr>
          <a:xfrm>
            <a:off x="822850" y="3033955"/>
            <a:ext cx="825867" cy="307777"/>
          </a:xfrm>
          <a:prstGeom prst="rect">
            <a:avLst/>
          </a:prstGeom>
          <a:noFill/>
        </p:spPr>
        <p:txBody>
          <a:bodyPr wrap="none" rtlCol="0">
            <a:spAutoFit/>
          </a:bodyPr>
          <a:lstStyle/>
          <a:p>
            <a:r>
              <a:rPr lang="de-DE" sz="1400" dirty="0"/>
              <a:t>Prozesse</a:t>
            </a:r>
          </a:p>
        </p:txBody>
      </p:sp>
      <p:sp>
        <p:nvSpPr>
          <p:cNvPr id="16" name="Textfeld 26"/>
          <p:cNvSpPr txBox="1"/>
          <p:nvPr/>
        </p:nvSpPr>
        <p:spPr>
          <a:xfrm>
            <a:off x="1829056" y="3086298"/>
            <a:ext cx="565041" cy="307777"/>
          </a:xfrm>
          <a:prstGeom prst="rect">
            <a:avLst/>
          </a:prstGeom>
          <a:noFill/>
        </p:spPr>
        <p:txBody>
          <a:bodyPr wrap="none" rtlCol="0">
            <a:spAutoFit/>
          </a:bodyPr>
          <a:lstStyle/>
          <a:p>
            <a:r>
              <a:rPr lang="de-DE" sz="1400" dirty="0">
                <a:solidFill>
                  <a:srgbClr val="3366FF"/>
                </a:solidFill>
              </a:rPr>
              <a:t>Ports</a:t>
            </a:r>
          </a:p>
        </p:txBody>
      </p:sp>
      <p:grpSp>
        <p:nvGrpSpPr>
          <p:cNvPr id="17" name="Gruppierung 37"/>
          <p:cNvGrpSpPr/>
          <p:nvPr/>
        </p:nvGrpSpPr>
        <p:grpSpPr>
          <a:xfrm>
            <a:off x="1843890" y="3497395"/>
            <a:ext cx="1111281" cy="2136051"/>
            <a:chOff x="1866858" y="4209123"/>
            <a:chExt cx="1037511" cy="2136051"/>
          </a:xfrm>
        </p:grpSpPr>
        <p:sp>
          <p:nvSpPr>
            <p:cNvPr id="18" name="Gleichschenkliges Dreieck 27"/>
            <p:cNvSpPr/>
            <p:nvPr/>
          </p:nvSpPr>
          <p:spPr>
            <a:xfrm rot="5400000">
              <a:off x="1546279" y="4973827"/>
              <a:ext cx="2115710" cy="600471"/>
            </a:xfrm>
            <a:prstGeom prst="triangle">
              <a:avLst/>
            </a:prstGeom>
            <a:solidFill>
              <a:schemeClr val="accent6">
                <a:lumMod val="40000"/>
                <a:lumOff val="6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28"/>
            <p:cNvSpPr/>
            <p:nvPr/>
          </p:nvSpPr>
          <p:spPr>
            <a:xfrm>
              <a:off x="1866858" y="4216811"/>
              <a:ext cx="440772" cy="2115107"/>
            </a:xfrm>
            <a:prstGeom prst="rect">
              <a:avLst/>
            </a:prstGeom>
            <a:solidFill>
              <a:schemeClr val="accent6">
                <a:lumMod val="40000"/>
                <a:lumOff val="6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20" name="Rechteck 29"/>
            <p:cNvSpPr/>
            <p:nvPr/>
          </p:nvSpPr>
          <p:spPr>
            <a:xfrm flipH="1">
              <a:off x="2159458" y="4525170"/>
              <a:ext cx="288880" cy="145789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21" name="Gleichschenkliges Dreieck 30"/>
            <p:cNvSpPr/>
            <p:nvPr/>
          </p:nvSpPr>
          <p:spPr>
            <a:xfrm rot="5400000">
              <a:off x="2144375" y="4365470"/>
              <a:ext cx="395018" cy="82323"/>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Gleichschenkliges Dreieck 31"/>
            <p:cNvSpPr/>
            <p:nvPr/>
          </p:nvSpPr>
          <p:spPr>
            <a:xfrm rot="5400000">
              <a:off x="2141870" y="6106503"/>
              <a:ext cx="395018" cy="82323"/>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3" name="Gruppierung 43"/>
          <p:cNvGrpSpPr/>
          <p:nvPr/>
        </p:nvGrpSpPr>
        <p:grpSpPr>
          <a:xfrm>
            <a:off x="1953891" y="3449196"/>
            <a:ext cx="275661" cy="1019879"/>
            <a:chOff x="3965669" y="3993797"/>
            <a:chExt cx="275661" cy="1019879"/>
          </a:xfrm>
        </p:grpSpPr>
        <p:sp>
          <p:nvSpPr>
            <p:cNvPr id="24" name="Textfeld 32"/>
            <p:cNvSpPr txBox="1"/>
            <p:nvPr/>
          </p:nvSpPr>
          <p:spPr>
            <a:xfrm>
              <a:off x="3965669" y="3993797"/>
              <a:ext cx="275661" cy="738664"/>
            </a:xfrm>
            <a:prstGeom prst="rect">
              <a:avLst/>
            </a:prstGeom>
            <a:noFill/>
          </p:spPr>
          <p:txBody>
            <a:bodyPr wrap="none" rtlCol="0">
              <a:spAutoFit/>
            </a:bodyPr>
            <a:lstStyle/>
            <a:p>
              <a:r>
                <a:rPr lang="de-DE" sz="1400" dirty="0">
                  <a:solidFill>
                    <a:srgbClr val="3366FF"/>
                  </a:solidFill>
                </a:rPr>
                <a:t>1</a:t>
              </a:r>
            </a:p>
            <a:p>
              <a:r>
                <a:rPr lang="de-DE" sz="1400" dirty="0">
                  <a:solidFill>
                    <a:srgbClr val="3366FF"/>
                  </a:solidFill>
                </a:rPr>
                <a:t>2</a:t>
              </a:r>
            </a:p>
            <a:p>
              <a:r>
                <a:rPr lang="de-DE" sz="1400" dirty="0">
                  <a:solidFill>
                    <a:srgbClr val="3366FF"/>
                  </a:solidFill>
                </a:rPr>
                <a:t>3</a:t>
              </a:r>
            </a:p>
          </p:txBody>
        </p:sp>
        <p:grpSp>
          <p:nvGrpSpPr>
            <p:cNvPr id="25" name="Gruppierung 36"/>
            <p:cNvGrpSpPr/>
            <p:nvPr/>
          </p:nvGrpSpPr>
          <p:grpSpPr>
            <a:xfrm>
              <a:off x="3985942" y="4518982"/>
              <a:ext cx="229988" cy="494694"/>
              <a:chOff x="5638794" y="4817533"/>
              <a:chExt cx="229988" cy="494694"/>
            </a:xfrm>
          </p:grpSpPr>
          <p:sp>
            <p:nvSpPr>
              <p:cNvPr id="26" name="Textfeld 33"/>
              <p:cNvSpPr txBox="1"/>
              <p:nvPr/>
            </p:nvSpPr>
            <p:spPr>
              <a:xfrm>
                <a:off x="5638794" y="4817533"/>
                <a:ext cx="229988" cy="307777"/>
              </a:xfrm>
              <a:prstGeom prst="rect">
                <a:avLst/>
              </a:prstGeom>
              <a:noFill/>
            </p:spPr>
            <p:txBody>
              <a:bodyPr wrap="none" rtlCol="0">
                <a:spAutoFit/>
              </a:bodyPr>
              <a:lstStyle/>
              <a:p>
                <a:r>
                  <a:rPr lang="de-DE" sz="1400" dirty="0">
                    <a:solidFill>
                      <a:srgbClr val="3366FF"/>
                    </a:solidFill>
                  </a:rPr>
                  <a:t>.</a:t>
                </a:r>
              </a:p>
            </p:txBody>
          </p:sp>
          <p:sp>
            <p:nvSpPr>
              <p:cNvPr id="27" name="Textfeld 34"/>
              <p:cNvSpPr txBox="1"/>
              <p:nvPr/>
            </p:nvSpPr>
            <p:spPr>
              <a:xfrm>
                <a:off x="5638794" y="4910664"/>
                <a:ext cx="229988" cy="307777"/>
              </a:xfrm>
              <a:prstGeom prst="rect">
                <a:avLst/>
              </a:prstGeom>
              <a:noFill/>
            </p:spPr>
            <p:txBody>
              <a:bodyPr wrap="none" rtlCol="0">
                <a:spAutoFit/>
              </a:bodyPr>
              <a:lstStyle/>
              <a:p>
                <a:r>
                  <a:rPr lang="de-DE" sz="1400" dirty="0">
                    <a:solidFill>
                      <a:srgbClr val="3366FF"/>
                    </a:solidFill>
                  </a:rPr>
                  <a:t>.</a:t>
                </a:r>
              </a:p>
            </p:txBody>
          </p:sp>
          <p:sp>
            <p:nvSpPr>
              <p:cNvPr id="28" name="Textfeld 35"/>
              <p:cNvSpPr txBox="1"/>
              <p:nvPr/>
            </p:nvSpPr>
            <p:spPr>
              <a:xfrm>
                <a:off x="5638794" y="5004450"/>
                <a:ext cx="229988" cy="307777"/>
              </a:xfrm>
              <a:prstGeom prst="rect">
                <a:avLst/>
              </a:prstGeom>
              <a:noFill/>
            </p:spPr>
            <p:txBody>
              <a:bodyPr wrap="none" rtlCol="0">
                <a:spAutoFit/>
              </a:bodyPr>
              <a:lstStyle/>
              <a:p>
                <a:r>
                  <a:rPr lang="de-DE" sz="1400" dirty="0">
                    <a:solidFill>
                      <a:srgbClr val="3366FF"/>
                    </a:solidFill>
                  </a:rPr>
                  <a:t>.</a:t>
                </a:r>
              </a:p>
            </p:txBody>
          </p:sp>
        </p:grpSp>
      </p:grpSp>
      <p:grpSp>
        <p:nvGrpSpPr>
          <p:cNvPr id="30" name="Gruppierung 39"/>
          <p:cNvGrpSpPr/>
          <p:nvPr/>
        </p:nvGrpSpPr>
        <p:grpSpPr>
          <a:xfrm>
            <a:off x="1972250" y="4924483"/>
            <a:ext cx="229988" cy="494694"/>
            <a:chOff x="5638794" y="4817533"/>
            <a:chExt cx="229988" cy="494694"/>
          </a:xfrm>
        </p:grpSpPr>
        <p:sp>
          <p:nvSpPr>
            <p:cNvPr id="31" name="Textfeld 40"/>
            <p:cNvSpPr txBox="1"/>
            <p:nvPr/>
          </p:nvSpPr>
          <p:spPr>
            <a:xfrm>
              <a:off x="5638794" y="4817533"/>
              <a:ext cx="229988" cy="307777"/>
            </a:xfrm>
            <a:prstGeom prst="rect">
              <a:avLst/>
            </a:prstGeom>
            <a:noFill/>
          </p:spPr>
          <p:txBody>
            <a:bodyPr wrap="none" rtlCol="0">
              <a:spAutoFit/>
            </a:bodyPr>
            <a:lstStyle/>
            <a:p>
              <a:r>
                <a:rPr lang="de-DE" sz="1400" dirty="0">
                  <a:solidFill>
                    <a:srgbClr val="3366FF"/>
                  </a:solidFill>
                </a:rPr>
                <a:t>.</a:t>
              </a:r>
            </a:p>
          </p:txBody>
        </p:sp>
        <p:sp>
          <p:nvSpPr>
            <p:cNvPr id="32" name="Textfeld 41"/>
            <p:cNvSpPr txBox="1"/>
            <p:nvPr/>
          </p:nvSpPr>
          <p:spPr>
            <a:xfrm>
              <a:off x="5638794" y="4910664"/>
              <a:ext cx="229988" cy="307777"/>
            </a:xfrm>
            <a:prstGeom prst="rect">
              <a:avLst/>
            </a:prstGeom>
            <a:noFill/>
          </p:spPr>
          <p:txBody>
            <a:bodyPr wrap="none" rtlCol="0">
              <a:spAutoFit/>
            </a:bodyPr>
            <a:lstStyle/>
            <a:p>
              <a:r>
                <a:rPr lang="de-DE" sz="1400" dirty="0">
                  <a:solidFill>
                    <a:srgbClr val="3366FF"/>
                  </a:solidFill>
                </a:rPr>
                <a:t>.</a:t>
              </a:r>
            </a:p>
          </p:txBody>
        </p:sp>
        <p:sp>
          <p:nvSpPr>
            <p:cNvPr id="33" name="Textfeld 42"/>
            <p:cNvSpPr txBox="1"/>
            <p:nvPr/>
          </p:nvSpPr>
          <p:spPr>
            <a:xfrm>
              <a:off x="5638794" y="5004450"/>
              <a:ext cx="229988" cy="307777"/>
            </a:xfrm>
            <a:prstGeom prst="rect">
              <a:avLst/>
            </a:prstGeom>
            <a:noFill/>
          </p:spPr>
          <p:txBody>
            <a:bodyPr wrap="none" rtlCol="0">
              <a:spAutoFit/>
            </a:bodyPr>
            <a:lstStyle/>
            <a:p>
              <a:r>
                <a:rPr lang="de-DE" sz="1400" dirty="0">
                  <a:solidFill>
                    <a:srgbClr val="3366FF"/>
                  </a:solidFill>
                </a:rPr>
                <a:t>.</a:t>
              </a:r>
            </a:p>
          </p:txBody>
        </p:sp>
      </p:grpSp>
      <p:sp>
        <p:nvSpPr>
          <p:cNvPr id="34" name="Textfeld 44"/>
          <p:cNvSpPr txBox="1"/>
          <p:nvPr/>
        </p:nvSpPr>
        <p:spPr>
          <a:xfrm>
            <a:off x="1762039" y="4383224"/>
            <a:ext cx="639643" cy="307777"/>
          </a:xfrm>
          <a:prstGeom prst="rect">
            <a:avLst/>
          </a:prstGeom>
          <a:noFill/>
        </p:spPr>
        <p:txBody>
          <a:bodyPr wrap="none" rtlCol="0">
            <a:spAutoFit/>
          </a:bodyPr>
          <a:lstStyle/>
          <a:p>
            <a:r>
              <a:rPr lang="de-DE" sz="1400" dirty="0">
                <a:solidFill>
                  <a:srgbClr val="FF0000"/>
                </a:solidFill>
              </a:rPr>
              <a:t>11024</a:t>
            </a:r>
          </a:p>
        </p:txBody>
      </p:sp>
      <p:sp>
        <p:nvSpPr>
          <p:cNvPr id="35" name="Rechteck 45"/>
          <p:cNvSpPr/>
          <p:nvPr/>
        </p:nvSpPr>
        <p:spPr>
          <a:xfrm>
            <a:off x="1610900" y="4572862"/>
            <a:ext cx="144000" cy="144000"/>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36" name="Textfeld 46"/>
          <p:cNvSpPr txBox="1"/>
          <p:nvPr/>
        </p:nvSpPr>
        <p:spPr>
          <a:xfrm>
            <a:off x="1767687" y="5354748"/>
            <a:ext cx="639643" cy="307777"/>
          </a:xfrm>
          <a:prstGeom prst="rect">
            <a:avLst/>
          </a:prstGeom>
          <a:noFill/>
        </p:spPr>
        <p:txBody>
          <a:bodyPr wrap="none" rtlCol="0">
            <a:spAutoFit/>
          </a:bodyPr>
          <a:lstStyle/>
          <a:p>
            <a:r>
              <a:rPr lang="de-DE" sz="1400" dirty="0">
                <a:solidFill>
                  <a:srgbClr val="3366FF"/>
                </a:solidFill>
              </a:rPr>
              <a:t>65535</a:t>
            </a:r>
          </a:p>
        </p:txBody>
      </p:sp>
      <p:grpSp>
        <p:nvGrpSpPr>
          <p:cNvPr id="37" name="Gruppierung 48"/>
          <p:cNvGrpSpPr/>
          <p:nvPr/>
        </p:nvGrpSpPr>
        <p:grpSpPr>
          <a:xfrm>
            <a:off x="8170263" y="3690743"/>
            <a:ext cx="956803" cy="610495"/>
            <a:chOff x="3345677" y="4047922"/>
            <a:chExt cx="956803" cy="610495"/>
          </a:xfrm>
        </p:grpSpPr>
        <p:sp>
          <p:nvSpPr>
            <p:cNvPr id="38" name="Abgerundetes Rechteck 49"/>
            <p:cNvSpPr/>
            <p:nvPr/>
          </p:nvSpPr>
          <p:spPr>
            <a:xfrm>
              <a:off x="3474538" y="4047922"/>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39" name="Abgerundetes Rechteck 50"/>
            <p:cNvSpPr/>
            <p:nvPr/>
          </p:nvSpPr>
          <p:spPr>
            <a:xfrm>
              <a:off x="3414592" y="4105803"/>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40" name="Abgerundetes Rechteck 51"/>
            <p:cNvSpPr/>
            <p:nvPr/>
          </p:nvSpPr>
          <p:spPr>
            <a:xfrm>
              <a:off x="3345677" y="4168171"/>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rPr>
                <a:t>Prozess 1</a:t>
              </a:r>
            </a:p>
          </p:txBody>
        </p:sp>
      </p:grpSp>
      <p:sp>
        <p:nvSpPr>
          <p:cNvPr id="41" name="Textfeld 54"/>
          <p:cNvSpPr txBox="1"/>
          <p:nvPr/>
        </p:nvSpPr>
        <p:spPr>
          <a:xfrm>
            <a:off x="8218622" y="3212085"/>
            <a:ext cx="825867" cy="307777"/>
          </a:xfrm>
          <a:prstGeom prst="rect">
            <a:avLst/>
          </a:prstGeom>
          <a:noFill/>
        </p:spPr>
        <p:txBody>
          <a:bodyPr wrap="none" rtlCol="0">
            <a:spAutoFit/>
          </a:bodyPr>
          <a:lstStyle/>
          <a:p>
            <a:r>
              <a:rPr lang="de-DE" sz="1400" dirty="0"/>
              <a:t>Prozesse</a:t>
            </a:r>
          </a:p>
        </p:txBody>
      </p:sp>
      <p:sp>
        <p:nvSpPr>
          <p:cNvPr id="42" name="Rechteck 55"/>
          <p:cNvSpPr/>
          <p:nvPr/>
        </p:nvSpPr>
        <p:spPr>
          <a:xfrm>
            <a:off x="8025645" y="4590119"/>
            <a:ext cx="144000" cy="144000"/>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43" name="Abgerundetes Rechteck 52"/>
          <p:cNvSpPr/>
          <p:nvPr/>
        </p:nvSpPr>
        <p:spPr>
          <a:xfrm>
            <a:off x="8170263" y="4410432"/>
            <a:ext cx="827942" cy="490246"/>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rPr>
              <a:t>Web</a:t>
            </a:r>
          </a:p>
          <a:p>
            <a:pPr algn="ctr"/>
            <a:r>
              <a:rPr lang="de-DE" sz="1400" dirty="0" err="1">
                <a:solidFill>
                  <a:schemeClr val="tx1"/>
                </a:solidFill>
              </a:rPr>
              <a:t>server</a:t>
            </a:r>
            <a:endParaRPr lang="de-DE" sz="1400" dirty="0">
              <a:solidFill>
                <a:schemeClr val="tx1"/>
              </a:solidFill>
            </a:endParaRPr>
          </a:p>
        </p:txBody>
      </p:sp>
      <p:grpSp>
        <p:nvGrpSpPr>
          <p:cNvPr id="44" name="Gruppierung 56"/>
          <p:cNvGrpSpPr/>
          <p:nvPr/>
        </p:nvGrpSpPr>
        <p:grpSpPr>
          <a:xfrm flipH="1">
            <a:off x="6847695" y="3503627"/>
            <a:ext cx="1111281" cy="2136051"/>
            <a:chOff x="1866858" y="4209123"/>
            <a:chExt cx="1037511" cy="2136051"/>
          </a:xfrm>
        </p:grpSpPr>
        <p:sp>
          <p:nvSpPr>
            <p:cNvPr id="45" name="Gleichschenkliges Dreieck 57"/>
            <p:cNvSpPr/>
            <p:nvPr/>
          </p:nvSpPr>
          <p:spPr>
            <a:xfrm rot="5400000">
              <a:off x="1546279" y="4973827"/>
              <a:ext cx="2115710" cy="600471"/>
            </a:xfrm>
            <a:prstGeom prst="triangle">
              <a:avLst/>
            </a:prstGeom>
            <a:solidFill>
              <a:schemeClr val="accent6">
                <a:lumMod val="40000"/>
                <a:lumOff val="6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6" name="Rechteck 58"/>
            <p:cNvSpPr/>
            <p:nvPr/>
          </p:nvSpPr>
          <p:spPr>
            <a:xfrm>
              <a:off x="1866858" y="4216811"/>
              <a:ext cx="440772" cy="2115107"/>
            </a:xfrm>
            <a:prstGeom prst="rect">
              <a:avLst/>
            </a:prstGeom>
            <a:solidFill>
              <a:schemeClr val="accent6">
                <a:lumMod val="40000"/>
                <a:lumOff val="6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47" name="Rechteck 59"/>
            <p:cNvSpPr/>
            <p:nvPr/>
          </p:nvSpPr>
          <p:spPr>
            <a:xfrm flipH="1">
              <a:off x="2159458" y="4525170"/>
              <a:ext cx="288880" cy="145789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48" name="Gleichschenkliges Dreieck 60"/>
            <p:cNvSpPr/>
            <p:nvPr/>
          </p:nvSpPr>
          <p:spPr>
            <a:xfrm rot="5400000">
              <a:off x="2144375" y="4365470"/>
              <a:ext cx="395018" cy="82323"/>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Gleichschenkliges Dreieck 61"/>
            <p:cNvSpPr/>
            <p:nvPr/>
          </p:nvSpPr>
          <p:spPr>
            <a:xfrm rot="5400000">
              <a:off x="2141870" y="6106503"/>
              <a:ext cx="395018" cy="82323"/>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0" name="Textfeld 62"/>
          <p:cNvSpPr txBox="1"/>
          <p:nvPr/>
        </p:nvSpPr>
        <p:spPr>
          <a:xfrm>
            <a:off x="7482288" y="3111167"/>
            <a:ext cx="565041" cy="307777"/>
          </a:xfrm>
          <a:prstGeom prst="rect">
            <a:avLst/>
          </a:prstGeom>
          <a:noFill/>
        </p:spPr>
        <p:txBody>
          <a:bodyPr wrap="none" rtlCol="0">
            <a:spAutoFit/>
          </a:bodyPr>
          <a:lstStyle/>
          <a:p>
            <a:r>
              <a:rPr lang="de-DE" sz="1400" dirty="0">
                <a:solidFill>
                  <a:srgbClr val="3366FF"/>
                </a:solidFill>
              </a:rPr>
              <a:t>Ports</a:t>
            </a:r>
          </a:p>
        </p:txBody>
      </p:sp>
      <p:grpSp>
        <p:nvGrpSpPr>
          <p:cNvPr id="51" name="Gruppierung 63"/>
          <p:cNvGrpSpPr/>
          <p:nvPr/>
        </p:nvGrpSpPr>
        <p:grpSpPr>
          <a:xfrm>
            <a:off x="7598656" y="3465598"/>
            <a:ext cx="275661" cy="1019879"/>
            <a:chOff x="3965669" y="3993797"/>
            <a:chExt cx="275661" cy="1019879"/>
          </a:xfrm>
        </p:grpSpPr>
        <p:sp>
          <p:nvSpPr>
            <p:cNvPr id="52" name="Textfeld 64"/>
            <p:cNvSpPr txBox="1"/>
            <p:nvPr/>
          </p:nvSpPr>
          <p:spPr>
            <a:xfrm>
              <a:off x="3965669" y="3993797"/>
              <a:ext cx="275661" cy="738664"/>
            </a:xfrm>
            <a:prstGeom prst="rect">
              <a:avLst/>
            </a:prstGeom>
            <a:noFill/>
          </p:spPr>
          <p:txBody>
            <a:bodyPr wrap="none" rtlCol="0">
              <a:spAutoFit/>
            </a:bodyPr>
            <a:lstStyle/>
            <a:p>
              <a:r>
                <a:rPr lang="de-DE" sz="1400" dirty="0">
                  <a:solidFill>
                    <a:srgbClr val="3366FF"/>
                  </a:solidFill>
                </a:rPr>
                <a:t>1</a:t>
              </a:r>
            </a:p>
            <a:p>
              <a:r>
                <a:rPr lang="de-DE" sz="1400" dirty="0">
                  <a:solidFill>
                    <a:srgbClr val="3366FF"/>
                  </a:solidFill>
                </a:rPr>
                <a:t>2</a:t>
              </a:r>
            </a:p>
            <a:p>
              <a:r>
                <a:rPr lang="de-DE" sz="1400" dirty="0">
                  <a:solidFill>
                    <a:srgbClr val="3366FF"/>
                  </a:solidFill>
                </a:rPr>
                <a:t>3</a:t>
              </a:r>
            </a:p>
          </p:txBody>
        </p:sp>
        <p:grpSp>
          <p:nvGrpSpPr>
            <p:cNvPr id="53" name="Gruppierung 65"/>
            <p:cNvGrpSpPr/>
            <p:nvPr/>
          </p:nvGrpSpPr>
          <p:grpSpPr>
            <a:xfrm>
              <a:off x="3985942" y="4518982"/>
              <a:ext cx="229988" cy="494694"/>
              <a:chOff x="5638794" y="4817533"/>
              <a:chExt cx="229988" cy="494694"/>
            </a:xfrm>
          </p:grpSpPr>
          <p:sp>
            <p:nvSpPr>
              <p:cNvPr id="54" name="Textfeld 66"/>
              <p:cNvSpPr txBox="1"/>
              <p:nvPr/>
            </p:nvSpPr>
            <p:spPr>
              <a:xfrm>
                <a:off x="5638794" y="4817533"/>
                <a:ext cx="229988" cy="307777"/>
              </a:xfrm>
              <a:prstGeom prst="rect">
                <a:avLst/>
              </a:prstGeom>
              <a:noFill/>
            </p:spPr>
            <p:txBody>
              <a:bodyPr wrap="none" rtlCol="0">
                <a:spAutoFit/>
              </a:bodyPr>
              <a:lstStyle/>
              <a:p>
                <a:r>
                  <a:rPr lang="de-DE" sz="1400" dirty="0">
                    <a:solidFill>
                      <a:srgbClr val="3366FF"/>
                    </a:solidFill>
                  </a:rPr>
                  <a:t>.</a:t>
                </a:r>
              </a:p>
            </p:txBody>
          </p:sp>
          <p:sp>
            <p:nvSpPr>
              <p:cNvPr id="55" name="Textfeld 67"/>
              <p:cNvSpPr txBox="1"/>
              <p:nvPr/>
            </p:nvSpPr>
            <p:spPr>
              <a:xfrm>
                <a:off x="5638794" y="4910664"/>
                <a:ext cx="229988" cy="307777"/>
              </a:xfrm>
              <a:prstGeom prst="rect">
                <a:avLst/>
              </a:prstGeom>
              <a:noFill/>
            </p:spPr>
            <p:txBody>
              <a:bodyPr wrap="none" rtlCol="0">
                <a:spAutoFit/>
              </a:bodyPr>
              <a:lstStyle/>
              <a:p>
                <a:r>
                  <a:rPr lang="de-DE" sz="1400" dirty="0">
                    <a:solidFill>
                      <a:srgbClr val="3366FF"/>
                    </a:solidFill>
                  </a:rPr>
                  <a:t>.</a:t>
                </a:r>
              </a:p>
            </p:txBody>
          </p:sp>
          <p:sp>
            <p:nvSpPr>
              <p:cNvPr id="56" name="Textfeld 68"/>
              <p:cNvSpPr txBox="1"/>
              <p:nvPr/>
            </p:nvSpPr>
            <p:spPr>
              <a:xfrm>
                <a:off x="5638794" y="5004450"/>
                <a:ext cx="229988" cy="307777"/>
              </a:xfrm>
              <a:prstGeom prst="rect">
                <a:avLst/>
              </a:prstGeom>
              <a:noFill/>
            </p:spPr>
            <p:txBody>
              <a:bodyPr wrap="none" rtlCol="0">
                <a:spAutoFit/>
              </a:bodyPr>
              <a:lstStyle/>
              <a:p>
                <a:r>
                  <a:rPr lang="de-DE" sz="1400" dirty="0">
                    <a:solidFill>
                      <a:srgbClr val="3366FF"/>
                    </a:solidFill>
                  </a:rPr>
                  <a:t>.</a:t>
                </a:r>
              </a:p>
            </p:txBody>
          </p:sp>
        </p:grpSp>
      </p:grpSp>
      <p:grpSp>
        <p:nvGrpSpPr>
          <p:cNvPr id="57" name="Gruppierung 69"/>
          <p:cNvGrpSpPr/>
          <p:nvPr/>
        </p:nvGrpSpPr>
        <p:grpSpPr>
          <a:xfrm>
            <a:off x="7617015" y="4940885"/>
            <a:ext cx="229988" cy="494694"/>
            <a:chOff x="5638794" y="4817533"/>
            <a:chExt cx="229988" cy="494694"/>
          </a:xfrm>
        </p:grpSpPr>
        <p:sp>
          <p:nvSpPr>
            <p:cNvPr id="58" name="Textfeld 70"/>
            <p:cNvSpPr txBox="1"/>
            <p:nvPr/>
          </p:nvSpPr>
          <p:spPr>
            <a:xfrm>
              <a:off x="5638794" y="4817533"/>
              <a:ext cx="229988" cy="307777"/>
            </a:xfrm>
            <a:prstGeom prst="rect">
              <a:avLst/>
            </a:prstGeom>
            <a:noFill/>
          </p:spPr>
          <p:txBody>
            <a:bodyPr wrap="none" rtlCol="0">
              <a:spAutoFit/>
            </a:bodyPr>
            <a:lstStyle/>
            <a:p>
              <a:r>
                <a:rPr lang="de-DE" sz="1400" dirty="0">
                  <a:solidFill>
                    <a:srgbClr val="3366FF"/>
                  </a:solidFill>
                </a:rPr>
                <a:t>.</a:t>
              </a:r>
            </a:p>
          </p:txBody>
        </p:sp>
        <p:sp>
          <p:nvSpPr>
            <p:cNvPr id="59" name="Textfeld 71"/>
            <p:cNvSpPr txBox="1"/>
            <p:nvPr/>
          </p:nvSpPr>
          <p:spPr>
            <a:xfrm>
              <a:off x="5638794" y="4910664"/>
              <a:ext cx="229988" cy="307777"/>
            </a:xfrm>
            <a:prstGeom prst="rect">
              <a:avLst/>
            </a:prstGeom>
            <a:noFill/>
          </p:spPr>
          <p:txBody>
            <a:bodyPr wrap="none" rtlCol="0">
              <a:spAutoFit/>
            </a:bodyPr>
            <a:lstStyle/>
            <a:p>
              <a:r>
                <a:rPr lang="de-DE" sz="1400" dirty="0">
                  <a:solidFill>
                    <a:srgbClr val="3366FF"/>
                  </a:solidFill>
                </a:rPr>
                <a:t>.</a:t>
              </a:r>
            </a:p>
          </p:txBody>
        </p:sp>
        <p:sp>
          <p:nvSpPr>
            <p:cNvPr id="60" name="Textfeld 72"/>
            <p:cNvSpPr txBox="1"/>
            <p:nvPr/>
          </p:nvSpPr>
          <p:spPr>
            <a:xfrm>
              <a:off x="5638794" y="5004450"/>
              <a:ext cx="229988" cy="307777"/>
            </a:xfrm>
            <a:prstGeom prst="rect">
              <a:avLst/>
            </a:prstGeom>
            <a:noFill/>
          </p:spPr>
          <p:txBody>
            <a:bodyPr wrap="none" rtlCol="0">
              <a:spAutoFit/>
            </a:bodyPr>
            <a:lstStyle/>
            <a:p>
              <a:r>
                <a:rPr lang="de-DE" sz="1400" dirty="0">
                  <a:solidFill>
                    <a:srgbClr val="3366FF"/>
                  </a:solidFill>
                </a:rPr>
                <a:t>.</a:t>
              </a:r>
            </a:p>
          </p:txBody>
        </p:sp>
      </p:grpSp>
      <p:sp>
        <p:nvSpPr>
          <p:cNvPr id="61" name="Textfeld 73"/>
          <p:cNvSpPr txBox="1"/>
          <p:nvPr/>
        </p:nvSpPr>
        <p:spPr>
          <a:xfrm>
            <a:off x="7412452" y="5371150"/>
            <a:ext cx="639643" cy="307777"/>
          </a:xfrm>
          <a:prstGeom prst="rect">
            <a:avLst/>
          </a:prstGeom>
          <a:noFill/>
        </p:spPr>
        <p:txBody>
          <a:bodyPr wrap="none" rtlCol="0">
            <a:spAutoFit/>
          </a:bodyPr>
          <a:lstStyle/>
          <a:p>
            <a:r>
              <a:rPr lang="de-DE" sz="1400" dirty="0">
                <a:solidFill>
                  <a:srgbClr val="3366FF"/>
                </a:solidFill>
              </a:rPr>
              <a:t>65535</a:t>
            </a:r>
          </a:p>
        </p:txBody>
      </p:sp>
      <p:pic>
        <p:nvPicPr>
          <p:cNvPr id="62" name="Bild 81" descr="wolk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501" y="4688269"/>
            <a:ext cx="998628" cy="787054"/>
          </a:xfrm>
          <a:prstGeom prst="rect">
            <a:avLst/>
          </a:prstGeom>
        </p:spPr>
      </p:pic>
      <p:sp>
        <p:nvSpPr>
          <p:cNvPr id="64" name="Rechteck 13"/>
          <p:cNvSpPr/>
          <p:nvPr/>
        </p:nvSpPr>
        <p:spPr>
          <a:xfrm>
            <a:off x="2894769" y="4189091"/>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5</a:t>
            </a:r>
          </a:p>
        </p:txBody>
      </p:sp>
      <p:sp>
        <p:nvSpPr>
          <p:cNvPr id="65" name="Rechteck 12"/>
          <p:cNvSpPr/>
          <p:nvPr/>
        </p:nvSpPr>
        <p:spPr>
          <a:xfrm>
            <a:off x="2894769" y="4438144"/>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4</a:t>
            </a:r>
          </a:p>
        </p:txBody>
      </p:sp>
      <p:sp>
        <p:nvSpPr>
          <p:cNvPr id="66" name="Rechteck 11"/>
          <p:cNvSpPr/>
          <p:nvPr/>
        </p:nvSpPr>
        <p:spPr>
          <a:xfrm>
            <a:off x="2894769" y="4692637"/>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67" name="Rechteck 10"/>
          <p:cNvSpPr/>
          <p:nvPr/>
        </p:nvSpPr>
        <p:spPr>
          <a:xfrm>
            <a:off x="2894769" y="4943630"/>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68" name="Rechteck 3"/>
          <p:cNvSpPr/>
          <p:nvPr/>
        </p:nvSpPr>
        <p:spPr>
          <a:xfrm>
            <a:off x="2894769" y="5197795"/>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sp>
        <p:nvSpPr>
          <p:cNvPr id="71" name="Rechteck 91"/>
          <p:cNvSpPr/>
          <p:nvPr/>
        </p:nvSpPr>
        <p:spPr>
          <a:xfrm>
            <a:off x="6264502" y="4196895"/>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5</a:t>
            </a:r>
          </a:p>
        </p:txBody>
      </p:sp>
      <p:sp>
        <p:nvSpPr>
          <p:cNvPr id="72" name="Rechteck 92"/>
          <p:cNvSpPr/>
          <p:nvPr/>
        </p:nvSpPr>
        <p:spPr>
          <a:xfrm>
            <a:off x="6264502" y="4445948"/>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rgbClr val="000000"/>
                </a:solidFill>
              </a:rPr>
              <a:t>4</a:t>
            </a:r>
          </a:p>
        </p:txBody>
      </p:sp>
      <p:sp>
        <p:nvSpPr>
          <p:cNvPr id="73" name="Rechteck 93"/>
          <p:cNvSpPr/>
          <p:nvPr/>
        </p:nvSpPr>
        <p:spPr>
          <a:xfrm>
            <a:off x="6264502" y="4700441"/>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74" name="Rechteck 94"/>
          <p:cNvSpPr/>
          <p:nvPr/>
        </p:nvSpPr>
        <p:spPr>
          <a:xfrm>
            <a:off x="6264502" y="4951434"/>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75" name="Rechteck 95"/>
          <p:cNvSpPr/>
          <p:nvPr/>
        </p:nvSpPr>
        <p:spPr>
          <a:xfrm>
            <a:off x="6264502" y="5205599"/>
            <a:ext cx="652763" cy="25752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sp>
        <p:nvSpPr>
          <p:cNvPr id="76" name="Rechteck 96"/>
          <p:cNvSpPr/>
          <p:nvPr/>
        </p:nvSpPr>
        <p:spPr>
          <a:xfrm>
            <a:off x="3800122" y="4695992"/>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77" name="Rechteck 97"/>
          <p:cNvSpPr/>
          <p:nvPr/>
        </p:nvSpPr>
        <p:spPr>
          <a:xfrm>
            <a:off x="3800122" y="4946985"/>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78" name="Rechteck 98"/>
          <p:cNvSpPr/>
          <p:nvPr/>
        </p:nvSpPr>
        <p:spPr>
          <a:xfrm>
            <a:off x="3800122" y="5201150"/>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sp>
        <p:nvSpPr>
          <p:cNvPr id="79" name="Rechteck 99"/>
          <p:cNvSpPr/>
          <p:nvPr/>
        </p:nvSpPr>
        <p:spPr>
          <a:xfrm>
            <a:off x="4530674" y="4688269"/>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80" name="Rechteck 100"/>
          <p:cNvSpPr/>
          <p:nvPr/>
        </p:nvSpPr>
        <p:spPr>
          <a:xfrm>
            <a:off x="4530674" y="4939262"/>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81" name="Rechteck 101"/>
          <p:cNvSpPr/>
          <p:nvPr/>
        </p:nvSpPr>
        <p:spPr>
          <a:xfrm>
            <a:off x="4530674" y="5193427"/>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pic>
        <p:nvPicPr>
          <p:cNvPr id="82" name="Bild 108" descr="wolk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838" y="3673985"/>
            <a:ext cx="998628" cy="787054"/>
          </a:xfrm>
          <a:prstGeom prst="rect">
            <a:avLst/>
          </a:prstGeom>
        </p:spPr>
      </p:pic>
      <p:sp>
        <p:nvSpPr>
          <p:cNvPr id="83" name="Rechteck 109"/>
          <p:cNvSpPr/>
          <p:nvPr/>
        </p:nvSpPr>
        <p:spPr>
          <a:xfrm>
            <a:off x="4961459" y="3681708"/>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84" name="Rechteck 110"/>
          <p:cNvSpPr/>
          <p:nvPr/>
        </p:nvSpPr>
        <p:spPr>
          <a:xfrm>
            <a:off x="4961459" y="3932701"/>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85" name="Rechteck 111"/>
          <p:cNvSpPr/>
          <p:nvPr/>
        </p:nvSpPr>
        <p:spPr>
          <a:xfrm>
            <a:off x="4961459" y="4186866"/>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sp>
        <p:nvSpPr>
          <p:cNvPr id="86" name="Rechteck 112"/>
          <p:cNvSpPr/>
          <p:nvPr/>
        </p:nvSpPr>
        <p:spPr>
          <a:xfrm>
            <a:off x="5692011" y="3673985"/>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87" name="Rechteck 113"/>
          <p:cNvSpPr/>
          <p:nvPr/>
        </p:nvSpPr>
        <p:spPr>
          <a:xfrm>
            <a:off x="5692011" y="3924978"/>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88" name="Rechteck 114"/>
          <p:cNvSpPr/>
          <p:nvPr/>
        </p:nvSpPr>
        <p:spPr>
          <a:xfrm>
            <a:off x="5692011" y="4179143"/>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sp>
        <p:nvSpPr>
          <p:cNvPr id="89" name="Rechteck 115"/>
          <p:cNvSpPr/>
          <p:nvPr/>
        </p:nvSpPr>
        <p:spPr>
          <a:xfrm>
            <a:off x="5097341" y="5013818"/>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3</a:t>
            </a:r>
          </a:p>
        </p:txBody>
      </p:sp>
      <p:sp>
        <p:nvSpPr>
          <p:cNvPr id="90" name="Rechteck 116"/>
          <p:cNvSpPr/>
          <p:nvPr/>
        </p:nvSpPr>
        <p:spPr>
          <a:xfrm>
            <a:off x="5097341" y="5264811"/>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2</a:t>
            </a:r>
          </a:p>
        </p:txBody>
      </p:sp>
      <p:sp>
        <p:nvSpPr>
          <p:cNvPr id="91" name="Rechteck 117"/>
          <p:cNvSpPr/>
          <p:nvPr/>
        </p:nvSpPr>
        <p:spPr>
          <a:xfrm>
            <a:off x="5097341" y="5518976"/>
            <a:ext cx="271764" cy="257520"/>
          </a:xfrm>
          <a:prstGeom prst="rect">
            <a:avLst/>
          </a:prstGeom>
          <a:solidFill>
            <a:schemeClr val="bg1">
              <a:lumMod val="9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r>
              <a:rPr lang="de-DE" sz="1400" dirty="0">
                <a:solidFill>
                  <a:schemeClr val="tx1"/>
                </a:solidFill>
              </a:rPr>
              <a:t>1</a:t>
            </a:r>
          </a:p>
        </p:txBody>
      </p:sp>
      <p:cxnSp>
        <p:nvCxnSpPr>
          <p:cNvPr id="92" name="Gerade Verbindung mit Pfeil 118"/>
          <p:cNvCxnSpPr>
            <a:stCxn id="35" idx="3"/>
            <a:endCxn id="42" idx="1"/>
          </p:cNvCxnSpPr>
          <p:nvPr/>
        </p:nvCxnSpPr>
        <p:spPr>
          <a:xfrm>
            <a:off x="1754900" y="4644862"/>
            <a:ext cx="6270745" cy="17257"/>
          </a:xfrm>
          <a:prstGeom prst="straightConnector1">
            <a:avLst/>
          </a:prstGeom>
          <a:ln w="127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3" name="Gerade Verbindung mit Pfeil 122"/>
          <p:cNvCxnSpPr>
            <a:stCxn id="66" idx="3"/>
            <a:endCxn id="76" idx="1"/>
          </p:cNvCxnSpPr>
          <p:nvPr/>
        </p:nvCxnSpPr>
        <p:spPr>
          <a:xfrm>
            <a:off x="3547532" y="4821397"/>
            <a:ext cx="252590" cy="3355"/>
          </a:xfrm>
          <a:prstGeom prst="straightConnector1">
            <a:avLst/>
          </a:prstGeom>
          <a:ln w="19050" cmpd="sng">
            <a:solidFill>
              <a:srgbClr val="29C02E"/>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4" name="Textfeld 126"/>
          <p:cNvSpPr txBox="1"/>
          <p:nvPr/>
        </p:nvSpPr>
        <p:spPr>
          <a:xfrm>
            <a:off x="7558462" y="4402039"/>
            <a:ext cx="366657" cy="307777"/>
          </a:xfrm>
          <a:prstGeom prst="rect">
            <a:avLst/>
          </a:prstGeom>
          <a:noFill/>
        </p:spPr>
        <p:txBody>
          <a:bodyPr wrap="none" rtlCol="0">
            <a:spAutoFit/>
          </a:bodyPr>
          <a:lstStyle/>
          <a:p>
            <a:r>
              <a:rPr lang="de-DE" sz="1400" dirty="0">
                <a:solidFill>
                  <a:srgbClr val="FF0000"/>
                </a:solidFill>
              </a:rPr>
              <a:t>80</a:t>
            </a:r>
          </a:p>
        </p:txBody>
      </p:sp>
      <p:cxnSp>
        <p:nvCxnSpPr>
          <p:cNvPr id="95" name="Gerade Verbindung mit Pfeil 128"/>
          <p:cNvCxnSpPr>
            <a:stCxn id="83" idx="3"/>
            <a:endCxn id="86" idx="1"/>
          </p:cNvCxnSpPr>
          <p:nvPr/>
        </p:nvCxnSpPr>
        <p:spPr>
          <a:xfrm flipV="1">
            <a:off x="5233223" y="3802745"/>
            <a:ext cx="458788" cy="7723"/>
          </a:xfrm>
          <a:prstGeom prst="straightConnector1">
            <a:avLst/>
          </a:prstGeom>
          <a:ln w="19050" cmpd="sng">
            <a:solidFill>
              <a:srgbClr val="29C02E"/>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Gerade Verbindung mit Pfeil 131"/>
          <p:cNvCxnSpPr>
            <a:endCxn id="83" idx="1"/>
          </p:cNvCxnSpPr>
          <p:nvPr/>
        </p:nvCxnSpPr>
        <p:spPr>
          <a:xfrm flipV="1">
            <a:off x="4802438" y="3810468"/>
            <a:ext cx="159021" cy="1006562"/>
          </a:xfrm>
          <a:prstGeom prst="straightConnector1">
            <a:avLst/>
          </a:prstGeom>
          <a:ln w="19050" cmpd="sng">
            <a:solidFill>
              <a:srgbClr val="29C02E"/>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Gerade Verbindung mit Pfeil 135"/>
          <p:cNvCxnSpPr>
            <a:stCxn id="86" idx="3"/>
            <a:endCxn id="73" idx="1"/>
          </p:cNvCxnSpPr>
          <p:nvPr/>
        </p:nvCxnSpPr>
        <p:spPr>
          <a:xfrm>
            <a:off x="5963775" y="3802745"/>
            <a:ext cx="300727" cy="1026456"/>
          </a:xfrm>
          <a:prstGeom prst="straightConnector1">
            <a:avLst/>
          </a:prstGeom>
          <a:ln w="19050" cmpd="sng">
            <a:solidFill>
              <a:srgbClr val="29C02E"/>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8" name="Rechteck 138"/>
          <p:cNvSpPr/>
          <p:nvPr/>
        </p:nvSpPr>
        <p:spPr>
          <a:xfrm>
            <a:off x="6855315" y="5883531"/>
            <a:ext cx="2239976" cy="929628"/>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endParaRPr lang="de-DE" sz="1400" dirty="0">
              <a:solidFill>
                <a:schemeClr val="tx1"/>
              </a:solidFill>
            </a:endParaRPr>
          </a:p>
        </p:txBody>
      </p:sp>
      <p:cxnSp>
        <p:nvCxnSpPr>
          <p:cNvPr id="99" name="Gerade Verbindung mit Pfeil 145"/>
          <p:cNvCxnSpPr>
            <a:stCxn id="77" idx="1"/>
            <a:endCxn id="67" idx="3"/>
          </p:cNvCxnSpPr>
          <p:nvPr/>
        </p:nvCxnSpPr>
        <p:spPr>
          <a:xfrm flipH="1" flipV="1">
            <a:off x="3547532" y="5072390"/>
            <a:ext cx="252590" cy="3355"/>
          </a:xfrm>
          <a:prstGeom prst="straightConnector1">
            <a:avLst/>
          </a:prstGeom>
          <a:ln w="1905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0" name="Gerade Verbindung mit Pfeil 150"/>
          <p:cNvCxnSpPr>
            <a:stCxn id="77" idx="3"/>
            <a:endCxn id="80" idx="1"/>
          </p:cNvCxnSpPr>
          <p:nvPr/>
        </p:nvCxnSpPr>
        <p:spPr>
          <a:xfrm flipV="1">
            <a:off x="4071886" y="5068022"/>
            <a:ext cx="458788" cy="7723"/>
          </a:xfrm>
          <a:prstGeom prst="straightConnector1">
            <a:avLst/>
          </a:prstGeom>
          <a:ln w="1905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1" name="Gerade Verbindung mit Pfeil 153"/>
          <p:cNvCxnSpPr>
            <a:stCxn id="80" idx="3"/>
            <a:endCxn id="90" idx="1"/>
          </p:cNvCxnSpPr>
          <p:nvPr/>
        </p:nvCxnSpPr>
        <p:spPr>
          <a:xfrm>
            <a:off x="4802438" y="5068022"/>
            <a:ext cx="294903" cy="325549"/>
          </a:xfrm>
          <a:prstGeom prst="straightConnector1">
            <a:avLst/>
          </a:prstGeom>
          <a:ln w="1905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2" name="Gerade Verbindung mit Pfeil 156"/>
          <p:cNvCxnSpPr>
            <a:stCxn id="80" idx="3"/>
            <a:endCxn id="84" idx="1"/>
          </p:cNvCxnSpPr>
          <p:nvPr/>
        </p:nvCxnSpPr>
        <p:spPr>
          <a:xfrm flipV="1">
            <a:off x="4802438" y="4061461"/>
            <a:ext cx="159021" cy="1006561"/>
          </a:xfrm>
          <a:prstGeom prst="straightConnector1">
            <a:avLst/>
          </a:prstGeom>
          <a:ln w="1905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3" name="Gerade Verbindung mit Pfeil 159"/>
          <p:cNvCxnSpPr>
            <a:stCxn id="84" idx="3"/>
            <a:endCxn id="87" idx="1"/>
          </p:cNvCxnSpPr>
          <p:nvPr/>
        </p:nvCxnSpPr>
        <p:spPr>
          <a:xfrm flipV="1">
            <a:off x="5233223" y="4053738"/>
            <a:ext cx="458788" cy="7723"/>
          </a:xfrm>
          <a:prstGeom prst="straightConnector1">
            <a:avLst/>
          </a:prstGeom>
          <a:ln w="1270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4" name="Gerade Verbindung mit Pfeil 162"/>
          <p:cNvCxnSpPr>
            <a:stCxn id="90" idx="3"/>
            <a:endCxn id="87" idx="1"/>
          </p:cNvCxnSpPr>
          <p:nvPr/>
        </p:nvCxnSpPr>
        <p:spPr>
          <a:xfrm flipV="1">
            <a:off x="5369105" y="4053738"/>
            <a:ext cx="322906" cy="1339833"/>
          </a:xfrm>
          <a:prstGeom prst="straightConnector1">
            <a:avLst/>
          </a:prstGeom>
          <a:ln w="1905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5" name="Gerade Verbindung mit Pfeil 170"/>
          <p:cNvCxnSpPr>
            <a:stCxn id="87" idx="3"/>
            <a:endCxn id="74" idx="1"/>
          </p:cNvCxnSpPr>
          <p:nvPr/>
        </p:nvCxnSpPr>
        <p:spPr>
          <a:xfrm>
            <a:off x="5963775" y="4053738"/>
            <a:ext cx="300727" cy="1026456"/>
          </a:xfrm>
          <a:prstGeom prst="straightConnector1">
            <a:avLst/>
          </a:prstGeom>
          <a:ln w="1905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06" name="Gruppierung 176"/>
          <p:cNvGrpSpPr/>
          <p:nvPr/>
        </p:nvGrpSpPr>
        <p:grpSpPr>
          <a:xfrm>
            <a:off x="6966188" y="5872826"/>
            <a:ext cx="916596" cy="307777"/>
            <a:chOff x="7084726" y="5974430"/>
            <a:chExt cx="916596" cy="307777"/>
          </a:xfrm>
        </p:grpSpPr>
        <p:sp>
          <p:nvSpPr>
            <p:cNvPr id="107" name="Rechteck 139"/>
            <p:cNvSpPr/>
            <p:nvPr/>
          </p:nvSpPr>
          <p:spPr>
            <a:xfrm>
              <a:off x="7084726" y="6073578"/>
              <a:ext cx="144000" cy="144000"/>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1400" dirty="0">
                <a:solidFill>
                  <a:schemeClr val="tx1"/>
                </a:solidFill>
              </a:endParaRPr>
            </a:p>
          </p:txBody>
        </p:sp>
        <p:sp>
          <p:nvSpPr>
            <p:cNvPr id="108" name="Textfeld 175"/>
            <p:cNvSpPr txBox="1"/>
            <p:nvPr/>
          </p:nvSpPr>
          <p:spPr>
            <a:xfrm>
              <a:off x="7332487" y="5974430"/>
              <a:ext cx="668835" cy="307777"/>
            </a:xfrm>
            <a:prstGeom prst="rect">
              <a:avLst/>
            </a:prstGeom>
            <a:noFill/>
          </p:spPr>
          <p:txBody>
            <a:bodyPr wrap="none" rtlCol="0">
              <a:spAutoFit/>
            </a:bodyPr>
            <a:lstStyle/>
            <a:p>
              <a:r>
                <a:rPr lang="de-DE" sz="1400" dirty="0"/>
                <a:t>Socket</a:t>
              </a:r>
            </a:p>
          </p:txBody>
        </p:sp>
      </p:grpSp>
      <p:grpSp>
        <p:nvGrpSpPr>
          <p:cNvPr id="109" name="Gruppierung 186"/>
          <p:cNvGrpSpPr/>
          <p:nvPr/>
        </p:nvGrpSpPr>
        <p:grpSpPr>
          <a:xfrm>
            <a:off x="6933781" y="6090573"/>
            <a:ext cx="1097570" cy="307777"/>
            <a:chOff x="7052319" y="6192177"/>
            <a:chExt cx="1097570" cy="307777"/>
          </a:xfrm>
        </p:grpSpPr>
        <p:cxnSp>
          <p:nvCxnSpPr>
            <p:cNvPr id="110" name="Gerade Verbindung mit Pfeil 180"/>
            <p:cNvCxnSpPr/>
            <p:nvPr/>
          </p:nvCxnSpPr>
          <p:spPr>
            <a:xfrm>
              <a:off x="7052319" y="6370572"/>
              <a:ext cx="252000" cy="1"/>
            </a:xfrm>
            <a:prstGeom prst="straightConnector1">
              <a:avLst/>
            </a:prstGeom>
            <a:ln w="12700" cmpd="sng">
              <a:solidFill>
                <a:srgbClr val="CC66FF"/>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1" name="Textfeld 185"/>
            <p:cNvSpPr txBox="1"/>
            <p:nvPr/>
          </p:nvSpPr>
          <p:spPr>
            <a:xfrm>
              <a:off x="7323696" y="6192177"/>
              <a:ext cx="826193" cy="307777"/>
            </a:xfrm>
            <a:prstGeom prst="rect">
              <a:avLst/>
            </a:prstGeom>
            <a:noFill/>
          </p:spPr>
          <p:txBody>
            <a:bodyPr wrap="none" rtlCol="0">
              <a:spAutoFit/>
            </a:bodyPr>
            <a:lstStyle/>
            <a:p>
              <a:r>
                <a:rPr lang="de-DE" sz="1400" dirty="0"/>
                <a:t>Data link</a:t>
              </a:r>
            </a:p>
          </p:txBody>
        </p:sp>
      </p:grpSp>
      <p:cxnSp>
        <p:nvCxnSpPr>
          <p:cNvPr id="112" name="Gerade Verbindung mit Pfeil 189"/>
          <p:cNvCxnSpPr>
            <a:stCxn id="76" idx="3"/>
            <a:endCxn id="79" idx="1"/>
          </p:cNvCxnSpPr>
          <p:nvPr/>
        </p:nvCxnSpPr>
        <p:spPr>
          <a:xfrm flipV="1">
            <a:off x="4071886" y="4817029"/>
            <a:ext cx="458788" cy="7723"/>
          </a:xfrm>
          <a:prstGeom prst="straightConnector1">
            <a:avLst/>
          </a:prstGeom>
          <a:ln w="19050" cmpd="sng">
            <a:solidFill>
              <a:srgbClr val="29C02E"/>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13" name="Gruppierung 204"/>
          <p:cNvGrpSpPr/>
          <p:nvPr/>
        </p:nvGrpSpPr>
        <p:grpSpPr>
          <a:xfrm>
            <a:off x="6933781" y="6319108"/>
            <a:ext cx="773160" cy="307777"/>
            <a:chOff x="7052319" y="6420712"/>
            <a:chExt cx="773160" cy="307777"/>
          </a:xfrm>
        </p:grpSpPr>
        <p:cxnSp>
          <p:nvCxnSpPr>
            <p:cNvPr id="114" name="Gerade Verbindung mit Pfeil 143"/>
            <p:cNvCxnSpPr/>
            <p:nvPr/>
          </p:nvCxnSpPr>
          <p:spPr>
            <a:xfrm>
              <a:off x="7052319" y="6599173"/>
              <a:ext cx="252000" cy="0"/>
            </a:xfrm>
            <a:prstGeom prst="straightConnector1">
              <a:avLst/>
            </a:prstGeom>
            <a:ln w="19050" cmpd="sng">
              <a:solidFill>
                <a:srgbClr val="29C02E"/>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5" name="Textfeld 203"/>
            <p:cNvSpPr txBox="1"/>
            <p:nvPr/>
          </p:nvSpPr>
          <p:spPr>
            <a:xfrm>
              <a:off x="7312949" y="6420712"/>
              <a:ext cx="512530" cy="307777"/>
            </a:xfrm>
            <a:prstGeom prst="rect">
              <a:avLst/>
            </a:prstGeom>
            <a:noFill/>
          </p:spPr>
          <p:txBody>
            <a:bodyPr wrap="none" rtlCol="0">
              <a:spAutoFit/>
            </a:bodyPr>
            <a:lstStyle/>
            <a:p>
              <a:r>
                <a:rPr lang="de-DE" sz="1400" dirty="0"/>
                <a:t>Pfad</a:t>
              </a:r>
            </a:p>
          </p:txBody>
        </p:sp>
      </p:grpSp>
      <p:grpSp>
        <p:nvGrpSpPr>
          <p:cNvPr id="116" name="Gruppierung 206"/>
          <p:cNvGrpSpPr/>
          <p:nvPr/>
        </p:nvGrpSpPr>
        <p:grpSpPr>
          <a:xfrm>
            <a:off x="6933781" y="6531437"/>
            <a:ext cx="1629873" cy="307777"/>
            <a:chOff x="7052319" y="6616107"/>
            <a:chExt cx="1629873" cy="307777"/>
          </a:xfrm>
        </p:grpSpPr>
        <p:cxnSp>
          <p:nvCxnSpPr>
            <p:cNvPr id="117" name="Gerade Verbindung mit Pfeil 140"/>
            <p:cNvCxnSpPr/>
            <p:nvPr/>
          </p:nvCxnSpPr>
          <p:spPr>
            <a:xfrm flipH="1">
              <a:off x="7052319" y="6779291"/>
              <a:ext cx="252000" cy="0"/>
            </a:xfrm>
            <a:prstGeom prst="straightConnector1">
              <a:avLst/>
            </a:prstGeom>
            <a:ln w="127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8" name="Textfeld 205"/>
            <p:cNvSpPr txBox="1"/>
            <p:nvPr/>
          </p:nvSpPr>
          <p:spPr>
            <a:xfrm>
              <a:off x="7325105" y="6616107"/>
              <a:ext cx="1357087" cy="307777"/>
            </a:xfrm>
            <a:prstGeom prst="rect">
              <a:avLst/>
            </a:prstGeom>
            <a:noFill/>
          </p:spPr>
          <p:txBody>
            <a:bodyPr wrap="none" rtlCol="0">
              <a:spAutoFit/>
            </a:bodyPr>
            <a:lstStyle/>
            <a:p>
              <a:r>
                <a:rPr lang="de-DE" sz="1400" dirty="0"/>
                <a:t>E2E-Verbindung</a:t>
              </a:r>
            </a:p>
          </p:txBody>
        </p:sp>
      </p:grpSp>
      <p:cxnSp>
        <p:nvCxnSpPr>
          <p:cNvPr id="119" name="Gerade Verbindung mit Pfeil 207"/>
          <p:cNvCxnSpPr/>
          <p:nvPr/>
        </p:nvCxnSpPr>
        <p:spPr>
          <a:xfrm>
            <a:off x="813981" y="2598738"/>
            <a:ext cx="8230508"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0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p:tgtEl>
                                          <p:spTgt spid="68"/>
                                        </p:tgtEl>
                                        <p:attrNameLst>
                                          <p:attrName>ppt_y</p:attrName>
                                        </p:attrNameLst>
                                      </p:cBhvr>
                                      <p:tavLst>
                                        <p:tav tm="0">
                                          <p:val>
                                            <p:strVal val="#ppt_y+#ppt_h*1.125000"/>
                                          </p:val>
                                        </p:tav>
                                        <p:tav tm="100000">
                                          <p:val>
                                            <p:strVal val="#ppt_y"/>
                                          </p:val>
                                        </p:tav>
                                      </p:tavLst>
                                    </p:anim>
                                    <p:animEffect transition="in" filter="wipe(up)">
                                      <p:cBhvr>
                                        <p:cTn id="50" dur="500"/>
                                        <p:tgtEl>
                                          <p:spTgt spid="68"/>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p:tgtEl>
                                          <p:spTgt spid="75"/>
                                        </p:tgtEl>
                                        <p:attrNameLst>
                                          <p:attrName>ppt_y</p:attrName>
                                        </p:attrNameLst>
                                      </p:cBhvr>
                                      <p:tavLst>
                                        <p:tav tm="0">
                                          <p:val>
                                            <p:strVal val="#ppt_y+#ppt_h*1.125000"/>
                                          </p:val>
                                        </p:tav>
                                        <p:tav tm="100000">
                                          <p:val>
                                            <p:strVal val="#ppt_y"/>
                                          </p:val>
                                        </p:tav>
                                      </p:tavLst>
                                    </p:anim>
                                    <p:animEffect transition="in" filter="wipe(up)">
                                      <p:cBhvr>
                                        <p:cTn id="54" dur="500"/>
                                        <p:tgtEl>
                                          <p:spTgt spid="75"/>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500"/>
                                        <p:tgtEl>
                                          <p:spTgt spid="67"/>
                                        </p:tgtEl>
                                        <p:attrNameLst>
                                          <p:attrName>ppt_y</p:attrName>
                                        </p:attrNameLst>
                                      </p:cBhvr>
                                      <p:tavLst>
                                        <p:tav tm="0">
                                          <p:val>
                                            <p:strVal val="#ppt_y+#ppt_h*1.125000"/>
                                          </p:val>
                                        </p:tav>
                                        <p:tav tm="100000">
                                          <p:val>
                                            <p:strVal val="#ppt_y"/>
                                          </p:val>
                                        </p:tav>
                                      </p:tavLst>
                                    </p:anim>
                                    <p:animEffect transition="in" filter="wipe(up)">
                                      <p:cBhvr>
                                        <p:cTn id="58" dur="500"/>
                                        <p:tgtEl>
                                          <p:spTgt spid="67"/>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p:tgtEl>
                                          <p:spTgt spid="74"/>
                                        </p:tgtEl>
                                        <p:attrNameLst>
                                          <p:attrName>ppt_y</p:attrName>
                                        </p:attrNameLst>
                                      </p:cBhvr>
                                      <p:tavLst>
                                        <p:tav tm="0">
                                          <p:val>
                                            <p:strVal val="#ppt_y+#ppt_h*1.125000"/>
                                          </p:val>
                                        </p:tav>
                                        <p:tav tm="100000">
                                          <p:val>
                                            <p:strVal val="#ppt_y"/>
                                          </p:val>
                                        </p:tav>
                                      </p:tavLst>
                                    </p:anim>
                                    <p:animEffect transition="in" filter="wipe(up)">
                                      <p:cBhvr>
                                        <p:cTn id="62" dur="500"/>
                                        <p:tgtEl>
                                          <p:spTgt spid="74"/>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500"/>
                                        <p:tgtEl>
                                          <p:spTgt spid="66"/>
                                        </p:tgtEl>
                                        <p:attrNameLst>
                                          <p:attrName>ppt_y</p:attrName>
                                        </p:attrNameLst>
                                      </p:cBhvr>
                                      <p:tavLst>
                                        <p:tav tm="0">
                                          <p:val>
                                            <p:strVal val="#ppt_y+#ppt_h*1.125000"/>
                                          </p:val>
                                        </p:tav>
                                        <p:tav tm="100000">
                                          <p:val>
                                            <p:strVal val="#ppt_y"/>
                                          </p:val>
                                        </p:tav>
                                      </p:tavLst>
                                    </p:anim>
                                    <p:animEffect transition="in" filter="wipe(up)">
                                      <p:cBhvr>
                                        <p:cTn id="66" dur="500"/>
                                        <p:tgtEl>
                                          <p:spTgt spid="66"/>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500"/>
                                        <p:tgtEl>
                                          <p:spTgt spid="73"/>
                                        </p:tgtEl>
                                        <p:attrNameLst>
                                          <p:attrName>ppt_y</p:attrName>
                                        </p:attrNameLst>
                                      </p:cBhvr>
                                      <p:tavLst>
                                        <p:tav tm="0">
                                          <p:val>
                                            <p:strVal val="#ppt_y+#ppt_h*1.125000"/>
                                          </p:val>
                                        </p:tav>
                                        <p:tav tm="100000">
                                          <p:val>
                                            <p:strVal val="#ppt_y"/>
                                          </p:val>
                                        </p:tav>
                                      </p:tavLst>
                                    </p:anim>
                                    <p:animEffect transition="in" filter="wipe(up)">
                                      <p:cBhvr>
                                        <p:cTn id="70" dur="500"/>
                                        <p:tgtEl>
                                          <p:spTgt spid="7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up)">
                                      <p:cBhvr>
                                        <p:cTn id="74" dur="500"/>
                                        <p:tgtEl>
                                          <p:spTgt spid="65"/>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500"/>
                                        <p:tgtEl>
                                          <p:spTgt spid="72"/>
                                        </p:tgtEl>
                                        <p:attrNameLst>
                                          <p:attrName>ppt_y</p:attrName>
                                        </p:attrNameLst>
                                      </p:cBhvr>
                                      <p:tavLst>
                                        <p:tav tm="0">
                                          <p:val>
                                            <p:strVal val="#ppt_y+#ppt_h*1.125000"/>
                                          </p:val>
                                        </p:tav>
                                        <p:tav tm="100000">
                                          <p:val>
                                            <p:strVal val="#ppt_y"/>
                                          </p:val>
                                        </p:tav>
                                      </p:tavLst>
                                    </p:anim>
                                    <p:animEffect transition="in" filter="wipe(up)">
                                      <p:cBhvr>
                                        <p:cTn id="78" dur="500"/>
                                        <p:tgtEl>
                                          <p:spTgt spid="7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p:tgtEl>
                                          <p:spTgt spid="64"/>
                                        </p:tgtEl>
                                        <p:attrNameLst>
                                          <p:attrName>ppt_y</p:attrName>
                                        </p:attrNameLst>
                                      </p:cBhvr>
                                      <p:tavLst>
                                        <p:tav tm="0">
                                          <p:val>
                                            <p:strVal val="#ppt_y+#ppt_h*1.125000"/>
                                          </p:val>
                                        </p:tav>
                                        <p:tav tm="100000">
                                          <p:val>
                                            <p:strVal val="#ppt_y"/>
                                          </p:val>
                                        </p:tav>
                                      </p:tavLst>
                                    </p:anim>
                                    <p:animEffect transition="in" filter="wipe(up)">
                                      <p:cBhvr>
                                        <p:cTn id="82" dur="500"/>
                                        <p:tgtEl>
                                          <p:spTgt spid="64"/>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anim calcmode="lin" valueType="num">
                                      <p:cBhvr additive="base">
                                        <p:cTn id="85" dur="500"/>
                                        <p:tgtEl>
                                          <p:spTgt spid="71"/>
                                        </p:tgtEl>
                                        <p:attrNameLst>
                                          <p:attrName>ppt_y</p:attrName>
                                        </p:attrNameLst>
                                      </p:cBhvr>
                                      <p:tavLst>
                                        <p:tav tm="0">
                                          <p:val>
                                            <p:strVal val="#ppt_y+#ppt_h*1.125000"/>
                                          </p:val>
                                        </p:tav>
                                        <p:tav tm="100000">
                                          <p:val>
                                            <p:strVal val="#ppt_y"/>
                                          </p:val>
                                        </p:tav>
                                      </p:tavLst>
                                    </p:anim>
                                    <p:animEffect transition="in" filter="wipe(up)">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par>
                          <p:cTn id="95" fill="hold">
                            <p:stCondLst>
                              <p:cond delay="500"/>
                            </p:stCondLst>
                            <p:childTnLst>
                              <p:par>
                                <p:cTn id="96" presetID="22" presetClass="entr" presetSubtype="2"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right)">
                                      <p:cBhvr>
                                        <p:cTn id="98" dur="500"/>
                                        <p:tgtEl>
                                          <p:spTgt spid="17"/>
                                        </p:tgtEl>
                                      </p:cBhvr>
                                    </p:animEffect>
                                  </p:childTnLst>
                                </p:cTn>
                              </p:par>
                              <p:par>
                                <p:cTn id="99" presetID="22" presetClass="entr" presetSubtype="8"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left)">
                                      <p:cBhvr>
                                        <p:cTn id="101" dur="500"/>
                                        <p:tgtEl>
                                          <p:spTgt spid="44"/>
                                        </p:tgtEl>
                                      </p:cBhvr>
                                    </p:animEffect>
                                  </p:childTnLst>
                                </p:cTn>
                              </p:par>
                            </p:childTnLst>
                          </p:cTn>
                        </p:par>
                        <p:par>
                          <p:cTn id="102" fill="hold">
                            <p:stCondLst>
                              <p:cond delay="1000"/>
                            </p:stCondLst>
                            <p:childTnLst>
                              <p:par>
                                <p:cTn id="103" presetID="22" presetClass="entr" presetSubtype="1" fill="hold"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up)">
                                      <p:cBhvr>
                                        <p:cTn id="105" dur="500"/>
                                        <p:tgtEl>
                                          <p:spTgt spid="23"/>
                                        </p:tgtEl>
                                      </p:cBhvr>
                                    </p:animEffect>
                                  </p:childTnLst>
                                </p:cTn>
                              </p:par>
                              <p:par>
                                <p:cTn id="106" presetID="22" presetClass="entr" presetSubtype="1" fill="hold"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up)">
                                      <p:cBhvr>
                                        <p:cTn id="108" dur="500"/>
                                        <p:tgtEl>
                                          <p:spTgt spid="51"/>
                                        </p:tgtEl>
                                      </p:cBhvr>
                                    </p:animEffect>
                                  </p:childTnLst>
                                </p:cTn>
                              </p:par>
                            </p:childTnLst>
                          </p:cTn>
                        </p:par>
                        <p:par>
                          <p:cTn id="109" fill="hold">
                            <p:stCondLst>
                              <p:cond delay="1500"/>
                            </p:stCondLst>
                            <p:childTnLst>
                              <p:par>
                                <p:cTn id="110" presetID="22" presetClass="entr" presetSubtype="1"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up)">
                                      <p:cBhvr>
                                        <p:cTn id="112" dur="500"/>
                                        <p:tgtEl>
                                          <p:spTgt spid="30"/>
                                        </p:tgtEl>
                                      </p:cBhvr>
                                    </p:animEffect>
                                  </p:childTnLst>
                                </p:cTn>
                              </p:par>
                              <p:par>
                                <p:cTn id="113" presetID="22" presetClass="entr" presetSubtype="1" fill="hold" nodeType="with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wipe(up)">
                                      <p:cBhvr>
                                        <p:cTn id="115" dur="500"/>
                                        <p:tgtEl>
                                          <p:spTgt spid="57"/>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par>
                                <p:cTn id="128" presetID="10" presetClass="entr" presetSubtype="0" fill="hold" nodeType="with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fade">
                                      <p:cBhvr>
                                        <p:cTn id="130" dur="500"/>
                                        <p:tgtEl>
                                          <p:spTgt spid="8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fade">
                                      <p:cBhvr>
                                        <p:cTn id="135" dur="500"/>
                                        <p:tgtEl>
                                          <p:spTgt spid="7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0"/>
                                        </p:tgtEl>
                                        <p:attrNameLst>
                                          <p:attrName>style.visibility</p:attrName>
                                        </p:attrNameLst>
                                      </p:cBhvr>
                                      <p:to>
                                        <p:strVal val="visible"/>
                                      </p:to>
                                    </p:set>
                                    <p:animEffect transition="in" filter="fade">
                                      <p:cBhvr>
                                        <p:cTn id="138" dur="500"/>
                                        <p:tgtEl>
                                          <p:spTgt spid="8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fade">
                                      <p:cBhvr>
                                        <p:cTn id="141" dur="500"/>
                                        <p:tgtEl>
                                          <p:spTgt spid="7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fade">
                                      <p:cBhvr>
                                        <p:cTn id="144" dur="500"/>
                                        <p:tgtEl>
                                          <p:spTgt spid="7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fade">
                                      <p:cBhvr>
                                        <p:cTn id="147" dur="500"/>
                                        <p:tgtEl>
                                          <p:spTgt spid="8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5"/>
                                        </p:tgtEl>
                                        <p:attrNameLst>
                                          <p:attrName>style.visibility</p:attrName>
                                        </p:attrNameLst>
                                      </p:cBhvr>
                                      <p:to>
                                        <p:strVal val="visible"/>
                                      </p:to>
                                    </p:set>
                                    <p:animEffect transition="in" filter="fade">
                                      <p:cBhvr>
                                        <p:cTn id="153" dur="500"/>
                                        <p:tgtEl>
                                          <p:spTgt spid="8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4"/>
                                        </p:tgtEl>
                                        <p:attrNameLst>
                                          <p:attrName>style.visibility</p:attrName>
                                        </p:attrNameLst>
                                      </p:cBhvr>
                                      <p:to>
                                        <p:strVal val="visible"/>
                                      </p:to>
                                    </p:set>
                                    <p:animEffect transition="in" filter="fade">
                                      <p:cBhvr>
                                        <p:cTn id="156" dur="500"/>
                                        <p:tgtEl>
                                          <p:spTgt spid="8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fade">
                                      <p:cBhvr>
                                        <p:cTn id="159" dur="500"/>
                                        <p:tgtEl>
                                          <p:spTgt spid="8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8"/>
                                        </p:tgtEl>
                                        <p:attrNameLst>
                                          <p:attrName>style.visibility</p:attrName>
                                        </p:attrNameLst>
                                      </p:cBhvr>
                                      <p:to>
                                        <p:strVal val="visible"/>
                                      </p:to>
                                    </p:set>
                                    <p:animEffect transition="in" filter="fade">
                                      <p:cBhvr>
                                        <p:cTn id="165" dur="500"/>
                                        <p:tgtEl>
                                          <p:spTgt spid="8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7"/>
                                        </p:tgtEl>
                                        <p:attrNameLst>
                                          <p:attrName>style.visibility</p:attrName>
                                        </p:attrNameLst>
                                      </p:cBhvr>
                                      <p:to>
                                        <p:strVal val="visible"/>
                                      </p:to>
                                    </p:set>
                                    <p:animEffect transition="in" filter="fade">
                                      <p:cBhvr>
                                        <p:cTn id="168" dur="500"/>
                                        <p:tgtEl>
                                          <p:spTgt spid="8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500"/>
                                        <p:tgtEl>
                                          <p:spTgt spid="8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90"/>
                                        </p:tgtEl>
                                        <p:attrNameLst>
                                          <p:attrName>style.visibility</p:attrName>
                                        </p:attrNameLst>
                                      </p:cBhvr>
                                      <p:to>
                                        <p:strVal val="visible"/>
                                      </p:to>
                                    </p:set>
                                    <p:animEffect transition="in" filter="fade">
                                      <p:cBhvr>
                                        <p:cTn id="174" dur="500"/>
                                        <p:tgtEl>
                                          <p:spTgt spid="9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91"/>
                                        </p:tgtEl>
                                        <p:attrNameLst>
                                          <p:attrName>style.visibility</p:attrName>
                                        </p:attrNameLst>
                                      </p:cBhvr>
                                      <p:to>
                                        <p:strVal val="visible"/>
                                      </p:to>
                                    </p:set>
                                    <p:animEffect transition="in" filter="fade">
                                      <p:cBhvr>
                                        <p:cTn id="177" dur="500"/>
                                        <p:tgtEl>
                                          <p:spTgt spid="9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fade">
                                      <p:cBhvr>
                                        <p:cTn id="182" dur="500"/>
                                        <p:tgtEl>
                                          <p:spTgt spid="3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fade">
                                      <p:cBhvr>
                                        <p:cTn id="185" dur="500"/>
                                        <p:tgtEl>
                                          <p:spTgt spid="4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94"/>
                                        </p:tgtEl>
                                        <p:attrNameLst>
                                          <p:attrName>style.visibility</p:attrName>
                                        </p:attrNameLst>
                                      </p:cBhvr>
                                      <p:to>
                                        <p:strVal val="visible"/>
                                      </p:to>
                                    </p:set>
                                    <p:animEffect transition="in" filter="fade">
                                      <p:cBhvr>
                                        <p:cTn id="188" dur="500"/>
                                        <p:tgtEl>
                                          <p:spTgt spid="9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4"/>
                                        </p:tgtEl>
                                        <p:attrNameLst>
                                          <p:attrName>style.visibility</p:attrName>
                                        </p:attrNameLst>
                                      </p:cBhvr>
                                      <p:to>
                                        <p:strVal val="visible"/>
                                      </p:to>
                                    </p:set>
                                    <p:animEffect transition="in" filter="fade">
                                      <p:cBhvr>
                                        <p:cTn id="191" dur="500"/>
                                        <p:tgtEl>
                                          <p:spTgt spid="34"/>
                                        </p:tgtEl>
                                      </p:cBhvr>
                                    </p:animEffect>
                                  </p:childTnLst>
                                </p:cTn>
                              </p:par>
                              <p:par>
                                <p:cTn id="192" presetID="10" presetClass="entr" presetSubtype="0" fill="hold" nodeType="withEffect">
                                  <p:stCondLst>
                                    <p:cond delay="0"/>
                                  </p:stCondLst>
                                  <p:childTnLst>
                                    <p:set>
                                      <p:cBhvr>
                                        <p:cTn id="193" dur="1" fill="hold">
                                          <p:stCondLst>
                                            <p:cond delay="0"/>
                                          </p:stCondLst>
                                        </p:cTn>
                                        <p:tgtEl>
                                          <p:spTgt spid="106"/>
                                        </p:tgtEl>
                                        <p:attrNameLst>
                                          <p:attrName>style.visibility</p:attrName>
                                        </p:attrNameLst>
                                      </p:cBhvr>
                                      <p:to>
                                        <p:strVal val="visible"/>
                                      </p:to>
                                    </p:set>
                                    <p:animEffect transition="in" filter="fade">
                                      <p:cBhvr>
                                        <p:cTn id="194" dur="500"/>
                                        <p:tgtEl>
                                          <p:spTgt spid="10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mph" presetSubtype="2" fill="hold" nodeType="clickEffect">
                                  <p:stCondLst>
                                    <p:cond delay="0"/>
                                  </p:stCondLst>
                                  <p:childTnLst>
                                    <p:animClr clrSpc="rgb" dir="cw">
                                      <p:cBhvr>
                                        <p:cTn id="201" dur="500" fill="hold"/>
                                        <p:tgtEl>
                                          <p:spTgt spid="67"/>
                                        </p:tgtEl>
                                        <p:attrNameLst>
                                          <p:attrName>fillcolor</p:attrName>
                                        </p:attrNameLst>
                                      </p:cBhvr>
                                      <p:to>
                                        <a:srgbClr val="CC65FF"/>
                                      </p:to>
                                    </p:animClr>
                                    <p:set>
                                      <p:cBhvr>
                                        <p:cTn id="202" dur="500" fill="hold"/>
                                        <p:tgtEl>
                                          <p:spTgt spid="67"/>
                                        </p:tgtEl>
                                        <p:attrNameLst>
                                          <p:attrName>fill.type</p:attrName>
                                        </p:attrNameLst>
                                      </p:cBhvr>
                                      <p:to>
                                        <p:strVal val="solid"/>
                                      </p:to>
                                    </p:set>
                                    <p:set>
                                      <p:cBhvr>
                                        <p:cTn id="203" dur="500" fill="hold"/>
                                        <p:tgtEl>
                                          <p:spTgt spid="67"/>
                                        </p:tgtEl>
                                        <p:attrNameLst>
                                          <p:attrName>fill.on</p:attrName>
                                        </p:attrNameLst>
                                      </p:cBhvr>
                                      <p:to>
                                        <p:strVal val="true"/>
                                      </p:to>
                                    </p:set>
                                  </p:childTnLst>
                                </p:cTn>
                              </p:par>
                              <p:par>
                                <p:cTn id="204" presetID="10" presetClass="entr" presetSubtype="0" fill="hold" nodeType="withEffect">
                                  <p:stCondLst>
                                    <p:cond delay="0"/>
                                  </p:stCondLst>
                                  <p:childTnLst>
                                    <p:set>
                                      <p:cBhvr>
                                        <p:cTn id="205" dur="1" fill="hold">
                                          <p:stCondLst>
                                            <p:cond delay="0"/>
                                          </p:stCondLst>
                                        </p:cTn>
                                        <p:tgtEl>
                                          <p:spTgt spid="109"/>
                                        </p:tgtEl>
                                        <p:attrNameLst>
                                          <p:attrName>style.visibility</p:attrName>
                                        </p:attrNameLst>
                                      </p:cBhvr>
                                      <p:to>
                                        <p:strVal val="visible"/>
                                      </p:to>
                                    </p:set>
                                    <p:animEffect transition="in" filter="fade">
                                      <p:cBhvr>
                                        <p:cTn id="206" dur="500"/>
                                        <p:tgtEl>
                                          <p:spTgt spid="109"/>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nodeType="clickEffect">
                                  <p:stCondLst>
                                    <p:cond delay="0"/>
                                  </p:stCondLst>
                                  <p:childTnLst>
                                    <p:set>
                                      <p:cBhvr>
                                        <p:cTn id="210" dur="1" fill="hold">
                                          <p:stCondLst>
                                            <p:cond delay="0"/>
                                          </p:stCondLst>
                                        </p:cTn>
                                        <p:tgtEl>
                                          <p:spTgt spid="99"/>
                                        </p:tgtEl>
                                        <p:attrNameLst>
                                          <p:attrName>style.visibility</p:attrName>
                                        </p:attrNameLst>
                                      </p:cBhvr>
                                      <p:to>
                                        <p:strVal val="visible"/>
                                      </p:to>
                                    </p:set>
                                    <p:animEffect transition="in" filter="wipe(left)">
                                      <p:cBhvr>
                                        <p:cTn id="211" dur="500"/>
                                        <p:tgtEl>
                                          <p:spTgt spid="99"/>
                                        </p:tgtEl>
                                      </p:cBhvr>
                                    </p:animEffect>
                                  </p:childTnLst>
                                </p:cTn>
                              </p:par>
                            </p:childTnLst>
                          </p:cTn>
                        </p:par>
                        <p:par>
                          <p:cTn id="212" fill="hold">
                            <p:stCondLst>
                              <p:cond delay="500"/>
                            </p:stCondLst>
                            <p:childTnLst>
                              <p:par>
                                <p:cTn id="213" presetID="22" presetClass="exit" presetSubtype="8" fill="hold" nodeType="afterEffect">
                                  <p:stCondLst>
                                    <p:cond delay="0"/>
                                  </p:stCondLst>
                                  <p:childTnLst>
                                    <p:animEffect transition="out" filter="wipe(left)">
                                      <p:cBhvr>
                                        <p:cTn id="214" dur="500"/>
                                        <p:tgtEl>
                                          <p:spTgt spid="99"/>
                                        </p:tgtEl>
                                      </p:cBhvr>
                                    </p:animEffect>
                                    <p:set>
                                      <p:cBhvr>
                                        <p:cTn id="215" dur="1" fill="hold">
                                          <p:stCondLst>
                                            <p:cond delay="499"/>
                                          </p:stCondLst>
                                        </p:cTn>
                                        <p:tgtEl>
                                          <p:spTgt spid="99"/>
                                        </p:tgtEl>
                                        <p:attrNameLst>
                                          <p:attrName>style.visibility</p:attrName>
                                        </p:attrNameLst>
                                      </p:cBhvr>
                                      <p:to>
                                        <p:strVal val="hidden"/>
                                      </p:to>
                                    </p:set>
                                  </p:childTnLst>
                                </p:cTn>
                              </p:par>
                              <p:par>
                                <p:cTn id="216" presetID="1" presetClass="emph" presetSubtype="2" fill="hold" nodeType="withEffect">
                                  <p:stCondLst>
                                    <p:cond delay="0"/>
                                  </p:stCondLst>
                                  <p:childTnLst>
                                    <p:animClr clrSpc="rgb" dir="cw">
                                      <p:cBhvr>
                                        <p:cTn id="217" dur="500" fill="hold"/>
                                        <p:tgtEl>
                                          <p:spTgt spid="67"/>
                                        </p:tgtEl>
                                        <p:attrNameLst>
                                          <p:attrName>fillcolor</p:attrName>
                                        </p:attrNameLst>
                                      </p:cBhvr>
                                      <p:to>
                                        <a:srgbClr val="F2F2F2"/>
                                      </p:to>
                                    </p:animClr>
                                    <p:set>
                                      <p:cBhvr>
                                        <p:cTn id="218" dur="500" fill="hold"/>
                                        <p:tgtEl>
                                          <p:spTgt spid="67"/>
                                        </p:tgtEl>
                                        <p:attrNameLst>
                                          <p:attrName>fill.type</p:attrName>
                                        </p:attrNameLst>
                                      </p:cBhvr>
                                      <p:to>
                                        <p:strVal val="solid"/>
                                      </p:to>
                                    </p:set>
                                    <p:set>
                                      <p:cBhvr>
                                        <p:cTn id="219" dur="500" fill="hold"/>
                                        <p:tgtEl>
                                          <p:spTgt spid="67"/>
                                        </p:tgtEl>
                                        <p:attrNameLst>
                                          <p:attrName>fill.on</p:attrName>
                                        </p:attrNameLst>
                                      </p:cBhvr>
                                      <p:to>
                                        <p:strVal val="true"/>
                                      </p:to>
                                    </p:set>
                                  </p:childTnLst>
                                </p:cTn>
                              </p:par>
                              <p:par>
                                <p:cTn id="220" presetID="1" presetClass="emph" presetSubtype="2" fill="hold" nodeType="withEffect">
                                  <p:stCondLst>
                                    <p:cond delay="0"/>
                                  </p:stCondLst>
                                  <p:childTnLst>
                                    <p:animClr clrSpc="rgb" dir="cw">
                                      <p:cBhvr>
                                        <p:cTn id="221" dur="500" fill="hold"/>
                                        <p:tgtEl>
                                          <p:spTgt spid="77"/>
                                        </p:tgtEl>
                                        <p:attrNameLst>
                                          <p:attrName>fillcolor</p:attrName>
                                        </p:attrNameLst>
                                      </p:cBhvr>
                                      <p:to>
                                        <a:srgbClr val="CC65FF"/>
                                      </p:to>
                                    </p:animClr>
                                    <p:set>
                                      <p:cBhvr>
                                        <p:cTn id="222" dur="500" fill="hold"/>
                                        <p:tgtEl>
                                          <p:spTgt spid="77"/>
                                        </p:tgtEl>
                                        <p:attrNameLst>
                                          <p:attrName>fill.type</p:attrName>
                                        </p:attrNameLst>
                                      </p:cBhvr>
                                      <p:to>
                                        <p:strVal val="solid"/>
                                      </p:to>
                                    </p:set>
                                    <p:set>
                                      <p:cBhvr>
                                        <p:cTn id="223" dur="500" fill="hold"/>
                                        <p:tgtEl>
                                          <p:spTgt spid="77"/>
                                        </p:tgtEl>
                                        <p:attrNameLst>
                                          <p:attrName>fill.on</p:attrName>
                                        </p:attrNameLst>
                                      </p:cBhvr>
                                      <p:to>
                                        <p:strVal val="true"/>
                                      </p:to>
                                    </p:se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nodeType="clickEffect">
                                  <p:stCondLst>
                                    <p:cond delay="0"/>
                                  </p:stCondLst>
                                  <p:childTnLst>
                                    <p:set>
                                      <p:cBhvr>
                                        <p:cTn id="227" dur="1" fill="hold">
                                          <p:stCondLst>
                                            <p:cond delay="0"/>
                                          </p:stCondLst>
                                        </p:cTn>
                                        <p:tgtEl>
                                          <p:spTgt spid="100"/>
                                        </p:tgtEl>
                                        <p:attrNameLst>
                                          <p:attrName>style.visibility</p:attrName>
                                        </p:attrNameLst>
                                      </p:cBhvr>
                                      <p:to>
                                        <p:strVal val="visible"/>
                                      </p:to>
                                    </p:set>
                                    <p:animEffect transition="in" filter="wipe(left)">
                                      <p:cBhvr>
                                        <p:cTn id="228" dur="500"/>
                                        <p:tgtEl>
                                          <p:spTgt spid="100"/>
                                        </p:tgtEl>
                                      </p:cBhvr>
                                    </p:animEffect>
                                  </p:childTnLst>
                                </p:cTn>
                              </p:par>
                              <p:par>
                                <p:cTn id="229" presetID="1" presetClass="emph" presetSubtype="2" fill="hold" nodeType="withEffect">
                                  <p:stCondLst>
                                    <p:cond delay="0"/>
                                  </p:stCondLst>
                                  <p:childTnLst>
                                    <p:animClr clrSpc="rgb" dir="cw">
                                      <p:cBhvr>
                                        <p:cTn id="230" dur="500" fill="hold"/>
                                        <p:tgtEl>
                                          <p:spTgt spid="77"/>
                                        </p:tgtEl>
                                        <p:attrNameLst>
                                          <p:attrName>fillcolor</p:attrName>
                                        </p:attrNameLst>
                                      </p:cBhvr>
                                      <p:to>
                                        <a:srgbClr val="F2F2F2"/>
                                      </p:to>
                                    </p:animClr>
                                    <p:set>
                                      <p:cBhvr>
                                        <p:cTn id="231" dur="500" fill="hold"/>
                                        <p:tgtEl>
                                          <p:spTgt spid="77"/>
                                        </p:tgtEl>
                                        <p:attrNameLst>
                                          <p:attrName>fill.type</p:attrName>
                                        </p:attrNameLst>
                                      </p:cBhvr>
                                      <p:to>
                                        <p:strVal val="solid"/>
                                      </p:to>
                                    </p:set>
                                    <p:set>
                                      <p:cBhvr>
                                        <p:cTn id="232" dur="500" fill="hold"/>
                                        <p:tgtEl>
                                          <p:spTgt spid="77"/>
                                        </p:tgtEl>
                                        <p:attrNameLst>
                                          <p:attrName>fill.on</p:attrName>
                                        </p:attrNameLst>
                                      </p:cBhvr>
                                      <p:to>
                                        <p:strVal val="true"/>
                                      </p:to>
                                    </p:set>
                                  </p:childTnLst>
                                </p:cTn>
                              </p:par>
                            </p:childTnLst>
                          </p:cTn>
                        </p:par>
                        <p:par>
                          <p:cTn id="233" fill="hold">
                            <p:stCondLst>
                              <p:cond delay="500"/>
                            </p:stCondLst>
                            <p:childTnLst>
                              <p:par>
                                <p:cTn id="234" presetID="22" presetClass="exit" presetSubtype="8" fill="hold" nodeType="afterEffect">
                                  <p:stCondLst>
                                    <p:cond delay="0"/>
                                  </p:stCondLst>
                                  <p:childTnLst>
                                    <p:animEffect transition="out" filter="wipe(left)">
                                      <p:cBhvr>
                                        <p:cTn id="235" dur="500"/>
                                        <p:tgtEl>
                                          <p:spTgt spid="100"/>
                                        </p:tgtEl>
                                      </p:cBhvr>
                                    </p:animEffect>
                                    <p:set>
                                      <p:cBhvr>
                                        <p:cTn id="236" dur="1" fill="hold">
                                          <p:stCondLst>
                                            <p:cond delay="499"/>
                                          </p:stCondLst>
                                        </p:cTn>
                                        <p:tgtEl>
                                          <p:spTgt spid="100"/>
                                        </p:tgtEl>
                                        <p:attrNameLst>
                                          <p:attrName>style.visibility</p:attrName>
                                        </p:attrNameLst>
                                      </p:cBhvr>
                                      <p:to>
                                        <p:strVal val="hidden"/>
                                      </p:to>
                                    </p:set>
                                  </p:childTnLst>
                                </p:cTn>
                              </p:par>
                              <p:par>
                                <p:cTn id="237" presetID="1" presetClass="emph" presetSubtype="2" fill="hold" nodeType="withEffect">
                                  <p:stCondLst>
                                    <p:cond delay="0"/>
                                  </p:stCondLst>
                                  <p:childTnLst>
                                    <p:animClr clrSpc="rgb" dir="cw">
                                      <p:cBhvr>
                                        <p:cTn id="238" dur="500" fill="hold"/>
                                        <p:tgtEl>
                                          <p:spTgt spid="80"/>
                                        </p:tgtEl>
                                        <p:attrNameLst>
                                          <p:attrName>fillcolor</p:attrName>
                                        </p:attrNameLst>
                                      </p:cBhvr>
                                      <p:to>
                                        <a:srgbClr val="F2F2F2"/>
                                      </p:to>
                                    </p:animClr>
                                    <p:set>
                                      <p:cBhvr>
                                        <p:cTn id="239" dur="500" fill="hold"/>
                                        <p:tgtEl>
                                          <p:spTgt spid="80"/>
                                        </p:tgtEl>
                                        <p:attrNameLst>
                                          <p:attrName>fill.type</p:attrName>
                                        </p:attrNameLst>
                                      </p:cBhvr>
                                      <p:to>
                                        <p:strVal val="solid"/>
                                      </p:to>
                                    </p:set>
                                    <p:set>
                                      <p:cBhvr>
                                        <p:cTn id="240" dur="500" fill="hold"/>
                                        <p:tgtEl>
                                          <p:spTgt spid="80"/>
                                        </p:tgtEl>
                                        <p:attrNameLst>
                                          <p:attrName>fill.on</p:attrName>
                                        </p:attrNameLst>
                                      </p:cBhvr>
                                      <p:to>
                                        <p:strVal val="true"/>
                                      </p:to>
                                    </p:set>
                                  </p:childTnLst>
                                </p:cTn>
                              </p:par>
                              <p:par>
                                <p:cTn id="241" presetID="1" presetClass="emph" presetSubtype="2" fill="hold" nodeType="withEffect">
                                  <p:stCondLst>
                                    <p:cond delay="0"/>
                                  </p:stCondLst>
                                  <p:childTnLst>
                                    <p:animClr clrSpc="rgb" dir="cw">
                                      <p:cBhvr>
                                        <p:cTn id="242" dur="500" fill="hold"/>
                                        <p:tgtEl>
                                          <p:spTgt spid="80"/>
                                        </p:tgtEl>
                                        <p:attrNameLst>
                                          <p:attrName>fillcolor</p:attrName>
                                        </p:attrNameLst>
                                      </p:cBhvr>
                                      <p:to>
                                        <a:srgbClr val="CC65FF"/>
                                      </p:to>
                                    </p:animClr>
                                    <p:set>
                                      <p:cBhvr>
                                        <p:cTn id="243" dur="500" fill="hold"/>
                                        <p:tgtEl>
                                          <p:spTgt spid="80"/>
                                        </p:tgtEl>
                                        <p:attrNameLst>
                                          <p:attrName>fill.type</p:attrName>
                                        </p:attrNameLst>
                                      </p:cBhvr>
                                      <p:to>
                                        <p:strVal val="solid"/>
                                      </p:to>
                                    </p:set>
                                    <p:set>
                                      <p:cBhvr>
                                        <p:cTn id="244" dur="500" fill="hold"/>
                                        <p:tgtEl>
                                          <p:spTgt spid="80"/>
                                        </p:tgtEl>
                                        <p:attrNameLst>
                                          <p:attrName>fill.on</p:attrName>
                                        </p:attrNameLst>
                                      </p:cBhvr>
                                      <p:to>
                                        <p:strVal val="true"/>
                                      </p:to>
                                    </p:se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02"/>
                                        </p:tgtEl>
                                        <p:attrNameLst>
                                          <p:attrName>style.visibility</p:attrName>
                                        </p:attrNameLst>
                                      </p:cBhvr>
                                      <p:to>
                                        <p:strVal val="visible"/>
                                      </p:to>
                                    </p:set>
                                    <p:animEffect transition="in" filter="wipe(down)">
                                      <p:cBhvr>
                                        <p:cTn id="249" dur="500"/>
                                        <p:tgtEl>
                                          <p:spTgt spid="102"/>
                                        </p:tgtEl>
                                      </p:cBhvr>
                                    </p:animEffect>
                                  </p:childTnLst>
                                </p:cTn>
                              </p:par>
                              <p:par>
                                <p:cTn id="250" presetID="1" presetClass="emph" presetSubtype="2" fill="hold" nodeType="withEffect">
                                  <p:stCondLst>
                                    <p:cond delay="0"/>
                                  </p:stCondLst>
                                  <p:childTnLst>
                                    <p:animClr clrSpc="rgb" dir="cw">
                                      <p:cBhvr>
                                        <p:cTn id="251" dur="500" fill="hold"/>
                                        <p:tgtEl>
                                          <p:spTgt spid="80"/>
                                        </p:tgtEl>
                                        <p:attrNameLst>
                                          <p:attrName>fillcolor</p:attrName>
                                        </p:attrNameLst>
                                      </p:cBhvr>
                                      <p:to>
                                        <a:srgbClr val="F2F2F2"/>
                                      </p:to>
                                    </p:animClr>
                                    <p:set>
                                      <p:cBhvr>
                                        <p:cTn id="252" dur="500" fill="hold"/>
                                        <p:tgtEl>
                                          <p:spTgt spid="80"/>
                                        </p:tgtEl>
                                        <p:attrNameLst>
                                          <p:attrName>fill.type</p:attrName>
                                        </p:attrNameLst>
                                      </p:cBhvr>
                                      <p:to>
                                        <p:strVal val="solid"/>
                                      </p:to>
                                    </p:set>
                                    <p:set>
                                      <p:cBhvr>
                                        <p:cTn id="253" dur="500" fill="hold"/>
                                        <p:tgtEl>
                                          <p:spTgt spid="80"/>
                                        </p:tgtEl>
                                        <p:attrNameLst>
                                          <p:attrName>fill.on</p:attrName>
                                        </p:attrNameLst>
                                      </p:cBhvr>
                                      <p:to>
                                        <p:strVal val="true"/>
                                      </p:to>
                                    </p:set>
                                  </p:childTnLst>
                                </p:cTn>
                              </p:par>
                            </p:childTnLst>
                          </p:cTn>
                        </p:par>
                        <p:par>
                          <p:cTn id="254" fill="hold">
                            <p:stCondLst>
                              <p:cond delay="500"/>
                            </p:stCondLst>
                            <p:childTnLst>
                              <p:par>
                                <p:cTn id="255" presetID="22" presetClass="exit" presetSubtype="4" fill="hold" nodeType="afterEffect">
                                  <p:stCondLst>
                                    <p:cond delay="0"/>
                                  </p:stCondLst>
                                  <p:childTnLst>
                                    <p:animEffect transition="out" filter="wipe(down)">
                                      <p:cBhvr>
                                        <p:cTn id="256" dur="500"/>
                                        <p:tgtEl>
                                          <p:spTgt spid="102"/>
                                        </p:tgtEl>
                                      </p:cBhvr>
                                    </p:animEffect>
                                    <p:set>
                                      <p:cBhvr>
                                        <p:cTn id="257" dur="1" fill="hold">
                                          <p:stCondLst>
                                            <p:cond delay="499"/>
                                          </p:stCondLst>
                                        </p:cTn>
                                        <p:tgtEl>
                                          <p:spTgt spid="102"/>
                                        </p:tgtEl>
                                        <p:attrNameLst>
                                          <p:attrName>style.visibility</p:attrName>
                                        </p:attrNameLst>
                                      </p:cBhvr>
                                      <p:to>
                                        <p:strVal val="hidden"/>
                                      </p:to>
                                    </p:set>
                                  </p:childTnLst>
                                </p:cTn>
                              </p:par>
                              <p:par>
                                <p:cTn id="258" presetID="1" presetClass="emph" presetSubtype="2" fill="hold" nodeType="withEffect">
                                  <p:stCondLst>
                                    <p:cond delay="0"/>
                                  </p:stCondLst>
                                  <p:childTnLst>
                                    <p:animClr clrSpc="rgb" dir="cw">
                                      <p:cBhvr>
                                        <p:cTn id="259" dur="500" fill="hold"/>
                                        <p:tgtEl>
                                          <p:spTgt spid="84"/>
                                        </p:tgtEl>
                                        <p:attrNameLst>
                                          <p:attrName>fillcolor</p:attrName>
                                        </p:attrNameLst>
                                      </p:cBhvr>
                                      <p:to>
                                        <a:srgbClr val="CC65FF"/>
                                      </p:to>
                                    </p:animClr>
                                    <p:set>
                                      <p:cBhvr>
                                        <p:cTn id="260" dur="500" fill="hold"/>
                                        <p:tgtEl>
                                          <p:spTgt spid="84"/>
                                        </p:tgtEl>
                                        <p:attrNameLst>
                                          <p:attrName>fill.type</p:attrName>
                                        </p:attrNameLst>
                                      </p:cBhvr>
                                      <p:to>
                                        <p:strVal val="solid"/>
                                      </p:to>
                                    </p:set>
                                    <p:set>
                                      <p:cBhvr>
                                        <p:cTn id="261" dur="500" fill="hold"/>
                                        <p:tgtEl>
                                          <p:spTgt spid="84"/>
                                        </p:tgtEl>
                                        <p:attrNameLst>
                                          <p:attrName>fill.on</p:attrName>
                                        </p:attrNameLst>
                                      </p:cBhvr>
                                      <p:to>
                                        <p:strVal val="true"/>
                                      </p:to>
                                    </p:set>
                                  </p:childTnLst>
                                </p:cTn>
                              </p:par>
                            </p:childTnLst>
                          </p:cTn>
                        </p:par>
                      </p:childTnLst>
                    </p:cTn>
                  </p:par>
                  <p:par>
                    <p:cTn id="262" fill="hold">
                      <p:stCondLst>
                        <p:cond delay="indefinite"/>
                      </p:stCondLst>
                      <p:childTnLst>
                        <p:par>
                          <p:cTn id="263" fill="hold">
                            <p:stCondLst>
                              <p:cond delay="0"/>
                            </p:stCondLst>
                            <p:childTnLst>
                              <p:par>
                                <p:cTn id="264" presetID="22" presetClass="entr" presetSubtype="8" fill="hold" nodeType="clickEffect">
                                  <p:stCondLst>
                                    <p:cond delay="0"/>
                                  </p:stCondLst>
                                  <p:childTnLst>
                                    <p:set>
                                      <p:cBhvr>
                                        <p:cTn id="265" dur="1" fill="hold">
                                          <p:stCondLst>
                                            <p:cond delay="0"/>
                                          </p:stCondLst>
                                        </p:cTn>
                                        <p:tgtEl>
                                          <p:spTgt spid="103"/>
                                        </p:tgtEl>
                                        <p:attrNameLst>
                                          <p:attrName>style.visibility</p:attrName>
                                        </p:attrNameLst>
                                      </p:cBhvr>
                                      <p:to>
                                        <p:strVal val="visible"/>
                                      </p:to>
                                    </p:set>
                                    <p:animEffect transition="in" filter="wipe(left)">
                                      <p:cBhvr>
                                        <p:cTn id="266" dur="500"/>
                                        <p:tgtEl>
                                          <p:spTgt spid="103"/>
                                        </p:tgtEl>
                                      </p:cBhvr>
                                    </p:animEffect>
                                  </p:childTnLst>
                                </p:cTn>
                              </p:par>
                              <p:par>
                                <p:cTn id="267" presetID="1" presetClass="emph" presetSubtype="2" fill="hold" nodeType="withEffect">
                                  <p:stCondLst>
                                    <p:cond delay="0"/>
                                  </p:stCondLst>
                                  <p:childTnLst>
                                    <p:animClr clrSpc="rgb" dir="cw">
                                      <p:cBhvr>
                                        <p:cTn id="268" dur="500" fill="hold"/>
                                        <p:tgtEl>
                                          <p:spTgt spid="84"/>
                                        </p:tgtEl>
                                        <p:attrNameLst>
                                          <p:attrName>fillcolor</p:attrName>
                                        </p:attrNameLst>
                                      </p:cBhvr>
                                      <p:to>
                                        <a:srgbClr val="F2F2F2"/>
                                      </p:to>
                                    </p:animClr>
                                    <p:set>
                                      <p:cBhvr>
                                        <p:cTn id="269" dur="500" fill="hold"/>
                                        <p:tgtEl>
                                          <p:spTgt spid="84"/>
                                        </p:tgtEl>
                                        <p:attrNameLst>
                                          <p:attrName>fill.type</p:attrName>
                                        </p:attrNameLst>
                                      </p:cBhvr>
                                      <p:to>
                                        <p:strVal val="solid"/>
                                      </p:to>
                                    </p:set>
                                    <p:set>
                                      <p:cBhvr>
                                        <p:cTn id="270" dur="500" fill="hold"/>
                                        <p:tgtEl>
                                          <p:spTgt spid="84"/>
                                        </p:tgtEl>
                                        <p:attrNameLst>
                                          <p:attrName>fill.on</p:attrName>
                                        </p:attrNameLst>
                                      </p:cBhvr>
                                      <p:to>
                                        <p:strVal val="true"/>
                                      </p:to>
                                    </p:set>
                                  </p:childTnLst>
                                </p:cTn>
                              </p:par>
                            </p:childTnLst>
                          </p:cTn>
                        </p:par>
                        <p:par>
                          <p:cTn id="271" fill="hold">
                            <p:stCondLst>
                              <p:cond delay="500"/>
                            </p:stCondLst>
                            <p:childTnLst>
                              <p:par>
                                <p:cTn id="272" presetID="22" presetClass="exit" presetSubtype="8" fill="hold" nodeType="afterEffect">
                                  <p:stCondLst>
                                    <p:cond delay="0"/>
                                  </p:stCondLst>
                                  <p:childTnLst>
                                    <p:animEffect transition="out" filter="wipe(left)">
                                      <p:cBhvr>
                                        <p:cTn id="273" dur="500"/>
                                        <p:tgtEl>
                                          <p:spTgt spid="103"/>
                                        </p:tgtEl>
                                      </p:cBhvr>
                                    </p:animEffect>
                                    <p:set>
                                      <p:cBhvr>
                                        <p:cTn id="274" dur="1" fill="hold">
                                          <p:stCondLst>
                                            <p:cond delay="499"/>
                                          </p:stCondLst>
                                        </p:cTn>
                                        <p:tgtEl>
                                          <p:spTgt spid="103"/>
                                        </p:tgtEl>
                                        <p:attrNameLst>
                                          <p:attrName>style.visibility</p:attrName>
                                        </p:attrNameLst>
                                      </p:cBhvr>
                                      <p:to>
                                        <p:strVal val="hidden"/>
                                      </p:to>
                                    </p:set>
                                  </p:childTnLst>
                                </p:cTn>
                              </p:par>
                              <p:par>
                                <p:cTn id="275" presetID="1" presetClass="emph" presetSubtype="2" fill="hold" nodeType="withEffect">
                                  <p:stCondLst>
                                    <p:cond delay="0"/>
                                  </p:stCondLst>
                                  <p:childTnLst>
                                    <p:animClr clrSpc="rgb" dir="cw">
                                      <p:cBhvr>
                                        <p:cTn id="276" dur="500" fill="hold"/>
                                        <p:tgtEl>
                                          <p:spTgt spid="87"/>
                                        </p:tgtEl>
                                        <p:attrNameLst>
                                          <p:attrName>fillcolor</p:attrName>
                                        </p:attrNameLst>
                                      </p:cBhvr>
                                      <p:to>
                                        <a:srgbClr val="CC65FF"/>
                                      </p:to>
                                    </p:animClr>
                                    <p:set>
                                      <p:cBhvr>
                                        <p:cTn id="277" dur="500" fill="hold"/>
                                        <p:tgtEl>
                                          <p:spTgt spid="87"/>
                                        </p:tgtEl>
                                        <p:attrNameLst>
                                          <p:attrName>fill.type</p:attrName>
                                        </p:attrNameLst>
                                      </p:cBhvr>
                                      <p:to>
                                        <p:strVal val="solid"/>
                                      </p:to>
                                    </p:set>
                                    <p:set>
                                      <p:cBhvr>
                                        <p:cTn id="278" dur="500" fill="hold"/>
                                        <p:tgtEl>
                                          <p:spTgt spid="87"/>
                                        </p:tgtEl>
                                        <p:attrNameLst>
                                          <p:attrName>fill.on</p:attrName>
                                        </p:attrNameLst>
                                      </p:cBhvr>
                                      <p:to>
                                        <p:strVal val="true"/>
                                      </p:to>
                                    </p:set>
                                  </p:childTnLst>
                                </p:cTn>
                              </p:par>
                            </p:childTnLst>
                          </p:cTn>
                        </p:par>
                      </p:childTnLst>
                    </p:cTn>
                  </p:par>
                  <p:par>
                    <p:cTn id="279" fill="hold">
                      <p:stCondLst>
                        <p:cond delay="indefinite"/>
                      </p:stCondLst>
                      <p:childTnLst>
                        <p:par>
                          <p:cTn id="280" fill="hold">
                            <p:stCondLst>
                              <p:cond delay="0"/>
                            </p:stCondLst>
                            <p:childTnLst>
                              <p:par>
                                <p:cTn id="281" presetID="22" presetClass="entr" presetSubtype="1" fill="hold" nodeType="clickEffect">
                                  <p:stCondLst>
                                    <p:cond delay="0"/>
                                  </p:stCondLst>
                                  <p:childTnLst>
                                    <p:set>
                                      <p:cBhvr>
                                        <p:cTn id="282" dur="1" fill="hold">
                                          <p:stCondLst>
                                            <p:cond delay="0"/>
                                          </p:stCondLst>
                                        </p:cTn>
                                        <p:tgtEl>
                                          <p:spTgt spid="105"/>
                                        </p:tgtEl>
                                        <p:attrNameLst>
                                          <p:attrName>style.visibility</p:attrName>
                                        </p:attrNameLst>
                                      </p:cBhvr>
                                      <p:to>
                                        <p:strVal val="visible"/>
                                      </p:to>
                                    </p:set>
                                    <p:animEffect transition="in" filter="wipe(up)">
                                      <p:cBhvr>
                                        <p:cTn id="283" dur="500"/>
                                        <p:tgtEl>
                                          <p:spTgt spid="105"/>
                                        </p:tgtEl>
                                      </p:cBhvr>
                                    </p:animEffect>
                                  </p:childTnLst>
                                </p:cTn>
                              </p:par>
                              <p:par>
                                <p:cTn id="284" presetID="1" presetClass="emph" presetSubtype="2" fill="hold" nodeType="withEffect">
                                  <p:stCondLst>
                                    <p:cond delay="0"/>
                                  </p:stCondLst>
                                  <p:childTnLst>
                                    <p:animClr clrSpc="rgb" dir="cw">
                                      <p:cBhvr>
                                        <p:cTn id="285" dur="500" fill="hold"/>
                                        <p:tgtEl>
                                          <p:spTgt spid="87"/>
                                        </p:tgtEl>
                                        <p:attrNameLst>
                                          <p:attrName>fillcolor</p:attrName>
                                        </p:attrNameLst>
                                      </p:cBhvr>
                                      <p:to>
                                        <a:srgbClr val="F2F2F2"/>
                                      </p:to>
                                    </p:animClr>
                                    <p:set>
                                      <p:cBhvr>
                                        <p:cTn id="286" dur="500" fill="hold"/>
                                        <p:tgtEl>
                                          <p:spTgt spid="87"/>
                                        </p:tgtEl>
                                        <p:attrNameLst>
                                          <p:attrName>fill.type</p:attrName>
                                        </p:attrNameLst>
                                      </p:cBhvr>
                                      <p:to>
                                        <p:strVal val="solid"/>
                                      </p:to>
                                    </p:set>
                                    <p:set>
                                      <p:cBhvr>
                                        <p:cTn id="287" dur="500" fill="hold"/>
                                        <p:tgtEl>
                                          <p:spTgt spid="87"/>
                                        </p:tgtEl>
                                        <p:attrNameLst>
                                          <p:attrName>fill.on</p:attrName>
                                        </p:attrNameLst>
                                      </p:cBhvr>
                                      <p:to>
                                        <p:strVal val="true"/>
                                      </p:to>
                                    </p:set>
                                  </p:childTnLst>
                                </p:cTn>
                              </p:par>
                            </p:childTnLst>
                          </p:cTn>
                        </p:par>
                        <p:par>
                          <p:cTn id="288" fill="hold">
                            <p:stCondLst>
                              <p:cond delay="500"/>
                            </p:stCondLst>
                            <p:childTnLst>
                              <p:par>
                                <p:cTn id="289" presetID="22" presetClass="exit" presetSubtype="1" fill="hold" nodeType="afterEffect">
                                  <p:stCondLst>
                                    <p:cond delay="0"/>
                                  </p:stCondLst>
                                  <p:childTnLst>
                                    <p:animEffect transition="out" filter="wipe(up)">
                                      <p:cBhvr>
                                        <p:cTn id="290" dur="500"/>
                                        <p:tgtEl>
                                          <p:spTgt spid="105"/>
                                        </p:tgtEl>
                                      </p:cBhvr>
                                    </p:animEffect>
                                    <p:set>
                                      <p:cBhvr>
                                        <p:cTn id="291" dur="1" fill="hold">
                                          <p:stCondLst>
                                            <p:cond delay="499"/>
                                          </p:stCondLst>
                                        </p:cTn>
                                        <p:tgtEl>
                                          <p:spTgt spid="105"/>
                                        </p:tgtEl>
                                        <p:attrNameLst>
                                          <p:attrName>style.visibility</p:attrName>
                                        </p:attrNameLst>
                                      </p:cBhvr>
                                      <p:to>
                                        <p:strVal val="hidden"/>
                                      </p:to>
                                    </p:set>
                                  </p:childTnLst>
                                </p:cTn>
                              </p:par>
                              <p:par>
                                <p:cTn id="292" presetID="1" presetClass="emph" presetSubtype="2" fill="hold" nodeType="withEffect">
                                  <p:stCondLst>
                                    <p:cond delay="0"/>
                                  </p:stCondLst>
                                  <p:childTnLst>
                                    <p:animClr clrSpc="rgb" dir="cw">
                                      <p:cBhvr>
                                        <p:cTn id="293" dur="500" fill="hold"/>
                                        <p:tgtEl>
                                          <p:spTgt spid="74"/>
                                        </p:tgtEl>
                                        <p:attrNameLst>
                                          <p:attrName>fillcolor</p:attrName>
                                        </p:attrNameLst>
                                      </p:cBhvr>
                                      <p:to>
                                        <a:srgbClr val="CC65FF"/>
                                      </p:to>
                                    </p:animClr>
                                    <p:set>
                                      <p:cBhvr>
                                        <p:cTn id="294" dur="500" fill="hold"/>
                                        <p:tgtEl>
                                          <p:spTgt spid="74"/>
                                        </p:tgtEl>
                                        <p:attrNameLst>
                                          <p:attrName>fill.type</p:attrName>
                                        </p:attrNameLst>
                                      </p:cBhvr>
                                      <p:to>
                                        <p:strVal val="solid"/>
                                      </p:to>
                                    </p:set>
                                    <p:set>
                                      <p:cBhvr>
                                        <p:cTn id="295" dur="500" fill="hold"/>
                                        <p:tgtEl>
                                          <p:spTgt spid="74"/>
                                        </p:tgtEl>
                                        <p:attrNameLst>
                                          <p:attrName>fill.on</p:attrName>
                                        </p:attrNameLst>
                                      </p:cBhvr>
                                      <p:to>
                                        <p:strVal val="true"/>
                                      </p:to>
                                    </p:set>
                                  </p:childTnLst>
                                </p:cTn>
                              </p:par>
                            </p:childTnLst>
                          </p:cTn>
                        </p:par>
                      </p:childTnLst>
                    </p:cTn>
                  </p:par>
                  <p:par>
                    <p:cTn id="296" fill="hold">
                      <p:stCondLst>
                        <p:cond delay="indefinite"/>
                      </p:stCondLst>
                      <p:childTnLst>
                        <p:par>
                          <p:cTn id="297" fill="hold">
                            <p:stCondLst>
                              <p:cond delay="0"/>
                            </p:stCondLst>
                            <p:childTnLst>
                              <p:par>
                                <p:cTn id="298" presetID="1" presetClass="emph" presetSubtype="2" fill="hold" nodeType="clickEffect">
                                  <p:stCondLst>
                                    <p:cond delay="0"/>
                                  </p:stCondLst>
                                  <p:childTnLst>
                                    <p:animClr clrSpc="rgb" dir="cw">
                                      <p:cBhvr>
                                        <p:cTn id="299" dur="500" fill="hold"/>
                                        <p:tgtEl>
                                          <p:spTgt spid="74"/>
                                        </p:tgtEl>
                                        <p:attrNameLst>
                                          <p:attrName>fillcolor</p:attrName>
                                        </p:attrNameLst>
                                      </p:cBhvr>
                                      <p:to>
                                        <a:srgbClr val="F2F2F2"/>
                                      </p:to>
                                    </p:animClr>
                                    <p:set>
                                      <p:cBhvr>
                                        <p:cTn id="300" dur="500" fill="hold"/>
                                        <p:tgtEl>
                                          <p:spTgt spid="74"/>
                                        </p:tgtEl>
                                        <p:attrNameLst>
                                          <p:attrName>fill.type</p:attrName>
                                        </p:attrNameLst>
                                      </p:cBhvr>
                                      <p:to>
                                        <p:strVal val="solid"/>
                                      </p:to>
                                    </p:set>
                                    <p:set>
                                      <p:cBhvr>
                                        <p:cTn id="301" dur="500" fill="hold"/>
                                        <p:tgtEl>
                                          <p:spTgt spid="74"/>
                                        </p:tgtEl>
                                        <p:attrNameLst>
                                          <p:attrName>fill.on</p:attrName>
                                        </p:attrNameLst>
                                      </p:cBhvr>
                                      <p:to>
                                        <p:strVal val="true"/>
                                      </p:to>
                                    </p:se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99"/>
                                        </p:tgtEl>
                                        <p:attrNameLst>
                                          <p:attrName>style.visibility</p:attrName>
                                        </p:attrNameLst>
                                      </p:cBhvr>
                                      <p:to>
                                        <p:strVal val="visible"/>
                                      </p:to>
                                    </p:set>
                                    <p:animEffect transition="in" filter="fade">
                                      <p:cBhvr>
                                        <p:cTn id="306" dur="500"/>
                                        <p:tgtEl>
                                          <p:spTgt spid="99"/>
                                        </p:tgtEl>
                                      </p:cBhvr>
                                    </p:animEffect>
                                  </p:childTnLst>
                                </p:cTn>
                              </p:par>
                              <p:par>
                                <p:cTn id="307" presetID="10" presetClass="entr" presetSubtype="0" fill="hold" nodeType="withEffect">
                                  <p:stCondLst>
                                    <p:cond delay="0"/>
                                  </p:stCondLst>
                                  <p:childTnLst>
                                    <p:set>
                                      <p:cBhvr>
                                        <p:cTn id="308" dur="1" fill="hold">
                                          <p:stCondLst>
                                            <p:cond delay="0"/>
                                          </p:stCondLst>
                                        </p:cTn>
                                        <p:tgtEl>
                                          <p:spTgt spid="100"/>
                                        </p:tgtEl>
                                        <p:attrNameLst>
                                          <p:attrName>style.visibility</p:attrName>
                                        </p:attrNameLst>
                                      </p:cBhvr>
                                      <p:to>
                                        <p:strVal val="visible"/>
                                      </p:to>
                                    </p:set>
                                    <p:animEffect transition="in" filter="fade">
                                      <p:cBhvr>
                                        <p:cTn id="309" dur="500"/>
                                        <p:tgtEl>
                                          <p:spTgt spid="100"/>
                                        </p:tgtEl>
                                      </p:cBhvr>
                                    </p:animEffect>
                                  </p:childTnLst>
                                </p:cTn>
                              </p:par>
                              <p:par>
                                <p:cTn id="310" presetID="10" presetClass="entr" presetSubtype="0" fill="hold" nodeType="withEffect">
                                  <p:stCondLst>
                                    <p:cond delay="0"/>
                                  </p:stCondLst>
                                  <p:childTnLst>
                                    <p:set>
                                      <p:cBhvr>
                                        <p:cTn id="311" dur="1" fill="hold">
                                          <p:stCondLst>
                                            <p:cond delay="0"/>
                                          </p:stCondLst>
                                        </p:cTn>
                                        <p:tgtEl>
                                          <p:spTgt spid="101"/>
                                        </p:tgtEl>
                                        <p:attrNameLst>
                                          <p:attrName>style.visibility</p:attrName>
                                        </p:attrNameLst>
                                      </p:cBhvr>
                                      <p:to>
                                        <p:strVal val="visible"/>
                                      </p:to>
                                    </p:set>
                                    <p:animEffect transition="in" filter="fade">
                                      <p:cBhvr>
                                        <p:cTn id="312" dur="500"/>
                                        <p:tgtEl>
                                          <p:spTgt spid="101"/>
                                        </p:tgtEl>
                                      </p:cBhvr>
                                    </p:animEffect>
                                  </p:childTnLst>
                                </p:cTn>
                              </p:par>
                              <p:par>
                                <p:cTn id="313" presetID="10" presetClass="entr" presetSubtype="0" fill="hold" nodeType="withEffect">
                                  <p:stCondLst>
                                    <p:cond delay="0"/>
                                  </p:stCondLst>
                                  <p:childTnLst>
                                    <p:set>
                                      <p:cBhvr>
                                        <p:cTn id="314" dur="1" fill="hold">
                                          <p:stCondLst>
                                            <p:cond delay="0"/>
                                          </p:stCondLst>
                                        </p:cTn>
                                        <p:tgtEl>
                                          <p:spTgt spid="103"/>
                                        </p:tgtEl>
                                        <p:attrNameLst>
                                          <p:attrName>style.visibility</p:attrName>
                                        </p:attrNameLst>
                                      </p:cBhvr>
                                      <p:to>
                                        <p:strVal val="visible"/>
                                      </p:to>
                                    </p:set>
                                    <p:animEffect transition="in" filter="fade">
                                      <p:cBhvr>
                                        <p:cTn id="315" dur="500"/>
                                        <p:tgtEl>
                                          <p:spTgt spid="103"/>
                                        </p:tgtEl>
                                      </p:cBhvr>
                                    </p:animEffect>
                                  </p:childTnLst>
                                </p:cTn>
                              </p:par>
                              <p:par>
                                <p:cTn id="316" presetID="10" presetClass="entr" presetSubtype="0" fill="hold"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childTnLst>
                                </p:cTn>
                              </p:par>
                              <p:par>
                                <p:cTn id="319" presetID="10" presetClass="entr" presetSubtype="0" fill="hold" nodeType="withEffect">
                                  <p:stCondLst>
                                    <p:cond delay="0"/>
                                  </p:stCondLst>
                                  <p:childTnLst>
                                    <p:set>
                                      <p:cBhvr>
                                        <p:cTn id="320" dur="1" fill="hold">
                                          <p:stCondLst>
                                            <p:cond delay="0"/>
                                          </p:stCondLst>
                                        </p:cTn>
                                        <p:tgtEl>
                                          <p:spTgt spid="104"/>
                                        </p:tgtEl>
                                        <p:attrNameLst>
                                          <p:attrName>style.visibility</p:attrName>
                                        </p:attrNameLst>
                                      </p:cBhvr>
                                      <p:to>
                                        <p:strVal val="visible"/>
                                      </p:to>
                                    </p:set>
                                    <p:animEffect transition="in" filter="fade">
                                      <p:cBhvr>
                                        <p:cTn id="321" dur="500"/>
                                        <p:tgtEl>
                                          <p:spTgt spid="104"/>
                                        </p:tgtEl>
                                      </p:cBhvr>
                                    </p:animEffect>
                                  </p:childTnLst>
                                </p:cTn>
                              </p:par>
                              <p:par>
                                <p:cTn id="322" presetID="10" presetClass="entr" presetSubtype="0" fill="hold" nodeType="withEffect">
                                  <p:stCondLst>
                                    <p:cond delay="0"/>
                                  </p:stCondLst>
                                  <p:childTnLst>
                                    <p:set>
                                      <p:cBhvr>
                                        <p:cTn id="323" dur="1" fill="hold">
                                          <p:stCondLst>
                                            <p:cond delay="0"/>
                                          </p:stCondLst>
                                        </p:cTn>
                                        <p:tgtEl>
                                          <p:spTgt spid="105"/>
                                        </p:tgtEl>
                                        <p:attrNameLst>
                                          <p:attrName>style.visibility</p:attrName>
                                        </p:attrNameLst>
                                      </p:cBhvr>
                                      <p:to>
                                        <p:strVal val="visible"/>
                                      </p:to>
                                    </p:set>
                                    <p:animEffect transition="in" filter="fade">
                                      <p:cBhvr>
                                        <p:cTn id="324" dur="500"/>
                                        <p:tgtEl>
                                          <p:spTgt spid="105"/>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xit" presetSubtype="0" fill="hold" nodeType="clickEffect">
                                  <p:stCondLst>
                                    <p:cond delay="0"/>
                                  </p:stCondLst>
                                  <p:childTnLst>
                                    <p:animEffect transition="out" filter="fade">
                                      <p:cBhvr>
                                        <p:cTn id="328" dur="500"/>
                                        <p:tgtEl>
                                          <p:spTgt spid="99"/>
                                        </p:tgtEl>
                                      </p:cBhvr>
                                    </p:animEffect>
                                    <p:set>
                                      <p:cBhvr>
                                        <p:cTn id="329" dur="1" fill="hold">
                                          <p:stCondLst>
                                            <p:cond delay="499"/>
                                          </p:stCondLst>
                                        </p:cTn>
                                        <p:tgtEl>
                                          <p:spTgt spid="99"/>
                                        </p:tgtEl>
                                        <p:attrNameLst>
                                          <p:attrName>style.visibility</p:attrName>
                                        </p:attrNameLst>
                                      </p:cBhvr>
                                      <p:to>
                                        <p:strVal val="hidden"/>
                                      </p:to>
                                    </p:set>
                                  </p:childTnLst>
                                </p:cTn>
                              </p:par>
                              <p:par>
                                <p:cTn id="330" presetID="10" presetClass="exit" presetSubtype="0" fill="hold" nodeType="withEffect">
                                  <p:stCondLst>
                                    <p:cond delay="0"/>
                                  </p:stCondLst>
                                  <p:childTnLst>
                                    <p:animEffect transition="out" filter="fade">
                                      <p:cBhvr>
                                        <p:cTn id="331" dur="500"/>
                                        <p:tgtEl>
                                          <p:spTgt spid="100"/>
                                        </p:tgtEl>
                                      </p:cBhvr>
                                    </p:animEffect>
                                    <p:set>
                                      <p:cBhvr>
                                        <p:cTn id="332" dur="1" fill="hold">
                                          <p:stCondLst>
                                            <p:cond delay="499"/>
                                          </p:stCondLst>
                                        </p:cTn>
                                        <p:tgtEl>
                                          <p:spTgt spid="100"/>
                                        </p:tgtEl>
                                        <p:attrNameLst>
                                          <p:attrName>style.visibility</p:attrName>
                                        </p:attrNameLst>
                                      </p:cBhvr>
                                      <p:to>
                                        <p:strVal val="hidden"/>
                                      </p:to>
                                    </p:set>
                                  </p:childTnLst>
                                </p:cTn>
                              </p:par>
                              <p:par>
                                <p:cTn id="333" presetID="10" presetClass="exit" presetSubtype="0" fill="hold" nodeType="withEffect">
                                  <p:stCondLst>
                                    <p:cond delay="0"/>
                                  </p:stCondLst>
                                  <p:childTnLst>
                                    <p:animEffect transition="out" filter="fade">
                                      <p:cBhvr>
                                        <p:cTn id="334" dur="500"/>
                                        <p:tgtEl>
                                          <p:spTgt spid="101"/>
                                        </p:tgtEl>
                                      </p:cBhvr>
                                    </p:animEffect>
                                    <p:set>
                                      <p:cBhvr>
                                        <p:cTn id="335" dur="1" fill="hold">
                                          <p:stCondLst>
                                            <p:cond delay="499"/>
                                          </p:stCondLst>
                                        </p:cTn>
                                        <p:tgtEl>
                                          <p:spTgt spid="101"/>
                                        </p:tgtEl>
                                        <p:attrNameLst>
                                          <p:attrName>style.visibility</p:attrName>
                                        </p:attrNameLst>
                                      </p:cBhvr>
                                      <p:to>
                                        <p:strVal val="hidden"/>
                                      </p:to>
                                    </p:set>
                                  </p:childTnLst>
                                </p:cTn>
                              </p:par>
                              <p:par>
                                <p:cTn id="336" presetID="10" presetClass="exit" presetSubtype="0" fill="hold" nodeType="withEffect">
                                  <p:stCondLst>
                                    <p:cond delay="0"/>
                                  </p:stCondLst>
                                  <p:childTnLst>
                                    <p:animEffect transition="out" filter="fade">
                                      <p:cBhvr>
                                        <p:cTn id="337" dur="500"/>
                                        <p:tgtEl>
                                          <p:spTgt spid="102"/>
                                        </p:tgtEl>
                                      </p:cBhvr>
                                    </p:animEffect>
                                    <p:set>
                                      <p:cBhvr>
                                        <p:cTn id="338" dur="1" fill="hold">
                                          <p:stCondLst>
                                            <p:cond delay="499"/>
                                          </p:stCondLst>
                                        </p:cTn>
                                        <p:tgtEl>
                                          <p:spTgt spid="102"/>
                                        </p:tgtEl>
                                        <p:attrNameLst>
                                          <p:attrName>style.visibility</p:attrName>
                                        </p:attrNameLst>
                                      </p:cBhvr>
                                      <p:to>
                                        <p:strVal val="hidden"/>
                                      </p:to>
                                    </p:set>
                                  </p:childTnLst>
                                </p:cTn>
                              </p:par>
                              <p:par>
                                <p:cTn id="339" presetID="10" presetClass="exit" presetSubtype="0" fill="hold" nodeType="withEffect">
                                  <p:stCondLst>
                                    <p:cond delay="0"/>
                                  </p:stCondLst>
                                  <p:childTnLst>
                                    <p:animEffect transition="out" filter="fade">
                                      <p:cBhvr>
                                        <p:cTn id="340" dur="500"/>
                                        <p:tgtEl>
                                          <p:spTgt spid="104"/>
                                        </p:tgtEl>
                                      </p:cBhvr>
                                    </p:animEffect>
                                    <p:set>
                                      <p:cBhvr>
                                        <p:cTn id="341" dur="1" fill="hold">
                                          <p:stCondLst>
                                            <p:cond delay="499"/>
                                          </p:stCondLst>
                                        </p:cTn>
                                        <p:tgtEl>
                                          <p:spTgt spid="104"/>
                                        </p:tgtEl>
                                        <p:attrNameLst>
                                          <p:attrName>style.visibility</p:attrName>
                                        </p:attrNameLst>
                                      </p:cBhvr>
                                      <p:to>
                                        <p:strVal val="hidden"/>
                                      </p:to>
                                    </p:set>
                                  </p:childTnLst>
                                </p:cTn>
                              </p:par>
                              <p:par>
                                <p:cTn id="342" presetID="10" presetClass="exit" presetSubtype="0" fill="hold" nodeType="withEffect">
                                  <p:stCondLst>
                                    <p:cond delay="0"/>
                                  </p:stCondLst>
                                  <p:childTnLst>
                                    <p:animEffect transition="out" filter="fade">
                                      <p:cBhvr>
                                        <p:cTn id="343" dur="500"/>
                                        <p:tgtEl>
                                          <p:spTgt spid="103"/>
                                        </p:tgtEl>
                                      </p:cBhvr>
                                    </p:animEffect>
                                    <p:set>
                                      <p:cBhvr>
                                        <p:cTn id="344" dur="1" fill="hold">
                                          <p:stCondLst>
                                            <p:cond delay="499"/>
                                          </p:stCondLst>
                                        </p:cTn>
                                        <p:tgtEl>
                                          <p:spTgt spid="103"/>
                                        </p:tgtEl>
                                        <p:attrNameLst>
                                          <p:attrName>style.visibility</p:attrName>
                                        </p:attrNameLst>
                                      </p:cBhvr>
                                      <p:to>
                                        <p:strVal val="hidden"/>
                                      </p:to>
                                    </p:set>
                                  </p:childTnLst>
                                </p:cTn>
                              </p:par>
                              <p:par>
                                <p:cTn id="345" presetID="10" presetClass="exit" presetSubtype="0" fill="hold" nodeType="withEffect">
                                  <p:stCondLst>
                                    <p:cond delay="0"/>
                                  </p:stCondLst>
                                  <p:childTnLst>
                                    <p:animEffect transition="out" filter="fade">
                                      <p:cBhvr>
                                        <p:cTn id="346" dur="500"/>
                                        <p:tgtEl>
                                          <p:spTgt spid="105"/>
                                        </p:tgtEl>
                                      </p:cBhvr>
                                    </p:animEffect>
                                    <p:set>
                                      <p:cBhvr>
                                        <p:cTn id="347" dur="1" fill="hold">
                                          <p:stCondLst>
                                            <p:cond delay="499"/>
                                          </p:stCondLst>
                                        </p:cTn>
                                        <p:tgtEl>
                                          <p:spTgt spid="105"/>
                                        </p:tgtEl>
                                        <p:attrNameLst>
                                          <p:attrName>style.visibility</p:attrName>
                                        </p:attrNameLst>
                                      </p:cBhvr>
                                      <p:to>
                                        <p:strVal val="hidden"/>
                                      </p:to>
                                    </p:set>
                                  </p:childTnLst>
                                </p:cTn>
                              </p:par>
                            </p:childTnLst>
                          </p:cTn>
                        </p:par>
                      </p:childTnLst>
                    </p:cTn>
                  </p:par>
                  <p:par>
                    <p:cTn id="348" fill="hold">
                      <p:stCondLst>
                        <p:cond delay="indefinite"/>
                      </p:stCondLst>
                      <p:childTnLst>
                        <p:par>
                          <p:cTn id="349" fill="hold">
                            <p:stCondLst>
                              <p:cond delay="0"/>
                            </p:stCondLst>
                            <p:childTnLst>
                              <p:par>
                                <p:cTn id="350" presetID="1" presetClass="emph" presetSubtype="2" fill="hold" nodeType="clickEffect">
                                  <p:stCondLst>
                                    <p:cond delay="0"/>
                                  </p:stCondLst>
                                  <p:childTnLst>
                                    <p:animClr clrSpc="rgb" dir="cw">
                                      <p:cBhvr>
                                        <p:cTn id="351" dur="500" fill="hold"/>
                                        <p:tgtEl>
                                          <p:spTgt spid="66"/>
                                        </p:tgtEl>
                                        <p:attrNameLst>
                                          <p:attrName>fillcolor</p:attrName>
                                        </p:attrNameLst>
                                      </p:cBhvr>
                                      <p:to>
                                        <a:srgbClr val="7AC06D"/>
                                      </p:to>
                                    </p:animClr>
                                    <p:set>
                                      <p:cBhvr>
                                        <p:cTn id="352" dur="500" fill="hold"/>
                                        <p:tgtEl>
                                          <p:spTgt spid="66"/>
                                        </p:tgtEl>
                                        <p:attrNameLst>
                                          <p:attrName>fill.type</p:attrName>
                                        </p:attrNameLst>
                                      </p:cBhvr>
                                      <p:to>
                                        <p:strVal val="solid"/>
                                      </p:to>
                                    </p:set>
                                    <p:set>
                                      <p:cBhvr>
                                        <p:cTn id="353" dur="500" fill="hold"/>
                                        <p:tgtEl>
                                          <p:spTgt spid="66"/>
                                        </p:tgtEl>
                                        <p:attrNameLst>
                                          <p:attrName>fill.on</p:attrName>
                                        </p:attrNameLst>
                                      </p:cBhvr>
                                      <p:to>
                                        <p:strVal val="true"/>
                                      </p:to>
                                    </p:set>
                                  </p:childTnLst>
                                </p:cTn>
                              </p:par>
                              <p:par>
                                <p:cTn id="354" presetID="10" presetClass="entr" presetSubtype="0" fill="hold" nodeType="withEffect">
                                  <p:stCondLst>
                                    <p:cond delay="0"/>
                                  </p:stCondLst>
                                  <p:childTnLst>
                                    <p:set>
                                      <p:cBhvr>
                                        <p:cTn id="355" dur="1" fill="hold">
                                          <p:stCondLst>
                                            <p:cond delay="0"/>
                                          </p:stCondLst>
                                        </p:cTn>
                                        <p:tgtEl>
                                          <p:spTgt spid="113"/>
                                        </p:tgtEl>
                                        <p:attrNameLst>
                                          <p:attrName>style.visibility</p:attrName>
                                        </p:attrNameLst>
                                      </p:cBhvr>
                                      <p:to>
                                        <p:strVal val="visible"/>
                                      </p:to>
                                    </p:set>
                                    <p:animEffect transition="in" filter="fade">
                                      <p:cBhvr>
                                        <p:cTn id="356" dur="500"/>
                                        <p:tgtEl>
                                          <p:spTgt spid="113"/>
                                        </p:tgtEl>
                                      </p:cBhvr>
                                    </p:animEffect>
                                  </p:childTnLst>
                                </p:cTn>
                              </p:par>
                            </p:childTnLst>
                          </p:cTn>
                        </p:par>
                      </p:childTnLst>
                    </p:cTn>
                  </p:par>
                  <p:par>
                    <p:cTn id="357" fill="hold">
                      <p:stCondLst>
                        <p:cond delay="indefinite"/>
                      </p:stCondLst>
                      <p:childTnLst>
                        <p:par>
                          <p:cTn id="358" fill="hold">
                            <p:stCondLst>
                              <p:cond delay="0"/>
                            </p:stCondLst>
                            <p:childTnLst>
                              <p:par>
                                <p:cTn id="359" presetID="22" presetClass="entr" presetSubtype="8" fill="hold" nodeType="clickEffect">
                                  <p:stCondLst>
                                    <p:cond delay="0"/>
                                  </p:stCondLst>
                                  <p:childTnLst>
                                    <p:set>
                                      <p:cBhvr>
                                        <p:cTn id="360" dur="1" fill="hold">
                                          <p:stCondLst>
                                            <p:cond delay="0"/>
                                          </p:stCondLst>
                                        </p:cTn>
                                        <p:tgtEl>
                                          <p:spTgt spid="93"/>
                                        </p:tgtEl>
                                        <p:attrNameLst>
                                          <p:attrName>style.visibility</p:attrName>
                                        </p:attrNameLst>
                                      </p:cBhvr>
                                      <p:to>
                                        <p:strVal val="visible"/>
                                      </p:to>
                                    </p:set>
                                    <p:animEffect transition="in" filter="wipe(left)">
                                      <p:cBhvr>
                                        <p:cTn id="361" dur="500"/>
                                        <p:tgtEl>
                                          <p:spTgt spid="93"/>
                                        </p:tgtEl>
                                      </p:cBhvr>
                                    </p:animEffect>
                                  </p:childTnLst>
                                </p:cTn>
                              </p:par>
                              <p:par>
                                <p:cTn id="362" presetID="1" presetClass="emph" presetSubtype="2" fill="hold" nodeType="withEffect">
                                  <p:stCondLst>
                                    <p:cond delay="0"/>
                                  </p:stCondLst>
                                  <p:childTnLst>
                                    <p:animClr clrSpc="rgb" dir="cw">
                                      <p:cBhvr>
                                        <p:cTn id="363" dur="500" fill="hold"/>
                                        <p:tgtEl>
                                          <p:spTgt spid="66"/>
                                        </p:tgtEl>
                                        <p:attrNameLst>
                                          <p:attrName>fillcolor</p:attrName>
                                        </p:attrNameLst>
                                      </p:cBhvr>
                                      <p:to>
                                        <a:srgbClr val="F2F2F2"/>
                                      </p:to>
                                    </p:animClr>
                                    <p:set>
                                      <p:cBhvr>
                                        <p:cTn id="364" dur="500" fill="hold"/>
                                        <p:tgtEl>
                                          <p:spTgt spid="66"/>
                                        </p:tgtEl>
                                        <p:attrNameLst>
                                          <p:attrName>fill.type</p:attrName>
                                        </p:attrNameLst>
                                      </p:cBhvr>
                                      <p:to>
                                        <p:strVal val="solid"/>
                                      </p:to>
                                    </p:set>
                                    <p:set>
                                      <p:cBhvr>
                                        <p:cTn id="365" dur="500" fill="hold"/>
                                        <p:tgtEl>
                                          <p:spTgt spid="66"/>
                                        </p:tgtEl>
                                        <p:attrNameLst>
                                          <p:attrName>fill.on</p:attrName>
                                        </p:attrNameLst>
                                      </p:cBhvr>
                                      <p:to>
                                        <p:strVal val="true"/>
                                      </p:to>
                                    </p:set>
                                  </p:childTnLst>
                                </p:cTn>
                              </p:par>
                              <p:par>
                                <p:cTn id="366" presetID="1" presetClass="emph" presetSubtype="2" fill="hold" nodeType="withEffect">
                                  <p:stCondLst>
                                    <p:cond delay="0"/>
                                  </p:stCondLst>
                                  <p:childTnLst>
                                    <p:animClr clrSpc="rgb" dir="cw">
                                      <p:cBhvr>
                                        <p:cTn id="367" dur="500" fill="hold"/>
                                        <p:tgtEl>
                                          <p:spTgt spid="76"/>
                                        </p:tgtEl>
                                        <p:attrNameLst>
                                          <p:attrName>fillcolor</p:attrName>
                                        </p:attrNameLst>
                                      </p:cBhvr>
                                      <p:to>
                                        <a:srgbClr val="7AC06D"/>
                                      </p:to>
                                    </p:animClr>
                                    <p:set>
                                      <p:cBhvr>
                                        <p:cTn id="368" dur="500" fill="hold"/>
                                        <p:tgtEl>
                                          <p:spTgt spid="76"/>
                                        </p:tgtEl>
                                        <p:attrNameLst>
                                          <p:attrName>fill.type</p:attrName>
                                        </p:attrNameLst>
                                      </p:cBhvr>
                                      <p:to>
                                        <p:strVal val="solid"/>
                                      </p:to>
                                    </p:set>
                                    <p:set>
                                      <p:cBhvr>
                                        <p:cTn id="369" dur="500" fill="hold"/>
                                        <p:tgtEl>
                                          <p:spTgt spid="76"/>
                                        </p:tgtEl>
                                        <p:attrNameLst>
                                          <p:attrName>fill.on</p:attrName>
                                        </p:attrNameLst>
                                      </p:cBhvr>
                                      <p:to>
                                        <p:strVal val="true"/>
                                      </p:to>
                                    </p:set>
                                  </p:childTnLst>
                                </p:cTn>
                              </p:par>
                            </p:childTnLst>
                          </p:cTn>
                        </p:par>
                        <p:par>
                          <p:cTn id="370" fill="hold">
                            <p:stCondLst>
                              <p:cond delay="500"/>
                            </p:stCondLst>
                            <p:childTnLst>
                              <p:par>
                                <p:cTn id="371" presetID="22" presetClass="exit" presetSubtype="8" fill="hold" nodeType="afterEffect">
                                  <p:stCondLst>
                                    <p:cond delay="0"/>
                                  </p:stCondLst>
                                  <p:childTnLst>
                                    <p:animEffect transition="out" filter="wipe(left)">
                                      <p:cBhvr>
                                        <p:cTn id="372" dur="500"/>
                                        <p:tgtEl>
                                          <p:spTgt spid="93"/>
                                        </p:tgtEl>
                                      </p:cBhvr>
                                    </p:animEffect>
                                    <p:set>
                                      <p:cBhvr>
                                        <p:cTn id="373" dur="1" fill="hold">
                                          <p:stCondLst>
                                            <p:cond delay="499"/>
                                          </p:stCondLst>
                                        </p:cTn>
                                        <p:tgtEl>
                                          <p:spTgt spid="93"/>
                                        </p:tgtEl>
                                        <p:attrNameLst>
                                          <p:attrName>style.visibility</p:attrName>
                                        </p:attrNameLst>
                                      </p:cBhvr>
                                      <p:to>
                                        <p:strVal val="hidden"/>
                                      </p:to>
                                    </p:set>
                                  </p:childTnLst>
                                </p:cTn>
                              </p:par>
                            </p:childTnLst>
                          </p:cTn>
                        </p:par>
                      </p:childTnLst>
                    </p:cTn>
                  </p:par>
                  <p:par>
                    <p:cTn id="374" fill="hold">
                      <p:stCondLst>
                        <p:cond delay="indefinite"/>
                      </p:stCondLst>
                      <p:childTnLst>
                        <p:par>
                          <p:cTn id="375" fill="hold">
                            <p:stCondLst>
                              <p:cond delay="0"/>
                            </p:stCondLst>
                            <p:childTnLst>
                              <p:par>
                                <p:cTn id="376" presetID="22" presetClass="entr" presetSubtype="8" fill="hold" nodeType="clickEffect">
                                  <p:stCondLst>
                                    <p:cond delay="0"/>
                                  </p:stCondLst>
                                  <p:childTnLst>
                                    <p:set>
                                      <p:cBhvr>
                                        <p:cTn id="377" dur="1" fill="hold">
                                          <p:stCondLst>
                                            <p:cond delay="0"/>
                                          </p:stCondLst>
                                        </p:cTn>
                                        <p:tgtEl>
                                          <p:spTgt spid="112"/>
                                        </p:tgtEl>
                                        <p:attrNameLst>
                                          <p:attrName>style.visibility</p:attrName>
                                        </p:attrNameLst>
                                      </p:cBhvr>
                                      <p:to>
                                        <p:strVal val="visible"/>
                                      </p:to>
                                    </p:set>
                                    <p:animEffect transition="in" filter="wipe(left)">
                                      <p:cBhvr>
                                        <p:cTn id="378" dur="500"/>
                                        <p:tgtEl>
                                          <p:spTgt spid="112"/>
                                        </p:tgtEl>
                                      </p:cBhvr>
                                    </p:animEffect>
                                  </p:childTnLst>
                                </p:cTn>
                              </p:par>
                              <p:par>
                                <p:cTn id="379" presetID="1" presetClass="emph" presetSubtype="2" fill="hold" nodeType="withEffect">
                                  <p:stCondLst>
                                    <p:cond delay="0"/>
                                  </p:stCondLst>
                                  <p:childTnLst>
                                    <p:animClr clrSpc="rgb" dir="cw">
                                      <p:cBhvr>
                                        <p:cTn id="380" dur="500" fill="hold"/>
                                        <p:tgtEl>
                                          <p:spTgt spid="76"/>
                                        </p:tgtEl>
                                        <p:attrNameLst>
                                          <p:attrName>fillcolor</p:attrName>
                                        </p:attrNameLst>
                                      </p:cBhvr>
                                      <p:to>
                                        <a:srgbClr val="F2F2F2"/>
                                      </p:to>
                                    </p:animClr>
                                    <p:set>
                                      <p:cBhvr>
                                        <p:cTn id="381" dur="500" fill="hold"/>
                                        <p:tgtEl>
                                          <p:spTgt spid="76"/>
                                        </p:tgtEl>
                                        <p:attrNameLst>
                                          <p:attrName>fill.type</p:attrName>
                                        </p:attrNameLst>
                                      </p:cBhvr>
                                      <p:to>
                                        <p:strVal val="solid"/>
                                      </p:to>
                                    </p:set>
                                    <p:set>
                                      <p:cBhvr>
                                        <p:cTn id="382" dur="500" fill="hold"/>
                                        <p:tgtEl>
                                          <p:spTgt spid="76"/>
                                        </p:tgtEl>
                                        <p:attrNameLst>
                                          <p:attrName>fill.on</p:attrName>
                                        </p:attrNameLst>
                                      </p:cBhvr>
                                      <p:to>
                                        <p:strVal val="true"/>
                                      </p:to>
                                    </p:set>
                                  </p:childTnLst>
                                </p:cTn>
                              </p:par>
                            </p:childTnLst>
                          </p:cTn>
                        </p:par>
                        <p:par>
                          <p:cTn id="383" fill="hold">
                            <p:stCondLst>
                              <p:cond delay="500"/>
                            </p:stCondLst>
                            <p:childTnLst>
                              <p:par>
                                <p:cTn id="384" presetID="22" presetClass="exit" presetSubtype="8" fill="hold" nodeType="afterEffect">
                                  <p:stCondLst>
                                    <p:cond delay="0"/>
                                  </p:stCondLst>
                                  <p:childTnLst>
                                    <p:animEffect transition="out" filter="wipe(left)">
                                      <p:cBhvr>
                                        <p:cTn id="385" dur="500"/>
                                        <p:tgtEl>
                                          <p:spTgt spid="112"/>
                                        </p:tgtEl>
                                      </p:cBhvr>
                                    </p:animEffect>
                                    <p:set>
                                      <p:cBhvr>
                                        <p:cTn id="386" dur="1" fill="hold">
                                          <p:stCondLst>
                                            <p:cond delay="499"/>
                                          </p:stCondLst>
                                        </p:cTn>
                                        <p:tgtEl>
                                          <p:spTgt spid="112"/>
                                        </p:tgtEl>
                                        <p:attrNameLst>
                                          <p:attrName>style.visibility</p:attrName>
                                        </p:attrNameLst>
                                      </p:cBhvr>
                                      <p:to>
                                        <p:strVal val="hidden"/>
                                      </p:to>
                                    </p:set>
                                  </p:childTnLst>
                                </p:cTn>
                              </p:par>
                              <p:par>
                                <p:cTn id="387" presetID="1" presetClass="emph" presetSubtype="2" fill="hold" nodeType="withEffect">
                                  <p:stCondLst>
                                    <p:cond delay="0"/>
                                  </p:stCondLst>
                                  <p:childTnLst>
                                    <p:animClr clrSpc="rgb" dir="cw">
                                      <p:cBhvr>
                                        <p:cTn id="388" dur="500" fill="hold"/>
                                        <p:tgtEl>
                                          <p:spTgt spid="79"/>
                                        </p:tgtEl>
                                        <p:attrNameLst>
                                          <p:attrName>fillcolor</p:attrName>
                                        </p:attrNameLst>
                                      </p:cBhvr>
                                      <p:to>
                                        <a:srgbClr val="7AC06D"/>
                                      </p:to>
                                    </p:animClr>
                                    <p:set>
                                      <p:cBhvr>
                                        <p:cTn id="389" dur="500" fill="hold"/>
                                        <p:tgtEl>
                                          <p:spTgt spid="79"/>
                                        </p:tgtEl>
                                        <p:attrNameLst>
                                          <p:attrName>fill.type</p:attrName>
                                        </p:attrNameLst>
                                      </p:cBhvr>
                                      <p:to>
                                        <p:strVal val="solid"/>
                                      </p:to>
                                    </p:set>
                                    <p:set>
                                      <p:cBhvr>
                                        <p:cTn id="390" dur="500" fill="hold"/>
                                        <p:tgtEl>
                                          <p:spTgt spid="79"/>
                                        </p:tgtEl>
                                        <p:attrNameLst>
                                          <p:attrName>fill.on</p:attrName>
                                        </p:attrNameLst>
                                      </p:cBhvr>
                                      <p:to>
                                        <p:strVal val="true"/>
                                      </p:to>
                                    </p:set>
                                  </p:childTnLst>
                                </p:cTn>
                              </p:par>
                            </p:childTnLst>
                          </p:cTn>
                        </p:par>
                      </p:childTnLst>
                    </p:cTn>
                  </p:par>
                  <p:par>
                    <p:cTn id="391" fill="hold">
                      <p:stCondLst>
                        <p:cond delay="indefinite"/>
                      </p:stCondLst>
                      <p:childTnLst>
                        <p:par>
                          <p:cTn id="392" fill="hold">
                            <p:stCondLst>
                              <p:cond delay="0"/>
                            </p:stCondLst>
                            <p:childTnLst>
                              <p:par>
                                <p:cTn id="393" presetID="22" presetClass="entr" presetSubtype="4" fill="hold" nodeType="clickEffect">
                                  <p:stCondLst>
                                    <p:cond delay="0"/>
                                  </p:stCondLst>
                                  <p:childTnLst>
                                    <p:set>
                                      <p:cBhvr>
                                        <p:cTn id="394" dur="1" fill="hold">
                                          <p:stCondLst>
                                            <p:cond delay="0"/>
                                          </p:stCondLst>
                                        </p:cTn>
                                        <p:tgtEl>
                                          <p:spTgt spid="96"/>
                                        </p:tgtEl>
                                        <p:attrNameLst>
                                          <p:attrName>style.visibility</p:attrName>
                                        </p:attrNameLst>
                                      </p:cBhvr>
                                      <p:to>
                                        <p:strVal val="visible"/>
                                      </p:to>
                                    </p:set>
                                    <p:animEffect transition="in" filter="wipe(down)">
                                      <p:cBhvr>
                                        <p:cTn id="395" dur="500"/>
                                        <p:tgtEl>
                                          <p:spTgt spid="96"/>
                                        </p:tgtEl>
                                      </p:cBhvr>
                                    </p:animEffect>
                                  </p:childTnLst>
                                </p:cTn>
                              </p:par>
                              <p:par>
                                <p:cTn id="396" presetID="1" presetClass="emph" presetSubtype="2" fill="hold" nodeType="withEffect">
                                  <p:stCondLst>
                                    <p:cond delay="0"/>
                                  </p:stCondLst>
                                  <p:childTnLst>
                                    <p:animClr clrSpc="rgb" dir="cw">
                                      <p:cBhvr>
                                        <p:cTn id="397" dur="500" fill="hold"/>
                                        <p:tgtEl>
                                          <p:spTgt spid="79"/>
                                        </p:tgtEl>
                                        <p:attrNameLst>
                                          <p:attrName>fillcolor</p:attrName>
                                        </p:attrNameLst>
                                      </p:cBhvr>
                                      <p:to>
                                        <a:srgbClr val="F2F2F2"/>
                                      </p:to>
                                    </p:animClr>
                                    <p:set>
                                      <p:cBhvr>
                                        <p:cTn id="398" dur="500" fill="hold"/>
                                        <p:tgtEl>
                                          <p:spTgt spid="79"/>
                                        </p:tgtEl>
                                        <p:attrNameLst>
                                          <p:attrName>fill.type</p:attrName>
                                        </p:attrNameLst>
                                      </p:cBhvr>
                                      <p:to>
                                        <p:strVal val="solid"/>
                                      </p:to>
                                    </p:set>
                                    <p:set>
                                      <p:cBhvr>
                                        <p:cTn id="399" dur="500" fill="hold"/>
                                        <p:tgtEl>
                                          <p:spTgt spid="79"/>
                                        </p:tgtEl>
                                        <p:attrNameLst>
                                          <p:attrName>fill.on</p:attrName>
                                        </p:attrNameLst>
                                      </p:cBhvr>
                                      <p:to>
                                        <p:strVal val="true"/>
                                      </p:to>
                                    </p:set>
                                  </p:childTnLst>
                                </p:cTn>
                              </p:par>
                            </p:childTnLst>
                          </p:cTn>
                        </p:par>
                        <p:par>
                          <p:cTn id="400" fill="hold">
                            <p:stCondLst>
                              <p:cond delay="500"/>
                            </p:stCondLst>
                            <p:childTnLst>
                              <p:par>
                                <p:cTn id="401" presetID="22" presetClass="exit" presetSubtype="4" fill="hold" nodeType="afterEffect">
                                  <p:stCondLst>
                                    <p:cond delay="0"/>
                                  </p:stCondLst>
                                  <p:childTnLst>
                                    <p:animEffect transition="out" filter="wipe(down)">
                                      <p:cBhvr>
                                        <p:cTn id="402" dur="500"/>
                                        <p:tgtEl>
                                          <p:spTgt spid="96"/>
                                        </p:tgtEl>
                                      </p:cBhvr>
                                    </p:animEffect>
                                    <p:set>
                                      <p:cBhvr>
                                        <p:cTn id="403" dur="1" fill="hold">
                                          <p:stCondLst>
                                            <p:cond delay="499"/>
                                          </p:stCondLst>
                                        </p:cTn>
                                        <p:tgtEl>
                                          <p:spTgt spid="96"/>
                                        </p:tgtEl>
                                        <p:attrNameLst>
                                          <p:attrName>style.visibility</p:attrName>
                                        </p:attrNameLst>
                                      </p:cBhvr>
                                      <p:to>
                                        <p:strVal val="hidden"/>
                                      </p:to>
                                    </p:set>
                                  </p:childTnLst>
                                </p:cTn>
                              </p:par>
                              <p:par>
                                <p:cTn id="404" presetID="1" presetClass="emph" presetSubtype="2" fill="hold" nodeType="withEffect">
                                  <p:stCondLst>
                                    <p:cond delay="0"/>
                                  </p:stCondLst>
                                  <p:childTnLst>
                                    <p:animClr clrSpc="rgb" dir="cw">
                                      <p:cBhvr>
                                        <p:cTn id="405" dur="500" fill="hold"/>
                                        <p:tgtEl>
                                          <p:spTgt spid="83"/>
                                        </p:tgtEl>
                                        <p:attrNameLst>
                                          <p:attrName>fillcolor</p:attrName>
                                        </p:attrNameLst>
                                      </p:cBhvr>
                                      <p:to>
                                        <a:srgbClr val="7AC06D"/>
                                      </p:to>
                                    </p:animClr>
                                    <p:set>
                                      <p:cBhvr>
                                        <p:cTn id="406" dur="500" fill="hold"/>
                                        <p:tgtEl>
                                          <p:spTgt spid="83"/>
                                        </p:tgtEl>
                                        <p:attrNameLst>
                                          <p:attrName>fill.type</p:attrName>
                                        </p:attrNameLst>
                                      </p:cBhvr>
                                      <p:to>
                                        <p:strVal val="solid"/>
                                      </p:to>
                                    </p:set>
                                    <p:set>
                                      <p:cBhvr>
                                        <p:cTn id="407" dur="500" fill="hold"/>
                                        <p:tgtEl>
                                          <p:spTgt spid="83"/>
                                        </p:tgtEl>
                                        <p:attrNameLst>
                                          <p:attrName>fill.on</p:attrName>
                                        </p:attrNameLst>
                                      </p:cBhvr>
                                      <p:to>
                                        <p:strVal val="true"/>
                                      </p:to>
                                    </p:set>
                                  </p:childTnLst>
                                </p:cTn>
                              </p:par>
                            </p:childTnLst>
                          </p:cTn>
                        </p:par>
                      </p:childTnLst>
                    </p:cTn>
                  </p:par>
                  <p:par>
                    <p:cTn id="408" fill="hold">
                      <p:stCondLst>
                        <p:cond delay="indefinite"/>
                      </p:stCondLst>
                      <p:childTnLst>
                        <p:par>
                          <p:cTn id="409" fill="hold">
                            <p:stCondLst>
                              <p:cond delay="0"/>
                            </p:stCondLst>
                            <p:childTnLst>
                              <p:par>
                                <p:cTn id="410" presetID="22" presetClass="entr" presetSubtype="8" fill="hold" nodeType="clickEffect">
                                  <p:stCondLst>
                                    <p:cond delay="0"/>
                                  </p:stCondLst>
                                  <p:childTnLst>
                                    <p:set>
                                      <p:cBhvr>
                                        <p:cTn id="411" dur="1" fill="hold">
                                          <p:stCondLst>
                                            <p:cond delay="0"/>
                                          </p:stCondLst>
                                        </p:cTn>
                                        <p:tgtEl>
                                          <p:spTgt spid="95"/>
                                        </p:tgtEl>
                                        <p:attrNameLst>
                                          <p:attrName>style.visibility</p:attrName>
                                        </p:attrNameLst>
                                      </p:cBhvr>
                                      <p:to>
                                        <p:strVal val="visible"/>
                                      </p:to>
                                    </p:set>
                                    <p:animEffect transition="in" filter="wipe(left)">
                                      <p:cBhvr>
                                        <p:cTn id="412" dur="500"/>
                                        <p:tgtEl>
                                          <p:spTgt spid="95"/>
                                        </p:tgtEl>
                                      </p:cBhvr>
                                    </p:animEffect>
                                  </p:childTnLst>
                                </p:cTn>
                              </p:par>
                              <p:par>
                                <p:cTn id="413" presetID="1" presetClass="emph" presetSubtype="2" fill="hold" nodeType="withEffect">
                                  <p:stCondLst>
                                    <p:cond delay="0"/>
                                  </p:stCondLst>
                                  <p:childTnLst>
                                    <p:animClr clrSpc="rgb" dir="cw">
                                      <p:cBhvr>
                                        <p:cTn id="414" dur="500" fill="hold"/>
                                        <p:tgtEl>
                                          <p:spTgt spid="83"/>
                                        </p:tgtEl>
                                        <p:attrNameLst>
                                          <p:attrName>fillcolor</p:attrName>
                                        </p:attrNameLst>
                                      </p:cBhvr>
                                      <p:to>
                                        <a:srgbClr val="F2F2F2"/>
                                      </p:to>
                                    </p:animClr>
                                    <p:set>
                                      <p:cBhvr>
                                        <p:cTn id="415" dur="500" fill="hold"/>
                                        <p:tgtEl>
                                          <p:spTgt spid="83"/>
                                        </p:tgtEl>
                                        <p:attrNameLst>
                                          <p:attrName>fill.type</p:attrName>
                                        </p:attrNameLst>
                                      </p:cBhvr>
                                      <p:to>
                                        <p:strVal val="solid"/>
                                      </p:to>
                                    </p:set>
                                    <p:set>
                                      <p:cBhvr>
                                        <p:cTn id="416" dur="500" fill="hold"/>
                                        <p:tgtEl>
                                          <p:spTgt spid="83"/>
                                        </p:tgtEl>
                                        <p:attrNameLst>
                                          <p:attrName>fill.on</p:attrName>
                                        </p:attrNameLst>
                                      </p:cBhvr>
                                      <p:to>
                                        <p:strVal val="true"/>
                                      </p:to>
                                    </p:set>
                                  </p:childTnLst>
                                </p:cTn>
                              </p:par>
                            </p:childTnLst>
                          </p:cTn>
                        </p:par>
                        <p:par>
                          <p:cTn id="417" fill="hold">
                            <p:stCondLst>
                              <p:cond delay="500"/>
                            </p:stCondLst>
                            <p:childTnLst>
                              <p:par>
                                <p:cTn id="418" presetID="22" presetClass="exit" presetSubtype="8" fill="hold" nodeType="afterEffect">
                                  <p:stCondLst>
                                    <p:cond delay="0"/>
                                  </p:stCondLst>
                                  <p:childTnLst>
                                    <p:animEffect transition="out" filter="wipe(left)">
                                      <p:cBhvr>
                                        <p:cTn id="419" dur="500"/>
                                        <p:tgtEl>
                                          <p:spTgt spid="95"/>
                                        </p:tgtEl>
                                      </p:cBhvr>
                                    </p:animEffect>
                                    <p:set>
                                      <p:cBhvr>
                                        <p:cTn id="420" dur="1" fill="hold">
                                          <p:stCondLst>
                                            <p:cond delay="499"/>
                                          </p:stCondLst>
                                        </p:cTn>
                                        <p:tgtEl>
                                          <p:spTgt spid="95"/>
                                        </p:tgtEl>
                                        <p:attrNameLst>
                                          <p:attrName>style.visibility</p:attrName>
                                        </p:attrNameLst>
                                      </p:cBhvr>
                                      <p:to>
                                        <p:strVal val="hidden"/>
                                      </p:to>
                                    </p:set>
                                  </p:childTnLst>
                                </p:cTn>
                              </p:par>
                              <p:par>
                                <p:cTn id="421" presetID="1" presetClass="emph" presetSubtype="2" fill="hold" nodeType="withEffect">
                                  <p:stCondLst>
                                    <p:cond delay="0"/>
                                  </p:stCondLst>
                                  <p:childTnLst>
                                    <p:animClr clrSpc="rgb" dir="cw">
                                      <p:cBhvr>
                                        <p:cTn id="422" dur="500" fill="hold"/>
                                        <p:tgtEl>
                                          <p:spTgt spid="86"/>
                                        </p:tgtEl>
                                        <p:attrNameLst>
                                          <p:attrName>fillcolor</p:attrName>
                                        </p:attrNameLst>
                                      </p:cBhvr>
                                      <p:to>
                                        <a:srgbClr val="7AC06D"/>
                                      </p:to>
                                    </p:animClr>
                                    <p:set>
                                      <p:cBhvr>
                                        <p:cTn id="423" dur="500" fill="hold"/>
                                        <p:tgtEl>
                                          <p:spTgt spid="86"/>
                                        </p:tgtEl>
                                        <p:attrNameLst>
                                          <p:attrName>fill.type</p:attrName>
                                        </p:attrNameLst>
                                      </p:cBhvr>
                                      <p:to>
                                        <p:strVal val="solid"/>
                                      </p:to>
                                    </p:set>
                                    <p:set>
                                      <p:cBhvr>
                                        <p:cTn id="424" dur="500" fill="hold"/>
                                        <p:tgtEl>
                                          <p:spTgt spid="86"/>
                                        </p:tgtEl>
                                        <p:attrNameLst>
                                          <p:attrName>fill.on</p:attrName>
                                        </p:attrNameLst>
                                      </p:cBhvr>
                                      <p:to>
                                        <p:strVal val="true"/>
                                      </p:to>
                                    </p:set>
                                  </p:childTnLst>
                                </p:cTn>
                              </p:par>
                            </p:childTnLst>
                          </p:cTn>
                        </p:par>
                      </p:childTnLst>
                    </p:cTn>
                  </p:par>
                  <p:par>
                    <p:cTn id="425" fill="hold">
                      <p:stCondLst>
                        <p:cond delay="indefinite"/>
                      </p:stCondLst>
                      <p:childTnLst>
                        <p:par>
                          <p:cTn id="426" fill="hold">
                            <p:stCondLst>
                              <p:cond delay="0"/>
                            </p:stCondLst>
                            <p:childTnLst>
                              <p:par>
                                <p:cTn id="427" presetID="22" presetClass="entr" presetSubtype="1" fill="hold" nodeType="clickEffect">
                                  <p:stCondLst>
                                    <p:cond delay="0"/>
                                  </p:stCondLst>
                                  <p:childTnLst>
                                    <p:set>
                                      <p:cBhvr>
                                        <p:cTn id="428" dur="1" fill="hold">
                                          <p:stCondLst>
                                            <p:cond delay="0"/>
                                          </p:stCondLst>
                                        </p:cTn>
                                        <p:tgtEl>
                                          <p:spTgt spid="97"/>
                                        </p:tgtEl>
                                        <p:attrNameLst>
                                          <p:attrName>style.visibility</p:attrName>
                                        </p:attrNameLst>
                                      </p:cBhvr>
                                      <p:to>
                                        <p:strVal val="visible"/>
                                      </p:to>
                                    </p:set>
                                    <p:animEffect transition="in" filter="wipe(up)">
                                      <p:cBhvr>
                                        <p:cTn id="429" dur="500"/>
                                        <p:tgtEl>
                                          <p:spTgt spid="97"/>
                                        </p:tgtEl>
                                      </p:cBhvr>
                                    </p:animEffect>
                                  </p:childTnLst>
                                </p:cTn>
                              </p:par>
                              <p:par>
                                <p:cTn id="430" presetID="1" presetClass="emph" presetSubtype="2" fill="hold" nodeType="withEffect">
                                  <p:stCondLst>
                                    <p:cond delay="0"/>
                                  </p:stCondLst>
                                  <p:childTnLst>
                                    <p:animClr clrSpc="rgb" dir="cw">
                                      <p:cBhvr>
                                        <p:cTn id="431" dur="500" fill="hold"/>
                                        <p:tgtEl>
                                          <p:spTgt spid="86"/>
                                        </p:tgtEl>
                                        <p:attrNameLst>
                                          <p:attrName>fillcolor</p:attrName>
                                        </p:attrNameLst>
                                      </p:cBhvr>
                                      <p:to>
                                        <a:srgbClr val="F2F2F2"/>
                                      </p:to>
                                    </p:animClr>
                                    <p:set>
                                      <p:cBhvr>
                                        <p:cTn id="432" dur="500" fill="hold"/>
                                        <p:tgtEl>
                                          <p:spTgt spid="86"/>
                                        </p:tgtEl>
                                        <p:attrNameLst>
                                          <p:attrName>fill.type</p:attrName>
                                        </p:attrNameLst>
                                      </p:cBhvr>
                                      <p:to>
                                        <p:strVal val="solid"/>
                                      </p:to>
                                    </p:set>
                                    <p:set>
                                      <p:cBhvr>
                                        <p:cTn id="433" dur="500" fill="hold"/>
                                        <p:tgtEl>
                                          <p:spTgt spid="86"/>
                                        </p:tgtEl>
                                        <p:attrNameLst>
                                          <p:attrName>fill.on</p:attrName>
                                        </p:attrNameLst>
                                      </p:cBhvr>
                                      <p:to>
                                        <p:strVal val="true"/>
                                      </p:to>
                                    </p:set>
                                  </p:childTnLst>
                                </p:cTn>
                              </p:par>
                            </p:childTnLst>
                          </p:cTn>
                        </p:par>
                        <p:par>
                          <p:cTn id="434" fill="hold">
                            <p:stCondLst>
                              <p:cond delay="500"/>
                            </p:stCondLst>
                            <p:childTnLst>
                              <p:par>
                                <p:cTn id="435" presetID="22" presetClass="exit" presetSubtype="1" fill="hold" nodeType="afterEffect">
                                  <p:stCondLst>
                                    <p:cond delay="0"/>
                                  </p:stCondLst>
                                  <p:childTnLst>
                                    <p:animEffect transition="out" filter="wipe(up)">
                                      <p:cBhvr>
                                        <p:cTn id="436" dur="500"/>
                                        <p:tgtEl>
                                          <p:spTgt spid="97"/>
                                        </p:tgtEl>
                                      </p:cBhvr>
                                    </p:animEffect>
                                    <p:set>
                                      <p:cBhvr>
                                        <p:cTn id="437" dur="1" fill="hold">
                                          <p:stCondLst>
                                            <p:cond delay="499"/>
                                          </p:stCondLst>
                                        </p:cTn>
                                        <p:tgtEl>
                                          <p:spTgt spid="97"/>
                                        </p:tgtEl>
                                        <p:attrNameLst>
                                          <p:attrName>style.visibility</p:attrName>
                                        </p:attrNameLst>
                                      </p:cBhvr>
                                      <p:to>
                                        <p:strVal val="hidden"/>
                                      </p:to>
                                    </p:set>
                                  </p:childTnLst>
                                </p:cTn>
                              </p:par>
                              <p:par>
                                <p:cTn id="438" presetID="1" presetClass="emph" presetSubtype="2" fill="hold" nodeType="withEffect">
                                  <p:stCondLst>
                                    <p:cond delay="0"/>
                                  </p:stCondLst>
                                  <p:childTnLst>
                                    <p:animClr clrSpc="rgb" dir="cw">
                                      <p:cBhvr>
                                        <p:cTn id="439" dur="500" fill="hold"/>
                                        <p:tgtEl>
                                          <p:spTgt spid="73"/>
                                        </p:tgtEl>
                                        <p:attrNameLst>
                                          <p:attrName>fillcolor</p:attrName>
                                        </p:attrNameLst>
                                      </p:cBhvr>
                                      <p:to>
                                        <a:srgbClr val="7AC06D"/>
                                      </p:to>
                                    </p:animClr>
                                    <p:set>
                                      <p:cBhvr>
                                        <p:cTn id="440" dur="500" fill="hold"/>
                                        <p:tgtEl>
                                          <p:spTgt spid="73"/>
                                        </p:tgtEl>
                                        <p:attrNameLst>
                                          <p:attrName>fill.type</p:attrName>
                                        </p:attrNameLst>
                                      </p:cBhvr>
                                      <p:to>
                                        <p:strVal val="solid"/>
                                      </p:to>
                                    </p:set>
                                    <p:set>
                                      <p:cBhvr>
                                        <p:cTn id="441" dur="500" fill="hold"/>
                                        <p:tgtEl>
                                          <p:spTgt spid="73"/>
                                        </p:tgtEl>
                                        <p:attrNameLst>
                                          <p:attrName>fill.on</p:attrName>
                                        </p:attrNameLst>
                                      </p:cBhvr>
                                      <p:to>
                                        <p:strVal val="true"/>
                                      </p:to>
                                    </p:set>
                                  </p:childTnLst>
                                </p:cTn>
                              </p:par>
                            </p:childTnLst>
                          </p:cTn>
                        </p:par>
                      </p:childTnLst>
                    </p:cTn>
                  </p:par>
                  <p:par>
                    <p:cTn id="442" fill="hold">
                      <p:stCondLst>
                        <p:cond delay="indefinite"/>
                      </p:stCondLst>
                      <p:childTnLst>
                        <p:par>
                          <p:cTn id="443" fill="hold">
                            <p:stCondLst>
                              <p:cond delay="0"/>
                            </p:stCondLst>
                            <p:childTnLst>
                              <p:par>
                                <p:cTn id="444" presetID="1" presetClass="emph" presetSubtype="2" fill="hold" nodeType="clickEffect">
                                  <p:stCondLst>
                                    <p:cond delay="0"/>
                                  </p:stCondLst>
                                  <p:childTnLst>
                                    <p:animClr clrSpc="rgb" dir="cw">
                                      <p:cBhvr>
                                        <p:cTn id="445" dur="500" fill="hold"/>
                                        <p:tgtEl>
                                          <p:spTgt spid="73"/>
                                        </p:tgtEl>
                                        <p:attrNameLst>
                                          <p:attrName>fillcolor</p:attrName>
                                        </p:attrNameLst>
                                      </p:cBhvr>
                                      <p:to>
                                        <a:srgbClr val="F2F2F2"/>
                                      </p:to>
                                    </p:animClr>
                                    <p:set>
                                      <p:cBhvr>
                                        <p:cTn id="446" dur="500" fill="hold"/>
                                        <p:tgtEl>
                                          <p:spTgt spid="73"/>
                                        </p:tgtEl>
                                        <p:attrNameLst>
                                          <p:attrName>fill.type</p:attrName>
                                        </p:attrNameLst>
                                      </p:cBhvr>
                                      <p:to>
                                        <p:strVal val="solid"/>
                                      </p:to>
                                    </p:set>
                                    <p:set>
                                      <p:cBhvr>
                                        <p:cTn id="447" dur="500" fill="hold"/>
                                        <p:tgtEl>
                                          <p:spTgt spid="73"/>
                                        </p:tgtEl>
                                        <p:attrNameLst>
                                          <p:attrName>fill.on</p:attrName>
                                        </p:attrNameLst>
                                      </p:cBhvr>
                                      <p:to>
                                        <p:strVal val="true"/>
                                      </p:to>
                                    </p:set>
                                  </p:childTnLst>
                                </p:cTn>
                              </p:par>
                            </p:childTnLst>
                          </p:cTn>
                        </p:par>
                      </p:childTnLst>
                    </p:cTn>
                  </p:par>
                  <p:par>
                    <p:cTn id="448" fill="hold">
                      <p:stCondLst>
                        <p:cond delay="indefinite"/>
                      </p:stCondLst>
                      <p:childTnLst>
                        <p:par>
                          <p:cTn id="449" fill="hold">
                            <p:stCondLst>
                              <p:cond delay="0"/>
                            </p:stCondLst>
                            <p:childTnLst>
                              <p:par>
                                <p:cTn id="450" presetID="22" presetClass="entr" presetSubtype="8" fill="hold" nodeType="clickEffect">
                                  <p:stCondLst>
                                    <p:cond delay="0"/>
                                  </p:stCondLst>
                                  <p:childTnLst>
                                    <p:set>
                                      <p:cBhvr>
                                        <p:cTn id="451" dur="1" fill="hold">
                                          <p:stCondLst>
                                            <p:cond delay="0"/>
                                          </p:stCondLst>
                                        </p:cTn>
                                        <p:tgtEl>
                                          <p:spTgt spid="92"/>
                                        </p:tgtEl>
                                        <p:attrNameLst>
                                          <p:attrName>style.visibility</p:attrName>
                                        </p:attrNameLst>
                                      </p:cBhvr>
                                      <p:to>
                                        <p:strVal val="visible"/>
                                      </p:to>
                                    </p:set>
                                    <p:animEffect transition="in" filter="wipe(left)">
                                      <p:cBhvr>
                                        <p:cTn id="452" dur="1000"/>
                                        <p:tgtEl>
                                          <p:spTgt spid="92"/>
                                        </p:tgtEl>
                                      </p:cBhvr>
                                    </p:animEffect>
                                  </p:childTnLst>
                                </p:cTn>
                              </p:par>
                              <p:par>
                                <p:cTn id="453" presetID="10" presetClass="entr" presetSubtype="0" fill="hold" nodeType="withEffect">
                                  <p:stCondLst>
                                    <p:cond delay="0"/>
                                  </p:stCondLst>
                                  <p:childTnLst>
                                    <p:set>
                                      <p:cBhvr>
                                        <p:cTn id="454" dur="1" fill="hold">
                                          <p:stCondLst>
                                            <p:cond delay="0"/>
                                          </p:stCondLst>
                                        </p:cTn>
                                        <p:tgtEl>
                                          <p:spTgt spid="116"/>
                                        </p:tgtEl>
                                        <p:attrNameLst>
                                          <p:attrName>style.visibility</p:attrName>
                                        </p:attrNameLst>
                                      </p:cBhvr>
                                      <p:to>
                                        <p:strVal val="visible"/>
                                      </p:to>
                                    </p:set>
                                    <p:animEffect transition="in" filter="fade">
                                      <p:cBhvr>
                                        <p:cTn id="455" dur="500"/>
                                        <p:tgtEl>
                                          <p:spTgt spid="116"/>
                                        </p:tgtEl>
                                      </p:cBhvr>
                                    </p:animEffect>
                                  </p:childTnLst>
                                </p:cTn>
                              </p:par>
                            </p:childTnLst>
                          </p:cTn>
                        </p:par>
                      </p:childTnLst>
                    </p:cTn>
                  </p:par>
                  <p:par>
                    <p:cTn id="456" fill="hold">
                      <p:stCondLst>
                        <p:cond delay="indefinite"/>
                      </p:stCondLst>
                      <p:childTnLst>
                        <p:par>
                          <p:cTn id="457" fill="hold">
                            <p:stCondLst>
                              <p:cond delay="0"/>
                            </p:stCondLst>
                            <p:childTnLst>
                              <p:par>
                                <p:cTn id="458" presetID="10" presetClass="entr" presetSubtype="0" fill="hold" nodeType="clickEffect">
                                  <p:stCondLst>
                                    <p:cond delay="0"/>
                                  </p:stCondLst>
                                  <p:childTnLst>
                                    <p:set>
                                      <p:cBhvr>
                                        <p:cTn id="459" dur="1" fill="hold">
                                          <p:stCondLst>
                                            <p:cond delay="0"/>
                                          </p:stCondLst>
                                        </p:cTn>
                                        <p:tgtEl>
                                          <p:spTgt spid="95"/>
                                        </p:tgtEl>
                                        <p:attrNameLst>
                                          <p:attrName>style.visibility</p:attrName>
                                        </p:attrNameLst>
                                      </p:cBhvr>
                                      <p:to>
                                        <p:strVal val="visible"/>
                                      </p:to>
                                    </p:set>
                                    <p:animEffect transition="in" filter="fade">
                                      <p:cBhvr>
                                        <p:cTn id="460" dur="500"/>
                                        <p:tgtEl>
                                          <p:spTgt spid="95"/>
                                        </p:tgtEl>
                                      </p:cBhvr>
                                    </p:animEffect>
                                  </p:childTnLst>
                                </p:cTn>
                              </p:par>
                              <p:par>
                                <p:cTn id="461" presetID="10" presetClass="entr" presetSubtype="0" fill="hold" nodeType="withEffect">
                                  <p:stCondLst>
                                    <p:cond delay="0"/>
                                  </p:stCondLst>
                                  <p:childTnLst>
                                    <p:set>
                                      <p:cBhvr>
                                        <p:cTn id="462" dur="1" fill="hold">
                                          <p:stCondLst>
                                            <p:cond delay="0"/>
                                          </p:stCondLst>
                                        </p:cTn>
                                        <p:tgtEl>
                                          <p:spTgt spid="103"/>
                                        </p:tgtEl>
                                        <p:attrNameLst>
                                          <p:attrName>style.visibility</p:attrName>
                                        </p:attrNameLst>
                                      </p:cBhvr>
                                      <p:to>
                                        <p:strVal val="visible"/>
                                      </p:to>
                                    </p:set>
                                    <p:animEffect transition="in" filter="fade">
                                      <p:cBhvr>
                                        <p:cTn id="463" dur="500"/>
                                        <p:tgtEl>
                                          <p:spTgt spid="103"/>
                                        </p:tgtEl>
                                      </p:cBhvr>
                                    </p:animEffect>
                                  </p:childTnLst>
                                </p:cTn>
                              </p:par>
                              <p:par>
                                <p:cTn id="464" presetID="10" presetClass="entr" presetSubtype="0" fill="hold" nodeType="withEffect">
                                  <p:stCondLst>
                                    <p:cond delay="0"/>
                                  </p:stCondLst>
                                  <p:childTnLst>
                                    <p:set>
                                      <p:cBhvr>
                                        <p:cTn id="465" dur="1" fill="hold">
                                          <p:stCondLst>
                                            <p:cond delay="0"/>
                                          </p:stCondLst>
                                        </p:cTn>
                                        <p:tgtEl>
                                          <p:spTgt spid="97"/>
                                        </p:tgtEl>
                                        <p:attrNameLst>
                                          <p:attrName>style.visibility</p:attrName>
                                        </p:attrNameLst>
                                      </p:cBhvr>
                                      <p:to>
                                        <p:strVal val="visible"/>
                                      </p:to>
                                    </p:set>
                                    <p:animEffect transition="in" filter="fade">
                                      <p:cBhvr>
                                        <p:cTn id="466" dur="500"/>
                                        <p:tgtEl>
                                          <p:spTgt spid="97"/>
                                        </p:tgtEl>
                                      </p:cBhvr>
                                    </p:animEffect>
                                  </p:childTnLst>
                                </p:cTn>
                              </p:par>
                              <p:par>
                                <p:cTn id="467" presetID="10" presetClass="entr" presetSubtype="0" fill="hold" nodeType="withEffect">
                                  <p:stCondLst>
                                    <p:cond delay="0"/>
                                  </p:stCondLst>
                                  <p:childTnLst>
                                    <p:set>
                                      <p:cBhvr>
                                        <p:cTn id="468" dur="1" fill="hold">
                                          <p:stCondLst>
                                            <p:cond delay="0"/>
                                          </p:stCondLst>
                                        </p:cTn>
                                        <p:tgtEl>
                                          <p:spTgt spid="105"/>
                                        </p:tgtEl>
                                        <p:attrNameLst>
                                          <p:attrName>style.visibility</p:attrName>
                                        </p:attrNameLst>
                                      </p:cBhvr>
                                      <p:to>
                                        <p:strVal val="visible"/>
                                      </p:to>
                                    </p:set>
                                    <p:animEffect transition="in" filter="fade">
                                      <p:cBhvr>
                                        <p:cTn id="469" dur="500"/>
                                        <p:tgtEl>
                                          <p:spTgt spid="105"/>
                                        </p:tgtEl>
                                      </p:cBhvr>
                                    </p:animEffect>
                                  </p:childTnLst>
                                </p:cTn>
                              </p:par>
                              <p:par>
                                <p:cTn id="470" presetID="10" presetClass="entr" presetSubtype="0" fill="hold" nodeType="withEffect">
                                  <p:stCondLst>
                                    <p:cond delay="0"/>
                                  </p:stCondLst>
                                  <p:childTnLst>
                                    <p:set>
                                      <p:cBhvr>
                                        <p:cTn id="471" dur="1" fill="hold">
                                          <p:stCondLst>
                                            <p:cond delay="0"/>
                                          </p:stCondLst>
                                        </p:cTn>
                                        <p:tgtEl>
                                          <p:spTgt spid="96"/>
                                        </p:tgtEl>
                                        <p:attrNameLst>
                                          <p:attrName>style.visibility</p:attrName>
                                        </p:attrNameLst>
                                      </p:cBhvr>
                                      <p:to>
                                        <p:strVal val="visible"/>
                                      </p:to>
                                    </p:set>
                                    <p:animEffect transition="in" filter="fade">
                                      <p:cBhvr>
                                        <p:cTn id="472" dur="500"/>
                                        <p:tgtEl>
                                          <p:spTgt spid="96"/>
                                        </p:tgtEl>
                                      </p:cBhvr>
                                    </p:animEffect>
                                  </p:childTnLst>
                                </p:cTn>
                              </p:par>
                              <p:par>
                                <p:cTn id="473" presetID="10" presetClass="entr" presetSubtype="0" fill="hold" nodeType="withEffect">
                                  <p:stCondLst>
                                    <p:cond delay="0"/>
                                  </p:stCondLst>
                                  <p:childTnLst>
                                    <p:set>
                                      <p:cBhvr>
                                        <p:cTn id="474" dur="1" fill="hold">
                                          <p:stCondLst>
                                            <p:cond delay="0"/>
                                          </p:stCondLst>
                                        </p:cTn>
                                        <p:tgtEl>
                                          <p:spTgt spid="102"/>
                                        </p:tgtEl>
                                        <p:attrNameLst>
                                          <p:attrName>style.visibility</p:attrName>
                                        </p:attrNameLst>
                                      </p:cBhvr>
                                      <p:to>
                                        <p:strVal val="visible"/>
                                      </p:to>
                                    </p:set>
                                    <p:animEffect transition="in" filter="fade">
                                      <p:cBhvr>
                                        <p:cTn id="475" dur="500"/>
                                        <p:tgtEl>
                                          <p:spTgt spid="102"/>
                                        </p:tgtEl>
                                      </p:cBhvr>
                                    </p:animEffect>
                                  </p:childTnLst>
                                </p:cTn>
                              </p:par>
                              <p:par>
                                <p:cTn id="476" presetID="10" presetClass="entr" presetSubtype="0" fill="hold" nodeType="withEffect">
                                  <p:stCondLst>
                                    <p:cond delay="0"/>
                                  </p:stCondLst>
                                  <p:childTnLst>
                                    <p:set>
                                      <p:cBhvr>
                                        <p:cTn id="477" dur="1" fill="hold">
                                          <p:stCondLst>
                                            <p:cond delay="0"/>
                                          </p:stCondLst>
                                        </p:cTn>
                                        <p:tgtEl>
                                          <p:spTgt spid="104"/>
                                        </p:tgtEl>
                                        <p:attrNameLst>
                                          <p:attrName>style.visibility</p:attrName>
                                        </p:attrNameLst>
                                      </p:cBhvr>
                                      <p:to>
                                        <p:strVal val="visible"/>
                                      </p:to>
                                    </p:set>
                                    <p:animEffect transition="in" filter="fade">
                                      <p:cBhvr>
                                        <p:cTn id="478" dur="500"/>
                                        <p:tgtEl>
                                          <p:spTgt spid="104"/>
                                        </p:tgtEl>
                                      </p:cBhvr>
                                    </p:animEffect>
                                  </p:childTnLst>
                                </p:cTn>
                              </p:par>
                              <p:par>
                                <p:cTn id="479" presetID="10" presetClass="entr" presetSubtype="0" fill="hold" nodeType="withEffect">
                                  <p:stCondLst>
                                    <p:cond delay="0"/>
                                  </p:stCondLst>
                                  <p:childTnLst>
                                    <p:set>
                                      <p:cBhvr>
                                        <p:cTn id="480" dur="1" fill="hold">
                                          <p:stCondLst>
                                            <p:cond delay="0"/>
                                          </p:stCondLst>
                                        </p:cTn>
                                        <p:tgtEl>
                                          <p:spTgt spid="101"/>
                                        </p:tgtEl>
                                        <p:attrNameLst>
                                          <p:attrName>style.visibility</p:attrName>
                                        </p:attrNameLst>
                                      </p:cBhvr>
                                      <p:to>
                                        <p:strVal val="visible"/>
                                      </p:to>
                                    </p:set>
                                    <p:animEffect transition="in" filter="fade">
                                      <p:cBhvr>
                                        <p:cTn id="481" dur="500"/>
                                        <p:tgtEl>
                                          <p:spTgt spid="101"/>
                                        </p:tgtEl>
                                      </p:cBhvr>
                                    </p:animEffect>
                                  </p:childTnLst>
                                </p:cTn>
                              </p:par>
                              <p:par>
                                <p:cTn id="482" presetID="10" presetClass="entr" presetSubtype="0" fill="hold" nodeType="withEffect">
                                  <p:stCondLst>
                                    <p:cond delay="0"/>
                                  </p:stCondLst>
                                  <p:childTnLst>
                                    <p:set>
                                      <p:cBhvr>
                                        <p:cTn id="483" dur="1" fill="hold">
                                          <p:stCondLst>
                                            <p:cond delay="0"/>
                                          </p:stCondLst>
                                        </p:cTn>
                                        <p:tgtEl>
                                          <p:spTgt spid="100"/>
                                        </p:tgtEl>
                                        <p:attrNameLst>
                                          <p:attrName>style.visibility</p:attrName>
                                        </p:attrNameLst>
                                      </p:cBhvr>
                                      <p:to>
                                        <p:strVal val="visible"/>
                                      </p:to>
                                    </p:set>
                                    <p:animEffect transition="in" filter="fade">
                                      <p:cBhvr>
                                        <p:cTn id="484" dur="500"/>
                                        <p:tgtEl>
                                          <p:spTgt spid="100"/>
                                        </p:tgtEl>
                                      </p:cBhvr>
                                    </p:animEffect>
                                  </p:childTnLst>
                                </p:cTn>
                              </p:par>
                              <p:par>
                                <p:cTn id="485" presetID="10" presetClass="entr" presetSubtype="0" fill="hold" nodeType="withEffect">
                                  <p:stCondLst>
                                    <p:cond delay="0"/>
                                  </p:stCondLst>
                                  <p:childTnLst>
                                    <p:set>
                                      <p:cBhvr>
                                        <p:cTn id="486" dur="1" fill="hold">
                                          <p:stCondLst>
                                            <p:cond delay="0"/>
                                          </p:stCondLst>
                                        </p:cTn>
                                        <p:tgtEl>
                                          <p:spTgt spid="112"/>
                                        </p:tgtEl>
                                        <p:attrNameLst>
                                          <p:attrName>style.visibility</p:attrName>
                                        </p:attrNameLst>
                                      </p:cBhvr>
                                      <p:to>
                                        <p:strVal val="visible"/>
                                      </p:to>
                                    </p:set>
                                    <p:animEffect transition="in" filter="fade">
                                      <p:cBhvr>
                                        <p:cTn id="487" dur="500"/>
                                        <p:tgtEl>
                                          <p:spTgt spid="112"/>
                                        </p:tgtEl>
                                      </p:cBhvr>
                                    </p:animEffect>
                                  </p:childTnLst>
                                </p:cTn>
                              </p:par>
                              <p:par>
                                <p:cTn id="488" presetID="10" presetClass="entr" presetSubtype="0" fill="hold" nodeType="withEffect">
                                  <p:stCondLst>
                                    <p:cond delay="0"/>
                                  </p:stCondLst>
                                  <p:childTnLst>
                                    <p:set>
                                      <p:cBhvr>
                                        <p:cTn id="489" dur="1" fill="hold">
                                          <p:stCondLst>
                                            <p:cond delay="0"/>
                                          </p:stCondLst>
                                        </p:cTn>
                                        <p:tgtEl>
                                          <p:spTgt spid="93"/>
                                        </p:tgtEl>
                                        <p:attrNameLst>
                                          <p:attrName>style.visibility</p:attrName>
                                        </p:attrNameLst>
                                      </p:cBhvr>
                                      <p:to>
                                        <p:strVal val="visible"/>
                                      </p:to>
                                    </p:set>
                                    <p:animEffect transition="in" filter="fade">
                                      <p:cBhvr>
                                        <p:cTn id="490" dur="500"/>
                                        <p:tgtEl>
                                          <p:spTgt spid="93"/>
                                        </p:tgtEl>
                                      </p:cBhvr>
                                    </p:animEffect>
                                  </p:childTnLst>
                                </p:cTn>
                              </p:par>
                              <p:par>
                                <p:cTn id="491" presetID="10" presetClass="entr" presetSubtype="0" fill="hold" nodeType="withEffect">
                                  <p:stCondLst>
                                    <p:cond delay="0"/>
                                  </p:stCondLst>
                                  <p:childTnLst>
                                    <p:set>
                                      <p:cBhvr>
                                        <p:cTn id="492" dur="1" fill="hold">
                                          <p:stCondLst>
                                            <p:cond delay="0"/>
                                          </p:stCondLst>
                                        </p:cTn>
                                        <p:tgtEl>
                                          <p:spTgt spid="99"/>
                                        </p:tgtEl>
                                        <p:attrNameLst>
                                          <p:attrName>style.visibility</p:attrName>
                                        </p:attrNameLst>
                                      </p:cBhvr>
                                      <p:to>
                                        <p:strVal val="visible"/>
                                      </p:to>
                                    </p:set>
                                    <p:animEffect transition="in" filter="fade">
                                      <p:cBhvr>
                                        <p:cTn id="49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3" grpId="0" animBg="1"/>
      <p:bldP spid="14" grpId="0" animBg="1"/>
      <p:bldP spid="15" grpId="0"/>
      <p:bldP spid="16" grpId="0"/>
      <p:bldP spid="34" grpId="0"/>
      <p:bldP spid="35" grpId="0" animBg="1"/>
      <p:bldP spid="36" grpId="0"/>
      <p:bldP spid="41" grpId="0"/>
      <p:bldP spid="42" grpId="0" animBg="1"/>
      <p:bldP spid="43" grpId="0" animBg="1"/>
      <p:bldP spid="50" grpId="0"/>
      <p:bldP spid="61" grpId="0"/>
      <p:bldP spid="64" grpId="0" animBg="1"/>
      <p:bldP spid="65" grpId="0" animBg="1"/>
      <p:bldP spid="66" grpId="0" animBg="1"/>
      <p:bldP spid="67" grpId="0" animBg="1"/>
      <p:bldP spid="68"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4" grpId="0"/>
      <p:bldP spid="9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Sockets API</a:t>
            </a:r>
            <a:endParaRPr lang="de-DE" dirty="0"/>
          </a:p>
        </p:txBody>
      </p:sp>
      <p:sp>
        <p:nvSpPr>
          <p:cNvPr id="5" name="Content Placeholder 4"/>
          <p:cNvSpPr>
            <a:spLocks noGrp="1"/>
          </p:cNvSpPr>
          <p:nvPr>
            <p:ph idx="1"/>
          </p:nvPr>
        </p:nvSpPr>
        <p:spPr>
          <a:xfrm>
            <a:off x="628650" y="1690689"/>
            <a:ext cx="7886700" cy="4486274"/>
          </a:xfrm>
        </p:spPr>
        <p:txBody>
          <a:bodyPr>
            <a:normAutofit fontScale="92500" lnSpcReduction="10000"/>
          </a:bodyPr>
          <a:lstStyle/>
          <a:p>
            <a:r>
              <a:rPr lang="de-DE" dirty="0" smtClean="0"/>
              <a:t>Spezifikation in </a:t>
            </a:r>
            <a:r>
              <a:rPr lang="de-DE" dirty="0"/>
              <a:t>BSD 4.1 UNIX (1981)</a:t>
            </a:r>
          </a:p>
          <a:p>
            <a:r>
              <a:rPr lang="de-DE" dirty="0" smtClean="0"/>
              <a:t>Umgang </a:t>
            </a:r>
            <a:r>
              <a:rPr lang="de-DE" dirty="0"/>
              <a:t>mit </a:t>
            </a:r>
            <a:r>
              <a:rPr lang="de-DE" dirty="0" smtClean="0"/>
              <a:t>Sockets </a:t>
            </a:r>
            <a:r>
              <a:rPr lang="de-DE" dirty="0"/>
              <a:t>ähnlich wie mit einer </a:t>
            </a:r>
            <a:r>
              <a:rPr lang="de-DE" dirty="0" smtClean="0"/>
              <a:t>Datei</a:t>
            </a:r>
          </a:p>
          <a:p>
            <a:pPr lvl="1"/>
            <a:r>
              <a:rPr lang="de-DE" dirty="0" smtClean="0"/>
              <a:t>„</a:t>
            </a:r>
            <a:r>
              <a:rPr lang="de-DE" dirty="0" err="1" smtClean="0"/>
              <a:t>Everything</a:t>
            </a:r>
            <a:r>
              <a:rPr lang="de-DE" dirty="0" smtClean="0"/>
              <a:t> </a:t>
            </a:r>
            <a:r>
              <a:rPr lang="de-DE" dirty="0" err="1" smtClean="0"/>
              <a:t>is</a:t>
            </a:r>
            <a:r>
              <a:rPr lang="de-DE" dirty="0" smtClean="0"/>
              <a:t> a </a:t>
            </a:r>
            <a:r>
              <a:rPr lang="de-DE" dirty="0" err="1" smtClean="0"/>
              <a:t>file</a:t>
            </a:r>
            <a:r>
              <a:rPr lang="de-DE" dirty="0" smtClean="0"/>
              <a:t> in UNIX“ [1]</a:t>
            </a:r>
            <a:endParaRPr lang="de-DE" dirty="0"/>
          </a:p>
          <a:p>
            <a:pPr lvl="1"/>
            <a:r>
              <a:rPr lang="de-DE" dirty="0"/>
              <a:t>Socket wird erzeugt/geöffnet</a:t>
            </a:r>
          </a:p>
          <a:p>
            <a:pPr lvl="1"/>
            <a:r>
              <a:rPr lang="de-DE" dirty="0"/>
              <a:t>Es wird zum Socket geschrieben / vom Socket gelesen</a:t>
            </a:r>
          </a:p>
          <a:p>
            <a:pPr lvl="1"/>
            <a:r>
              <a:rPr lang="de-DE" dirty="0"/>
              <a:t>Socket wird geschlossen/zerstört</a:t>
            </a:r>
          </a:p>
          <a:p>
            <a:r>
              <a:rPr lang="de-DE" dirty="0"/>
              <a:t>Client-Server-Paradigma</a:t>
            </a:r>
          </a:p>
          <a:p>
            <a:pPr lvl="1"/>
            <a:r>
              <a:rPr lang="de-DE" dirty="0"/>
              <a:t>Server Socket: wartet auf Verbindungsanfragen von Clients</a:t>
            </a:r>
          </a:p>
          <a:p>
            <a:pPr lvl="1"/>
            <a:r>
              <a:rPr lang="de-DE" dirty="0"/>
              <a:t>Normales Socket: wird nach dem Verbindungsaufbau von Client- sowie Serverprozessen zur Kommunikation genutzt.</a:t>
            </a:r>
          </a:p>
          <a:p>
            <a:pPr lvl="1"/>
            <a:r>
              <a:rPr lang="de-DE" dirty="0"/>
              <a:t>Server/</a:t>
            </a:r>
            <a:r>
              <a:rPr lang="de-DE" dirty="0" err="1"/>
              <a:t>Daemonen</a:t>
            </a:r>
            <a:r>
              <a:rPr lang="de-DE" dirty="0"/>
              <a:t>: erzeugen neue Threads/Prozesse zur Abwicklung der Kommunikation nach dem Verbindungsaufbau.</a:t>
            </a:r>
          </a:p>
        </p:txBody>
      </p:sp>
      <p:sp>
        <p:nvSpPr>
          <p:cNvPr id="2" name="Footer Placeholder 1"/>
          <p:cNvSpPr>
            <a:spLocks noGrp="1"/>
          </p:cNvSpPr>
          <p:nvPr>
            <p:ph type="ftr" sz="quarter" idx="11"/>
          </p:nvPr>
        </p:nvSpPr>
        <p:spPr/>
        <p:txBody>
          <a:bodyPr/>
          <a:lstStyle/>
          <a:p>
            <a:r>
              <a:rPr lang="de-DE"/>
              <a:t>Rechnernetze und verteilte Systeme                (Prof. Dr. D. Kranzlmüller)</a:t>
            </a:r>
          </a:p>
        </p:txBody>
      </p:sp>
      <p:sp>
        <p:nvSpPr>
          <p:cNvPr id="3" name="Slide Number Placeholder 2"/>
          <p:cNvSpPr>
            <a:spLocks noGrp="1"/>
          </p:cNvSpPr>
          <p:nvPr>
            <p:ph type="sldNum" sz="quarter" idx="12"/>
          </p:nvPr>
        </p:nvSpPr>
        <p:spPr/>
        <p:txBody>
          <a:bodyPr/>
          <a:lstStyle/>
          <a:p>
            <a:fld id="{62E63B0E-122E-4112-8AEA-022338C1FEFA}" type="slidenum">
              <a:rPr lang="de-DE" smtClean="0"/>
              <a:t>124</a:t>
            </a:fld>
            <a:endParaRPr lang="de-DE"/>
          </a:p>
        </p:txBody>
      </p:sp>
      <p:sp>
        <p:nvSpPr>
          <p:cNvPr id="6" name="Rechteck 5"/>
          <p:cNvSpPr/>
          <p:nvPr/>
        </p:nvSpPr>
        <p:spPr>
          <a:xfrm>
            <a:off x="4663671" y="6050418"/>
            <a:ext cx="4130525" cy="307777"/>
          </a:xfrm>
          <a:prstGeom prst="rect">
            <a:avLst/>
          </a:prstGeom>
        </p:spPr>
        <p:txBody>
          <a:bodyPr wrap="square">
            <a:spAutoFit/>
          </a:bodyPr>
          <a:lstStyle/>
          <a:p>
            <a:r>
              <a:rPr lang="en-GB" sz="1400" dirty="0" smtClean="0"/>
              <a:t>[1] </a:t>
            </a:r>
            <a:r>
              <a:rPr lang="de-DE" sz="1400" dirty="0" smtClean="0"/>
              <a:t>https</a:t>
            </a:r>
            <a:r>
              <a:rPr lang="de-DE" sz="1400" dirty="0"/>
              <a:t>://de.wikipedia.org/wiki/Everything_is_a_file</a:t>
            </a:r>
          </a:p>
        </p:txBody>
      </p:sp>
    </p:spTree>
    <p:extLst>
      <p:ext uri="{BB962C8B-B14F-4D97-AF65-F5344CB8AC3E}">
        <p14:creationId xmlns:p14="http://schemas.microsoft.com/office/powerpoint/2010/main" val="34872568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Verbindungssocket</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125</a:t>
            </a:fld>
            <a:endParaRPr lang="de-DE"/>
          </a:p>
        </p:txBody>
      </p:sp>
      <p:sp>
        <p:nvSpPr>
          <p:cNvPr id="5" name="Rechteck 9"/>
          <p:cNvSpPr/>
          <p:nvPr/>
        </p:nvSpPr>
        <p:spPr>
          <a:xfrm>
            <a:off x="1972733" y="4374315"/>
            <a:ext cx="187200" cy="18798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6" name="Rechteck 11"/>
          <p:cNvSpPr/>
          <p:nvPr/>
        </p:nvSpPr>
        <p:spPr>
          <a:xfrm>
            <a:off x="2387178" y="3568725"/>
            <a:ext cx="866140" cy="1714500"/>
          </a:xfrm>
          <a:prstGeom prst="rect">
            <a:avLst/>
          </a:prstGeom>
          <a:solidFill>
            <a:srgbClr val="FF0000">
              <a:alpha val="1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grpSp>
        <p:nvGrpSpPr>
          <p:cNvPr id="7" name="Gruppierung 15"/>
          <p:cNvGrpSpPr/>
          <p:nvPr/>
        </p:nvGrpSpPr>
        <p:grpSpPr>
          <a:xfrm>
            <a:off x="2708480" y="3449839"/>
            <a:ext cx="223512" cy="489300"/>
            <a:chOff x="4416161" y="1725084"/>
            <a:chExt cx="57679" cy="489300"/>
          </a:xfrm>
        </p:grpSpPr>
        <p:sp>
          <p:nvSpPr>
            <p:cNvPr id="8" name="Textfeld 12"/>
            <p:cNvSpPr txBox="1"/>
            <p:nvPr/>
          </p:nvSpPr>
          <p:spPr>
            <a:xfrm>
              <a:off x="4416161" y="1725084"/>
              <a:ext cx="57679" cy="276999"/>
            </a:xfrm>
            <a:prstGeom prst="rect">
              <a:avLst/>
            </a:prstGeom>
            <a:noFill/>
          </p:spPr>
          <p:txBody>
            <a:bodyPr wrap="none" rtlCol="0">
              <a:spAutoFit/>
            </a:bodyPr>
            <a:lstStyle/>
            <a:p>
              <a:pPr algn="ctr"/>
              <a:r>
                <a:rPr lang="de-DE" sz="1200" dirty="0"/>
                <a:t>.</a:t>
              </a:r>
            </a:p>
          </p:txBody>
        </p:sp>
        <p:sp>
          <p:nvSpPr>
            <p:cNvPr id="9" name="Textfeld 13"/>
            <p:cNvSpPr txBox="1"/>
            <p:nvPr/>
          </p:nvSpPr>
          <p:spPr>
            <a:xfrm>
              <a:off x="4416161" y="1830635"/>
              <a:ext cx="57679" cy="276999"/>
            </a:xfrm>
            <a:prstGeom prst="rect">
              <a:avLst/>
            </a:prstGeom>
            <a:noFill/>
          </p:spPr>
          <p:txBody>
            <a:bodyPr wrap="none" rtlCol="0">
              <a:spAutoFit/>
            </a:bodyPr>
            <a:lstStyle/>
            <a:p>
              <a:pPr algn="ctr"/>
              <a:r>
                <a:rPr lang="de-DE" sz="1200" dirty="0"/>
                <a:t>.</a:t>
              </a:r>
            </a:p>
          </p:txBody>
        </p:sp>
        <p:sp>
          <p:nvSpPr>
            <p:cNvPr id="10" name="Textfeld 14"/>
            <p:cNvSpPr txBox="1"/>
            <p:nvPr/>
          </p:nvSpPr>
          <p:spPr>
            <a:xfrm>
              <a:off x="4416161" y="1937385"/>
              <a:ext cx="57679" cy="276999"/>
            </a:xfrm>
            <a:prstGeom prst="rect">
              <a:avLst/>
            </a:prstGeom>
            <a:noFill/>
          </p:spPr>
          <p:txBody>
            <a:bodyPr wrap="none" rtlCol="0">
              <a:spAutoFit/>
            </a:bodyPr>
            <a:lstStyle/>
            <a:p>
              <a:pPr algn="ctr"/>
              <a:r>
                <a:rPr lang="de-DE" sz="1200" dirty="0"/>
                <a:t>.</a:t>
              </a:r>
            </a:p>
          </p:txBody>
        </p:sp>
      </p:grpSp>
      <p:sp>
        <p:nvSpPr>
          <p:cNvPr id="11" name="Textfeld 16"/>
          <p:cNvSpPr txBox="1"/>
          <p:nvPr/>
        </p:nvSpPr>
        <p:spPr>
          <a:xfrm>
            <a:off x="2458087" y="3875135"/>
            <a:ext cx="704640" cy="338554"/>
          </a:xfrm>
          <a:prstGeom prst="rect">
            <a:avLst/>
          </a:prstGeom>
          <a:noFill/>
        </p:spPr>
        <p:txBody>
          <a:bodyPr wrap="none" rtlCol="0">
            <a:spAutoFit/>
          </a:bodyPr>
          <a:lstStyle/>
          <a:p>
            <a:r>
              <a:rPr lang="de-DE" sz="1600" dirty="0">
                <a:solidFill>
                  <a:srgbClr val="FF0000"/>
                </a:solidFill>
              </a:rPr>
              <a:t>11024</a:t>
            </a:r>
          </a:p>
        </p:txBody>
      </p:sp>
      <p:sp>
        <p:nvSpPr>
          <p:cNvPr id="12" name="Abgerundetes Rechteck 5"/>
          <p:cNvSpPr/>
          <p:nvPr/>
        </p:nvSpPr>
        <p:spPr>
          <a:xfrm>
            <a:off x="628650" y="3896807"/>
            <a:ext cx="1344083" cy="1142999"/>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Web</a:t>
            </a:r>
          </a:p>
          <a:p>
            <a:pPr algn="ctr"/>
            <a:r>
              <a:rPr lang="de-DE" dirty="0" err="1">
                <a:solidFill>
                  <a:schemeClr val="tx1"/>
                </a:solidFill>
              </a:rPr>
              <a:t>browser</a:t>
            </a:r>
            <a:endParaRPr lang="de-DE" dirty="0">
              <a:solidFill>
                <a:schemeClr val="tx1"/>
              </a:solidFill>
            </a:endParaRPr>
          </a:p>
        </p:txBody>
      </p:sp>
      <p:grpSp>
        <p:nvGrpSpPr>
          <p:cNvPr id="13" name="Gruppierung 31"/>
          <p:cNvGrpSpPr/>
          <p:nvPr/>
        </p:nvGrpSpPr>
        <p:grpSpPr>
          <a:xfrm>
            <a:off x="4533242" y="3449839"/>
            <a:ext cx="866140" cy="1833386"/>
            <a:chOff x="4705337" y="4275441"/>
            <a:chExt cx="866140" cy="1833386"/>
          </a:xfrm>
        </p:grpSpPr>
        <p:sp>
          <p:nvSpPr>
            <p:cNvPr id="14" name="Rechteck 25"/>
            <p:cNvSpPr/>
            <p:nvPr/>
          </p:nvSpPr>
          <p:spPr>
            <a:xfrm>
              <a:off x="4705337" y="4394327"/>
              <a:ext cx="866140" cy="1714500"/>
            </a:xfrm>
            <a:prstGeom prst="rect">
              <a:avLst/>
            </a:prstGeom>
            <a:solidFill>
              <a:srgbClr val="FF0000">
                <a:alpha val="1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grpSp>
          <p:nvGrpSpPr>
            <p:cNvPr id="15" name="Gruppierung 26"/>
            <p:cNvGrpSpPr/>
            <p:nvPr/>
          </p:nvGrpSpPr>
          <p:grpSpPr>
            <a:xfrm>
              <a:off x="5026639" y="4275441"/>
              <a:ext cx="223512" cy="489300"/>
              <a:chOff x="4416161" y="1725084"/>
              <a:chExt cx="57679" cy="489300"/>
            </a:xfrm>
          </p:grpSpPr>
          <p:sp>
            <p:nvSpPr>
              <p:cNvPr id="16" name="Textfeld 27"/>
              <p:cNvSpPr txBox="1"/>
              <p:nvPr/>
            </p:nvSpPr>
            <p:spPr>
              <a:xfrm>
                <a:off x="4416161" y="1725084"/>
                <a:ext cx="57679" cy="276999"/>
              </a:xfrm>
              <a:prstGeom prst="rect">
                <a:avLst/>
              </a:prstGeom>
              <a:noFill/>
            </p:spPr>
            <p:txBody>
              <a:bodyPr wrap="none" rtlCol="0">
                <a:spAutoFit/>
              </a:bodyPr>
              <a:lstStyle/>
              <a:p>
                <a:pPr algn="ctr"/>
                <a:r>
                  <a:rPr lang="de-DE" sz="1200" dirty="0"/>
                  <a:t>.</a:t>
                </a:r>
              </a:p>
            </p:txBody>
          </p:sp>
          <p:sp>
            <p:nvSpPr>
              <p:cNvPr id="17" name="Textfeld 28"/>
              <p:cNvSpPr txBox="1"/>
              <p:nvPr/>
            </p:nvSpPr>
            <p:spPr>
              <a:xfrm>
                <a:off x="4416161" y="1830635"/>
                <a:ext cx="57679" cy="276999"/>
              </a:xfrm>
              <a:prstGeom prst="rect">
                <a:avLst/>
              </a:prstGeom>
              <a:noFill/>
            </p:spPr>
            <p:txBody>
              <a:bodyPr wrap="none" rtlCol="0">
                <a:spAutoFit/>
              </a:bodyPr>
              <a:lstStyle/>
              <a:p>
                <a:pPr algn="ctr"/>
                <a:r>
                  <a:rPr lang="de-DE" sz="1200" dirty="0"/>
                  <a:t>.</a:t>
                </a:r>
              </a:p>
            </p:txBody>
          </p:sp>
          <p:sp>
            <p:nvSpPr>
              <p:cNvPr id="18" name="Textfeld 29"/>
              <p:cNvSpPr txBox="1"/>
              <p:nvPr/>
            </p:nvSpPr>
            <p:spPr>
              <a:xfrm>
                <a:off x="4416161" y="1937385"/>
                <a:ext cx="57679" cy="276999"/>
              </a:xfrm>
              <a:prstGeom prst="rect">
                <a:avLst/>
              </a:prstGeom>
              <a:noFill/>
            </p:spPr>
            <p:txBody>
              <a:bodyPr wrap="none" rtlCol="0">
                <a:spAutoFit/>
              </a:bodyPr>
              <a:lstStyle/>
              <a:p>
                <a:pPr algn="ctr"/>
                <a:r>
                  <a:rPr lang="de-DE" sz="1200" dirty="0"/>
                  <a:t>.</a:t>
                </a:r>
              </a:p>
            </p:txBody>
          </p:sp>
        </p:grpSp>
      </p:grpSp>
      <p:sp>
        <p:nvSpPr>
          <p:cNvPr id="19" name="Textfeld 30"/>
          <p:cNvSpPr txBox="1"/>
          <p:nvPr/>
        </p:nvSpPr>
        <p:spPr>
          <a:xfrm>
            <a:off x="4533242" y="3875135"/>
            <a:ext cx="866140" cy="338554"/>
          </a:xfrm>
          <a:prstGeom prst="rect">
            <a:avLst/>
          </a:prstGeom>
          <a:noFill/>
        </p:spPr>
        <p:txBody>
          <a:bodyPr wrap="square" rtlCol="0">
            <a:spAutoFit/>
          </a:bodyPr>
          <a:lstStyle/>
          <a:p>
            <a:pPr algn="ctr"/>
            <a:r>
              <a:rPr lang="de-DE" sz="1600" dirty="0">
                <a:solidFill>
                  <a:srgbClr val="FF0000"/>
                </a:solidFill>
              </a:rPr>
              <a:t>80</a:t>
            </a:r>
          </a:p>
        </p:txBody>
      </p:sp>
      <p:sp>
        <p:nvSpPr>
          <p:cNvPr id="20" name="Rechteck 32"/>
          <p:cNvSpPr/>
          <p:nvPr/>
        </p:nvSpPr>
        <p:spPr>
          <a:xfrm>
            <a:off x="5589183" y="4703213"/>
            <a:ext cx="187200" cy="18798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21" name="Abgerundetes Rechteck 22"/>
          <p:cNvSpPr/>
          <p:nvPr/>
        </p:nvSpPr>
        <p:spPr>
          <a:xfrm>
            <a:off x="5776383" y="3943369"/>
            <a:ext cx="1344083" cy="1142999"/>
          </a:xfrm>
          <a:prstGeom prst="roundRect">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Web</a:t>
            </a:r>
          </a:p>
          <a:p>
            <a:pPr algn="ctr"/>
            <a:r>
              <a:rPr lang="de-DE" dirty="0" err="1">
                <a:solidFill>
                  <a:schemeClr val="tx1"/>
                </a:solidFill>
              </a:rPr>
              <a:t>server</a:t>
            </a:r>
            <a:endParaRPr lang="de-DE" dirty="0">
              <a:solidFill>
                <a:schemeClr val="tx1"/>
              </a:solidFill>
            </a:endParaRPr>
          </a:p>
        </p:txBody>
      </p:sp>
      <p:cxnSp>
        <p:nvCxnSpPr>
          <p:cNvPr id="22" name="Gerade Verbindung 21"/>
          <p:cNvCxnSpPr>
            <a:endCxn id="32" idx="1"/>
          </p:cNvCxnSpPr>
          <p:nvPr/>
        </p:nvCxnSpPr>
        <p:spPr>
          <a:xfrm flipV="1">
            <a:off x="2159933" y="4167161"/>
            <a:ext cx="3429250" cy="301146"/>
          </a:xfrm>
          <a:prstGeom prst="line">
            <a:avLst/>
          </a:prstGeom>
          <a:ln>
            <a:solidFill>
              <a:srgbClr val="29C02E"/>
            </a:solidFill>
          </a:ln>
          <a:effectLst/>
        </p:spPr>
        <p:style>
          <a:lnRef idx="2">
            <a:schemeClr val="accent1"/>
          </a:lnRef>
          <a:fillRef idx="0">
            <a:schemeClr val="accent1"/>
          </a:fillRef>
          <a:effectRef idx="1">
            <a:schemeClr val="accent1"/>
          </a:effectRef>
          <a:fontRef idx="minor">
            <a:schemeClr val="tx1"/>
          </a:fontRef>
        </p:style>
      </p:cxnSp>
      <p:sp>
        <p:nvSpPr>
          <p:cNvPr id="23" name="Textfeld 34"/>
          <p:cNvSpPr txBox="1"/>
          <p:nvPr/>
        </p:nvSpPr>
        <p:spPr>
          <a:xfrm>
            <a:off x="2498241" y="3249045"/>
            <a:ext cx="673720" cy="369332"/>
          </a:xfrm>
          <a:prstGeom prst="rect">
            <a:avLst/>
          </a:prstGeom>
          <a:noFill/>
        </p:spPr>
        <p:txBody>
          <a:bodyPr wrap="none" rtlCol="0">
            <a:spAutoFit/>
          </a:bodyPr>
          <a:lstStyle/>
          <a:p>
            <a:r>
              <a:rPr lang="de-DE" dirty="0"/>
              <a:t>Ports</a:t>
            </a:r>
          </a:p>
        </p:txBody>
      </p:sp>
      <p:sp>
        <p:nvSpPr>
          <p:cNvPr id="24" name="Textfeld 35"/>
          <p:cNvSpPr txBox="1"/>
          <p:nvPr/>
        </p:nvSpPr>
        <p:spPr>
          <a:xfrm>
            <a:off x="4533242" y="3249045"/>
            <a:ext cx="866140" cy="369332"/>
          </a:xfrm>
          <a:prstGeom prst="rect">
            <a:avLst/>
          </a:prstGeom>
          <a:noFill/>
        </p:spPr>
        <p:txBody>
          <a:bodyPr wrap="square" rtlCol="0">
            <a:spAutoFit/>
          </a:bodyPr>
          <a:lstStyle/>
          <a:p>
            <a:pPr algn="ctr"/>
            <a:r>
              <a:rPr lang="de-DE" dirty="0"/>
              <a:t>Ports</a:t>
            </a:r>
          </a:p>
        </p:txBody>
      </p:sp>
      <p:grpSp>
        <p:nvGrpSpPr>
          <p:cNvPr id="25" name="Gruppierung 38"/>
          <p:cNvGrpSpPr/>
          <p:nvPr/>
        </p:nvGrpSpPr>
        <p:grpSpPr>
          <a:xfrm>
            <a:off x="1972733" y="5348361"/>
            <a:ext cx="1025383" cy="369332"/>
            <a:chOff x="2372783" y="5388554"/>
            <a:chExt cx="1025383" cy="369332"/>
          </a:xfrm>
        </p:grpSpPr>
        <p:sp>
          <p:nvSpPr>
            <p:cNvPr id="26" name="Rechteck 36"/>
            <p:cNvSpPr/>
            <p:nvPr/>
          </p:nvSpPr>
          <p:spPr>
            <a:xfrm>
              <a:off x="2372783" y="5503718"/>
              <a:ext cx="187200" cy="18798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27" name="Textfeld 37"/>
            <p:cNvSpPr txBox="1"/>
            <p:nvPr/>
          </p:nvSpPr>
          <p:spPr>
            <a:xfrm>
              <a:off x="2510422" y="5388554"/>
              <a:ext cx="887744" cy="369332"/>
            </a:xfrm>
            <a:prstGeom prst="rect">
              <a:avLst/>
            </a:prstGeom>
            <a:noFill/>
          </p:spPr>
          <p:txBody>
            <a:bodyPr wrap="none" rtlCol="0">
              <a:spAutoFit/>
            </a:bodyPr>
            <a:lstStyle/>
            <a:p>
              <a:r>
                <a:rPr lang="de-DE" dirty="0"/>
                <a:t>Sockets</a:t>
              </a:r>
            </a:p>
          </p:txBody>
        </p:sp>
      </p:grpSp>
      <p:cxnSp>
        <p:nvCxnSpPr>
          <p:cNvPr id="28" name="Gerade Verbindung 39"/>
          <p:cNvCxnSpPr/>
          <p:nvPr/>
        </p:nvCxnSpPr>
        <p:spPr>
          <a:xfrm flipV="1">
            <a:off x="2164906" y="4127449"/>
            <a:ext cx="396000" cy="252000"/>
          </a:xfrm>
          <a:prstGeom prst="line">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9" name="Gerade Verbindung 43"/>
          <p:cNvCxnSpPr/>
          <p:nvPr/>
        </p:nvCxnSpPr>
        <p:spPr>
          <a:xfrm flipH="1" flipV="1">
            <a:off x="5078056" y="4073169"/>
            <a:ext cx="511131" cy="21712"/>
          </a:xfrm>
          <a:prstGeom prst="line">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0" name="Textfeld 51"/>
          <p:cNvSpPr txBox="1"/>
          <p:nvPr/>
        </p:nvSpPr>
        <p:spPr>
          <a:xfrm rot="331505">
            <a:off x="3466925" y="4378591"/>
            <a:ext cx="1210588" cy="307777"/>
          </a:xfrm>
          <a:prstGeom prst="rect">
            <a:avLst/>
          </a:prstGeom>
          <a:noFill/>
        </p:spPr>
        <p:txBody>
          <a:bodyPr wrap="none" rtlCol="0">
            <a:spAutoFit/>
          </a:bodyPr>
          <a:lstStyle/>
          <a:p>
            <a:r>
              <a:rPr lang="de-DE" sz="1400" dirty="0"/>
              <a:t>Datentransfer</a:t>
            </a:r>
          </a:p>
        </p:txBody>
      </p:sp>
      <p:cxnSp>
        <p:nvCxnSpPr>
          <p:cNvPr id="31" name="Gerade Verbindung 54"/>
          <p:cNvCxnSpPr>
            <a:endCxn id="33" idx="1"/>
          </p:cNvCxnSpPr>
          <p:nvPr/>
        </p:nvCxnSpPr>
        <p:spPr>
          <a:xfrm flipV="1">
            <a:off x="5608571" y="3184535"/>
            <a:ext cx="304611" cy="89833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 name="Rechteck 24"/>
          <p:cNvSpPr/>
          <p:nvPr/>
        </p:nvSpPr>
        <p:spPr>
          <a:xfrm>
            <a:off x="5589183" y="4073169"/>
            <a:ext cx="187200" cy="18798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33" name="Rechteck 4"/>
          <p:cNvSpPr/>
          <p:nvPr/>
        </p:nvSpPr>
        <p:spPr>
          <a:xfrm>
            <a:off x="5913182" y="2739249"/>
            <a:ext cx="2830768" cy="890571"/>
          </a:xfrm>
          <a:prstGeom prst="rect">
            <a:avLst/>
          </a:prstGeom>
          <a:solidFill>
            <a:schemeClr val="bg1">
              <a:lumMod val="95000"/>
            </a:schemeClr>
          </a:solidFill>
          <a:ln>
            <a:solidFill>
              <a:srgbClr val="FAC090"/>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dirty="0">
                <a:solidFill>
                  <a:schemeClr val="tx2">
                    <a:lumMod val="60000"/>
                    <a:lumOff val="40000"/>
                  </a:schemeClr>
                </a:solidFill>
              </a:rPr>
              <a:t>Verbindungssocket</a:t>
            </a:r>
          </a:p>
          <a:p>
            <a:r>
              <a:rPr lang="de-DE" dirty="0">
                <a:solidFill>
                  <a:schemeClr val="tx1"/>
                </a:solidFill>
              </a:rPr>
              <a:t>Nimmt Verbindungswunsch entgegen</a:t>
            </a:r>
          </a:p>
        </p:txBody>
      </p:sp>
      <p:cxnSp>
        <p:nvCxnSpPr>
          <p:cNvPr id="34" name="Gerade Verbindung 57"/>
          <p:cNvCxnSpPr/>
          <p:nvPr/>
        </p:nvCxnSpPr>
        <p:spPr>
          <a:xfrm flipH="1" flipV="1">
            <a:off x="4169915" y="3249045"/>
            <a:ext cx="684629" cy="730185"/>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5" name="Rechteck 58"/>
          <p:cNvSpPr/>
          <p:nvPr/>
        </p:nvSpPr>
        <p:spPr>
          <a:xfrm>
            <a:off x="2784092" y="2880761"/>
            <a:ext cx="1399920" cy="368284"/>
          </a:xfrm>
          <a:prstGeom prst="rect">
            <a:avLst/>
          </a:prstGeom>
          <a:solidFill>
            <a:schemeClr val="bg1">
              <a:lumMod val="95000"/>
            </a:schemeClr>
          </a:solidFill>
          <a:ln>
            <a:solidFill>
              <a:srgbClr val="FAC090"/>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400" dirty="0" err="1">
                <a:solidFill>
                  <a:srgbClr val="000000"/>
                </a:solidFill>
              </a:rPr>
              <a:t>Well</a:t>
            </a:r>
            <a:r>
              <a:rPr lang="de-DE" sz="1400" dirty="0">
                <a:solidFill>
                  <a:srgbClr val="000000"/>
                </a:solidFill>
              </a:rPr>
              <a:t> </a:t>
            </a:r>
            <a:r>
              <a:rPr lang="de-DE" sz="1400" dirty="0" err="1">
                <a:solidFill>
                  <a:srgbClr val="000000"/>
                </a:solidFill>
              </a:rPr>
              <a:t>known</a:t>
            </a:r>
            <a:r>
              <a:rPr lang="de-DE" sz="1400" dirty="0">
                <a:solidFill>
                  <a:srgbClr val="000000"/>
                </a:solidFill>
              </a:rPr>
              <a:t> </a:t>
            </a:r>
            <a:r>
              <a:rPr lang="de-DE" sz="1400" dirty="0" err="1">
                <a:solidFill>
                  <a:srgbClr val="000000"/>
                </a:solidFill>
              </a:rPr>
              <a:t>port</a:t>
            </a:r>
            <a:endParaRPr lang="de-DE" sz="1400" dirty="0">
              <a:solidFill>
                <a:srgbClr val="000000"/>
              </a:solidFill>
            </a:endParaRPr>
          </a:p>
        </p:txBody>
      </p:sp>
      <p:sp>
        <p:nvSpPr>
          <p:cNvPr id="36" name="Textfeld 62"/>
          <p:cNvSpPr txBox="1"/>
          <p:nvPr/>
        </p:nvSpPr>
        <p:spPr>
          <a:xfrm>
            <a:off x="3171961" y="5348361"/>
            <a:ext cx="2409471" cy="369332"/>
          </a:xfrm>
          <a:prstGeom prst="rect">
            <a:avLst/>
          </a:prstGeom>
          <a:noFill/>
        </p:spPr>
        <p:txBody>
          <a:bodyPr wrap="none" rtlCol="0">
            <a:spAutoFit/>
          </a:bodyPr>
          <a:lstStyle/>
          <a:p>
            <a:r>
              <a:rPr lang="de-DE" dirty="0"/>
              <a:t>Verbindung steht? </a:t>
            </a:r>
            <a:r>
              <a:rPr lang="de-DE" dirty="0">
                <a:solidFill>
                  <a:srgbClr val="FF0000"/>
                </a:solidFill>
              </a:rPr>
              <a:t>Nein</a:t>
            </a:r>
          </a:p>
        </p:txBody>
      </p:sp>
      <p:sp>
        <p:nvSpPr>
          <p:cNvPr id="37" name="Textfeld 63"/>
          <p:cNvSpPr txBox="1"/>
          <p:nvPr/>
        </p:nvSpPr>
        <p:spPr>
          <a:xfrm>
            <a:off x="3171961" y="5348361"/>
            <a:ext cx="2155533" cy="369332"/>
          </a:xfrm>
          <a:prstGeom prst="rect">
            <a:avLst/>
          </a:prstGeom>
          <a:noFill/>
        </p:spPr>
        <p:txBody>
          <a:bodyPr wrap="none" rtlCol="0">
            <a:spAutoFit/>
          </a:bodyPr>
          <a:lstStyle/>
          <a:p>
            <a:r>
              <a:rPr lang="de-DE" dirty="0"/>
              <a:t>Verbindung steht? </a:t>
            </a:r>
            <a:r>
              <a:rPr lang="de-DE" dirty="0">
                <a:solidFill>
                  <a:srgbClr val="29C02E"/>
                </a:solidFill>
              </a:rPr>
              <a:t>Ja</a:t>
            </a:r>
          </a:p>
        </p:txBody>
      </p:sp>
      <p:cxnSp>
        <p:nvCxnSpPr>
          <p:cNvPr id="38" name="Gerade Verbindung 64"/>
          <p:cNvCxnSpPr>
            <a:stCxn id="5" idx="3"/>
            <a:endCxn id="20" idx="1"/>
          </p:cNvCxnSpPr>
          <p:nvPr/>
        </p:nvCxnSpPr>
        <p:spPr>
          <a:xfrm>
            <a:off x="2159933" y="4468307"/>
            <a:ext cx="3429250" cy="328898"/>
          </a:xfrm>
          <a:prstGeom prst="line">
            <a:avLst/>
          </a:prstGeom>
          <a:ln>
            <a:solidFill>
              <a:srgbClr val="29C02E"/>
            </a:solidFill>
          </a:ln>
          <a:effectLst/>
        </p:spPr>
        <p:style>
          <a:lnRef idx="2">
            <a:schemeClr val="accent1"/>
          </a:lnRef>
          <a:fillRef idx="0">
            <a:schemeClr val="accent1"/>
          </a:fillRef>
          <a:effectRef idx="1">
            <a:schemeClr val="accent1"/>
          </a:effectRef>
          <a:fontRef idx="minor">
            <a:schemeClr val="tx1"/>
          </a:fontRef>
        </p:style>
      </p:cxnSp>
      <p:sp>
        <p:nvSpPr>
          <p:cNvPr id="39" name="Textfeld 67"/>
          <p:cNvSpPr txBox="1"/>
          <p:nvPr/>
        </p:nvSpPr>
        <p:spPr>
          <a:xfrm rot="21327997">
            <a:off x="3060350" y="4028783"/>
            <a:ext cx="1614820" cy="307777"/>
          </a:xfrm>
          <a:prstGeom prst="rect">
            <a:avLst/>
          </a:prstGeom>
          <a:noFill/>
        </p:spPr>
        <p:txBody>
          <a:bodyPr wrap="none" rtlCol="0">
            <a:spAutoFit/>
          </a:bodyPr>
          <a:lstStyle/>
          <a:p>
            <a:r>
              <a:rPr lang="de-DE" sz="1400" dirty="0"/>
              <a:t>Verbindungsaufbau</a:t>
            </a:r>
          </a:p>
        </p:txBody>
      </p:sp>
    </p:spTree>
    <p:extLst>
      <p:ext uri="{BB962C8B-B14F-4D97-AF65-F5344CB8AC3E}">
        <p14:creationId xmlns:p14="http://schemas.microsoft.com/office/powerpoint/2010/main" val="36256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22" presetClass="entr" presetSubtype="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2" fill="hold" nodeType="clickEffect">
                                  <p:stCondLst>
                                    <p:cond delay="0"/>
                                  </p:stCondLst>
                                  <p:childTnLst>
                                    <p:animEffect transition="out" filter="wipe(right)">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up)">
                                      <p:cBhvr>
                                        <p:cTn id="54" dur="500"/>
                                        <p:tgtEl>
                                          <p:spTgt spid="13"/>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4"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22" presetClass="entr" presetSubtype="4"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7" presetClass="emph" presetSubtype="2" fill="hold" nodeType="clickEffect">
                                  <p:stCondLst>
                                    <p:cond delay="0"/>
                                  </p:stCondLst>
                                  <p:childTnLst>
                                    <p:animClr clrSpc="rgb" dir="cw">
                                      <p:cBhvr>
                                        <p:cTn id="83" dur="500" fill="hold"/>
                                        <p:tgtEl>
                                          <p:spTgt spid="31"/>
                                        </p:tgtEl>
                                        <p:attrNameLst>
                                          <p:attrName>stroke.color</p:attrName>
                                        </p:attrNameLst>
                                      </p:cBhvr>
                                      <p:to>
                                        <a:srgbClr val="999999"/>
                                      </p:to>
                                    </p:animClr>
                                    <p:set>
                                      <p:cBhvr>
                                        <p:cTn id="84" dur="500" fill="hold"/>
                                        <p:tgtEl>
                                          <p:spTgt spid="31"/>
                                        </p:tgtEl>
                                        <p:attrNameLst>
                                          <p:attrName>stroke.on</p:attrName>
                                        </p:attrNameLst>
                                      </p:cBhvr>
                                      <p:to>
                                        <p:strVal val="true"/>
                                      </p:to>
                                    </p:set>
                                  </p:childTnLst>
                                </p:cTn>
                              </p:par>
                              <p:par>
                                <p:cTn id="85" presetID="7" presetClass="emph" presetSubtype="2" fill="hold" nodeType="withEffect">
                                  <p:stCondLst>
                                    <p:cond delay="0"/>
                                  </p:stCondLst>
                                  <p:childTnLst>
                                    <p:animClr clrSpc="rgb" dir="cw">
                                      <p:cBhvr>
                                        <p:cTn id="86" dur="500" fill="hold"/>
                                        <p:tgtEl>
                                          <p:spTgt spid="33"/>
                                        </p:tgtEl>
                                        <p:attrNameLst>
                                          <p:attrName>stroke.color</p:attrName>
                                        </p:attrNameLst>
                                      </p:cBhvr>
                                      <p:to>
                                        <a:srgbClr val="999999"/>
                                      </p:to>
                                    </p:animClr>
                                    <p:set>
                                      <p:cBhvr>
                                        <p:cTn id="87" dur="500" fill="hold"/>
                                        <p:tgtEl>
                                          <p:spTgt spid="33"/>
                                        </p:tgtEl>
                                        <p:attrNameLst>
                                          <p:attrName>stroke.on</p:attrName>
                                        </p:attrNameLst>
                                      </p:cBhvr>
                                      <p:to>
                                        <p:strVal val="true"/>
                                      </p:to>
                                    </p:set>
                                  </p:childTnLst>
                                </p:cTn>
                              </p:par>
                              <p:par>
                                <p:cTn id="88" presetID="3" presetClass="emph" presetSubtype="2" fill="hold" grpId="1" nodeType="withEffect">
                                  <p:stCondLst>
                                    <p:cond delay="0"/>
                                  </p:stCondLst>
                                  <p:childTnLst>
                                    <p:animClr clrSpc="rgb" dir="cw">
                                      <p:cBhvr override="childStyle">
                                        <p:cTn id="89" dur="500" fill="hold"/>
                                        <p:tgtEl>
                                          <p:spTgt spid="33"/>
                                        </p:tgtEl>
                                        <p:attrNameLst>
                                          <p:attrName>style.color</p:attrName>
                                        </p:attrNameLst>
                                      </p:cBhvr>
                                      <p:to>
                                        <a:srgbClr val="B3B3B3"/>
                                      </p:to>
                                    </p:animClr>
                                  </p:childTnLst>
                                </p:cTn>
                              </p:par>
                              <p:par>
                                <p:cTn id="90" presetID="7" presetClass="emph" presetSubtype="2" fill="hold" nodeType="withEffect">
                                  <p:stCondLst>
                                    <p:cond delay="0"/>
                                  </p:stCondLst>
                                  <p:childTnLst>
                                    <p:animClr clrSpc="rgb" dir="cw">
                                      <p:cBhvr>
                                        <p:cTn id="91" dur="500" fill="hold"/>
                                        <p:tgtEl>
                                          <p:spTgt spid="34"/>
                                        </p:tgtEl>
                                        <p:attrNameLst>
                                          <p:attrName>stroke.color</p:attrName>
                                        </p:attrNameLst>
                                      </p:cBhvr>
                                      <p:to>
                                        <a:srgbClr val="999999"/>
                                      </p:to>
                                    </p:animClr>
                                    <p:set>
                                      <p:cBhvr>
                                        <p:cTn id="92" dur="500" fill="hold"/>
                                        <p:tgtEl>
                                          <p:spTgt spid="34"/>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5"/>
                                        </p:tgtEl>
                                        <p:attrNameLst>
                                          <p:attrName>stroke.color</p:attrName>
                                        </p:attrNameLst>
                                      </p:cBhvr>
                                      <p:to>
                                        <a:srgbClr val="999999"/>
                                      </p:to>
                                    </p:animClr>
                                    <p:set>
                                      <p:cBhvr>
                                        <p:cTn id="95" dur="500" fill="hold"/>
                                        <p:tgtEl>
                                          <p:spTgt spid="35"/>
                                        </p:tgtEl>
                                        <p:attrNameLst>
                                          <p:attrName>stroke.on</p:attrName>
                                        </p:attrNameLst>
                                      </p:cBhvr>
                                      <p:to>
                                        <p:strVal val="true"/>
                                      </p:to>
                                    </p:set>
                                  </p:childTnLst>
                                </p:cTn>
                              </p:par>
                              <p:par>
                                <p:cTn id="96" presetID="3" presetClass="emph" presetSubtype="2" fill="hold" grpId="1" nodeType="withEffect">
                                  <p:stCondLst>
                                    <p:cond delay="0"/>
                                  </p:stCondLst>
                                  <p:childTnLst>
                                    <p:animClr clrSpc="rgb" dir="cw">
                                      <p:cBhvr override="childStyle">
                                        <p:cTn id="97" dur="500" fill="hold"/>
                                        <p:tgtEl>
                                          <p:spTgt spid="35"/>
                                        </p:tgtEl>
                                        <p:attrNameLst>
                                          <p:attrName>style.color</p:attrName>
                                        </p:attrNameLst>
                                      </p:cBhvr>
                                      <p:to>
                                        <a:srgbClr val="B3B3B3"/>
                                      </p:to>
                                    </p:animClr>
                                  </p:childTnLst>
                                </p:cTn>
                              </p:par>
                            </p:childTnLst>
                          </p:cTn>
                        </p:par>
                        <p:par>
                          <p:cTn id="98" fill="hold">
                            <p:stCondLst>
                              <p:cond delay="500"/>
                            </p:stCondLst>
                            <p:childTnLst>
                              <p:par>
                                <p:cTn id="99" presetID="22" presetClass="exit" presetSubtype="8" fill="hold" nodeType="afterEffect">
                                  <p:stCondLst>
                                    <p:cond delay="0"/>
                                  </p:stCondLst>
                                  <p:childTnLst>
                                    <p:animEffect transition="out" filter="wipe(left)">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par>
                                <p:cTn id="116" presetID="10" presetClass="exit" presetSubtype="0" fill="hold" nodeType="withEffect">
                                  <p:stCondLst>
                                    <p:cond delay="0"/>
                                  </p:stCondLst>
                                  <p:childTnLst>
                                    <p:animEffect transition="out" filter="fade">
                                      <p:cBhvr>
                                        <p:cTn id="117" dur="500"/>
                                        <p:tgtEl>
                                          <p:spTgt spid="34"/>
                                        </p:tgtEl>
                                      </p:cBhvr>
                                    </p:animEffect>
                                    <p:set>
                                      <p:cBhvr>
                                        <p:cTn id="118" dur="1" fill="hold">
                                          <p:stCondLst>
                                            <p:cond delay="499"/>
                                          </p:stCondLst>
                                        </p:cTn>
                                        <p:tgtEl>
                                          <p:spTgt spid="34"/>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35"/>
                                        </p:tgtEl>
                                      </p:cBhvr>
                                    </p:animEffect>
                                    <p:set>
                                      <p:cBhvr>
                                        <p:cTn id="121" dur="1" fill="hold">
                                          <p:stCondLst>
                                            <p:cond delay="499"/>
                                          </p:stCondLst>
                                        </p:cTn>
                                        <p:tgtEl>
                                          <p:spTgt spid="35"/>
                                        </p:tgtEl>
                                        <p:attrNameLst>
                                          <p:attrName>style.visibility</p:attrName>
                                        </p:attrNameLst>
                                      </p:cBhvr>
                                      <p:to>
                                        <p:strVal val="hidden"/>
                                      </p:to>
                                    </p:set>
                                  </p:childTnLst>
                                </p:cTn>
                              </p:par>
                            </p:childTnLst>
                          </p:cTn>
                        </p:par>
                        <p:par>
                          <p:cTn id="122" fill="hold">
                            <p:stCondLst>
                              <p:cond delay="1000"/>
                            </p:stCondLst>
                            <p:childTnLst>
                              <p:par>
                                <p:cTn id="123" presetID="10" presetClass="exit" presetSubtype="0" fill="hold" grpId="1" nodeType="afterEffect">
                                  <p:stCondLst>
                                    <p:cond delay="0"/>
                                  </p:stCondLst>
                                  <p:childTnLst>
                                    <p:animEffect transition="out" filter="fade">
                                      <p:cBhvr>
                                        <p:cTn id="124" dur="500"/>
                                        <p:tgtEl>
                                          <p:spTgt spid="36"/>
                                        </p:tgtEl>
                                      </p:cBhvr>
                                    </p:animEffect>
                                    <p:set>
                                      <p:cBhvr>
                                        <p:cTn id="125" dur="1" fill="hold">
                                          <p:stCondLst>
                                            <p:cond delay="499"/>
                                          </p:stCondLst>
                                        </p:cTn>
                                        <p:tgtEl>
                                          <p:spTgt spid="36"/>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xit" presetSubtype="8" fill="hold" nodeType="clickEffect">
                                  <p:stCondLst>
                                    <p:cond delay="0"/>
                                  </p:stCondLst>
                                  <p:childTnLst>
                                    <p:animEffect transition="out" filter="wipe(left)">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right)">
                                      <p:cBhvr>
                                        <p:cTn id="141" dur="500"/>
                                        <p:tgtEl>
                                          <p:spTgt spid="38"/>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animBg="1"/>
      <p:bldP spid="19" grpId="0"/>
      <p:bldP spid="20" grpId="0" animBg="1"/>
      <p:bldP spid="21" grpId="0" animBg="1"/>
      <p:bldP spid="23" grpId="0"/>
      <p:bldP spid="24" grpId="0"/>
      <p:bldP spid="30" grpId="0"/>
      <p:bldP spid="32" grpId="0" animBg="1"/>
      <p:bldP spid="33" grpId="0" animBg="1"/>
      <p:bldP spid="33" grpId="1" animBg="1"/>
      <p:bldP spid="35" grpId="0" animBg="1"/>
      <p:bldP spid="35" grpId="1" animBg="1"/>
      <p:bldP spid="35" grpId="2" animBg="1"/>
      <p:bldP spid="36" grpId="0"/>
      <p:bldP spid="36" grpId="1"/>
      <p:bldP spid="37" grpId="0"/>
      <p:bldP spid="39" grpId="0"/>
      <p:bldP spid="39" grpId="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1161419" y="1427958"/>
            <a:ext cx="3164400" cy="1296967"/>
          </a:xfrm>
          <a:prstGeom prst="roundRect">
            <a:avLst/>
          </a:prstGeom>
          <a:solidFill>
            <a:srgbClr val="F2F2F2"/>
          </a:solidFill>
          <a:ln>
            <a:solidFill>
              <a:srgbClr val="FF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err="1">
                <a:solidFill>
                  <a:srgbClr val="A6A6A6"/>
                </a:solidFill>
                <a:latin typeface="Courier"/>
                <a:cs typeface="Courier"/>
              </a:rPr>
              <a:t>int</a:t>
            </a:r>
            <a:r>
              <a:rPr lang="de-DE" sz="1200" dirty="0">
                <a:solidFill>
                  <a:srgbClr val="A6A6A6"/>
                </a:solidFill>
                <a:latin typeface="Courier"/>
                <a:cs typeface="Courier"/>
              </a:rPr>
              <a:t> p = ...; </a:t>
            </a:r>
            <a:r>
              <a:rPr lang="de-DE" sz="1200" dirty="0">
                <a:solidFill>
                  <a:srgbClr val="000000"/>
                </a:solidFill>
                <a:latin typeface="Courier"/>
                <a:cs typeface="Courier"/>
              </a:rPr>
              <a:t>//Portnummer </a:t>
            </a:r>
            <a:r>
              <a:rPr lang="de-DE" sz="1200" dirty="0" err="1">
                <a:solidFill>
                  <a:schemeClr val="bg1">
                    <a:lumMod val="65000"/>
                  </a:schemeClr>
                </a:solidFill>
                <a:latin typeface="Courier"/>
                <a:cs typeface="Courier"/>
              </a:rPr>
              <a:t>ServerSocket</a:t>
            </a:r>
            <a:r>
              <a:rPr lang="de-DE" sz="1200" dirty="0">
                <a:solidFill>
                  <a:schemeClr val="bg1">
                    <a:lumMod val="65000"/>
                  </a:schemeClr>
                </a:solidFill>
                <a:latin typeface="Courier"/>
                <a:cs typeface="Courier"/>
              </a:rPr>
              <a:t> </a:t>
            </a:r>
            <a:r>
              <a:rPr lang="de-DE" sz="1200" dirty="0" err="1">
                <a:solidFill>
                  <a:schemeClr val="bg1">
                    <a:lumMod val="65000"/>
                  </a:schemeClr>
                </a:solidFill>
                <a:latin typeface="Courier"/>
                <a:cs typeface="Courier"/>
              </a:rPr>
              <a:t>welcomeSocket</a:t>
            </a:r>
            <a:r>
              <a:rPr lang="de-DE" sz="1200" dirty="0">
                <a:solidFill>
                  <a:schemeClr val="bg1">
                    <a:lumMod val="65000"/>
                  </a:schemeClr>
                </a:solidFill>
                <a:latin typeface="Courier"/>
                <a:cs typeface="Courier"/>
              </a:rPr>
              <a:t>; Socket </a:t>
            </a:r>
            <a:r>
              <a:rPr lang="de-DE" sz="1200" dirty="0" err="1">
                <a:solidFill>
                  <a:srgbClr val="000000"/>
                </a:solidFill>
                <a:latin typeface="Courier"/>
                <a:cs typeface="Courier"/>
              </a:rPr>
              <a:t>connectionSocket</a:t>
            </a:r>
            <a:r>
              <a:rPr lang="de-DE" sz="1200" dirty="0">
                <a:solidFill>
                  <a:srgbClr val="000000"/>
                </a:solidFill>
                <a:latin typeface="Courier"/>
                <a:cs typeface="Courier"/>
              </a:rPr>
              <a:t>;</a:t>
            </a:r>
            <a:br>
              <a:rPr lang="de-DE" sz="1200" dirty="0">
                <a:solidFill>
                  <a:srgbClr val="000000"/>
                </a:solidFill>
                <a:latin typeface="Courier"/>
                <a:cs typeface="Courier"/>
              </a:rPr>
            </a:br>
            <a:r>
              <a:rPr lang="de-DE" sz="1200" dirty="0">
                <a:solidFill>
                  <a:srgbClr val="000000"/>
                </a:solidFill>
                <a:latin typeface="Courier"/>
                <a:cs typeface="Courier"/>
              </a:rPr>
              <a:t>// Erzeuge Server socket </a:t>
            </a:r>
            <a:r>
              <a:rPr lang="de-DE" sz="1200" dirty="0" err="1">
                <a:solidFill>
                  <a:srgbClr val="A6A6A6"/>
                </a:solidFill>
                <a:latin typeface="Courier"/>
                <a:cs typeface="Courier"/>
              </a:rPr>
              <a:t>welcomeSocket</a:t>
            </a:r>
            <a:r>
              <a:rPr lang="de-DE" sz="1200" dirty="0">
                <a:solidFill>
                  <a:srgbClr val="A6A6A6"/>
                </a:solidFill>
                <a:latin typeface="Courier"/>
                <a:cs typeface="Courier"/>
              </a:rPr>
              <a:t> = </a:t>
            </a:r>
            <a:endParaRPr lang="de-DE" sz="1200" dirty="0">
              <a:solidFill>
                <a:srgbClr val="A6A6A6"/>
              </a:solidFill>
              <a:effectLst/>
              <a:latin typeface="Courier"/>
              <a:cs typeface="Courier"/>
            </a:endParaRPr>
          </a:p>
          <a:p>
            <a:r>
              <a:rPr lang="de-DE" sz="1200" dirty="0">
                <a:solidFill>
                  <a:srgbClr val="A6A6A6"/>
                </a:solidFill>
                <a:latin typeface="Courier"/>
                <a:cs typeface="Courier"/>
              </a:rPr>
              <a:t>	</a:t>
            </a:r>
            <a:r>
              <a:rPr lang="de-DE" sz="1200" dirty="0" err="1">
                <a:solidFill>
                  <a:srgbClr val="A6A6A6"/>
                </a:solidFill>
                <a:latin typeface="Courier"/>
                <a:cs typeface="Courier"/>
              </a:rPr>
              <a:t>new</a:t>
            </a:r>
            <a:r>
              <a:rPr lang="de-DE" sz="1200" dirty="0">
                <a:solidFill>
                  <a:srgbClr val="A6A6A6"/>
                </a:solidFill>
                <a:latin typeface="Courier"/>
                <a:cs typeface="Courier"/>
              </a:rPr>
              <a:t> </a:t>
            </a:r>
            <a:r>
              <a:rPr lang="de-DE" sz="1200" dirty="0" err="1">
                <a:solidFill>
                  <a:srgbClr val="A6A6A6"/>
                </a:solidFill>
                <a:latin typeface="Courier"/>
                <a:cs typeface="Courier"/>
              </a:rPr>
              <a:t>ServerSocket</a:t>
            </a:r>
            <a:r>
              <a:rPr lang="de-DE" sz="1200" dirty="0">
                <a:solidFill>
                  <a:srgbClr val="A6A6A6"/>
                </a:solidFill>
                <a:latin typeface="Courier"/>
                <a:cs typeface="Courier"/>
              </a:rPr>
              <a:t> (p); </a:t>
            </a:r>
            <a:endParaRPr lang="de-DE" sz="1200" dirty="0">
              <a:solidFill>
                <a:srgbClr val="A6A6A6"/>
              </a:solidFill>
              <a:effectLst/>
              <a:latin typeface="Courier"/>
              <a:cs typeface="Courier"/>
            </a:endParaRPr>
          </a:p>
        </p:txBody>
      </p:sp>
      <p:sp>
        <p:nvSpPr>
          <p:cNvPr id="6" name="Rechteck 5"/>
          <p:cNvSpPr/>
          <p:nvPr/>
        </p:nvSpPr>
        <p:spPr>
          <a:xfrm>
            <a:off x="757081" y="4304000"/>
            <a:ext cx="3962025" cy="2324302"/>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9" name="Abgerundetes Rechteck 8"/>
          <p:cNvSpPr/>
          <p:nvPr/>
        </p:nvSpPr>
        <p:spPr>
          <a:xfrm>
            <a:off x="1161419" y="2952015"/>
            <a:ext cx="3164400" cy="1214472"/>
          </a:xfrm>
          <a:prstGeom prst="roundRect">
            <a:avLst/>
          </a:prstGeom>
          <a:solidFill>
            <a:srgbClr val="F2F2F2"/>
          </a:solidFill>
          <a:ln>
            <a:solidFill>
              <a:srgbClr val="FF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rgbClr val="000000"/>
                </a:solidFill>
                <a:latin typeface="Courier"/>
                <a:cs typeface="Courier"/>
              </a:rPr>
              <a:t>// Warte auf Verbindung von Client </a:t>
            </a:r>
          </a:p>
          <a:p>
            <a:r>
              <a:rPr lang="de-DE" sz="1200" dirty="0">
                <a:solidFill>
                  <a:srgbClr val="000000"/>
                </a:solidFill>
                <a:latin typeface="Courier"/>
                <a:cs typeface="Courier"/>
              </a:rPr>
              <a:t>// </a:t>
            </a:r>
            <a:r>
              <a:rPr lang="de-DE" sz="1200" dirty="0" err="1">
                <a:solidFill>
                  <a:srgbClr val="000000"/>
                </a:solidFill>
                <a:latin typeface="Courier"/>
                <a:cs typeface="Courier"/>
              </a:rPr>
              <a:t>Anm</a:t>
            </a:r>
            <a:r>
              <a:rPr lang="de-DE" sz="1200" dirty="0">
                <a:solidFill>
                  <a:srgbClr val="000000"/>
                </a:solidFill>
                <a:latin typeface="Courier"/>
                <a:cs typeface="Courier"/>
              </a:rPr>
              <a:t>: blockierender Aufruf </a:t>
            </a:r>
          </a:p>
          <a:p>
            <a:r>
              <a:rPr lang="de-DE" sz="1200" dirty="0" err="1">
                <a:solidFill>
                  <a:srgbClr val="A6A6A6"/>
                </a:solidFill>
                <a:latin typeface="Courier"/>
                <a:cs typeface="Courier"/>
              </a:rPr>
              <a:t>connectionSocket</a:t>
            </a:r>
            <a:r>
              <a:rPr lang="de-DE" sz="1200" dirty="0">
                <a:solidFill>
                  <a:srgbClr val="A6A6A6"/>
                </a:solidFill>
                <a:latin typeface="Courier"/>
                <a:cs typeface="Courier"/>
              </a:rPr>
              <a:t> = </a:t>
            </a:r>
            <a:endParaRPr lang="de-DE" sz="1200" dirty="0">
              <a:solidFill>
                <a:srgbClr val="A6A6A6"/>
              </a:solidFill>
              <a:effectLst/>
              <a:latin typeface="Courier"/>
              <a:cs typeface="Courier"/>
            </a:endParaRPr>
          </a:p>
          <a:p>
            <a:r>
              <a:rPr lang="de-DE" sz="1200" dirty="0" err="1">
                <a:solidFill>
                  <a:srgbClr val="A6A6A6"/>
                </a:solidFill>
                <a:latin typeface="Courier"/>
                <a:cs typeface="Courier"/>
              </a:rPr>
              <a:t>welcomeSocket.accept</a:t>
            </a:r>
            <a:r>
              <a:rPr lang="de-DE" sz="1200" dirty="0">
                <a:solidFill>
                  <a:srgbClr val="A6A6A6"/>
                </a:solidFill>
                <a:latin typeface="Courier"/>
                <a:cs typeface="Courier"/>
              </a:rPr>
              <a:t>()</a:t>
            </a:r>
            <a:r>
              <a:rPr lang="de-DE" sz="1200" dirty="0">
                <a:solidFill>
                  <a:srgbClr val="000000"/>
                </a:solidFill>
                <a:latin typeface="Courier"/>
                <a:cs typeface="Courier"/>
              </a:rPr>
              <a:t>; </a:t>
            </a:r>
            <a:endParaRPr lang="de-DE" sz="1200" dirty="0">
              <a:solidFill>
                <a:srgbClr val="000000"/>
              </a:solidFill>
              <a:effectLst/>
              <a:latin typeface="Courier"/>
              <a:cs typeface="Courier"/>
            </a:endParaRPr>
          </a:p>
        </p:txBody>
      </p:sp>
      <p:sp>
        <p:nvSpPr>
          <p:cNvPr id="10" name="Abgerundetes Rechteck 9"/>
          <p:cNvSpPr/>
          <p:nvPr/>
        </p:nvSpPr>
        <p:spPr>
          <a:xfrm>
            <a:off x="1161419" y="4370849"/>
            <a:ext cx="3164400" cy="500050"/>
          </a:xfrm>
          <a:prstGeom prst="roundRect">
            <a:avLst/>
          </a:prstGeom>
          <a:solidFill>
            <a:srgbClr val="F2F2F2"/>
          </a:solidFill>
          <a:ln>
            <a:solidFill>
              <a:srgbClr val="FF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rgbClr val="000000"/>
                </a:solidFill>
                <a:latin typeface="Courier"/>
                <a:cs typeface="Courier"/>
              </a:rPr>
              <a:t>// Lese Anfrage von Client</a:t>
            </a:r>
          </a:p>
          <a:p>
            <a:r>
              <a:rPr lang="de-DE" sz="1200" dirty="0" err="1">
                <a:solidFill>
                  <a:srgbClr val="A6A6A6"/>
                </a:solidFill>
                <a:latin typeface="Courier"/>
                <a:cs typeface="Courier"/>
              </a:rPr>
              <a:t>connectionSocket.read</a:t>
            </a:r>
            <a:r>
              <a:rPr lang="de-DE" sz="1200" dirty="0">
                <a:solidFill>
                  <a:srgbClr val="A6A6A6"/>
                </a:solidFill>
                <a:latin typeface="Courier"/>
                <a:cs typeface="Courier"/>
              </a:rPr>
              <a:t>();</a:t>
            </a:r>
            <a:endParaRPr lang="de-DE" sz="1200" dirty="0">
              <a:solidFill>
                <a:srgbClr val="000000"/>
              </a:solidFill>
              <a:effectLst/>
              <a:latin typeface="Courier"/>
              <a:cs typeface="Courier"/>
            </a:endParaRPr>
          </a:p>
        </p:txBody>
      </p:sp>
      <p:sp>
        <p:nvSpPr>
          <p:cNvPr id="11" name="Abgerundetes Rechteck 10"/>
          <p:cNvSpPr/>
          <p:nvPr/>
        </p:nvSpPr>
        <p:spPr>
          <a:xfrm>
            <a:off x="1161419" y="5063496"/>
            <a:ext cx="3164400" cy="500050"/>
          </a:xfrm>
          <a:prstGeom prst="roundRect">
            <a:avLst/>
          </a:prstGeom>
          <a:solidFill>
            <a:srgbClr val="F2F2F2"/>
          </a:solidFill>
          <a:ln>
            <a:solidFill>
              <a:srgbClr val="FF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rgbClr val="000000"/>
                </a:solidFill>
                <a:latin typeface="Courier"/>
                <a:cs typeface="Courier"/>
              </a:rPr>
              <a:t>// Sende Antwort</a:t>
            </a:r>
          </a:p>
          <a:p>
            <a:r>
              <a:rPr lang="de-DE" sz="1200" dirty="0" err="1">
                <a:solidFill>
                  <a:srgbClr val="A6A6A6"/>
                </a:solidFill>
                <a:latin typeface="Courier"/>
                <a:cs typeface="Courier"/>
              </a:rPr>
              <a:t>connectionSocket.write</a:t>
            </a:r>
            <a:r>
              <a:rPr lang="de-DE" sz="1200" dirty="0">
                <a:solidFill>
                  <a:srgbClr val="A6A6A6"/>
                </a:solidFill>
                <a:latin typeface="Courier"/>
                <a:cs typeface="Courier"/>
              </a:rPr>
              <a:t>();</a:t>
            </a:r>
            <a:endParaRPr lang="de-DE" sz="1200" dirty="0">
              <a:solidFill>
                <a:srgbClr val="000000"/>
              </a:solidFill>
              <a:effectLst/>
              <a:latin typeface="Courier"/>
              <a:cs typeface="Courier"/>
            </a:endParaRPr>
          </a:p>
        </p:txBody>
      </p:sp>
      <p:sp>
        <p:nvSpPr>
          <p:cNvPr id="12" name="Abgerundetes Rechteck 11"/>
          <p:cNvSpPr/>
          <p:nvPr/>
        </p:nvSpPr>
        <p:spPr>
          <a:xfrm>
            <a:off x="1161419" y="6000905"/>
            <a:ext cx="3164400" cy="500050"/>
          </a:xfrm>
          <a:prstGeom prst="roundRect">
            <a:avLst/>
          </a:prstGeom>
          <a:solidFill>
            <a:srgbClr val="F2F2F2"/>
          </a:solidFill>
          <a:ln>
            <a:solidFill>
              <a:srgbClr val="FF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rgbClr val="000000"/>
                </a:solidFill>
                <a:latin typeface="Courier"/>
                <a:cs typeface="Courier"/>
              </a:rPr>
              <a:t>// </a:t>
            </a:r>
            <a:r>
              <a:rPr lang="de-DE" sz="1200" dirty="0" err="1">
                <a:solidFill>
                  <a:srgbClr val="000000"/>
                </a:solidFill>
                <a:latin typeface="Courier"/>
                <a:cs typeface="Courier"/>
              </a:rPr>
              <a:t>Schliesse</a:t>
            </a:r>
            <a:r>
              <a:rPr lang="de-DE" sz="1200" dirty="0">
                <a:solidFill>
                  <a:srgbClr val="000000"/>
                </a:solidFill>
                <a:latin typeface="Courier"/>
                <a:cs typeface="Courier"/>
              </a:rPr>
              <a:t> Verbindung</a:t>
            </a:r>
          </a:p>
          <a:p>
            <a:r>
              <a:rPr lang="de-DE" sz="1200" dirty="0" err="1">
                <a:solidFill>
                  <a:srgbClr val="A6A6A6"/>
                </a:solidFill>
                <a:latin typeface="Courier"/>
                <a:cs typeface="Courier"/>
              </a:rPr>
              <a:t>connectionSocket.close</a:t>
            </a:r>
            <a:r>
              <a:rPr lang="de-DE" sz="1200" dirty="0">
                <a:solidFill>
                  <a:srgbClr val="A6A6A6"/>
                </a:solidFill>
                <a:latin typeface="Courier"/>
                <a:cs typeface="Courier"/>
              </a:rPr>
              <a:t>();</a:t>
            </a:r>
            <a:endParaRPr lang="de-DE" sz="1200" dirty="0">
              <a:solidFill>
                <a:srgbClr val="000000"/>
              </a:solidFill>
              <a:effectLst/>
              <a:latin typeface="Courier"/>
              <a:cs typeface="Courier"/>
            </a:endParaRPr>
          </a:p>
        </p:txBody>
      </p:sp>
      <p:sp>
        <p:nvSpPr>
          <p:cNvPr id="13" name="Abgerundetes Rechteck 12"/>
          <p:cNvSpPr/>
          <p:nvPr/>
        </p:nvSpPr>
        <p:spPr>
          <a:xfrm>
            <a:off x="5703375" y="1778936"/>
            <a:ext cx="3164400" cy="558028"/>
          </a:xfrm>
          <a:prstGeom prst="roundRect">
            <a:avLst/>
          </a:prstGeom>
          <a:solidFill>
            <a:srgbClr val="F2F2F2"/>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err="1">
                <a:solidFill>
                  <a:srgbClr val="A6A6A6"/>
                </a:solidFill>
                <a:latin typeface="Courier"/>
                <a:cs typeface="Courier"/>
              </a:rPr>
              <a:t>int</a:t>
            </a:r>
            <a:r>
              <a:rPr lang="de-DE" sz="1200" dirty="0">
                <a:solidFill>
                  <a:srgbClr val="A6A6A6"/>
                </a:solidFill>
                <a:latin typeface="Courier"/>
                <a:cs typeface="Courier"/>
              </a:rPr>
              <a:t> p = ...; //bekannte </a:t>
            </a:r>
            <a:r>
              <a:rPr lang="de-DE" sz="1200" dirty="0" err="1">
                <a:solidFill>
                  <a:srgbClr val="A6A6A6"/>
                </a:solidFill>
                <a:latin typeface="Courier"/>
                <a:cs typeface="Courier"/>
              </a:rPr>
              <a:t>Portnr</a:t>
            </a:r>
            <a:r>
              <a:rPr lang="de-DE" sz="1200" dirty="0">
                <a:solidFill>
                  <a:srgbClr val="A6A6A6"/>
                </a:solidFill>
                <a:latin typeface="Courier"/>
                <a:cs typeface="Courier"/>
              </a:rPr>
              <a:t>.</a:t>
            </a:r>
            <a:endParaRPr lang="de-DE" sz="1200" dirty="0">
              <a:solidFill>
                <a:srgbClr val="A6A6A6"/>
              </a:solidFill>
              <a:effectLst/>
            </a:endParaRPr>
          </a:p>
        </p:txBody>
      </p:sp>
      <p:sp>
        <p:nvSpPr>
          <p:cNvPr id="16" name="Abgerundetes Rechteck 15"/>
          <p:cNvSpPr/>
          <p:nvPr/>
        </p:nvSpPr>
        <p:spPr>
          <a:xfrm>
            <a:off x="5703375" y="2586748"/>
            <a:ext cx="3164400" cy="1001723"/>
          </a:xfrm>
          <a:prstGeom prst="roundRect">
            <a:avLst/>
          </a:prstGeom>
          <a:solidFill>
            <a:srgbClr val="F2F2F2"/>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Courier"/>
                <a:cs typeface="Courier"/>
              </a:rPr>
              <a:t>//Erzeuge Socket und verbinde</a:t>
            </a:r>
          </a:p>
          <a:p>
            <a:r>
              <a:rPr lang="de-DE" sz="1200" dirty="0">
                <a:solidFill>
                  <a:schemeClr val="tx1"/>
                </a:solidFill>
                <a:effectLst/>
                <a:latin typeface="Courier"/>
                <a:cs typeface="Courier"/>
              </a:rPr>
              <a:t>//</a:t>
            </a:r>
            <a:r>
              <a:rPr lang="de-DE" sz="1200" dirty="0">
                <a:solidFill>
                  <a:schemeClr val="tx1"/>
                </a:solidFill>
                <a:latin typeface="Courier"/>
                <a:cs typeface="Courier"/>
              </a:rPr>
              <a:t>es mit Host A auf Port p</a:t>
            </a:r>
          </a:p>
          <a:p>
            <a:r>
              <a:rPr lang="de-DE" sz="1200" dirty="0" err="1">
                <a:solidFill>
                  <a:srgbClr val="A6A6A6"/>
                </a:solidFill>
                <a:effectLst/>
                <a:latin typeface="Courier"/>
                <a:cs typeface="Courier"/>
              </a:rPr>
              <a:t>clientSocket</a:t>
            </a:r>
            <a:r>
              <a:rPr lang="de-DE" sz="1200" dirty="0">
                <a:solidFill>
                  <a:srgbClr val="A6A6A6"/>
                </a:solidFill>
                <a:effectLst/>
                <a:latin typeface="Courier"/>
                <a:cs typeface="Courier"/>
              </a:rPr>
              <a:t> = </a:t>
            </a:r>
            <a:r>
              <a:rPr lang="de-DE" sz="1200" dirty="0" err="1">
                <a:solidFill>
                  <a:srgbClr val="A6A6A6"/>
                </a:solidFill>
                <a:effectLst/>
                <a:latin typeface="Courier"/>
                <a:cs typeface="Courier"/>
              </a:rPr>
              <a:t>new</a:t>
            </a:r>
            <a:r>
              <a:rPr lang="de-DE" sz="1200" dirty="0">
                <a:solidFill>
                  <a:srgbClr val="A6A6A6"/>
                </a:solidFill>
                <a:effectLst/>
                <a:latin typeface="Courier"/>
                <a:cs typeface="Courier"/>
              </a:rPr>
              <a:t> Socket(</a:t>
            </a:r>
            <a:r>
              <a:rPr lang="de-DE" sz="1200" dirty="0" err="1">
                <a:solidFill>
                  <a:srgbClr val="A6A6A6"/>
                </a:solidFill>
                <a:effectLst/>
                <a:latin typeface="Courier"/>
                <a:cs typeface="Courier"/>
              </a:rPr>
              <a:t>A,p</a:t>
            </a:r>
            <a:r>
              <a:rPr lang="de-DE" sz="1200" dirty="0">
                <a:solidFill>
                  <a:srgbClr val="A6A6A6"/>
                </a:solidFill>
                <a:effectLst/>
                <a:latin typeface="Courier"/>
                <a:cs typeface="Courier"/>
              </a:rPr>
              <a:t>);</a:t>
            </a:r>
            <a:endParaRPr lang="de-DE" sz="1200" dirty="0">
              <a:solidFill>
                <a:srgbClr val="A6A6A6"/>
              </a:solidFill>
              <a:effectLst/>
            </a:endParaRPr>
          </a:p>
        </p:txBody>
      </p:sp>
      <p:sp>
        <p:nvSpPr>
          <p:cNvPr id="17" name="Abgerundetes Rechteck 16"/>
          <p:cNvSpPr/>
          <p:nvPr/>
        </p:nvSpPr>
        <p:spPr>
          <a:xfrm>
            <a:off x="5703375" y="3949777"/>
            <a:ext cx="3164400" cy="500862"/>
          </a:xfrm>
          <a:prstGeom prst="roundRect">
            <a:avLst/>
          </a:prstGeom>
          <a:solidFill>
            <a:srgbClr val="F2F2F2"/>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rgbClr val="000000"/>
                </a:solidFill>
                <a:latin typeface="Courier"/>
                <a:cs typeface="Courier"/>
              </a:rPr>
              <a:t>//Sende Anfrage an Server</a:t>
            </a:r>
          </a:p>
          <a:p>
            <a:r>
              <a:rPr lang="de-DE" sz="1200" dirty="0" err="1">
                <a:solidFill>
                  <a:srgbClr val="A6A6A6"/>
                </a:solidFill>
                <a:effectLst/>
                <a:latin typeface="Courier"/>
                <a:cs typeface="Courier"/>
              </a:rPr>
              <a:t>clientSocket.write</a:t>
            </a:r>
            <a:r>
              <a:rPr lang="de-DE" sz="1200" dirty="0">
                <a:solidFill>
                  <a:srgbClr val="A6A6A6"/>
                </a:solidFill>
                <a:effectLst/>
                <a:latin typeface="Courier"/>
                <a:cs typeface="Courier"/>
              </a:rPr>
              <a:t>();</a:t>
            </a:r>
            <a:endParaRPr lang="de-DE" sz="1200" dirty="0">
              <a:solidFill>
                <a:srgbClr val="A6A6A6"/>
              </a:solidFill>
              <a:effectLst/>
            </a:endParaRPr>
          </a:p>
        </p:txBody>
      </p:sp>
      <p:sp>
        <p:nvSpPr>
          <p:cNvPr id="18" name="Abgerundetes Rechteck 17"/>
          <p:cNvSpPr/>
          <p:nvPr/>
        </p:nvSpPr>
        <p:spPr>
          <a:xfrm>
            <a:off x="5703375" y="5147594"/>
            <a:ext cx="3164400" cy="500862"/>
          </a:xfrm>
          <a:prstGeom prst="roundRect">
            <a:avLst/>
          </a:prstGeom>
          <a:solidFill>
            <a:srgbClr val="F2F2F2"/>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rgbClr val="000000"/>
                </a:solidFill>
                <a:latin typeface="Courier"/>
                <a:cs typeface="Courier"/>
              </a:rPr>
              <a:t>//Lese Antwort von Server</a:t>
            </a:r>
          </a:p>
          <a:p>
            <a:r>
              <a:rPr lang="de-DE" sz="1200" dirty="0" err="1">
                <a:solidFill>
                  <a:srgbClr val="A6A6A6"/>
                </a:solidFill>
                <a:effectLst/>
                <a:latin typeface="Courier"/>
                <a:cs typeface="Courier"/>
              </a:rPr>
              <a:t>clientSocket.read</a:t>
            </a:r>
            <a:r>
              <a:rPr lang="de-DE" sz="1200" dirty="0">
                <a:solidFill>
                  <a:srgbClr val="A6A6A6"/>
                </a:solidFill>
                <a:effectLst/>
                <a:latin typeface="Courier"/>
                <a:cs typeface="Courier"/>
              </a:rPr>
              <a:t>();</a:t>
            </a:r>
            <a:endParaRPr lang="de-DE" sz="1200" dirty="0">
              <a:solidFill>
                <a:srgbClr val="A6A6A6"/>
              </a:solidFill>
              <a:effectLst/>
            </a:endParaRPr>
          </a:p>
        </p:txBody>
      </p:sp>
      <p:sp>
        <p:nvSpPr>
          <p:cNvPr id="19" name="Abgerundetes Rechteck 18"/>
          <p:cNvSpPr/>
          <p:nvPr/>
        </p:nvSpPr>
        <p:spPr>
          <a:xfrm>
            <a:off x="5703375" y="5866372"/>
            <a:ext cx="3164400" cy="500862"/>
          </a:xfrm>
          <a:prstGeom prst="roundRect">
            <a:avLst/>
          </a:prstGeom>
          <a:solidFill>
            <a:srgbClr val="F2F2F2"/>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err="1">
                <a:solidFill>
                  <a:srgbClr val="A6A6A6"/>
                </a:solidFill>
                <a:effectLst/>
                <a:latin typeface="Courier"/>
                <a:cs typeface="Courier"/>
              </a:rPr>
              <a:t>clientSocket.close</a:t>
            </a:r>
            <a:r>
              <a:rPr lang="de-DE" sz="1200" dirty="0">
                <a:solidFill>
                  <a:srgbClr val="A6A6A6"/>
                </a:solidFill>
                <a:effectLst/>
                <a:latin typeface="Courier"/>
                <a:cs typeface="Courier"/>
              </a:rPr>
              <a:t>();</a:t>
            </a:r>
            <a:endParaRPr lang="de-DE" sz="1200" dirty="0">
              <a:solidFill>
                <a:srgbClr val="A6A6A6"/>
              </a:solidFill>
              <a:effectLst/>
            </a:endParaRPr>
          </a:p>
        </p:txBody>
      </p:sp>
      <p:cxnSp>
        <p:nvCxnSpPr>
          <p:cNvPr id="23" name="Gerade Verbindung mit Pfeil 22"/>
          <p:cNvCxnSpPr>
            <a:stCxn id="9" idx="3"/>
            <a:endCxn id="16" idx="1"/>
          </p:cNvCxnSpPr>
          <p:nvPr/>
        </p:nvCxnSpPr>
        <p:spPr>
          <a:xfrm flipV="1">
            <a:off x="4325819" y="3087610"/>
            <a:ext cx="1377556" cy="471641"/>
          </a:xfrm>
          <a:prstGeom prst="straightConnector1">
            <a:avLst/>
          </a:prstGeom>
          <a:ln>
            <a:solidFill>
              <a:srgbClr val="A6A6A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a:stCxn id="10" idx="3"/>
            <a:endCxn id="17" idx="1"/>
          </p:cNvCxnSpPr>
          <p:nvPr/>
        </p:nvCxnSpPr>
        <p:spPr>
          <a:xfrm flipV="1">
            <a:off x="4325819" y="4200208"/>
            <a:ext cx="1377556" cy="420666"/>
          </a:xfrm>
          <a:prstGeom prst="straightConnector1">
            <a:avLst/>
          </a:prstGeom>
          <a:ln>
            <a:solidFill>
              <a:srgbClr val="A6A6A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a:stCxn id="18" idx="1"/>
            <a:endCxn id="11" idx="3"/>
          </p:cNvCxnSpPr>
          <p:nvPr/>
        </p:nvCxnSpPr>
        <p:spPr>
          <a:xfrm flipH="1" flipV="1">
            <a:off x="4325819" y="5313521"/>
            <a:ext cx="1377556" cy="84504"/>
          </a:xfrm>
          <a:prstGeom prst="straightConnector1">
            <a:avLst/>
          </a:prstGeom>
          <a:ln>
            <a:solidFill>
              <a:srgbClr val="A6A6A6"/>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p:nvPr/>
        </p:nvCxnSpPr>
        <p:spPr>
          <a:xfrm flipV="1">
            <a:off x="2743619" y="4870899"/>
            <a:ext cx="0" cy="192597"/>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flipV="1">
            <a:off x="2743619" y="4166487"/>
            <a:ext cx="0" cy="204362"/>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8" name="Gerade Verbindung mit Pfeil 37"/>
          <p:cNvCxnSpPr/>
          <p:nvPr/>
        </p:nvCxnSpPr>
        <p:spPr>
          <a:xfrm flipV="1">
            <a:off x="2743619" y="2724925"/>
            <a:ext cx="0" cy="227090"/>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flipV="1">
            <a:off x="2743619" y="5563546"/>
            <a:ext cx="0" cy="437359"/>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p:nvPr/>
        </p:nvCxnSpPr>
        <p:spPr>
          <a:xfrm flipV="1">
            <a:off x="7285575" y="2336964"/>
            <a:ext cx="0" cy="249784"/>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p:nvPr/>
        </p:nvCxnSpPr>
        <p:spPr>
          <a:xfrm flipV="1">
            <a:off x="7285575" y="3588471"/>
            <a:ext cx="0" cy="361306"/>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flipV="1">
            <a:off x="7285575" y="4450639"/>
            <a:ext cx="0" cy="696955"/>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3" name="Gerade Verbindung mit Pfeil 52"/>
          <p:cNvCxnSpPr/>
          <p:nvPr/>
        </p:nvCxnSpPr>
        <p:spPr>
          <a:xfrm flipV="1">
            <a:off x="7285575" y="5648456"/>
            <a:ext cx="0" cy="217916"/>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8" name="Gerade Verbindung mit Pfeil 57"/>
          <p:cNvCxnSpPr/>
          <p:nvPr/>
        </p:nvCxnSpPr>
        <p:spPr>
          <a:xfrm>
            <a:off x="662596" y="6733291"/>
            <a:ext cx="2087469" cy="0"/>
          </a:xfrm>
          <a:prstGeom prst="straightConnector1">
            <a:avLst/>
          </a:prstGeom>
          <a:ln>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a:off x="662596" y="3559251"/>
            <a:ext cx="498823" cy="0"/>
          </a:xfrm>
          <a:prstGeom prst="straightConnector1">
            <a:avLst/>
          </a:pr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662596" y="3550784"/>
            <a:ext cx="0" cy="3182507"/>
          </a:xfrm>
          <a:prstGeom prst="straightConnector1">
            <a:avLst/>
          </a:prstGeom>
          <a:ln>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7" name="Gerade Verbindung mit Pfeil 66"/>
          <p:cNvCxnSpPr/>
          <p:nvPr/>
        </p:nvCxnSpPr>
        <p:spPr>
          <a:xfrm>
            <a:off x="8861425" y="5347225"/>
            <a:ext cx="198000" cy="0"/>
          </a:xfrm>
          <a:prstGeom prst="straightConnector1">
            <a:avLst/>
          </a:prstGeom>
          <a:ln>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p:nvPr/>
        </p:nvCxnSpPr>
        <p:spPr>
          <a:xfrm>
            <a:off x="8861425" y="4186674"/>
            <a:ext cx="198000" cy="0"/>
          </a:xfrm>
          <a:prstGeom prst="straightConnector1">
            <a:avLst/>
          </a:prstGeom>
          <a:ln>
            <a:solidFill>
              <a:srgbClr val="A6A6A6"/>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69" name="Gerade Verbindung mit Pfeil 68"/>
          <p:cNvCxnSpPr/>
          <p:nvPr/>
        </p:nvCxnSpPr>
        <p:spPr>
          <a:xfrm>
            <a:off x="9059425" y="4174097"/>
            <a:ext cx="0" cy="1173128"/>
          </a:xfrm>
          <a:prstGeom prst="straightConnector1">
            <a:avLst/>
          </a:prstGeom>
          <a:ln>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5" name="Gerade Verbindung mit Pfeil 74"/>
          <p:cNvCxnSpPr/>
          <p:nvPr/>
        </p:nvCxnSpPr>
        <p:spPr>
          <a:xfrm flipV="1">
            <a:off x="2743619" y="6489975"/>
            <a:ext cx="0" cy="243316"/>
          </a:xfrm>
          <a:prstGeom prst="straightConnector1">
            <a:avLst/>
          </a:prstGeom>
          <a:ln>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7" name="Textfeld 76"/>
          <p:cNvSpPr txBox="1"/>
          <p:nvPr/>
        </p:nvSpPr>
        <p:spPr>
          <a:xfrm rot="20442423">
            <a:off x="4285877" y="3060872"/>
            <a:ext cx="1410512" cy="276999"/>
          </a:xfrm>
          <a:prstGeom prst="rect">
            <a:avLst/>
          </a:prstGeom>
          <a:noFill/>
        </p:spPr>
        <p:txBody>
          <a:bodyPr wrap="none" rtlCol="0">
            <a:spAutoFit/>
          </a:bodyPr>
          <a:lstStyle/>
          <a:p>
            <a:r>
              <a:rPr lang="de-DE" sz="1200" dirty="0"/>
              <a:t>Verbindungsaufbau</a:t>
            </a:r>
          </a:p>
        </p:txBody>
      </p:sp>
      <p:sp>
        <p:nvSpPr>
          <p:cNvPr id="78" name="Textfeld 77"/>
          <p:cNvSpPr txBox="1"/>
          <p:nvPr/>
        </p:nvSpPr>
        <p:spPr>
          <a:xfrm rot="20525918">
            <a:off x="4843328" y="4118241"/>
            <a:ext cx="562023" cy="276999"/>
          </a:xfrm>
          <a:prstGeom prst="rect">
            <a:avLst/>
          </a:prstGeom>
          <a:noFill/>
        </p:spPr>
        <p:txBody>
          <a:bodyPr wrap="none" rtlCol="0">
            <a:spAutoFit/>
          </a:bodyPr>
          <a:lstStyle/>
          <a:p>
            <a:r>
              <a:rPr lang="de-DE" sz="1200" dirty="0"/>
              <a:t>Daten</a:t>
            </a:r>
          </a:p>
        </p:txBody>
      </p:sp>
      <p:sp>
        <p:nvSpPr>
          <p:cNvPr id="79" name="Textfeld 78"/>
          <p:cNvSpPr txBox="1"/>
          <p:nvPr/>
        </p:nvSpPr>
        <p:spPr>
          <a:xfrm rot="216713">
            <a:off x="4748192" y="5119988"/>
            <a:ext cx="562023" cy="276999"/>
          </a:xfrm>
          <a:prstGeom prst="rect">
            <a:avLst/>
          </a:prstGeom>
          <a:noFill/>
        </p:spPr>
        <p:txBody>
          <a:bodyPr wrap="none" rtlCol="0">
            <a:spAutoFit/>
          </a:bodyPr>
          <a:lstStyle/>
          <a:p>
            <a:r>
              <a:rPr lang="de-DE" sz="1200" dirty="0"/>
              <a:t>Daten</a:t>
            </a:r>
          </a:p>
        </p:txBody>
      </p:sp>
      <p:cxnSp>
        <p:nvCxnSpPr>
          <p:cNvPr id="81" name="Gerade Verbindung mit Pfeil 80"/>
          <p:cNvCxnSpPr>
            <a:stCxn id="5" idx="0"/>
            <a:endCxn id="80" idx="4"/>
          </p:cNvCxnSpPr>
          <p:nvPr/>
        </p:nvCxnSpPr>
        <p:spPr>
          <a:xfrm flipV="1">
            <a:off x="2743619" y="1257300"/>
            <a:ext cx="1549" cy="170658"/>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7196361" y="6624601"/>
            <a:ext cx="178428" cy="178249"/>
          </a:xfrm>
          <a:prstGeom prst="ellipse">
            <a:avLst/>
          </a:prstGeom>
          <a:solidFill>
            <a:srgbClr val="FF8000"/>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83" name="Oval 82"/>
          <p:cNvSpPr/>
          <p:nvPr/>
        </p:nvSpPr>
        <p:spPr>
          <a:xfrm>
            <a:off x="7159575" y="6587725"/>
            <a:ext cx="252000" cy="252000"/>
          </a:xfrm>
          <a:prstGeom prst="ellipse">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cxnSp>
        <p:nvCxnSpPr>
          <p:cNvPr id="85" name="Gerade Verbindung mit Pfeil 84"/>
          <p:cNvCxnSpPr/>
          <p:nvPr/>
        </p:nvCxnSpPr>
        <p:spPr>
          <a:xfrm flipV="1">
            <a:off x="7285575" y="6367234"/>
            <a:ext cx="0" cy="220491"/>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3" name="Textfeld 92"/>
          <p:cNvSpPr txBox="1"/>
          <p:nvPr/>
        </p:nvSpPr>
        <p:spPr>
          <a:xfrm>
            <a:off x="1117599" y="780534"/>
            <a:ext cx="3208219" cy="369332"/>
          </a:xfrm>
          <a:prstGeom prst="rect">
            <a:avLst/>
          </a:prstGeom>
          <a:noFill/>
        </p:spPr>
        <p:txBody>
          <a:bodyPr wrap="square" rtlCol="0">
            <a:spAutoFit/>
          </a:bodyPr>
          <a:lstStyle/>
          <a:p>
            <a:pPr algn="ctr"/>
            <a:r>
              <a:rPr lang="de-DE" dirty="0"/>
              <a:t>Serverprozess auf Host </a:t>
            </a:r>
            <a:r>
              <a:rPr lang="de-DE" dirty="0">
                <a:solidFill>
                  <a:srgbClr val="FF8000"/>
                </a:solidFill>
              </a:rPr>
              <a:t>A</a:t>
            </a:r>
          </a:p>
        </p:txBody>
      </p:sp>
      <p:cxnSp>
        <p:nvCxnSpPr>
          <p:cNvPr id="94" name="Gerade Verbindung mit Pfeil 93"/>
          <p:cNvCxnSpPr/>
          <p:nvPr/>
        </p:nvCxnSpPr>
        <p:spPr>
          <a:xfrm flipH="1" flipV="1">
            <a:off x="7285294" y="1586472"/>
            <a:ext cx="281" cy="192464"/>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7196080" y="1408223"/>
            <a:ext cx="178428" cy="178249"/>
          </a:xfrm>
          <a:prstGeom prst="ellipse">
            <a:avLst/>
          </a:prstGeom>
          <a:solidFill>
            <a:srgbClr val="3366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97" name="Textfeld 96"/>
          <p:cNvSpPr txBox="1"/>
          <p:nvPr/>
        </p:nvSpPr>
        <p:spPr>
          <a:xfrm>
            <a:off x="5703375" y="1064874"/>
            <a:ext cx="3158050" cy="369332"/>
          </a:xfrm>
          <a:prstGeom prst="rect">
            <a:avLst/>
          </a:prstGeom>
          <a:noFill/>
        </p:spPr>
        <p:txBody>
          <a:bodyPr wrap="square" rtlCol="0">
            <a:spAutoFit/>
          </a:bodyPr>
          <a:lstStyle/>
          <a:p>
            <a:pPr algn="ctr"/>
            <a:r>
              <a:rPr lang="de-DE" dirty="0"/>
              <a:t>Clientprozess auf Host </a:t>
            </a:r>
            <a:r>
              <a:rPr lang="de-DE" dirty="0">
                <a:solidFill>
                  <a:srgbClr val="3366FF"/>
                </a:solidFill>
              </a:rPr>
              <a:t>B</a:t>
            </a:r>
          </a:p>
        </p:txBody>
      </p:sp>
      <p:cxnSp>
        <p:nvCxnSpPr>
          <p:cNvPr id="100" name="Gerade Verbindung mit Pfeil 99"/>
          <p:cNvCxnSpPr>
            <a:stCxn id="5" idx="0"/>
            <a:endCxn id="80" idx="4"/>
          </p:cNvCxnSpPr>
          <p:nvPr/>
        </p:nvCxnSpPr>
        <p:spPr>
          <a:xfrm flipV="1">
            <a:off x="2743619" y="1257300"/>
            <a:ext cx="1549" cy="170658"/>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2655954" y="1079051"/>
            <a:ext cx="178428" cy="178249"/>
          </a:xfrm>
          <a:prstGeom prst="ellipse">
            <a:avLst/>
          </a:prstGeom>
          <a:solidFill>
            <a:srgbClr val="FF8000"/>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cxnSp>
        <p:nvCxnSpPr>
          <p:cNvPr id="101" name="Gerade Verbindung mit Pfeil 100"/>
          <p:cNvCxnSpPr/>
          <p:nvPr/>
        </p:nvCxnSpPr>
        <p:spPr>
          <a:xfrm flipV="1">
            <a:off x="2743619" y="2724925"/>
            <a:ext cx="0" cy="227090"/>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7" name="Gerade Verbindung mit Pfeil 106"/>
          <p:cNvCxnSpPr/>
          <p:nvPr/>
        </p:nvCxnSpPr>
        <p:spPr>
          <a:xfrm flipH="1" flipV="1">
            <a:off x="7285294" y="1586472"/>
            <a:ext cx="281" cy="192464"/>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8" name="Gerade Verbindung mit Pfeil 107"/>
          <p:cNvCxnSpPr/>
          <p:nvPr/>
        </p:nvCxnSpPr>
        <p:spPr>
          <a:xfrm flipV="1">
            <a:off x="7285575" y="2336964"/>
            <a:ext cx="0" cy="249784"/>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16" name="Gerade Verbindung mit Pfeil 115"/>
          <p:cNvCxnSpPr>
            <a:stCxn id="9" idx="3"/>
            <a:endCxn id="16" idx="1"/>
          </p:cNvCxnSpPr>
          <p:nvPr/>
        </p:nvCxnSpPr>
        <p:spPr>
          <a:xfrm flipV="1">
            <a:off x="4325819" y="3087610"/>
            <a:ext cx="1377556" cy="471641"/>
          </a:xfrm>
          <a:prstGeom prst="straightConnector1">
            <a:avLst/>
          </a:prstGeom>
          <a:ln>
            <a:solidFill>
              <a:srgbClr val="29C02E"/>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21" name="Gerade Verbindung mit Pfeil 120"/>
          <p:cNvCxnSpPr/>
          <p:nvPr/>
        </p:nvCxnSpPr>
        <p:spPr>
          <a:xfrm flipV="1">
            <a:off x="7285575" y="3588471"/>
            <a:ext cx="0" cy="361306"/>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22" name="Gerade Verbindung mit Pfeil 121"/>
          <p:cNvCxnSpPr/>
          <p:nvPr/>
        </p:nvCxnSpPr>
        <p:spPr>
          <a:xfrm flipV="1">
            <a:off x="2743619" y="4166487"/>
            <a:ext cx="0" cy="204362"/>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33" name="Gerade Verbindung mit Pfeil 132"/>
          <p:cNvCxnSpPr>
            <a:endCxn id="17" idx="1"/>
          </p:cNvCxnSpPr>
          <p:nvPr/>
        </p:nvCxnSpPr>
        <p:spPr>
          <a:xfrm flipV="1">
            <a:off x="4325819" y="4200208"/>
            <a:ext cx="1377556" cy="420666"/>
          </a:xfrm>
          <a:prstGeom prst="straightConnector1">
            <a:avLst/>
          </a:prstGeom>
          <a:ln>
            <a:solidFill>
              <a:srgbClr val="29C02E"/>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35" name="Gerade Verbindung mit Pfeil 134"/>
          <p:cNvCxnSpPr>
            <a:stCxn id="18" idx="1"/>
            <a:endCxn id="11" idx="3"/>
          </p:cNvCxnSpPr>
          <p:nvPr/>
        </p:nvCxnSpPr>
        <p:spPr>
          <a:xfrm flipH="1" flipV="1">
            <a:off x="4325819" y="5313521"/>
            <a:ext cx="1377556" cy="84504"/>
          </a:xfrm>
          <a:prstGeom prst="straightConnector1">
            <a:avLst/>
          </a:prstGeom>
          <a:ln>
            <a:solidFill>
              <a:srgbClr val="29C02E"/>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45" name="Gerade Verbindung mit Pfeil 144"/>
          <p:cNvCxnSpPr/>
          <p:nvPr/>
        </p:nvCxnSpPr>
        <p:spPr>
          <a:xfrm flipV="1">
            <a:off x="2743619" y="4870899"/>
            <a:ext cx="0" cy="192597"/>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48" name="Gerade Verbindung mit Pfeil 147"/>
          <p:cNvCxnSpPr/>
          <p:nvPr/>
        </p:nvCxnSpPr>
        <p:spPr>
          <a:xfrm flipV="1">
            <a:off x="7285575" y="4450639"/>
            <a:ext cx="0" cy="696955"/>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49" name="Gerade Verbindung mit Pfeil 148"/>
          <p:cNvCxnSpPr/>
          <p:nvPr/>
        </p:nvCxnSpPr>
        <p:spPr>
          <a:xfrm flipV="1">
            <a:off x="7285575" y="5648456"/>
            <a:ext cx="0" cy="217916"/>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0" name="Gerade Verbindung mit Pfeil 149"/>
          <p:cNvCxnSpPr/>
          <p:nvPr/>
        </p:nvCxnSpPr>
        <p:spPr>
          <a:xfrm>
            <a:off x="8861425" y="5347225"/>
            <a:ext cx="198000" cy="0"/>
          </a:xfrm>
          <a:prstGeom prst="straightConnector1">
            <a:avLst/>
          </a:prstGeom>
          <a:ln>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1" name="Gerade Verbindung mit Pfeil 150"/>
          <p:cNvCxnSpPr/>
          <p:nvPr/>
        </p:nvCxnSpPr>
        <p:spPr>
          <a:xfrm>
            <a:off x="8861425" y="4186674"/>
            <a:ext cx="198000" cy="0"/>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2" name="Gerade Verbindung mit Pfeil 151"/>
          <p:cNvCxnSpPr/>
          <p:nvPr/>
        </p:nvCxnSpPr>
        <p:spPr>
          <a:xfrm>
            <a:off x="9059425" y="4174097"/>
            <a:ext cx="0" cy="1173128"/>
          </a:xfrm>
          <a:prstGeom prst="straightConnector1">
            <a:avLst/>
          </a:prstGeom>
          <a:ln>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4" name="Gerade Verbindung mit Pfeil 153"/>
          <p:cNvCxnSpPr/>
          <p:nvPr/>
        </p:nvCxnSpPr>
        <p:spPr>
          <a:xfrm flipV="1">
            <a:off x="7285575" y="6367234"/>
            <a:ext cx="0" cy="220491"/>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5" name="Gerade Verbindung mit Pfeil 154"/>
          <p:cNvCxnSpPr/>
          <p:nvPr/>
        </p:nvCxnSpPr>
        <p:spPr>
          <a:xfrm flipV="1">
            <a:off x="2743619" y="5563546"/>
            <a:ext cx="0" cy="437359"/>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6" name="Gerade Verbindung mit Pfeil 155"/>
          <p:cNvCxnSpPr/>
          <p:nvPr/>
        </p:nvCxnSpPr>
        <p:spPr>
          <a:xfrm flipV="1">
            <a:off x="2743619" y="6489975"/>
            <a:ext cx="0" cy="243316"/>
          </a:xfrm>
          <a:prstGeom prst="straightConnector1">
            <a:avLst/>
          </a:prstGeom>
          <a:ln>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7" name="Gerade Verbindung mit Pfeil 156"/>
          <p:cNvCxnSpPr/>
          <p:nvPr/>
        </p:nvCxnSpPr>
        <p:spPr>
          <a:xfrm>
            <a:off x="662596" y="6733291"/>
            <a:ext cx="2087469" cy="0"/>
          </a:xfrm>
          <a:prstGeom prst="straightConnector1">
            <a:avLst/>
          </a:prstGeom>
          <a:ln>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8" name="Gerade Verbindung mit Pfeil 157"/>
          <p:cNvCxnSpPr/>
          <p:nvPr/>
        </p:nvCxnSpPr>
        <p:spPr>
          <a:xfrm>
            <a:off x="662596" y="3550784"/>
            <a:ext cx="0" cy="3182507"/>
          </a:xfrm>
          <a:prstGeom prst="straightConnector1">
            <a:avLst/>
          </a:prstGeom>
          <a:ln>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9" name="Gerade Verbindung mit Pfeil 158"/>
          <p:cNvCxnSpPr/>
          <p:nvPr/>
        </p:nvCxnSpPr>
        <p:spPr>
          <a:xfrm>
            <a:off x="662596" y="3559251"/>
            <a:ext cx="498823" cy="0"/>
          </a:xfrm>
          <a:prstGeom prst="straightConnector1">
            <a:avLst/>
          </a:pr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62596" y="125175"/>
            <a:ext cx="7886700" cy="654722"/>
          </a:xfrm>
        </p:spPr>
        <p:txBody>
          <a:bodyPr>
            <a:normAutofit fontScale="90000"/>
          </a:bodyPr>
          <a:lstStyle/>
          <a:p>
            <a:r>
              <a:rPr lang="de-DE" dirty="0"/>
              <a:t>TCP-Socket-Programmierungsbeispiel</a:t>
            </a:r>
          </a:p>
        </p:txBody>
      </p:sp>
    </p:spTree>
    <p:extLst>
      <p:ext uri="{BB962C8B-B14F-4D97-AF65-F5344CB8AC3E}">
        <p14:creationId xmlns:p14="http://schemas.microsoft.com/office/powerpoint/2010/main" val="16349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up)">
                                      <p:cBhvr>
                                        <p:cTn id="23" dur="500"/>
                                        <p:tgtEl>
                                          <p:spTgt spid="81"/>
                                        </p:tgtEl>
                                      </p:cBhvr>
                                    </p:animEffect>
                                  </p:childTnLst>
                                </p:cTn>
                              </p:par>
                              <p:par>
                                <p:cTn id="24" presetID="22" presetClass="entr" presetSubtype="1"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wipe(up)">
                                      <p:cBhvr>
                                        <p:cTn id="26" dur="500"/>
                                        <p:tgtEl>
                                          <p:spTgt spid="100"/>
                                        </p:tgtEl>
                                      </p:cBhvr>
                                    </p:animEffect>
                                  </p:childTnLst>
                                </p:cTn>
                              </p:par>
                            </p:childTnLst>
                          </p:cTn>
                        </p:par>
                        <p:par>
                          <p:cTn id="27" fill="hold">
                            <p:stCondLst>
                              <p:cond delay="500"/>
                            </p:stCondLst>
                            <p:childTnLst>
                              <p:par>
                                <p:cTn id="28" presetID="22" presetClass="exit" presetSubtype="1" fill="hold" nodeType="afterEffect">
                                  <p:stCondLst>
                                    <p:cond delay="0"/>
                                  </p:stCondLst>
                                  <p:childTnLst>
                                    <p:animEffect transition="out" filter="wipe(up)">
                                      <p:cBhvr>
                                        <p:cTn id="29" dur="500"/>
                                        <p:tgtEl>
                                          <p:spTgt spid="100"/>
                                        </p:tgtEl>
                                      </p:cBhvr>
                                    </p:animEffect>
                                    <p:set>
                                      <p:cBhvr>
                                        <p:cTn id="30" dur="1" fill="hold">
                                          <p:stCondLst>
                                            <p:cond delay="499"/>
                                          </p:stCondLst>
                                        </p:cTn>
                                        <p:tgtEl>
                                          <p:spTgt spid="100"/>
                                        </p:tgtEl>
                                        <p:attrNameLst>
                                          <p:attrName>style.visibility</p:attrName>
                                        </p:attrNameLst>
                                      </p:cBhvr>
                                      <p:to>
                                        <p:strVal val="hidden"/>
                                      </p:to>
                                    </p:set>
                                  </p:childTnLst>
                                </p:cTn>
                              </p:par>
                              <p:par>
                                <p:cTn id="31" presetID="1" presetClass="emph" presetSubtype="2" fill="hold" nodeType="withEffect">
                                  <p:stCondLst>
                                    <p:cond delay="0"/>
                                  </p:stCondLst>
                                  <p:childTnLst>
                                    <p:animClr clrSpc="rgb" dir="cw">
                                      <p:cBhvr>
                                        <p:cTn id="32" dur="500" fill="hold"/>
                                        <p:tgtEl>
                                          <p:spTgt spid="80"/>
                                        </p:tgtEl>
                                        <p:attrNameLst>
                                          <p:attrName>fillcolor</p:attrName>
                                        </p:attrNameLst>
                                      </p:cBhvr>
                                      <p:to>
                                        <a:srgbClr val="7E7E7E"/>
                                      </p:to>
                                    </p:animClr>
                                    <p:set>
                                      <p:cBhvr>
                                        <p:cTn id="33" dur="500" fill="hold"/>
                                        <p:tgtEl>
                                          <p:spTgt spid="80"/>
                                        </p:tgtEl>
                                        <p:attrNameLst>
                                          <p:attrName>fill.type</p:attrName>
                                        </p:attrNameLst>
                                      </p:cBhvr>
                                      <p:to>
                                        <p:strVal val="solid"/>
                                      </p:to>
                                    </p:set>
                                    <p:set>
                                      <p:cBhvr>
                                        <p:cTn id="34" dur="500" fill="hold"/>
                                        <p:tgtEl>
                                          <p:spTgt spid="80"/>
                                        </p:tgtEl>
                                        <p:attrNameLst>
                                          <p:attrName>fill.on</p:attrName>
                                        </p:attrNameLst>
                                      </p:cBhvr>
                                      <p:to>
                                        <p:strVal val="true"/>
                                      </p:to>
                                    </p:se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up)">
                                      <p:cBhvr>
                                        <p:cTn id="43" dur="500"/>
                                        <p:tgtEl>
                                          <p:spTgt spid="101"/>
                                        </p:tgtEl>
                                      </p:cBhvr>
                                    </p:animEffect>
                                  </p:childTnLst>
                                </p:cTn>
                              </p:par>
                              <p:par>
                                <p:cTn id="44" presetID="22" presetClass="entr" presetSubtype="1"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500"/>
                            </p:stCondLst>
                            <p:childTnLst>
                              <p:par>
                                <p:cTn id="48" presetID="22" presetClass="exit" presetSubtype="1" fill="hold" nodeType="afterEffect">
                                  <p:stCondLst>
                                    <p:cond delay="0"/>
                                  </p:stCondLst>
                                  <p:childTnLst>
                                    <p:animEffect transition="out" filter="wipe(up)">
                                      <p:cBhvr>
                                        <p:cTn id="49" dur="500"/>
                                        <p:tgtEl>
                                          <p:spTgt spid="101"/>
                                        </p:tgtEl>
                                      </p:cBhvr>
                                    </p:animEffect>
                                    <p:set>
                                      <p:cBhvr>
                                        <p:cTn id="50" dur="1" fill="hold">
                                          <p:stCondLst>
                                            <p:cond delay="499"/>
                                          </p:stCondLst>
                                        </p:cTn>
                                        <p:tgtEl>
                                          <p:spTgt spid="101"/>
                                        </p:tgtEl>
                                        <p:attrNameLst>
                                          <p:attrName>style.visibility</p:attrName>
                                        </p:attrNameLst>
                                      </p:cBhvr>
                                      <p:to>
                                        <p:strVal val="hidden"/>
                                      </p:to>
                                    </p:set>
                                  </p:childTnLst>
                                </p:cTn>
                              </p:par>
                              <p:par>
                                <p:cTn id="51" presetID="7" presetClass="emph" presetSubtype="2" fill="hold" nodeType="withEffect">
                                  <p:stCondLst>
                                    <p:cond delay="0"/>
                                  </p:stCondLst>
                                  <p:childTnLst>
                                    <p:animClr clrSpc="rgb" dir="cw">
                                      <p:cBhvr>
                                        <p:cTn id="52" dur="500" fill="hold"/>
                                        <p:tgtEl>
                                          <p:spTgt spid="5"/>
                                        </p:tgtEl>
                                        <p:attrNameLst>
                                          <p:attrName>stroke.color</p:attrName>
                                        </p:attrNameLst>
                                      </p:cBhvr>
                                      <p:to>
                                        <a:srgbClr val="999999"/>
                                      </p:to>
                                    </p:animClr>
                                    <p:set>
                                      <p:cBhvr>
                                        <p:cTn id="53" dur="500" fill="hold"/>
                                        <p:tgtEl>
                                          <p:spTgt spid="5"/>
                                        </p:tgtEl>
                                        <p:attrNameLst>
                                          <p:attrName>stroke.on</p:attrName>
                                        </p:attrNameLst>
                                      </p:cBhvr>
                                      <p:to>
                                        <p:strVal val="true"/>
                                      </p:to>
                                    </p:se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wipe(up)">
                                      <p:cBhvr>
                                        <p:cTn id="62" dur="500"/>
                                        <p:tgtEl>
                                          <p:spTgt spid="107"/>
                                        </p:tgtEl>
                                      </p:cBhvr>
                                    </p:animEffect>
                                  </p:childTnLst>
                                </p:cTn>
                              </p:par>
                              <p:par>
                                <p:cTn id="63" presetID="22" presetClass="entr" presetSubtype="1"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500"/>
                                        <p:tgtEl>
                                          <p:spTgt spid="94"/>
                                        </p:tgtEl>
                                      </p:cBhvr>
                                    </p:animEffect>
                                  </p:childTnLst>
                                </p:cTn>
                              </p:par>
                            </p:childTnLst>
                          </p:cTn>
                        </p:par>
                        <p:par>
                          <p:cTn id="66" fill="hold">
                            <p:stCondLst>
                              <p:cond delay="500"/>
                            </p:stCondLst>
                            <p:childTnLst>
                              <p:par>
                                <p:cTn id="67" presetID="22" presetClass="exit" presetSubtype="1" fill="hold" nodeType="afterEffect">
                                  <p:stCondLst>
                                    <p:cond delay="0"/>
                                  </p:stCondLst>
                                  <p:childTnLst>
                                    <p:animEffect transition="out" filter="wipe(up)">
                                      <p:cBhvr>
                                        <p:cTn id="68" dur="500"/>
                                        <p:tgtEl>
                                          <p:spTgt spid="107"/>
                                        </p:tgtEl>
                                      </p:cBhvr>
                                    </p:animEffect>
                                    <p:set>
                                      <p:cBhvr>
                                        <p:cTn id="69" dur="1" fill="hold">
                                          <p:stCondLst>
                                            <p:cond delay="499"/>
                                          </p:stCondLst>
                                        </p:cTn>
                                        <p:tgtEl>
                                          <p:spTgt spid="107"/>
                                        </p:tgtEl>
                                        <p:attrNameLst>
                                          <p:attrName>style.visibility</p:attrName>
                                        </p:attrNameLst>
                                      </p:cBhvr>
                                      <p:to>
                                        <p:strVal val="hidden"/>
                                      </p:to>
                                    </p:set>
                                  </p:childTnLst>
                                </p:cTn>
                              </p:par>
                              <p:par>
                                <p:cTn id="70" presetID="1" presetClass="emph" presetSubtype="2" fill="hold" nodeType="withEffect">
                                  <p:stCondLst>
                                    <p:cond delay="0"/>
                                  </p:stCondLst>
                                  <p:childTnLst>
                                    <p:animClr clrSpc="rgb" dir="cw">
                                      <p:cBhvr>
                                        <p:cTn id="71" dur="500" fill="hold"/>
                                        <p:tgtEl>
                                          <p:spTgt spid="95"/>
                                        </p:tgtEl>
                                        <p:attrNameLst>
                                          <p:attrName>fillcolor</p:attrName>
                                        </p:attrNameLst>
                                      </p:cBhvr>
                                      <p:to>
                                        <a:srgbClr val="7E7E7E"/>
                                      </p:to>
                                    </p:animClr>
                                    <p:set>
                                      <p:cBhvr>
                                        <p:cTn id="72" dur="500" fill="hold"/>
                                        <p:tgtEl>
                                          <p:spTgt spid="95"/>
                                        </p:tgtEl>
                                        <p:attrNameLst>
                                          <p:attrName>fill.type</p:attrName>
                                        </p:attrNameLst>
                                      </p:cBhvr>
                                      <p:to>
                                        <p:strVal val="solid"/>
                                      </p:to>
                                    </p:set>
                                    <p:set>
                                      <p:cBhvr>
                                        <p:cTn id="73" dur="500" fill="hold"/>
                                        <p:tgtEl>
                                          <p:spTgt spid="95"/>
                                        </p:tgtEl>
                                        <p:attrNameLst>
                                          <p:attrName>fill.on</p:attrName>
                                        </p:attrNameLst>
                                      </p:cBhvr>
                                      <p:to>
                                        <p:strVal val="true"/>
                                      </p:to>
                                    </p:se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wipe(up)">
                                      <p:cBhvr>
                                        <p:cTn id="82" dur="500"/>
                                        <p:tgtEl>
                                          <p:spTgt spid="108"/>
                                        </p:tgtEl>
                                      </p:cBhvr>
                                    </p:animEffect>
                                  </p:childTnLst>
                                </p:cTn>
                              </p:par>
                              <p:par>
                                <p:cTn id="83" presetID="22" presetClass="entr" presetSubtype="1"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00"/>
                            </p:stCondLst>
                            <p:childTnLst>
                              <p:par>
                                <p:cTn id="87" presetID="22" presetClass="exit" presetSubtype="1" fill="hold" nodeType="afterEffect">
                                  <p:stCondLst>
                                    <p:cond delay="0"/>
                                  </p:stCondLst>
                                  <p:childTnLst>
                                    <p:animEffect transition="out" filter="wipe(up)">
                                      <p:cBhvr>
                                        <p:cTn id="88" dur="500"/>
                                        <p:tgtEl>
                                          <p:spTgt spid="108"/>
                                        </p:tgtEl>
                                      </p:cBhvr>
                                    </p:animEffect>
                                    <p:set>
                                      <p:cBhvr>
                                        <p:cTn id="89" dur="1" fill="hold">
                                          <p:stCondLst>
                                            <p:cond delay="499"/>
                                          </p:stCondLst>
                                        </p:cTn>
                                        <p:tgtEl>
                                          <p:spTgt spid="108"/>
                                        </p:tgtEl>
                                        <p:attrNameLst>
                                          <p:attrName>style.visibility</p:attrName>
                                        </p:attrNameLst>
                                      </p:cBhvr>
                                      <p:to>
                                        <p:strVal val="hidden"/>
                                      </p:to>
                                    </p:set>
                                  </p:childTnLst>
                                </p:cTn>
                              </p:par>
                              <p:par>
                                <p:cTn id="90" presetID="7" presetClass="emph" presetSubtype="2" fill="hold" nodeType="withEffect">
                                  <p:stCondLst>
                                    <p:cond delay="0"/>
                                  </p:stCondLst>
                                  <p:childTnLst>
                                    <p:animClr clrSpc="rgb" dir="cw">
                                      <p:cBhvr>
                                        <p:cTn id="91" dur="500" fill="hold"/>
                                        <p:tgtEl>
                                          <p:spTgt spid="13"/>
                                        </p:tgtEl>
                                        <p:attrNameLst>
                                          <p:attrName>stroke.color</p:attrName>
                                        </p:attrNameLst>
                                      </p:cBhvr>
                                      <p:to>
                                        <a:srgbClr val="999999"/>
                                      </p:to>
                                    </p:animClr>
                                    <p:set>
                                      <p:cBhvr>
                                        <p:cTn id="92" dur="500" fill="hold"/>
                                        <p:tgtEl>
                                          <p:spTgt spid="13"/>
                                        </p:tgtEl>
                                        <p:attrNameLst>
                                          <p:attrName>stroke.on</p:attrName>
                                        </p:attrNameLst>
                                      </p:cBhvr>
                                      <p:to>
                                        <p:strVal val="true"/>
                                      </p:to>
                                    </p:se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right)">
                                      <p:cBhvr>
                                        <p:cTn id="101" dur="500"/>
                                        <p:tgtEl>
                                          <p:spTgt spid="23"/>
                                        </p:tgtEl>
                                      </p:cBhvr>
                                    </p:animEffect>
                                  </p:childTnLst>
                                </p:cTn>
                              </p:par>
                              <p:par>
                                <p:cTn id="102" presetID="22" presetClass="entr" presetSubtype="2" fill="hold" nodeType="with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wipe(right)">
                                      <p:cBhvr>
                                        <p:cTn id="104" dur="500"/>
                                        <p:tgtEl>
                                          <p:spTgt spid="116"/>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par>
                          <p:cTn id="109" fill="hold">
                            <p:stCondLst>
                              <p:cond delay="1000"/>
                            </p:stCondLst>
                            <p:childTnLst>
                              <p:par>
                                <p:cTn id="110" presetID="22" presetClass="exit" presetSubtype="2" fill="hold" nodeType="afterEffect">
                                  <p:stCondLst>
                                    <p:cond delay="0"/>
                                  </p:stCondLst>
                                  <p:childTnLst>
                                    <p:animEffect transition="out" filter="wipe(right)">
                                      <p:cBhvr>
                                        <p:cTn id="111" dur="500"/>
                                        <p:tgtEl>
                                          <p:spTgt spid="116"/>
                                        </p:tgtEl>
                                      </p:cBhvr>
                                    </p:animEffect>
                                    <p:set>
                                      <p:cBhvr>
                                        <p:cTn id="112" dur="1" fill="hold">
                                          <p:stCondLst>
                                            <p:cond delay="499"/>
                                          </p:stCondLst>
                                        </p:cTn>
                                        <p:tgtEl>
                                          <p:spTgt spid="11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grpId="1" nodeType="clickEffect">
                                  <p:stCondLst>
                                    <p:cond delay="0"/>
                                  </p:stCondLst>
                                  <p:childTnLst>
                                    <p:animClr clrSpc="rgb" dir="cw">
                                      <p:cBhvr override="childStyle">
                                        <p:cTn id="116" dur="500" fill="hold"/>
                                        <p:tgtEl>
                                          <p:spTgt spid="77"/>
                                        </p:tgtEl>
                                        <p:attrNameLst>
                                          <p:attrName>style.color</p:attrName>
                                        </p:attrNameLst>
                                      </p:cBhvr>
                                      <p:to>
                                        <a:srgbClr val="999999"/>
                                      </p:to>
                                    </p:animClr>
                                  </p:childTnLst>
                                </p:cTn>
                              </p:par>
                              <p:par>
                                <p:cTn id="117" presetID="22" presetClass="entr" presetSubtype="1" fill="hold" nodeType="withEffect">
                                  <p:stCondLst>
                                    <p:cond delay="0"/>
                                  </p:stCondLst>
                                  <p:childTnLst>
                                    <p:set>
                                      <p:cBhvr>
                                        <p:cTn id="118" dur="1" fill="hold">
                                          <p:stCondLst>
                                            <p:cond delay="0"/>
                                          </p:stCondLst>
                                        </p:cTn>
                                        <p:tgtEl>
                                          <p:spTgt spid="122"/>
                                        </p:tgtEl>
                                        <p:attrNameLst>
                                          <p:attrName>style.visibility</p:attrName>
                                        </p:attrNameLst>
                                      </p:cBhvr>
                                      <p:to>
                                        <p:strVal val="visible"/>
                                      </p:to>
                                    </p:set>
                                    <p:animEffect transition="in" filter="wipe(up)">
                                      <p:cBhvr>
                                        <p:cTn id="119" dur="500"/>
                                        <p:tgtEl>
                                          <p:spTgt spid="122"/>
                                        </p:tgtEl>
                                      </p:cBhvr>
                                    </p:animEffect>
                                  </p:childTnLst>
                                </p:cTn>
                              </p:par>
                              <p:par>
                                <p:cTn id="120" presetID="22" presetClass="entr" presetSubtype="1" fill="hold"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up)">
                                      <p:cBhvr>
                                        <p:cTn id="122" dur="500"/>
                                        <p:tgtEl>
                                          <p:spTgt spid="35"/>
                                        </p:tgtEl>
                                      </p:cBhvr>
                                    </p:animEffect>
                                  </p:childTnLst>
                                </p:cTn>
                              </p:par>
                              <p:par>
                                <p:cTn id="123" presetID="22" presetClass="exit" presetSubtype="1" fill="hold" nodeType="withEffect">
                                  <p:stCondLst>
                                    <p:cond delay="0"/>
                                  </p:stCondLst>
                                  <p:childTnLst>
                                    <p:animEffect transition="out" filter="wipe(up)">
                                      <p:cBhvr>
                                        <p:cTn id="124" dur="500"/>
                                        <p:tgtEl>
                                          <p:spTgt spid="122"/>
                                        </p:tgtEl>
                                      </p:cBhvr>
                                    </p:animEffect>
                                    <p:set>
                                      <p:cBhvr>
                                        <p:cTn id="125" dur="1" fill="hold">
                                          <p:stCondLst>
                                            <p:cond delay="499"/>
                                          </p:stCondLst>
                                        </p:cTn>
                                        <p:tgtEl>
                                          <p:spTgt spid="122"/>
                                        </p:tgtEl>
                                        <p:attrNameLst>
                                          <p:attrName>style.visibility</p:attrName>
                                        </p:attrNameLst>
                                      </p:cBhvr>
                                      <p:to>
                                        <p:strVal val="hidden"/>
                                      </p:to>
                                    </p:set>
                                  </p:childTnLst>
                                </p:cTn>
                              </p:par>
                            </p:childTnLst>
                          </p:cTn>
                        </p:par>
                        <p:par>
                          <p:cTn id="126" fill="hold">
                            <p:stCondLst>
                              <p:cond delay="500"/>
                            </p:stCondLst>
                            <p:childTnLst>
                              <p:par>
                                <p:cTn id="127" presetID="7" presetClass="emph" presetSubtype="2" fill="hold" nodeType="afterEffect">
                                  <p:stCondLst>
                                    <p:cond delay="0"/>
                                  </p:stCondLst>
                                  <p:childTnLst>
                                    <p:animClr clrSpc="rgb" dir="cw">
                                      <p:cBhvr>
                                        <p:cTn id="128" dur="500" fill="hold"/>
                                        <p:tgtEl>
                                          <p:spTgt spid="9"/>
                                        </p:tgtEl>
                                        <p:attrNameLst>
                                          <p:attrName>stroke.color</p:attrName>
                                        </p:attrNameLst>
                                      </p:cBhvr>
                                      <p:to>
                                        <a:srgbClr val="999999"/>
                                      </p:to>
                                    </p:animClr>
                                    <p:set>
                                      <p:cBhvr>
                                        <p:cTn id="129" dur="500" fill="hold"/>
                                        <p:tgtEl>
                                          <p:spTgt spid="9"/>
                                        </p:tgtEl>
                                        <p:attrNameLst>
                                          <p:attrName>stroke.on</p:attrName>
                                        </p:attrNameLst>
                                      </p:cBhvr>
                                      <p:to>
                                        <p:strVal val="true"/>
                                      </p:to>
                                    </p:set>
                                  </p:childTnLst>
                                </p:cTn>
                              </p:par>
                              <p:par>
                                <p:cTn id="130" presetID="10" presetClass="entr" presetSubtype="0" fill="hold" grpId="0"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500"/>
                                        <p:tgtEl>
                                          <p:spTgt spid="1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wipe(up)">
                                      <p:cBhvr>
                                        <p:cTn id="137" dur="500"/>
                                        <p:tgtEl>
                                          <p:spTgt spid="47"/>
                                        </p:tgtEl>
                                      </p:cBhvr>
                                    </p:animEffect>
                                  </p:childTnLst>
                                </p:cTn>
                              </p:par>
                              <p:par>
                                <p:cTn id="138" presetID="22" presetClass="entr" presetSubtype="1" fill="hold" nodeType="withEffect">
                                  <p:stCondLst>
                                    <p:cond delay="0"/>
                                  </p:stCondLst>
                                  <p:childTnLst>
                                    <p:set>
                                      <p:cBhvr>
                                        <p:cTn id="139" dur="1" fill="hold">
                                          <p:stCondLst>
                                            <p:cond delay="0"/>
                                          </p:stCondLst>
                                        </p:cTn>
                                        <p:tgtEl>
                                          <p:spTgt spid="121"/>
                                        </p:tgtEl>
                                        <p:attrNameLst>
                                          <p:attrName>style.visibility</p:attrName>
                                        </p:attrNameLst>
                                      </p:cBhvr>
                                      <p:to>
                                        <p:strVal val="visible"/>
                                      </p:to>
                                    </p:set>
                                    <p:animEffect transition="in" filter="wipe(up)">
                                      <p:cBhvr>
                                        <p:cTn id="140" dur="500"/>
                                        <p:tgtEl>
                                          <p:spTgt spid="121"/>
                                        </p:tgtEl>
                                      </p:cBhvr>
                                    </p:animEffect>
                                  </p:childTnLst>
                                </p:cTn>
                              </p:par>
                            </p:childTnLst>
                          </p:cTn>
                        </p:par>
                        <p:par>
                          <p:cTn id="141" fill="hold">
                            <p:stCondLst>
                              <p:cond delay="500"/>
                            </p:stCondLst>
                            <p:childTnLst>
                              <p:par>
                                <p:cTn id="142" presetID="22" presetClass="exit" presetSubtype="1" fill="hold" nodeType="afterEffect">
                                  <p:stCondLst>
                                    <p:cond delay="0"/>
                                  </p:stCondLst>
                                  <p:childTnLst>
                                    <p:animEffect transition="out" filter="wipe(up)">
                                      <p:cBhvr>
                                        <p:cTn id="143" dur="500"/>
                                        <p:tgtEl>
                                          <p:spTgt spid="121"/>
                                        </p:tgtEl>
                                      </p:cBhvr>
                                    </p:animEffect>
                                    <p:set>
                                      <p:cBhvr>
                                        <p:cTn id="144" dur="1" fill="hold">
                                          <p:stCondLst>
                                            <p:cond delay="499"/>
                                          </p:stCondLst>
                                        </p:cTn>
                                        <p:tgtEl>
                                          <p:spTgt spid="121"/>
                                        </p:tgtEl>
                                        <p:attrNameLst>
                                          <p:attrName>style.visibility</p:attrName>
                                        </p:attrNameLst>
                                      </p:cBhvr>
                                      <p:to>
                                        <p:strVal val="hidden"/>
                                      </p:to>
                                    </p:set>
                                  </p:childTnLst>
                                </p:cTn>
                              </p:par>
                              <p:par>
                                <p:cTn id="145" presetID="7" presetClass="emph" presetSubtype="2" fill="hold" nodeType="withEffect">
                                  <p:stCondLst>
                                    <p:cond delay="0"/>
                                  </p:stCondLst>
                                  <p:childTnLst>
                                    <p:animClr clrSpc="rgb" dir="cw">
                                      <p:cBhvr>
                                        <p:cTn id="146" dur="500" fill="hold"/>
                                        <p:tgtEl>
                                          <p:spTgt spid="16"/>
                                        </p:tgtEl>
                                        <p:attrNameLst>
                                          <p:attrName>stroke.color</p:attrName>
                                        </p:attrNameLst>
                                      </p:cBhvr>
                                      <p:to>
                                        <a:srgbClr val="999999"/>
                                      </p:to>
                                    </p:animClr>
                                    <p:set>
                                      <p:cBhvr>
                                        <p:cTn id="147" dur="500" fill="hold"/>
                                        <p:tgtEl>
                                          <p:spTgt spid="16"/>
                                        </p:tgtEl>
                                        <p:attrNameLst>
                                          <p:attrName>stroke.on</p:attrName>
                                        </p:attrNameLst>
                                      </p:cBhvr>
                                      <p:to>
                                        <p:strVal val="true"/>
                                      </p:to>
                                    </p:set>
                                  </p:childTnLst>
                                </p:cTn>
                              </p:par>
                              <p:par>
                                <p:cTn id="148" presetID="10" presetClass="entr" presetSubtype="0" fill="hold" grpId="0" nodeType="with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fade">
                                      <p:cBhvr>
                                        <p:cTn id="150" dur="500"/>
                                        <p:tgtEl>
                                          <p:spTgt spid="1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nodeType="click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wipe(right)">
                                      <p:cBhvr>
                                        <p:cTn id="155" dur="500"/>
                                        <p:tgtEl>
                                          <p:spTgt spid="26"/>
                                        </p:tgtEl>
                                      </p:cBhvr>
                                    </p:animEffect>
                                  </p:childTnLst>
                                </p:cTn>
                              </p:par>
                              <p:par>
                                <p:cTn id="156" presetID="22" presetClass="entr" presetSubtype="2" fill="hold" nodeType="withEffect">
                                  <p:stCondLst>
                                    <p:cond delay="0"/>
                                  </p:stCondLst>
                                  <p:childTnLst>
                                    <p:set>
                                      <p:cBhvr>
                                        <p:cTn id="157" dur="1" fill="hold">
                                          <p:stCondLst>
                                            <p:cond delay="0"/>
                                          </p:stCondLst>
                                        </p:cTn>
                                        <p:tgtEl>
                                          <p:spTgt spid="133"/>
                                        </p:tgtEl>
                                        <p:attrNameLst>
                                          <p:attrName>style.visibility</p:attrName>
                                        </p:attrNameLst>
                                      </p:cBhvr>
                                      <p:to>
                                        <p:strVal val="visible"/>
                                      </p:to>
                                    </p:set>
                                    <p:animEffect transition="in" filter="wipe(right)">
                                      <p:cBhvr>
                                        <p:cTn id="158" dur="500"/>
                                        <p:tgtEl>
                                          <p:spTgt spid="133"/>
                                        </p:tgtEl>
                                      </p:cBhvr>
                                    </p:animEffec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fade">
                                      <p:cBhvr>
                                        <p:cTn id="162" dur="500"/>
                                        <p:tgtEl>
                                          <p:spTgt spid="78"/>
                                        </p:tgtEl>
                                      </p:cBhvr>
                                    </p:animEffect>
                                  </p:childTnLst>
                                </p:cTn>
                              </p:par>
                              <p:par>
                                <p:cTn id="163" presetID="22" presetClass="exit" presetSubtype="2" fill="hold" nodeType="withEffect">
                                  <p:stCondLst>
                                    <p:cond delay="0"/>
                                  </p:stCondLst>
                                  <p:childTnLst>
                                    <p:animEffect transition="out" filter="wipe(right)">
                                      <p:cBhvr>
                                        <p:cTn id="164" dur="500"/>
                                        <p:tgtEl>
                                          <p:spTgt spid="133"/>
                                        </p:tgtEl>
                                      </p:cBhvr>
                                    </p:animEffect>
                                    <p:set>
                                      <p:cBhvr>
                                        <p:cTn id="165" dur="1" fill="hold">
                                          <p:stCondLst>
                                            <p:cond delay="499"/>
                                          </p:stCondLst>
                                        </p:cTn>
                                        <p:tgtEl>
                                          <p:spTgt spid="133"/>
                                        </p:tgtEl>
                                        <p:attrNameLst>
                                          <p:attrName>style.visibility</p:attrName>
                                        </p:attrNameLst>
                                      </p:cBhvr>
                                      <p:to>
                                        <p:strVal val="hidden"/>
                                      </p:to>
                                    </p:set>
                                  </p:childTnLst>
                                </p:cTn>
                              </p:par>
                              <p:par>
                                <p:cTn id="166" presetID="3" presetClass="emph" presetSubtype="2" fill="hold" grpId="1" nodeType="withEffect">
                                  <p:stCondLst>
                                    <p:cond delay="0"/>
                                  </p:stCondLst>
                                  <p:childTnLst>
                                    <p:animClr clrSpc="rgb" dir="cw">
                                      <p:cBhvr override="childStyle">
                                        <p:cTn id="167" dur="500" fill="hold"/>
                                        <p:tgtEl>
                                          <p:spTgt spid="78"/>
                                        </p:tgtEl>
                                        <p:attrNameLst>
                                          <p:attrName>style.color</p:attrName>
                                        </p:attrNameLst>
                                      </p:cBhvr>
                                      <p:to>
                                        <a:srgbClr val="999999"/>
                                      </p:to>
                                    </p:animClr>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nodeType="clickEffect">
                                  <p:stCondLst>
                                    <p:cond delay="0"/>
                                  </p:stCondLst>
                                  <p:childTnLst>
                                    <p:set>
                                      <p:cBhvr>
                                        <p:cTn id="171" dur="1" fill="hold">
                                          <p:stCondLst>
                                            <p:cond delay="0"/>
                                          </p:stCondLst>
                                        </p:cTn>
                                        <p:tgtEl>
                                          <p:spTgt spid="148"/>
                                        </p:tgtEl>
                                        <p:attrNameLst>
                                          <p:attrName>style.visibility</p:attrName>
                                        </p:attrNameLst>
                                      </p:cBhvr>
                                      <p:to>
                                        <p:strVal val="visible"/>
                                      </p:to>
                                    </p:set>
                                    <p:animEffect transition="in" filter="wipe(up)">
                                      <p:cBhvr>
                                        <p:cTn id="172" dur="500"/>
                                        <p:tgtEl>
                                          <p:spTgt spid="148"/>
                                        </p:tgtEl>
                                      </p:cBhvr>
                                    </p:animEffect>
                                  </p:childTnLst>
                                </p:cTn>
                              </p:par>
                              <p:par>
                                <p:cTn id="173" presetID="22" presetClass="entr" presetSubtype="1" fill="hold" nodeType="with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wipe(up)">
                                      <p:cBhvr>
                                        <p:cTn id="175" dur="500"/>
                                        <p:tgtEl>
                                          <p:spTgt spid="50"/>
                                        </p:tgtEl>
                                      </p:cBhvr>
                                    </p:animEffect>
                                  </p:childTnLst>
                                </p:cTn>
                              </p:par>
                            </p:childTnLst>
                          </p:cTn>
                        </p:par>
                        <p:par>
                          <p:cTn id="176" fill="hold">
                            <p:stCondLst>
                              <p:cond delay="500"/>
                            </p:stCondLst>
                            <p:childTnLst>
                              <p:par>
                                <p:cTn id="177" presetID="22" presetClass="exit" presetSubtype="1" fill="hold" nodeType="afterEffect">
                                  <p:stCondLst>
                                    <p:cond delay="0"/>
                                  </p:stCondLst>
                                  <p:childTnLst>
                                    <p:animEffect transition="out" filter="wipe(up)">
                                      <p:cBhvr>
                                        <p:cTn id="178" dur="500"/>
                                        <p:tgtEl>
                                          <p:spTgt spid="148"/>
                                        </p:tgtEl>
                                      </p:cBhvr>
                                    </p:animEffect>
                                    <p:set>
                                      <p:cBhvr>
                                        <p:cTn id="179" dur="1" fill="hold">
                                          <p:stCondLst>
                                            <p:cond delay="499"/>
                                          </p:stCondLst>
                                        </p:cTn>
                                        <p:tgtEl>
                                          <p:spTgt spid="148"/>
                                        </p:tgtEl>
                                        <p:attrNameLst>
                                          <p:attrName>style.visibility</p:attrName>
                                        </p:attrNameLst>
                                      </p:cBhvr>
                                      <p:to>
                                        <p:strVal val="hidden"/>
                                      </p:to>
                                    </p:set>
                                  </p:childTnLst>
                                </p:cTn>
                              </p:par>
                              <p:par>
                                <p:cTn id="180" presetID="10" presetClass="entr" presetSubtype="0" fill="hold" grpId="0" nodeType="withEffect">
                                  <p:stCondLst>
                                    <p:cond delay="0"/>
                                  </p:stCondLst>
                                  <p:childTnLst>
                                    <p:set>
                                      <p:cBhvr>
                                        <p:cTn id="181" dur="1" fill="hold">
                                          <p:stCondLst>
                                            <p:cond delay="0"/>
                                          </p:stCondLst>
                                        </p:cTn>
                                        <p:tgtEl>
                                          <p:spTgt spid="18"/>
                                        </p:tgtEl>
                                        <p:attrNameLst>
                                          <p:attrName>style.visibility</p:attrName>
                                        </p:attrNameLst>
                                      </p:cBhvr>
                                      <p:to>
                                        <p:strVal val="visible"/>
                                      </p:to>
                                    </p:set>
                                    <p:animEffect transition="in" filter="fade">
                                      <p:cBhvr>
                                        <p:cTn id="182" dur="500"/>
                                        <p:tgtEl>
                                          <p:spTgt spid="18"/>
                                        </p:tgtEl>
                                      </p:cBhvr>
                                    </p:animEffect>
                                  </p:childTnLst>
                                </p:cTn>
                              </p:par>
                              <p:par>
                                <p:cTn id="183" presetID="7" presetClass="emph" presetSubtype="2" fill="hold" nodeType="withEffect">
                                  <p:stCondLst>
                                    <p:cond delay="0"/>
                                  </p:stCondLst>
                                  <p:childTnLst>
                                    <p:animClr clrSpc="rgb" dir="cw">
                                      <p:cBhvr>
                                        <p:cTn id="184" dur="500" fill="hold"/>
                                        <p:tgtEl>
                                          <p:spTgt spid="17"/>
                                        </p:tgtEl>
                                        <p:attrNameLst>
                                          <p:attrName>stroke.color</p:attrName>
                                        </p:attrNameLst>
                                      </p:cBhvr>
                                      <p:to>
                                        <a:srgbClr val="999999"/>
                                      </p:to>
                                    </p:animClr>
                                    <p:set>
                                      <p:cBhvr>
                                        <p:cTn id="185" dur="500" fill="hold"/>
                                        <p:tgtEl>
                                          <p:spTgt spid="17"/>
                                        </p:tgtEl>
                                        <p:attrNameLst>
                                          <p:attrName>stroke.on</p:attrName>
                                        </p:attrNameLst>
                                      </p:cBhvr>
                                      <p:to>
                                        <p:strVal val="true"/>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nodeType="click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wipe(up)">
                                      <p:cBhvr>
                                        <p:cTn id="190" dur="500"/>
                                        <p:tgtEl>
                                          <p:spTgt spid="32"/>
                                        </p:tgtEl>
                                      </p:cBhvr>
                                    </p:animEffect>
                                  </p:childTnLst>
                                </p:cTn>
                              </p:par>
                              <p:par>
                                <p:cTn id="191" presetID="22" presetClass="entr" presetSubtype="1" fill="hold" nodeType="withEffect">
                                  <p:stCondLst>
                                    <p:cond delay="0"/>
                                  </p:stCondLst>
                                  <p:childTnLst>
                                    <p:set>
                                      <p:cBhvr>
                                        <p:cTn id="192" dur="1" fill="hold">
                                          <p:stCondLst>
                                            <p:cond delay="0"/>
                                          </p:stCondLst>
                                        </p:cTn>
                                        <p:tgtEl>
                                          <p:spTgt spid="145"/>
                                        </p:tgtEl>
                                        <p:attrNameLst>
                                          <p:attrName>style.visibility</p:attrName>
                                        </p:attrNameLst>
                                      </p:cBhvr>
                                      <p:to>
                                        <p:strVal val="visible"/>
                                      </p:to>
                                    </p:set>
                                    <p:animEffect transition="in" filter="wipe(up)">
                                      <p:cBhvr>
                                        <p:cTn id="193" dur="500"/>
                                        <p:tgtEl>
                                          <p:spTgt spid="145"/>
                                        </p:tgtEl>
                                      </p:cBhvr>
                                    </p:animEffect>
                                  </p:childTnLst>
                                </p:cTn>
                              </p:par>
                            </p:childTnLst>
                          </p:cTn>
                        </p:par>
                        <p:par>
                          <p:cTn id="194" fill="hold">
                            <p:stCondLst>
                              <p:cond delay="500"/>
                            </p:stCondLst>
                            <p:childTnLst>
                              <p:par>
                                <p:cTn id="195" presetID="22" presetClass="exit" presetSubtype="1" fill="hold" nodeType="afterEffect">
                                  <p:stCondLst>
                                    <p:cond delay="0"/>
                                  </p:stCondLst>
                                  <p:childTnLst>
                                    <p:animEffect transition="out" filter="wipe(up)">
                                      <p:cBhvr>
                                        <p:cTn id="196" dur="500"/>
                                        <p:tgtEl>
                                          <p:spTgt spid="145"/>
                                        </p:tgtEl>
                                      </p:cBhvr>
                                    </p:animEffect>
                                    <p:set>
                                      <p:cBhvr>
                                        <p:cTn id="197" dur="1" fill="hold">
                                          <p:stCondLst>
                                            <p:cond delay="499"/>
                                          </p:stCondLst>
                                        </p:cTn>
                                        <p:tgtEl>
                                          <p:spTgt spid="145"/>
                                        </p:tgtEl>
                                        <p:attrNameLst>
                                          <p:attrName>style.visibility</p:attrName>
                                        </p:attrNameLst>
                                      </p:cBhvr>
                                      <p:to>
                                        <p:strVal val="hidden"/>
                                      </p:to>
                                    </p:set>
                                  </p:childTnLst>
                                </p:cTn>
                              </p:par>
                              <p:par>
                                <p:cTn id="198" presetID="7" presetClass="emph" presetSubtype="2" fill="hold" nodeType="withEffect">
                                  <p:stCondLst>
                                    <p:cond delay="0"/>
                                  </p:stCondLst>
                                  <p:childTnLst>
                                    <p:animClr clrSpc="rgb" dir="cw">
                                      <p:cBhvr>
                                        <p:cTn id="199" dur="500" fill="hold"/>
                                        <p:tgtEl>
                                          <p:spTgt spid="10"/>
                                        </p:tgtEl>
                                        <p:attrNameLst>
                                          <p:attrName>stroke.color</p:attrName>
                                        </p:attrNameLst>
                                      </p:cBhvr>
                                      <p:to>
                                        <a:srgbClr val="999999"/>
                                      </p:to>
                                    </p:animClr>
                                    <p:set>
                                      <p:cBhvr>
                                        <p:cTn id="200" dur="500" fill="hold"/>
                                        <p:tgtEl>
                                          <p:spTgt spid="10"/>
                                        </p:tgtEl>
                                        <p:attrNameLst>
                                          <p:attrName>stroke.on</p:attrName>
                                        </p:attrNameLst>
                                      </p:cBhvr>
                                      <p:to>
                                        <p:strVal val="true"/>
                                      </p:to>
                                    </p:se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11"/>
                                        </p:tgtEl>
                                        <p:attrNameLst>
                                          <p:attrName>style.visibility</p:attrName>
                                        </p:attrNameLst>
                                      </p:cBhvr>
                                      <p:to>
                                        <p:strVal val="visible"/>
                                      </p:to>
                                    </p:set>
                                    <p:animEffect transition="in" filter="fade">
                                      <p:cBhvr>
                                        <p:cTn id="204" dur="500"/>
                                        <p:tgtEl>
                                          <p:spTgt spid="11"/>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135"/>
                                        </p:tgtEl>
                                        <p:attrNameLst>
                                          <p:attrName>style.visibility</p:attrName>
                                        </p:attrNameLst>
                                      </p:cBhvr>
                                      <p:to>
                                        <p:strVal val="visible"/>
                                      </p:to>
                                    </p:set>
                                    <p:animEffect transition="in" filter="wipe(left)">
                                      <p:cBhvr>
                                        <p:cTn id="209" dur="500"/>
                                        <p:tgtEl>
                                          <p:spTgt spid="135"/>
                                        </p:tgtEl>
                                      </p:cBhvr>
                                    </p:animEffect>
                                  </p:childTnLst>
                                </p:cTn>
                              </p:par>
                              <p:par>
                                <p:cTn id="210" presetID="22" presetClass="entr" presetSubtype="8" fill="hold" nodeType="withEffect">
                                  <p:stCondLst>
                                    <p:cond delay="0"/>
                                  </p:stCondLst>
                                  <p:childTnLst>
                                    <p:set>
                                      <p:cBhvr>
                                        <p:cTn id="211" dur="1" fill="hold">
                                          <p:stCondLst>
                                            <p:cond delay="0"/>
                                          </p:stCondLst>
                                        </p:cTn>
                                        <p:tgtEl>
                                          <p:spTgt spid="29"/>
                                        </p:tgtEl>
                                        <p:attrNameLst>
                                          <p:attrName>style.visibility</p:attrName>
                                        </p:attrNameLst>
                                      </p:cBhvr>
                                      <p:to>
                                        <p:strVal val="visible"/>
                                      </p:to>
                                    </p:set>
                                    <p:animEffect transition="in" filter="wipe(left)">
                                      <p:cBhvr>
                                        <p:cTn id="212" dur="500"/>
                                        <p:tgtEl>
                                          <p:spTgt spid="29"/>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childTnLst>
                                </p:cTn>
                              </p:par>
                            </p:childTnLst>
                          </p:cTn>
                        </p:par>
                        <p:par>
                          <p:cTn id="216" fill="hold">
                            <p:stCondLst>
                              <p:cond delay="500"/>
                            </p:stCondLst>
                            <p:childTnLst>
                              <p:par>
                                <p:cTn id="217" presetID="22" presetClass="exit" presetSubtype="8" fill="hold" nodeType="afterEffect">
                                  <p:stCondLst>
                                    <p:cond delay="0"/>
                                  </p:stCondLst>
                                  <p:childTnLst>
                                    <p:animEffect transition="out" filter="wipe(left)">
                                      <p:cBhvr>
                                        <p:cTn id="218" dur="500"/>
                                        <p:tgtEl>
                                          <p:spTgt spid="135"/>
                                        </p:tgtEl>
                                      </p:cBhvr>
                                    </p:animEffect>
                                    <p:set>
                                      <p:cBhvr>
                                        <p:cTn id="219" dur="1" fill="hold">
                                          <p:stCondLst>
                                            <p:cond delay="499"/>
                                          </p:stCondLst>
                                        </p:cTn>
                                        <p:tgtEl>
                                          <p:spTgt spid="135"/>
                                        </p:tgtEl>
                                        <p:attrNameLst>
                                          <p:attrName>style.visibility</p:attrName>
                                        </p:attrNameLst>
                                      </p:cBhvr>
                                      <p:to>
                                        <p:strVal val="hidden"/>
                                      </p:to>
                                    </p:set>
                                  </p:childTnLst>
                                </p:cTn>
                              </p:par>
                              <p:par>
                                <p:cTn id="220" presetID="3" presetClass="emph" presetSubtype="2" fill="hold" grpId="1" nodeType="withEffect">
                                  <p:stCondLst>
                                    <p:cond delay="0"/>
                                  </p:stCondLst>
                                  <p:childTnLst>
                                    <p:animClr clrSpc="rgb" dir="cw">
                                      <p:cBhvr override="childStyle">
                                        <p:cTn id="221" dur="500" fill="hold"/>
                                        <p:tgtEl>
                                          <p:spTgt spid="79"/>
                                        </p:tgtEl>
                                        <p:attrNameLst>
                                          <p:attrName>style.color</p:attrName>
                                        </p:attrNameLst>
                                      </p:cBhvr>
                                      <p:to>
                                        <a:srgbClr val="999999"/>
                                      </p:to>
                                    </p:animClr>
                                  </p:childTnLst>
                                </p:cTn>
                              </p:par>
                              <p:par>
                                <p:cTn id="222" presetID="7" presetClass="emph" presetSubtype="2" fill="hold" nodeType="withEffect">
                                  <p:stCondLst>
                                    <p:cond delay="0"/>
                                  </p:stCondLst>
                                  <p:childTnLst>
                                    <p:animClr clrSpc="rgb" dir="cw">
                                      <p:cBhvr>
                                        <p:cTn id="223" dur="500" fill="hold"/>
                                        <p:tgtEl>
                                          <p:spTgt spid="10"/>
                                        </p:tgtEl>
                                        <p:attrNameLst>
                                          <p:attrName>stroke.color</p:attrName>
                                        </p:attrNameLst>
                                      </p:cBhvr>
                                      <p:to>
                                        <a:srgbClr val="FF8000"/>
                                      </p:to>
                                    </p:animClr>
                                    <p:set>
                                      <p:cBhvr>
                                        <p:cTn id="224" dur="500" fill="hold"/>
                                        <p:tgtEl>
                                          <p:spTgt spid="10"/>
                                        </p:tgtEl>
                                        <p:attrNameLst>
                                          <p:attrName>stroke.on</p:attrName>
                                        </p:attrNameLst>
                                      </p:cBhvr>
                                      <p:to>
                                        <p:strVal val="true"/>
                                      </p:to>
                                    </p:set>
                                  </p:childTnLst>
                                </p:cTn>
                              </p:par>
                              <p:par>
                                <p:cTn id="225" presetID="7" presetClass="emph" presetSubtype="2" fill="hold" nodeType="withEffect">
                                  <p:stCondLst>
                                    <p:cond delay="0"/>
                                  </p:stCondLst>
                                  <p:childTnLst>
                                    <p:animClr clrSpc="rgb" dir="cw">
                                      <p:cBhvr>
                                        <p:cTn id="226" dur="500" fill="hold"/>
                                        <p:tgtEl>
                                          <p:spTgt spid="11"/>
                                        </p:tgtEl>
                                        <p:attrNameLst>
                                          <p:attrName>stroke.color</p:attrName>
                                        </p:attrNameLst>
                                      </p:cBhvr>
                                      <p:to>
                                        <a:srgbClr val="999999"/>
                                      </p:to>
                                    </p:animClr>
                                    <p:set>
                                      <p:cBhvr>
                                        <p:cTn id="227" dur="500" fill="hold"/>
                                        <p:tgtEl>
                                          <p:spTgt spid="11"/>
                                        </p:tgtEl>
                                        <p:attrNameLst>
                                          <p:attrName>stroke.on</p:attrName>
                                        </p:attrNameLst>
                                      </p:cBhvr>
                                      <p:to>
                                        <p:strVal val="true"/>
                                      </p:to>
                                    </p:se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nodeType="clickEffect">
                                  <p:stCondLst>
                                    <p:cond delay="0"/>
                                  </p:stCondLst>
                                  <p:childTnLst>
                                    <p:set>
                                      <p:cBhvr>
                                        <p:cTn id="231" dur="1" fill="hold">
                                          <p:stCondLst>
                                            <p:cond delay="0"/>
                                          </p:stCondLst>
                                        </p:cTn>
                                        <p:tgtEl>
                                          <p:spTgt spid="67"/>
                                        </p:tgtEl>
                                        <p:attrNameLst>
                                          <p:attrName>style.visibility</p:attrName>
                                        </p:attrNameLst>
                                      </p:cBhvr>
                                      <p:to>
                                        <p:strVal val="visible"/>
                                      </p:to>
                                    </p:set>
                                    <p:animEffect transition="in" filter="wipe(left)">
                                      <p:cBhvr>
                                        <p:cTn id="232" dur="500"/>
                                        <p:tgtEl>
                                          <p:spTgt spid="67"/>
                                        </p:tgtEl>
                                      </p:cBhvr>
                                    </p:animEffect>
                                  </p:childTnLst>
                                </p:cTn>
                              </p:par>
                              <p:par>
                                <p:cTn id="233" presetID="22" presetClass="entr" presetSubtype="8" fill="hold" nodeType="withEffect">
                                  <p:stCondLst>
                                    <p:cond delay="0"/>
                                  </p:stCondLst>
                                  <p:childTnLst>
                                    <p:set>
                                      <p:cBhvr>
                                        <p:cTn id="234" dur="1" fill="hold">
                                          <p:stCondLst>
                                            <p:cond delay="0"/>
                                          </p:stCondLst>
                                        </p:cTn>
                                        <p:tgtEl>
                                          <p:spTgt spid="150"/>
                                        </p:tgtEl>
                                        <p:attrNameLst>
                                          <p:attrName>style.visibility</p:attrName>
                                        </p:attrNameLst>
                                      </p:cBhvr>
                                      <p:to>
                                        <p:strVal val="visible"/>
                                      </p:to>
                                    </p:set>
                                    <p:animEffect transition="in" filter="wipe(left)">
                                      <p:cBhvr>
                                        <p:cTn id="235" dur="500"/>
                                        <p:tgtEl>
                                          <p:spTgt spid="150"/>
                                        </p:tgtEl>
                                      </p:cBhvr>
                                    </p:animEffect>
                                  </p:childTnLst>
                                </p:cTn>
                              </p:par>
                            </p:childTnLst>
                          </p:cTn>
                        </p:par>
                        <p:par>
                          <p:cTn id="236" fill="hold">
                            <p:stCondLst>
                              <p:cond delay="500"/>
                            </p:stCondLst>
                            <p:childTnLst>
                              <p:par>
                                <p:cTn id="237" presetID="22" presetClass="exit" presetSubtype="8" fill="hold" nodeType="afterEffect">
                                  <p:stCondLst>
                                    <p:cond delay="0"/>
                                  </p:stCondLst>
                                  <p:childTnLst>
                                    <p:animEffect transition="out" filter="wipe(left)">
                                      <p:cBhvr>
                                        <p:cTn id="238" dur="500"/>
                                        <p:tgtEl>
                                          <p:spTgt spid="150"/>
                                        </p:tgtEl>
                                      </p:cBhvr>
                                    </p:animEffect>
                                    <p:set>
                                      <p:cBhvr>
                                        <p:cTn id="239" dur="1" fill="hold">
                                          <p:stCondLst>
                                            <p:cond delay="499"/>
                                          </p:stCondLst>
                                        </p:cTn>
                                        <p:tgtEl>
                                          <p:spTgt spid="150"/>
                                        </p:tgtEl>
                                        <p:attrNameLst>
                                          <p:attrName>style.visibility</p:attrName>
                                        </p:attrNameLst>
                                      </p:cBhvr>
                                      <p:to>
                                        <p:strVal val="hidden"/>
                                      </p:to>
                                    </p:set>
                                  </p:childTnLst>
                                </p:cTn>
                              </p:par>
                              <p:par>
                                <p:cTn id="240" presetID="22" presetClass="entr" presetSubtype="4" fill="hold" nodeType="withEffect">
                                  <p:stCondLst>
                                    <p:cond delay="0"/>
                                  </p:stCondLst>
                                  <p:childTnLst>
                                    <p:set>
                                      <p:cBhvr>
                                        <p:cTn id="241" dur="1" fill="hold">
                                          <p:stCondLst>
                                            <p:cond delay="0"/>
                                          </p:stCondLst>
                                        </p:cTn>
                                        <p:tgtEl>
                                          <p:spTgt spid="69"/>
                                        </p:tgtEl>
                                        <p:attrNameLst>
                                          <p:attrName>style.visibility</p:attrName>
                                        </p:attrNameLst>
                                      </p:cBhvr>
                                      <p:to>
                                        <p:strVal val="visible"/>
                                      </p:to>
                                    </p:set>
                                    <p:animEffect transition="in" filter="wipe(down)">
                                      <p:cBhvr>
                                        <p:cTn id="242" dur="500"/>
                                        <p:tgtEl>
                                          <p:spTgt spid="69"/>
                                        </p:tgtEl>
                                      </p:cBhvr>
                                    </p:animEffect>
                                  </p:childTnLst>
                                </p:cTn>
                              </p:par>
                              <p:par>
                                <p:cTn id="243" presetID="22" presetClass="entr" presetSubtype="4" fill="hold" nodeType="withEffect">
                                  <p:stCondLst>
                                    <p:cond delay="0"/>
                                  </p:stCondLst>
                                  <p:childTnLst>
                                    <p:set>
                                      <p:cBhvr>
                                        <p:cTn id="244" dur="1" fill="hold">
                                          <p:stCondLst>
                                            <p:cond delay="0"/>
                                          </p:stCondLst>
                                        </p:cTn>
                                        <p:tgtEl>
                                          <p:spTgt spid="152"/>
                                        </p:tgtEl>
                                        <p:attrNameLst>
                                          <p:attrName>style.visibility</p:attrName>
                                        </p:attrNameLst>
                                      </p:cBhvr>
                                      <p:to>
                                        <p:strVal val="visible"/>
                                      </p:to>
                                    </p:set>
                                    <p:animEffect transition="in" filter="wipe(down)">
                                      <p:cBhvr>
                                        <p:cTn id="245" dur="500"/>
                                        <p:tgtEl>
                                          <p:spTgt spid="152"/>
                                        </p:tgtEl>
                                      </p:cBhvr>
                                    </p:animEffect>
                                  </p:childTnLst>
                                </p:cTn>
                              </p:par>
                            </p:childTnLst>
                          </p:cTn>
                        </p:par>
                        <p:par>
                          <p:cTn id="246" fill="hold">
                            <p:stCondLst>
                              <p:cond delay="1000"/>
                            </p:stCondLst>
                            <p:childTnLst>
                              <p:par>
                                <p:cTn id="247" presetID="22" presetClass="exit" presetSubtype="4" fill="hold" nodeType="afterEffect">
                                  <p:stCondLst>
                                    <p:cond delay="0"/>
                                  </p:stCondLst>
                                  <p:childTnLst>
                                    <p:animEffect transition="out" filter="wipe(down)">
                                      <p:cBhvr>
                                        <p:cTn id="248" dur="500"/>
                                        <p:tgtEl>
                                          <p:spTgt spid="152"/>
                                        </p:tgtEl>
                                      </p:cBhvr>
                                    </p:animEffect>
                                    <p:set>
                                      <p:cBhvr>
                                        <p:cTn id="249" dur="1" fill="hold">
                                          <p:stCondLst>
                                            <p:cond delay="499"/>
                                          </p:stCondLst>
                                        </p:cTn>
                                        <p:tgtEl>
                                          <p:spTgt spid="152"/>
                                        </p:tgtEl>
                                        <p:attrNameLst>
                                          <p:attrName>style.visibility</p:attrName>
                                        </p:attrNameLst>
                                      </p:cBhvr>
                                      <p:to>
                                        <p:strVal val="hidden"/>
                                      </p:to>
                                    </p:set>
                                  </p:childTnLst>
                                </p:cTn>
                              </p:par>
                              <p:par>
                                <p:cTn id="250" presetID="22" presetClass="entr" presetSubtype="2" fill="hold" nodeType="withEffect">
                                  <p:stCondLst>
                                    <p:cond delay="0"/>
                                  </p:stCondLst>
                                  <p:childTnLst>
                                    <p:set>
                                      <p:cBhvr>
                                        <p:cTn id="251" dur="1" fill="hold">
                                          <p:stCondLst>
                                            <p:cond delay="0"/>
                                          </p:stCondLst>
                                        </p:cTn>
                                        <p:tgtEl>
                                          <p:spTgt spid="68"/>
                                        </p:tgtEl>
                                        <p:attrNameLst>
                                          <p:attrName>style.visibility</p:attrName>
                                        </p:attrNameLst>
                                      </p:cBhvr>
                                      <p:to>
                                        <p:strVal val="visible"/>
                                      </p:to>
                                    </p:set>
                                    <p:animEffect transition="in" filter="wipe(right)">
                                      <p:cBhvr>
                                        <p:cTn id="252" dur="500"/>
                                        <p:tgtEl>
                                          <p:spTgt spid="68"/>
                                        </p:tgtEl>
                                      </p:cBhvr>
                                    </p:animEffect>
                                  </p:childTnLst>
                                </p:cTn>
                              </p:par>
                              <p:par>
                                <p:cTn id="253" presetID="22" presetClass="entr" presetSubtype="2" fill="hold" nodeType="withEffect">
                                  <p:stCondLst>
                                    <p:cond delay="0"/>
                                  </p:stCondLst>
                                  <p:childTnLst>
                                    <p:set>
                                      <p:cBhvr>
                                        <p:cTn id="254" dur="1" fill="hold">
                                          <p:stCondLst>
                                            <p:cond delay="0"/>
                                          </p:stCondLst>
                                        </p:cTn>
                                        <p:tgtEl>
                                          <p:spTgt spid="151"/>
                                        </p:tgtEl>
                                        <p:attrNameLst>
                                          <p:attrName>style.visibility</p:attrName>
                                        </p:attrNameLst>
                                      </p:cBhvr>
                                      <p:to>
                                        <p:strVal val="visible"/>
                                      </p:to>
                                    </p:set>
                                    <p:animEffect transition="in" filter="wipe(right)">
                                      <p:cBhvr>
                                        <p:cTn id="255" dur="500"/>
                                        <p:tgtEl>
                                          <p:spTgt spid="151"/>
                                        </p:tgtEl>
                                      </p:cBhvr>
                                    </p:animEffect>
                                  </p:childTnLst>
                                </p:cTn>
                              </p:par>
                            </p:childTnLst>
                          </p:cTn>
                        </p:par>
                        <p:par>
                          <p:cTn id="256" fill="hold">
                            <p:stCondLst>
                              <p:cond delay="1500"/>
                            </p:stCondLst>
                            <p:childTnLst>
                              <p:par>
                                <p:cTn id="257" presetID="22" presetClass="exit" presetSubtype="4" fill="hold" nodeType="afterEffect">
                                  <p:stCondLst>
                                    <p:cond delay="0"/>
                                  </p:stCondLst>
                                  <p:childTnLst>
                                    <p:animEffect transition="out" filter="wipe(down)">
                                      <p:cBhvr>
                                        <p:cTn id="258" dur="500"/>
                                        <p:tgtEl>
                                          <p:spTgt spid="151"/>
                                        </p:tgtEl>
                                      </p:cBhvr>
                                    </p:animEffect>
                                    <p:set>
                                      <p:cBhvr>
                                        <p:cTn id="259" dur="1" fill="hold">
                                          <p:stCondLst>
                                            <p:cond delay="499"/>
                                          </p:stCondLst>
                                        </p:cTn>
                                        <p:tgtEl>
                                          <p:spTgt spid="151"/>
                                        </p:tgtEl>
                                        <p:attrNameLst>
                                          <p:attrName>style.visibility</p:attrName>
                                        </p:attrNameLst>
                                      </p:cBhvr>
                                      <p:to>
                                        <p:strVal val="hidden"/>
                                      </p:to>
                                    </p:set>
                                  </p:childTnLst>
                                </p:cTn>
                              </p:par>
                            </p:childTnLst>
                          </p:cTn>
                        </p:par>
                        <p:par>
                          <p:cTn id="260" fill="hold">
                            <p:stCondLst>
                              <p:cond delay="2000"/>
                            </p:stCondLst>
                            <p:childTnLst>
                              <p:par>
                                <p:cTn id="261" presetID="7" presetClass="emph" presetSubtype="2" fill="hold" nodeType="afterEffect">
                                  <p:stCondLst>
                                    <p:cond delay="0"/>
                                  </p:stCondLst>
                                  <p:childTnLst>
                                    <p:animClr clrSpc="rgb" dir="cw">
                                      <p:cBhvr>
                                        <p:cTn id="262" dur="500" fill="hold"/>
                                        <p:tgtEl>
                                          <p:spTgt spid="18"/>
                                        </p:tgtEl>
                                        <p:attrNameLst>
                                          <p:attrName>stroke.color</p:attrName>
                                        </p:attrNameLst>
                                      </p:cBhvr>
                                      <p:to>
                                        <a:srgbClr val="999999"/>
                                      </p:to>
                                    </p:animClr>
                                    <p:set>
                                      <p:cBhvr>
                                        <p:cTn id="263" dur="500" fill="hold"/>
                                        <p:tgtEl>
                                          <p:spTgt spid="18"/>
                                        </p:tgtEl>
                                        <p:attrNameLst>
                                          <p:attrName>stroke.on</p:attrName>
                                        </p:attrNameLst>
                                      </p:cBhvr>
                                      <p:to>
                                        <p:strVal val="true"/>
                                      </p:to>
                                    </p:set>
                                  </p:childTnLst>
                                </p:cTn>
                              </p:par>
                              <p:par>
                                <p:cTn id="264" presetID="7" presetClass="emph" presetSubtype="2" fill="hold" nodeType="withEffect">
                                  <p:stCondLst>
                                    <p:cond delay="0"/>
                                  </p:stCondLst>
                                  <p:childTnLst>
                                    <p:animClr clrSpc="rgb" dir="cw">
                                      <p:cBhvr>
                                        <p:cTn id="265" dur="500" fill="hold"/>
                                        <p:tgtEl>
                                          <p:spTgt spid="17"/>
                                        </p:tgtEl>
                                        <p:attrNameLst>
                                          <p:attrName>stroke.color</p:attrName>
                                        </p:attrNameLst>
                                      </p:cBhvr>
                                      <p:to>
                                        <a:srgbClr val="3A66FF"/>
                                      </p:to>
                                    </p:animClr>
                                    <p:set>
                                      <p:cBhvr>
                                        <p:cTn id="266" dur="500" fill="hold"/>
                                        <p:tgtEl>
                                          <p:spTgt spid="17"/>
                                        </p:tgtEl>
                                        <p:attrNameLst>
                                          <p:attrName>stroke.on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22" presetClass="entr" presetSubtype="2" fill="hold" nodeType="clickEffect">
                                  <p:stCondLst>
                                    <p:cond delay="0"/>
                                  </p:stCondLst>
                                  <p:childTnLst>
                                    <p:set>
                                      <p:cBhvr>
                                        <p:cTn id="270" dur="1" fill="hold">
                                          <p:stCondLst>
                                            <p:cond delay="0"/>
                                          </p:stCondLst>
                                        </p:cTn>
                                        <p:tgtEl>
                                          <p:spTgt spid="133"/>
                                        </p:tgtEl>
                                        <p:attrNameLst>
                                          <p:attrName>style.visibility</p:attrName>
                                        </p:attrNameLst>
                                      </p:cBhvr>
                                      <p:to>
                                        <p:strVal val="visible"/>
                                      </p:to>
                                    </p:set>
                                    <p:animEffect transition="in" filter="wipe(right)">
                                      <p:cBhvr>
                                        <p:cTn id="271" dur="500"/>
                                        <p:tgtEl>
                                          <p:spTgt spid="133"/>
                                        </p:tgtEl>
                                      </p:cBhvr>
                                    </p:animEffect>
                                  </p:childTnLst>
                                </p:cTn>
                              </p:par>
                            </p:childTnLst>
                          </p:cTn>
                        </p:par>
                        <p:par>
                          <p:cTn id="272" fill="hold">
                            <p:stCondLst>
                              <p:cond delay="500"/>
                            </p:stCondLst>
                            <p:childTnLst>
                              <p:par>
                                <p:cTn id="273" presetID="22" presetClass="exit" presetSubtype="2" fill="hold" nodeType="afterEffect">
                                  <p:stCondLst>
                                    <p:cond delay="0"/>
                                  </p:stCondLst>
                                  <p:childTnLst>
                                    <p:animEffect transition="out" filter="wipe(right)">
                                      <p:cBhvr>
                                        <p:cTn id="274" dur="500"/>
                                        <p:tgtEl>
                                          <p:spTgt spid="133"/>
                                        </p:tgtEl>
                                      </p:cBhvr>
                                    </p:animEffect>
                                    <p:set>
                                      <p:cBhvr>
                                        <p:cTn id="275" dur="1" fill="hold">
                                          <p:stCondLst>
                                            <p:cond delay="499"/>
                                          </p:stCondLst>
                                        </p:cTn>
                                        <p:tgtEl>
                                          <p:spTgt spid="133"/>
                                        </p:tgtEl>
                                        <p:attrNameLst>
                                          <p:attrName>style.visibility</p:attrName>
                                        </p:attrNameLst>
                                      </p:cBhvr>
                                      <p:to>
                                        <p:strVal val="hidden"/>
                                      </p:to>
                                    </p:set>
                                  </p:childTnLst>
                                </p:cTn>
                              </p:par>
                            </p:childTnLst>
                          </p:cTn>
                        </p:par>
                        <p:par>
                          <p:cTn id="276" fill="hold">
                            <p:stCondLst>
                              <p:cond delay="1000"/>
                            </p:stCondLst>
                            <p:childTnLst>
                              <p:par>
                                <p:cTn id="277" presetID="7" presetClass="emph" presetSubtype="2" fill="hold" nodeType="afterEffect">
                                  <p:stCondLst>
                                    <p:cond delay="0"/>
                                  </p:stCondLst>
                                  <p:childTnLst>
                                    <p:animClr clrSpc="rgb" dir="cw">
                                      <p:cBhvr>
                                        <p:cTn id="278" dur="500" fill="hold"/>
                                        <p:tgtEl>
                                          <p:spTgt spid="10"/>
                                        </p:tgtEl>
                                        <p:attrNameLst>
                                          <p:attrName>stroke.color</p:attrName>
                                        </p:attrNameLst>
                                      </p:cBhvr>
                                      <p:to>
                                        <a:srgbClr val="FF8000"/>
                                      </p:to>
                                    </p:animClr>
                                    <p:set>
                                      <p:cBhvr>
                                        <p:cTn id="279" dur="500" fill="hold"/>
                                        <p:tgtEl>
                                          <p:spTgt spid="10"/>
                                        </p:tgtEl>
                                        <p:attrNameLst>
                                          <p:attrName>stroke.on</p:attrName>
                                        </p:attrNameLst>
                                      </p:cBhvr>
                                      <p:to>
                                        <p:strVal val="true"/>
                                      </p:to>
                                    </p:set>
                                  </p:childTnLst>
                                </p:cTn>
                              </p:par>
                            </p:childTnLst>
                          </p:cTn>
                        </p:par>
                      </p:childTnLst>
                    </p:cTn>
                  </p:par>
                  <p:par>
                    <p:cTn id="280" fill="hold">
                      <p:stCondLst>
                        <p:cond delay="indefinite"/>
                      </p:stCondLst>
                      <p:childTnLst>
                        <p:par>
                          <p:cTn id="281" fill="hold">
                            <p:stCondLst>
                              <p:cond delay="0"/>
                            </p:stCondLst>
                            <p:childTnLst>
                              <p:par>
                                <p:cTn id="282" presetID="22" presetClass="entr" presetSubtype="1" fill="hold" nodeType="clickEffect">
                                  <p:stCondLst>
                                    <p:cond delay="0"/>
                                  </p:stCondLst>
                                  <p:childTnLst>
                                    <p:set>
                                      <p:cBhvr>
                                        <p:cTn id="283" dur="1" fill="hold">
                                          <p:stCondLst>
                                            <p:cond delay="0"/>
                                          </p:stCondLst>
                                        </p:cTn>
                                        <p:tgtEl>
                                          <p:spTgt spid="148"/>
                                        </p:tgtEl>
                                        <p:attrNameLst>
                                          <p:attrName>style.visibility</p:attrName>
                                        </p:attrNameLst>
                                      </p:cBhvr>
                                      <p:to>
                                        <p:strVal val="visible"/>
                                      </p:to>
                                    </p:set>
                                    <p:animEffect transition="in" filter="wipe(up)">
                                      <p:cBhvr>
                                        <p:cTn id="284" dur="500"/>
                                        <p:tgtEl>
                                          <p:spTgt spid="148"/>
                                        </p:tgtEl>
                                      </p:cBhvr>
                                    </p:animEffect>
                                  </p:childTnLst>
                                </p:cTn>
                              </p:par>
                            </p:childTnLst>
                          </p:cTn>
                        </p:par>
                        <p:par>
                          <p:cTn id="285" fill="hold">
                            <p:stCondLst>
                              <p:cond delay="500"/>
                            </p:stCondLst>
                            <p:childTnLst>
                              <p:par>
                                <p:cTn id="286" presetID="22" presetClass="exit" presetSubtype="1" fill="hold" nodeType="afterEffect">
                                  <p:stCondLst>
                                    <p:cond delay="0"/>
                                  </p:stCondLst>
                                  <p:childTnLst>
                                    <p:animEffect transition="out" filter="wipe(up)">
                                      <p:cBhvr>
                                        <p:cTn id="287" dur="500"/>
                                        <p:tgtEl>
                                          <p:spTgt spid="148"/>
                                        </p:tgtEl>
                                      </p:cBhvr>
                                    </p:animEffect>
                                    <p:set>
                                      <p:cBhvr>
                                        <p:cTn id="288" dur="1" fill="hold">
                                          <p:stCondLst>
                                            <p:cond delay="499"/>
                                          </p:stCondLst>
                                        </p:cTn>
                                        <p:tgtEl>
                                          <p:spTgt spid="148"/>
                                        </p:tgtEl>
                                        <p:attrNameLst>
                                          <p:attrName>style.visibility</p:attrName>
                                        </p:attrNameLst>
                                      </p:cBhvr>
                                      <p:to>
                                        <p:strVal val="hidden"/>
                                      </p:to>
                                    </p:set>
                                  </p:childTnLst>
                                </p:cTn>
                              </p:par>
                            </p:childTnLst>
                          </p:cTn>
                        </p:par>
                        <p:par>
                          <p:cTn id="289" fill="hold">
                            <p:stCondLst>
                              <p:cond delay="1000"/>
                            </p:stCondLst>
                            <p:childTnLst>
                              <p:par>
                                <p:cTn id="290" presetID="7" presetClass="emph" presetSubtype="2" fill="hold" nodeType="afterEffect">
                                  <p:stCondLst>
                                    <p:cond delay="0"/>
                                  </p:stCondLst>
                                  <p:childTnLst>
                                    <p:animClr clrSpc="rgb" dir="cw">
                                      <p:cBhvr>
                                        <p:cTn id="291" dur="500" fill="hold"/>
                                        <p:tgtEl>
                                          <p:spTgt spid="18"/>
                                        </p:tgtEl>
                                        <p:attrNameLst>
                                          <p:attrName>stroke.color</p:attrName>
                                        </p:attrNameLst>
                                      </p:cBhvr>
                                      <p:to>
                                        <a:srgbClr val="3A66FF"/>
                                      </p:to>
                                    </p:animClr>
                                    <p:set>
                                      <p:cBhvr>
                                        <p:cTn id="292" dur="500" fill="hold"/>
                                        <p:tgtEl>
                                          <p:spTgt spid="18"/>
                                        </p:tgtEl>
                                        <p:attrNameLst>
                                          <p:attrName>stroke.on</p:attrName>
                                        </p:attrNameLst>
                                      </p:cBhvr>
                                      <p:to>
                                        <p:strVal val="true"/>
                                      </p:to>
                                    </p:set>
                                  </p:childTnLst>
                                </p:cTn>
                              </p:par>
                              <p:par>
                                <p:cTn id="293" presetID="7" presetClass="emph" presetSubtype="2" fill="hold" nodeType="withEffect">
                                  <p:stCondLst>
                                    <p:cond delay="0"/>
                                  </p:stCondLst>
                                  <p:childTnLst>
                                    <p:animClr clrSpc="rgb" dir="cw">
                                      <p:cBhvr>
                                        <p:cTn id="294" dur="500" fill="hold"/>
                                        <p:tgtEl>
                                          <p:spTgt spid="17"/>
                                        </p:tgtEl>
                                        <p:attrNameLst>
                                          <p:attrName>stroke.color</p:attrName>
                                        </p:attrNameLst>
                                      </p:cBhvr>
                                      <p:to>
                                        <a:srgbClr val="999999"/>
                                      </p:to>
                                    </p:animClr>
                                    <p:set>
                                      <p:cBhvr>
                                        <p:cTn id="295" dur="500" fill="hold"/>
                                        <p:tgtEl>
                                          <p:spTgt spid="17"/>
                                        </p:tgtEl>
                                        <p:attrNameLst>
                                          <p:attrName>stroke.on</p:attrName>
                                        </p:attrNameLst>
                                      </p:cBhvr>
                                      <p:to>
                                        <p:strVal val="true"/>
                                      </p:to>
                                    </p:set>
                                  </p:childTnLst>
                                </p:cTn>
                              </p:par>
                            </p:childTnLst>
                          </p:cTn>
                        </p:par>
                      </p:childTnLst>
                    </p:cTn>
                  </p:par>
                  <p:par>
                    <p:cTn id="296" fill="hold">
                      <p:stCondLst>
                        <p:cond delay="indefinite"/>
                      </p:stCondLst>
                      <p:childTnLst>
                        <p:par>
                          <p:cTn id="297" fill="hold">
                            <p:stCondLst>
                              <p:cond delay="0"/>
                            </p:stCondLst>
                            <p:childTnLst>
                              <p:par>
                                <p:cTn id="298" presetID="22" presetClass="entr" presetSubtype="1" fill="hold" nodeType="clickEffect">
                                  <p:stCondLst>
                                    <p:cond delay="0"/>
                                  </p:stCondLst>
                                  <p:childTnLst>
                                    <p:set>
                                      <p:cBhvr>
                                        <p:cTn id="299" dur="1" fill="hold">
                                          <p:stCondLst>
                                            <p:cond delay="0"/>
                                          </p:stCondLst>
                                        </p:cTn>
                                        <p:tgtEl>
                                          <p:spTgt spid="145"/>
                                        </p:tgtEl>
                                        <p:attrNameLst>
                                          <p:attrName>style.visibility</p:attrName>
                                        </p:attrNameLst>
                                      </p:cBhvr>
                                      <p:to>
                                        <p:strVal val="visible"/>
                                      </p:to>
                                    </p:set>
                                    <p:animEffect transition="in" filter="wipe(up)">
                                      <p:cBhvr>
                                        <p:cTn id="300" dur="500"/>
                                        <p:tgtEl>
                                          <p:spTgt spid="145"/>
                                        </p:tgtEl>
                                      </p:cBhvr>
                                    </p:animEffect>
                                  </p:childTnLst>
                                </p:cTn>
                              </p:par>
                            </p:childTnLst>
                          </p:cTn>
                        </p:par>
                        <p:par>
                          <p:cTn id="301" fill="hold">
                            <p:stCondLst>
                              <p:cond delay="500"/>
                            </p:stCondLst>
                            <p:childTnLst>
                              <p:par>
                                <p:cTn id="302" presetID="22" presetClass="exit" presetSubtype="1" fill="hold" nodeType="afterEffect">
                                  <p:stCondLst>
                                    <p:cond delay="0"/>
                                  </p:stCondLst>
                                  <p:childTnLst>
                                    <p:animEffect transition="out" filter="wipe(up)">
                                      <p:cBhvr>
                                        <p:cTn id="303" dur="500"/>
                                        <p:tgtEl>
                                          <p:spTgt spid="145"/>
                                        </p:tgtEl>
                                      </p:cBhvr>
                                    </p:animEffect>
                                    <p:set>
                                      <p:cBhvr>
                                        <p:cTn id="304" dur="1" fill="hold">
                                          <p:stCondLst>
                                            <p:cond delay="499"/>
                                          </p:stCondLst>
                                        </p:cTn>
                                        <p:tgtEl>
                                          <p:spTgt spid="145"/>
                                        </p:tgtEl>
                                        <p:attrNameLst>
                                          <p:attrName>style.visibility</p:attrName>
                                        </p:attrNameLst>
                                      </p:cBhvr>
                                      <p:to>
                                        <p:strVal val="hidden"/>
                                      </p:to>
                                    </p:set>
                                  </p:childTnLst>
                                </p:cTn>
                              </p:par>
                              <p:par>
                                <p:cTn id="305" presetID="7" presetClass="emph" presetSubtype="2" fill="hold" nodeType="withEffect">
                                  <p:stCondLst>
                                    <p:cond delay="0"/>
                                  </p:stCondLst>
                                  <p:childTnLst>
                                    <p:animClr clrSpc="rgb" dir="cw">
                                      <p:cBhvr>
                                        <p:cTn id="306" dur="500" fill="hold"/>
                                        <p:tgtEl>
                                          <p:spTgt spid="11"/>
                                        </p:tgtEl>
                                        <p:attrNameLst>
                                          <p:attrName>stroke.color</p:attrName>
                                        </p:attrNameLst>
                                      </p:cBhvr>
                                      <p:to>
                                        <a:srgbClr val="FF8000"/>
                                      </p:to>
                                    </p:animClr>
                                    <p:set>
                                      <p:cBhvr>
                                        <p:cTn id="307" dur="500" fill="hold"/>
                                        <p:tgtEl>
                                          <p:spTgt spid="11"/>
                                        </p:tgtEl>
                                        <p:attrNameLst>
                                          <p:attrName>stroke.on</p:attrName>
                                        </p:attrNameLst>
                                      </p:cBhvr>
                                      <p:to>
                                        <p:strVal val="true"/>
                                      </p:to>
                                    </p:set>
                                  </p:childTnLst>
                                </p:cTn>
                              </p:par>
                              <p:par>
                                <p:cTn id="308" presetID="7" presetClass="emph" presetSubtype="2" fill="hold" nodeType="withEffect">
                                  <p:stCondLst>
                                    <p:cond delay="0"/>
                                  </p:stCondLst>
                                  <p:childTnLst>
                                    <p:animClr clrSpc="rgb" dir="cw">
                                      <p:cBhvr>
                                        <p:cTn id="309" dur="500" fill="hold"/>
                                        <p:tgtEl>
                                          <p:spTgt spid="10"/>
                                        </p:tgtEl>
                                        <p:attrNameLst>
                                          <p:attrName>stroke.color</p:attrName>
                                        </p:attrNameLst>
                                      </p:cBhvr>
                                      <p:to>
                                        <a:srgbClr val="999999"/>
                                      </p:to>
                                    </p:animClr>
                                    <p:set>
                                      <p:cBhvr>
                                        <p:cTn id="310" dur="500" fill="hold"/>
                                        <p:tgtEl>
                                          <p:spTgt spid="10"/>
                                        </p:tgtEl>
                                        <p:attrNameLst>
                                          <p:attrName>stroke.on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22" presetClass="entr" presetSubtype="8" fill="hold" nodeType="clickEffect">
                                  <p:stCondLst>
                                    <p:cond delay="0"/>
                                  </p:stCondLst>
                                  <p:childTnLst>
                                    <p:set>
                                      <p:cBhvr>
                                        <p:cTn id="314" dur="1" fill="hold">
                                          <p:stCondLst>
                                            <p:cond delay="0"/>
                                          </p:stCondLst>
                                        </p:cTn>
                                        <p:tgtEl>
                                          <p:spTgt spid="135"/>
                                        </p:tgtEl>
                                        <p:attrNameLst>
                                          <p:attrName>style.visibility</p:attrName>
                                        </p:attrNameLst>
                                      </p:cBhvr>
                                      <p:to>
                                        <p:strVal val="visible"/>
                                      </p:to>
                                    </p:set>
                                    <p:animEffect transition="in" filter="wipe(left)">
                                      <p:cBhvr>
                                        <p:cTn id="315" dur="500"/>
                                        <p:tgtEl>
                                          <p:spTgt spid="135"/>
                                        </p:tgtEl>
                                      </p:cBhvr>
                                    </p:animEffect>
                                  </p:childTnLst>
                                </p:cTn>
                              </p:par>
                            </p:childTnLst>
                          </p:cTn>
                        </p:par>
                        <p:par>
                          <p:cTn id="316" fill="hold">
                            <p:stCondLst>
                              <p:cond delay="500"/>
                            </p:stCondLst>
                            <p:childTnLst>
                              <p:par>
                                <p:cTn id="317" presetID="22" presetClass="exit" presetSubtype="8" fill="hold" nodeType="afterEffect">
                                  <p:stCondLst>
                                    <p:cond delay="0"/>
                                  </p:stCondLst>
                                  <p:childTnLst>
                                    <p:animEffect transition="out" filter="wipe(left)">
                                      <p:cBhvr>
                                        <p:cTn id="318" dur="500"/>
                                        <p:tgtEl>
                                          <p:spTgt spid="135"/>
                                        </p:tgtEl>
                                      </p:cBhvr>
                                    </p:animEffect>
                                    <p:set>
                                      <p:cBhvr>
                                        <p:cTn id="319" dur="1" fill="hold">
                                          <p:stCondLst>
                                            <p:cond delay="499"/>
                                          </p:stCondLst>
                                        </p:cTn>
                                        <p:tgtEl>
                                          <p:spTgt spid="135"/>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22" presetClass="entr" presetSubtype="1" fill="hold" nodeType="clickEffect">
                                  <p:stCondLst>
                                    <p:cond delay="0"/>
                                  </p:stCondLst>
                                  <p:childTnLst>
                                    <p:set>
                                      <p:cBhvr>
                                        <p:cTn id="323" dur="1" fill="hold">
                                          <p:stCondLst>
                                            <p:cond delay="0"/>
                                          </p:stCondLst>
                                        </p:cTn>
                                        <p:tgtEl>
                                          <p:spTgt spid="149"/>
                                        </p:tgtEl>
                                        <p:attrNameLst>
                                          <p:attrName>style.visibility</p:attrName>
                                        </p:attrNameLst>
                                      </p:cBhvr>
                                      <p:to>
                                        <p:strVal val="visible"/>
                                      </p:to>
                                    </p:set>
                                    <p:animEffect transition="in" filter="wipe(up)">
                                      <p:cBhvr>
                                        <p:cTn id="324" dur="500"/>
                                        <p:tgtEl>
                                          <p:spTgt spid="149"/>
                                        </p:tgtEl>
                                      </p:cBhvr>
                                    </p:animEffect>
                                  </p:childTnLst>
                                </p:cTn>
                              </p:par>
                              <p:par>
                                <p:cTn id="325" presetID="22" presetClass="entr" presetSubtype="1" fill="hold" nodeType="withEffect">
                                  <p:stCondLst>
                                    <p:cond delay="0"/>
                                  </p:stCondLst>
                                  <p:childTnLst>
                                    <p:set>
                                      <p:cBhvr>
                                        <p:cTn id="326" dur="1" fill="hold">
                                          <p:stCondLst>
                                            <p:cond delay="0"/>
                                          </p:stCondLst>
                                        </p:cTn>
                                        <p:tgtEl>
                                          <p:spTgt spid="53"/>
                                        </p:tgtEl>
                                        <p:attrNameLst>
                                          <p:attrName>style.visibility</p:attrName>
                                        </p:attrNameLst>
                                      </p:cBhvr>
                                      <p:to>
                                        <p:strVal val="visible"/>
                                      </p:to>
                                    </p:set>
                                    <p:animEffect transition="in" filter="wipe(up)">
                                      <p:cBhvr>
                                        <p:cTn id="327" dur="500"/>
                                        <p:tgtEl>
                                          <p:spTgt spid="53"/>
                                        </p:tgtEl>
                                      </p:cBhvr>
                                    </p:animEffect>
                                  </p:childTnLst>
                                </p:cTn>
                              </p:par>
                            </p:childTnLst>
                          </p:cTn>
                        </p:par>
                        <p:par>
                          <p:cTn id="328" fill="hold">
                            <p:stCondLst>
                              <p:cond delay="500"/>
                            </p:stCondLst>
                            <p:childTnLst>
                              <p:par>
                                <p:cTn id="329" presetID="22" presetClass="exit" presetSubtype="1" fill="hold" nodeType="afterEffect">
                                  <p:stCondLst>
                                    <p:cond delay="0"/>
                                  </p:stCondLst>
                                  <p:childTnLst>
                                    <p:animEffect transition="out" filter="wipe(up)">
                                      <p:cBhvr>
                                        <p:cTn id="330" dur="500"/>
                                        <p:tgtEl>
                                          <p:spTgt spid="149"/>
                                        </p:tgtEl>
                                      </p:cBhvr>
                                    </p:animEffect>
                                    <p:set>
                                      <p:cBhvr>
                                        <p:cTn id="331" dur="1" fill="hold">
                                          <p:stCondLst>
                                            <p:cond delay="499"/>
                                          </p:stCondLst>
                                        </p:cTn>
                                        <p:tgtEl>
                                          <p:spTgt spid="149"/>
                                        </p:tgtEl>
                                        <p:attrNameLst>
                                          <p:attrName>style.visibility</p:attrName>
                                        </p:attrNameLst>
                                      </p:cBhvr>
                                      <p:to>
                                        <p:strVal val="hidden"/>
                                      </p:to>
                                    </p:set>
                                  </p:childTnLst>
                                </p:cTn>
                              </p:par>
                            </p:childTnLst>
                          </p:cTn>
                        </p:par>
                        <p:par>
                          <p:cTn id="332" fill="hold">
                            <p:stCondLst>
                              <p:cond delay="1000"/>
                            </p:stCondLst>
                            <p:childTnLst>
                              <p:par>
                                <p:cTn id="333" presetID="10" presetClass="entr" presetSubtype="0" fill="hold" grpId="0" nodeType="afterEffect">
                                  <p:stCondLst>
                                    <p:cond delay="0"/>
                                  </p:stCondLst>
                                  <p:childTnLst>
                                    <p:set>
                                      <p:cBhvr>
                                        <p:cTn id="334" dur="1" fill="hold">
                                          <p:stCondLst>
                                            <p:cond delay="0"/>
                                          </p:stCondLst>
                                        </p:cTn>
                                        <p:tgtEl>
                                          <p:spTgt spid="19"/>
                                        </p:tgtEl>
                                        <p:attrNameLst>
                                          <p:attrName>style.visibility</p:attrName>
                                        </p:attrNameLst>
                                      </p:cBhvr>
                                      <p:to>
                                        <p:strVal val="visible"/>
                                      </p:to>
                                    </p:set>
                                    <p:animEffect transition="in" filter="fade">
                                      <p:cBhvr>
                                        <p:cTn id="335" dur="500"/>
                                        <p:tgtEl>
                                          <p:spTgt spid="19"/>
                                        </p:tgtEl>
                                      </p:cBhvr>
                                    </p:animEffect>
                                  </p:childTnLst>
                                </p:cTn>
                              </p:par>
                              <p:par>
                                <p:cTn id="336" presetID="7" presetClass="emph" presetSubtype="2" fill="hold" nodeType="withEffect">
                                  <p:stCondLst>
                                    <p:cond delay="0"/>
                                  </p:stCondLst>
                                  <p:childTnLst>
                                    <p:animClr clrSpc="rgb" dir="cw">
                                      <p:cBhvr>
                                        <p:cTn id="337" dur="500" fill="hold"/>
                                        <p:tgtEl>
                                          <p:spTgt spid="18"/>
                                        </p:tgtEl>
                                        <p:attrNameLst>
                                          <p:attrName>stroke.color</p:attrName>
                                        </p:attrNameLst>
                                      </p:cBhvr>
                                      <p:to>
                                        <a:srgbClr val="999999"/>
                                      </p:to>
                                    </p:animClr>
                                    <p:set>
                                      <p:cBhvr>
                                        <p:cTn id="338" dur="500" fill="hold"/>
                                        <p:tgtEl>
                                          <p:spTgt spid="18"/>
                                        </p:tgtEl>
                                        <p:attrNameLst>
                                          <p:attrName>stroke.on</p:attrName>
                                        </p:attrNameLst>
                                      </p:cBhvr>
                                      <p:to>
                                        <p:strVal val="true"/>
                                      </p:to>
                                    </p:set>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nodeType="clickEffect">
                                  <p:stCondLst>
                                    <p:cond delay="0"/>
                                  </p:stCondLst>
                                  <p:childTnLst>
                                    <p:set>
                                      <p:cBhvr>
                                        <p:cTn id="342" dur="1" fill="hold">
                                          <p:stCondLst>
                                            <p:cond delay="0"/>
                                          </p:stCondLst>
                                        </p:cTn>
                                        <p:tgtEl>
                                          <p:spTgt spid="154"/>
                                        </p:tgtEl>
                                        <p:attrNameLst>
                                          <p:attrName>style.visibility</p:attrName>
                                        </p:attrNameLst>
                                      </p:cBhvr>
                                      <p:to>
                                        <p:strVal val="visible"/>
                                      </p:to>
                                    </p:set>
                                    <p:animEffect transition="in" filter="wipe(up)">
                                      <p:cBhvr>
                                        <p:cTn id="343" dur="500"/>
                                        <p:tgtEl>
                                          <p:spTgt spid="154"/>
                                        </p:tgtEl>
                                      </p:cBhvr>
                                    </p:animEffect>
                                  </p:childTnLst>
                                </p:cTn>
                              </p:par>
                              <p:par>
                                <p:cTn id="344" presetID="22" presetClass="entr" presetSubtype="1" fill="hold" nodeType="withEffect">
                                  <p:stCondLst>
                                    <p:cond delay="0"/>
                                  </p:stCondLst>
                                  <p:childTnLst>
                                    <p:set>
                                      <p:cBhvr>
                                        <p:cTn id="345" dur="1" fill="hold">
                                          <p:stCondLst>
                                            <p:cond delay="0"/>
                                          </p:stCondLst>
                                        </p:cTn>
                                        <p:tgtEl>
                                          <p:spTgt spid="85"/>
                                        </p:tgtEl>
                                        <p:attrNameLst>
                                          <p:attrName>style.visibility</p:attrName>
                                        </p:attrNameLst>
                                      </p:cBhvr>
                                      <p:to>
                                        <p:strVal val="visible"/>
                                      </p:to>
                                    </p:set>
                                    <p:animEffect transition="in" filter="wipe(up)">
                                      <p:cBhvr>
                                        <p:cTn id="346" dur="500"/>
                                        <p:tgtEl>
                                          <p:spTgt spid="85"/>
                                        </p:tgtEl>
                                      </p:cBhvr>
                                    </p:animEffect>
                                  </p:childTnLst>
                                </p:cTn>
                              </p:par>
                            </p:childTnLst>
                          </p:cTn>
                        </p:par>
                        <p:par>
                          <p:cTn id="347" fill="hold">
                            <p:stCondLst>
                              <p:cond delay="500"/>
                            </p:stCondLst>
                            <p:childTnLst>
                              <p:par>
                                <p:cTn id="348" presetID="22" presetClass="exit" presetSubtype="1" fill="hold" nodeType="afterEffect">
                                  <p:stCondLst>
                                    <p:cond delay="0"/>
                                  </p:stCondLst>
                                  <p:childTnLst>
                                    <p:animEffect transition="out" filter="wipe(up)">
                                      <p:cBhvr>
                                        <p:cTn id="349" dur="500"/>
                                        <p:tgtEl>
                                          <p:spTgt spid="154"/>
                                        </p:tgtEl>
                                      </p:cBhvr>
                                    </p:animEffect>
                                    <p:set>
                                      <p:cBhvr>
                                        <p:cTn id="350" dur="1" fill="hold">
                                          <p:stCondLst>
                                            <p:cond delay="499"/>
                                          </p:stCondLst>
                                        </p:cTn>
                                        <p:tgtEl>
                                          <p:spTgt spid="154"/>
                                        </p:tgtEl>
                                        <p:attrNameLst>
                                          <p:attrName>style.visibility</p:attrName>
                                        </p:attrNameLst>
                                      </p:cBhvr>
                                      <p:to>
                                        <p:strVal val="hidden"/>
                                      </p:to>
                                    </p:set>
                                  </p:childTnLst>
                                </p:cTn>
                              </p:par>
                            </p:childTnLst>
                          </p:cTn>
                        </p:par>
                        <p:par>
                          <p:cTn id="351" fill="hold">
                            <p:stCondLst>
                              <p:cond delay="1000"/>
                            </p:stCondLst>
                            <p:childTnLst>
                              <p:par>
                                <p:cTn id="352" presetID="10" presetClass="entr" presetSubtype="0" fill="hold" grpId="0" nodeType="afterEffect">
                                  <p:stCondLst>
                                    <p:cond delay="0"/>
                                  </p:stCondLst>
                                  <p:childTnLst>
                                    <p:set>
                                      <p:cBhvr>
                                        <p:cTn id="353" dur="1" fill="hold">
                                          <p:stCondLst>
                                            <p:cond delay="0"/>
                                          </p:stCondLst>
                                        </p:cTn>
                                        <p:tgtEl>
                                          <p:spTgt spid="83"/>
                                        </p:tgtEl>
                                        <p:attrNameLst>
                                          <p:attrName>style.visibility</p:attrName>
                                        </p:attrNameLst>
                                      </p:cBhvr>
                                      <p:to>
                                        <p:strVal val="visible"/>
                                      </p:to>
                                    </p:set>
                                    <p:animEffect transition="in" filter="fade">
                                      <p:cBhvr>
                                        <p:cTn id="354" dur="500"/>
                                        <p:tgtEl>
                                          <p:spTgt spid="83"/>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82"/>
                                        </p:tgtEl>
                                        <p:attrNameLst>
                                          <p:attrName>style.visibility</p:attrName>
                                        </p:attrNameLst>
                                      </p:cBhvr>
                                      <p:to>
                                        <p:strVal val="visible"/>
                                      </p:to>
                                    </p:set>
                                    <p:animEffect transition="in" filter="fade">
                                      <p:cBhvr>
                                        <p:cTn id="357" dur="500"/>
                                        <p:tgtEl>
                                          <p:spTgt spid="82"/>
                                        </p:tgtEl>
                                      </p:cBhvr>
                                    </p:animEffect>
                                  </p:childTnLst>
                                </p:cTn>
                              </p:par>
                              <p:par>
                                <p:cTn id="358" presetID="7" presetClass="emph" presetSubtype="2" fill="hold" nodeType="withEffect">
                                  <p:stCondLst>
                                    <p:cond delay="0"/>
                                  </p:stCondLst>
                                  <p:childTnLst>
                                    <p:animClr clrSpc="rgb" dir="cw">
                                      <p:cBhvr>
                                        <p:cTn id="359" dur="500" fill="hold"/>
                                        <p:tgtEl>
                                          <p:spTgt spid="19"/>
                                        </p:tgtEl>
                                        <p:attrNameLst>
                                          <p:attrName>stroke.color</p:attrName>
                                        </p:attrNameLst>
                                      </p:cBhvr>
                                      <p:to>
                                        <a:srgbClr val="999999"/>
                                      </p:to>
                                    </p:animClr>
                                    <p:set>
                                      <p:cBhvr>
                                        <p:cTn id="360" dur="500" fill="hold"/>
                                        <p:tgtEl>
                                          <p:spTgt spid="19"/>
                                        </p:tgtEl>
                                        <p:attrNameLst>
                                          <p:attrName>stroke.on</p:attrName>
                                        </p:attrNameLst>
                                      </p:cBhvr>
                                      <p:to>
                                        <p:strVal val="true"/>
                                      </p:to>
                                    </p:set>
                                  </p:childTnLst>
                                </p:cTn>
                              </p:par>
                            </p:childTnLst>
                          </p:cTn>
                        </p:par>
                      </p:childTnLst>
                    </p:cTn>
                  </p:par>
                  <p:par>
                    <p:cTn id="361" fill="hold">
                      <p:stCondLst>
                        <p:cond delay="indefinite"/>
                      </p:stCondLst>
                      <p:childTnLst>
                        <p:par>
                          <p:cTn id="362" fill="hold">
                            <p:stCondLst>
                              <p:cond delay="0"/>
                            </p:stCondLst>
                            <p:childTnLst>
                              <p:par>
                                <p:cTn id="363" presetID="22" presetClass="entr" presetSubtype="1" fill="hold" nodeType="clickEffect">
                                  <p:stCondLst>
                                    <p:cond delay="0"/>
                                  </p:stCondLst>
                                  <p:childTnLst>
                                    <p:set>
                                      <p:cBhvr>
                                        <p:cTn id="364" dur="1" fill="hold">
                                          <p:stCondLst>
                                            <p:cond delay="0"/>
                                          </p:stCondLst>
                                        </p:cTn>
                                        <p:tgtEl>
                                          <p:spTgt spid="155"/>
                                        </p:tgtEl>
                                        <p:attrNameLst>
                                          <p:attrName>style.visibility</p:attrName>
                                        </p:attrNameLst>
                                      </p:cBhvr>
                                      <p:to>
                                        <p:strVal val="visible"/>
                                      </p:to>
                                    </p:set>
                                    <p:animEffect transition="in" filter="wipe(up)">
                                      <p:cBhvr>
                                        <p:cTn id="365" dur="500"/>
                                        <p:tgtEl>
                                          <p:spTgt spid="155"/>
                                        </p:tgtEl>
                                      </p:cBhvr>
                                    </p:animEffect>
                                  </p:childTnLst>
                                </p:cTn>
                              </p:par>
                              <p:par>
                                <p:cTn id="366" presetID="22" presetClass="entr" presetSubtype="1" fill="hold" nodeType="withEffect">
                                  <p:stCondLst>
                                    <p:cond delay="0"/>
                                  </p:stCondLst>
                                  <p:childTnLst>
                                    <p:set>
                                      <p:cBhvr>
                                        <p:cTn id="367" dur="1" fill="hold">
                                          <p:stCondLst>
                                            <p:cond delay="0"/>
                                          </p:stCondLst>
                                        </p:cTn>
                                        <p:tgtEl>
                                          <p:spTgt spid="41"/>
                                        </p:tgtEl>
                                        <p:attrNameLst>
                                          <p:attrName>style.visibility</p:attrName>
                                        </p:attrNameLst>
                                      </p:cBhvr>
                                      <p:to>
                                        <p:strVal val="visible"/>
                                      </p:to>
                                    </p:set>
                                    <p:animEffect transition="in" filter="wipe(up)">
                                      <p:cBhvr>
                                        <p:cTn id="368" dur="500"/>
                                        <p:tgtEl>
                                          <p:spTgt spid="41"/>
                                        </p:tgtEl>
                                      </p:cBhvr>
                                    </p:animEffect>
                                  </p:childTnLst>
                                </p:cTn>
                              </p:par>
                            </p:childTnLst>
                          </p:cTn>
                        </p:par>
                        <p:par>
                          <p:cTn id="369" fill="hold">
                            <p:stCondLst>
                              <p:cond delay="500"/>
                            </p:stCondLst>
                            <p:childTnLst>
                              <p:par>
                                <p:cTn id="370" presetID="22" presetClass="exit" presetSubtype="1" fill="hold" nodeType="afterEffect">
                                  <p:stCondLst>
                                    <p:cond delay="0"/>
                                  </p:stCondLst>
                                  <p:childTnLst>
                                    <p:animEffect transition="out" filter="wipe(up)">
                                      <p:cBhvr>
                                        <p:cTn id="371" dur="500"/>
                                        <p:tgtEl>
                                          <p:spTgt spid="155"/>
                                        </p:tgtEl>
                                      </p:cBhvr>
                                    </p:animEffect>
                                    <p:set>
                                      <p:cBhvr>
                                        <p:cTn id="372" dur="1" fill="hold">
                                          <p:stCondLst>
                                            <p:cond delay="499"/>
                                          </p:stCondLst>
                                        </p:cTn>
                                        <p:tgtEl>
                                          <p:spTgt spid="155"/>
                                        </p:tgtEl>
                                        <p:attrNameLst>
                                          <p:attrName>style.visibility</p:attrName>
                                        </p:attrNameLst>
                                      </p:cBhvr>
                                      <p:to>
                                        <p:strVal val="hidden"/>
                                      </p:to>
                                    </p:set>
                                  </p:childTnLst>
                                </p:cTn>
                              </p:par>
                            </p:childTnLst>
                          </p:cTn>
                        </p:par>
                        <p:par>
                          <p:cTn id="373" fill="hold">
                            <p:stCondLst>
                              <p:cond delay="1000"/>
                            </p:stCondLst>
                            <p:childTnLst>
                              <p:par>
                                <p:cTn id="374" presetID="10" presetClass="entr" presetSubtype="0" fill="hold" grpId="0" nodeType="afterEffect">
                                  <p:stCondLst>
                                    <p:cond delay="0"/>
                                  </p:stCondLst>
                                  <p:childTnLst>
                                    <p:set>
                                      <p:cBhvr>
                                        <p:cTn id="375" dur="1" fill="hold">
                                          <p:stCondLst>
                                            <p:cond delay="0"/>
                                          </p:stCondLst>
                                        </p:cTn>
                                        <p:tgtEl>
                                          <p:spTgt spid="12"/>
                                        </p:tgtEl>
                                        <p:attrNameLst>
                                          <p:attrName>style.visibility</p:attrName>
                                        </p:attrNameLst>
                                      </p:cBhvr>
                                      <p:to>
                                        <p:strVal val="visible"/>
                                      </p:to>
                                    </p:set>
                                    <p:animEffect transition="in" filter="fade">
                                      <p:cBhvr>
                                        <p:cTn id="376" dur="500"/>
                                        <p:tgtEl>
                                          <p:spTgt spid="12"/>
                                        </p:tgtEl>
                                      </p:cBhvr>
                                    </p:animEffect>
                                  </p:childTnLst>
                                </p:cTn>
                              </p:par>
                              <p:par>
                                <p:cTn id="377" presetID="7" presetClass="emph" presetSubtype="2" fill="hold" nodeType="withEffect">
                                  <p:stCondLst>
                                    <p:cond delay="0"/>
                                  </p:stCondLst>
                                  <p:childTnLst>
                                    <p:animClr clrSpc="rgb" dir="cw">
                                      <p:cBhvr>
                                        <p:cTn id="378" dur="500" fill="hold"/>
                                        <p:tgtEl>
                                          <p:spTgt spid="11"/>
                                        </p:tgtEl>
                                        <p:attrNameLst>
                                          <p:attrName>stroke.color</p:attrName>
                                        </p:attrNameLst>
                                      </p:cBhvr>
                                      <p:to>
                                        <a:srgbClr val="999999"/>
                                      </p:to>
                                    </p:animClr>
                                    <p:set>
                                      <p:cBhvr>
                                        <p:cTn id="379" dur="500" fill="hold"/>
                                        <p:tgtEl>
                                          <p:spTgt spid="11"/>
                                        </p:tgtEl>
                                        <p:attrNameLst>
                                          <p:attrName>stroke.on</p:attrName>
                                        </p:attrNameLst>
                                      </p:cBhvr>
                                      <p:to>
                                        <p:strVal val="true"/>
                                      </p:to>
                                    </p:set>
                                  </p:childTnLst>
                                </p:cTn>
                              </p:par>
                            </p:childTnLst>
                          </p:cTn>
                        </p:par>
                      </p:childTnLst>
                    </p:cTn>
                  </p:par>
                  <p:par>
                    <p:cTn id="380" fill="hold">
                      <p:stCondLst>
                        <p:cond delay="indefinite"/>
                      </p:stCondLst>
                      <p:childTnLst>
                        <p:par>
                          <p:cTn id="381" fill="hold">
                            <p:stCondLst>
                              <p:cond delay="0"/>
                            </p:stCondLst>
                            <p:childTnLst>
                              <p:par>
                                <p:cTn id="382" presetID="22" presetClass="entr" presetSubtype="1" fill="hold" nodeType="clickEffect">
                                  <p:stCondLst>
                                    <p:cond delay="0"/>
                                  </p:stCondLst>
                                  <p:childTnLst>
                                    <p:set>
                                      <p:cBhvr>
                                        <p:cTn id="383" dur="1" fill="hold">
                                          <p:stCondLst>
                                            <p:cond delay="0"/>
                                          </p:stCondLst>
                                        </p:cTn>
                                        <p:tgtEl>
                                          <p:spTgt spid="156"/>
                                        </p:tgtEl>
                                        <p:attrNameLst>
                                          <p:attrName>style.visibility</p:attrName>
                                        </p:attrNameLst>
                                      </p:cBhvr>
                                      <p:to>
                                        <p:strVal val="visible"/>
                                      </p:to>
                                    </p:set>
                                    <p:animEffect transition="in" filter="wipe(up)">
                                      <p:cBhvr>
                                        <p:cTn id="384" dur="500"/>
                                        <p:tgtEl>
                                          <p:spTgt spid="156"/>
                                        </p:tgtEl>
                                      </p:cBhvr>
                                    </p:animEffect>
                                  </p:childTnLst>
                                </p:cTn>
                              </p:par>
                              <p:par>
                                <p:cTn id="385" presetID="22" presetClass="entr" presetSubtype="1" fill="hold" nodeType="withEffect">
                                  <p:stCondLst>
                                    <p:cond delay="0"/>
                                  </p:stCondLst>
                                  <p:childTnLst>
                                    <p:set>
                                      <p:cBhvr>
                                        <p:cTn id="386" dur="1" fill="hold">
                                          <p:stCondLst>
                                            <p:cond delay="0"/>
                                          </p:stCondLst>
                                        </p:cTn>
                                        <p:tgtEl>
                                          <p:spTgt spid="75"/>
                                        </p:tgtEl>
                                        <p:attrNameLst>
                                          <p:attrName>style.visibility</p:attrName>
                                        </p:attrNameLst>
                                      </p:cBhvr>
                                      <p:to>
                                        <p:strVal val="visible"/>
                                      </p:to>
                                    </p:set>
                                    <p:animEffect transition="in" filter="wipe(up)">
                                      <p:cBhvr>
                                        <p:cTn id="387" dur="500"/>
                                        <p:tgtEl>
                                          <p:spTgt spid="75"/>
                                        </p:tgtEl>
                                      </p:cBhvr>
                                    </p:animEffect>
                                  </p:childTnLst>
                                </p:cTn>
                              </p:par>
                            </p:childTnLst>
                          </p:cTn>
                        </p:par>
                        <p:par>
                          <p:cTn id="388" fill="hold">
                            <p:stCondLst>
                              <p:cond delay="500"/>
                            </p:stCondLst>
                            <p:childTnLst>
                              <p:par>
                                <p:cTn id="389" presetID="22" presetClass="exit" presetSubtype="1" fill="hold" nodeType="afterEffect">
                                  <p:stCondLst>
                                    <p:cond delay="0"/>
                                  </p:stCondLst>
                                  <p:childTnLst>
                                    <p:animEffect transition="out" filter="wipe(up)">
                                      <p:cBhvr>
                                        <p:cTn id="390" dur="500"/>
                                        <p:tgtEl>
                                          <p:spTgt spid="156"/>
                                        </p:tgtEl>
                                      </p:cBhvr>
                                    </p:animEffect>
                                    <p:set>
                                      <p:cBhvr>
                                        <p:cTn id="391" dur="1" fill="hold">
                                          <p:stCondLst>
                                            <p:cond delay="499"/>
                                          </p:stCondLst>
                                        </p:cTn>
                                        <p:tgtEl>
                                          <p:spTgt spid="156"/>
                                        </p:tgtEl>
                                        <p:attrNameLst>
                                          <p:attrName>style.visibility</p:attrName>
                                        </p:attrNameLst>
                                      </p:cBhvr>
                                      <p:to>
                                        <p:strVal val="hidden"/>
                                      </p:to>
                                    </p:set>
                                  </p:childTnLst>
                                </p:cTn>
                              </p:par>
                              <p:par>
                                <p:cTn id="392" presetID="22" presetClass="entr" presetSubtype="2" fill="hold" nodeType="withEffect">
                                  <p:stCondLst>
                                    <p:cond delay="0"/>
                                  </p:stCondLst>
                                  <p:childTnLst>
                                    <p:set>
                                      <p:cBhvr>
                                        <p:cTn id="393" dur="1" fill="hold">
                                          <p:stCondLst>
                                            <p:cond delay="0"/>
                                          </p:stCondLst>
                                        </p:cTn>
                                        <p:tgtEl>
                                          <p:spTgt spid="157"/>
                                        </p:tgtEl>
                                        <p:attrNameLst>
                                          <p:attrName>style.visibility</p:attrName>
                                        </p:attrNameLst>
                                      </p:cBhvr>
                                      <p:to>
                                        <p:strVal val="visible"/>
                                      </p:to>
                                    </p:set>
                                    <p:animEffect transition="in" filter="wipe(right)">
                                      <p:cBhvr>
                                        <p:cTn id="394" dur="500"/>
                                        <p:tgtEl>
                                          <p:spTgt spid="157"/>
                                        </p:tgtEl>
                                      </p:cBhvr>
                                    </p:animEffect>
                                  </p:childTnLst>
                                </p:cTn>
                              </p:par>
                              <p:par>
                                <p:cTn id="395" presetID="22" presetClass="entr" presetSubtype="2" fill="hold" nodeType="withEffect">
                                  <p:stCondLst>
                                    <p:cond delay="0"/>
                                  </p:stCondLst>
                                  <p:childTnLst>
                                    <p:set>
                                      <p:cBhvr>
                                        <p:cTn id="396" dur="1" fill="hold">
                                          <p:stCondLst>
                                            <p:cond delay="0"/>
                                          </p:stCondLst>
                                        </p:cTn>
                                        <p:tgtEl>
                                          <p:spTgt spid="58"/>
                                        </p:tgtEl>
                                        <p:attrNameLst>
                                          <p:attrName>style.visibility</p:attrName>
                                        </p:attrNameLst>
                                      </p:cBhvr>
                                      <p:to>
                                        <p:strVal val="visible"/>
                                      </p:to>
                                    </p:set>
                                    <p:animEffect transition="in" filter="wipe(right)">
                                      <p:cBhvr>
                                        <p:cTn id="397" dur="500"/>
                                        <p:tgtEl>
                                          <p:spTgt spid="58"/>
                                        </p:tgtEl>
                                      </p:cBhvr>
                                    </p:animEffect>
                                  </p:childTnLst>
                                </p:cTn>
                              </p:par>
                            </p:childTnLst>
                          </p:cTn>
                        </p:par>
                        <p:par>
                          <p:cTn id="398" fill="hold">
                            <p:stCondLst>
                              <p:cond delay="1000"/>
                            </p:stCondLst>
                            <p:childTnLst>
                              <p:par>
                                <p:cTn id="399" presetID="22" presetClass="exit" presetSubtype="2" fill="hold" nodeType="afterEffect">
                                  <p:stCondLst>
                                    <p:cond delay="0"/>
                                  </p:stCondLst>
                                  <p:childTnLst>
                                    <p:animEffect transition="out" filter="wipe(right)">
                                      <p:cBhvr>
                                        <p:cTn id="400" dur="500"/>
                                        <p:tgtEl>
                                          <p:spTgt spid="157"/>
                                        </p:tgtEl>
                                      </p:cBhvr>
                                    </p:animEffect>
                                    <p:set>
                                      <p:cBhvr>
                                        <p:cTn id="401" dur="1" fill="hold">
                                          <p:stCondLst>
                                            <p:cond delay="499"/>
                                          </p:stCondLst>
                                        </p:cTn>
                                        <p:tgtEl>
                                          <p:spTgt spid="157"/>
                                        </p:tgtEl>
                                        <p:attrNameLst>
                                          <p:attrName>style.visibility</p:attrName>
                                        </p:attrNameLst>
                                      </p:cBhvr>
                                      <p:to>
                                        <p:strVal val="hidden"/>
                                      </p:to>
                                    </p:set>
                                  </p:childTnLst>
                                </p:cTn>
                              </p:par>
                              <p:par>
                                <p:cTn id="402" presetID="22" presetClass="entr" presetSubtype="4" fill="hold" nodeType="withEffect">
                                  <p:stCondLst>
                                    <p:cond delay="0"/>
                                  </p:stCondLst>
                                  <p:childTnLst>
                                    <p:set>
                                      <p:cBhvr>
                                        <p:cTn id="403" dur="1" fill="hold">
                                          <p:stCondLst>
                                            <p:cond delay="0"/>
                                          </p:stCondLst>
                                        </p:cTn>
                                        <p:tgtEl>
                                          <p:spTgt spid="158"/>
                                        </p:tgtEl>
                                        <p:attrNameLst>
                                          <p:attrName>style.visibility</p:attrName>
                                        </p:attrNameLst>
                                      </p:cBhvr>
                                      <p:to>
                                        <p:strVal val="visible"/>
                                      </p:to>
                                    </p:set>
                                    <p:animEffect transition="in" filter="wipe(down)">
                                      <p:cBhvr>
                                        <p:cTn id="404" dur="500"/>
                                        <p:tgtEl>
                                          <p:spTgt spid="158"/>
                                        </p:tgtEl>
                                      </p:cBhvr>
                                    </p:animEffect>
                                  </p:childTnLst>
                                </p:cTn>
                              </p:par>
                              <p:par>
                                <p:cTn id="405" presetID="22" presetClass="entr" presetSubtype="4" fill="hold" nodeType="withEffect">
                                  <p:stCondLst>
                                    <p:cond delay="0"/>
                                  </p:stCondLst>
                                  <p:childTnLst>
                                    <p:set>
                                      <p:cBhvr>
                                        <p:cTn id="406" dur="1" fill="hold">
                                          <p:stCondLst>
                                            <p:cond delay="0"/>
                                          </p:stCondLst>
                                        </p:cTn>
                                        <p:tgtEl>
                                          <p:spTgt spid="66"/>
                                        </p:tgtEl>
                                        <p:attrNameLst>
                                          <p:attrName>style.visibility</p:attrName>
                                        </p:attrNameLst>
                                      </p:cBhvr>
                                      <p:to>
                                        <p:strVal val="visible"/>
                                      </p:to>
                                    </p:set>
                                    <p:animEffect transition="in" filter="wipe(down)">
                                      <p:cBhvr>
                                        <p:cTn id="407" dur="500"/>
                                        <p:tgtEl>
                                          <p:spTgt spid="66"/>
                                        </p:tgtEl>
                                      </p:cBhvr>
                                    </p:animEffect>
                                  </p:childTnLst>
                                </p:cTn>
                              </p:par>
                            </p:childTnLst>
                          </p:cTn>
                        </p:par>
                        <p:par>
                          <p:cTn id="408" fill="hold">
                            <p:stCondLst>
                              <p:cond delay="1500"/>
                            </p:stCondLst>
                            <p:childTnLst>
                              <p:par>
                                <p:cTn id="409" presetID="22" presetClass="exit" presetSubtype="4" fill="hold" nodeType="afterEffect">
                                  <p:stCondLst>
                                    <p:cond delay="0"/>
                                  </p:stCondLst>
                                  <p:childTnLst>
                                    <p:animEffect transition="out" filter="wipe(down)">
                                      <p:cBhvr>
                                        <p:cTn id="410" dur="500"/>
                                        <p:tgtEl>
                                          <p:spTgt spid="158"/>
                                        </p:tgtEl>
                                      </p:cBhvr>
                                    </p:animEffect>
                                    <p:set>
                                      <p:cBhvr>
                                        <p:cTn id="411" dur="1" fill="hold">
                                          <p:stCondLst>
                                            <p:cond delay="499"/>
                                          </p:stCondLst>
                                        </p:cTn>
                                        <p:tgtEl>
                                          <p:spTgt spid="158"/>
                                        </p:tgtEl>
                                        <p:attrNameLst>
                                          <p:attrName>style.visibility</p:attrName>
                                        </p:attrNameLst>
                                      </p:cBhvr>
                                      <p:to>
                                        <p:strVal val="hidden"/>
                                      </p:to>
                                    </p:set>
                                  </p:childTnLst>
                                </p:cTn>
                              </p:par>
                              <p:par>
                                <p:cTn id="412" presetID="22" presetClass="entr" presetSubtype="8" fill="hold" nodeType="withEffect">
                                  <p:stCondLst>
                                    <p:cond delay="0"/>
                                  </p:stCondLst>
                                  <p:childTnLst>
                                    <p:set>
                                      <p:cBhvr>
                                        <p:cTn id="413" dur="1" fill="hold">
                                          <p:stCondLst>
                                            <p:cond delay="0"/>
                                          </p:stCondLst>
                                        </p:cTn>
                                        <p:tgtEl>
                                          <p:spTgt spid="159"/>
                                        </p:tgtEl>
                                        <p:attrNameLst>
                                          <p:attrName>style.visibility</p:attrName>
                                        </p:attrNameLst>
                                      </p:cBhvr>
                                      <p:to>
                                        <p:strVal val="visible"/>
                                      </p:to>
                                    </p:set>
                                    <p:animEffect transition="in" filter="wipe(left)">
                                      <p:cBhvr>
                                        <p:cTn id="414" dur="500"/>
                                        <p:tgtEl>
                                          <p:spTgt spid="159"/>
                                        </p:tgtEl>
                                      </p:cBhvr>
                                    </p:animEffect>
                                  </p:childTnLst>
                                </p:cTn>
                              </p:par>
                              <p:par>
                                <p:cTn id="415" presetID="22" presetClass="entr" presetSubtype="8" fill="hold" nodeType="withEffect">
                                  <p:stCondLst>
                                    <p:cond delay="0"/>
                                  </p:stCondLst>
                                  <p:childTnLst>
                                    <p:set>
                                      <p:cBhvr>
                                        <p:cTn id="416" dur="1" fill="hold">
                                          <p:stCondLst>
                                            <p:cond delay="0"/>
                                          </p:stCondLst>
                                        </p:cTn>
                                        <p:tgtEl>
                                          <p:spTgt spid="61"/>
                                        </p:tgtEl>
                                        <p:attrNameLst>
                                          <p:attrName>style.visibility</p:attrName>
                                        </p:attrNameLst>
                                      </p:cBhvr>
                                      <p:to>
                                        <p:strVal val="visible"/>
                                      </p:to>
                                    </p:set>
                                    <p:animEffect transition="in" filter="wipe(left)">
                                      <p:cBhvr>
                                        <p:cTn id="417" dur="500"/>
                                        <p:tgtEl>
                                          <p:spTgt spid="61"/>
                                        </p:tgtEl>
                                      </p:cBhvr>
                                    </p:animEffect>
                                  </p:childTnLst>
                                </p:cTn>
                              </p:par>
                            </p:childTnLst>
                          </p:cTn>
                        </p:par>
                        <p:par>
                          <p:cTn id="418" fill="hold">
                            <p:stCondLst>
                              <p:cond delay="2000"/>
                            </p:stCondLst>
                            <p:childTnLst>
                              <p:par>
                                <p:cTn id="419" presetID="22" presetClass="exit" presetSubtype="8" fill="hold" nodeType="afterEffect">
                                  <p:stCondLst>
                                    <p:cond delay="0"/>
                                  </p:stCondLst>
                                  <p:childTnLst>
                                    <p:animEffect transition="out" filter="wipe(left)">
                                      <p:cBhvr>
                                        <p:cTn id="420" dur="500"/>
                                        <p:tgtEl>
                                          <p:spTgt spid="159"/>
                                        </p:tgtEl>
                                      </p:cBhvr>
                                    </p:animEffect>
                                    <p:set>
                                      <p:cBhvr>
                                        <p:cTn id="421" dur="1" fill="hold">
                                          <p:stCondLst>
                                            <p:cond delay="499"/>
                                          </p:stCondLst>
                                        </p:cTn>
                                        <p:tgtEl>
                                          <p:spTgt spid="159"/>
                                        </p:tgtEl>
                                        <p:attrNameLst>
                                          <p:attrName>style.visibility</p:attrName>
                                        </p:attrNameLst>
                                      </p:cBhvr>
                                      <p:to>
                                        <p:strVal val="hidden"/>
                                      </p:to>
                                    </p:set>
                                  </p:childTnLst>
                                </p:cTn>
                              </p:par>
                            </p:childTnLst>
                          </p:cTn>
                        </p:par>
                        <p:par>
                          <p:cTn id="422" fill="hold">
                            <p:stCondLst>
                              <p:cond delay="2500"/>
                            </p:stCondLst>
                            <p:childTnLst>
                              <p:par>
                                <p:cTn id="423" presetID="7" presetClass="emph" presetSubtype="2" fill="hold" nodeType="afterEffect">
                                  <p:stCondLst>
                                    <p:cond delay="0"/>
                                  </p:stCondLst>
                                  <p:childTnLst>
                                    <p:animClr clrSpc="rgb" dir="cw">
                                      <p:cBhvr>
                                        <p:cTn id="424" dur="500" fill="hold"/>
                                        <p:tgtEl>
                                          <p:spTgt spid="12"/>
                                        </p:tgtEl>
                                        <p:attrNameLst>
                                          <p:attrName>stroke.color</p:attrName>
                                        </p:attrNameLst>
                                      </p:cBhvr>
                                      <p:to>
                                        <a:srgbClr val="999999"/>
                                      </p:to>
                                    </p:animClr>
                                    <p:set>
                                      <p:cBhvr>
                                        <p:cTn id="425" dur="500" fill="hold"/>
                                        <p:tgtEl>
                                          <p:spTgt spid="12"/>
                                        </p:tgtEl>
                                        <p:attrNameLst>
                                          <p:attrName>stroke.on</p:attrName>
                                        </p:attrNameLst>
                                      </p:cBhvr>
                                      <p:to>
                                        <p:strVal val="true"/>
                                      </p:to>
                                    </p:set>
                                  </p:childTnLst>
                                </p:cTn>
                              </p:par>
                              <p:par>
                                <p:cTn id="426" presetID="7" presetClass="emph" presetSubtype="2" fill="hold" nodeType="withEffect">
                                  <p:stCondLst>
                                    <p:cond delay="0"/>
                                  </p:stCondLst>
                                  <p:childTnLst>
                                    <p:animClr clrSpc="rgb" dir="cw">
                                      <p:cBhvr>
                                        <p:cTn id="427" dur="500" fill="hold"/>
                                        <p:tgtEl>
                                          <p:spTgt spid="9"/>
                                        </p:tgtEl>
                                        <p:attrNameLst>
                                          <p:attrName>stroke.color</p:attrName>
                                        </p:attrNameLst>
                                      </p:cBhvr>
                                      <p:to>
                                        <a:srgbClr val="FF8000"/>
                                      </p:to>
                                    </p:animClr>
                                    <p:set>
                                      <p:cBhvr>
                                        <p:cTn id="428" dur="500" fill="hold"/>
                                        <p:tgtEl>
                                          <p:spTgt spid="9"/>
                                        </p:tgtEl>
                                        <p:attrNameLst>
                                          <p:attrName>stroke.on</p:attrName>
                                        </p:attrNameLst>
                                      </p:cBhvr>
                                      <p:to>
                                        <p:strVal val="true"/>
                                      </p:to>
                                    </p:set>
                                  </p:childTnLst>
                                </p:cTn>
                              </p:par>
                            </p:childTnLst>
                          </p:cTn>
                        </p:par>
                      </p:childTnLst>
                    </p:cTn>
                  </p:par>
                  <p:par>
                    <p:cTn id="429" fill="hold">
                      <p:stCondLst>
                        <p:cond delay="indefinite"/>
                      </p:stCondLst>
                      <p:childTnLst>
                        <p:par>
                          <p:cTn id="430" fill="hold">
                            <p:stCondLst>
                              <p:cond delay="0"/>
                            </p:stCondLst>
                            <p:childTnLst>
                              <p:par>
                                <p:cTn id="431" presetID="10" presetClass="entr" presetSubtype="0" fill="hold" grpId="0" nodeType="clickEffect">
                                  <p:stCondLst>
                                    <p:cond delay="0"/>
                                  </p:stCondLst>
                                  <p:childTnLst>
                                    <p:set>
                                      <p:cBhvr>
                                        <p:cTn id="432" dur="1" fill="hold">
                                          <p:stCondLst>
                                            <p:cond delay="0"/>
                                          </p:stCondLst>
                                        </p:cTn>
                                        <p:tgtEl>
                                          <p:spTgt spid="6"/>
                                        </p:tgtEl>
                                        <p:attrNameLst>
                                          <p:attrName>style.visibility</p:attrName>
                                        </p:attrNameLst>
                                      </p:cBhvr>
                                      <p:to>
                                        <p:strVal val="visible"/>
                                      </p:to>
                                    </p:set>
                                    <p:animEffect transition="in" filter="fade">
                                      <p:cBhvr>
                                        <p:cTn id="4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6" grpId="0" animBg="1"/>
      <p:bldP spid="17" grpId="0" animBg="1"/>
      <p:bldP spid="18" grpId="0" animBg="1"/>
      <p:bldP spid="19" grpId="0" animBg="1"/>
      <p:bldP spid="77" grpId="0"/>
      <p:bldP spid="77" grpId="1"/>
      <p:bldP spid="78" grpId="0"/>
      <p:bldP spid="78" grpId="1"/>
      <p:bldP spid="79" grpId="0"/>
      <p:bldP spid="79" grpId="1"/>
      <p:bldP spid="82" grpId="0" animBg="1"/>
      <p:bldP spid="83" grpId="0" animBg="1"/>
      <p:bldP spid="93" grpId="0"/>
      <p:bldP spid="95" grpId="0" animBg="1"/>
      <p:bldP spid="97" grpId="0"/>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Einordnung</a:t>
            </a:r>
          </a:p>
        </p:txBody>
      </p:sp>
      <p:sp>
        <p:nvSpPr>
          <p:cNvPr id="3" name="Content Placeholder 2"/>
          <p:cNvSpPr>
            <a:spLocks noGrp="1"/>
          </p:cNvSpPr>
          <p:nvPr>
            <p:ph idx="1"/>
          </p:nvPr>
        </p:nvSpPr>
        <p:spPr/>
        <p:txBody>
          <a:bodyPr>
            <a:normAutofit/>
          </a:bodyPr>
          <a:lstStyle/>
          <a:p>
            <a:r>
              <a:rPr lang="de-DE" dirty="0"/>
              <a:t>Internet Protokoll (IP) ist zentrales Protokoll des Internets </a:t>
            </a:r>
            <a:endParaRPr lang="de-DE" dirty="0" smtClean="0"/>
          </a:p>
          <a:p>
            <a:r>
              <a:rPr lang="de-DE" b="1" dirty="0" smtClean="0"/>
              <a:t>IP-Adressen </a:t>
            </a:r>
            <a:r>
              <a:rPr lang="de-DE" dirty="0"/>
              <a:t>sind Bestandteil des Internet Protokolls</a:t>
            </a:r>
            <a:r>
              <a:rPr lang="de-DE" dirty="0" smtClean="0"/>
              <a:t>.</a:t>
            </a:r>
          </a:p>
          <a:p>
            <a:r>
              <a:rPr lang="de-DE" dirty="0" smtClean="0"/>
              <a:t>IP spezifiziert 2 Protokollversionen</a:t>
            </a:r>
          </a:p>
          <a:p>
            <a:pPr lvl="1"/>
            <a:r>
              <a:rPr lang="de-DE" dirty="0" smtClean="0"/>
              <a:t>IPv4 (32 </a:t>
            </a:r>
            <a:r>
              <a:rPr lang="de-DE" dirty="0" err="1" smtClean="0"/>
              <a:t>bit</a:t>
            </a:r>
            <a:r>
              <a:rPr lang="de-DE" dirty="0" smtClean="0"/>
              <a:t>)</a:t>
            </a:r>
          </a:p>
          <a:p>
            <a:pPr lvl="1"/>
            <a:r>
              <a:rPr lang="de-DE" dirty="0" smtClean="0"/>
              <a:t>IPv6 (128 </a:t>
            </a:r>
            <a:r>
              <a:rPr lang="de-DE" dirty="0" err="1" smtClean="0"/>
              <a:t>bit</a:t>
            </a:r>
            <a:r>
              <a:rPr lang="de-DE" dirty="0" smtClean="0"/>
              <a:t>)</a:t>
            </a:r>
          </a:p>
          <a:p>
            <a:pPr marL="0" indent="0">
              <a:buNone/>
            </a:pPr>
            <a:endParaRPr lang="de-DE" dirty="0"/>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93368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Grundidee und Vergabe (1/2)</a:t>
            </a:r>
          </a:p>
        </p:txBody>
      </p:sp>
      <p:sp>
        <p:nvSpPr>
          <p:cNvPr id="3" name="Content Placeholder 2"/>
          <p:cNvSpPr>
            <a:spLocks noGrp="1"/>
          </p:cNvSpPr>
          <p:nvPr>
            <p:ph idx="1"/>
          </p:nvPr>
        </p:nvSpPr>
        <p:spPr>
          <a:xfrm>
            <a:off x="628650" y="1576553"/>
            <a:ext cx="7886700" cy="4645572"/>
          </a:xfrm>
        </p:spPr>
        <p:txBody>
          <a:bodyPr>
            <a:normAutofit/>
          </a:bodyPr>
          <a:lstStyle/>
          <a:p>
            <a:r>
              <a:rPr lang="de-DE" dirty="0"/>
              <a:t>Jeder Host bekommt eindeutige IP-Adresse</a:t>
            </a:r>
          </a:p>
          <a:p>
            <a:pPr lvl="1"/>
            <a:r>
              <a:rPr lang="de-DE" dirty="0"/>
              <a:t>Strikt genommen bekommen nicht Hosts, sondern Netzschnittstellen IP-Adressen.</a:t>
            </a:r>
          </a:p>
          <a:p>
            <a:pPr lvl="1"/>
            <a:r>
              <a:rPr lang="de-DE" dirty="0"/>
              <a:t>Ein Host hat oft mehrere Netzschnittstellen hat </a:t>
            </a:r>
            <a:br>
              <a:rPr lang="de-DE" dirty="0"/>
            </a:br>
            <a:r>
              <a:rPr lang="de-DE" dirty="0"/>
              <a:t>(z.B. bei Routern der Fall)</a:t>
            </a:r>
          </a:p>
          <a:p>
            <a:pPr lvl="1"/>
            <a:r>
              <a:rPr lang="de-DE" dirty="0"/>
              <a:t>Im </a:t>
            </a:r>
            <a:r>
              <a:rPr lang="de-DE" dirty="0" err="1"/>
              <a:t>Heimnetz</a:t>
            </a:r>
            <a:r>
              <a:rPr lang="de-DE" dirty="0"/>
              <a:t>: Hinter einer Netzschnittstelle verbergen sich mehrere Hosts (</a:t>
            </a:r>
            <a:r>
              <a:rPr lang="de-DE" dirty="0">
                <a:sym typeface="Wingdings"/>
              </a:rPr>
              <a:t> NAT</a:t>
            </a:r>
            <a:r>
              <a:rPr lang="de-DE" dirty="0"/>
              <a:t>).</a:t>
            </a:r>
          </a:p>
          <a:p>
            <a:endParaRPr lang="de-DE" dirty="0"/>
          </a:p>
          <a:p>
            <a:r>
              <a:rPr lang="de-DE" dirty="0"/>
              <a:t>Jeder Host (mit IP-Adresse) kann jederzeit </a:t>
            </a:r>
            <a:br>
              <a:rPr lang="de-DE" dirty="0"/>
            </a:br>
            <a:r>
              <a:rPr lang="de-DE" dirty="0"/>
              <a:t>an jeden anderen Host (mit IP-Adresse) </a:t>
            </a:r>
            <a:br>
              <a:rPr lang="de-DE" dirty="0"/>
            </a:br>
            <a:r>
              <a:rPr lang="de-DE" dirty="0"/>
              <a:t>ein IP-Paket verschicken</a:t>
            </a:r>
          </a:p>
        </p:txBody>
      </p:sp>
      <p:sp>
        <p:nvSpPr>
          <p:cNvPr id="4" name="Slide Number Placeholder 3"/>
          <p:cNvSpPr>
            <a:spLocks noGrp="1"/>
          </p:cNvSpPr>
          <p:nvPr>
            <p:ph type="sldNum" sz="quarter" idx="12"/>
          </p:nvPr>
        </p:nvSpPr>
        <p:spPr/>
        <p:txBody>
          <a:bodyPr/>
          <a:lstStyle/>
          <a:p>
            <a:fld id="{62E63B0E-122E-4112-8AEA-022338C1FEFA}" type="slidenum">
              <a:rPr lang="de-DE" smtClean="0"/>
              <a:t>14</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2385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Grundidee und Vergabe</a:t>
            </a:r>
          </a:p>
        </p:txBody>
      </p:sp>
      <p:sp>
        <p:nvSpPr>
          <p:cNvPr id="3" name="Content Placeholder 2"/>
          <p:cNvSpPr>
            <a:spLocks noGrp="1"/>
          </p:cNvSpPr>
          <p:nvPr>
            <p:ph idx="1"/>
          </p:nvPr>
        </p:nvSpPr>
        <p:spPr>
          <a:xfrm>
            <a:off x="628650" y="1576553"/>
            <a:ext cx="7886700" cy="4645572"/>
          </a:xfrm>
        </p:spPr>
        <p:txBody>
          <a:bodyPr>
            <a:normAutofit lnSpcReduction="10000"/>
          </a:bodyPr>
          <a:lstStyle/>
          <a:p>
            <a:r>
              <a:rPr lang="de-DE" dirty="0"/>
              <a:t>IPv4-Adressen werden hierarchisch verwendet.</a:t>
            </a:r>
          </a:p>
          <a:p>
            <a:pPr lvl="1"/>
            <a:r>
              <a:rPr lang="de-DE" dirty="0"/>
              <a:t>IPv4-Adressen bestehen aus Netzteil (Netz ID), der das Netz adressiert, und </a:t>
            </a:r>
            <a:r>
              <a:rPr lang="de-DE" dirty="0" err="1"/>
              <a:t>Hostteil</a:t>
            </a:r>
            <a:r>
              <a:rPr lang="de-DE" dirty="0"/>
              <a:t> (Host ID), der den Host adressiert</a:t>
            </a:r>
          </a:p>
          <a:p>
            <a:r>
              <a:rPr lang="de-DE" dirty="0"/>
              <a:t>Einzelne IP-Adressen haben Sonderbedeutungen.</a:t>
            </a:r>
          </a:p>
          <a:p>
            <a:endParaRPr lang="de-DE" dirty="0"/>
          </a:p>
          <a:p>
            <a:r>
              <a:rPr lang="de-DE" dirty="0"/>
              <a:t>Internationale Vergabe durch die IANA </a:t>
            </a:r>
            <a:br>
              <a:rPr lang="de-DE" dirty="0"/>
            </a:br>
            <a:r>
              <a:rPr lang="de-DE" dirty="0"/>
              <a:t>(Internet </a:t>
            </a:r>
            <a:r>
              <a:rPr lang="de-DE" dirty="0" err="1"/>
              <a:t>Assigned</a:t>
            </a:r>
            <a:r>
              <a:rPr lang="de-DE" dirty="0"/>
              <a:t> Numbers Authority)</a:t>
            </a:r>
          </a:p>
          <a:p>
            <a:pPr lvl="1"/>
            <a:r>
              <a:rPr lang="de-DE" dirty="0">
                <a:sym typeface="Wingdings"/>
              </a:rPr>
              <a:t>D</a:t>
            </a:r>
            <a:r>
              <a:rPr lang="de-DE" dirty="0"/>
              <a:t>elegiert an nationale Organisationen.</a:t>
            </a:r>
          </a:p>
          <a:p>
            <a:pPr lvl="1"/>
            <a:r>
              <a:rPr lang="de-DE" dirty="0"/>
              <a:t>Abteilung der ICANN (Internet Corporation </a:t>
            </a:r>
            <a:br>
              <a:rPr lang="de-DE" dirty="0"/>
            </a:br>
            <a:r>
              <a:rPr lang="de-DE" dirty="0" err="1"/>
              <a:t>for</a:t>
            </a:r>
            <a:r>
              <a:rPr lang="de-DE" dirty="0"/>
              <a:t> </a:t>
            </a:r>
            <a:r>
              <a:rPr lang="de-DE" dirty="0" err="1"/>
              <a:t>Assigned</a:t>
            </a:r>
            <a:r>
              <a:rPr lang="de-DE" dirty="0"/>
              <a:t> </a:t>
            </a:r>
            <a:r>
              <a:rPr lang="de-DE" dirty="0" err="1"/>
              <a:t>Names</a:t>
            </a:r>
            <a:r>
              <a:rPr lang="de-DE" dirty="0"/>
              <a:t> </a:t>
            </a:r>
            <a:r>
              <a:rPr lang="de-DE" dirty="0" err="1"/>
              <a:t>and</a:t>
            </a:r>
            <a:r>
              <a:rPr lang="de-DE" dirty="0"/>
              <a:t> Numbers)</a:t>
            </a:r>
          </a:p>
          <a:p>
            <a:pPr lvl="1"/>
            <a:r>
              <a:rPr lang="de-DE" dirty="0"/>
              <a:t>Buchhalter für die Registrierungen</a:t>
            </a:r>
          </a:p>
        </p:txBody>
      </p:sp>
      <p:sp>
        <p:nvSpPr>
          <p:cNvPr id="4" name="Slide Number Placeholder 3"/>
          <p:cNvSpPr>
            <a:spLocks noGrp="1"/>
          </p:cNvSpPr>
          <p:nvPr>
            <p:ph type="sldNum" sz="quarter" idx="12"/>
          </p:nvPr>
        </p:nvSpPr>
        <p:spPr/>
        <p:txBody>
          <a:bodyPr/>
          <a:lstStyle/>
          <a:p>
            <a:fld id="{62E63B0E-122E-4112-8AEA-022338C1FEFA}" type="slidenum">
              <a:rPr lang="de-DE" smtClean="0"/>
              <a:t>15</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pic>
        <p:nvPicPr>
          <p:cNvPr id="6" name="Bild 5" descr="Bildschirmfoto 2016-04-27 um 13.57.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059" y="3996347"/>
            <a:ext cx="1179581" cy="483248"/>
          </a:xfrm>
          <a:prstGeom prst="rect">
            <a:avLst/>
          </a:prstGeom>
        </p:spPr>
      </p:pic>
      <p:pic>
        <p:nvPicPr>
          <p:cNvPr id="7" name="Bild 6"/>
          <p:cNvPicPr>
            <a:picLocks noChangeAspect="1"/>
          </p:cNvPicPr>
          <p:nvPr/>
        </p:nvPicPr>
        <p:blipFill>
          <a:blip r:embed="rId3"/>
          <a:stretch>
            <a:fillRect/>
          </a:stretch>
        </p:blipFill>
        <p:spPr>
          <a:xfrm>
            <a:off x="6861583" y="4977047"/>
            <a:ext cx="934531" cy="747625"/>
          </a:xfrm>
          <a:prstGeom prst="rect">
            <a:avLst/>
          </a:prstGeom>
        </p:spPr>
      </p:pic>
    </p:spTree>
    <p:extLst>
      <p:ext uri="{BB962C8B-B14F-4D97-AF65-F5344CB8AC3E}">
        <p14:creationId xmlns:p14="http://schemas.microsoft.com/office/powerpoint/2010/main" val="98396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Politik und ICANN</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16</a:t>
            </a:fld>
            <a:endParaRPr lang="de-DE"/>
          </a:p>
        </p:txBody>
      </p:sp>
      <p:pic>
        <p:nvPicPr>
          <p:cNvPr id="8" name="Inhaltsplatzhalter 7" descr="Bildschirmfoto 2016-04-27 um 14.03.28.png"/>
          <p:cNvPicPr>
            <a:picLocks noGrp="1" noChangeAspect="1"/>
          </p:cNvPicPr>
          <p:nvPr>
            <p:ph idx="1"/>
          </p:nvPr>
        </p:nvPicPr>
        <p:blipFill>
          <a:blip r:embed="rId2">
            <a:extLst>
              <a:ext uri="{28A0092B-C50C-407E-A947-70E740481C1C}">
                <a14:useLocalDpi xmlns:a14="http://schemas.microsoft.com/office/drawing/2010/main" val="0"/>
              </a:ext>
            </a:extLst>
          </a:blip>
          <a:srcRect t="-2935" b="-2935"/>
          <a:stretch>
            <a:fillRect/>
          </a:stretch>
        </p:blipFill>
        <p:spPr/>
      </p:pic>
      <p:sp>
        <p:nvSpPr>
          <p:cNvPr id="9" name="Textfeld 8"/>
          <p:cNvSpPr txBox="1"/>
          <p:nvPr/>
        </p:nvSpPr>
        <p:spPr>
          <a:xfrm>
            <a:off x="3100139" y="5993226"/>
            <a:ext cx="6043861" cy="261610"/>
          </a:xfrm>
          <a:prstGeom prst="rect">
            <a:avLst/>
          </a:prstGeom>
          <a:noFill/>
        </p:spPr>
        <p:txBody>
          <a:bodyPr wrap="none" rtlCol="0">
            <a:spAutoFit/>
          </a:bodyPr>
          <a:lstStyle/>
          <a:p>
            <a:pPr algn="r"/>
            <a:r>
              <a:rPr lang="de-DE" sz="1100" dirty="0"/>
              <a:t>http://</a:t>
            </a:r>
            <a:r>
              <a:rPr lang="de-DE" sz="1100" dirty="0" err="1"/>
              <a:t>www.spiegel.de</a:t>
            </a:r>
            <a:r>
              <a:rPr lang="de-DE" sz="1100" dirty="0"/>
              <a:t>/</a:t>
            </a:r>
            <a:r>
              <a:rPr lang="de-DE" sz="1100" dirty="0" err="1"/>
              <a:t>netzwelt</a:t>
            </a:r>
            <a:r>
              <a:rPr lang="de-DE" sz="1100" dirty="0"/>
              <a:t>/</a:t>
            </a:r>
            <a:r>
              <a:rPr lang="de-DE" sz="1100" dirty="0" err="1"/>
              <a:t>netzpolitik</a:t>
            </a:r>
            <a:r>
              <a:rPr lang="de-DE" sz="1100" dirty="0"/>
              <a:t>/icann-sagt-sich-von-us-abhaengigkeit-los-a-1081731.html</a:t>
            </a:r>
          </a:p>
        </p:txBody>
      </p:sp>
      <p:sp>
        <p:nvSpPr>
          <p:cNvPr id="10" name="Textfeld 9"/>
          <p:cNvSpPr txBox="1"/>
          <p:nvPr/>
        </p:nvSpPr>
        <p:spPr>
          <a:xfrm>
            <a:off x="4919578" y="2486527"/>
            <a:ext cx="3380465" cy="2677656"/>
          </a:xfrm>
          <a:prstGeom prst="rect">
            <a:avLst/>
          </a:prstGeom>
          <a:solidFill>
            <a:schemeClr val="accent4">
              <a:lumMod val="50000"/>
              <a:alpha val="50000"/>
            </a:schemeClr>
          </a:solidFill>
        </p:spPr>
        <p:txBody>
          <a:bodyPr wrap="none" rtlCol="0">
            <a:spAutoFit/>
          </a:bodyPr>
          <a:lstStyle/>
          <a:p>
            <a:r>
              <a:rPr lang="de-DE" sz="1400" dirty="0">
                <a:solidFill>
                  <a:schemeClr val="bg1"/>
                </a:solidFill>
              </a:rPr>
              <a:t>Die Internet-Adressverwaltung </a:t>
            </a:r>
            <a:r>
              <a:rPr lang="de-DE" sz="1400" dirty="0" err="1">
                <a:solidFill>
                  <a:schemeClr val="bg1"/>
                </a:solidFill>
              </a:rPr>
              <a:t>Icann</a:t>
            </a:r>
            <a:r>
              <a:rPr lang="de-DE" sz="1400" dirty="0">
                <a:solidFill>
                  <a:schemeClr val="bg1"/>
                </a:solidFill>
              </a:rPr>
              <a:t> </a:t>
            </a:r>
            <a:br>
              <a:rPr lang="de-DE" sz="1400" dirty="0">
                <a:solidFill>
                  <a:schemeClr val="bg1"/>
                </a:solidFill>
              </a:rPr>
            </a:br>
            <a:r>
              <a:rPr lang="de-DE" sz="1400" dirty="0">
                <a:solidFill>
                  <a:schemeClr val="bg1"/>
                </a:solidFill>
              </a:rPr>
              <a:t>(Internet Corporation </a:t>
            </a:r>
            <a:r>
              <a:rPr lang="de-DE" sz="1400" dirty="0" err="1">
                <a:solidFill>
                  <a:schemeClr val="bg1"/>
                </a:solidFill>
              </a:rPr>
              <a:t>for</a:t>
            </a:r>
            <a:r>
              <a:rPr lang="de-DE" sz="1400" dirty="0">
                <a:solidFill>
                  <a:schemeClr val="bg1"/>
                </a:solidFill>
              </a:rPr>
              <a:t> </a:t>
            </a:r>
            <a:r>
              <a:rPr lang="de-DE" sz="1400" dirty="0" err="1">
                <a:solidFill>
                  <a:schemeClr val="bg1"/>
                </a:solidFill>
              </a:rPr>
              <a:t>Assigned</a:t>
            </a:r>
            <a:r>
              <a:rPr lang="de-DE" sz="1400" dirty="0">
                <a:solidFill>
                  <a:schemeClr val="bg1"/>
                </a:solidFill>
              </a:rPr>
              <a:t> </a:t>
            </a:r>
            <a:r>
              <a:rPr lang="de-DE" sz="1400" dirty="0" err="1">
                <a:solidFill>
                  <a:schemeClr val="bg1"/>
                </a:solidFill>
              </a:rPr>
              <a:t>Names</a:t>
            </a:r>
            <a:r>
              <a:rPr lang="de-DE" sz="1400" dirty="0">
                <a:solidFill>
                  <a:schemeClr val="bg1"/>
                </a:solidFill>
              </a:rPr>
              <a:t> </a:t>
            </a:r>
            <a:br>
              <a:rPr lang="de-DE" sz="1400" dirty="0">
                <a:solidFill>
                  <a:schemeClr val="bg1"/>
                </a:solidFill>
              </a:rPr>
            </a:br>
            <a:r>
              <a:rPr lang="de-DE" sz="1400" dirty="0" err="1">
                <a:solidFill>
                  <a:schemeClr val="bg1"/>
                </a:solidFill>
              </a:rPr>
              <a:t>and</a:t>
            </a:r>
            <a:r>
              <a:rPr lang="de-DE" sz="1400" dirty="0">
                <a:solidFill>
                  <a:schemeClr val="bg1"/>
                </a:solidFill>
              </a:rPr>
              <a:t> Numbers) hat für ihre Unabhängigkeit </a:t>
            </a:r>
            <a:br>
              <a:rPr lang="de-DE" sz="1400" dirty="0">
                <a:solidFill>
                  <a:schemeClr val="bg1"/>
                </a:solidFill>
              </a:rPr>
            </a:br>
            <a:r>
              <a:rPr lang="de-DE" sz="1400" dirty="0">
                <a:solidFill>
                  <a:schemeClr val="bg1"/>
                </a:solidFill>
              </a:rPr>
              <a:t>von der US-Regierung gestimmt. Das </a:t>
            </a:r>
            <a:br>
              <a:rPr lang="de-DE" sz="1400" dirty="0">
                <a:solidFill>
                  <a:schemeClr val="bg1"/>
                </a:solidFill>
              </a:rPr>
            </a:br>
            <a:r>
              <a:rPr lang="de-DE" sz="1400" dirty="0">
                <a:solidFill>
                  <a:schemeClr val="bg1"/>
                </a:solidFill>
              </a:rPr>
              <a:t>Leitungsgremium der Organisation </a:t>
            </a:r>
            <a:br>
              <a:rPr lang="de-DE" sz="1400" dirty="0">
                <a:solidFill>
                  <a:schemeClr val="bg1"/>
                </a:solidFill>
              </a:rPr>
            </a:br>
            <a:r>
              <a:rPr lang="de-DE" sz="1400" dirty="0">
                <a:solidFill>
                  <a:schemeClr val="bg1"/>
                </a:solidFill>
              </a:rPr>
              <a:t>beschloss bei einem Treffen in Marokko </a:t>
            </a:r>
            <a:br>
              <a:rPr lang="de-DE" sz="1400" dirty="0">
                <a:solidFill>
                  <a:schemeClr val="bg1"/>
                </a:solidFill>
              </a:rPr>
            </a:br>
            <a:r>
              <a:rPr lang="de-DE" sz="1400" dirty="0">
                <a:solidFill>
                  <a:schemeClr val="bg1"/>
                </a:solidFill>
              </a:rPr>
              <a:t>einen Plan, der einer Reihe von weltweiten </a:t>
            </a:r>
            <a:br>
              <a:rPr lang="de-DE" sz="1400" dirty="0">
                <a:solidFill>
                  <a:schemeClr val="bg1"/>
                </a:solidFill>
              </a:rPr>
            </a:br>
            <a:r>
              <a:rPr lang="de-DE" sz="1400" dirty="0">
                <a:solidFill>
                  <a:schemeClr val="bg1"/>
                </a:solidFill>
              </a:rPr>
              <a:t>Akteuren aus Wirtschaft, Politik und </a:t>
            </a:r>
            <a:br>
              <a:rPr lang="de-DE" sz="1400" dirty="0">
                <a:solidFill>
                  <a:schemeClr val="bg1"/>
                </a:solidFill>
              </a:rPr>
            </a:br>
            <a:r>
              <a:rPr lang="de-DE" sz="1400" dirty="0">
                <a:solidFill>
                  <a:schemeClr val="bg1"/>
                </a:solidFill>
              </a:rPr>
              <a:t>Zivilgesellschaft die Kontrolle über das </a:t>
            </a:r>
          </a:p>
          <a:p>
            <a:r>
              <a:rPr lang="de-DE" sz="1400" dirty="0">
                <a:solidFill>
                  <a:schemeClr val="bg1"/>
                </a:solidFill>
              </a:rPr>
              <a:t>System der Adressen im Netz geben soll. </a:t>
            </a:r>
          </a:p>
          <a:p>
            <a:r>
              <a:rPr lang="de-DE" sz="1400" dirty="0">
                <a:solidFill>
                  <a:schemeClr val="bg1"/>
                </a:solidFill>
              </a:rPr>
              <a:t>Der Plan geht nun an die US-Regierung, </a:t>
            </a:r>
          </a:p>
          <a:p>
            <a:r>
              <a:rPr lang="de-DE" sz="1400" dirty="0">
                <a:solidFill>
                  <a:schemeClr val="bg1"/>
                </a:solidFill>
              </a:rPr>
              <a:t>die den Änderungen noch zustimmen muss.</a:t>
            </a:r>
          </a:p>
        </p:txBody>
      </p:sp>
    </p:spTree>
    <p:extLst>
      <p:ext uri="{BB962C8B-B14F-4D97-AF65-F5344CB8AC3E}">
        <p14:creationId xmlns:p14="http://schemas.microsoft.com/office/powerpoint/2010/main" val="35468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Historischer Hintergrund</a:t>
            </a:r>
          </a:p>
        </p:txBody>
      </p:sp>
      <p:sp>
        <p:nvSpPr>
          <p:cNvPr id="3" name="Content Placeholder 2"/>
          <p:cNvSpPr>
            <a:spLocks noGrp="1"/>
          </p:cNvSpPr>
          <p:nvPr>
            <p:ph idx="1"/>
          </p:nvPr>
        </p:nvSpPr>
        <p:spPr/>
        <p:txBody>
          <a:bodyPr>
            <a:normAutofit fontScale="92500" lnSpcReduction="10000"/>
          </a:bodyPr>
          <a:lstStyle/>
          <a:p>
            <a:r>
              <a:rPr lang="de-DE" b="1" dirty="0"/>
              <a:t>Ursprünglich</a:t>
            </a:r>
            <a:r>
              <a:rPr lang="de-DE" dirty="0"/>
              <a:t>: hauptsächlich Universitäten und Forschungseinrichtungen brauchen Internetzugang</a:t>
            </a:r>
          </a:p>
          <a:p>
            <a:endParaRPr lang="de-DE" b="1" dirty="0"/>
          </a:p>
          <a:p>
            <a:r>
              <a:rPr lang="de-DE" b="1" dirty="0"/>
              <a:t>Wandel</a:t>
            </a:r>
            <a:r>
              <a:rPr lang="de-DE" dirty="0"/>
              <a:t>: Internet als Massenkommunikationsnetz </a:t>
            </a:r>
            <a:br>
              <a:rPr lang="de-DE" dirty="0"/>
            </a:br>
            <a:r>
              <a:rPr lang="de-DE" dirty="0">
                <a:sym typeface="Wingdings"/>
              </a:rPr>
              <a:t> </a:t>
            </a:r>
            <a:r>
              <a:rPr lang="de-DE" dirty="0"/>
              <a:t>2</a:t>
            </a:r>
            <a:r>
              <a:rPr lang="de-DE" baseline="30000" dirty="0"/>
              <a:t>32</a:t>
            </a:r>
            <a:r>
              <a:rPr lang="de-DE" dirty="0"/>
              <a:t> IP-Adressen werden nicht (lange) reichen</a:t>
            </a:r>
          </a:p>
          <a:p>
            <a:endParaRPr lang="de-DE" b="1" dirty="0"/>
          </a:p>
          <a:p>
            <a:r>
              <a:rPr lang="de-DE" b="1" dirty="0"/>
              <a:t>Kurzfristig</a:t>
            </a:r>
            <a:r>
              <a:rPr lang="de-DE" dirty="0"/>
              <a:t>: Entwicklungen und Maßnahmen, um mit den bestehenden IPv4-Adressen auszukommen (NAT, CIDR, ...)</a:t>
            </a:r>
          </a:p>
          <a:p>
            <a:endParaRPr lang="de-DE" b="1" dirty="0"/>
          </a:p>
          <a:p>
            <a:r>
              <a:rPr lang="de-DE" b="1" dirty="0"/>
              <a:t>Langfristig</a:t>
            </a:r>
            <a:r>
              <a:rPr lang="de-DE" dirty="0"/>
              <a:t>: Migration zu IPv6 (128-bit Adressen)</a:t>
            </a:r>
          </a:p>
        </p:txBody>
      </p:sp>
      <p:sp>
        <p:nvSpPr>
          <p:cNvPr id="4" name="Slide Number Placeholder 3"/>
          <p:cNvSpPr>
            <a:spLocks noGrp="1"/>
          </p:cNvSpPr>
          <p:nvPr>
            <p:ph type="sldNum" sz="quarter" idx="12"/>
          </p:nvPr>
        </p:nvSpPr>
        <p:spPr/>
        <p:txBody>
          <a:bodyPr/>
          <a:lstStyle/>
          <a:p>
            <a:fld id="{62E63B0E-122E-4112-8AEA-022338C1FEFA}" type="slidenum">
              <a:rPr lang="de-DE" smtClean="0"/>
              <a:t>17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3944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Karte des Internet (2014)</a:t>
            </a:r>
          </a:p>
        </p:txBody>
      </p:sp>
      <p:pic>
        <p:nvPicPr>
          <p:cNvPr id="5" name="Content Placeholder 4"/>
          <p:cNvPicPr>
            <a:picLocks noGrp="1" noChangeAspect="1"/>
          </p:cNvPicPr>
          <p:nvPr>
            <p:ph idx="1"/>
          </p:nvPr>
        </p:nvPicPr>
        <p:blipFill>
          <a:blip r:embed="rId2"/>
          <a:stretch>
            <a:fillRect/>
          </a:stretch>
        </p:blipFill>
        <p:spPr>
          <a:xfrm>
            <a:off x="312830" y="1316334"/>
            <a:ext cx="8518340" cy="5040017"/>
          </a:xfrm>
        </p:spPr>
      </p:pic>
      <p:sp>
        <p:nvSpPr>
          <p:cNvPr id="4" name="Slide Number Placeholder 3"/>
          <p:cNvSpPr>
            <a:spLocks noGrp="1"/>
          </p:cNvSpPr>
          <p:nvPr>
            <p:ph type="sldNum" sz="quarter" idx="12"/>
          </p:nvPr>
        </p:nvSpPr>
        <p:spPr/>
        <p:txBody>
          <a:bodyPr/>
          <a:lstStyle/>
          <a:p>
            <a:fld id="{62E63B0E-122E-4112-8AEA-022338C1FEFA}" type="slidenum">
              <a:rPr lang="de-DE" smtClean="0"/>
              <a:t>18</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6" name="Textfeld 5"/>
          <p:cNvSpPr txBox="1"/>
          <p:nvPr/>
        </p:nvSpPr>
        <p:spPr>
          <a:xfrm>
            <a:off x="4984287" y="6018865"/>
            <a:ext cx="4057521" cy="261610"/>
          </a:xfrm>
          <a:prstGeom prst="rect">
            <a:avLst/>
          </a:prstGeom>
          <a:noFill/>
        </p:spPr>
        <p:txBody>
          <a:bodyPr wrap="none" rtlCol="0">
            <a:spAutoFit/>
          </a:bodyPr>
          <a:lstStyle/>
          <a:p>
            <a:r>
              <a:rPr lang="de-DE" sz="1100" dirty="0"/>
              <a:t>https://</a:t>
            </a:r>
            <a:r>
              <a:rPr lang="de-DE" sz="1100" dirty="0" err="1"/>
              <a:t>www.caida.org</a:t>
            </a:r>
            <a:r>
              <a:rPr lang="de-DE" sz="1100" dirty="0"/>
              <a:t>/</a:t>
            </a:r>
            <a:r>
              <a:rPr lang="de-DE" sz="1100" dirty="0" err="1"/>
              <a:t>research</a:t>
            </a:r>
            <a:r>
              <a:rPr lang="de-DE" sz="1100" dirty="0"/>
              <a:t>/</a:t>
            </a:r>
            <a:r>
              <a:rPr lang="de-DE" sz="1100" dirty="0" err="1"/>
              <a:t>topology</a:t>
            </a:r>
            <a:r>
              <a:rPr lang="de-DE" sz="1100" dirty="0"/>
              <a:t>/</a:t>
            </a:r>
            <a:r>
              <a:rPr lang="de-DE" sz="1100" dirty="0" err="1"/>
              <a:t>as_core_network</a:t>
            </a:r>
            <a:r>
              <a:rPr lang="de-DE" sz="1100" dirty="0"/>
              <a:t>/2015/</a:t>
            </a:r>
          </a:p>
        </p:txBody>
      </p:sp>
    </p:spTree>
    <p:extLst>
      <p:ext uri="{BB962C8B-B14F-4D97-AF65-F5344CB8AC3E}">
        <p14:creationId xmlns:p14="http://schemas.microsoft.com/office/powerpoint/2010/main" val="305758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IPv6 Einführung pro Land</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449" y="1879630"/>
            <a:ext cx="7355101" cy="4243328"/>
          </a:xfrm>
        </p:spPr>
      </p:pic>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19</a:t>
            </a:fld>
            <a:endParaRPr lang="de-DE"/>
          </a:p>
        </p:txBody>
      </p:sp>
      <p:sp>
        <p:nvSpPr>
          <p:cNvPr id="7" name="Textfeld 6"/>
          <p:cNvSpPr txBox="1"/>
          <p:nvPr/>
        </p:nvSpPr>
        <p:spPr>
          <a:xfrm>
            <a:off x="2817380" y="1300346"/>
            <a:ext cx="5697970" cy="307777"/>
          </a:xfrm>
          <a:prstGeom prst="rect">
            <a:avLst/>
          </a:prstGeom>
          <a:noFill/>
        </p:spPr>
        <p:txBody>
          <a:bodyPr wrap="none" rtlCol="0">
            <a:spAutoFit/>
          </a:bodyPr>
          <a:lstStyle/>
          <a:p>
            <a:r>
              <a:rPr lang="de-DE" sz="1400" dirty="0"/>
              <a:t>https://</a:t>
            </a:r>
            <a:r>
              <a:rPr lang="de-DE" sz="1400" dirty="0" err="1"/>
              <a:t>www.google.de</a:t>
            </a:r>
            <a:r>
              <a:rPr lang="de-DE" sz="1400" dirty="0"/>
              <a:t>/ipv6/</a:t>
            </a:r>
            <a:r>
              <a:rPr lang="de-DE" sz="1400" dirty="0" err="1"/>
              <a:t>statistics.html#tab</a:t>
            </a:r>
            <a:r>
              <a:rPr lang="de-DE" sz="1400" dirty="0"/>
              <a:t>=per-country-ipv6-adoption</a:t>
            </a:r>
          </a:p>
        </p:txBody>
      </p:sp>
    </p:spTree>
    <p:extLst>
      <p:ext uri="{BB962C8B-B14F-4D97-AF65-F5344CB8AC3E}">
        <p14:creationId xmlns:p14="http://schemas.microsoft.com/office/powerpoint/2010/main" val="225504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Inhalt von Kapitel </a:t>
            </a:r>
            <a:r>
              <a:rPr lang="de-DE" dirty="0" smtClean="0"/>
              <a:t>3</a:t>
            </a:r>
            <a:endParaRPr lang="de-DE" dirty="0"/>
          </a:p>
        </p:txBody>
      </p:sp>
      <p:sp>
        <p:nvSpPr>
          <p:cNvPr id="3" name="Content Placeholder 2"/>
          <p:cNvSpPr>
            <a:spLocks noGrp="1"/>
          </p:cNvSpPr>
          <p:nvPr>
            <p:ph idx="1"/>
          </p:nvPr>
        </p:nvSpPr>
        <p:spPr/>
        <p:txBody>
          <a:bodyPr/>
          <a:lstStyle/>
          <a:p>
            <a:pPr marL="0" indent="0">
              <a:buNone/>
            </a:pPr>
            <a:r>
              <a:rPr lang="de-DE" dirty="0" smtClean="0"/>
              <a:t>Namen bzw. </a:t>
            </a:r>
            <a:r>
              <a:rPr lang="de-DE" dirty="0"/>
              <a:t>Adressen </a:t>
            </a:r>
            <a:r>
              <a:rPr lang="de-DE" dirty="0" smtClean="0"/>
              <a:t>kommen in allen Schichten und Protokollen zum Einsatz.</a:t>
            </a:r>
            <a:endParaRPr lang="de-DE" dirty="0"/>
          </a:p>
          <a:p>
            <a:endParaRPr lang="de-DE" dirty="0"/>
          </a:p>
          <a:p>
            <a:pPr marL="514350" indent="-514350">
              <a:buFont typeface="+mj-lt"/>
              <a:buAutoNum type="arabicPeriod"/>
            </a:pPr>
            <a:r>
              <a:rPr lang="de-DE" smtClean="0"/>
              <a:t>Namen </a:t>
            </a:r>
            <a:r>
              <a:rPr lang="de-DE" dirty="0" smtClean="0"/>
              <a:t>und IP-Adressen</a:t>
            </a:r>
            <a:endParaRPr lang="de-DE" dirty="0"/>
          </a:p>
          <a:p>
            <a:pPr marL="514350" indent="-514350">
              <a:buFont typeface="+mj-lt"/>
              <a:buAutoNum type="arabicPeriod"/>
            </a:pPr>
            <a:r>
              <a:rPr lang="de-DE" dirty="0"/>
              <a:t>DNS – Domain Name </a:t>
            </a:r>
            <a:r>
              <a:rPr lang="de-DE" dirty="0" smtClean="0"/>
              <a:t>System</a:t>
            </a:r>
          </a:p>
          <a:p>
            <a:pPr marL="514350" indent="-514350">
              <a:buFont typeface="+mj-lt"/>
              <a:buAutoNum type="arabicPeriod"/>
            </a:pPr>
            <a:r>
              <a:rPr lang="de-DE" dirty="0" smtClean="0"/>
              <a:t>Client-Server-Anwendungen</a:t>
            </a:r>
          </a:p>
        </p:txBody>
      </p:sp>
      <p:sp>
        <p:nvSpPr>
          <p:cNvPr id="4" name="Slide Number Placeholder 3"/>
          <p:cNvSpPr>
            <a:spLocks noGrp="1"/>
          </p:cNvSpPr>
          <p:nvPr>
            <p:ph type="sldNum" sz="quarter" idx="12"/>
          </p:nvPr>
        </p:nvSpPr>
        <p:spPr/>
        <p:txBody>
          <a:bodyPr/>
          <a:lstStyle/>
          <a:p>
            <a:fld id="{62E63B0E-122E-4112-8AEA-022338C1FEFA}" type="slidenum">
              <a:rPr lang="de-DE" smtClean="0"/>
              <a:t>2</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37720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Notation von IPv4-Adressen</a:t>
            </a:r>
          </a:p>
        </p:txBody>
      </p:sp>
      <p:sp>
        <p:nvSpPr>
          <p:cNvPr id="3" name="Content Placeholder 2"/>
          <p:cNvSpPr>
            <a:spLocks noGrp="1"/>
          </p:cNvSpPr>
          <p:nvPr>
            <p:ph idx="1"/>
          </p:nvPr>
        </p:nvSpPr>
        <p:spPr/>
        <p:txBody>
          <a:bodyPr>
            <a:normAutofit/>
          </a:bodyPr>
          <a:lstStyle/>
          <a:p>
            <a:r>
              <a:rPr lang="de-DE" dirty="0"/>
              <a:t>Durch Punkte getrennte, byteweise Dezimalschreibweise: </a:t>
            </a:r>
            <a:r>
              <a:rPr lang="de-DE" dirty="0" err="1"/>
              <a:t>p.q.r.s</a:t>
            </a:r>
            <a:r>
              <a:rPr lang="de-DE" dirty="0"/>
              <a:t> </a:t>
            </a:r>
          </a:p>
          <a:p>
            <a:r>
              <a:rPr lang="de-DE" dirty="0"/>
              <a:t>wobei </a:t>
            </a:r>
            <a:r>
              <a:rPr lang="de-DE" dirty="0" err="1"/>
              <a:t>p,q,r,s</a:t>
            </a:r>
            <a:r>
              <a:rPr lang="de-DE" dirty="0"/>
              <a:t> Dezimalzahlen zwischen 0 und 255 sind.</a:t>
            </a:r>
          </a:p>
          <a:p>
            <a:r>
              <a:rPr lang="de-DE" dirty="0"/>
              <a:t>Beispiel: „208.77.255.0</a:t>
            </a:r>
            <a:r>
              <a:rPr lang="de-DE" dirty="0" smtClean="0"/>
              <a:t>“</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20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9203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a:t>
            </a:r>
            <a:r>
              <a:rPr lang="de-DE" sz="4800" dirty="0" smtClean="0"/>
              <a:t>3.3</a:t>
            </a:r>
            <a:r>
              <a:rPr lang="de-DE" sz="4800" dirty="0"/>
              <a:t/>
            </a:r>
            <a:br>
              <a:rPr lang="de-DE" sz="4800" dirty="0"/>
            </a:br>
            <a:r>
              <a:rPr lang="de-DE" sz="4800" dirty="0"/>
              <a:t>DNS – Domain Name System</a:t>
            </a:r>
          </a:p>
        </p:txBody>
      </p:sp>
      <p:sp>
        <p:nvSpPr>
          <p:cNvPr id="6" name="Text Placeholder 5"/>
          <p:cNvSpPr>
            <a:spLocks noGrp="1"/>
          </p:cNvSpPr>
          <p:nvPr>
            <p:ph type="body" idx="1"/>
          </p:nvPr>
        </p:nvSpPr>
        <p:spPr/>
        <p:txBody>
          <a:bodyPr/>
          <a:lstStyle/>
          <a:p>
            <a:r>
              <a:rPr lang="de-DE" dirty="0"/>
              <a:t>Namen im Internet</a:t>
            </a:r>
          </a:p>
        </p:txBody>
      </p:sp>
      <p:sp>
        <p:nvSpPr>
          <p:cNvPr id="2" name="Slide Number Placeholder 1"/>
          <p:cNvSpPr>
            <a:spLocks noGrp="1"/>
          </p:cNvSpPr>
          <p:nvPr>
            <p:ph type="sldNum" sz="quarter" idx="12"/>
          </p:nvPr>
        </p:nvSpPr>
        <p:spPr/>
        <p:txBody>
          <a:bodyPr/>
          <a:lstStyle/>
          <a:p>
            <a:fld id="{62E63B0E-122E-4112-8AEA-022338C1FEFA}" type="slidenum">
              <a:rPr lang="de-DE" smtClean="0"/>
              <a:t>21</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548183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Einordnung</a:t>
            </a:r>
          </a:p>
        </p:txBody>
      </p:sp>
      <p:sp>
        <p:nvSpPr>
          <p:cNvPr id="3" name="Content Placeholder 2"/>
          <p:cNvSpPr>
            <a:spLocks noGrp="1"/>
          </p:cNvSpPr>
          <p:nvPr>
            <p:ph idx="1"/>
          </p:nvPr>
        </p:nvSpPr>
        <p:spPr/>
        <p:txBody>
          <a:bodyPr>
            <a:normAutofit fontScale="92500"/>
          </a:bodyPr>
          <a:lstStyle/>
          <a:p>
            <a:r>
              <a:rPr lang="de-DE" dirty="0"/>
              <a:t>IPv4-Adressen für (menschliche) Endnutzer „</a:t>
            </a:r>
            <a:r>
              <a:rPr lang="de-DE" i="1" dirty="0"/>
              <a:t>ungünstig</a:t>
            </a:r>
            <a:r>
              <a:rPr lang="de-DE" dirty="0"/>
              <a:t>“</a:t>
            </a:r>
          </a:p>
          <a:p>
            <a:r>
              <a:rPr lang="de-DE" dirty="0"/>
              <a:t>IP-Adressen sind (wegen hierarchischem Routing) an die Netztopologie gebunden. Wenn ein Host (oder Inhalt) also von einer Stelle im Internet an eine andere verlegt wird, ändert sich (in der Regel) die IP-Adresse.</a:t>
            </a:r>
          </a:p>
          <a:p>
            <a:r>
              <a:rPr lang="de-DE" dirty="0"/>
              <a:t>Gesucht: ein System um Hosts Namen zu geben, und diese Namen auf IP-Adressen abzubilden.</a:t>
            </a:r>
          </a:p>
          <a:p>
            <a:pPr algn="ctr">
              <a:buFont typeface="Wingdings" charset="0"/>
              <a:buChar char="è"/>
            </a:pPr>
            <a:r>
              <a:rPr lang="de-DE" dirty="0">
                <a:sym typeface="Wingdings"/>
              </a:rPr>
              <a:t>DNS (Domain Name System)</a:t>
            </a:r>
          </a:p>
          <a:p>
            <a:r>
              <a:rPr lang="de-DE" dirty="0"/>
              <a:t>Andere Ansätze: Aliasing, X.500, LDAP</a:t>
            </a:r>
          </a:p>
        </p:txBody>
      </p:sp>
      <p:sp>
        <p:nvSpPr>
          <p:cNvPr id="4" name="Slide Number Placeholder 3"/>
          <p:cNvSpPr>
            <a:spLocks noGrp="1"/>
          </p:cNvSpPr>
          <p:nvPr>
            <p:ph type="sldNum" sz="quarter" idx="12"/>
          </p:nvPr>
        </p:nvSpPr>
        <p:spPr/>
        <p:txBody>
          <a:bodyPr/>
          <a:lstStyle/>
          <a:p>
            <a:fld id="{62E63B0E-122E-4112-8AEA-022338C1FEFA}" type="slidenum">
              <a:rPr lang="de-DE" smtClean="0"/>
              <a:t>22</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11356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Rahmenbedingungen</a:t>
            </a:r>
            <a:endParaRPr lang="de-DE" dirty="0"/>
          </a:p>
        </p:txBody>
      </p:sp>
      <p:sp>
        <p:nvSpPr>
          <p:cNvPr id="3" name="Content Placeholder 2"/>
          <p:cNvSpPr>
            <a:spLocks noGrp="1"/>
          </p:cNvSpPr>
          <p:nvPr>
            <p:ph idx="1"/>
          </p:nvPr>
        </p:nvSpPr>
        <p:spPr/>
        <p:txBody>
          <a:bodyPr>
            <a:normAutofit/>
          </a:bodyPr>
          <a:lstStyle/>
          <a:p>
            <a:r>
              <a:rPr lang="de-DE" dirty="0" smtClean="0"/>
              <a:t>Im </a:t>
            </a:r>
            <a:r>
              <a:rPr lang="de-DE" dirty="0"/>
              <a:t>LAN einer einzigen Organisation wäre es möglich eine zentrale Liste von Hostnamen mit zugehörigen IP-Adressen zu führen</a:t>
            </a:r>
          </a:p>
          <a:p>
            <a:r>
              <a:rPr lang="de-DE" dirty="0"/>
              <a:t>Im Internet widerspricht ein zentralverwalteter Ansatz der Grundidee (und ist technisch problematisch)</a:t>
            </a:r>
          </a:p>
          <a:p>
            <a:endParaRPr lang="de-DE" dirty="0"/>
          </a:p>
          <a:p>
            <a:r>
              <a:rPr lang="is-IS" sz="2600" dirty="0" smtClean="0">
                <a:cs typeface="Courier New"/>
              </a:rPr>
              <a:t>1.012.695.272 </a:t>
            </a:r>
            <a:r>
              <a:rPr lang="de-DE" sz="2600" dirty="0" smtClean="0"/>
              <a:t>Hosts </a:t>
            </a:r>
            <a:r>
              <a:rPr lang="de-DE" dirty="0"/>
              <a:t>im </a:t>
            </a:r>
            <a:r>
              <a:rPr lang="de-DE" dirty="0" smtClean="0"/>
              <a:t>DNS (Stand Januar 2019)</a:t>
            </a:r>
            <a:br>
              <a:rPr lang="de-DE" dirty="0" smtClean="0"/>
            </a:br>
            <a:endParaRPr lang="de-DE" dirty="0" smtClean="0"/>
          </a:p>
          <a:p>
            <a:pPr marL="0" indent="0">
              <a:buNone/>
            </a:pPr>
            <a:r>
              <a:rPr lang="de-DE" sz="2000" dirty="0"/>
              <a:t>https://ftp.isc.org/www/survey/reports/current/</a:t>
            </a:r>
          </a:p>
          <a:p>
            <a:endParaRPr lang="de-DE" dirty="0" smtClean="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23</a:t>
            </a:fld>
            <a:endParaRPr lang="de-DE"/>
          </a:p>
        </p:txBody>
      </p:sp>
    </p:spTree>
    <p:extLst>
      <p:ext uri="{BB962C8B-B14F-4D97-AF65-F5344CB8AC3E}">
        <p14:creationId xmlns:p14="http://schemas.microsoft.com/office/powerpoint/2010/main" val="2074199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Herausforderungen bei der Namensvergabe</a:t>
            </a:r>
          </a:p>
        </p:txBody>
      </p:sp>
      <p:sp>
        <p:nvSpPr>
          <p:cNvPr id="3" name="Inhaltsplatzhalter 2"/>
          <p:cNvSpPr>
            <a:spLocks noGrp="1"/>
          </p:cNvSpPr>
          <p:nvPr>
            <p:ph idx="1"/>
          </p:nvPr>
        </p:nvSpPr>
        <p:spPr/>
        <p:txBody>
          <a:bodyPr>
            <a:normAutofit/>
          </a:bodyPr>
          <a:lstStyle/>
          <a:p>
            <a:r>
              <a:rPr lang="de-DE" dirty="0"/>
              <a:t>Unabhängigkeit der Akteure</a:t>
            </a:r>
          </a:p>
          <a:p>
            <a:pPr lvl="1"/>
            <a:r>
              <a:rPr lang="de-DE" dirty="0"/>
              <a:t>Kein globaler einheitlicher Zustand</a:t>
            </a:r>
          </a:p>
          <a:p>
            <a:pPr lvl="1"/>
            <a:r>
              <a:rPr lang="de-DE" dirty="0"/>
              <a:t>Umziehen eines einzelnen Hosts muss allen mitgeteilt werden</a:t>
            </a:r>
          </a:p>
          <a:p>
            <a:r>
              <a:rPr lang="de-DE" dirty="0"/>
              <a:t>Skalierbarkeit</a:t>
            </a:r>
          </a:p>
          <a:p>
            <a:pPr lvl="1"/>
            <a:r>
              <a:rPr lang="de-DE" dirty="0"/>
              <a:t>Abbildung von Namen auf Adressen muss für alle </a:t>
            </a:r>
            <a:br>
              <a:rPr lang="de-DE" dirty="0"/>
            </a:br>
            <a:r>
              <a:rPr lang="de-DE" dirty="0"/>
              <a:t>2</a:t>
            </a:r>
            <a:r>
              <a:rPr lang="de-DE" baseline="30000" dirty="0"/>
              <a:t>32</a:t>
            </a:r>
            <a:r>
              <a:rPr lang="de-DE" dirty="0"/>
              <a:t> IPv4-Adressen bzw. </a:t>
            </a:r>
            <a:r>
              <a:rPr lang="de-DE" dirty="0" smtClean="0"/>
              <a:t>2</a:t>
            </a:r>
            <a:r>
              <a:rPr lang="de-DE" baseline="30000" dirty="0" smtClean="0"/>
              <a:t>128</a:t>
            </a:r>
            <a:r>
              <a:rPr lang="de-DE" dirty="0" smtClean="0"/>
              <a:t> </a:t>
            </a:r>
            <a:r>
              <a:rPr lang="de-DE" dirty="0"/>
              <a:t>IPv6-Adressen skalieren</a:t>
            </a:r>
          </a:p>
          <a:p>
            <a:pPr lvl="1"/>
            <a:r>
              <a:rPr lang="de-DE" dirty="0"/>
              <a:t>Portierbarkeit auf nachfolgende größere Adressräume</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24</a:t>
            </a:fld>
            <a:endParaRPr lang="de-DE"/>
          </a:p>
        </p:txBody>
      </p:sp>
    </p:spTree>
    <p:extLst>
      <p:ext uri="{BB962C8B-B14F-4D97-AF65-F5344CB8AC3E}">
        <p14:creationId xmlns:p14="http://schemas.microsoft.com/office/powerpoint/2010/main" val="230726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Lösungsansätze</a:t>
            </a:r>
          </a:p>
        </p:txBody>
      </p:sp>
      <p:sp>
        <p:nvSpPr>
          <p:cNvPr id="3" name="Content Placeholder 2"/>
          <p:cNvSpPr>
            <a:spLocks noGrp="1"/>
          </p:cNvSpPr>
          <p:nvPr>
            <p:ph idx="1"/>
          </p:nvPr>
        </p:nvSpPr>
        <p:spPr/>
        <p:txBody>
          <a:bodyPr>
            <a:normAutofit/>
          </a:bodyPr>
          <a:lstStyle/>
          <a:p>
            <a:r>
              <a:rPr lang="de-DE" dirty="0"/>
              <a:t>Viele unabhängige Akteure: </a:t>
            </a:r>
            <a:br>
              <a:rPr lang="de-DE" dirty="0"/>
            </a:br>
            <a:r>
              <a:rPr lang="de-DE" dirty="0"/>
              <a:t>DNS-Namensraum als Baumstruktur </a:t>
            </a:r>
            <a:r>
              <a:rPr lang="de-DE" dirty="0">
                <a:sym typeface="Wingdings"/>
              </a:rPr>
              <a:t> </a:t>
            </a:r>
            <a:r>
              <a:rPr lang="de-DE" dirty="0"/>
              <a:t>hierarchischer Namensraum </a:t>
            </a:r>
          </a:p>
          <a:p>
            <a:pPr lvl="1"/>
            <a:r>
              <a:rPr lang="de-DE" dirty="0"/>
              <a:t>Einzelne Äste/Bereiche des Baums werden einzelnen Akteuren zugesprochen.</a:t>
            </a:r>
          </a:p>
          <a:p>
            <a:r>
              <a:rPr lang="de-DE" dirty="0"/>
              <a:t>Skalierbarkeit (große und wachsende absolute Zahl an Teilnehmern): </a:t>
            </a:r>
            <a:br>
              <a:rPr lang="de-DE" dirty="0"/>
            </a:br>
            <a:r>
              <a:rPr lang="de-DE" dirty="0"/>
              <a:t>Implementierung als verteilte Datenbank.</a:t>
            </a:r>
          </a:p>
          <a:p>
            <a:pPr lvl="1"/>
            <a:r>
              <a:rPr lang="de-DE" dirty="0"/>
              <a:t>Bei Wachstum des Systems (bzw. Last) können einfach weitere DNS Server hinzugefügt werden.</a:t>
            </a:r>
          </a:p>
          <a:p>
            <a:pPr lvl="1"/>
            <a:endParaRPr lang="de-DE" dirty="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25</a:t>
            </a:fld>
            <a:endParaRPr lang="de-DE"/>
          </a:p>
        </p:txBody>
      </p:sp>
    </p:spTree>
    <p:extLst>
      <p:ext uri="{BB962C8B-B14F-4D97-AF65-F5344CB8AC3E}">
        <p14:creationId xmlns:p14="http://schemas.microsoft.com/office/powerpoint/2010/main" val="3573258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Überblick DNS</a:t>
            </a: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de-DE" dirty="0"/>
              <a:t>DNS ...</a:t>
            </a:r>
          </a:p>
          <a:p>
            <a:r>
              <a:rPr lang="de-DE" dirty="0"/>
              <a:t>ist ein Dienst der Anwendungsschicht</a:t>
            </a:r>
          </a:p>
          <a:p>
            <a:r>
              <a:rPr lang="de-DE" dirty="0"/>
              <a:t>ist als verteilte Datenbank mit einer Hierarchie von Nameservern implementiert.</a:t>
            </a:r>
          </a:p>
          <a:p>
            <a:r>
              <a:rPr lang="de-DE" dirty="0"/>
              <a:t>bietet einen als Baum strukturierten (hierarchischen) Namensraum für Hosts im Internet.</a:t>
            </a:r>
          </a:p>
          <a:p>
            <a:r>
              <a:rPr lang="de-DE" dirty="0"/>
              <a:t>ist kritischer Bestandteil des Internets!</a:t>
            </a:r>
          </a:p>
        </p:txBody>
      </p:sp>
      <p:sp>
        <p:nvSpPr>
          <p:cNvPr id="4" name="Slide Number Placeholder 3"/>
          <p:cNvSpPr>
            <a:spLocks noGrp="1"/>
          </p:cNvSpPr>
          <p:nvPr>
            <p:ph type="sldNum" sz="quarter" idx="12"/>
          </p:nvPr>
        </p:nvSpPr>
        <p:spPr/>
        <p:txBody>
          <a:bodyPr/>
          <a:lstStyle/>
          <a:p>
            <a:fld id="{62E63B0E-122E-4112-8AEA-022338C1FEFA}" type="slidenum">
              <a:rPr lang="de-DE" smtClean="0"/>
              <a:t>26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977459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DNS als Dienst</a:t>
            </a:r>
          </a:p>
        </p:txBody>
      </p:sp>
      <p:sp>
        <p:nvSpPr>
          <p:cNvPr id="3" name="Inhaltsplatzhalter 2"/>
          <p:cNvSpPr>
            <a:spLocks noGrp="1"/>
          </p:cNvSpPr>
          <p:nvPr>
            <p:ph idx="1"/>
          </p:nvPr>
        </p:nvSpPr>
        <p:spPr/>
        <p:txBody>
          <a:bodyPr/>
          <a:lstStyle/>
          <a:p>
            <a:r>
              <a:rPr lang="de-DE" dirty="0"/>
              <a:t>Dienste und Dienstmerkmale:</a:t>
            </a:r>
          </a:p>
          <a:p>
            <a:pPr lvl="1"/>
            <a:r>
              <a:rPr lang="de-DE" dirty="0"/>
              <a:t>Namensauflösung (Abbildung Host-Namen auf IP-Adressen</a:t>
            </a:r>
          </a:p>
          <a:p>
            <a:pPr lvl="2"/>
            <a:r>
              <a:rPr lang="de-DE" i="1" dirty="0" err="1"/>
              <a:t>Fully</a:t>
            </a:r>
            <a:r>
              <a:rPr lang="de-DE" i="1" dirty="0"/>
              <a:t> </a:t>
            </a:r>
            <a:r>
              <a:rPr lang="de-DE" i="1" dirty="0" err="1"/>
              <a:t>Qualified</a:t>
            </a:r>
            <a:r>
              <a:rPr lang="de-DE" i="1" dirty="0"/>
              <a:t> Domain-Name (FQDN)</a:t>
            </a:r>
          </a:p>
          <a:p>
            <a:pPr lvl="2"/>
            <a:r>
              <a:rPr lang="de-DE" i="1" dirty="0" err="1"/>
              <a:t>Resource</a:t>
            </a:r>
            <a:r>
              <a:rPr lang="de-DE" i="1" dirty="0"/>
              <a:t> Records = &lt;</a:t>
            </a:r>
            <a:r>
              <a:rPr lang="de-DE" i="1" dirty="0" err="1"/>
              <a:t>name</a:t>
            </a:r>
            <a:r>
              <a:rPr lang="de-DE" i="1" dirty="0"/>
              <a:t>&gt; [&lt;</a:t>
            </a:r>
            <a:r>
              <a:rPr lang="de-DE" i="1" dirty="0" err="1"/>
              <a:t>ttl</a:t>
            </a:r>
            <a:r>
              <a:rPr lang="de-DE" i="1" dirty="0"/>
              <a:t>&gt;] [&lt;</a:t>
            </a:r>
            <a:r>
              <a:rPr lang="de-DE" i="1" dirty="0" err="1"/>
              <a:t>class</a:t>
            </a:r>
            <a:r>
              <a:rPr lang="de-DE" i="1" dirty="0"/>
              <a:t>&gt;] &lt;type&gt; &lt;</a:t>
            </a:r>
            <a:r>
              <a:rPr lang="de-DE" i="1" dirty="0" err="1"/>
              <a:t>rdata</a:t>
            </a:r>
            <a:r>
              <a:rPr lang="de-DE" i="1" dirty="0"/>
              <a:t>&gt;</a:t>
            </a:r>
            <a:endParaRPr lang="de-DE" dirty="0"/>
          </a:p>
          <a:p>
            <a:pPr lvl="1"/>
            <a:r>
              <a:rPr lang="de-DE" dirty="0"/>
              <a:t>Aliasing (insbesondere für Hosts, Mail Server)</a:t>
            </a:r>
          </a:p>
          <a:p>
            <a:pPr lvl="1"/>
            <a:r>
              <a:rPr lang="de-DE" dirty="0"/>
              <a:t>Redundanz</a:t>
            </a:r>
          </a:p>
          <a:p>
            <a:pPr lvl="1"/>
            <a:r>
              <a:rPr lang="de-DE" dirty="0"/>
              <a:t>Lastverteilung zwischen replizierten Servern</a:t>
            </a:r>
          </a:p>
          <a:p>
            <a:r>
              <a:rPr lang="de-DE" dirty="0"/>
              <a:t>Grundfunktionen eines DNS-Servers:</a:t>
            </a:r>
          </a:p>
          <a:p>
            <a:pPr lvl="1"/>
            <a:r>
              <a:rPr lang="de-DE" dirty="0"/>
              <a:t>Beantworten von Client-Anfragen</a:t>
            </a:r>
          </a:p>
          <a:p>
            <a:pPr lvl="1"/>
            <a:r>
              <a:rPr lang="de-DE" dirty="0"/>
              <a:t>Austausch mit anderen DNS-Servern</a:t>
            </a:r>
          </a:p>
          <a:p>
            <a:endParaRPr lang="de-DE" dirty="0"/>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27</a:t>
            </a:fld>
            <a:endParaRPr lang="de-DE"/>
          </a:p>
        </p:txBody>
      </p:sp>
    </p:spTree>
    <p:extLst>
      <p:ext uri="{BB962C8B-B14F-4D97-AF65-F5344CB8AC3E}">
        <p14:creationId xmlns:p14="http://schemas.microsoft.com/office/powerpoint/2010/main" val="385831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DNS Namensraum (1)</a:t>
            </a:r>
          </a:p>
        </p:txBody>
      </p:sp>
      <p:sp>
        <p:nvSpPr>
          <p:cNvPr id="9" name="Content Placeholder 8"/>
          <p:cNvSpPr>
            <a:spLocks noGrp="1"/>
          </p:cNvSpPr>
          <p:nvPr>
            <p:ph idx="1"/>
          </p:nvPr>
        </p:nvSpPr>
        <p:spPr/>
        <p:txBody>
          <a:bodyPr>
            <a:normAutofit/>
          </a:bodyPr>
          <a:lstStyle/>
          <a:p>
            <a:r>
              <a:rPr lang="de-DE" dirty="0"/>
              <a:t>Unterscheidung: Generische und Länder-Domänen</a:t>
            </a:r>
          </a:p>
          <a:p>
            <a:r>
              <a:rPr lang="de-DE" dirty="0"/>
              <a:t>Top Level Domains (TLD) von der ICANN (Internet Corporation </a:t>
            </a:r>
            <a:r>
              <a:rPr lang="de-DE" dirty="0" err="1"/>
              <a:t>for</a:t>
            </a:r>
            <a:r>
              <a:rPr lang="de-DE" dirty="0"/>
              <a:t> </a:t>
            </a:r>
            <a:r>
              <a:rPr lang="de-DE" dirty="0" err="1"/>
              <a:t>Assigned</a:t>
            </a:r>
            <a:r>
              <a:rPr lang="de-DE" dirty="0"/>
              <a:t> </a:t>
            </a:r>
            <a:r>
              <a:rPr lang="de-DE" dirty="0" err="1"/>
              <a:t>Names</a:t>
            </a:r>
            <a:r>
              <a:rPr lang="de-DE" dirty="0"/>
              <a:t> </a:t>
            </a:r>
            <a:r>
              <a:rPr lang="de-DE" dirty="0" err="1"/>
              <a:t>and</a:t>
            </a:r>
            <a:r>
              <a:rPr lang="de-DE" dirty="0"/>
              <a:t> Numbers) verwaltet</a:t>
            </a:r>
          </a:p>
          <a:p>
            <a:r>
              <a:rPr lang="de-DE" dirty="0"/>
              <a:t>Für jeden TLD gibt es einen </a:t>
            </a:r>
            <a:r>
              <a:rPr lang="de-DE" dirty="0" err="1"/>
              <a:t>Registrar</a:t>
            </a:r>
            <a:r>
              <a:rPr lang="de-DE" dirty="0"/>
              <a:t>, der (gegen Gebühr) </a:t>
            </a:r>
            <a:r>
              <a:rPr lang="de-DE" dirty="0" err="1"/>
              <a:t>second</a:t>
            </a:r>
            <a:r>
              <a:rPr lang="de-DE" dirty="0"/>
              <a:t> </a:t>
            </a:r>
            <a:r>
              <a:rPr lang="de-DE" dirty="0" err="1"/>
              <a:t>level</a:t>
            </a:r>
            <a:r>
              <a:rPr lang="de-DE" dirty="0"/>
              <a:t> Domains in diesem TLD an verschiedenste Organisationen (z.B.: LMU) sowie Privatleute vergibt (</a:t>
            </a:r>
            <a:r>
              <a:rPr lang="de-DE" dirty="0">
                <a:sym typeface="Wingdings"/>
              </a:rPr>
              <a:t> </a:t>
            </a:r>
            <a:r>
              <a:rPr lang="de-DE" dirty="0"/>
              <a:t>First </a:t>
            </a:r>
            <a:r>
              <a:rPr lang="de-DE" dirty="0" err="1"/>
              <a:t>Come</a:t>
            </a:r>
            <a:r>
              <a:rPr lang="de-DE" dirty="0"/>
              <a:t>, First </a:t>
            </a:r>
            <a:r>
              <a:rPr lang="de-DE" dirty="0" err="1"/>
              <a:t>Served</a:t>
            </a:r>
            <a:r>
              <a:rPr lang="de-DE" dirty="0"/>
              <a: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28</a:t>
            </a:fld>
            <a:endParaRPr lang="de-DE"/>
          </a:p>
        </p:txBody>
      </p:sp>
    </p:spTree>
    <p:extLst>
      <p:ext uri="{BB962C8B-B14F-4D97-AF65-F5344CB8AC3E}">
        <p14:creationId xmlns:p14="http://schemas.microsoft.com/office/powerpoint/2010/main" val="4242405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DNS Namensraum (2)</a:t>
            </a:r>
          </a:p>
        </p:txBody>
      </p:sp>
      <p:sp>
        <p:nvSpPr>
          <p:cNvPr id="9" name="Content Placeholder 8"/>
          <p:cNvSpPr>
            <a:spLocks noGrp="1"/>
          </p:cNvSpPr>
          <p:nvPr>
            <p:ph idx="1"/>
          </p:nvPr>
        </p:nvSpPr>
        <p:spPr/>
        <p:txBody>
          <a:bodyPr>
            <a:normAutofit fontScale="92500"/>
          </a:bodyPr>
          <a:lstStyle/>
          <a:p>
            <a:r>
              <a:rPr lang="de-DE" dirty="0"/>
              <a:t>Second Level Domains (und tiefer) können von den Organisationen, denen sie zugesprochen wurden, beliebig in weitere Subdomänen eingeteilt werden. (z.B.: „</a:t>
            </a:r>
            <a:r>
              <a:rPr lang="de-DE" dirty="0" err="1"/>
              <a:t>ifi</a:t>
            </a:r>
            <a:r>
              <a:rPr lang="de-DE" dirty="0"/>
              <a:t>“ als Subdomäne von „</a:t>
            </a:r>
            <a:r>
              <a:rPr lang="de-DE" dirty="0" err="1"/>
              <a:t>lmu</a:t>
            </a:r>
            <a:r>
              <a:rPr lang="de-DE" dirty="0"/>
              <a:t>“)</a:t>
            </a:r>
          </a:p>
          <a:p>
            <a:r>
              <a:rPr lang="de-DE" dirty="0"/>
              <a:t>Blätter des Baums enthalten Hostnamen </a:t>
            </a:r>
            <a:br>
              <a:rPr lang="de-DE" dirty="0"/>
            </a:br>
            <a:r>
              <a:rPr lang="de-DE" dirty="0"/>
              <a:t>(In der Praxis kann „Hostname“ mit vielen IP-Adressen /tatsächlichen Hostmaschinen assoziiert werden)</a:t>
            </a:r>
          </a:p>
          <a:p>
            <a:r>
              <a:rPr lang="de-DE" dirty="0"/>
              <a:t>Der </a:t>
            </a:r>
            <a:r>
              <a:rPr lang="de-DE" i="1" dirty="0" err="1"/>
              <a:t>Fully</a:t>
            </a:r>
            <a:r>
              <a:rPr lang="de-DE" i="1" dirty="0"/>
              <a:t> </a:t>
            </a:r>
            <a:r>
              <a:rPr lang="de-DE" i="1" dirty="0" err="1"/>
              <a:t>Qualified</a:t>
            </a:r>
            <a:r>
              <a:rPr lang="de-DE" i="1" dirty="0"/>
              <a:t> Domain Name </a:t>
            </a:r>
            <a:r>
              <a:rPr lang="de-DE" dirty="0"/>
              <a:t>(FQDN) ist der volle Pfad von einem Blatt des Baums bis zur Wurzel (durch Punkte getrennt) z.B.: „pcheger12.nm.ifi.lmu.de.“ </a:t>
            </a:r>
            <a:br>
              <a:rPr lang="de-DE" dirty="0"/>
            </a:br>
            <a:r>
              <a:rPr lang="de-DE" dirty="0"/>
              <a:t>(Die Wurzel nach dem letztem Punkt ist namenslos)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29</a:t>
            </a:fld>
            <a:endParaRPr lang="de-DE"/>
          </a:p>
        </p:txBody>
      </p:sp>
    </p:spTree>
    <p:extLst>
      <p:ext uri="{BB962C8B-B14F-4D97-AF65-F5344CB8AC3E}">
        <p14:creationId xmlns:p14="http://schemas.microsoft.com/office/powerpoint/2010/main" val="364111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Chat-</a:t>
            </a:r>
            <a:r>
              <a:rPr lang="en-GB" dirty="0" err="1" smtClean="0"/>
              <a:t>Beispiel</a:t>
            </a:r>
            <a:r>
              <a:rPr lang="en-GB" dirty="0" smtClean="0"/>
              <a:t>: </a:t>
            </a:r>
            <a:r>
              <a:rPr lang="en-GB" dirty="0" err="1" smtClean="0"/>
              <a:t>Adressierung</a:t>
            </a:r>
            <a:endParaRPr lang="de-DE" dirty="0"/>
          </a:p>
        </p:txBody>
      </p:sp>
      <p:sp>
        <p:nvSpPr>
          <p:cNvPr id="3" name="Inhaltsplatzhalter 2"/>
          <p:cNvSpPr>
            <a:spLocks noGrp="1"/>
          </p:cNvSpPr>
          <p:nvPr>
            <p:ph idx="1"/>
          </p:nvPr>
        </p:nvSpPr>
        <p:spPr>
          <a:xfrm>
            <a:off x="628650" y="1825625"/>
            <a:ext cx="3784324" cy="4351338"/>
          </a:xfrm>
        </p:spPr>
        <p:txBody>
          <a:bodyPr>
            <a:normAutofit/>
          </a:bodyPr>
          <a:lstStyle/>
          <a:p>
            <a:pPr marL="0" indent="0">
              <a:buNone/>
            </a:pPr>
            <a:r>
              <a:rPr lang="en-GB" sz="2000" dirty="0" err="1" smtClean="0"/>
              <a:t>Adressierung</a:t>
            </a:r>
            <a:r>
              <a:rPr lang="en-GB" sz="2000" dirty="0" smtClean="0"/>
              <a:t> des </a:t>
            </a:r>
            <a:r>
              <a:rPr lang="en-GB" sz="2000" b="1" dirty="0" err="1" smtClean="0"/>
              <a:t>Empf</a:t>
            </a:r>
            <a:r>
              <a:rPr lang="de-DE" sz="2000" b="1" dirty="0" err="1" smtClean="0"/>
              <a:t>ängers</a:t>
            </a:r>
            <a:r>
              <a:rPr lang="de-DE" sz="2000" b="1" dirty="0" smtClean="0"/>
              <a:t> </a:t>
            </a:r>
            <a:r>
              <a:rPr lang="de-DE" sz="2000" dirty="0" smtClean="0"/>
              <a:t>einer Nachricht anhand von </a:t>
            </a:r>
            <a:r>
              <a:rPr lang="de-DE" sz="2000" i="1" dirty="0" smtClean="0"/>
              <a:t>mnemonischen</a:t>
            </a:r>
            <a:r>
              <a:rPr lang="de-DE" sz="2000" dirty="0" smtClean="0"/>
              <a:t> </a:t>
            </a:r>
            <a:r>
              <a:rPr lang="de-DE" sz="2000" b="1" dirty="0" smtClean="0"/>
              <a:t>Benutzernamens</a:t>
            </a:r>
          </a:p>
          <a:p>
            <a:pPr marL="0" indent="0">
              <a:buNone/>
            </a:pPr>
            <a:endParaRPr lang="de-DE" sz="2000" dirty="0" smtClean="0"/>
          </a:p>
          <a:p>
            <a:pPr marL="0" indent="0">
              <a:buNone/>
            </a:pPr>
            <a:r>
              <a:rPr lang="de-DE" sz="2000" dirty="0" smtClean="0"/>
              <a:t>Adressierung der Hosts anhand eines mnemonischen </a:t>
            </a:r>
            <a:r>
              <a:rPr lang="de-DE" sz="2000" b="1" dirty="0" smtClean="0"/>
              <a:t>Hostnamens</a:t>
            </a:r>
            <a:endParaRPr lang="de-DE" sz="2000" dirty="0"/>
          </a:p>
          <a:p>
            <a:pPr marL="0" indent="0">
              <a:buNone/>
            </a:pPr>
            <a:endParaRPr lang="de-DE" sz="2000" b="1" dirty="0" smtClean="0"/>
          </a:p>
          <a:p>
            <a:pPr marL="0" indent="0">
              <a:buNone/>
            </a:pPr>
            <a:r>
              <a:rPr lang="de-DE" sz="2000" dirty="0" smtClean="0"/>
              <a:t>Aber: Hostnamen geben keine Informationen darüber, wo sich ein Host im Internet befindet.</a:t>
            </a:r>
          </a:p>
          <a:p>
            <a:pPr marL="0" indent="0">
              <a:buNone/>
            </a:pPr>
            <a:r>
              <a:rPr lang="de-DE" sz="2000" dirty="0" smtClean="0">
                <a:sym typeface="Wingdings" panose="05000000000000000000" pitchFamily="2" charset="2"/>
              </a:rPr>
              <a:t> IP-Adressen</a:t>
            </a:r>
            <a:endParaRPr lang="de-DE" sz="2000" dirty="0" smtClean="0"/>
          </a:p>
          <a:p>
            <a:pPr marL="0" indent="0">
              <a:buNone/>
            </a:pPr>
            <a:endParaRPr lang="de-DE" sz="2000" b="1"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3</a:t>
            </a:fld>
            <a:endParaRPr lang="de-DE"/>
          </a:p>
        </p:txBody>
      </p:sp>
      <p:sp>
        <p:nvSpPr>
          <p:cNvPr id="7" name="Smiley 6"/>
          <p:cNvSpPr/>
          <p:nvPr/>
        </p:nvSpPr>
        <p:spPr>
          <a:xfrm>
            <a:off x="4940097" y="2325769"/>
            <a:ext cx="325465" cy="3254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miley 7"/>
          <p:cNvSpPr/>
          <p:nvPr/>
        </p:nvSpPr>
        <p:spPr>
          <a:xfrm>
            <a:off x="8185799" y="2325769"/>
            <a:ext cx="325465" cy="3254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krümmter Verbinder 11"/>
          <p:cNvCxnSpPr>
            <a:stCxn id="7" idx="7"/>
            <a:endCxn id="8" idx="1"/>
          </p:cNvCxnSpPr>
          <p:nvPr/>
        </p:nvCxnSpPr>
        <p:spPr>
          <a:xfrm rot="5400000" flipH="1" flipV="1">
            <a:off x="6725680" y="865651"/>
            <a:ext cx="12700" cy="3015563"/>
          </a:xfrm>
          <a:prstGeom prst="curvedConnector3">
            <a:avLst>
              <a:gd name="adj1" fmla="val 2175299"/>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Vertikales Scrollen 13"/>
          <p:cNvSpPr/>
          <p:nvPr/>
        </p:nvSpPr>
        <p:spPr>
          <a:xfrm>
            <a:off x="6115050" y="1659005"/>
            <a:ext cx="1339679" cy="333239"/>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Hallo, Bob!</a:t>
            </a:r>
            <a:endParaRPr lang="de-DE" sz="1600" dirty="0"/>
          </a:p>
        </p:txBody>
      </p:sp>
      <p:cxnSp>
        <p:nvCxnSpPr>
          <p:cNvPr id="16" name="Gekrümmter Verbinder 15"/>
          <p:cNvCxnSpPr>
            <a:stCxn id="8" idx="3"/>
            <a:endCxn id="7" idx="5"/>
          </p:cNvCxnSpPr>
          <p:nvPr/>
        </p:nvCxnSpPr>
        <p:spPr>
          <a:xfrm rot="5400000">
            <a:off x="6725681" y="1095790"/>
            <a:ext cx="12700" cy="3015563"/>
          </a:xfrm>
          <a:prstGeom prst="curvedConnector3">
            <a:avLst>
              <a:gd name="adj1" fmla="val 2175299"/>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Vertikales Scrollen 18"/>
          <p:cNvSpPr/>
          <p:nvPr/>
        </p:nvSpPr>
        <p:spPr>
          <a:xfrm>
            <a:off x="6115050" y="2957223"/>
            <a:ext cx="1339679" cy="333239"/>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smtClean="0"/>
              <a:t>Hallo, Alice!</a:t>
            </a:r>
            <a:endParaRPr lang="de-DE" sz="1600" dirty="0"/>
          </a:p>
        </p:txBody>
      </p:sp>
      <p:grpSp>
        <p:nvGrpSpPr>
          <p:cNvPr id="40" name="Gruppieren 39"/>
          <p:cNvGrpSpPr/>
          <p:nvPr/>
        </p:nvGrpSpPr>
        <p:grpSpPr>
          <a:xfrm>
            <a:off x="3849949" y="3840478"/>
            <a:ext cx="5124364" cy="2597874"/>
            <a:chOff x="3418814" y="3699397"/>
            <a:chExt cx="5519896" cy="2815790"/>
          </a:xfrm>
        </p:grpSpPr>
        <p:pic>
          <p:nvPicPr>
            <p:cNvPr id="22" name="Bild 4"/>
            <p:cNvPicPr>
              <a:picLocks noChangeAspect="1"/>
            </p:cNvPicPr>
            <p:nvPr/>
          </p:nvPicPr>
          <p:blipFill>
            <a:blip r:embed="rId2"/>
            <a:stretch>
              <a:fillRect/>
            </a:stretch>
          </p:blipFill>
          <p:spPr>
            <a:xfrm>
              <a:off x="4125515" y="4001294"/>
              <a:ext cx="1180358" cy="1094111"/>
            </a:xfrm>
            <a:prstGeom prst="rect">
              <a:avLst/>
            </a:prstGeom>
          </p:spPr>
        </p:pic>
        <p:pic>
          <p:nvPicPr>
            <p:cNvPr id="23" name="Bild 20"/>
            <p:cNvPicPr>
              <a:picLocks noChangeAspect="1"/>
            </p:cNvPicPr>
            <p:nvPr/>
          </p:nvPicPr>
          <p:blipFill>
            <a:blip r:embed="rId3"/>
            <a:stretch>
              <a:fillRect/>
            </a:stretch>
          </p:blipFill>
          <p:spPr>
            <a:xfrm>
              <a:off x="6481651" y="5251226"/>
              <a:ext cx="606476" cy="852857"/>
            </a:xfrm>
            <a:prstGeom prst="rect">
              <a:avLst/>
            </a:prstGeom>
          </p:spPr>
        </p:pic>
        <p:pic>
          <p:nvPicPr>
            <p:cNvPr id="24" name="Bild 4"/>
            <p:cNvPicPr>
              <a:picLocks noChangeAspect="1"/>
            </p:cNvPicPr>
            <p:nvPr/>
          </p:nvPicPr>
          <p:blipFill>
            <a:blip r:embed="rId2"/>
            <a:stretch>
              <a:fillRect/>
            </a:stretch>
          </p:blipFill>
          <p:spPr>
            <a:xfrm>
              <a:off x="7758352" y="4082561"/>
              <a:ext cx="1180358" cy="1094111"/>
            </a:xfrm>
            <a:prstGeom prst="rect">
              <a:avLst/>
            </a:prstGeom>
          </p:spPr>
        </p:pic>
        <p:cxnSp>
          <p:nvCxnSpPr>
            <p:cNvPr id="26" name="Gerade Verbindung mit Pfeil 25"/>
            <p:cNvCxnSpPr>
              <a:endCxn id="23" idx="1"/>
            </p:cNvCxnSpPr>
            <p:nvPr/>
          </p:nvCxnSpPr>
          <p:spPr>
            <a:xfrm>
              <a:off x="5019450" y="4758422"/>
              <a:ext cx="1462201" cy="9192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23" idx="3"/>
            </p:cNvCxnSpPr>
            <p:nvPr/>
          </p:nvCxnSpPr>
          <p:spPr>
            <a:xfrm flipV="1">
              <a:off x="7088127" y="4997114"/>
              <a:ext cx="894983" cy="6805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5305874" y="6114875"/>
              <a:ext cx="2811398" cy="400312"/>
            </a:xfrm>
            <a:prstGeom prst="rect">
              <a:avLst/>
            </a:prstGeom>
            <a:noFill/>
          </p:spPr>
          <p:txBody>
            <a:bodyPr wrap="none" rtlCol="0">
              <a:spAutoFit/>
            </a:bodyPr>
            <a:lstStyle/>
            <a:p>
              <a:r>
                <a:rPr lang="de-DE" dirty="0"/>
                <a:t>r</a:t>
              </a:r>
              <a:r>
                <a:rPr lang="de-DE" dirty="0" smtClean="0"/>
                <a:t>nvs.rnp.lab.nm.ifi.lmu.de</a:t>
              </a:r>
              <a:endParaRPr lang="de-DE" dirty="0"/>
            </a:p>
          </p:txBody>
        </p:sp>
        <p:sp>
          <p:nvSpPr>
            <p:cNvPr id="38" name="Textfeld 37"/>
            <p:cNvSpPr txBox="1"/>
            <p:nvPr/>
          </p:nvSpPr>
          <p:spPr>
            <a:xfrm>
              <a:off x="6838537" y="3699397"/>
              <a:ext cx="2043829" cy="369332"/>
            </a:xfrm>
            <a:prstGeom prst="rect">
              <a:avLst/>
            </a:prstGeom>
            <a:noFill/>
          </p:spPr>
          <p:txBody>
            <a:bodyPr wrap="none" rtlCol="0">
              <a:spAutoFit/>
            </a:bodyPr>
            <a:lstStyle/>
            <a:p>
              <a:r>
                <a:rPr lang="de-DE" dirty="0" smtClean="0"/>
                <a:t>bob.campus.lmu.de</a:t>
              </a:r>
              <a:endParaRPr lang="de-DE" dirty="0"/>
            </a:p>
          </p:txBody>
        </p:sp>
        <p:sp>
          <p:nvSpPr>
            <p:cNvPr id="39" name="Textfeld 38"/>
            <p:cNvSpPr txBox="1"/>
            <p:nvPr/>
          </p:nvSpPr>
          <p:spPr>
            <a:xfrm>
              <a:off x="3418814" y="5017198"/>
              <a:ext cx="2107949" cy="369332"/>
            </a:xfrm>
            <a:prstGeom prst="rect">
              <a:avLst/>
            </a:prstGeom>
            <a:noFill/>
          </p:spPr>
          <p:txBody>
            <a:bodyPr wrap="none" rtlCol="0">
              <a:spAutoFit/>
            </a:bodyPr>
            <a:lstStyle/>
            <a:p>
              <a:r>
                <a:rPr lang="de-DE" dirty="0" smtClean="0"/>
                <a:t>alice.campus.lmu.de</a:t>
              </a:r>
              <a:endParaRPr lang="de-DE" dirty="0"/>
            </a:p>
          </p:txBody>
        </p:sp>
      </p:grpSp>
    </p:spTree>
    <p:extLst>
      <p:ext uri="{BB962C8B-B14F-4D97-AF65-F5344CB8AC3E}">
        <p14:creationId xmlns:p14="http://schemas.microsoft.com/office/powerpoint/2010/main" val="30665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hteck 101"/>
          <p:cNvSpPr/>
          <p:nvPr/>
        </p:nvSpPr>
        <p:spPr>
          <a:xfrm>
            <a:off x="490900" y="2656313"/>
            <a:ext cx="6764754" cy="52442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101" name="Rechteck 100"/>
          <p:cNvSpPr/>
          <p:nvPr/>
        </p:nvSpPr>
        <p:spPr>
          <a:xfrm>
            <a:off x="501309" y="1258233"/>
            <a:ext cx="6764754" cy="139808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60" name="Rechteck 59"/>
          <p:cNvSpPr/>
          <p:nvPr/>
        </p:nvSpPr>
        <p:spPr>
          <a:xfrm>
            <a:off x="501309" y="396207"/>
            <a:ext cx="4837211" cy="8657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58" name="Rechteck 57"/>
          <p:cNvSpPr/>
          <p:nvPr/>
        </p:nvSpPr>
        <p:spPr>
          <a:xfrm>
            <a:off x="5414785" y="396207"/>
            <a:ext cx="1851278" cy="8657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6" name="Gerade Verbindung mit Pfeil 5"/>
          <p:cNvCxnSpPr/>
          <p:nvPr/>
        </p:nvCxnSpPr>
        <p:spPr>
          <a:xfrm flipH="1">
            <a:off x="995142" y="397437"/>
            <a:ext cx="2959431"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Rechteck 11"/>
          <p:cNvSpPr/>
          <p:nvPr/>
        </p:nvSpPr>
        <p:spPr>
          <a:xfrm>
            <a:off x="470580" y="3159618"/>
            <a:ext cx="6856414" cy="3046988"/>
          </a:xfrm>
          <a:prstGeom prst="rect">
            <a:avLst/>
          </a:prstGeom>
        </p:spPr>
        <p:txBody>
          <a:bodyPr wrap="square">
            <a:spAutoFit/>
          </a:bodyPr>
          <a:lstStyle/>
          <a:p>
            <a:pPr marL="285750" indent="-285750">
              <a:buClr>
                <a:schemeClr val="tx2">
                  <a:lumMod val="60000"/>
                  <a:lumOff val="40000"/>
                </a:schemeClr>
              </a:buClr>
              <a:buFont typeface="Arial"/>
              <a:buChar char="•"/>
            </a:pPr>
            <a:r>
              <a:rPr lang="de-DE" sz="1600" dirty="0">
                <a:solidFill>
                  <a:schemeClr val="tx1"/>
                </a:solidFill>
              </a:rPr>
              <a:t>Hierarchisch, Baumstruktur</a:t>
            </a:r>
          </a:p>
          <a:p>
            <a:pPr marL="285750" indent="-285750">
              <a:buClr>
                <a:schemeClr val="tx2">
                  <a:lumMod val="60000"/>
                  <a:lumOff val="40000"/>
                </a:schemeClr>
              </a:buClr>
              <a:buFont typeface="Arial"/>
              <a:buChar char="•"/>
            </a:pPr>
            <a:r>
              <a:rPr lang="de-DE" sz="1600" dirty="0"/>
              <a:t>Top Level Domains (TLD): festgelegt von ICANN</a:t>
            </a:r>
          </a:p>
          <a:p>
            <a:pPr marL="742950" lvl="1" indent="-285750">
              <a:buClr>
                <a:schemeClr val="tx2">
                  <a:lumMod val="60000"/>
                  <a:lumOff val="40000"/>
                </a:schemeClr>
              </a:buClr>
              <a:buFont typeface="Arial"/>
              <a:buChar char="•"/>
            </a:pPr>
            <a:r>
              <a:rPr lang="de-DE" sz="1600" dirty="0"/>
              <a:t>generisch, nach Zweck (</a:t>
            </a:r>
            <a:r>
              <a:rPr lang="de-DE" sz="1600" dirty="0" err="1"/>
              <a:t>gTLD</a:t>
            </a:r>
            <a:r>
              <a:rPr lang="de-DE" sz="1600" dirty="0"/>
              <a:t>)</a:t>
            </a:r>
          </a:p>
          <a:p>
            <a:pPr marL="742950" lvl="1" indent="-285750">
              <a:buClr>
                <a:schemeClr val="tx2">
                  <a:lumMod val="60000"/>
                  <a:lumOff val="40000"/>
                </a:schemeClr>
              </a:buClr>
              <a:buFont typeface="Arial"/>
              <a:buChar char="•"/>
            </a:pPr>
            <a:r>
              <a:rPr lang="de-DE" sz="1600" dirty="0"/>
              <a:t>TLD für Länder (</a:t>
            </a:r>
            <a:r>
              <a:rPr lang="de-DE" sz="1600" dirty="0" err="1"/>
              <a:t>ccTLD</a:t>
            </a:r>
            <a:r>
              <a:rPr lang="de-DE" sz="1600" dirty="0"/>
              <a:t>, </a:t>
            </a:r>
            <a:r>
              <a:rPr lang="de-DE" sz="1600" dirty="0" err="1"/>
              <a:t>ca</a:t>
            </a:r>
            <a:r>
              <a:rPr lang="de-DE" sz="1600" dirty="0"/>
              <a:t> 240 Stück)</a:t>
            </a:r>
          </a:p>
          <a:p>
            <a:pPr marL="742950" lvl="1" indent="-285750">
              <a:buClr>
                <a:schemeClr val="tx2">
                  <a:lumMod val="60000"/>
                  <a:lumOff val="40000"/>
                </a:schemeClr>
              </a:buClr>
              <a:buFont typeface="Arial"/>
              <a:buChar char="•"/>
            </a:pPr>
            <a:r>
              <a:rPr lang="de-DE" sz="1600" dirty="0"/>
              <a:t>seit 2013: „</a:t>
            </a:r>
            <a:r>
              <a:rPr lang="de-DE" sz="1600" dirty="0" err="1"/>
              <a:t>new</a:t>
            </a:r>
            <a:r>
              <a:rPr lang="de-DE" sz="1600" dirty="0"/>
              <a:t> </a:t>
            </a:r>
            <a:r>
              <a:rPr lang="de-DE" sz="1600" dirty="0" err="1"/>
              <a:t>gTLDs</a:t>
            </a:r>
            <a:r>
              <a:rPr lang="de-DE" sz="1600" dirty="0"/>
              <a:t>“</a:t>
            </a:r>
          </a:p>
          <a:p>
            <a:pPr marL="285750" indent="-285750">
              <a:buClr>
                <a:schemeClr val="tx2">
                  <a:lumMod val="60000"/>
                  <a:lumOff val="40000"/>
                </a:schemeClr>
              </a:buClr>
              <a:buFont typeface="Arial"/>
              <a:buChar char="•"/>
            </a:pPr>
            <a:r>
              <a:rPr lang="de-DE" sz="1600" dirty="0">
                <a:solidFill>
                  <a:schemeClr val="tx1"/>
                </a:solidFill>
              </a:rPr>
              <a:t>Subdomains: Unterteilung in benannte Teildomänen</a:t>
            </a:r>
          </a:p>
          <a:p>
            <a:pPr marL="742950" lvl="1" indent="-285750">
              <a:buClr>
                <a:schemeClr val="tx2">
                  <a:lumMod val="60000"/>
                  <a:lumOff val="40000"/>
                </a:schemeClr>
              </a:buClr>
              <a:buFont typeface="Arial"/>
              <a:buChar char="•"/>
            </a:pPr>
            <a:r>
              <a:rPr lang="de-DE" sz="1600" dirty="0"/>
              <a:t>Second-level </a:t>
            </a:r>
            <a:r>
              <a:rPr lang="de-DE" sz="1600" dirty="0" err="1"/>
              <a:t>domains</a:t>
            </a:r>
            <a:r>
              <a:rPr lang="de-DE" sz="1600" dirty="0"/>
              <a:t> (</a:t>
            </a:r>
            <a:r>
              <a:rPr lang="de-DE" sz="1600" dirty="0" err="1"/>
              <a:t>z.b.</a:t>
            </a:r>
            <a:r>
              <a:rPr lang="de-DE" sz="1600" dirty="0"/>
              <a:t> </a:t>
            </a:r>
            <a:r>
              <a:rPr lang="de-DE" sz="1600" dirty="0" err="1">
                <a:solidFill>
                  <a:schemeClr val="bg1">
                    <a:lumMod val="65000"/>
                  </a:schemeClr>
                </a:solidFill>
                <a:latin typeface="Courier"/>
                <a:cs typeface="Courier"/>
              </a:rPr>
              <a:t>lmu.de</a:t>
            </a:r>
            <a:r>
              <a:rPr lang="de-DE" sz="1600" dirty="0"/>
              <a:t>) von </a:t>
            </a:r>
            <a:r>
              <a:rPr lang="de-DE" sz="1600" u="sng" dirty="0" err="1"/>
              <a:t>Registraren</a:t>
            </a:r>
            <a:r>
              <a:rPr lang="de-DE" sz="1600" dirty="0"/>
              <a:t> zugeteilt</a:t>
            </a:r>
          </a:p>
          <a:p>
            <a:pPr marL="742950" lvl="1" indent="-285750">
              <a:buClr>
                <a:schemeClr val="tx2">
                  <a:lumMod val="60000"/>
                  <a:lumOff val="40000"/>
                </a:schemeClr>
              </a:buClr>
              <a:buFont typeface="Arial"/>
              <a:buChar char="•"/>
            </a:pPr>
            <a:r>
              <a:rPr lang="de-DE" sz="1600" dirty="0">
                <a:solidFill>
                  <a:schemeClr val="tx1"/>
                </a:solidFill>
              </a:rPr>
              <a:t>Unterteilung in Subdomains kann wiederholt werden</a:t>
            </a:r>
          </a:p>
          <a:p>
            <a:pPr marL="285750" indent="-285750">
              <a:buClr>
                <a:schemeClr val="tx2">
                  <a:lumMod val="60000"/>
                  <a:lumOff val="40000"/>
                </a:schemeClr>
              </a:buClr>
              <a:buFont typeface="Arial"/>
              <a:buChar char="•"/>
            </a:pPr>
            <a:r>
              <a:rPr lang="de-DE" sz="1600" dirty="0"/>
              <a:t>Host-Name: Blätter des Baumes</a:t>
            </a:r>
          </a:p>
          <a:p>
            <a:pPr marL="285750" indent="-285750">
              <a:buClr>
                <a:schemeClr val="tx2">
                  <a:lumMod val="60000"/>
                  <a:lumOff val="40000"/>
                </a:schemeClr>
              </a:buClr>
              <a:buFont typeface="Arial"/>
              <a:buChar char="•"/>
            </a:pPr>
            <a:r>
              <a:rPr lang="de-DE" sz="1600" dirty="0" err="1">
                <a:solidFill>
                  <a:schemeClr val="tx1"/>
                </a:solidFill>
              </a:rPr>
              <a:t>Fully</a:t>
            </a:r>
            <a:r>
              <a:rPr lang="de-DE" sz="1600" dirty="0">
                <a:solidFill>
                  <a:schemeClr val="tx1"/>
                </a:solidFill>
              </a:rPr>
              <a:t> </a:t>
            </a:r>
            <a:r>
              <a:rPr lang="de-DE" sz="1600" dirty="0" err="1">
                <a:solidFill>
                  <a:schemeClr val="tx1"/>
                </a:solidFill>
              </a:rPr>
              <a:t>Qualified</a:t>
            </a:r>
            <a:r>
              <a:rPr lang="de-DE" sz="1600" dirty="0">
                <a:solidFill>
                  <a:schemeClr val="tx1"/>
                </a:solidFill>
              </a:rPr>
              <a:t> Domain Name (FQDN)</a:t>
            </a:r>
          </a:p>
          <a:p>
            <a:pPr marL="742950" lvl="1" indent="-285750">
              <a:buClr>
                <a:schemeClr val="tx2">
                  <a:lumMod val="60000"/>
                  <a:lumOff val="40000"/>
                </a:schemeClr>
              </a:buClr>
              <a:buFont typeface="Arial"/>
              <a:buChar char="•"/>
            </a:pPr>
            <a:r>
              <a:rPr lang="de-DE" sz="1600" dirty="0"/>
              <a:t>vollständiger Name bestehend aus Hostname und Domänennamen</a:t>
            </a:r>
          </a:p>
          <a:p>
            <a:pPr marL="742950" lvl="1" indent="-285750">
              <a:buClr>
                <a:schemeClr val="tx2">
                  <a:lumMod val="60000"/>
                  <a:lumOff val="40000"/>
                </a:schemeClr>
              </a:buClr>
              <a:buFont typeface="Arial"/>
              <a:buChar char="•"/>
            </a:pPr>
            <a:r>
              <a:rPr lang="de-DE" sz="1600" dirty="0">
                <a:solidFill>
                  <a:schemeClr val="tx1"/>
                </a:solidFill>
              </a:rPr>
              <a:t>in Richtung Baumwurzel zu lesen; endet mit Punkt</a:t>
            </a:r>
          </a:p>
        </p:txBody>
      </p:sp>
      <p:cxnSp>
        <p:nvCxnSpPr>
          <p:cNvPr id="13" name="Gerade Verbindung mit Pfeil 12"/>
          <p:cNvCxnSpPr/>
          <p:nvPr/>
        </p:nvCxnSpPr>
        <p:spPr>
          <a:xfrm flipH="1">
            <a:off x="1740329" y="397437"/>
            <a:ext cx="2214244"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p:nvPr/>
        </p:nvCxnSpPr>
        <p:spPr>
          <a:xfrm flipH="1">
            <a:off x="2345178" y="397437"/>
            <a:ext cx="1609395"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flipH="1">
            <a:off x="2875194" y="397437"/>
            <a:ext cx="1079379"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flipH="1">
            <a:off x="3495210" y="397437"/>
            <a:ext cx="459363"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3954573" y="397437"/>
            <a:ext cx="2959431"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p:nvPr/>
        </p:nvCxnSpPr>
        <p:spPr>
          <a:xfrm>
            <a:off x="3954573" y="397437"/>
            <a:ext cx="2110707"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a:off x="3954573" y="397437"/>
            <a:ext cx="1609395"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Gerade Verbindung mit Pfeil 37"/>
          <p:cNvCxnSpPr/>
          <p:nvPr/>
        </p:nvCxnSpPr>
        <p:spPr>
          <a:xfrm>
            <a:off x="3954573" y="397437"/>
            <a:ext cx="1079379"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3954573" y="397437"/>
            <a:ext cx="460662"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extfeld 46"/>
          <p:cNvSpPr txBox="1"/>
          <p:nvPr/>
        </p:nvSpPr>
        <p:spPr>
          <a:xfrm>
            <a:off x="784569" y="888901"/>
            <a:ext cx="441146" cy="369332"/>
          </a:xfrm>
          <a:prstGeom prst="rect">
            <a:avLst/>
          </a:prstGeom>
          <a:noFill/>
        </p:spPr>
        <p:txBody>
          <a:bodyPr wrap="none" rtlCol="0">
            <a:spAutoFit/>
          </a:bodyPr>
          <a:lstStyle/>
          <a:p>
            <a:r>
              <a:rPr lang="de-DE" dirty="0" err="1"/>
              <a:t>int</a:t>
            </a:r>
            <a:endParaRPr lang="de-DE" dirty="0"/>
          </a:p>
        </p:txBody>
      </p:sp>
      <p:sp>
        <p:nvSpPr>
          <p:cNvPr id="48" name="Textfeld 47"/>
          <p:cNvSpPr txBox="1"/>
          <p:nvPr/>
        </p:nvSpPr>
        <p:spPr>
          <a:xfrm>
            <a:off x="1446130" y="888901"/>
            <a:ext cx="588397" cy="369332"/>
          </a:xfrm>
          <a:prstGeom prst="rect">
            <a:avLst/>
          </a:prstGeom>
          <a:noFill/>
        </p:spPr>
        <p:txBody>
          <a:bodyPr wrap="none" rtlCol="0">
            <a:spAutoFit/>
          </a:bodyPr>
          <a:lstStyle/>
          <a:p>
            <a:r>
              <a:rPr lang="de-DE" dirty="0" err="1"/>
              <a:t>com</a:t>
            </a:r>
            <a:endParaRPr lang="de-DE" dirty="0"/>
          </a:p>
        </p:txBody>
      </p:sp>
      <p:sp>
        <p:nvSpPr>
          <p:cNvPr id="49" name="Textfeld 48"/>
          <p:cNvSpPr txBox="1"/>
          <p:nvPr/>
        </p:nvSpPr>
        <p:spPr>
          <a:xfrm>
            <a:off x="2097416" y="888901"/>
            <a:ext cx="495523" cy="369332"/>
          </a:xfrm>
          <a:prstGeom prst="rect">
            <a:avLst/>
          </a:prstGeom>
          <a:noFill/>
        </p:spPr>
        <p:txBody>
          <a:bodyPr wrap="none" rtlCol="0">
            <a:spAutoFit/>
          </a:bodyPr>
          <a:lstStyle/>
          <a:p>
            <a:r>
              <a:rPr lang="de-DE" dirty="0" err="1"/>
              <a:t>org</a:t>
            </a:r>
            <a:endParaRPr lang="de-DE" dirty="0"/>
          </a:p>
        </p:txBody>
      </p:sp>
      <p:sp>
        <p:nvSpPr>
          <p:cNvPr id="50" name="Textfeld 49"/>
          <p:cNvSpPr txBox="1"/>
          <p:nvPr/>
        </p:nvSpPr>
        <p:spPr>
          <a:xfrm>
            <a:off x="2648702" y="888901"/>
            <a:ext cx="498116" cy="369332"/>
          </a:xfrm>
          <a:prstGeom prst="rect">
            <a:avLst/>
          </a:prstGeom>
          <a:noFill/>
        </p:spPr>
        <p:txBody>
          <a:bodyPr wrap="none" rtlCol="0">
            <a:spAutoFit/>
          </a:bodyPr>
          <a:lstStyle/>
          <a:p>
            <a:r>
              <a:rPr lang="de-DE" dirty="0" err="1"/>
              <a:t>net</a:t>
            </a:r>
            <a:endParaRPr lang="de-DE" dirty="0"/>
          </a:p>
        </p:txBody>
      </p:sp>
      <p:sp>
        <p:nvSpPr>
          <p:cNvPr id="51" name="Textfeld 50"/>
          <p:cNvSpPr txBox="1"/>
          <p:nvPr/>
        </p:nvSpPr>
        <p:spPr>
          <a:xfrm>
            <a:off x="3199988" y="888901"/>
            <a:ext cx="519305" cy="369332"/>
          </a:xfrm>
          <a:prstGeom prst="rect">
            <a:avLst/>
          </a:prstGeom>
          <a:noFill/>
        </p:spPr>
        <p:txBody>
          <a:bodyPr wrap="none" rtlCol="0">
            <a:spAutoFit/>
          </a:bodyPr>
          <a:lstStyle/>
          <a:p>
            <a:r>
              <a:rPr lang="de-DE" dirty="0" err="1"/>
              <a:t>gov</a:t>
            </a:r>
            <a:endParaRPr lang="de-DE" dirty="0"/>
          </a:p>
        </p:txBody>
      </p:sp>
      <p:sp>
        <p:nvSpPr>
          <p:cNvPr id="52" name="Textfeld 51"/>
          <p:cNvSpPr txBox="1"/>
          <p:nvPr/>
        </p:nvSpPr>
        <p:spPr>
          <a:xfrm>
            <a:off x="4171274" y="888901"/>
            <a:ext cx="475010" cy="369332"/>
          </a:xfrm>
          <a:prstGeom prst="rect">
            <a:avLst/>
          </a:prstGeom>
          <a:noFill/>
        </p:spPr>
        <p:txBody>
          <a:bodyPr wrap="none" rtlCol="0">
            <a:spAutoFit/>
          </a:bodyPr>
          <a:lstStyle/>
          <a:p>
            <a:r>
              <a:rPr lang="de-DE" dirty="0" err="1"/>
              <a:t>mil</a:t>
            </a:r>
            <a:endParaRPr lang="de-DE" dirty="0"/>
          </a:p>
        </p:txBody>
      </p:sp>
      <p:sp>
        <p:nvSpPr>
          <p:cNvPr id="53" name="Textfeld 52"/>
          <p:cNvSpPr txBox="1"/>
          <p:nvPr/>
        </p:nvSpPr>
        <p:spPr>
          <a:xfrm>
            <a:off x="4796447" y="888901"/>
            <a:ext cx="542073" cy="369332"/>
          </a:xfrm>
          <a:prstGeom prst="rect">
            <a:avLst/>
          </a:prstGeom>
          <a:noFill/>
        </p:spPr>
        <p:txBody>
          <a:bodyPr wrap="none" rtlCol="0">
            <a:spAutoFit/>
          </a:bodyPr>
          <a:lstStyle/>
          <a:p>
            <a:r>
              <a:rPr lang="de-DE" dirty="0" err="1"/>
              <a:t>edu</a:t>
            </a:r>
            <a:endParaRPr lang="de-DE" dirty="0"/>
          </a:p>
        </p:txBody>
      </p:sp>
      <p:sp>
        <p:nvSpPr>
          <p:cNvPr id="54" name="Textfeld 53"/>
          <p:cNvSpPr txBox="1"/>
          <p:nvPr/>
        </p:nvSpPr>
        <p:spPr>
          <a:xfrm>
            <a:off x="5363570" y="888901"/>
            <a:ext cx="420796" cy="369332"/>
          </a:xfrm>
          <a:prstGeom prst="rect">
            <a:avLst/>
          </a:prstGeom>
          <a:noFill/>
        </p:spPr>
        <p:txBody>
          <a:bodyPr wrap="none" rtlCol="0">
            <a:spAutoFit/>
          </a:bodyPr>
          <a:lstStyle/>
          <a:p>
            <a:r>
              <a:rPr lang="de-DE" dirty="0"/>
              <a:t>de</a:t>
            </a:r>
          </a:p>
        </p:txBody>
      </p:sp>
      <p:sp>
        <p:nvSpPr>
          <p:cNvPr id="55" name="Textfeld 54"/>
          <p:cNvSpPr txBox="1"/>
          <p:nvPr/>
        </p:nvSpPr>
        <p:spPr>
          <a:xfrm>
            <a:off x="5884694" y="888901"/>
            <a:ext cx="361172" cy="369332"/>
          </a:xfrm>
          <a:prstGeom prst="rect">
            <a:avLst/>
          </a:prstGeom>
          <a:noFill/>
        </p:spPr>
        <p:txBody>
          <a:bodyPr wrap="none" rtlCol="0">
            <a:spAutoFit/>
          </a:bodyPr>
          <a:lstStyle/>
          <a:p>
            <a:r>
              <a:rPr lang="de-DE" dirty="0" err="1"/>
              <a:t>jp</a:t>
            </a:r>
            <a:endParaRPr lang="de-DE" dirty="0"/>
          </a:p>
        </p:txBody>
      </p:sp>
      <p:sp>
        <p:nvSpPr>
          <p:cNvPr id="56" name="Textfeld 55"/>
          <p:cNvSpPr txBox="1"/>
          <p:nvPr/>
        </p:nvSpPr>
        <p:spPr>
          <a:xfrm>
            <a:off x="6719104" y="888901"/>
            <a:ext cx="389800" cy="369332"/>
          </a:xfrm>
          <a:prstGeom prst="rect">
            <a:avLst/>
          </a:prstGeom>
          <a:noFill/>
        </p:spPr>
        <p:txBody>
          <a:bodyPr wrap="none" rtlCol="0">
            <a:spAutoFit/>
          </a:bodyPr>
          <a:lstStyle/>
          <a:p>
            <a:r>
              <a:rPr lang="de-DE" dirty="0"/>
              <a:t>se</a:t>
            </a:r>
          </a:p>
        </p:txBody>
      </p:sp>
      <p:sp>
        <p:nvSpPr>
          <p:cNvPr id="57" name="Textfeld 56"/>
          <p:cNvSpPr txBox="1"/>
          <p:nvPr/>
        </p:nvSpPr>
        <p:spPr>
          <a:xfrm>
            <a:off x="679569" y="334755"/>
            <a:ext cx="1676523" cy="369332"/>
          </a:xfrm>
          <a:prstGeom prst="rect">
            <a:avLst/>
          </a:prstGeom>
          <a:noFill/>
        </p:spPr>
        <p:txBody>
          <a:bodyPr wrap="none" rtlCol="0">
            <a:spAutoFit/>
          </a:bodyPr>
          <a:lstStyle/>
          <a:p>
            <a:r>
              <a:rPr lang="de-DE" i="1" dirty="0"/>
              <a:t>Generische TLD</a:t>
            </a:r>
          </a:p>
        </p:txBody>
      </p:sp>
      <p:sp>
        <p:nvSpPr>
          <p:cNvPr id="59" name="Textfeld 58"/>
          <p:cNvSpPr txBox="1"/>
          <p:nvPr/>
        </p:nvSpPr>
        <p:spPr>
          <a:xfrm>
            <a:off x="470580" y="842978"/>
            <a:ext cx="359481" cy="369332"/>
          </a:xfrm>
          <a:prstGeom prst="rect">
            <a:avLst/>
          </a:prstGeom>
          <a:noFill/>
        </p:spPr>
        <p:txBody>
          <a:bodyPr wrap="none" rtlCol="0">
            <a:spAutoFit/>
          </a:bodyPr>
          <a:lstStyle/>
          <a:p>
            <a:r>
              <a:rPr lang="de-DE" dirty="0"/>
              <a:t>...</a:t>
            </a:r>
          </a:p>
        </p:txBody>
      </p:sp>
      <p:sp>
        <p:nvSpPr>
          <p:cNvPr id="61" name="Textfeld 60"/>
          <p:cNvSpPr txBox="1"/>
          <p:nvPr/>
        </p:nvSpPr>
        <p:spPr>
          <a:xfrm>
            <a:off x="6278741" y="334755"/>
            <a:ext cx="883600" cy="369332"/>
          </a:xfrm>
          <a:prstGeom prst="rect">
            <a:avLst/>
          </a:prstGeom>
          <a:noFill/>
        </p:spPr>
        <p:txBody>
          <a:bodyPr wrap="none" rtlCol="0">
            <a:spAutoFit/>
          </a:bodyPr>
          <a:lstStyle/>
          <a:p>
            <a:r>
              <a:rPr lang="de-DE" i="1" dirty="0"/>
              <a:t>Länder</a:t>
            </a:r>
          </a:p>
        </p:txBody>
      </p:sp>
      <p:cxnSp>
        <p:nvCxnSpPr>
          <p:cNvPr id="62" name="Gerade Verbindung mit Pfeil 61"/>
          <p:cNvCxnSpPr/>
          <p:nvPr/>
        </p:nvCxnSpPr>
        <p:spPr>
          <a:xfrm>
            <a:off x="2356599" y="1258233"/>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2374373" y="2082935"/>
            <a:ext cx="0" cy="840411"/>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7" name="Textfeld 66"/>
          <p:cNvSpPr txBox="1"/>
          <p:nvPr/>
        </p:nvSpPr>
        <p:spPr>
          <a:xfrm>
            <a:off x="2036565" y="2811402"/>
            <a:ext cx="679693" cy="369332"/>
          </a:xfrm>
          <a:prstGeom prst="rect">
            <a:avLst/>
          </a:prstGeom>
          <a:noFill/>
        </p:spPr>
        <p:txBody>
          <a:bodyPr wrap="none" rtlCol="0">
            <a:spAutoFit/>
          </a:bodyPr>
          <a:lstStyle/>
          <a:p>
            <a:r>
              <a:rPr lang="de-DE" dirty="0" err="1"/>
              <a:t>www</a:t>
            </a:r>
            <a:endParaRPr lang="de-DE" dirty="0"/>
          </a:p>
        </p:txBody>
      </p:sp>
      <p:cxnSp>
        <p:nvCxnSpPr>
          <p:cNvPr id="68" name="Gerade Verbindung mit Pfeil 67"/>
          <p:cNvCxnSpPr>
            <a:stCxn id="54" idx="2"/>
            <a:endCxn id="76" idx="0"/>
          </p:cNvCxnSpPr>
          <p:nvPr/>
        </p:nvCxnSpPr>
        <p:spPr>
          <a:xfrm flipH="1">
            <a:off x="5049177" y="1258233"/>
            <a:ext cx="524791" cy="326862"/>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a:stCxn id="54" idx="2"/>
            <a:endCxn id="74" idx="0"/>
          </p:cNvCxnSpPr>
          <p:nvPr/>
        </p:nvCxnSpPr>
        <p:spPr>
          <a:xfrm>
            <a:off x="5573968" y="1258233"/>
            <a:ext cx="631258" cy="326862"/>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77" name="Gruppierung 76"/>
          <p:cNvGrpSpPr/>
          <p:nvPr/>
        </p:nvGrpSpPr>
        <p:grpSpPr>
          <a:xfrm>
            <a:off x="1693537" y="1579290"/>
            <a:ext cx="1323768" cy="472348"/>
            <a:chOff x="6867039" y="2862415"/>
            <a:chExt cx="1323768" cy="472348"/>
          </a:xfrm>
        </p:grpSpPr>
        <p:sp>
          <p:nvSpPr>
            <p:cNvPr id="75" name="Rechteck 74"/>
            <p:cNvSpPr/>
            <p:nvPr/>
          </p:nvSpPr>
          <p:spPr>
            <a:xfrm>
              <a:off x="6877283" y="2862415"/>
              <a:ext cx="1313524"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2" name="Bild 71"/>
            <p:cNvPicPr>
              <a:picLocks noChangeAspect="1"/>
            </p:cNvPicPr>
            <p:nvPr/>
          </p:nvPicPr>
          <p:blipFill>
            <a:blip r:embed="rId2"/>
            <a:stretch>
              <a:fillRect/>
            </a:stretch>
          </p:blipFill>
          <p:spPr>
            <a:xfrm>
              <a:off x="6867039" y="2913625"/>
              <a:ext cx="1313524" cy="351470"/>
            </a:xfrm>
            <a:prstGeom prst="rect">
              <a:avLst/>
            </a:prstGeom>
          </p:spPr>
        </p:pic>
      </p:grpSp>
      <p:grpSp>
        <p:nvGrpSpPr>
          <p:cNvPr id="79" name="Gruppierung 78"/>
          <p:cNvGrpSpPr/>
          <p:nvPr/>
        </p:nvGrpSpPr>
        <p:grpSpPr>
          <a:xfrm>
            <a:off x="4623806" y="1585095"/>
            <a:ext cx="850742" cy="472348"/>
            <a:chOff x="5428364" y="3098589"/>
            <a:chExt cx="850742" cy="472348"/>
          </a:xfrm>
        </p:grpSpPr>
        <p:sp>
          <p:nvSpPr>
            <p:cNvPr id="76" name="Rechteck 75"/>
            <p:cNvSpPr/>
            <p:nvPr/>
          </p:nvSpPr>
          <p:spPr>
            <a:xfrm>
              <a:off x="5428364" y="3098589"/>
              <a:ext cx="850742"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3" name="Bild 72"/>
            <p:cNvPicPr>
              <a:picLocks noChangeAspect="1"/>
            </p:cNvPicPr>
            <p:nvPr/>
          </p:nvPicPr>
          <p:blipFill>
            <a:blip r:embed="rId3"/>
            <a:stretch>
              <a:fillRect/>
            </a:stretch>
          </p:blipFill>
          <p:spPr>
            <a:xfrm>
              <a:off x="5469993" y="3131804"/>
              <a:ext cx="734320" cy="396930"/>
            </a:xfrm>
            <a:prstGeom prst="rect">
              <a:avLst/>
            </a:prstGeom>
          </p:spPr>
        </p:pic>
      </p:grpSp>
      <p:grpSp>
        <p:nvGrpSpPr>
          <p:cNvPr id="80" name="Gruppierung 79"/>
          <p:cNvGrpSpPr/>
          <p:nvPr/>
        </p:nvGrpSpPr>
        <p:grpSpPr>
          <a:xfrm>
            <a:off x="5735637" y="1585095"/>
            <a:ext cx="939178" cy="491660"/>
            <a:chOff x="6480177" y="3092980"/>
            <a:chExt cx="939178" cy="491660"/>
          </a:xfrm>
        </p:grpSpPr>
        <p:sp>
          <p:nvSpPr>
            <p:cNvPr id="78" name="Rechteck 77"/>
            <p:cNvSpPr/>
            <p:nvPr/>
          </p:nvSpPr>
          <p:spPr>
            <a:xfrm>
              <a:off x="6480177" y="3098589"/>
              <a:ext cx="939178"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4" name="Bild 73"/>
            <p:cNvPicPr>
              <a:picLocks noChangeAspect="1"/>
            </p:cNvPicPr>
            <p:nvPr/>
          </p:nvPicPr>
          <p:blipFill>
            <a:blip r:embed="rId4"/>
            <a:stretch>
              <a:fillRect/>
            </a:stretch>
          </p:blipFill>
          <p:spPr>
            <a:xfrm>
              <a:off x="6480177" y="3092980"/>
              <a:ext cx="939178" cy="491660"/>
            </a:xfrm>
            <a:prstGeom prst="rect">
              <a:avLst/>
            </a:prstGeom>
          </p:spPr>
        </p:pic>
      </p:grpSp>
      <p:cxnSp>
        <p:nvCxnSpPr>
          <p:cNvPr id="90" name="Gerade Verbindung mit Pfeil 89"/>
          <p:cNvCxnSpPr/>
          <p:nvPr/>
        </p:nvCxnSpPr>
        <p:spPr>
          <a:xfrm>
            <a:off x="5049177" y="2057443"/>
            <a:ext cx="0" cy="319855"/>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Gerade Verbindung mit Pfeil 90"/>
          <p:cNvCxnSpPr/>
          <p:nvPr/>
        </p:nvCxnSpPr>
        <p:spPr>
          <a:xfrm>
            <a:off x="6207620" y="2076755"/>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2" name="Textfeld 91"/>
          <p:cNvSpPr txBox="1"/>
          <p:nvPr/>
        </p:nvSpPr>
        <p:spPr>
          <a:xfrm>
            <a:off x="4869718" y="2286981"/>
            <a:ext cx="358917" cy="369332"/>
          </a:xfrm>
          <a:prstGeom prst="rect">
            <a:avLst/>
          </a:prstGeom>
          <a:noFill/>
        </p:spPr>
        <p:txBody>
          <a:bodyPr wrap="none" rtlCol="0">
            <a:spAutoFit/>
          </a:bodyPr>
          <a:lstStyle/>
          <a:p>
            <a:r>
              <a:rPr lang="de-DE" dirty="0"/>
              <a:t>in</a:t>
            </a:r>
          </a:p>
        </p:txBody>
      </p:sp>
      <p:sp>
        <p:nvSpPr>
          <p:cNvPr id="93" name="Textfeld 92"/>
          <p:cNvSpPr txBox="1"/>
          <p:nvPr/>
        </p:nvSpPr>
        <p:spPr>
          <a:xfrm>
            <a:off x="6027711" y="2286981"/>
            <a:ext cx="359819" cy="369332"/>
          </a:xfrm>
          <a:prstGeom prst="rect">
            <a:avLst/>
          </a:prstGeom>
          <a:noFill/>
        </p:spPr>
        <p:txBody>
          <a:bodyPr wrap="none" rtlCol="0">
            <a:spAutoFit/>
          </a:bodyPr>
          <a:lstStyle/>
          <a:p>
            <a:r>
              <a:rPr lang="de-DE" dirty="0" err="1"/>
              <a:t>ifi</a:t>
            </a:r>
            <a:endParaRPr lang="de-DE" dirty="0"/>
          </a:p>
        </p:txBody>
      </p:sp>
      <p:cxnSp>
        <p:nvCxnSpPr>
          <p:cNvPr id="96" name="Gerade Verbindung mit Pfeil 95"/>
          <p:cNvCxnSpPr/>
          <p:nvPr/>
        </p:nvCxnSpPr>
        <p:spPr>
          <a:xfrm>
            <a:off x="6207620" y="2622803"/>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7" name="Textfeld 96"/>
          <p:cNvSpPr txBox="1"/>
          <p:nvPr/>
        </p:nvSpPr>
        <p:spPr>
          <a:xfrm>
            <a:off x="5578557" y="2821746"/>
            <a:ext cx="1258127" cy="369332"/>
          </a:xfrm>
          <a:prstGeom prst="rect">
            <a:avLst/>
          </a:prstGeom>
          <a:noFill/>
        </p:spPr>
        <p:txBody>
          <a:bodyPr wrap="none" rtlCol="0">
            <a:spAutoFit/>
          </a:bodyPr>
          <a:lstStyle/>
          <a:p>
            <a:r>
              <a:rPr lang="de-DE" dirty="0"/>
              <a:t>pcherger12</a:t>
            </a:r>
          </a:p>
        </p:txBody>
      </p:sp>
      <p:sp>
        <p:nvSpPr>
          <p:cNvPr id="100" name="Textfeld 99"/>
          <p:cNvSpPr txBox="1"/>
          <p:nvPr/>
        </p:nvSpPr>
        <p:spPr>
          <a:xfrm>
            <a:off x="6979963" y="834680"/>
            <a:ext cx="359481" cy="369332"/>
          </a:xfrm>
          <a:prstGeom prst="rect">
            <a:avLst/>
          </a:prstGeom>
          <a:noFill/>
        </p:spPr>
        <p:txBody>
          <a:bodyPr wrap="none" rtlCol="0">
            <a:spAutoFit/>
          </a:bodyPr>
          <a:lstStyle/>
          <a:p>
            <a:r>
              <a:rPr lang="de-DE" dirty="0"/>
              <a:t>...</a:t>
            </a:r>
          </a:p>
        </p:txBody>
      </p:sp>
      <p:sp>
        <p:nvSpPr>
          <p:cNvPr id="103" name="Geschweifte Klammer rechts 102"/>
          <p:cNvSpPr/>
          <p:nvPr/>
        </p:nvSpPr>
        <p:spPr>
          <a:xfrm>
            <a:off x="7316863" y="405703"/>
            <a:ext cx="111600" cy="864000"/>
          </a:xfrm>
          <a:prstGeom prst="rightBrace">
            <a:avLst/>
          </a:prstGeom>
          <a:ln w="19050" cmpd="sng">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4" name="Geschweifte Klammer rechts 103"/>
          <p:cNvSpPr/>
          <p:nvPr/>
        </p:nvSpPr>
        <p:spPr>
          <a:xfrm>
            <a:off x="7316863" y="1283018"/>
            <a:ext cx="111600" cy="1339200"/>
          </a:xfrm>
          <a:prstGeom prst="rightBrace">
            <a:avLst/>
          </a:prstGeom>
          <a:ln w="190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5" name="Geschweifte Klammer rechts 104"/>
          <p:cNvSpPr/>
          <p:nvPr/>
        </p:nvSpPr>
        <p:spPr>
          <a:xfrm>
            <a:off x="7316863" y="2644588"/>
            <a:ext cx="111600" cy="525600"/>
          </a:xfrm>
          <a:prstGeom prst="rightBrace">
            <a:avLst/>
          </a:prstGeom>
          <a:ln w="19050" cmpd="sng">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6" name="Textfeld 105"/>
          <p:cNvSpPr txBox="1"/>
          <p:nvPr/>
        </p:nvSpPr>
        <p:spPr>
          <a:xfrm>
            <a:off x="7377663" y="627832"/>
            <a:ext cx="577402" cy="338554"/>
          </a:xfrm>
          <a:prstGeom prst="rect">
            <a:avLst/>
          </a:prstGeom>
          <a:noFill/>
        </p:spPr>
        <p:txBody>
          <a:bodyPr wrap="none" rtlCol="0">
            <a:spAutoFit/>
          </a:bodyPr>
          <a:lstStyle/>
          <a:p>
            <a:r>
              <a:rPr lang="de-DE" sz="1600" dirty="0">
                <a:solidFill>
                  <a:srgbClr val="3366FF"/>
                </a:solidFill>
              </a:rPr>
              <a:t>TLDs</a:t>
            </a:r>
          </a:p>
        </p:txBody>
      </p:sp>
      <p:sp>
        <p:nvSpPr>
          <p:cNvPr id="107" name="Textfeld 106"/>
          <p:cNvSpPr txBox="1"/>
          <p:nvPr/>
        </p:nvSpPr>
        <p:spPr>
          <a:xfrm>
            <a:off x="7377663" y="1757815"/>
            <a:ext cx="1290437" cy="338554"/>
          </a:xfrm>
          <a:prstGeom prst="rect">
            <a:avLst/>
          </a:prstGeom>
          <a:noFill/>
        </p:spPr>
        <p:txBody>
          <a:bodyPr wrap="none" rtlCol="0">
            <a:spAutoFit/>
          </a:bodyPr>
          <a:lstStyle/>
          <a:p>
            <a:r>
              <a:rPr lang="de-DE" sz="1600" dirty="0">
                <a:solidFill>
                  <a:schemeClr val="accent6">
                    <a:lumMod val="75000"/>
                  </a:schemeClr>
                </a:solidFill>
              </a:rPr>
              <a:t>Subdomänen</a:t>
            </a:r>
          </a:p>
        </p:txBody>
      </p:sp>
      <p:sp>
        <p:nvSpPr>
          <p:cNvPr id="108" name="Textfeld 107"/>
          <p:cNvSpPr txBox="1"/>
          <p:nvPr/>
        </p:nvSpPr>
        <p:spPr>
          <a:xfrm>
            <a:off x="7377663" y="2723589"/>
            <a:ext cx="649938" cy="338554"/>
          </a:xfrm>
          <a:prstGeom prst="rect">
            <a:avLst/>
          </a:prstGeom>
          <a:noFill/>
        </p:spPr>
        <p:txBody>
          <a:bodyPr wrap="none" rtlCol="0">
            <a:spAutoFit/>
          </a:bodyPr>
          <a:lstStyle/>
          <a:p>
            <a:r>
              <a:rPr lang="de-DE" sz="1600" dirty="0">
                <a:solidFill>
                  <a:srgbClr val="F3C190"/>
                </a:solidFill>
              </a:rPr>
              <a:t>Hosts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30</a:t>
            </a:fld>
            <a:endParaRPr lang="de-DE"/>
          </a:p>
        </p:txBody>
      </p:sp>
    </p:spTree>
    <p:extLst>
      <p:ext uri="{BB962C8B-B14F-4D97-AF65-F5344CB8AC3E}">
        <p14:creationId xmlns:p14="http://schemas.microsoft.com/office/powerpoint/2010/main" val="10089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up)">
                                      <p:cBhvr>
                                        <p:cTn id="59" dur="500"/>
                                        <p:tgtEl>
                                          <p:spTgt spid="66"/>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up)">
                                      <p:cBhvr>
                                        <p:cTn id="86" dur="500"/>
                                        <p:tgtEl>
                                          <p:spTgt spid="41"/>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up)">
                                      <p:cBhvr>
                                        <p:cTn id="104" dur="500"/>
                                        <p:tgtEl>
                                          <p:spTgt spid="35"/>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up)">
                                      <p:cBhvr>
                                        <p:cTn id="113" dur="500"/>
                                        <p:tgtEl>
                                          <p:spTgt spid="68"/>
                                        </p:tgtEl>
                                      </p:cBhvr>
                                    </p:animEffect>
                                  </p:childTnLst>
                                </p:cTn>
                              </p:par>
                              <p:par>
                                <p:cTn id="114" presetID="22" presetClass="entr" presetSubtype="1"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wipe(up)">
                                      <p:cBhvr>
                                        <p:cTn id="116" dur="500"/>
                                        <p:tgtEl>
                                          <p:spTgt spid="70"/>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fade">
                                      <p:cBhvr>
                                        <p:cTn id="120" dur="500"/>
                                        <p:tgtEl>
                                          <p:spTgt spid="79"/>
                                        </p:tgtEl>
                                      </p:cBhvr>
                                    </p:animEffect>
                                  </p:childTnLst>
                                </p:cTn>
                              </p:par>
                              <p:par>
                                <p:cTn id="121" presetID="10" presetClass="entr" presetSubtype="0" fill="hold" nodeType="with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0"/>
                                        <p:tgtEl>
                                          <p:spTgt spid="8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wipe(up)">
                                      <p:cBhvr>
                                        <p:cTn id="128" dur="500"/>
                                        <p:tgtEl>
                                          <p:spTgt spid="90"/>
                                        </p:tgtEl>
                                      </p:cBhvr>
                                    </p:animEffect>
                                  </p:childTnLst>
                                </p:cTn>
                              </p:par>
                              <p:par>
                                <p:cTn id="129" presetID="22" presetClass="entr" presetSubtype="1" fill="hold" nodeType="with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wipe(up)">
                                      <p:cBhvr>
                                        <p:cTn id="131" dur="500"/>
                                        <p:tgtEl>
                                          <p:spTgt spid="91"/>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fade">
                                      <p:cBhvr>
                                        <p:cTn id="138" dur="500"/>
                                        <p:tgtEl>
                                          <p:spTgt spid="9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wipe(up)">
                                      <p:cBhvr>
                                        <p:cTn id="143" dur="500"/>
                                        <p:tgtEl>
                                          <p:spTgt spid="9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wipe(up)">
                                      <p:cBhvr>
                                        <p:cTn id="152" dur="500"/>
                                        <p:tgtEl>
                                          <p:spTgt spid="33"/>
                                        </p:tgtEl>
                                      </p:cBhvr>
                                    </p:animEffec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wipe(up)">
                                      <p:cBhvr>
                                        <p:cTn id="161" dur="500"/>
                                        <p:tgtEl>
                                          <p:spTgt spid="30"/>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fade">
                                      <p:cBhvr>
                                        <p:cTn id="165" dur="500"/>
                                        <p:tgtEl>
                                          <p:spTgt spid="56"/>
                                        </p:tgtEl>
                                      </p:cBhvr>
                                    </p:animEffect>
                                  </p:childTnLst>
                                </p:cTn>
                              </p:par>
                            </p:childTnLst>
                          </p:cTn>
                        </p:par>
                        <p:par>
                          <p:cTn id="166" fill="hold">
                            <p:stCondLst>
                              <p:cond delay="1000"/>
                            </p:stCondLst>
                            <p:childTnLst>
                              <p:par>
                                <p:cTn id="167" presetID="22" presetClass="entr" presetSubtype="8" fill="hold" grpId="0" nodeType="after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wipe(left)">
                                      <p:cBhvr>
                                        <p:cTn id="169" dur="500"/>
                                        <p:tgtEl>
                                          <p:spTgt spid="59"/>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00"/>
                                        </p:tgtEl>
                                        <p:attrNameLst>
                                          <p:attrName>style.visibility</p:attrName>
                                        </p:attrNameLst>
                                      </p:cBhvr>
                                      <p:to>
                                        <p:strVal val="visible"/>
                                      </p:to>
                                    </p:set>
                                    <p:animEffect transition="in" filter="wipe(left)">
                                      <p:cBhvr>
                                        <p:cTn id="172" dur="500"/>
                                        <p:tgtEl>
                                          <p:spTgt spid="10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3"/>
                                        </p:tgtEl>
                                        <p:attrNameLst>
                                          <p:attrName>style.visibility</p:attrName>
                                        </p:attrNameLst>
                                      </p:cBhvr>
                                      <p:to>
                                        <p:strVal val="visible"/>
                                      </p:to>
                                    </p:set>
                                    <p:animEffect transition="in" filter="fade">
                                      <p:cBhvr>
                                        <p:cTn id="177" dur="500"/>
                                        <p:tgtEl>
                                          <p:spTgt spid="10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06"/>
                                        </p:tgtEl>
                                        <p:attrNameLst>
                                          <p:attrName>style.visibility</p:attrName>
                                        </p:attrNameLst>
                                      </p:cBhvr>
                                      <p:to>
                                        <p:strVal val="visible"/>
                                      </p:to>
                                    </p:set>
                                    <p:animEffect transition="in" filter="fade">
                                      <p:cBhvr>
                                        <p:cTn id="180" dur="500"/>
                                        <p:tgtEl>
                                          <p:spTgt spid="106"/>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01"/>
                                        </p:tgtEl>
                                        <p:attrNameLst>
                                          <p:attrName>style.visibility</p:attrName>
                                        </p:attrNameLst>
                                      </p:cBhvr>
                                      <p:to>
                                        <p:strVal val="visible"/>
                                      </p:to>
                                    </p:set>
                                    <p:animEffect transition="in" filter="fade">
                                      <p:cBhvr>
                                        <p:cTn id="185" dur="500"/>
                                        <p:tgtEl>
                                          <p:spTgt spid="10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500"/>
                                        <p:tgtEl>
                                          <p:spTgt spid="10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animEffect transition="in" filter="fade">
                                      <p:cBhvr>
                                        <p:cTn id="191" dur="500"/>
                                        <p:tgtEl>
                                          <p:spTgt spid="107"/>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500"/>
                                        <p:tgtEl>
                                          <p:spTgt spid="10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08"/>
                                        </p:tgtEl>
                                        <p:attrNameLst>
                                          <p:attrName>style.visibility</p:attrName>
                                        </p:attrNameLst>
                                      </p:cBhvr>
                                      <p:to>
                                        <p:strVal val="visible"/>
                                      </p:to>
                                    </p:set>
                                    <p:animEffect transition="in" filter="fade">
                                      <p:cBhvr>
                                        <p:cTn id="199" dur="500"/>
                                        <p:tgtEl>
                                          <p:spTgt spid="108"/>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02"/>
                                        </p:tgtEl>
                                        <p:attrNameLst>
                                          <p:attrName>style.visibility</p:attrName>
                                        </p:attrNameLst>
                                      </p:cBhvr>
                                      <p:to>
                                        <p:strVal val="visible"/>
                                      </p:to>
                                    </p:set>
                                    <p:animEffect transition="in" filter="fade">
                                      <p:cBhvr>
                                        <p:cTn id="202" dur="500"/>
                                        <p:tgtEl>
                                          <p:spTgt spid="10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2"/>
                                        </p:tgtEl>
                                        <p:attrNameLst>
                                          <p:attrName>style.visibility</p:attrName>
                                        </p:attrNameLst>
                                      </p:cBhvr>
                                      <p:to>
                                        <p:strVal val="visible"/>
                                      </p:to>
                                    </p:set>
                                    <p:animEffect transition="in" filter="fade">
                                      <p:cBhvr>
                                        <p:cTn id="20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1" grpId="0" animBg="1"/>
      <p:bldP spid="60" grpId="0" animBg="1"/>
      <p:bldP spid="58" grpId="0" animBg="1"/>
      <p:bldP spid="12" grpId="0"/>
      <p:bldP spid="47" grpId="0"/>
      <p:bldP spid="48" grpId="0"/>
      <p:bldP spid="49" grpId="0"/>
      <p:bldP spid="50" grpId="0"/>
      <p:bldP spid="51" grpId="0"/>
      <p:bldP spid="52" grpId="0"/>
      <p:bldP spid="53" grpId="0"/>
      <p:bldP spid="54" grpId="0"/>
      <p:bldP spid="55" grpId="0"/>
      <p:bldP spid="56" grpId="0"/>
      <p:bldP spid="57" grpId="0"/>
      <p:bldP spid="59" grpId="0"/>
      <p:bldP spid="61" grpId="0"/>
      <p:bldP spid="67" grpId="0"/>
      <p:bldP spid="92" grpId="0"/>
      <p:bldP spid="93" grpId="0"/>
      <p:bldP spid="97" grpId="0"/>
      <p:bldP spid="100" grpId="0"/>
      <p:bldP spid="103" grpId="0" animBg="1"/>
      <p:bldP spid="104" grpId="0" animBg="1"/>
      <p:bldP spid="105" grpId="0" animBg="1"/>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Cybersquatting</a:t>
            </a:r>
            <a:endParaRPr lang="de-DE" dirty="0"/>
          </a:p>
        </p:txBody>
      </p:sp>
      <p:sp>
        <p:nvSpPr>
          <p:cNvPr id="3" name="Inhaltsplatzhalter 2"/>
          <p:cNvSpPr>
            <a:spLocks noGrp="1"/>
          </p:cNvSpPr>
          <p:nvPr>
            <p:ph idx="1"/>
          </p:nvPr>
        </p:nvSpPr>
        <p:spPr/>
        <p:txBody>
          <a:bodyPr/>
          <a:lstStyle/>
          <a:p>
            <a:r>
              <a:rPr lang="de-DE" dirty="0"/>
              <a:t>Engl. Squatter = Hausbesetzer</a:t>
            </a:r>
          </a:p>
          <a:p>
            <a:pPr lvl="1"/>
            <a:r>
              <a:rPr lang="de-DE" dirty="0"/>
              <a:t>Domänenbesetzung, </a:t>
            </a:r>
            <a:r>
              <a:rPr lang="de-DE" dirty="0" err="1"/>
              <a:t>Domainsquatting</a:t>
            </a:r>
            <a:r>
              <a:rPr lang="de-DE" dirty="0"/>
              <a:t>, </a:t>
            </a:r>
            <a:r>
              <a:rPr lang="de-DE" dirty="0" err="1"/>
              <a:t>Namejacking</a:t>
            </a:r>
            <a:r>
              <a:rPr lang="de-DE" dirty="0"/>
              <a:t>, </a:t>
            </a:r>
            <a:r>
              <a:rPr lang="de-DE" dirty="0" err="1"/>
              <a:t>Brandjacking</a:t>
            </a:r>
            <a:endParaRPr lang="de-DE" dirty="0"/>
          </a:p>
          <a:p>
            <a:r>
              <a:rPr lang="de-DE" dirty="0"/>
              <a:t>Registrierung von Domain-Namen, die für andere Personen oder Institutionen von Interesse sind</a:t>
            </a:r>
          </a:p>
          <a:p>
            <a:pPr lvl="1"/>
            <a:r>
              <a:rPr lang="de-DE" dirty="0"/>
              <a:t>Markennamen, Musiker, Sportler, ...</a:t>
            </a:r>
          </a:p>
          <a:p>
            <a:r>
              <a:rPr lang="de-DE" dirty="0"/>
              <a:t>Verkauf der Namen</a:t>
            </a:r>
          </a:p>
          <a:p>
            <a:r>
              <a:rPr lang="de-DE" dirty="0"/>
              <a:t>Rechtliche Situation</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31</a:t>
            </a:fld>
            <a:endParaRPr lang="de-DE"/>
          </a:p>
        </p:txBody>
      </p:sp>
    </p:spTree>
    <p:extLst>
      <p:ext uri="{BB962C8B-B14F-4D97-AF65-F5344CB8AC3E}">
        <p14:creationId xmlns:p14="http://schemas.microsoft.com/office/powerpoint/2010/main" val="3809086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Ressourcendatensätze</a:t>
            </a:r>
            <a:br>
              <a:rPr lang="de-DE"/>
            </a:br>
            <a:r>
              <a:rPr lang="de-DE"/>
              <a:t>(Engl.: Resource Records)</a:t>
            </a:r>
            <a:endParaRPr lang="de-DE" dirty="0"/>
          </a:p>
        </p:txBody>
      </p:sp>
      <p:sp>
        <p:nvSpPr>
          <p:cNvPr id="3" name="Content Placeholder 2"/>
          <p:cNvSpPr>
            <a:spLocks noGrp="1"/>
          </p:cNvSpPr>
          <p:nvPr>
            <p:ph idx="1"/>
          </p:nvPr>
        </p:nvSpPr>
        <p:spPr/>
        <p:txBody>
          <a:bodyPr/>
          <a:lstStyle/>
          <a:p>
            <a:r>
              <a:rPr lang="de-DE" dirty="0"/>
              <a:t>Die durch DNS implementierte Datenbank enthält als Daten sogenannte </a:t>
            </a:r>
            <a:r>
              <a:rPr lang="de-DE" dirty="0" err="1"/>
              <a:t>Resource</a:t>
            </a:r>
            <a:r>
              <a:rPr lang="de-DE" dirty="0"/>
              <a:t> Records (RR)</a:t>
            </a:r>
          </a:p>
          <a:p>
            <a:r>
              <a:rPr lang="de-DE" dirty="0"/>
              <a:t>Jede Domäne kann mit beliebiger Anzahl von RRs assoziiert sein</a:t>
            </a:r>
          </a:p>
          <a:p>
            <a:r>
              <a:rPr lang="de-DE" dirty="0" err="1"/>
              <a:t>Resource</a:t>
            </a:r>
            <a:r>
              <a:rPr lang="de-DE" dirty="0"/>
              <a:t> Records sind (zur Effizienz) </a:t>
            </a:r>
            <a:br>
              <a:rPr lang="de-DE" dirty="0"/>
            </a:br>
            <a:r>
              <a:rPr lang="de-DE" dirty="0"/>
              <a:t>binär codierter </a:t>
            </a:r>
            <a:r>
              <a:rPr lang="de-DE" dirty="0" err="1"/>
              <a:t>Fünftupel</a:t>
            </a:r>
            <a:r>
              <a:rPr lang="de-DE" dirty="0"/>
              <a:t> mit folgendem Schema: (&lt;Domain</a:t>
            </a:r>
            <a:r>
              <a:rPr lang="en-US" dirty="0"/>
              <a:t> </a:t>
            </a:r>
            <a:r>
              <a:rPr lang="de-DE" dirty="0"/>
              <a:t>Name&gt;,&lt;TTL&gt;,&lt;Klasse&gt;,&lt;Typ&gt;,&lt;Wert&gt;)</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32</a:t>
            </a:fld>
            <a:endParaRPr lang="de-DE"/>
          </a:p>
        </p:txBody>
      </p:sp>
    </p:spTree>
    <p:extLst>
      <p:ext uri="{BB962C8B-B14F-4D97-AF65-F5344CB8AC3E}">
        <p14:creationId xmlns:p14="http://schemas.microsoft.com/office/powerpoint/2010/main" val="1625585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Resource</a:t>
            </a:r>
            <a:r>
              <a:rPr lang="de-DE" dirty="0"/>
              <a:t> Records</a:t>
            </a:r>
          </a:p>
        </p:txBody>
      </p:sp>
      <p:sp>
        <p:nvSpPr>
          <p:cNvPr id="3" name="Content Placeholder 2"/>
          <p:cNvSpPr>
            <a:spLocks noGrp="1"/>
          </p:cNvSpPr>
          <p:nvPr>
            <p:ph idx="1"/>
          </p:nvPr>
        </p:nvSpPr>
        <p:spPr/>
        <p:txBody>
          <a:bodyPr>
            <a:normAutofit fontScale="92500"/>
          </a:bodyPr>
          <a:lstStyle/>
          <a:p>
            <a:r>
              <a:rPr lang="de-DE" i="1" dirty="0" err="1"/>
              <a:t>Resource</a:t>
            </a:r>
            <a:r>
              <a:rPr lang="de-DE" i="1" dirty="0"/>
              <a:t> Records</a:t>
            </a:r>
            <a:r>
              <a:rPr lang="de-DE" dirty="0"/>
              <a:t> sind ein (zur Effizienz) binär codierter </a:t>
            </a:r>
            <a:r>
              <a:rPr lang="de-DE" dirty="0" err="1"/>
              <a:t>Fünftupel</a:t>
            </a:r>
            <a:r>
              <a:rPr lang="de-DE" dirty="0"/>
              <a:t> mit folgendem Schema: (&lt;Domain</a:t>
            </a:r>
            <a:r>
              <a:rPr lang="en-US" dirty="0"/>
              <a:t> </a:t>
            </a:r>
            <a:r>
              <a:rPr lang="de-DE" dirty="0"/>
              <a:t>Name&gt;,&lt;TTL&gt;,&lt;Klasse&gt;,&lt;Typ&gt;,&lt;Wert&gt;)</a:t>
            </a:r>
          </a:p>
          <a:p>
            <a:pPr lvl="1"/>
            <a:r>
              <a:rPr lang="de-DE" dirty="0"/>
              <a:t>Der </a:t>
            </a:r>
            <a:r>
              <a:rPr lang="de-DE" b="1" dirty="0"/>
              <a:t>Domain Name </a:t>
            </a:r>
            <a:r>
              <a:rPr lang="de-DE" dirty="0"/>
              <a:t>ist normalerweise der primäre Suchschlüssel für die Anforderung von RRs (z.B.: „lmu.de“).</a:t>
            </a:r>
          </a:p>
          <a:p>
            <a:pPr lvl="1"/>
            <a:r>
              <a:rPr lang="de-DE" b="1" dirty="0"/>
              <a:t>TTL</a:t>
            </a:r>
            <a:r>
              <a:rPr lang="de-DE" dirty="0"/>
              <a:t> (engl.: time </a:t>
            </a:r>
            <a:r>
              <a:rPr lang="de-DE" dirty="0" err="1"/>
              <a:t>to</a:t>
            </a:r>
            <a:r>
              <a:rPr lang="de-DE" dirty="0"/>
              <a:t> live) ist die Zeit in Sekunden für die, die Instanz des RR als gesichert (wahrscheinlich korrekt) gilt.</a:t>
            </a:r>
          </a:p>
          <a:p>
            <a:pPr lvl="1"/>
            <a:r>
              <a:rPr lang="de-DE" dirty="0"/>
              <a:t>Das </a:t>
            </a:r>
            <a:r>
              <a:rPr lang="de-DE" b="1" dirty="0"/>
              <a:t>Klasse</a:t>
            </a:r>
            <a:r>
              <a:rPr lang="de-DE" dirty="0"/>
              <a:t> Feld enthält in der Praxis fast immer den wert „IN“ für „Internet“.</a:t>
            </a:r>
          </a:p>
          <a:p>
            <a:pPr lvl="1"/>
            <a:r>
              <a:rPr lang="de-DE" dirty="0"/>
              <a:t>Eine Auswahl von RR </a:t>
            </a:r>
            <a:r>
              <a:rPr lang="de-DE" b="1" dirty="0"/>
              <a:t>Typen</a:t>
            </a:r>
            <a:r>
              <a:rPr lang="de-DE" dirty="0"/>
              <a:t> gibt es auf der nächsten Folie.</a:t>
            </a:r>
          </a:p>
          <a:p>
            <a:pPr lvl="1"/>
            <a:r>
              <a:rPr lang="de-DE" dirty="0"/>
              <a:t>Der </a:t>
            </a:r>
            <a:r>
              <a:rPr lang="de-DE" b="1" dirty="0"/>
              <a:t>Wert</a:t>
            </a:r>
            <a:r>
              <a:rPr lang="de-DE" dirty="0"/>
              <a:t> sind die eigentlichen Daten des RRs.</a:t>
            </a:r>
          </a:p>
        </p:txBody>
      </p:sp>
      <p:sp>
        <p:nvSpPr>
          <p:cNvPr id="4" name="Slide Number Placeholder 3"/>
          <p:cNvSpPr>
            <a:spLocks noGrp="1"/>
          </p:cNvSpPr>
          <p:nvPr>
            <p:ph type="sldNum" sz="quarter" idx="12"/>
          </p:nvPr>
        </p:nvSpPr>
        <p:spPr/>
        <p:txBody>
          <a:bodyPr/>
          <a:lstStyle/>
          <a:p>
            <a:fld id="{62E63B0E-122E-4112-8AEA-022338C1FEFA}" type="slidenum">
              <a:rPr lang="de-DE" smtClean="0"/>
              <a:t>33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442617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Wichtige RR Typen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4136578"/>
              </p:ext>
            </p:extLst>
          </p:nvPr>
        </p:nvGraphicFramePr>
        <p:xfrm>
          <a:off x="628650" y="1825625"/>
          <a:ext cx="7968812" cy="3881120"/>
        </p:xfrm>
        <a:graphic>
          <a:graphicData uri="http://schemas.openxmlformats.org/drawingml/2006/table">
            <a:tbl>
              <a:tblPr firstRow="1" bandRow="1">
                <a:tableStyleId>{5940675A-B579-460E-94D1-54222C63F5DA}</a:tableStyleId>
              </a:tblPr>
              <a:tblGrid>
                <a:gridCol w="925912">
                  <a:extLst>
                    <a:ext uri="{9D8B030D-6E8A-4147-A177-3AD203B41FA5}">
                      <a16:colId xmlns:a16="http://schemas.microsoft.com/office/drawing/2014/main" val="4023218901"/>
                    </a:ext>
                  </a:extLst>
                </a:gridCol>
                <a:gridCol w="2580604">
                  <a:extLst>
                    <a:ext uri="{9D8B030D-6E8A-4147-A177-3AD203B41FA5}">
                      <a16:colId xmlns:a16="http://schemas.microsoft.com/office/drawing/2014/main" val="1411139589"/>
                    </a:ext>
                  </a:extLst>
                </a:gridCol>
                <a:gridCol w="4462296">
                  <a:extLst>
                    <a:ext uri="{9D8B030D-6E8A-4147-A177-3AD203B41FA5}">
                      <a16:colId xmlns:a16="http://schemas.microsoft.com/office/drawing/2014/main" val="1434521717"/>
                    </a:ext>
                  </a:extLst>
                </a:gridCol>
              </a:tblGrid>
              <a:tr h="370840">
                <a:tc>
                  <a:txBody>
                    <a:bodyPr/>
                    <a:lstStyle/>
                    <a:p>
                      <a:r>
                        <a:rPr lang="de-DE" b="1" dirty="0"/>
                        <a:t>Typ</a:t>
                      </a:r>
                    </a:p>
                  </a:txBody>
                  <a:tcPr/>
                </a:tc>
                <a:tc>
                  <a:txBody>
                    <a:bodyPr/>
                    <a:lstStyle/>
                    <a:p>
                      <a:r>
                        <a:rPr lang="de-DE" b="1" dirty="0"/>
                        <a:t>Bedeutung</a:t>
                      </a:r>
                    </a:p>
                  </a:txBody>
                  <a:tcPr/>
                </a:tc>
                <a:tc>
                  <a:txBody>
                    <a:bodyPr/>
                    <a:lstStyle/>
                    <a:p>
                      <a:r>
                        <a:rPr lang="de-DE" b="1" dirty="0"/>
                        <a:t>Zugehöriger Wert</a:t>
                      </a:r>
                    </a:p>
                  </a:txBody>
                  <a:tcPr/>
                </a:tc>
                <a:extLst>
                  <a:ext uri="{0D108BD9-81ED-4DB2-BD59-A6C34878D82A}">
                    <a16:rowId xmlns:a16="http://schemas.microsoft.com/office/drawing/2014/main" val="1337595944"/>
                  </a:ext>
                </a:extLst>
              </a:tr>
              <a:tr h="370840">
                <a:tc>
                  <a:txBody>
                    <a:bodyPr/>
                    <a:lstStyle/>
                    <a:p>
                      <a:r>
                        <a:rPr lang="de-DE" dirty="0"/>
                        <a:t>SOA</a:t>
                      </a:r>
                    </a:p>
                  </a:txBody>
                  <a:tcPr/>
                </a:tc>
                <a:tc>
                  <a:txBody>
                    <a:bodyPr/>
                    <a:lstStyle/>
                    <a:p>
                      <a:r>
                        <a:rPr lang="de-DE" dirty="0"/>
                        <a:t>Start </a:t>
                      </a:r>
                      <a:r>
                        <a:rPr lang="de-DE" dirty="0" err="1"/>
                        <a:t>of</a:t>
                      </a:r>
                      <a:r>
                        <a:rPr lang="de-DE" dirty="0"/>
                        <a:t> Authority</a:t>
                      </a:r>
                    </a:p>
                  </a:txBody>
                  <a:tcPr/>
                </a:tc>
                <a:tc>
                  <a:txBody>
                    <a:bodyPr/>
                    <a:lstStyle/>
                    <a:p>
                      <a:r>
                        <a:rPr lang="de-DE" dirty="0"/>
                        <a:t>Infos zur Zonen</a:t>
                      </a:r>
                      <a:r>
                        <a:rPr lang="de-DE" baseline="0" dirty="0"/>
                        <a:t> Verwaltung</a:t>
                      </a:r>
                      <a:endParaRPr lang="de-DE" dirty="0"/>
                    </a:p>
                  </a:txBody>
                  <a:tcPr/>
                </a:tc>
                <a:extLst>
                  <a:ext uri="{0D108BD9-81ED-4DB2-BD59-A6C34878D82A}">
                    <a16:rowId xmlns:a16="http://schemas.microsoft.com/office/drawing/2014/main" val="2139570621"/>
                  </a:ext>
                </a:extLst>
              </a:tr>
              <a:tr h="370840">
                <a:tc>
                  <a:txBody>
                    <a:bodyPr/>
                    <a:lstStyle/>
                    <a:p>
                      <a:r>
                        <a:rPr lang="de-DE" dirty="0"/>
                        <a:t>A</a:t>
                      </a:r>
                    </a:p>
                  </a:txBody>
                  <a:tcPr/>
                </a:tc>
                <a:tc>
                  <a:txBody>
                    <a:bodyPr/>
                    <a:lstStyle/>
                    <a:p>
                      <a:r>
                        <a:rPr lang="de-DE" dirty="0"/>
                        <a:t>IPv4 </a:t>
                      </a:r>
                      <a:r>
                        <a:rPr lang="de-DE" dirty="0" err="1"/>
                        <a:t>Address</a:t>
                      </a:r>
                      <a:r>
                        <a:rPr lang="de-DE" dirty="0"/>
                        <a:t> </a:t>
                      </a:r>
                      <a:r>
                        <a:rPr lang="de-DE" dirty="0" err="1"/>
                        <a:t>Record</a:t>
                      </a:r>
                      <a:endParaRPr lang="de-DE" dirty="0"/>
                    </a:p>
                  </a:txBody>
                  <a:tcPr/>
                </a:tc>
                <a:tc>
                  <a:txBody>
                    <a:bodyPr/>
                    <a:lstStyle/>
                    <a:p>
                      <a:r>
                        <a:rPr lang="de-DE" dirty="0"/>
                        <a:t>32-bit Integer, IPv4-Adresse</a:t>
                      </a:r>
                    </a:p>
                  </a:txBody>
                  <a:tcPr/>
                </a:tc>
                <a:extLst>
                  <a:ext uri="{0D108BD9-81ED-4DB2-BD59-A6C34878D82A}">
                    <a16:rowId xmlns:a16="http://schemas.microsoft.com/office/drawing/2014/main" val="2943661510"/>
                  </a:ext>
                </a:extLst>
              </a:tr>
              <a:tr h="370840">
                <a:tc>
                  <a:txBody>
                    <a:bodyPr/>
                    <a:lstStyle/>
                    <a:p>
                      <a:r>
                        <a:rPr lang="de-DE" dirty="0"/>
                        <a:t>AAAA</a:t>
                      </a:r>
                    </a:p>
                  </a:txBody>
                  <a:tcPr/>
                </a:tc>
                <a:tc>
                  <a:txBody>
                    <a:bodyPr/>
                    <a:lstStyle/>
                    <a:p>
                      <a:r>
                        <a:rPr lang="de-DE" dirty="0"/>
                        <a:t>IPv6 </a:t>
                      </a:r>
                      <a:r>
                        <a:rPr lang="de-DE" dirty="0" err="1"/>
                        <a:t>Address</a:t>
                      </a:r>
                      <a:r>
                        <a:rPr lang="de-DE" dirty="0"/>
                        <a:t> </a:t>
                      </a:r>
                      <a:r>
                        <a:rPr lang="de-DE" dirty="0" err="1"/>
                        <a:t>Record</a:t>
                      </a:r>
                      <a:endParaRPr lang="de-DE" dirty="0"/>
                    </a:p>
                  </a:txBody>
                  <a:tcPr/>
                </a:tc>
                <a:tc>
                  <a:txBody>
                    <a:bodyPr/>
                    <a:lstStyle/>
                    <a:p>
                      <a:r>
                        <a:rPr lang="de-DE" dirty="0"/>
                        <a:t>128-bit</a:t>
                      </a:r>
                      <a:r>
                        <a:rPr lang="de-DE" baseline="0" dirty="0"/>
                        <a:t> Integer, IPv6-Adresse</a:t>
                      </a:r>
                      <a:endParaRPr lang="de-DE" dirty="0"/>
                    </a:p>
                  </a:txBody>
                  <a:tcPr/>
                </a:tc>
                <a:extLst>
                  <a:ext uri="{0D108BD9-81ED-4DB2-BD59-A6C34878D82A}">
                    <a16:rowId xmlns:a16="http://schemas.microsoft.com/office/drawing/2014/main" val="3355944967"/>
                  </a:ext>
                </a:extLst>
              </a:tr>
              <a:tr h="370840">
                <a:tc>
                  <a:txBody>
                    <a:bodyPr/>
                    <a:lstStyle/>
                    <a:p>
                      <a:r>
                        <a:rPr lang="de-DE" dirty="0"/>
                        <a:t>MX</a:t>
                      </a:r>
                    </a:p>
                  </a:txBody>
                  <a:tcPr/>
                </a:tc>
                <a:tc>
                  <a:txBody>
                    <a:bodyPr/>
                    <a:lstStyle/>
                    <a:p>
                      <a:r>
                        <a:rPr lang="de-DE" dirty="0"/>
                        <a:t>Mail Exchange </a:t>
                      </a:r>
                      <a:r>
                        <a:rPr lang="de-DE" dirty="0" err="1"/>
                        <a:t>Record</a:t>
                      </a:r>
                      <a:endParaRPr lang="de-DE" dirty="0"/>
                    </a:p>
                  </a:txBody>
                  <a:tcPr/>
                </a:tc>
                <a:tc>
                  <a:txBody>
                    <a:bodyPr/>
                    <a:lstStyle/>
                    <a:p>
                      <a:r>
                        <a:rPr lang="de-DE" dirty="0"/>
                        <a:t>Zuordnung</a:t>
                      </a:r>
                      <a:r>
                        <a:rPr lang="de-DE" baseline="0" dirty="0"/>
                        <a:t> der zuständigen Mailserver</a:t>
                      </a:r>
                      <a:endParaRPr lang="de-DE" dirty="0"/>
                    </a:p>
                  </a:txBody>
                  <a:tcPr/>
                </a:tc>
                <a:extLst>
                  <a:ext uri="{0D108BD9-81ED-4DB2-BD59-A6C34878D82A}">
                    <a16:rowId xmlns:a16="http://schemas.microsoft.com/office/drawing/2014/main" val="3336570449"/>
                  </a:ext>
                </a:extLst>
              </a:tr>
              <a:tr h="370840">
                <a:tc>
                  <a:txBody>
                    <a:bodyPr/>
                    <a:lstStyle/>
                    <a:p>
                      <a:r>
                        <a:rPr lang="de-DE" dirty="0"/>
                        <a:t>NS</a:t>
                      </a:r>
                    </a:p>
                  </a:txBody>
                  <a:tcPr/>
                </a:tc>
                <a:tc>
                  <a:txBody>
                    <a:bodyPr/>
                    <a:lstStyle/>
                    <a:p>
                      <a:r>
                        <a:rPr lang="de-DE" dirty="0"/>
                        <a:t>Nameserver </a:t>
                      </a:r>
                      <a:r>
                        <a:rPr lang="de-DE" dirty="0" err="1"/>
                        <a:t>Record</a:t>
                      </a:r>
                      <a:endParaRPr lang="de-DE" dirty="0"/>
                    </a:p>
                  </a:txBody>
                  <a:tcPr/>
                </a:tc>
                <a:tc>
                  <a:txBody>
                    <a:bodyPr/>
                    <a:lstStyle/>
                    <a:p>
                      <a:r>
                        <a:rPr lang="de-DE" dirty="0"/>
                        <a:t>Hostname</a:t>
                      </a:r>
                      <a:r>
                        <a:rPr lang="de-DE" baseline="0" dirty="0"/>
                        <a:t> eines autoritativen Nameservers</a:t>
                      </a:r>
                      <a:endParaRPr lang="de-DE" dirty="0"/>
                    </a:p>
                  </a:txBody>
                  <a:tcPr/>
                </a:tc>
                <a:extLst>
                  <a:ext uri="{0D108BD9-81ED-4DB2-BD59-A6C34878D82A}">
                    <a16:rowId xmlns:a16="http://schemas.microsoft.com/office/drawing/2014/main" val="4070478265"/>
                  </a:ext>
                </a:extLst>
              </a:tr>
              <a:tr h="370840">
                <a:tc>
                  <a:txBody>
                    <a:bodyPr/>
                    <a:lstStyle/>
                    <a:p>
                      <a:r>
                        <a:rPr lang="de-DE" dirty="0"/>
                        <a:t>CNAME</a:t>
                      </a:r>
                    </a:p>
                  </a:txBody>
                  <a:tcPr/>
                </a:tc>
                <a:tc>
                  <a:txBody>
                    <a:bodyPr/>
                    <a:lstStyle/>
                    <a:p>
                      <a:r>
                        <a:rPr lang="de-DE" dirty="0" err="1"/>
                        <a:t>Canonical</a:t>
                      </a:r>
                      <a:r>
                        <a:rPr lang="de-DE" dirty="0"/>
                        <a:t> Name </a:t>
                      </a:r>
                      <a:r>
                        <a:rPr lang="de-DE" dirty="0" err="1"/>
                        <a:t>Record</a:t>
                      </a:r>
                      <a:endParaRPr lang="de-DE" dirty="0"/>
                    </a:p>
                  </a:txBody>
                  <a:tcPr/>
                </a:tc>
                <a:tc>
                  <a:txBody>
                    <a:bodyPr/>
                    <a:lstStyle/>
                    <a:p>
                      <a:r>
                        <a:rPr lang="de-DE" dirty="0"/>
                        <a:t>Kanonischer Name eines</a:t>
                      </a:r>
                      <a:r>
                        <a:rPr lang="de-DE" baseline="0" dirty="0"/>
                        <a:t> Hosts</a:t>
                      </a:r>
                      <a:endParaRPr lang="de-DE" dirty="0"/>
                    </a:p>
                  </a:txBody>
                  <a:tcPr/>
                </a:tc>
                <a:extLst>
                  <a:ext uri="{0D108BD9-81ED-4DB2-BD59-A6C34878D82A}">
                    <a16:rowId xmlns:a16="http://schemas.microsoft.com/office/drawing/2014/main" val="2771045727"/>
                  </a:ext>
                </a:extLst>
              </a:tr>
              <a:tr h="370840">
                <a:tc>
                  <a:txBody>
                    <a:bodyPr/>
                    <a:lstStyle/>
                    <a:p>
                      <a:r>
                        <a:rPr lang="de-DE" dirty="0"/>
                        <a:t>PTR</a:t>
                      </a:r>
                    </a:p>
                  </a:txBody>
                  <a:tcPr/>
                </a:tc>
                <a:tc>
                  <a:txBody>
                    <a:bodyPr/>
                    <a:lstStyle/>
                    <a:p>
                      <a:r>
                        <a:rPr lang="de-DE" dirty="0"/>
                        <a:t>Pointer</a:t>
                      </a:r>
                    </a:p>
                  </a:txBody>
                  <a:tcPr/>
                </a:tc>
                <a:tc>
                  <a:txBody>
                    <a:bodyPr/>
                    <a:lstStyle/>
                    <a:p>
                      <a:r>
                        <a:rPr lang="de-DE" dirty="0"/>
                        <a:t>Für Reverse Mapping: </a:t>
                      </a:r>
                      <a:r>
                        <a:rPr lang="de-DE" dirty="0" err="1"/>
                        <a:t>IP-Adressen</a:t>
                      </a:r>
                      <a:r>
                        <a:rPr lang="de-DE" dirty="0" err="1">
                          <a:sym typeface="Wingdings"/>
                        </a:rPr>
                        <a:t>Namen</a:t>
                      </a:r>
                      <a:endParaRPr lang="de-DE" dirty="0"/>
                    </a:p>
                  </a:txBody>
                  <a:tcPr/>
                </a:tc>
                <a:extLst>
                  <a:ext uri="{0D108BD9-81ED-4DB2-BD59-A6C34878D82A}">
                    <a16:rowId xmlns:a16="http://schemas.microsoft.com/office/drawing/2014/main" val="1264444467"/>
                  </a:ext>
                </a:extLst>
              </a:tr>
              <a:tr h="370840">
                <a:tc>
                  <a:txBody>
                    <a:bodyPr/>
                    <a:lstStyle/>
                    <a:p>
                      <a:r>
                        <a:rPr lang="de-DE" dirty="0"/>
                        <a:t>TXT</a:t>
                      </a:r>
                    </a:p>
                  </a:txBody>
                  <a:tcPr/>
                </a:tc>
                <a:tc>
                  <a:txBody>
                    <a:bodyPr/>
                    <a:lstStyle/>
                    <a:p>
                      <a:r>
                        <a:rPr lang="de-DE" dirty="0"/>
                        <a:t>Text </a:t>
                      </a:r>
                      <a:r>
                        <a:rPr lang="de-DE" dirty="0" err="1"/>
                        <a:t>Record</a:t>
                      </a:r>
                      <a:endParaRPr lang="de-DE" dirty="0"/>
                    </a:p>
                  </a:txBody>
                  <a:tcPr/>
                </a:tc>
                <a:tc>
                  <a:txBody>
                    <a:bodyPr/>
                    <a:lstStyle/>
                    <a:p>
                      <a:r>
                        <a:rPr lang="de-DE" dirty="0"/>
                        <a:t>Ursprünglich frei definiert, heute SPF (Sender </a:t>
                      </a:r>
                      <a:r>
                        <a:rPr lang="de-DE" dirty="0" err="1"/>
                        <a:t>Policy</a:t>
                      </a:r>
                      <a:r>
                        <a:rPr lang="de-DE" dirty="0"/>
                        <a:t> Framework),</a:t>
                      </a:r>
                      <a:r>
                        <a:rPr lang="de-DE" baseline="0" dirty="0"/>
                        <a:t> </a:t>
                      </a:r>
                      <a:r>
                        <a:rPr lang="de-DE" baseline="0" dirty="0" err="1"/>
                        <a:t>DomainKeys</a:t>
                      </a:r>
                      <a:r>
                        <a:rPr lang="de-DE" baseline="0" dirty="0"/>
                        <a:t>, DMARC, DNS-SD, Google-Site </a:t>
                      </a:r>
                      <a:r>
                        <a:rPr lang="de-DE" baseline="0" dirty="0" err="1"/>
                        <a:t>Verificiation</a:t>
                      </a:r>
                      <a:endParaRPr lang="de-DE" dirty="0"/>
                    </a:p>
                  </a:txBody>
                  <a:tcPr/>
                </a:tc>
                <a:extLst>
                  <a:ext uri="{0D108BD9-81ED-4DB2-BD59-A6C34878D82A}">
                    <a16:rowId xmlns:a16="http://schemas.microsoft.com/office/drawing/2014/main" val="15656251"/>
                  </a:ext>
                </a:extLst>
              </a:tr>
            </a:tbl>
          </a:graphicData>
        </a:graphic>
      </p:graphicFrame>
      <p:sp>
        <p:nvSpPr>
          <p:cNvPr id="4" name="Slide Number Placeholder 3"/>
          <p:cNvSpPr>
            <a:spLocks noGrp="1"/>
          </p:cNvSpPr>
          <p:nvPr>
            <p:ph type="sldNum" sz="quarter" idx="12"/>
          </p:nvPr>
        </p:nvSpPr>
        <p:spPr/>
        <p:txBody>
          <a:bodyPr/>
          <a:lstStyle/>
          <a:p>
            <a:fld id="{62E63B0E-122E-4112-8AEA-022338C1FEFA}" type="slidenum">
              <a:rPr lang="de-DE" smtClean="0"/>
              <a:t>34</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00934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Zonen im DNS Namensraum</a:t>
            </a:r>
            <a:endParaRPr lang="de-DE" dirty="0"/>
          </a:p>
        </p:txBody>
      </p:sp>
      <p:sp>
        <p:nvSpPr>
          <p:cNvPr id="3" name="Content Placeholder 2"/>
          <p:cNvSpPr>
            <a:spLocks noGrp="1"/>
          </p:cNvSpPr>
          <p:nvPr>
            <p:ph idx="1"/>
          </p:nvPr>
        </p:nvSpPr>
        <p:spPr/>
        <p:txBody>
          <a:bodyPr/>
          <a:lstStyle/>
          <a:p>
            <a:r>
              <a:rPr lang="de-DE" dirty="0"/>
              <a:t>DNS Namensraum wird in </a:t>
            </a:r>
            <a:r>
              <a:rPr lang="de-DE" b="1" dirty="0"/>
              <a:t>nicht überlappende administrative Zonen </a:t>
            </a:r>
            <a:r>
              <a:rPr lang="de-DE" dirty="0"/>
              <a:t>aufgeteilt</a:t>
            </a:r>
          </a:p>
          <a:p>
            <a:r>
              <a:rPr lang="de-DE" dirty="0"/>
              <a:t>Administratoren einer Zone stellen für Anfragen zu beliebigen FQDNs in ihrer Zone „</a:t>
            </a:r>
            <a:r>
              <a:rPr lang="de-DE" b="1" dirty="0"/>
              <a:t>autoritative Nameserver</a:t>
            </a:r>
            <a:r>
              <a:rPr lang="de-DE" dirty="0"/>
              <a:t>“ bereit</a:t>
            </a:r>
          </a:p>
          <a:p>
            <a:endParaRPr lang="de-DE" dirty="0"/>
          </a:p>
          <a:p>
            <a:r>
              <a:rPr lang="de-DE" dirty="0"/>
              <a:t>Anmerkung: Die Administratoren einer Zone sind nicht unbedingt identisch mit den Inhabern der zugehörigen Domänen</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35</a:t>
            </a:fld>
            <a:endParaRPr lang="de-DE"/>
          </a:p>
        </p:txBody>
      </p:sp>
    </p:spTree>
    <p:extLst>
      <p:ext uri="{BB962C8B-B14F-4D97-AF65-F5344CB8AC3E}">
        <p14:creationId xmlns:p14="http://schemas.microsoft.com/office/powerpoint/2010/main" val="1255360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Autoritative Nameserver</a:t>
            </a:r>
            <a:endParaRPr lang="de-DE" dirty="0"/>
          </a:p>
        </p:txBody>
      </p:sp>
      <p:sp>
        <p:nvSpPr>
          <p:cNvPr id="3" name="Content Placeholder 2"/>
          <p:cNvSpPr>
            <a:spLocks noGrp="1"/>
          </p:cNvSpPr>
          <p:nvPr>
            <p:ph idx="1"/>
          </p:nvPr>
        </p:nvSpPr>
        <p:spPr/>
        <p:txBody>
          <a:bodyPr>
            <a:normAutofit/>
          </a:bodyPr>
          <a:lstStyle/>
          <a:p>
            <a:r>
              <a:rPr lang="de-DE" dirty="0"/>
              <a:t>Antworten von „</a:t>
            </a:r>
            <a:r>
              <a:rPr lang="de-DE" i="1" dirty="0"/>
              <a:t>autoritativen Nameserver</a:t>
            </a:r>
            <a:r>
              <a:rPr lang="de-DE" dirty="0"/>
              <a:t>“ </a:t>
            </a:r>
            <a:br>
              <a:rPr lang="de-DE" dirty="0"/>
            </a:br>
            <a:r>
              <a:rPr lang="de-DE" dirty="0"/>
              <a:t>gelten als richtig</a:t>
            </a:r>
          </a:p>
          <a:p>
            <a:r>
              <a:rPr lang="de-DE" dirty="0"/>
              <a:t>Allgemein: zur </a:t>
            </a:r>
            <a:r>
              <a:rPr lang="de-DE" b="1" dirty="0"/>
              <a:t>Lastverteilung/Ausfallsicherheit</a:t>
            </a:r>
            <a:r>
              <a:rPr lang="de-DE" dirty="0"/>
              <a:t> </a:t>
            </a:r>
            <a:r>
              <a:rPr lang="de-DE" b="1" dirty="0"/>
              <a:t>mehrere autoritative Nameserver </a:t>
            </a:r>
            <a:r>
              <a:rPr lang="de-DE" dirty="0"/>
              <a:t>pro Zone bereitgestellt</a:t>
            </a:r>
          </a:p>
          <a:p>
            <a:pPr lvl="1"/>
            <a:r>
              <a:rPr lang="de-DE" dirty="0"/>
              <a:t>Ein primärer Nameserver (wird aktiv gewartet)</a:t>
            </a:r>
          </a:p>
          <a:p>
            <a:pPr lvl="1"/>
            <a:r>
              <a:rPr lang="de-DE" dirty="0"/>
              <a:t>Alle anderen sind sekundäre Nameserver (holen regelmäßig aktuelle Informationen vom primären Nameserver per „Zonentransfer“)</a:t>
            </a:r>
          </a:p>
          <a:p>
            <a:pPr lvl="1"/>
            <a:r>
              <a:rPr lang="de-DE" dirty="0"/>
              <a:t>Primäre und sekundäre Nameserver einer Zone gelten gleichermaßen als autoritativ.</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36</a:t>
            </a:fld>
            <a:endParaRPr lang="de-DE"/>
          </a:p>
        </p:txBody>
      </p:sp>
    </p:spTree>
    <p:extLst>
      <p:ext uri="{BB962C8B-B14F-4D97-AF65-F5344CB8AC3E}">
        <p14:creationId xmlns:p14="http://schemas.microsoft.com/office/powerpoint/2010/main" val="3115715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Weitere Nameserver-Typen</a:t>
            </a:r>
          </a:p>
        </p:txBody>
      </p:sp>
      <p:sp>
        <p:nvSpPr>
          <p:cNvPr id="3" name="Content Placeholder 2"/>
          <p:cNvSpPr>
            <a:spLocks noGrp="1"/>
          </p:cNvSpPr>
          <p:nvPr>
            <p:ph idx="1"/>
          </p:nvPr>
        </p:nvSpPr>
        <p:spPr>
          <a:xfrm>
            <a:off x="628650" y="1690689"/>
            <a:ext cx="7886700" cy="4486274"/>
          </a:xfrm>
        </p:spPr>
        <p:txBody>
          <a:bodyPr>
            <a:normAutofit fontScale="92500"/>
          </a:bodyPr>
          <a:lstStyle/>
          <a:p>
            <a:r>
              <a:rPr lang="de-DE" dirty="0"/>
              <a:t>Root Nameserver</a:t>
            </a:r>
          </a:p>
          <a:p>
            <a:pPr lvl="1"/>
            <a:r>
              <a:rPr lang="de-DE" dirty="0"/>
              <a:t>13 Root-Nameserver weltweit</a:t>
            </a:r>
          </a:p>
          <a:p>
            <a:pPr lvl="1"/>
            <a:r>
              <a:rPr lang="de-DE" dirty="0"/>
              <a:t>gut geschützte stark replizierte Hochleistungssysteme (werden per </a:t>
            </a:r>
            <a:r>
              <a:rPr lang="de-DE" i="1" dirty="0" err="1"/>
              <a:t>anycast</a:t>
            </a:r>
            <a:r>
              <a:rPr lang="de-DE" i="1" dirty="0"/>
              <a:t> </a:t>
            </a:r>
            <a:r>
              <a:rPr lang="de-DE" i="1" dirty="0" err="1"/>
              <a:t>routing</a:t>
            </a:r>
            <a:r>
              <a:rPr lang="de-DE" dirty="0"/>
              <a:t> angesteuert)</a:t>
            </a:r>
          </a:p>
          <a:p>
            <a:pPr lvl="1"/>
            <a:r>
              <a:rPr lang="de-DE" dirty="0"/>
              <a:t>kennen vor allem die autoritativen Nameserver der top-level Domänen (sowie die populärer </a:t>
            </a:r>
            <a:r>
              <a:rPr lang="de-DE" dirty="0" err="1"/>
              <a:t>second</a:t>
            </a:r>
            <a:r>
              <a:rPr lang="de-DE" dirty="0"/>
              <a:t>-level Domänen)</a:t>
            </a:r>
          </a:p>
          <a:p>
            <a:r>
              <a:rPr lang="de-DE" dirty="0"/>
              <a:t>Lokale Nameserver</a:t>
            </a:r>
          </a:p>
          <a:p>
            <a:pPr lvl="1"/>
            <a:r>
              <a:rPr lang="de-DE" dirty="0"/>
              <a:t>Hosts im Internet müssen mindestens einen Nameserver mit IP-Adresse kennen, um überhaupt eine Anlaufstelle für die Namensauflösung (und damit das Ermitteln weiterer IP-Adressen) zu haben </a:t>
            </a:r>
            <a:r>
              <a:rPr lang="de-DE" dirty="0">
                <a:sym typeface="Wingdings"/>
              </a:rPr>
              <a:t></a:t>
            </a:r>
            <a:r>
              <a:rPr lang="de-DE" dirty="0"/>
              <a:t> Lokaler Nameserver des Hosts</a:t>
            </a:r>
          </a:p>
          <a:p>
            <a:pPr lvl="1"/>
            <a:r>
              <a:rPr lang="de-DE" dirty="0"/>
              <a:t>Werden vor allem von ISPs bereitgestellt.</a:t>
            </a:r>
          </a:p>
        </p:txBody>
      </p:sp>
      <p:sp>
        <p:nvSpPr>
          <p:cNvPr id="4" name="Slide Number Placeholder 3"/>
          <p:cNvSpPr>
            <a:spLocks noGrp="1"/>
          </p:cNvSpPr>
          <p:nvPr>
            <p:ph type="sldNum" sz="quarter" idx="12"/>
          </p:nvPr>
        </p:nvSpPr>
        <p:spPr/>
        <p:txBody>
          <a:bodyPr/>
          <a:lstStyle/>
          <a:p>
            <a:fld id="{62E63B0E-122E-4112-8AEA-022338C1FEFA}" type="slidenum">
              <a:rPr lang="de-DE" smtClean="0"/>
              <a:t>37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182970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Anfragen an DNS - Ablauf</a:t>
            </a:r>
          </a:p>
        </p:txBody>
      </p:sp>
      <p:sp>
        <p:nvSpPr>
          <p:cNvPr id="6" name="Content Placeholder 5"/>
          <p:cNvSpPr>
            <a:spLocks noGrp="1"/>
          </p:cNvSpPr>
          <p:nvPr>
            <p:ph idx="1"/>
          </p:nvPr>
        </p:nvSpPr>
        <p:spPr/>
        <p:txBody>
          <a:bodyPr>
            <a:normAutofit fontScale="92500"/>
          </a:bodyPr>
          <a:lstStyle/>
          <a:p>
            <a:pPr marL="514350" indent="-514350">
              <a:buFont typeface="+mj-lt"/>
              <a:buAutoNum type="arabicPeriod"/>
            </a:pPr>
            <a:r>
              <a:rPr lang="de-DE" b="1" dirty="0"/>
              <a:t>Anfrage</a:t>
            </a:r>
            <a:r>
              <a:rPr lang="de-DE" dirty="0"/>
              <a:t> an </a:t>
            </a:r>
            <a:r>
              <a:rPr lang="de-DE" dirty="0" err="1"/>
              <a:t>Resolver</a:t>
            </a:r>
            <a:r>
              <a:rPr lang="de-DE" dirty="0"/>
              <a:t> (lokales Programm des Hosts)</a:t>
            </a:r>
          </a:p>
          <a:p>
            <a:pPr marL="514350" indent="-514350">
              <a:buFont typeface="+mj-lt"/>
              <a:buAutoNum type="arabicPeriod"/>
            </a:pPr>
            <a:r>
              <a:rPr lang="de-DE" dirty="0"/>
              <a:t>Nachschlagen im Cache – Ergebnis?</a:t>
            </a:r>
          </a:p>
          <a:p>
            <a:pPr marL="514350" indent="-514350">
              <a:buFont typeface="+mj-lt"/>
              <a:buAutoNum type="arabicPeriod"/>
            </a:pPr>
            <a:r>
              <a:rPr lang="de-DE" b="1" dirty="0"/>
              <a:t>Anfrage</a:t>
            </a:r>
            <a:r>
              <a:rPr lang="de-DE" dirty="0"/>
              <a:t> an lokalen Nameserver</a:t>
            </a:r>
          </a:p>
          <a:p>
            <a:pPr marL="514350" indent="-514350">
              <a:buFont typeface="+mj-lt"/>
              <a:buAutoNum type="arabicPeriod"/>
            </a:pPr>
            <a:r>
              <a:rPr lang="de-DE" dirty="0"/>
              <a:t>Nachschlagen im Cache – Ergebnis?</a:t>
            </a:r>
          </a:p>
          <a:p>
            <a:pPr marL="514350" indent="-514350">
              <a:buFont typeface="+mj-lt"/>
              <a:buAutoNum type="arabicPeriod"/>
            </a:pPr>
            <a:r>
              <a:rPr lang="de-DE" dirty="0"/>
              <a:t>Nachschlagen in RRs des lokalen NS – Ergebnis?</a:t>
            </a:r>
          </a:p>
          <a:p>
            <a:pPr marL="514350" indent="-514350">
              <a:buFont typeface="+mj-lt"/>
              <a:buAutoNum type="arabicPeriod"/>
            </a:pPr>
            <a:r>
              <a:rPr lang="de-DE" b="1" dirty="0"/>
              <a:t>Anfrage</a:t>
            </a:r>
            <a:r>
              <a:rPr lang="de-DE" dirty="0"/>
              <a:t> an fremde Nameserver – Ergebnis?</a:t>
            </a:r>
          </a:p>
          <a:p>
            <a:pPr marL="0" indent="0">
              <a:buNone/>
            </a:pPr>
            <a:endParaRPr lang="de-DE" dirty="0"/>
          </a:p>
          <a:p>
            <a:pPr marL="0" indent="0">
              <a:buNone/>
            </a:pPr>
            <a:r>
              <a:rPr lang="de-DE" dirty="0"/>
              <a:t>Achtung: RRs in einem Cache sind niemals autoritativ und werden nach Ablauf der </a:t>
            </a:r>
            <a:r>
              <a:rPr lang="de-DE" i="1" dirty="0"/>
              <a:t>time-</a:t>
            </a:r>
            <a:r>
              <a:rPr lang="de-DE" i="1" dirty="0" err="1"/>
              <a:t>to</a:t>
            </a:r>
            <a:r>
              <a:rPr lang="de-DE" i="1" dirty="0"/>
              <a:t>-live</a:t>
            </a:r>
            <a:r>
              <a:rPr lang="de-DE" dirty="0"/>
              <a:t> (TTL) verworfen!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38</a:t>
            </a:fld>
            <a:endParaRPr lang="de-DE"/>
          </a:p>
        </p:txBody>
      </p:sp>
      <p:sp>
        <p:nvSpPr>
          <p:cNvPr id="7" name="Raute 6"/>
          <p:cNvSpPr/>
          <p:nvPr/>
        </p:nvSpPr>
        <p:spPr>
          <a:xfrm>
            <a:off x="6053265" y="2199501"/>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8" name="Rechteck 7"/>
          <p:cNvSpPr/>
          <p:nvPr/>
        </p:nvSpPr>
        <p:spPr>
          <a:xfrm>
            <a:off x="3089" y="2743199"/>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
        <p:nvSpPr>
          <p:cNvPr id="9" name="Raute 8"/>
          <p:cNvSpPr/>
          <p:nvPr/>
        </p:nvSpPr>
        <p:spPr>
          <a:xfrm>
            <a:off x="6053265" y="3130372"/>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10" name="Rechteck 9"/>
          <p:cNvSpPr/>
          <p:nvPr/>
        </p:nvSpPr>
        <p:spPr>
          <a:xfrm>
            <a:off x="-1" y="3704730"/>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
        <p:nvSpPr>
          <p:cNvPr id="11" name="Raute 10"/>
          <p:cNvSpPr/>
          <p:nvPr/>
        </p:nvSpPr>
        <p:spPr>
          <a:xfrm>
            <a:off x="7651405" y="3642948"/>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12" name="Rechteck 11"/>
          <p:cNvSpPr/>
          <p:nvPr/>
        </p:nvSpPr>
        <p:spPr>
          <a:xfrm>
            <a:off x="0" y="4200589"/>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Tree>
    <p:extLst>
      <p:ext uri="{BB962C8B-B14F-4D97-AF65-F5344CB8AC3E}">
        <p14:creationId xmlns:p14="http://schemas.microsoft.com/office/powerpoint/2010/main" val="40293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1"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grpId="1" nodeType="after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bgerundetes Rechteck 89"/>
          <p:cNvSpPr/>
          <p:nvPr/>
        </p:nvSpPr>
        <p:spPr>
          <a:xfrm>
            <a:off x="4517359" y="296781"/>
            <a:ext cx="4197292" cy="2204452"/>
          </a:xfrm>
          <a:prstGeom prst="roundRect">
            <a:avLst>
              <a:gd name="adj" fmla="val 8658"/>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Abgerundetes Rechteck 26"/>
          <p:cNvSpPr/>
          <p:nvPr/>
        </p:nvSpPr>
        <p:spPr>
          <a:xfrm>
            <a:off x="390783" y="296781"/>
            <a:ext cx="3814146" cy="2204452"/>
          </a:xfrm>
          <a:prstGeom prst="roundRect">
            <a:avLst>
              <a:gd name="adj" fmla="val 9123"/>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2" name="Gerade Verbindung mit Pfeil 51"/>
          <p:cNvCxnSpPr/>
          <p:nvPr/>
        </p:nvCxnSpPr>
        <p:spPr>
          <a:xfrm flipV="1">
            <a:off x="3810329"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 name="Rechteck 3"/>
          <p:cNvSpPr/>
          <p:nvPr/>
        </p:nvSpPr>
        <p:spPr>
          <a:xfrm>
            <a:off x="1078509" y="5733101"/>
            <a:ext cx="5558023" cy="369332"/>
          </a:xfrm>
          <a:prstGeom prst="rect">
            <a:avLst/>
          </a:prstGeom>
        </p:spPr>
        <p:txBody>
          <a:bodyPr wrap="square">
            <a:spAutoFit/>
          </a:bodyPr>
          <a:lstStyle/>
          <a:p>
            <a:pPr marL="285750" indent="-285750">
              <a:buClr>
                <a:schemeClr val="tx2">
                  <a:lumMod val="60000"/>
                  <a:lumOff val="40000"/>
                </a:schemeClr>
              </a:buClr>
              <a:buFont typeface="Arial"/>
              <a:buChar char="•"/>
            </a:pPr>
            <a:r>
              <a:rPr lang="de-DE" dirty="0">
                <a:solidFill>
                  <a:schemeClr val="tx1"/>
                </a:solidFill>
              </a:rPr>
              <a:t>Antwort führt zur Auffrischung der Cache-Information</a:t>
            </a:r>
          </a:p>
        </p:txBody>
      </p:sp>
      <p:sp>
        <p:nvSpPr>
          <p:cNvPr id="5" name="Rechteck 4"/>
          <p:cNvSpPr/>
          <p:nvPr/>
        </p:nvSpPr>
        <p:spPr>
          <a:xfrm>
            <a:off x="1078509" y="2503007"/>
            <a:ext cx="1184940" cy="369332"/>
          </a:xfrm>
          <a:prstGeom prst="rect">
            <a:avLst/>
          </a:prstGeom>
        </p:spPr>
        <p:txBody>
          <a:bodyPr wrap="none">
            <a:spAutoFit/>
          </a:bodyPr>
          <a:lstStyle/>
          <a:p>
            <a:pPr marL="285750" indent="-285750">
              <a:buClr>
                <a:schemeClr val="tx2">
                  <a:lumMod val="60000"/>
                  <a:lumOff val="40000"/>
                </a:schemeClr>
              </a:buClr>
              <a:buFont typeface="Arial"/>
              <a:buChar char="•"/>
            </a:pPr>
            <a:r>
              <a:rPr lang="de-DE" dirty="0">
                <a:solidFill>
                  <a:schemeClr val="tx1"/>
                </a:solidFill>
              </a:rPr>
              <a:t>Schritte</a:t>
            </a:r>
          </a:p>
        </p:txBody>
      </p:sp>
      <p:sp>
        <p:nvSpPr>
          <p:cNvPr id="6" name="Rechteck 5"/>
          <p:cNvSpPr/>
          <p:nvPr/>
        </p:nvSpPr>
        <p:spPr>
          <a:xfrm>
            <a:off x="1078509" y="2796550"/>
            <a:ext cx="5236377"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1. </a:t>
            </a:r>
            <a:r>
              <a:rPr lang="de-DE" dirty="0"/>
              <a:t>Anfrage an den </a:t>
            </a:r>
            <a:r>
              <a:rPr lang="de-DE" dirty="0" err="1"/>
              <a:t>Resolver</a:t>
            </a:r>
            <a:r>
              <a:rPr lang="de-DE" dirty="0"/>
              <a:t> (lokal auf Host)</a:t>
            </a:r>
          </a:p>
        </p:txBody>
      </p:sp>
      <p:sp>
        <p:nvSpPr>
          <p:cNvPr id="7" name="Rechteck 6"/>
          <p:cNvSpPr/>
          <p:nvPr/>
        </p:nvSpPr>
        <p:spPr>
          <a:xfrm>
            <a:off x="1078509" y="3085115"/>
            <a:ext cx="3126420"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2. </a:t>
            </a:r>
            <a:r>
              <a:rPr lang="de-DE" dirty="0">
                <a:solidFill>
                  <a:schemeClr val="tx1"/>
                </a:solidFill>
              </a:rPr>
              <a:t>Nachschlagen </a:t>
            </a:r>
            <a:r>
              <a:rPr lang="de-DE" dirty="0"/>
              <a:t>im Cache. </a:t>
            </a:r>
          </a:p>
        </p:txBody>
      </p:sp>
      <p:sp>
        <p:nvSpPr>
          <p:cNvPr id="8" name="Rechteck 7"/>
          <p:cNvSpPr/>
          <p:nvPr/>
        </p:nvSpPr>
        <p:spPr>
          <a:xfrm>
            <a:off x="1078509" y="3362754"/>
            <a:ext cx="4198191"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3. </a:t>
            </a:r>
            <a:r>
              <a:rPr lang="de-DE" dirty="0">
                <a:solidFill>
                  <a:schemeClr val="tx1"/>
                </a:solidFill>
              </a:rPr>
              <a:t>Anfragen bei lokalem DNS-Server</a:t>
            </a:r>
          </a:p>
        </p:txBody>
      </p:sp>
      <p:sp>
        <p:nvSpPr>
          <p:cNvPr id="9" name="Rechteck 8"/>
          <p:cNvSpPr/>
          <p:nvPr/>
        </p:nvSpPr>
        <p:spPr>
          <a:xfrm>
            <a:off x="1078510" y="3943239"/>
            <a:ext cx="3126420"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5. </a:t>
            </a:r>
            <a:r>
              <a:rPr lang="de-DE" dirty="0"/>
              <a:t>Nachschalgen im Cache. </a:t>
            </a:r>
          </a:p>
        </p:txBody>
      </p:sp>
      <p:sp>
        <p:nvSpPr>
          <p:cNvPr id="10" name="Rechteck 9"/>
          <p:cNvSpPr/>
          <p:nvPr/>
        </p:nvSpPr>
        <p:spPr>
          <a:xfrm>
            <a:off x="1078509" y="3652078"/>
            <a:ext cx="3606929"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4. </a:t>
            </a:r>
            <a:r>
              <a:rPr lang="de-DE" dirty="0"/>
              <a:t>Nachschlagen in Datenbasis. </a:t>
            </a:r>
          </a:p>
        </p:txBody>
      </p:sp>
      <p:sp>
        <p:nvSpPr>
          <p:cNvPr id="11" name="Rechteck 10"/>
          <p:cNvSpPr/>
          <p:nvPr/>
        </p:nvSpPr>
        <p:spPr>
          <a:xfrm>
            <a:off x="1078509" y="4232563"/>
            <a:ext cx="4017518"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6. </a:t>
            </a:r>
            <a:r>
              <a:rPr lang="de-DE" dirty="0"/>
              <a:t>Anfrage an fremden DNS-Server. </a:t>
            </a:r>
          </a:p>
        </p:txBody>
      </p:sp>
      <p:sp>
        <p:nvSpPr>
          <p:cNvPr id="12" name="Rechteck 11"/>
          <p:cNvSpPr/>
          <p:nvPr/>
        </p:nvSpPr>
        <p:spPr>
          <a:xfrm>
            <a:off x="1078509" y="4565295"/>
            <a:ext cx="2210862" cy="369332"/>
          </a:xfrm>
          <a:prstGeom prst="rect">
            <a:avLst/>
          </a:prstGeom>
        </p:spPr>
        <p:txBody>
          <a:bodyPr wrap="none">
            <a:spAutoFit/>
          </a:bodyPr>
          <a:lstStyle/>
          <a:p>
            <a:pPr marL="285750" indent="-285750">
              <a:buClr>
                <a:schemeClr val="tx2">
                  <a:lumMod val="60000"/>
                  <a:lumOff val="40000"/>
                </a:schemeClr>
              </a:buClr>
              <a:buFont typeface="Arial"/>
              <a:buChar char="•"/>
            </a:pPr>
            <a:r>
              <a:rPr lang="de-DE" dirty="0"/>
              <a:t>Inhalt der Antwort</a:t>
            </a:r>
          </a:p>
        </p:txBody>
      </p:sp>
      <p:sp>
        <p:nvSpPr>
          <p:cNvPr id="13" name="Rechteck 12"/>
          <p:cNvSpPr/>
          <p:nvPr/>
        </p:nvSpPr>
        <p:spPr>
          <a:xfrm>
            <a:off x="1078509" y="4858023"/>
            <a:ext cx="2903359" cy="369332"/>
          </a:xfrm>
          <a:prstGeom prst="rect">
            <a:avLst/>
          </a:prstGeom>
        </p:spPr>
        <p:txBody>
          <a:bodyPr wrap="none">
            <a:spAutoFit/>
          </a:bodyPr>
          <a:lstStyle/>
          <a:p>
            <a:pPr marL="742950" lvl="1" indent="-285750">
              <a:buClr>
                <a:schemeClr val="tx2">
                  <a:lumMod val="60000"/>
                  <a:lumOff val="40000"/>
                </a:schemeClr>
              </a:buClr>
              <a:buFont typeface="Arial"/>
              <a:buChar char="•"/>
            </a:pPr>
            <a:r>
              <a:rPr lang="de-DE" dirty="0"/>
              <a:t>gesuchte IP-Adresse, oder</a:t>
            </a:r>
          </a:p>
        </p:txBody>
      </p:sp>
      <p:sp>
        <p:nvSpPr>
          <p:cNvPr id="14" name="Rechteck 13"/>
          <p:cNvSpPr/>
          <p:nvPr/>
        </p:nvSpPr>
        <p:spPr>
          <a:xfrm>
            <a:off x="1078509" y="5148406"/>
            <a:ext cx="6815809" cy="369332"/>
          </a:xfrm>
          <a:prstGeom prst="rect">
            <a:avLst/>
          </a:prstGeom>
        </p:spPr>
        <p:txBody>
          <a:bodyPr wrap="square">
            <a:spAutoFit/>
          </a:bodyPr>
          <a:lstStyle/>
          <a:p>
            <a:pPr marL="742950" lvl="1" indent="-285750">
              <a:buClr>
                <a:schemeClr val="tx2">
                  <a:lumMod val="60000"/>
                  <a:lumOff val="40000"/>
                </a:schemeClr>
              </a:buClr>
              <a:buFont typeface="Arial"/>
              <a:buChar char="•"/>
            </a:pPr>
            <a:r>
              <a:rPr lang="de-DE" dirty="0"/>
              <a:t>Referenz auf DNS-Server, der den Name auflösen kann, oder</a:t>
            </a:r>
          </a:p>
        </p:txBody>
      </p:sp>
      <p:sp>
        <p:nvSpPr>
          <p:cNvPr id="15" name="Rechteck 14"/>
          <p:cNvSpPr/>
          <p:nvPr/>
        </p:nvSpPr>
        <p:spPr>
          <a:xfrm>
            <a:off x="1078509" y="5433776"/>
            <a:ext cx="3020195" cy="369332"/>
          </a:xfrm>
          <a:prstGeom prst="rect">
            <a:avLst/>
          </a:prstGeom>
        </p:spPr>
        <p:txBody>
          <a:bodyPr wrap="square">
            <a:spAutoFit/>
          </a:bodyPr>
          <a:lstStyle/>
          <a:p>
            <a:pPr marL="742950" lvl="1" indent="-285750">
              <a:buClr>
                <a:schemeClr val="tx2">
                  <a:lumMod val="60000"/>
                  <a:lumOff val="40000"/>
                </a:schemeClr>
              </a:buClr>
              <a:buFont typeface="Arial"/>
              <a:buChar char="•"/>
            </a:pPr>
            <a:r>
              <a:rPr lang="de-DE" dirty="0"/>
              <a:t>„gibt es nicht“</a:t>
            </a:r>
          </a:p>
        </p:txBody>
      </p:sp>
      <p:sp>
        <p:nvSpPr>
          <p:cNvPr id="26" name="Rechteck 25"/>
          <p:cNvSpPr/>
          <p:nvPr/>
        </p:nvSpPr>
        <p:spPr>
          <a:xfrm>
            <a:off x="588293"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Anwendungs-</a:t>
            </a:r>
          </a:p>
          <a:p>
            <a:pPr algn="ctr"/>
            <a:r>
              <a:rPr lang="de-DE" sz="1600" dirty="0" err="1">
                <a:solidFill>
                  <a:schemeClr val="tx2">
                    <a:lumMod val="60000"/>
                    <a:lumOff val="40000"/>
                  </a:schemeClr>
                </a:solidFill>
              </a:rPr>
              <a:t>programm</a:t>
            </a:r>
            <a:endParaRPr lang="de-DE" sz="1600" dirty="0">
              <a:solidFill>
                <a:schemeClr val="tx1"/>
              </a:solidFill>
            </a:endParaRPr>
          </a:p>
        </p:txBody>
      </p:sp>
      <p:sp>
        <p:nvSpPr>
          <p:cNvPr id="29" name="Rechteck 28"/>
          <p:cNvSpPr/>
          <p:nvPr/>
        </p:nvSpPr>
        <p:spPr>
          <a:xfrm>
            <a:off x="2623092"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err="1">
                <a:solidFill>
                  <a:schemeClr val="tx2">
                    <a:lumMod val="60000"/>
                    <a:lumOff val="40000"/>
                  </a:schemeClr>
                </a:solidFill>
              </a:rPr>
              <a:t>Resolver</a:t>
            </a:r>
            <a:endParaRPr lang="de-DE" sz="1600" dirty="0">
              <a:solidFill>
                <a:schemeClr val="tx1"/>
              </a:solidFill>
            </a:endParaRPr>
          </a:p>
        </p:txBody>
      </p:sp>
      <p:sp>
        <p:nvSpPr>
          <p:cNvPr id="30" name="Rechteck 29"/>
          <p:cNvSpPr/>
          <p:nvPr/>
        </p:nvSpPr>
        <p:spPr>
          <a:xfrm>
            <a:off x="4670315" y="491689"/>
            <a:ext cx="194621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Lokaler</a:t>
            </a:r>
          </a:p>
          <a:p>
            <a:pPr algn="ctr"/>
            <a:r>
              <a:rPr lang="de-DE" sz="1600" dirty="0">
                <a:solidFill>
                  <a:schemeClr val="tx2">
                    <a:lumMod val="60000"/>
                    <a:lumOff val="40000"/>
                  </a:schemeClr>
                </a:solidFill>
              </a:rPr>
              <a:t>Name Server</a:t>
            </a:r>
            <a:endParaRPr lang="de-DE" sz="1600" dirty="0">
              <a:solidFill>
                <a:schemeClr val="tx1"/>
              </a:solidFill>
            </a:endParaRPr>
          </a:p>
        </p:txBody>
      </p:sp>
      <p:sp>
        <p:nvSpPr>
          <p:cNvPr id="31" name="Rechteck 30"/>
          <p:cNvSpPr/>
          <p:nvPr/>
        </p:nvSpPr>
        <p:spPr>
          <a:xfrm>
            <a:off x="2617117" y="1758629"/>
            <a:ext cx="1338531" cy="42649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Cache</a:t>
            </a:r>
            <a:endParaRPr lang="de-DE" sz="1600" dirty="0">
              <a:solidFill>
                <a:schemeClr val="tx1"/>
              </a:solidFill>
            </a:endParaRPr>
          </a:p>
        </p:txBody>
      </p:sp>
      <p:sp>
        <p:nvSpPr>
          <p:cNvPr id="32" name="Rechteck 31"/>
          <p:cNvSpPr/>
          <p:nvPr/>
        </p:nvSpPr>
        <p:spPr>
          <a:xfrm>
            <a:off x="5539362" y="1758629"/>
            <a:ext cx="1097170"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DNS-</a:t>
            </a:r>
          </a:p>
          <a:p>
            <a:pPr algn="ctr"/>
            <a:r>
              <a:rPr lang="de-DE" sz="1600" dirty="0">
                <a:solidFill>
                  <a:schemeClr val="tx2">
                    <a:lumMod val="60000"/>
                    <a:lumOff val="40000"/>
                  </a:schemeClr>
                </a:solidFill>
              </a:rPr>
              <a:t>Datenbasis</a:t>
            </a:r>
            <a:endParaRPr lang="de-DE" sz="1600" dirty="0">
              <a:solidFill>
                <a:schemeClr val="tx1"/>
              </a:solidFill>
            </a:endParaRPr>
          </a:p>
        </p:txBody>
      </p:sp>
      <p:sp>
        <p:nvSpPr>
          <p:cNvPr id="33" name="Rechteck 32"/>
          <p:cNvSpPr/>
          <p:nvPr/>
        </p:nvSpPr>
        <p:spPr>
          <a:xfrm>
            <a:off x="7336273"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Fremder </a:t>
            </a:r>
          </a:p>
          <a:p>
            <a:pPr algn="ctr"/>
            <a:r>
              <a:rPr lang="de-DE" sz="1600" dirty="0">
                <a:solidFill>
                  <a:schemeClr val="tx2">
                    <a:lumMod val="60000"/>
                    <a:lumOff val="40000"/>
                  </a:schemeClr>
                </a:solidFill>
              </a:rPr>
              <a:t>Name Server</a:t>
            </a:r>
            <a:endParaRPr lang="de-DE" sz="1600" dirty="0">
              <a:solidFill>
                <a:schemeClr val="tx1"/>
              </a:solidFill>
            </a:endParaRPr>
          </a:p>
        </p:txBody>
      </p:sp>
      <p:sp>
        <p:nvSpPr>
          <p:cNvPr id="38" name="Rechteck 37"/>
          <p:cNvSpPr/>
          <p:nvPr/>
        </p:nvSpPr>
        <p:spPr>
          <a:xfrm>
            <a:off x="4685438" y="1758629"/>
            <a:ext cx="763490" cy="42649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Cache</a:t>
            </a:r>
            <a:endParaRPr lang="de-DE" sz="1600" dirty="0">
              <a:solidFill>
                <a:schemeClr val="tx1"/>
              </a:solidFill>
            </a:endParaRPr>
          </a:p>
        </p:txBody>
      </p:sp>
      <p:cxnSp>
        <p:nvCxnSpPr>
          <p:cNvPr id="40" name="Gerade Verbindung mit Pfeil 39"/>
          <p:cNvCxnSpPr/>
          <p:nvPr/>
        </p:nvCxnSpPr>
        <p:spPr>
          <a:xfrm>
            <a:off x="1912328" y="598273"/>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3" name="Gerade Verbindung mit Pfeil 42"/>
          <p:cNvCxnSpPr/>
          <p:nvPr/>
        </p:nvCxnSpPr>
        <p:spPr>
          <a:xfrm>
            <a:off x="1912328" y="598273"/>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p:nvPr/>
        </p:nvCxnSpPr>
        <p:spPr>
          <a:xfrm flipH="1">
            <a:off x="1912328" y="960688"/>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a:off x="2789017"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a:off x="2789017"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1" name="Gerade Verbindung mit Pfeil 50"/>
          <p:cNvCxnSpPr/>
          <p:nvPr/>
        </p:nvCxnSpPr>
        <p:spPr>
          <a:xfrm flipV="1">
            <a:off x="3810329"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p:nvPr/>
        </p:nvCxnSpPr>
        <p:spPr>
          <a:xfrm>
            <a:off x="3958610" y="608272"/>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5" name="Gerade Verbindung mit Pfeil 54"/>
          <p:cNvCxnSpPr/>
          <p:nvPr/>
        </p:nvCxnSpPr>
        <p:spPr>
          <a:xfrm>
            <a:off x="3958610" y="608272"/>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H="1">
            <a:off x="3958610" y="970687"/>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H="1">
            <a:off x="6627069" y="970689"/>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a:off x="4821468"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3" name="Gerade Verbindung mit Pfeil 62"/>
          <p:cNvCxnSpPr/>
          <p:nvPr/>
        </p:nvCxnSpPr>
        <p:spPr>
          <a:xfrm>
            <a:off x="4821468"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Gerade Verbindung mit Pfeil 63"/>
          <p:cNvCxnSpPr/>
          <p:nvPr/>
        </p:nvCxnSpPr>
        <p:spPr>
          <a:xfrm flipV="1">
            <a:off x="5316700"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flipV="1">
            <a:off x="5316700"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5714860"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Gerade Verbindung mit Pfeil 66"/>
          <p:cNvCxnSpPr/>
          <p:nvPr/>
        </p:nvCxnSpPr>
        <p:spPr>
          <a:xfrm>
            <a:off x="5714860"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p:nvPr/>
        </p:nvCxnSpPr>
        <p:spPr>
          <a:xfrm flipV="1">
            <a:off x="6482798"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9" name="Gerade Verbindung mit Pfeil 68"/>
          <p:cNvCxnSpPr/>
          <p:nvPr/>
        </p:nvCxnSpPr>
        <p:spPr>
          <a:xfrm flipV="1">
            <a:off x="6482798"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p:nvPr/>
        </p:nvCxnSpPr>
        <p:spPr>
          <a:xfrm>
            <a:off x="6626532" y="583490"/>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p:nvPr/>
        </p:nvCxnSpPr>
        <p:spPr>
          <a:xfrm>
            <a:off x="6626532" y="583490"/>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2" name="Rechteck 71"/>
          <p:cNvSpPr/>
          <p:nvPr/>
        </p:nvSpPr>
        <p:spPr>
          <a:xfrm>
            <a:off x="2081890" y="276297"/>
            <a:ext cx="301660" cy="369332"/>
          </a:xfrm>
          <a:prstGeom prst="rect">
            <a:avLst/>
          </a:prstGeom>
        </p:spPr>
        <p:txBody>
          <a:bodyPr wrap="none">
            <a:spAutoFit/>
          </a:bodyPr>
          <a:lstStyle/>
          <a:p>
            <a:r>
              <a:rPr lang="de-DE" dirty="0">
                <a:solidFill>
                  <a:srgbClr val="7F7F7F"/>
                </a:solidFill>
              </a:rPr>
              <a:t>1</a:t>
            </a:r>
          </a:p>
        </p:txBody>
      </p:sp>
      <p:sp>
        <p:nvSpPr>
          <p:cNvPr id="73" name="Rechteck 72"/>
          <p:cNvSpPr/>
          <p:nvPr/>
        </p:nvSpPr>
        <p:spPr>
          <a:xfrm>
            <a:off x="2560517" y="1232374"/>
            <a:ext cx="301660" cy="369332"/>
          </a:xfrm>
          <a:prstGeom prst="rect">
            <a:avLst/>
          </a:prstGeom>
        </p:spPr>
        <p:txBody>
          <a:bodyPr wrap="none">
            <a:spAutoFit/>
          </a:bodyPr>
          <a:lstStyle/>
          <a:p>
            <a:r>
              <a:rPr lang="de-DE" dirty="0">
                <a:solidFill>
                  <a:srgbClr val="7F7F7F"/>
                </a:solidFill>
              </a:rPr>
              <a:t>2</a:t>
            </a:r>
          </a:p>
        </p:txBody>
      </p:sp>
      <p:sp>
        <p:nvSpPr>
          <p:cNvPr id="74" name="Rechteck 73"/>
          <p:cNvSpPr/>
          <p:nvPr/>
        </p:nvSpPr>
        <p:spPr>
          <a:xfrm>
            <a:off x="4180648" y="296781"/>
            <a:ext cx="301660" cy="369332"/>
          </a:xfrm>
          <a:prstGeom prst="rect">
            <a:avLst/>
          </a:prstGeom>
        </p:spPr>
        <p:txBody>
          <a:bodyPr wrap="none">
            <a:spAutoFit/>
          </a:bodyPr>
          <a:lstStyle/>
          <a:p>
            <a:r>
              <a:rPr lang="de-DE" dirty="0">
                <a:solidFill>
                  <a:schemeClr val="bg1">
                    <a:lumMod val="50000"/>
                  </a:schemeClr>
                </a:solidFill>
              </a:rPr>
              <a:t>3</a:t>
            </a:r>
          </a:p>
        </p:txBody>
      </p:sp>
      <p:sp>
        <p:nvSpPr>
          <p:cNvPr id="75" name="Rechteck 74"/>
          <p:cNvSpPr/>
          <p:nvPr/>
        </p:nvSpPr>
        <p:spPr>
          <a:xfrm>
            <a:off x="4585823" y="1232374"/>
            <a:ext cx="301660" cy="369332"/>
          </a:xfrm>
          <a:prstGeom prst="rect">
            <a:avLst/>
          </a:prstGeom>
        </p:spPr>
        <p:txBody>
          <a:bodyPr wrap="none">
            <a:spAutoFit/>
          </a:bodyPr>
          <a:lstStyle/>
          <a:p>
            <a:r>
              <a:rPr lang="de-DE" dirty="0">
                <a:solidFill>
                  <a:schemeClr val="bg1">
                    <a:lumMod val="50000"/>
                  </a:schemeClr>
                </a:solidFill>
              </a:rPr>
              <a:t>4</a:t>
            </a:r>
          </a:p>
        </p:txBody>
      </p:sp>
      <p:sp>
        <p:nvSpPr>
          <p:cNvPr id="76" name="Rechteck 75"/>
          <p:cNvSpPr/>
          <p:nvPr/>
        </p:nvSpPr>
        <p:spPr>
          <a:xfrm>
            <a:off x="5492329" y="1232374"/>
            <a:ext cx="301660" cy="369332"/>
          </a:xfrm>
          <a:prstGeom prst="rect">
            <a:avLst/>
          </a:prstGeom>
        </p:spPr>
        <p:txBody>
          <a:bodyPr wrap="none">
            <a:spAutoFit/>
          </a:bodyPr>
          <a:lstStyle/>
          <a:p>
            <a:r>
              <a:rPr lang="de-DE" dirty="0">
                <a:solidFill>
                  <a:schemeClr val="bg1">
                    <a:lumMod val="50000"/>
                  </a:schemeClr>
                </a:solidFill>
              </a:rPr>
              <a:t>5</a:t>
            </a:r>
          </a:p>
        </p:txBody>
      </p:sp>
      <p:sp>
        <p:nvSpPr>
          <p:cNvPr id="77" name="Rechteck 76"/>
          <p:cNvSpPr/>
          <p:nvPr/>
        </p:nvSpPr>
        <p:spPr>
          <a:xfrm>
            <a:off x="6807577" y="280918"/>
            <a:ext cx="301660" cy="369332"/>
          </a:xfrm>
          <a:prstGeom prst="rect">
            <a:avLst/>
          </a:prstGeom>
        </p:spPr>
        <p:txBody>
          <a:bodyPr wrap="none">
            <a:spAutoFit/>
          </a:bodyPr>
          <a:lstStyle/>
          <a:p>
            <a:r>
              <a:rPr lang="de-DE" dirty="0">
                <a:solidFill>
                  <a:schemeClr val="bg1">
                    <a:lumMod val="50000"/>
                  </a:schemeClr>
                </a:solidFill>
              </a:rPr>
              <a:t>6</a:t>
            </a:r>
          </a:p>
        </p:txBody>
      </p:sp>
      <p:sp>
        <p:nvSpPr>
          <p:cNvPr id="78" name="Rechteck 77"/>
          <p:cNvSpPr/>
          <p:nvPr/>
        </p:nvSpPr>
        <p:spPr>
          <a:xfrm>
            <a:off x="3766315" y="1232374"/>
            <a:ext cx="301660" cy="369332"/>
          </a:xfrm>
          <a:prstGeom prst="rect">
            <a:avLst/>
          </a:prstGeom>
        </p:spPr>
        <p:txBody>
          <a:bodyPr wrap="none">
            <a:spAutoFit/>
          </a:bodyPr>
          <a:lstStyle/>
          <a:p>
            <a:r>
              <a:rPr lang="de-DE" dirty="0">
                <a:solidFill>
                  <a:schemeClr val="bg1">
                    <a:lumMod val="50000"/>
                  </a:schemeClr>
                </a:solidFill>
              </a:rPr>
              <a:t>7</a:t>
            </a:r>
          </a:p>
        </p:txBody>
      </p:sp>
      <p:sp>
        <p:nvSpPr>
          <p:cNvPr id="79" name="Rechteck 78"/>
          <p:cNvSpPr/>
          <p:nvPr/>
        </p:nvSpPr>
        <p:spPr>
          <a:xfrm>
            <a:off x="5095141" y="1232374"/>
            <a:ext cx="301660" cy="369332"/>
          </a:xfrm>
          <a:prstGeom prst="rect">
            <a:avLst/>
          </a:prstGeom>
        </p:spPr>
        <p:txBody>
          <a:bodyPr wrap="none">
            <a:spAutoFit/>
          </a:bodyPr>
          <a:lstStyle/>
          <a:p>
            <a:r>
              <a:rPr lang="de-DE" dirty="0">
                <a:solidFill>
                  <a:schemeClr val="bg1">
                    <a:lumMod val="50000"/>
                  </a:schemeClr>
                </a:solidFill>
              </a:rPr>
              <a:t>8</a:t>
            </a:r>
          </a:p>
        </p:txBody>
      </p:sp>
      <p:sp>
        <p:nvSpPr>
          <p:cNvPr id="80" name="Rechteck 79"/>
          <p:cNvSpPr/>
          <p:nvPr/>
        </p:nvSpPr>
        <p:spPr>
          <a:xfrm>
            <a:off x="6244640" y="1232374"/>
            <a:ext cx="301660" cy="369332"/>
          </a:xfrm>
          <a:prstGeom prst="rect">
            <a:avLst/>
          </a:prstGeom>
        </p:spPr>
        <p:txBody>
          <a:bodyPr wrap="none">
            <a:spAutoFit/>
          </a:bodyPr>
          <a:lstStyle/>
          <a:p>
            <a:r>
              <a:rPr lang="de-DE" dirty="0">
                <a:solidFill>
                  <a:schemeClr val="bg1">
                    <a:lumMod val="50000"/>
                  </a:schemeClr>
                </a:solidFill>
              </a:rPr>
              <a:t>9</a:t>
            </a:r>
          </a:p>
        </p:txBody>
      </p:sp>
      <p:sp>
        <p:nvSpPr>
          <p:cNvPr id="81" name="Rechteck 80"/>
          <p:cNvSpPr/>
          <p:nvPr/>
        </p:nvSpPr>
        <p:spPr>
          <a:xfrm>
            <a:off x="6776848" y="874923"/>
            <a:ext cx="418654" cy="369332"/>
          </a:xfrm>
          <a:prstGeom prst="rect">
            <a:avLst/>
          </a:prstGeom>
        </p:spPr>
        <p:txBody>
          <a:bodyPr wrap="none">
            <a:spAutoFit/>
          </a:bodyPr>
          <a:lstStyle/>
          <a:p>
            <a:r>
              <a:rPr lang="de-DE" dirty="0">
                <a:solidFill>
                  <a:schemeClr val="bg1">
                    <a:lumMod val="50000"/>
                  </a:schemeClr>
                </a:solidFill>
              </a:rPr>
              <a:t>10</a:t>
            </a:r>
          </a:p>
        </p:txBody>
      </p:sp>
      <p:sp>
        <p:nvSpPr>
          <p:cNvPr id="85" name="Rechteck 84"/>
          <p:cNvSpPr/>
          <p:nvPr/>
        </p:nvSpPr>
        <p:spPr>
          <a:xfrm>
            <a:off x="3554571" y="3085115"/>
            <a:ext cx="2309645" cy="369332"/>
          </a:xfrm>
          <a:prstGeom prst="rect">
            <a:avLst/>
          </a:prstGeom>
        </p:spPr>
        <p:txBody>
          <a:bodyPr wrap="square">
            <a:spAutoFit/>
          </a:bodyPr>
          <a:lstStyle/>
          <a:p>
            <a:pPr lvl="1">
              <a:buClr>
                <a:schemeClr val="tx2">
                  <a:lumMod val="60000"/>
                  <a:lumOff val="40000"/>
                </a:schemeClr>
              </a:buClr>
            </a:pPr>
            <a:r>
              <a:rPr lang="de-DE" dirty="0"/>
              <a:t>(Bei Erfolg: 7, 12)</a:t>
            </a:r>
          </a:p>
        </p:txBody>
      </p:sp>
      <p:sp>
        <p:nvSpPr>
          <p:cNvPr id="86" name="Rechteck 85"/>
          <p:cNvSpPr/>
          <p:nvPr/>
        </p:nvSpPr>
        <p:spPr>
          <a:xfrm>
            <a:off x="3953731" y="3652078"/>
            <a:ext cx="2135696" cy="369332"/>
          </a:xfrm>
          <a:prstGeom prst="rect">
            <a:avLst/>
          </a:prstGeom>
        </p:spPr>
        <p:txBody>
          <a:bodyPr wrap="none">
            <a:spAutoFit/>
          </a:bodyPr>
          <a:lstStyle/>
          <a:p>
            <a:pPr lvl="1">
              <a:buClr>
                <a:schemeClr val="tx2">
                  <a:lumMod val="60000"/>
                  <a:lumOff val="40000"/>
                </a:schemeClr>
              </a:buClr>
            </a:pPr>
            <a:r>
              <a:rPr lang="de-DE" dirty="0"/>
              <a:t>(Bei Erfolg: 9, 11, 12)</a:t>
            </a:r>
          </a:p>
        </p:txBody>
      </p:sp>
      <p:sp>
        <p:nvSpPr>
          <p:cNvPr id="87" name="Rechteck 86"/>
          <p:cNvSpPr/>
          <p:nvPr/>
        </p:nvSpPr>
        <p:spPr>
          <a:xfrm>
            <a:off x="4015033" y="4493188"/>
            <a:ext cx="6001969" cy="369332"/>
          </a:xfrm>
          <a:prstGeom prst="rect">
            <a:avLst/>
          </a:prstGeom>
        </p:spPr>
        <p:txBody>
          <a:bodyPr wrap="square">
            <a:spAutoFit/>
          </a:bodyPr>
          <a:lstStyle/>
          <a:p>
            <a:pPr lvl="1">
              <a:buClr>
                <a:schemeClr val="tx2">
                  <a:lumMod val="60000"/>
                  <a:lumOff val="40000"/>
                </a:schemeClr>
              </a:buClr>
            </a:pPr>
            <a:r>
              <a:rPr lang="de-DE" dirty="0"/>
              <a:t>(Bei Erfolg: 8, 11, 12 + Update </a:t>
            </a:r>
            <a:r>
              <a:rPr lang="de-DE" dirty="0" err="1"/>
              <a:t>Resolver</a:t>
            </a:r>
            <a:r>
              <a:rPr lang="de-DE" dirty="0"/>
              <a:t>-Cache)</a:t>
            </a:r>
          </a:p>
        </p:txBody>
      </p:sp>
      <p:sp>
        <p:nvSpPr>
          <p:cNvPr id="88" name="Rechteck 87"/>
          <p:cNvSpPr/>
          <p:nvPr/>
        </p:nvSpPr>
        <p:spPr>
          <a:xfrm>
            <a:off x="4398634" y="4230325"/>
            <a:ext cx="1996836" cy="369332"/>
          </a:xfrm>
          <a:prstGeom prst="rect">
            <a:avLst/>
          </a:prstGeom>
        </p:spPr>
        <p:txBody>
          <a:bodyPr wrap="none">
            <a:spAutoFit/>
          </a:bodyPr>
          <a:lstStyle/>
          <a:p>
            <a:pPr lvl="1">
              <a:buClr>
                <a:schemeClr val="tx2">
                  <a:lumMod val="60000"/>
                  <a:lumOff val="40000"/>
                </a:schemeClr>
              </a:buClr>
            </a:pPr>
            <a:r>
              <a:rPr lang="de-DE" dirty="0"/>
              <a:t>Antwort: 10, 11, 12</a:t>
            </a:r>
          </a:p>
        </p:txBody>
      </p:sp>
      <p:sp>
        <p:nvSpPr>
          <p:cNvPr id="89" name="Rechteck 88"/>
          <p:cNvSpPr/>
          <p:nvPr/>
        </p:nvSpPr>
        <p:spPr>
          <a:xfrm>
            <a:off x="4149919" y="857715"/>
            <a:ext cx="418654" cy="369332"/>
          </a:xfrm>
          <a:prstGeom prst="rect">
            <a:avLst/>
          </a:prstGeom>
        </p:spPr>
        <p:txBody>
          <a:bodyPr wrap="none">
            <a:spAutoFit/>
          </a:bodyPr>
          <a:lstStyle/>
          <a:p>
            <a:r>
              <a:rPr lang="de-DE" dirty="0">
                <a:solidFill>
                  <a:schemeClr val="bg1">
                    <a:lumMod val="50000"/>
                  </a:schemeClr>
                </a:solidFill>
              </a:rPr>
              <a:t>11</a:t>
            </a:r>
          </a:p>
        </p:txBody>
      </p:sp>
      <p:sp>
        <p:nvSpPr>
          <p:cNvPr id="91" name="Textfeld 90"/>
          <p:cNvSpPr txBox="1"/>
          <p:nvPr/>
        </p:nvSpPr>
        <p:spPr>
          <a:xfrm>
            <a:off x="390783" y="2162627"/>
            <a:ext cx="3814146" cy="369332"/>
          </a:xfrm>
          <a:prstGeom prst="rect">
            <a:avLst/>
          </a:prstGeom>
          <a:noFill/>
        </p:spPr>
        <p:txBody>
          <a:bodyPr wrap="square" rtlCol="0">
            <a:spAutoFit/>
          </a:bodyPr>
          <a:lstStyle/>
          <a:p>
            <a:pPr algn="ctr"/>
            <a:r>
              <a:rPr lang="de-DE" dirty="0"/>
              <a:t>Anfragender Host</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39</a:t>
            </a:fld>
            <a:endParaRPr lang="de-DE"/>
          </a:p>
        </p:txBody>
      </p:sp>
      <p:sp>
        <p:nvSpPr>
          <p:cNvPr id="82" name="Rechteck 81"/>
          <p:cNvSpPr/>
          <p:nvPr/>
        </p:nvSpPr>
        <p:spPr>
          <a:xfrm>
            <a:off x="2083737" y="872419"/>
            <a:ext cx="418654" cy="369332"/>
          </a:xfrm>
          <a:prstGeom prst="rect">
            <a:avLst/>
          </a:prstGeom>
        </p:spPr>
        <p:txBody>
          <a:bodyPr wrap="none">
            <a:spAutoFit/>
          </a:bodyPr>
          <a:lstStyle/>
          <a:p>
            <a:r>
              <a:rPr lang="de-DE" dirty="0">
                <a:solidFill>
                  <a:schemeClr val="bg1">
                    <a:lumMod val="50000"/>
                  </a:schemeClr>
                </a:solidFill>
              </a:rPr>
              <a:t>12</a:t>
            </a:r>
          </a:p>
        </p:txBody>
      </p:sp>
    </p:spTree>
    <p:extLst>
      <p:ext uri="{BB962C8B-B14F-4D97-AF65-F5344CB8AC3E}">
        <p14:creationId xmlns:p14="http://schemas.microsoft.com/office/powerpoint/2010/main" val="8688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22" presetClass="exit" presetSubtype="8" fill="hold" nodeType="afterEffect">
                                  <p:stCondLst>
                                    <p:cond delay="0"/>
                                  </p:stCondLst>
                                  <p:childTnLst>
                                    <p:animEffect transition="out" filter="wipe(left)">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26"/>
                                        </p:tgtEl>
                                        <p:attrNameLst>
                                          <p:attrName>style.color</p:attrName>
                                        </p:attrNameLst>
                                      </p:cBhvr>
                                      <p:to>
                                        <a:srgbClr val="999999"/>
                                      </p:to>
                                    </p:animClr>
                                  </p:childTnLst>
                                </p:cTn>
                              </p:par>
                              <p:par>
                                <p:cTn id="31" presetID="7" presetClass="emph" presetSubtype="2" fill="hold" grpId="0" nodeType="withEffect">
                                  <p:stCondLst>
                                    <p:cond delay="0"/>
                                  </p:stCondLst>
                                  <p:childTnLst>
                                    <p:animClr clrSpc="rgb" dir="cw">
                                      <p:cBhvr>
                                        <p:cTn id="32" dur="500" fill="hold"/>
                                        <p:tgtEl>
                                          <p:spTgt spid="26"/>
                                        </p:tgtEl>
                                        <p:attrNameLst>
                                          <p:attrName>stroke.color</p:attrName>
                                        </p:attrNameLst>
                                      </p:cBhvr>
                                      <p:to>
                                        <a:srgbClr val="999999"/>
                                      </p:to>
                                    </p:animClr>
                                    <p:set>
                                      <p:cBhvr>
                                        <p:cTn id="33" dur="500" fill="hold"/>
                                        <p:tgtEl>
                                          <p:spTgt spid="26"/>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up)">
                                      <p:cBhvr>
                                        <p:cTn id="38" dur="500"/>
                                        <p:tgtEl>
                                          <p:spTgt spid="46"/>
                                        </p:tgtEl>
                                      </p:cBhvr>
                                    </p:animEffect>
                                  </p:childTnLst>
                                </p:cTn>
                              </p:par>
                              <p:par>
                                <p:cTn id="39" presetID="22" presetClass="entr" presetSubtype="1"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500"/>
                            </p:stCondLst>
                            <p:childTnLst>
                              <p:par>
                                <p:cTn id="46" presetID="22" presetClass="exit" presetSubtype="1" fill="hold" nodeType="afterEffect">
                                  <p:stCondLst>
                                    <p:cond delay="0"/>
                                  </p:stCondLst>
                                  <p:childTnLst>
                                    <p:animEffect transition="out" filter="wipe(up)">
                                      <p:cBhvr>
                                        <p:cTn id="47" dur="500"/>
                                        <p:tgtEl>
                                          <p:spTgt spid="50"/>
                                        </p:tgtEl>
                                      </p:cBhvr>
                                    </p:animEffect>
                                    <p:set>
                                      <p:cBhvr>
                                        <p:cTn id="48" dur="1" fill="hold">
                                          <p:stCondLst>
                                            <p:cond delay="499"/>
                                          </p:stCondLst>
                                        </p:cTn>
                                        <p:tgtEl>
                                          <p:spTgt spid="5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3" presetClass="emph" presetSubtype="2" fill="hold" grpId="1" nodeType="withEffect">
                                  <p:stCondLst>
                                    <p:cond delay="0"/>
                                  </p:stCondLst>
                                  <p:childTnLst>
                                    <p:animClr clrSpc="rgb" dir="cw">
                                      <p:cBhvr override="childStyle">
                                        <p:cTn id="53" dur="500" fill="hold"/>
                                        <p:tgtEl>
                                          <p:spTgt spid="29"/>
                                        </p:tgtEl>
                                        <p:attrNameLst>
                                          <p:attrName>style.color</p:attrName>
                                        </p:attrNameLst>
                                      </p:cBhvr>
                                      <p:to>
                                        <a:srgbClr val="999999"/>
                                      </p:to>
                                    </p:animClr>
                                  </p:childTnLst>
                                </p:cTn>
                              </p:par>
                              <p:par>
                                <p:cTn id="54" presetID="7" presetClass="emph" presetSubtype="2" fill="hold" nodeType="withEffect">
                                  <p:stCondLst>
                                    <p:cond delay="0"/>
                                  </p:stCondLst>
                                  <p:childTnLst>
                                    <p:animClr clrSpc="rgb" dir="cw">
                                      <p:cBhvr>
                                        <p:cTn id="55" dur="500" fill="hold"/>
                                        <p:tgtEl>
                                          <p:spTgt spid="29"/>
                                        </p:tgtEl>
                                        <p:attrNameLst>
                                          <p:attrName>stroke.color</p:attrName>
                                        </p:attrNameLst>
                                      </p:cBhvr>
                                      <p:to>
                                        <a:srgbClr val="999999"/>
                                      </p:to>
                                    </p:animClr>
                                    <p:set>
                                      <p:cBhvr>
                                        <p:cTn id="56" dur="500" fill="hold"/>
                                        <p:tgtEl>
                                          <p:spTgt spid="29"/>
                                        </p:tgtEl>
                                        <p:attrNameLst>
                                          <p:attrName>stroke.on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par>
                                <p:cTn id="62" presetID="22" presetClass="entr" presetSubtype="4"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500"/>
                            </p:stCondLst>
                            <p:childTnLst>
                              <p:par>
                                <p:cTn id="66" presetID="22" presetClass="exit" presetSubtype="4" fill="hold" nodeType="afterEffect">
                                  <p:stCondLst>
                                    <p:cond delay="0"/>
                                  </p:stCondLst>
                                  <p:childTnLst>
                                    <p:animEffect transition="out" filter="wipe(down)">
                                      <p:cBhvr>
                                        <p:cTn id="67" dur="500"/>
                                        <p:tgtEl>
                                          <p:spTgt spid="51"/>
                                        </p:tgtEl>
                                      </p:cBhvr>
                                    </p:animEffect>
                                    <p:set>
                                      <p:cBhvr>
                                        <p:cTn id="68" dur="1" fill="hold">
                                          <p:stCondLst>
                                            <p:cond delay="499"/>
                                          </p:stCondLst>
                                        </p:cTn>
                                        <p:tgtEl>
                                          <p:spTgt spid="51"/>
                                        </p:tgtEl>
                                        <p:attrNameLst>
                                          <p:attrName>style.visibility</p:attrName>
                                        </p:attrNameLst>
                                      </p:cBhvr>
                                      <p:to>
                                        <p:strVal val="hidden"/>
                                      </p:to>
                                    </p:set>
                                  </p:childTnLst>
                                </p:cTn>
                              </p:par>
                              <p:par>
                                <p:cTn id="69" presetID="3" presetClass="emph" presetSubtype="2" fill="hold" grpId="2" nodeType="withEffect">
                                  <p:stCondLst>
                                    <p:cond delay="0"/>
                                  </p:stCondLst>
                                  <p:childTnLst>
                                    <p:animClr clrSpc="rgb" dir="cw">
                                      <p:cBhvr override="childStyle">
                                        <p:cTn id="70" dur="500" fill="hold"/>
                                        <p:tgtEl>
                                          <p:spTgt spid="29"/>
                                        </p:tgtEl>
                                        <p:attrNameLst>
                                          <p:attrName>style.color</p:attrName>
                                        </p:attrNameLst>
                                      </p:cBhvr>
                                      <p:to>
                                        <a:srgbClr val="4579CC"/>
                                      </p:to>
                                    </p:animClr>
                                  </p:childTnLst>
                                </p:cTn>
                              </p:par>
                              <p:par>
                                <p:cTn id="71" presetID="7" presetClass="emph" presetSubtype="2" fill="hold" nodeType="withEffect">
                                  <p:stCondLst>
                                    <p:cond delay="0"/>
                                  </p:stCondLst>
                                  <p:childTnLst>
                                    <p:animClr clrSpc="rgb" dir="cw">
                                      <p:cBhvr>
                                        <p:cTn id="72" dur="500" fill="hold"/>
                                        <p:tgtEl>
                                          <p:spTgt spid="29"/>
                                        </p:tgtEl>
                                        <p:attrNameLst>
                                          <p:attrName>stroke.color</p:attrName>
                                        </p:attrNameLst>
                                      </p:cBhvr>
                                      <p:to>
                                        <a:srgbClr val="5E8EC4"/>
                                      </p:to>
                                    </p:animClr>
                                    <p:set>
                                      <p:cBhvr>
                                        <p:cTn id="73" dur="500" fill="hold"/>
                                        <p:tgtEl>
                                          <p:spTgt spid="29"/>
                                        </p:tgtEl>
                                        <p:attrNameLst>
                                          <p:attrName>stroke.on</p:attrName>
                                        </p:attrNameLst>
                                      </p:cBhvr>
                                      <p:to>
                                        <p:strVal val="true"/>
                                      </p:to>
                                    </p:set>
                                  </p:childTnLst>
                                </p:cTn>
                              </p:par>
                              <p:par>
                                <p:cTn id="74" presetID="3" presetClass="emph" presetSubtype="2" fill="hold" grpId="1" nodeType="withEffect">
                                  <p:stCondLst>
                                    <p:cond delay="0"/>
                                  </p:stCondLst>
                                  <p:childTnLst>
                                    <p:animClr clrSpc="rgb" dir="cw">
                                      <p:cBhvr override="childStyle">
                                        <p:cTn id="75" dur="500" fill="hold"/>
                                        <p:tgtEl>
                                          <p:spTgt spid="31"/>
                                        </p:tgtEl>
                                        <p:attrNameLst>
                                          <p:attrName>style.color</p:attrName>
                                        </p:attrNameLst>
                                      </p:cBhvr>
                                      <p:to>
                                        <a:srgbClr val="999999"/>
                                      </p:to>
                                    </p:animClr>
                                  </p:childTnLst>
                                </p:cTn>
                              </p:par>
                              <p:par>
                                <p:cTn id="76" presetID="7" presetClass="emph" presetSubtype="2" fill="hold" nodeType="withEffect">
                                  <p:stCondLst>
                                    <p:cond delay="0"/>
                                  </p:stCondLst>
                                  <p:childTnLst>
                                    <p:animClr clrSpc="rgb" dir="cw">
                                      <p:cBhvr>
                                        <p:cTn id="77" dur="500" fill="hold"/>
                                        <p:tgtEl>
                                          <p:spTgt spid="31"/>
                                        </p:tgtEl>
                                        <p:attrNameLst>
                                          <p:attrName>stroke.color</p:attrName>
                                        </p:attrNameLst>
                                      </p:cBhvr>
                                      <p:to>
                                        <a:srgbClr val="999999"/>
                                      </p:to>
                                    </p:animClr>
                                    <p:set>
                                      <p:cBhvr>
                                        <p:cTn id="78" dur="500" fill="hold"/>
                                        <p:tgtEl>
                                          <p:spTgt spid="31"/>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par>
                                <p:cTn id="84" presetID="22" presetClass="entr" presetSubtype="8"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childTnLst>
                          </p:cTn>
                        </p:par>
                        <p:par>
                          <p:cTn id="90" fill="hold">
                            <p:stCondLst>
                              <p:cond delay="500"/>
                            </p:stCondLst>
                            <p:childTnLst>
                              <p:par>
                                <p:cTn id="91" presetID="22" presetClass="exit" presetSubtype="8" fill="hold" nodeType="afterEffect">
                                  <p:stCondLst>
                                    <p:cond delay="0"/>
                                  </p:stCondLst>
                                  <p:childTnLst>
                                    <p:animEffect transition="out" filter="wipe(left)">
                                      <p:cBhvr>
                                        <p:cTn id="92" dur="500"/>
                                        <p:tgtEl>
                                          <p:spTgt spid="55"/>
                                        </p:tgtEl>
                                      </p:cBhvr>
                                    </p:animEffect>
                                    <p:set>
                                      <p:cBhvr>
                                        <p:cTn id="93" dur="1" fill="hold">
                                          <p:stCondLst>
                                            <p:cond delay="499"/>
                                          </p:stCondLst>
                                        </p:cTn>
                                        <p:tgtEl>
                                          <p:spTgt spid="55"/>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3" presetClass="emph" presetSubtype="2" fill="hold" grpId="3" nodeType="withEffect">
                                  <p:stCondLst>
                                    <p:cond delay="0"/>
                                  </p:stCondLst>
                                  <p:childTnLst>
                                    <p:animClr clrSpc="rgb" dir="cw">
                                      <p:cBhvr override="childStyle">
                                        <p:cTn id="98" dur="500" fill="hold"/>
                                        <p:tgtEl>
                                          <p:spTgt spid="29"/>
                                        </p:tgtEl>
                                        <p:attrNameLst>
                                          <p:attrName>style.color</p:attrName>
                                        </p:attrNameLst>
                                      </p:cBhvr>
                                      <p:to>
                                        <a:srgbClr val="999999"/>
                                      </p:to>
                                    </p:animClr>
                                  </p:childTnLst>
                                </p:cTn>
                              </p:par>
                              <p:par>
                                <p:cTn id="99" presetID="7" presetClass="emph" presetSubtype="2" fill="hold" nodeType="withEffect">
                                  <p:stCondLst>
                                    <p:cond delay="0"/>
                                  </p:stCondLst>
                                  <p:childTnLst>
                                    <p:animClr clrSpc="rgb" dir="cw">
                                      <p:cBhvr>
                                        <p:cTn id="100" dur="500" fill="hold"/>
                                        <p:tgtEl>
                                          <p:spTgt spid="29"/>
                                        </p:tgtEl>
                                        <p:attrNameLst>
                                          <p:attrName>stroke.color</p:attrName>
                                        </p:attrNameLst>
                                      </p:cBhvr>
                                      <p:to>
                                        <a:srgbClr val="999999"/>
                                      </p:to>
                                    </p:animClr>
                                    <p:set>
                                      <p:cBhvr>
                                        <p:cTn id="101" dur="500" fill="hold"/>
                                        <p:tgtEl>
                                          <p:spTgt spid="29"/>
                                        </p:tgtEl>
                                        <p:attrNameLst>
                                          <p:attrName>stroke.on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wipe(up)">
                                      <p:cBhvr>
                                        <p:cTn id="106" dur="500"/>
                                        <p:tgtEl>
                                          <p:spTgt spid="66"/>
                                        </p:tgtEl>
                                      </p:cBhvr>
                                    </p:animEffect>
                                  </p:childTnLst>
                                </p:cTn>
                              </p:par>
                              <p:par>
                                <p:cTn id="107" presetID="22" presetClass="entr" presetSubtype="1"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wipe(up)">
                                      <p:cBhvr>
                                        <p:cTn id="109" dur="500"/>
                                        <p:tgtEl>
                                          <p:spTgt spid="6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childTnLst>
                          </p:cTn>
                        </p:par>
                        <p:par>
                          <p:cTn id="113" fill="hold">
                            <p:stCondLst>
                              <p:cond delay="500"/>
                            </p:stCondLst>
                            <p:childTnLst>
                              <p:par>
                                <p:cTn id="114" presetID="22" presetClass="exit" presetSubtype="1" fill="hold" nodeType="afterEffect">
                                  <p:stCondLst>
                                    <p:cond delay="0"/>
                                  </p:stCondLst>
                                  <p:childTnLst>
                                    <p:animEffect transition="out" filter="wipe(up)">
                                      <p:cBhvr>
                                        <p:cTn id="115" dur="500"/>
                                        <p:tgtEl>
                                          <p:spTgt spid="67"/>
                                        </p:tgtEl>
                                      </p:cBhvr>
                                    </p:animEffect>
                                    <p:set>
                                      <p:cBhvr>
                                        <p:cTn id="116" dur="1" fill="hold">
                                          <p:stCondLst>
                                            <p:cond delay="499"/>
                                          </p:stCondLst>
                                        </p:cTn>
                                        <p:tgtEl>
                                          <p:spTgt spid="67"/>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par>
                                <p:cTn id="120" presetID="7" presetClass="emph" presetSubtype="2" fill="hold" nodeType="withEffect">
                                  <p:stCondLst>
                                    <p:cond delay="0"/>
                                  </p:stCondLst>
                                  <p:childTnLst>
                                    <p:animClr clrSpc="rgb" dir="cw">
                                      <p:cBhvr>
                                        <p:cTn id="121" dur="500" fill="hold"/>
                                        <p:tgtEl>
                                          <p:spTgt spid="30"/>
                                        </p:tgtEl>
                                        <p:attrNameLst>
                                          <p:attrName>stroke.color</p:attrName>
                                        </p:attrNameLst>
                                      </p:cBhvr>
                                      <p:to>
                                        <a:srgbClr val="999999"/>
                                      </p:to>
                                    </p:animClr>
                                    <p:set>
                                      <p:cBhvr>
                                        <p:cTn id="122" dur="500" fill="hold"/>
                                        <p:tgtEl>
                                          <p:spTgt spid="30"/>
                                        </p:tgtEl>
                                        <p:attrNameLst>
                                          <p:attrName>stroke.on</p:attrName>
                                        </p:attrNameLst>
                                      </p:cBhvr>
                                      <p:to>
                                        <p:strVal val="true"/>
                                      </p:to>
                                    </p:set>
                                  </p:childTnLst>
                                </p:cTn>
                              </p:par>
                              <p:par>
                                <p:cTn id="123" presetID="3" presetClass="emph" presetSubtype="2" fill="hold" grpId="3" nodeType="withEffect">
                                  <p:stCondLst>
                                    <p:cond delay="0"/>
                                  </p:stCondLst>
                                  <p:childTnLst>
                                    <p:animClr clrSpc="rgb" dir="cw">
                                      <p:cBhvr override="childStyle">
                                        <p:cTn id="124" dur="500" fill="hold"/>
                                        <p:tgtEl>
                                          <p:spTgt spid="30"/>
                                        </p:tgtEl>
                                        <p:attrNameLst>
                                          <p:attrName>style.color</p:attrName>
                                        </p:attrNameLst>
                                      </p:cBhvr>
                                      <p:to>
                                        <a:srgbClr val="999999"/>
                                      </p:to>
                                    </p:animClr>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wipe(down)">
                                      <p:cBhvr>
                                        <p:cTn id="129" dur="500"/>
                                        <p:tgtEl>
                                          <p:spTgt spid="69"/>
                                        </p:tgtEl>
                                      </p:cBhvr>
                                    </p:animEffect>
                                  </p:childTnLst>
                                </p:cTn>
                              </p:par>
                              <p:par>
                                <p:cTn id="130" presetID="22" presetClass="entr" presetSubtype="4"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childTnLst>
                          </p:cTn>
                        </p:par>
                        <p:par>
                          <p:cTn id="133" fill="hold">
                            <p:stCondLst>
                              <p:cond delay="500"/>
                            </p:stCondLst>
                            <p:childTnLst>
                              <p:par>
                                <p:cTn id="134" presetID="22" presetClass="exit" presetSubtype="4" fill="hold" nodeType="afterEffect">
                                  <p:stCondLst>
                                    <p:cond delay="0"/>
                                  </p:stCondLst>
                                  <p:childTnLst>
                                    <p:animEffect transition="out" filter="wipe(down)">
                                      <p:cBhvr>
                                        <p:cTn id="135" dur="500"/>
                                        <p:tgtEl>
                                          <p:spTgt spid="69"/>
                                        </p:tgtEl>
                                      </p:cBhvr>
                                    </p:animEffect>
                                    <p:set>
                                      <p:cBhvr>
                                        <p:cTn id="136" dur="1" fill="hold">
                                          <p:stCondLst>
                                            <p:cond delay="499"/>
                                          </p:stCondLst>
                                        </p:cTn>
                                        <p:tgtEl>
                                          <p:spTgt spid="69"/>
                                        </p:tgtEl>
                                        <p:attrNameLst>
                                          <p:attrName>style.visibility</p:attrName>
                                        </p:attrNameLst>
                                      </p:cBhvr>
                                      <p:to>
                                        <p:strVal val="hidden"/>
                                      </p:to>
                                    </p:set>
                                  </p:childTnLst>
                                </p:cTn>
                              </p:par>
                              <p:par>
                                <p:cTn id="137" presetID="3" presetClass="emph" presetSubtype="2" fill="hold" grpId="1" nodeType="withEffect">
                                  <p:stCondLst>
                                    <p:cond delay="0"/>
                                  </p:stCondLst>
                                  <p:childTnLst>
                                    <p:animClr clrSpc="rgb" dir="cw">
                                      <p:cBhvr override="childStyle">
                                        <p:cTn id="138" dur="500" fill="hold"/>
                                        <p:tgtEl>
                                          <p:spTgt spid="32"/>
                                        </p:tgtEl>
                                        <p:attrNameLst>
                                          <p:attrName>style.color</p:attrName>
                                        </p:attrNameLst>
                                      </p:cBhvr>
                                      <p:to>
                                        <a:srgbClr val="999999"/>
                                      </p:to>
                                    </p:animClr>
                                  </p:childTnLst>
                                </p:cTn>
                              </p:par>
                              <p:par>
                                <p:cTn id="139" presetID="7" presetClass="emph" presetSubtype="2" fill="hold" nodeType="withEffect">
                                  <p:stCondLst>
                                    <p:cond delay="0"/>
                                  </p:stCondLst>
                                  <p:childTnLst>
                                    <p:animClr clrSpc="rgb" dir="cw">
                                      <p:cBhvr>
                                        <p:cTn id="140" dur="500" fill="hold"/>
                                        <p:tgtEl>
                                          <p:spTgt spid="32"/>
                                        </p:tgtEl>
                                        <p:attrNameLst>
                                          <p:attrName>stroke.color</p:attrName>
                                        </p:attrNameLst>
                                      </p:cBhvr>
                                      <p:to>
                                        <a:srgbClr val="999999"/>
                                      </p:to>
                                    </p:animClr>
                                    <p:set>
                                      <p:cBhvr>
                                        <p:cTn id="141" dur="500" fill="hold"/>
                                        <p:tgtEl>
                                          <p:spTgt spid="32"/>
                                        </p:tgtEl>
                                        <p:attrNameLst>
                                          <p:attrName>stroke.on</p:attrName>
                                        </p:attrNameLst>
                                      </p:cBhvr>
                                      <p:to>
                                        <p:strVal val="true"/>
                                      </p:to>
                                    </p:set>
                                  </p:childTnLst>
                                </p:cTn>
                              </p:par>
                              <p:par>
                                <p:cTn id="142" presetID="3" presetClass="emph" presetSubtype="2" fill="hold" grpId="4" nodeType="withEffect">
                                  <p:stCondLst>
                                    <p:cond delay="0"/>
                                  </p:stCondLst>
                                  <p:childTnLst>
                                    <p:animClr clrSpc="rgb" dir="cw">
                                      <p:cBhvr override="childStyle">
                                        <p:cTn id="143" dur="500" fill="hold"/>
                                        <p:tgtEl>
                                          <p:spTgt spid="30"/>
                                        </p:tgtEl>
                                        <p:attrNameLst>
                                          <p:attrName>style.color</p:attrName>
                                        </p:attrNameLst>
                                      </p:cBhvr>
                                      <p:to>
                                        <a:srgbClr val="6078CB"/>
                                      </p:to>
                                    </p:animClr>
                                  </p:childTnLst>
                                </p:cTn>
                              </p:par>
                              <p:par>
                                <p:cTn id="144" presetID="7" presetClass="emph" presetSubtype="2" fill="hold" nodeType="withEffect">
                                  <p:stCondLst>
                                    <p:cond delay="0"/>
                                  </p:stCondLst>
                                  <p:childTnLst>
                                    <p:animClr clrSpc="rgb" dir="cw">
                                      <p:cBhvr>
                                        <p:cTn id="145" dur="500" fill="hold"/>
                                        <p:tgtEl>
                                          <p:spTgt spid="30"/>
                                        </p:tgtEl>
                                        <p:attrNameLst>
                                          <p:attrName>stroke.color</p:attrName>
                                        </p:attrNameLst>
                                      </p:cBhvr>
                                      <p:to>
                                        <a:srgbClr val="7DA7D1"/>
                                      </p:to>
                                    </p:animClr>
                                    <p:set>
                                      <p:cBhvr>
                                        <p:cTn id="146" dur="500" fill="hold"/>
                                        <p:tgtEl>
                                          <p:spTgt spid="30"/>
                                        </p:tgtEl>
                                        <p:attrNameLst>
                                          <p:attrName>stroke.on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wipe(up)">
                                      <p:cBhvr>
                                        <p:cTn id="151" dur="500"/>
                                        <p:tgtEl>
                                          <p:spTgt spid="62"/>
                                        </p:tgtEl>
                                      </p:cBhvr>
                                    </p:animEffect>
                                  </p:childTnLst>
                                </p:cTn>
                              </p:par>
                              <p:par>
                                <p:cTn id="152" presetID="22" presetClass="entr" presetSubtype="1" fill="hold"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up)">
                                      <p:cBhvr>
                                        <p:cTn id="154" dur="500"/>
                                        <p:tgtEl>
                                          <p:spTgt spid="6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fade">
                                      <p:cBhvr>
                                        <p:cTn id="157" dur="500"/>
                                        <p:tgtEl>
                                          <p:spTgt spid="9"/>
                                        </p:tgtEl>
                                      </p:cBhvr>
                                    </p:animEffect>
                                  </p:childTnLst>
                                </p:cTn>
                              </p:par>
                            </p:childTnLst>
                          </p:cTn>
                        </p:par>
                        <p:par>
                          <p:cTn id="158" fill="hold">
                            <p:stCondLst>
                              <p:cond delay="500"/>
                            </p:stCondLst>
                            <p:childTnLst>
                              <p:par>
                                <p:cTn id="159" presetID="22" presetClass="exit" presetSubtype="1" fill="hold" nodeType="afterEffect">
                                  <p:stCondLst>
                                    <p:cond delay="0"/>
                                  </p:stCondLst>
                                  <p:childTnLst>
                                    <p:animEffect transition="out" filter="wipe(up)">
                                      <p:cBhvr>
                                        <p:cTn id="160" dur="500"/>
                                        <p:tgtEl>
                                          <p:spTgt spid="63"/>
                                        </p:tgtEl>
                                      </p:cBhvr>
                                    </p:animEffect>
                                    <p:set>
                                      <p:cBhvr>
                                        <p:cTn id="161" dur="1" fill="hold">
                                          <p:stCondLst>
                                            <p:cond delay="499"/>
                                          </p:stCondLst>
                                        </p:cTn>
                                        <p:tgtEl>
                                          <p:spTgt spid="63"/>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fade">
                                      <p:cBhvr>
                                        <p:cTn id="164" dur="500"/>
                                        <p:tgtEl>
                                          <p:spTgt spid="38"/>
                                        </p:tgtEl>
                                      </p:cBhvr>
                                    </p:animEffect>
                                  </p:childTnLst>
                                </p:cTn>
                              </p:par>
                              <p:par>
                                <p:cTn id="165" presetID="3" presetClass="emph" presetSubtype="2" fill="hold" grpId="1" nodeType="withEffect">
                                  <p:stCondLst>
                                    <p:cond delay="0"/>
                                  </p:stCondLst>
                                  <p:childTnLst>
                                    <p:animClr clrSpc="rgb" dir="cw">
                                      <p:cBhvr override="childStyle">
                                        <p:cTn id="166" dur="500" fill="hold"/>
                                        <p:tgtEl>
                                          <p:spTgt spid="30"/>
                                        </p:tgtEl>
                                        <p:attrNameLst>
                                          <p:attrName>style.color</p:attrName>
                                        </p:attrNameLst>
                                      </p:cBhvr>
                                      <p:to>
                                        <a:srgbClr val="999999"/>
                                      </p:to>
                                    </p:animClr>
                                  </p:childTnLst>
                                </p:cTn>
                              </p:par>
                              <p:par>
                                <p:cTn id="167" presetID="7" presetClass="emph" presetSubtype="2" fill="hold" nodeType="withEffect">
                                  <p:stCondLst>
                                    <p:cond delay="0"/>
                                  </p:stCondLst>
                                  <p:childTnLst>
                                    <p:animClr clrSpc="rgb" dir="cw">
                                      <p:cBhvr>
                                        <p:cTn id="168" dur="500" fill="hold"/>
                                        <p:tgtEl>
                                          <p:spTgt spid="30"/>
                                        </p:tgtEl>
                                        <p:attrNameLst>
                                          <p:attrName>stroke.color</p:attrName>
                                        </p:attrNameLst>
                                      </p:cBhvr>
                                      <p:to>
                                        <a:srgbClr val="999999"/>
                                      </p:to>
                                    </p:animClr>
                                    <p:set>
                                      <p:cBhvr>
                                        <p:cTn id="169" dur="500" fill="hold"/>
                                        <p:tgtEl>
                                          <p:spTgt spid="30"/>
                                        </p:tgtEl>
                                        <p:attrNameLst>
                                          <p:attrName>stroke.on</p:attrName>
                                        </p:attrNameLst>
                                      </p:cBhvr>
                                      <p:to>
                                        <p:strVal val="true"/>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wipe(down)">
                                      <p:cBhvr>
                                        <p:cTn id="174" dur="500"/>
                                        <p:tgtEl>
                                          <p:spTgt spid="65"/>
                                        </p:tgtEl>
                                      </p:cBhvr>
                                    </p:animEffect>
                                  </p:childTnLst>
                                </p:cTn>
                              </p:par>
                              <p:par>
                                <p:cTn id="175" presetID="22" presetClass="entr" presetSubtype="4" fill="hold"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in" filter="wipe(down)">
                                      <p:cBhvr>
                                        <p:cTn id="177" dur="500"/>
                                        <p:tgtEl>
                                          <p:spTgt spid="64"/>
                                        </p:tgtEl>
                                      </p:cBhvr>
                                    </p:animEffect>
                                  </p:childTnLst>
                                </p:cTn>
                              </p:par>
                            </p:childTnLst>
                          </p:cTn>
                        </p:par>
                        <p:par>
                          <p:cTn id="178" fill="hold">
                            <p:stCondLst>
                              <p:cond delay="500"/>
                            </p:stCondLst>
                            <p:childTnLst>
                              <p:par>
                                <p:cTn id="179" presetID="22" presetClass="exit" presetSubtype="4" fill="hold" nodeType="afterEffect">
                                  <p:stCondLst>
                                    <p:cond delay="0"/>
                                  </p:stCondLst>
                                  <p:childTnLst>
                                    <p:animEffect transition="out" filter="wipe(down)">
                                      <p:cBhvr>
                                        <p:cTn id="180" dur="500"/>
                                        <p:tgtEl>
                                          <p:spTgt spid="65"/>
                                        </p:tgtEl>
                                      </p:cBhvr>
                                    </p:animEffect>
                                    <p:set>
                                      <p:cBhvr>
                                        <p:cTn id="181" dur="1" fill="hold">
                                          <p:stCondLst>
                                            <p:cond delay="499"/>
                                          </p:stCondLst>
                                        </p:cTn>
                                        <p:tgtEl>
                                          <p:spTgt spid="65"/>
                                        </p:tgtEl>
                                        <p:attrNameLst>
                                          <p:attrName>style.visibility</p:attrName>
                                        </p:attrNameLst>
                                      </p:cBhvr>
                                      <p:to>
                                        <p:strVal val="hidden"/>
                                      </p:to>
                                    </p:set>
                                  </p:childTnLst>
                                </p:cTn>
                              </p:par>
                              <p:par>
                                <p:cTn id="182" presetID="3" presetClass="emph" presetSubtype="2" fill="hold" grpId="1" nodeType="withEffect">
                                  <p:stCondLst>
                                    <p:cond delay="0"/>
                                  </p:stCondLst>
                                  <p:childTnLst>
                                    <p:animClr clrSpc="rgb" dir="cw">
                                      <p:cBhvr override="childStyle">
                                        <p:cTn id="183" dur="500" fill="hold"/>
                                        <p:tgtEl>
                                          <p:spTgt spid="38"/>
                                        </p:tgtEl>
                                        <p:attrNameLst>
                                          <p:attrName>style.color</p:attrName>
                                        </p:attrNameLst>
                                      </p:cBhvr>
                                      <p:to>
                                        <a:srgbClr val="999999"/>
                                      </p:to>
                                    </p:animClr>
                                  </p:childTnLst>
                                </p:cTn>
                              </p:par>
                              <p:par>
                                <p:cTn id="184" presetID="7" presetClass="emph" presetSubtype="2" fill="hold" nodeType="withEffect">
                                  <p:stCondLst>
                                    <p:cond delay="0"/>
                                  </p:stCondLst>
                                  <p:childTnLst>
                                    <p:animClr clrSpc="rgb" dir="cw">
                                      <p:cBhvr>
                                        <p:cTn id="185" dur="500" fill="hold"/>
                                        <p:tgtEl>
                                          <p:spTgt spid="38"/>
                                        </p:tgtEl>
                                        <p:attrNameLst>
                                          <p:attrName>stroke.color</p:attrName>
                                        </p:attrNameLst>
                                      </p:cBhvr>
                                      <p:to>
                                        <a:srgbClr val="999999"/>
                                      </p:to>
                                    </p:animClr>
                                    <p:set>
                                      <p:cBhvr>
                                        <p:cTn id="186" dur="500" fill="hold"/>
                                        <p:tgtEl>
                                          <p:spTgt spid="38"/>
                                        </p:tgtEl>
                                        <p:attrNameLst>
                                          <p:attrName>stroke.on</p:attrName>
                                        </p:attrNameLst>
                                      </p:cBhvr>
                                      <p:to>
                                        <p:strVal val="true"/>
                                      </p:to>
                                    </p:set>
                                  </p:childTnLst>
                                </p:cTn>
                              </p:par>
                              <p:par>
                                <p:cTn id="187" presetID="3" presetClass="emph" presetSubtype="2" fill="hold" grpId="2" nodeType="withEffect">
                                  <p:stCondLst>
                                    <p:cond delay="0"/>
                                  </p:stCondLst>
                                  <p:childTnLst>
                                    <p:animClr clrSpc="rgb" dir="cw">
                                      <p:cBhvr override="childStyle">
                                        <p:cTn id="188" dur="500" fill="hold"/>
                                        <p:tgtEl>
                                          <p:spTgt spid="30"/>
                                        </p:tgtEl>
                                        <p:attrNameLst>
                                          <p:attrName>style.color</p:attrName>
                                        </p:attrNameLst>
                                      </p:cBhvr>
                                      <p:to>
                                        <a:srgbClr val="4579CC"/>
                                      </p:to>
                                    </p:animClr>
                                  </p:childTnLst>
                                </p:cTn>
                              </p:par>
                              <p:par>
                                <p:cTn id="189" presetID="7" presetClass="emph" presetSubtype="2" fill="hold" nodeType="withEffect">
                                  <p:stCondLst>
                                    <p:cond delay="0"/>
                                  </p:stCondLst>
                                  <p:childTnLst>
                                    <p:animClr clrSpc="rgb" dir="cw">
                                      <p:cBhvr>
                                        <p:cTn id="190" dur="500" fill="hold"/>
                                        <p:tgtEl>
                                          <p:spTgt spid="30"/>
                                        </p:tgtEl>
                                        <p:attrNameLst>
                                          <p:attrName>stroke.color</p:attrName>
                                        </p:attrNameLst>
                                      </p:cBhvr>
                                      <p:to>
                                        <a:srgbClr val="5E8EC4"/>
                                      </p:to>
                                    </p:animClr>
                                    <p:set>
                                      <p:cBhvr>
                                        <p:cTn id="191" dur="500" fill="hold"/>
                                        <p:tgtEl>
                                          <p:spTgt spid="30"/>
                                        </p:tgtEl>
                                        <p:attrNameLst>
                                          <p:attrName>stroke.on</p:attrName>
                                        </p:attrNameLst>
                                      </p:cBhvr>
                                      <p:to>
                                        <p:strVal val="true"/>
                                      </p:to>
                                    </p:se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wipe(left)">
                                      <p:cBhvr>
                                        <p:cTn id="196" dur="500"/>
                                        <p:tgtEl>
                                          <p:spTgt spid="70"/>
                                        </p:tgtEl>
                                      </p:cBhvr>
                                    </p:animEffect>
                                  </p:childTnLst>
                                </p:cTn>
                              </p:par>
                              <p:par>
                                <p:cTn id="197" presetID="22" presetClass="entr" presetSubtype="8" fill="hold" nodeType="withEffect">
                                  <p:stCondLst>
                                    <p:cond delay="0"/>
                                  </p:stCondLst>
                                  <p:childTnLst>
                                    <p:set>
                                      <p:cBhvr>
                                        <p:cTn id="198" dur="1" fill="hold">
                                          <p:stCondLst>
                                            <p:cond delay="0"/>
                                          </p:stCondLst>
                                        </p:cTn>
                                        <p:tgtEl>
                                          <p:spTgt spid="71"/>
                                        </p:tgtEl>
                                        <p:attrNameLst>
                                          <p:attrName>style.visibility</p:attrName>
                                        </p:attrNameLst>
                                      </p:cBhvr>
                                      <p:to>
                                        <p:strVal val="visible"/>
                                      </p:to>
                                    </p:set>
                                    <p:animEffect transition="in" filter="wipe(left)">
                                      <p:cBhvr>
                                        <p:cTn id="199" dur="500"/>
                                        <p:tgtEl>
                                          <p:spTgt spid="7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
                                        </p:tgtEl>
                                        <p:attrNameLst>
                                          <p:attrName>style.visibility</p:attrName>
                                        </p:attrNameLst>
                                      </p:cBhvr>
                                      <p:to>
                                        <p:strVal val="visible"/>
                                      </p:to>
                                    </p:set>
                                    <p:animEffect transition="in" filter="fade">
                                      <p:cBhvr>
                                        <p:cTn id="202" dur="500"/>
                                        <p:tgtEl>
                                          <p:spTgt spid="11"/>
                                        </p:tgtEl>
                                      </p:cBhvr>
                                    </p:animEffect>
                                  </p:childTnLst>
                                </p:cTn>
                              </p:par>
                            </p:childTnLst>
                          </p:cTn>
                        </p:par>
                        <p:par>
                          <p:cTn id="203" fill="hold">
                            <p:stCondLst>
                              <p:cond delay="500"/>
                            </p:stCondLst>
                            <p:childTnLst>
                              <p:par>
                                <p:cTn id="204" presetID="22" presetClass="exit" presetSubtype="8" fill="hold" nodeType="afterEffect">
                                  <p:stCondLst>
                                    <p:cond delay="0"/>
                                  </p:stCondLst>
                                  <p:childTnLst>
                                    <p:animEffect transition="out" filter="wipe(left)">
                                      <p:cBhvr>
                                        <p:cTn id="205" dur="500"/>
                                        <p:tgtEl>
                                          <p:spTgt spid="71"/>
                                        </p:tgtEl>
                                      </p:cBhvr>
                                    </p:animEffect>
                                    <p:set>
                                      <p:cBhvr>
                                        <p:cTn id="206" dur="1" fill="hold">
                                          <p:stCondLst>
                                            <p:cond delay="499"/>
                                          </p:stCondLst>
                                        </p:cTn>
                                        <p:tgtEl>
                                          <p:spTgt spid="71"/>
                                        </p:tgtEl>
                                        <p:attrNameLst>
                                          <p:attrName>style.visibility</p:attrName>
                                        </p:attrNameLst>
                                      </p:cBhvr>
                                      <p:to>
                                        <p:strVal val="hidden"/>
                                      </p:to>
                                    </p:set>
                                  </p:childTnLst>
                                </p:cTn>
                              </p:par>
                              <p:par>
                                <p:cTn id="207" presetID="10" presetClass="entr" presetSubtype="0" fill="hold" grpId="0" nodeType="withEffect">
                                  <p:stCondLst>
                                    <p:cond delay="0"/>
                                  </p:stCondLst>
                                  <p:childTnLst>
                                    <p:set>
                                      <p:cBhvr>
                                        <p:cTn id="208" dur="1" fill="hold">
                                          <p:stCondLst>
                                            <p:cond delay="0"/>
                                          </p:stCondLst>
                                        </p:cTn>
                                        <p:tgtEl>
                                          <p:spTgt spid="33"/>
                                        </p:tgtEl>
                                        <p:attrNameLst>
                                          <p:attrName>style.visibility</p:attrName>
                                        </p:attrNameLst>
                                      </p:cBhvr>
                                      <p:to>
                                        <p:strVal val="visible"/>
                                      </p:to>
                                    </p:set>
                                    <p:animEffect transition="in" filter="fade">
                                      <p:cBhvr>
                                        <p:cTn id="209" dur="500"/>
                                        <p:tgtEl>
                                          <p:spTgt spid="33"/>
                                        </p:tgtEl>
                                      </p:cBhvr>
                                    </p:animEffect>
                                  </p:childTnLst>
                                </p:cTn>
                              </p:par>
                              <p:par>
                                <p:cTn id="210" presetID="3" presetClass="emph" presetSubtype="2" fill="hold" grpId="5" nodeType="withEffect">
                                  <p:stCondLst>
                                    <p:cond delay="0"/>
                                  </p:stCondLst>
                                  <p:childTnLst>
                                    <p:animClr clrSpc="rgb" dir="cw">
                                      <p:cBhvr override="childStyle">
                                        <p:cTn id="211" dur="500" fill="hold"/>
                                        <p:tgtEl>
                                          <p:spTgt spid="30"/>
                                        </p:tgtEl>
                                        <p:attrNameLst>
                                          <p:attrName>style.color</p:attrName>
                                        </p:attrNameLst>
                                      </p:cBhvr>
                                      <p:to>
                                        <a:srgbClr val="999999"/>
                                      </p:to>
                                    </p:animClr>
                                  </p:childTnLst>
                                </p:cTn>
                              </p:par>
                              <p:par>
                                <p:cTn id="212" presetID="7" presetClass="emph" presetSubtype="2" fill="hold" nodeType="withEffect">
                                  <p:stCondLst>
                                    <p:cond delay="0"/>
                                  </p:stCondLst>
                                  <p:childTnLst>
                                    <p:animClr clrSpc="rgb" dir="cw">
                                      <p:cBhvr>
                                        <p:cTn id="213" dur="500" fill="hold"/>
                                        <p:tgtEl>
                                          <p:spTgt spid="30"/>
                                        </p:tgtEl>
                                        <p:attrNameLst>
                                          <p:attrName>stroke.color</p:attrName>
                                        </p:attrNameLst>
                                      </p:cBhvr>
                                      <p:to>
                                        <a:srgbClr val="999999"/>
                                      </p:to>
                                    </p:animClr>
                                    <p:set>
                                      <p:cBhvr>
                                        <p:cTn id="214" dur="500" fill="hold"/>
                                        <p:tgtEl>
                                          <p:spTgt spid="30"/>
                                        </p:tgtEl>
                                        <p:attrNameLst>
                                          <p:attrName>stroke.on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nodeType="clickEffect">
                                  <p:stCondLst>
                                    <p:cond delay="0"/>
                                  </p:stCondLst>
                                  <p:childTnLst>
                                    <p:set>
                                      <p:cBhvr>
                                        <p:cTn id="218" dur="1" fill="hold">
                                          <p:stCondLst>
                                            <p:cond delay="0"/>
                                          </p:stCondLst>
                                        </p:cTn>
                                        <p:tgtEl>
                                          <p:spTgt spid="44"/>
                                        </p:tgtEl>
                                        <p:attrNameLst>
                                          <p:attrName>style.visibility</p:attrName>
                                        </p:attrNameLst>
                                      </p:cBhvr>
                                      <p:to>
                                        <p:strVal val="visible"/>
                                      </p:to>
                                    </p:set>
                                    <p:animEffect transition="in" filter="wipe(right)">
                                      <p:cBhvr>
                                        <p:cTn id="219" dur="500"/>
                                        <p:tgtEl>
                                          <p:spTgt spid="44"/>
                                        </p:tgtEl>
                                      </p:cBhvr>
                                    </p:animEffect>
                                  </p:childTnLst>
                                </p:cTn>
                              </p:par>
                              <p:par>
                                <p:cTn id="220" presetID="22" presetClass="entr" presetSubtype="2" fill="hold" nodeType="with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ipe(right)">
                                      <p:cBhvr>
                                        <p:cTn id="222" dur="500"/>
                                        <p:tgtEl>
                                          <p:spTgt spid="56"/>
                                        </p:tgtEl>
                                      </p:cBhvr>
                                    </p:animEffect>
                                  </p:childTnLst>
                                </p:cTn>
                              </p:par>
                              <p:par>
                                <p:cTn id="223" presetID="22" presetClass="entr" presetSubtype="2" fill="hold" nodeType="with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wipe(right)">
                                      <p:cBhvr>
                                        <p:cTn id="225" dur="500"/>
                                        <p:tgtEl>
                                          <p:spTgt spid="60"/>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91"/>
                                        </p:tgtEl>
                                        <p:attrNameLst>
                                          <p:attrName>style.visibility</p:attrName>
                                        </p:attrNameLst>
                                      </p:cBhvr>
                                      <p:to>
                                        <p:strVal val="visible"/>
                                      </p:to>
                                    </p:set>
                                    <p:animEffect transition="in" filter="fade">
                                      <p:cBhvr>
                                        <p:cTn id="230" dur="500"/>
                                        <p:tgtEl>
                                          <p:spTgt spid="9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7"/>
                                        </p:tgtEl>
                                        <p:attrNameLst>
                                          <p:attrName>style.visibility</p:attrName>
                                        </p:attrNameLst>
                                      </p:cBhvr>
                                      <p:to>
                                        <p:strVal val="visible"/>
                                      </p:to>
                                    </p:set>
                                    <p:animEffect transition="in" filter="fade">
                                      <p:cBhvr>
                                        <p:cTn id="233" dur="500"/>
                                        <p:tgtEl>
                                          <p:spTgt spid="27"/>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fade">
                                      <p:cBhvr>
                                        <p:cTn id="236" dur="500"/>
                                        <p:tgtEl>
                                          <p:spTgt spid="90"/>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fade">
                                      <p:cBhvr>
                                        <p:cTn id="244" dur="500"/>
                                        <p:tgtEl>
                                          <p:spTgt spid="8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fade">
                                      <p:cBhvr>
                                        <p:cTn id="247" dur="500"/>
                                        <p:tgtEl>
                                          <p:spTgt spid="8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fade">
                                      <p:cBhvr>
                                        <p:cTn id="250" dur="500"/>
                                        <p:tgtEl>
                                          <p:spTgt spid="8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72"/>
                                        </p:tgtEl>
                                        <p:attrNameLst>
                                          <p:attrName>style.visibility</p:attrName>
                                        </p:attrNameLst>
                                      </p:cBhvr>
                                      <p:to>
                                        <p:strVal val="visible"/>
                                      </p:to>
                                    </p:set>
                                    <p:animEffect transition="in" filter="fade">
                                      <p:cBhvr>
                                        <p:cTn id="253" dur="500"/>
                                        <p:tgtEl>
                                          <p:spTgt spid="7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73"/>
                                        </p:tgtEl>
                                        <p:attrNameLst>
                                          <p:attrName>style.visibility</p:attrName>
                                        </p:attrNameLst>
                                      </p:cBhvr>
                                      <p:to>
                                        <p:strVal val="visible"/>
                                      </p:to>
                                    </p:set>
                                    <p:animEffect transition="in" filter="fade">
                                      <p:cBhvr>
                                        <p:cTn id="256" dur="500"/>
                                        <p:tgtEl>
                                          <p:spTgt spid="7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Effect transition="in" filter="fade">
                                      <p:cBhvr>
                                        <p:cTn id="259" dur="500"/>
                                        <p:tgtEl>
                                          <p:spTgt spid="7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75"/>
                                        </p:tgtEl>
                                        <p:attrNameLst>
                                          <p:attrName>style.visibility</p:attrName>
                                        </p:attrNameLst>
                                      </p:cBhvr>
                                      <p:to>
                                        <p:strVal val="visible"/>
                                      </p:to>
                                    </p:set>
                                    <p:animEffect transition="in" filter="fade">
                                      <p:cBhvr>
                                        <p:cTn id="262" dur="500"/>
                                        <p:tgtEl>
                                          <p:spTgt spid="7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fade">
                                      <p:cBhvr>
                                        <p:cTn id="265" dur="500"/>
                                        <p:tgtEl>
                                          <p:spTgt spid="7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fade">
                                      <p:cBhvr>
                                        <p:cTn id="268" dur="500"/>
                                        <p:tgtEl>
                                          <p:spTgt spid="7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78"/>
                                        </p:tgtEl>
                                        <p:attrNameLst>
                                          <p:attrName>style.visibility</p:attrName>
                                        </p:attrNameLst>
                                      </p:cBhvr>
                                      <p:to>
                                        <p:strVal val="visible"/>
                                      </p:to>
                                    </p:set>
                                    <p:animEffect transition="in" filter="fade">
                                      <p:cBhvr>
                                        <p:cTn id="271" dur="500"/>
                                        <p:tgtEl>
                                          <p:spTgt spid="7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79"/>
                                        </p:tgtEl>
                                        <p:attrNameLst>
                                          <p:attrName>style.visibility</p:attrName>
                                        </p:attrNameLst>
                                      </p:cBhvr>
                                      <p:to>
                                        <p:strVal val="visible"/>
                                      </p:to>
                                    </p:set>
                                    <p:animEffect transition="in" filter="fade">
                                      <p:cBhvr>
                                        <p:cTn id="274" dur="500"/>
                                        <p:tgtEl>
                                          <p:spTgt spid="7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80"/>
                                        </p:tgtEl>
                                        <p:attrNameLst>
                                          <p:attrName>style.visibility</p:attrName>
                                        </p:attrNameLst>
                                      </p:cBhvr>
                                      <p:to>
                                        <p:strVal val="visible"/>
                                      </p:to>
                                    </p:set>
                                    <p:animEffect transition="in" filter="fade">
                                      <p:cBhvr>
                                        <p:cTn id="277" dur="500"/>
                                        <p:tgtEl>
                                          <p:spTgt spid="8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81"/>
                                        </p:tgtEl>
                                        <p:attrNameLst>
                                          <p:attrName>style.visibility</p:attrName>
                                        </p:attrNameLst>
                                      </p:cBhvr>
                                      <p:to>
                                        <p:strVal val="visible"/>
                                      </p:to>
                                    </p:set>
                                    <p:animEffect transition="in" filter="fade">
                                      <p:cBhvr>
                                        <p:cTn id="280" dur="500"/>
                                        <p:tgtEl>
                                          <p:spTgt spid="8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Effect transition="in" filter="fade">
                                      <p:cBhvr>
                                        <p:cTn id="283" dur="500"/>
                                        <p:tgtEl>
                                          <p:spTgt spid="8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0" nodeType="clickEffect">
                                  <p:stCondLst>
                                    <p:cond delay="0"/>
                                  </p:stCondLst>
                                  <p:childTnLst>
                                    <p:set>
                                      <p:cBhvr>
                                        <p:cTn id="287" dur="1" fill="hold">
                                          <p:stCondLst>
                                            <p:cond delay="0"/>
                                          </p:stCondLst>
                                        </p:cTn>
                                        <p:tgtEl>
                                          <p:spTgt spid="4"/>
                                        </p:tgtEl>
                                        <p:attrNameLst>
                                          <p:attrName>style.visibility</p:attrName>
                                        </p:attrNameLst>
                                      </p:cBhvr>
                                      <p:to>
                                        <p:strVal val="visible"/>
                                      </p:to>
                                    </p:set>
                                    <p:animEffect transition="in" filter="fade">
                                      <p:cBhvr>
                                        <p:cTn id="288" dur="500"/>
                                        <p:tgtEl>
                                          <p:spTgt spid="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0"/>
                                        <p:tgtEl>
                                          <p:spTgt spid="1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3"/>
                                        </p:tgtEl>
                                        <p:attrNameLst>
                                          <p:attrName>style.visibility</p:attrName>
                                        </p:attrNameLst>
                                      </p:cBhvr>
                                      <p:to>
                                        <p:strVal val="visible"/>
                                      </p:to>
                                    </p:set>
                                    <p:animEffect transition="in" filter="fade">
                                      <p:cBhvr>
                                        <p:cTn id="294" dur="500"/>
                                        <p:tgtEl>
                                          <p:spTgt spid="13"/>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4"/>
                                        </p:tgtEl>
                                        <p:attrNameLst>
                                          <p:attrName>style.visibility</p:attrName>
                                        </p:attrNameLst>
                                      </p:cBhvr>
                                      <p:to>
                                        <p:strVal val="visible"/>
                                      </p:to>
                                    </p:set>
                                    <p:animEffect transition="in" filter="fade">
                                      <p:cBhvr>
                                        <p:cTn id="297" dur="500"/>
                                        <p:tgtEl>
                                          <p:spTgt spid="14"/>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5"/>
                                        </p:tgtEl>
                                        <p:attrNameLst>
                                          <p:attrName>style.visibility</p:attrName>
                                        </p:attrNameLst>
                                      </p:cBhvr>
                                      <p:to>
                                        <p:strVal val="visible"/>
                                      </p:to>
                                    </p:set>
                                    <p:animEffect transition="in" filter="fade">
                                      <p:cBhvr>
                                        <p:cTn id="300" dur="500"/>
                                        <p:tgtEl>
                                          <p:spTgt spid="1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82"/>
                                        </p:tgtEl>
                                        <p:attrNameLst>
                                          <p:attrName>style.visibility</p:attrName>
                                        </p:attrNameLst>
                                      </p:cBhvr>
                                      <p:to>
                                        <p:strVal val="visible"/>
                                      </p:to>
                                    </p:set>
                                    <p:animEffect transition="in" filter="fade">
                                      <p:cBhvr>
                                        <p:cTn id="30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27" grpId="0" animBg="1"/>
      <p:bldP spid="4" grpId="0"/>
      <p:bldP spid="5" grpId="0"/>
      <p:bldP spid="6" grpId="0"/>
      <p:bldP spid="7" grpId="0"/>
      <p:bldP spid="8" grpId="0"/>
      <p:bldP spid="9" grpId="0"/>
      <p:bldP spid="10" grpId="0"/>
      <p:bldP spid="11" grpId="0"/>
      <p:bldP spid="12" grpId="0"/>
      <p:bldP spid="13" grpId="0"/>
      <p:bldP spid="14" grpId="0"/>
      <p:bldP spid="15" grpId="0"/>
      <p:bldP spid="26" grpId="0" animBg="1"/>
      <p:bldP spid="26" grpId="1" animBg="1"/>
      <p:bldP spid="26" grpId="2" animBg="1"/>
      <p:bldP spid="29" grpId="0" animBg="1"/>
      <p:bldP spid="29" grpId="1" animBg="1"/>
      <p:bldP spid="29" grpId="2" animBg="1"/>
      <p:bldP spid="29" grpId="3" animBg="1"/>
      <p:bldP spid="30" grpId="0" animBg="1"/>
      <p:bldP spid="30" grpId="1" animBg="1"/>
      <p:bldP spid="30" grpId="2" animBg="1"/>
      <p:bldP spid="30" grpId="3" animBg="1"/>
      <p:bldP spid="30" grpId="4" animBg="1"/>
      <p:bldP spid="30" grpId="5" animBg="1"/>
      <p:bldP spid="31" grpId="0" animBg="1"/>
      <p:bldP spid="31" grpId="1" animBg="1"/>
      <p:bldP spid="32" grpId="0" animBg="1"/>
      <p:bldP spid="32" grpId="1" animBg="1"/>
      <p:bldP spid="33" grpId="0" animBg="1"/>
      <p:bldP spid="38" grpId="0" animBg="1"/>
      <p:bldP spid="38" grpId="1" animBg="1"/>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1"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Namen und Adressen</a:t>
            </a:r>
          </a:p>
        </p:txBody>
      </p:sp>
      <p:pic>
        <p:nvPicPr>
          <p:cNvPr id="6" name="Inhaltsplatzhalter 5" descr="Bildschirmfoto 2016-04-22 um 08.38.08.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99" b="998"/>
          <a:stretch/>
        </p:blipFill>
        <p:spPr>
          <a:xfrm>
            <a:off x="628650" y="2087406"/>
            <a:ext cx="7886700" cy="3774727"/>
          </a:xfrm>
        </p:spPr>
      </p:pic>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4</a:t>
            </a:fld>
            <a:endParaRPr lang="de-DE"/>
          </a:p>
        </p:txBody>
      </p:sp>
    </p:spTree>
    <p:extLst>
      <p:ext uri="{BB962C8B-B14F-4D97-AF65-F5344CB8AC3E}">
        <p14:creationId xmlns:p14="http://schemas.microsoft.com/office/powerpoint/2010/main" val="1159270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Abarbeitung der DNS Anfragen</a:t>
            </a:r>
          </a:p>
        </p:txBody>
      </p:sp>
      <p:sp>
        <p:nvSpPr>
          <p:cNvPr id="6" name="Content Placeholder 5"/>
          <p:cNvSpPr>
            <a:spLocks noGrp="1"/>
          </p:cNvSpPr>
          <p:nvPr>
            <p:ph idx="1"/>
          </p:nvPr>
        </p:nvSpPr>
        <p:spPr/>
        <p:txBody>
          <a:bodyPr>
            <a:normAutofit/>
          </a:bodyPr>
          <a:lstStyle/>
          <a:p>
            <a:r>
              <a:rPr lang="de-DE" dirty="0"/>
              <a:t>Man unterscheidet</a:t>
            </a:r>
          </a:p>
          <a:p>
            <a:pPr lvl="1"/>
            <a:r>
              <a:rPr lang="de-DE" dirty="0"/>
              <a:t>Iterative Anfragen</a:t>
            </a:r>
          </a:p>
          <a:p>
            <a:pPr lvl="1"/>
            <a:r>
              <a:rPr lang="de-DE" dirty="0"/>
              <a:t>Rekursive Anfragen</a:t>
            </a:r>
          </a:p>
          <a:p>
            <a:endParaRPr lang="de-DE" dirty="0"/>
          </a:p>
          <a:p>
            <a:r>
              <a:rPr lang="de-DE" dirty="0"/>
              <a:t>Iterative Anfragen geben jeweils Teilantwort der Anfrage (z.B.: Root Nameserver gibt nur den NS für „.de“ als Antwort zur Anfrage „dns1.nm.ifi.lmu.de“)</a:t>
            </a:r>
          </a:p>
          <a:p>
            <a:r>
              <a:rPr lang="de-DE" dirty="0"/>
              <a:t>Rekursive Anfragen geben immer vollständige Antwort, erhöhen aber die Last auf beteiligte Nameserver (außerdem Sicherheitsrisiken)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40</a:t>
            </a:fld>
            <a:endParaRPr lang="de-DE"/>
          </a:p>
        </p:txBody>
      </p:sp>
    </p:spTree>
    <p:extLst>
      <p:ext uri="{BB962C8B-B14F-4D97-AF65-F5344CB8AC3E}">
        <p14:creationId xmlns:p14="http://schemas.microsoft.com/office/powerpoint/2010/main" val="2371928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wolke3.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7306177">
            <a:off x="2997359" y="2321118"/>
            <a:ext cx="3828858" cy="2271601"/>
          </a:xfrm>
          <a:prstGeom prst="rect">
            <a:avLst/>
          </a:prstGeom>
          <a:noFill/>
          <a:effectLst/>
        </p:spPr>
      </p:pic>
      <p:pic>
        <p:nvPicPr>
          <p:cNvPr id="5" name="Bild 4"/>
          <p:cNvPicPr>
            <a:picLocks noChangeAspect="1"/>
          </p:cNvPicPr>
          <p:nvPr/>
        </p:nvPicPr>
        <p:blipFill>
          <a:blip r:embed="rId3"/>
          <a:stretch>
            <a:fillRect/>
          </a:stretch>
        </p:blipFill>
        <p:spPr>
          <a:xfrm>
            <a:off x="3945077" y="3494204"/>
            <a:ext cx="1180358" cy="1094111"/>
          </a:xfrm>
          <a:prstGeom prst="rect">
            <a:avLst/>
          </a:prstGeom>
        </p:spPr>
      </p:pic>
      <p:pic>
        <p:nvPicPr>
          <p:cNvPr id="9" name="Bild 8"/>
          <p:cNvPicPr>
            <a:picLocks noChangeAspect="1"/>
          </p:cNvPicPr>
          <p:nvPr/>
        </p:nvPicPr>
        <p:blipFill>
          <a:blip r:embed="rId4"/>
          <a:stretch>
            <a:fillRect/>
          </a:stretch>
        </p:blipFill>
        <p:spPr>
          <a:xfrm>
            <a:off x="5450111" y="5202297"/>
            <a:ext cx="606476" cy="852857"/>
          </a:xfrm>
          <a:prstGeom prst="rect">
            <a:avLst/>
          </a:prstGeom>
        </p:spPr>
      </p:pic>
      <p:sp>
        <p:nvSpPr>
          <p:cNvPr id="38" name="Freihandform 37"/>
          <p:cNvSpPr/>
          <p:nvPr/>
        </p:nvSpPr>
        <p:spPr>
          <a:xfrm>
            <a:off x="4683997" y="2617403"/>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9" name="Freihandform 38"/>
          <p:cNvSpPr/>
          <p:nvPr/>
        </p:nvSpPr>
        <p:spPr>
          <a:xfrm>
            <a:off x="4984005" y="2787416"/>
            <a:ext cx="820022" cy="850062"/>
          </a:xfrm>
          <a:custGeom>
            <a:avLst/>
            <a:gdLst>
              <a:gd name="connsiteX0" fmla="*/ 820022 w 820022"/>
              <a:gd name="connsiteY0" fmla="*/ 0 h 850062"/>
              <a:gd name="connsiteX1" fmla="*/ 550015 w 820022"/>
              <a:gd name="connsiteY1" fmla="*/ 520038 h 850062"/>
              <a:gd name="connsiteX2" fmla="*/ 0 w 820022"/>
              <a:gd name="connsiteY2" fmla="*/ 850062 h 850062"/>
            </a:gdLst>
            <a:ahLst/>
            <a:cxnLst>
              <a:cxn ang="0">
                <a:pos x="connsiteX0" y="connsiteY0"/>
              </a:cxn>
              <a:cxn ang="0">
                <a:pos x="connsiteX1" y="connsiteY1"/>
              </a:cxn>
              <a:cxn ang="0">
                <a:pos x="connsiteX2" y="connsiteY2"/>
              </a:cxn>
            </a:cxnLst>
            <a:rect l="l" t="t" r="r" b="b"/>
            <a:pathLst>
              <a:path w="820022" h="850062">
                <a:moveTo>
                  <a:pt x="820022" y="0"/>
                </a:moveTo>
                <a:cubicBezTo>
                  <a:pt x="753353" y="189180"/>
                  <a:pt x="686685" y="378361"/>
                  <a:pt x="550015" y="520038"/>
                </a:cubicBezTo>
                <a:cubicBezTo>
                  <a:pt x="413345" y="661715"/>
                  <a:pt x="0" y="850062"/>
                  <a:pt x="0" y="850062"/>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0" name="Freihandform 39"/>
          <p:cNvSpPr/>
          <p:nvPr/>
        </p:nvSpPr>
        <p:spPr>
          <a:xfrm>
            <a:off x="5104008" y="3377459"/>
            <a:ext cx="1110031" cy="340025"/>
          </a:xfrm>
          <a:custGeom>
            <a:avLst/>
            <a:gdLst>
              <a:gd name="connsiteX0" fmla="*/ 0 w 1110031"/>
              <a:gd name="connsiteY0" fmla="*/ 340025 h 340025"/>
              <a:gd name="connsiteX1" fmla="*/ 650018 w 1110031"/>
              <a:gd name="connsiteY1" fmla="*/ 70005 h 340025"/>
              <a:gd name="connsiteX2" fmla="*/ 1110031 w 1110031"/>
              <a:gd name="connsiteY2" fmla="*/ 0 h 340025"/>
            </a:gdLst>
            <a:ahLst/>
            <a:cxnLst>
              <a:cxn ang="0">
                <a:pos x="connsiteX0" y="connsiteY0"/>
              </a:cxn>
              <a:cxn ang="0">
                <a:pos x="connsiteX1" y="connsiteY1"/>
              </a:cxn>
              <a:cxn ang="0">
                <a:pos x="connsiteX2" y="connsiteY2"/>
              </a:cxn>
            </a:cxnLst>
            <a:rect l="l" t="t" r="r" b="b"/>
            <a:pathLst>
              <a:path w="1110031" h="340025">
                <a:moveTo>
                  <a:pt x="0" y="340025"/>
                </a:moveTo>
                <a:cubicBezTo>
                  <a:pt x="232506" y="233350"/>
                  <a:pt x="465013" y="126676"/>
                  <a:pt x="650018" y="70005"/>
                </a:cubicBezTo>
                <a:cubicBezTo>
                  <a:pt x="835023" y="13334"/>
                  <a:pt x="1035029" y="11667"/>
                  <a:pt x="1110031" y="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1" name="Freihandform 40"/>
          <p:cNvSpPr/>
          <p:nvPr/>
        </p:nvSpPr>
        <p:spPr>
          <a:xfrm>
            <a:off x="5064007" y="3607476"/>
            <a:ext cx="1150032" cy="303510"/>
          </a:xfrm>
          <a:custGeom>
            <a:avLst/>
            <a:gdLst>
              <a:gd name="connsiteX0" fmla="*/ 0 w 1150032"/>
              <a:gd name="connsiteY0" fmla="*/ 290021 h 303510"/>
              <a:gd name="connsiteX1" fmla="*/ 590016 w 1150032"/>
              <a:gd name="connsiteY1" fmla="*/ 270019 h 303510"/>
              <a:gd name="connsiteX2" fmla="*/ 1150032 w 1150032"/>
              <a:gd name="connsiteY2" fmla="*/ 0 h 303510"/>
            </a:gdLst>
            <a:ahLst/>
            <a:cxnLst>
              <a:cxn ang="0">
                <a:pos x="connsiteX0" y="connsiteY0"/>
              </a:cxn>
              <a:cxn ang="0">
                <a:pos x="connsiteX1" y="connsiteY1"/>
              </a:cxn>
              <a:cxn ang="0">
                <a:pos x="connsiteX2" y="connsiteY2"/>
              </a:cxn>
            </a:cxnLst>
            <a:rect l="l" t="t" r="r" b="b"/>
            <a:pathLst>
              <a:path w="1150032" h="303510">
                <a:moveTo>
                  <a:pt x="0" y="290021"/>
                </a:moveTo>
                <a:cubicBezTo>
                  <a:pt x="199172" y="304188"/>
                  <a:pt x="398344" y="318356"/>
                  <a:pt x="590016" y="270019"/>
                </a:cubicBezTo>
                <a:cubicBezTo>
                  <a:pt x="781688" y="221682"/>
                  <a:pt x="1150032" y="0"/>
                  <a:pt x="1150032" y="0"/>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2" name="Freihandform 41"/>
          <p:cNvSpPr/>
          <p:nvPr/>
        </p:nvSpPr>
        <p:spPr>
          <a:xfrm>
            <a:off x="4974005" y="4044414"/>
            <a:ext cx="1240034" cy="263113"/>
          </a:xfrm>
          <a:custGeom>
            <a:avLst/>
            <a:gdLst>
              <a:gd name="connsiteX0" fmla="*/ 0 w 1240034"/>
              <a:gd name="connsiteY0" fmla="*/ 23095 h 263113"/>
              <a:gd name="connsiteX1" fmla="*/ 510014 w 1240034"/>
              <a:gd name="connsiteY1" fmla="*/ 23095 h 263113"/>
              <a:gd name="connsiteX2" fmla="*/ 1240034 w 1240034"/>
              <a:gd name="connsiteY2" fmla="*/ 263113 h 263113"/>
            </a:gdLst>
            <a:ahLst/>
            <a:cxnLst>
              <a:cxn ang="0">
                <a:pos x="connsiteX0" y="connsiteY0"/>
              </a:cxn>
              <a:cxn ang="0">
                <a:pos x="connsiteX1" y="connsiteY1"/>
              </a:cxn>
              <a:cxn ang="0">
                <a:pos x="connsiteX2" y="connsiteY2"/>
              </a:cxn>
            </a:cxnLst>
            <a:rect l="l" t="t" r="r" b="b"/>
            <a:pathLst>
              <a:path w="1240034" h="263113">
                <a:moveTo>
                  <a:pt x="0" y="23095"/>
                </a:moveTo>
                <a:cubicBezTo>
                  <a:pt x="151671" y="3093"/>
                  <a:pt x="303342" y="-16908"/>
                  <a:pt x="510014" y="23095"/>
                </a:cubicBezTo>
                <a:cubicBezTo>
                  <a:pt x="716686" y="63098"/>
                  <a:pt x="1240034" y="263113"/>
                  <a:pt x="1240034" y="263113"/>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3" name="Freihandform 42"/>
          <p:cNvSpPr/>
          <p:nvPr/>
        </p:nvSpPr>
        <p:spPr>
          <a:xfrm>
            <a:off x="4904003" y="4187518"/>
            <a:ext cx="1300035" cy="480035"/>
          </a:xfrm>
          <a:custGeom>
            <a:avLst/>
            <a:gdLst>
              <a:gd name="connsiteX0" fmla="*/ 0 w 1300035"/>
              <a:gd name="connsiteY0" fmla="*/ 0 h 480035"/>
              <a:gd name="connsiteX1" fmla="*/ 550015 w 1300035"/>
              <a:gd name="connsiteY1" fmla="*/ 390028 h 480035"/>
              <a:gd name="connsiteX2" fmla="*/ 1300035 w 1300035"/>
              <a:gd name="connsiteY2" fmla="*/ 480035 h 480035"/>
            </a:gdLst>
            <a:ahLst/>
            <a:cxnLst>
              <a:cxn ang="0">
                <a:pos x="connsiteX0" y="connsiteY0"/>
              </a:cxn>
              <a:cxn ang="0">
                <a:pos x="connsiteX1" y="connsiteY1"/>
              </a:cxn>
              <a:cxn ang="0">
                <a:pos x="connsiteX2" y="connsiteY2"/>
              </a:cxn>
            </a:cxnLst>
            <a:rect l="l" t="t" r="r" b="b"/>
            <a:pathLst>
              <a:path w="1300035" h="480035">
                <a:moveTo>
                  <a:pt x="0" y="0"/>
                </a:moveTo>
                <a:cubicBezTo>
                  <a:pt x="166671" y="155011"/>
                  <a:pt x="333342" y="310022"/>
                  <a:pt x="550015" y="390028"/>
                </a:cubicBezTo>
                <a:cubicBezTo>
                  <a:pt x="766688" y="470034"/>
                  <a:pt x="1300035" y="480035"/>
                  <a:pt x="1300035" y="480035"/>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4" name="Freihandform 43"/>
          <p:cNvSpPr/>
          <p:nvPr/>
        </p:nvSpPr>
        <p:spPr>
          <a:xfrm>
            <a:off x="4763999" y="4397533"/>
            <a:ext cx="950026" cy="820060"/>
          </a:xfrm>
          <a:custGeom>
            <a:avLst/>
            <a:gdLst>
              <a:gd name="connsiteX0" fmla="*/ 0 w 950026"/>
              <a:gd name="connsiteY0" fmla="*/ 0 h 820060"/>
              <a:gd name="connsiteX1" fmla="*/ 680019 w 950026"/>
              <a:gd name="connsiteY1" fmla="*/ 390029 h 820060"/>
              <a:gd name="connsiteX2" fmla="*/ 950026 w 950026"/>
              <a:gd name="connsiteY2" fmla="*/ 820060 h 820060"/>
            </a:gdLst>
            <a:ahLst/>
            <a:cxnLst>
              <a:cxn ang="0">
                <a:pos x="connsiteX0" y="connsiteY0"/>
              </a:cxn>
              <a:cxn ang="0">
                <a:pos x="connsiteX1" y="connsiteY1"/>
              </a:cxn>
              <a:cxn ang="0">
                <a:pos x="connsiteX2" y="connsiteY2"/>
              </a:cxn>
            </a:cxnLst>
            <a:rect l="l" t="t" r="r" b="b"/>
            <a:pathLst>
              <a:path w="950026" h="820060">
                <a:moveTo>
                  <a:pt x="0" y="0"/>
                </a:moveTo>
                <a:cubicBezTo>
                  <a:pt x="260840" y="126676"/>
                  <a:pt x="521681" y="253352"/>
                  <a:pt x="680019" y="390029"/>
                </a:cubicBezTo>
                <a:cubicBezTo>
                  <a:pt x="838357" y="526706"/>
                  <a:pt x="950026" y="820060"/>
                  <a:pt x="950026" y="82006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5" name="Freihandform 44"/>
          <p:cNvSpPr/>
          <p:nvPr/>
        </p:nvSpPr>
        <p:spPr>
          <a:xfrm>
            <a:off x="4613995" y="4477539"/>
            <a:ext cx="840023" cy="1120082"/>
          </a:xfrm>
          <a:custGeom>
            <a:avLst/>
            <a:gdLst>
              <a:gd name="connsiteX0" fmla="*/ 0 w 840023"/>
              <a:gd name="connsiteY0" fmla="*/ 0 h 1120082"/>
              <a:gd name="connsiteX1" fmla="*/ 260007 w 840023"/>
              <a:gd name="connsiteY1" fmla="*/ 790058 h 1120082"/>
              <a:gd name="connsiteX2" fmla="*/ 840023 w 840023"/>
              <a:gd name="connsiteY2" fmla="*/ 1120082 h 1120082"/>
            </a:gdLst>
            <a:ahLst/>
            <a:cxnLst>
              <a:cxn ang="0">
                <a:pos x="connsiteX0" y="connsiteY0"/>
              </a:cxn>
              <a:cxn ang="0">
                <a:pos x="connsiteX1" y="connsiteY1"/>
              </a:cxn>
              <a:cxn ang="0">
                <a:pos x="connsiteX2" y="connsiteY2"/>
              </a:cxn>
            </a:cxnLst>
            <a:rect l="l" t="t" r="r" b="b"/>
            <a:pathLst>
              <a:path w="840023" h="1120082">
                <a:moveTo>
                  <a:pt x="0" y="0"/>
                </a:moveTo>
                <a:cubicBezTo>
                  <a:pt x="60001" y="301689"/>
                  <a:pt x="120003" y="603378"/>
                  <a:pt x="260007" y="790058"/>
                </a:cubicBezTo>
                <a:cubicBezTo>
                  <a:pt x="400011" y="976738"/>
                  <a:pt x="840023" y="1120082"/>
                  <a:pt x="840023" y="1120082"/>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Freihandform 45"/>
          <p:cNvSpPr/>
          <p:nvPr/>
        </p:nvSpPr>
        <p:spPr>
          <a:xfrm>
            <a:off x="4683997" y="2617403"/>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7" name="Bild 6"/>
          <p:cNvPicPr>
            <a:picLocks noChangeAspect="1"/>
          </p:cNvPicPr>
          <p:nvPr/>
        </p:nvPicPr>
        <p:blipFill>
          <a:blip r:embed="rId4"/>
          <a:stretch>
            <a:fillRect/>
          </a:stretch>
        </p:blipFill>
        <p:spPr>
          <a:xfrm>
            <a:off x="6208987" y="2978652"/>
            <a:ext cx="606476" cy="852857"/>
          </a:xfrm>
          <a:prstGeom prst="rect">
            <a:avLst/>
          </a:prstGeom>
        </p:spPr>
      </p:pic>
      <p:sp>
        <p:nvSpPr>
          <p:cNvPr id="48" name="Textfeld 47"/>
          <p:cNvSpPr txBox="1"/>
          <p:nvPr/>
        </p:nvSpPr>
        <p:spPr>
          <a:xfrm>
            <a:off x="6734733" y="3004170"/>
            <a:ext cx="1261984" cy="584776"/>
          </a:xfrm>
          <a:prstGeom prst="rect">
            <a:avLst/>
          </a:prstGeom>
          <a:noFill/>
        </p:spPr>
        <p:txBody>
          <a:bodyPr wrap="none" rtlCol="0">
            <a:spAutoFit/>
          </a:bodyPr>
          <a:lstStyle/>
          <a:p>
            <a:r>
              <a:rPr lang="de-DE" sz="1600" dirty="0"/>
              <a:t>Root</a:t>
            </a:r>
          </a:p>
          <a:p>
            <a:r>
              <a:rPr lang="de-DE" sz="1600" dirty="0"/>
              <a:t>Name Server</a:t>
            </a:r>
          </a:p>
        </p:txBody>
      </p:sp>
      <p:sp>
        <p:nvSpPr>
          <p:cNvPr id="52" name="Textfeld 51"/>
          <p:cNvSpPr txBox="1"/>
          <p:nvPr/>
        </p:nvSpPr>
        <p:spPr>
          <a:xfrm>
            <a:off x="5996587" y="3704638"/>
            <a:ext cx="2401018" cy="338554"/>
          </a:xfrm>
          <a:prstGeom prst="rect">
            <a:avLst/>
          </a:prstGeom>
          <a:noFill/>
        </p:spPr>
        <p:txBody>
          <a:bodyPr wrap="none" rtlCol="0">
            <a:spAutoFit/>
          </a:bodyPr>
          <a:lstStyle/>
          <a:p>
            <a:r>
              <a:rPr lang="de-DE" sz="1600" dirty="0">
                <a:solidFill>
                  <a:srgbClr val="3366FF"/>
                </a:solidFill>
                <a:latin typeface="Courier"/>
                <a:cs typeface="Courier"/>
              </a:rPr>
              <a:t>G.ROOT-SERVERS.NET </a:t>
            </a:r>
          </a:p>
        </p:txBody>
      </p:sp>
      <p:sp>
        <p:nvSpPr>
          <p:cNvPr id="56" name="Abgerundetes Rechteck 55"/>
          <p:cNvSpPr/>
          <p:nvPr/>
        </p:nvSpPr>
        <p:spPr>
          <a:xfrm>
            <a:off x="6066785" y="2942893"/>
            <a:ext cx="2237585" cy="1141525"/>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a:blip r:embed="rId4"/>
          <a:stretch>
            <a:fillRect/>
          </a:stretch>
        </p:blipFill>
        <p:spPr>
          <a:xfrm>
            <a:off x="5450111" y="1973395"/>
            <a:ext cx="606476" cy="852857"/>
          </a:xfrm>
          <a:prstGeom prst="rect">
            <a:avLst/>
          </a:prstGeom>
        </p:spPr>
      </p:pic>
      <p:sp>
        <p:nvSpPr>
          <p:cNvPr id="47" name="Textfeld 46"/>
          <p:cNvSpPr txBox="1"/>
          <p:nvPr/>
        </p:nvSpPr>
        <p:spPr>
          <a:xfrm>
            <a:off x="4913638" y="1153239"/>
            <a:ext cx="1901825" cy="584776"/>
          </a:xfrm>
          <a:prstGeom prst="rect">
            <a:avLst/>
          </a:prstGeom>
          <a:noFill/>
        </p:spPr>
        <p:txBody>
          <a:bodyPr wrap="square" rtlCol="0">
            <a:spAutoFit/>
          </a:bodyPr>
          <a:lstStyle/>
          <a:p>
            <a:pPr algn="ctr"/>
            <a:r>
              <a:rPr lang="de-DE" sz="1600" dirty="0"/>
              <a:t>Lokaler </a:t>
            </a:r>
          </a:p>
          <a:p>
            <a:pPr algn="ctr"/>
            <a:r>
              <a:rPr lang="de-DE" sz="1600" dirty="0"/>
              <a:t>Name Server</a:t>
            </a:r>
          </a:p>
        </p:txBody>
      </p:sp>
      <p:sp>
        <p:nvSpPr>
          <p:cNvPr id="51" name="Textfeld 50"/>
          <p:cNvSpPr txBox="1"/>
          <p:nvPr/>
        </p:nvSpPr>
        <p:spPr>
          <a:xfrm>
            <a:off x="4913638" y="1672943"/>
            <a:ext cx="1908495" cy="338554"/>
          </a:xfrm>
          <a:prstGeom prst="rect">
            <a:avLst/>
          </a:prstGeom>
          <a:noFill/>
        </p:spPr>
        <p:txBody>
          <a:bodyPr wrap="none" rtlCol="0">
            <a:spAutoFit/>
          </a:bodyPr>
          <a:lstStyle/>
          <a:p>
            <a:r>
              <a:rPr lang="de-DE" sz="1600" dirty="0" err="1">
                <a:solidFill>
                  <a:srgbClr val="3366FF"/>
                </a:solidFill>
                <a:latin typeface="Courier"/>
                <a:cs typeface="Courier"/>
              </a:rPr>
              <a:t>dnsl.nm.ifi.de</a:t>
            </a:r>
            <a:endParaRPr lang="de-DE" sz="1600" dirty="0">
              <a:solidFill>
                <a:srgbClr val="3366FF"/>
              </a:solidFill>
              <a:latin typeface="Courier"/>
              <a:cs typeface="Courier"/>
            </a:endParaRPr>
          </a:p>
        </p:txBody>
      </p:sp>
      <p:sp>
        <p:nvSpPr>
          <p:cNvPr id="55" name="Abgerundetes Rechteck 54"/>
          <p:cNvSpPr/>
          <p:nvPr/>
        </p:nvSpPr>
        <p:spPr>
          <a:xfrm>
            <a:off x="4964279" y="1168484"/>
            <a:ext cx="1857854" cy="1657768"/>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4"/>
          <a:stretch>
            <a:fillRect/>
          </a:stretch>
        </p:blipFill>
        <p:spPr>
          <a:xfrm>
            <a:off x="6208987" y="4193924"/>
            <a:ext cx="606476" cy="852857"/>
          </a:xfrm>
          <a:prstGeom prst="rect">
            <a:avLst/>
          </a:prstGeom>
        </p:spPr>
      </p:pic>
      <p:sp>
        <p:nvSpPr>
          <p:cNvPr id="49" name="Textfeld 48"/>
          <p:cNvSpPr txBox="1"/>
          <p:nvPr/>
        </p:nvSpPr>
        <p:spPr>
          <a:xfrm>
            <a:off x="6755463" y="4248635"/>
            <a:ext cx="1966103" cy="584776"/>
          </a:xfrm>
          <a:prstGeom prst="rect">
            <a:avLst/>
          </a:prstGeom>
          <a:noFill/>
        </p:spPr>
        <p:txBody>
          <a:bodyPr wrap="none" rtlCol="0">
            <a:spAutoFit/>
          </a:bodyPr>
          <a:lstStyle/>
          <a:p>
            <a:r>
              <a:rPr lang="de-DE" sz="1600" dirty="0"/>
              <a:t>autoritativer</a:t>
            </a:r>
          </a:p>
          <a:p>
            <a:r>
              <a:rPr lang="de-DE" sz="1600" dirty="0"/>
              <a:t>Name Server für </a:t>
            </a:r>
            <a:r>
              <a:rPr lang="de-DE" sz="1600" dirty="0">
                <a:solidFill>
                  <a:srgbClr val="7F7F7F"/>
                </a:solidFill>
                <a:latin typeface="Courier"/>
                <a:cs typeface="Courier"/>
              </a:rPr>
              <a:t>de.</a:t>
            </a:r>
          </a:p>
        </p:txBody>
      </p:sp>
      <p:sp>
        <p:nvSpPr>
          <p:cNvPr id="53" name="Textfeld 52"/>
          <p:cNvSpPr txBox="1"/>
          <p:nvPr/>
        </p:nvSpPr>
        <p:spPr>
          <a:xfrm>
            <a:off x="6755463" y="4654564"/>
            <a:ext cx="1169711" cy="338554"/>
          </a:xfrm>
          <a:prstGeom prst="rect">
            <a:avLst/>
          </a:prstGeom>
          <a:noFill/>
        </p:spPr>
        <p:txBody>
          <a:bodyPr wrap="none" rtlCol="0">
            <a:spAutoFit/>
          </a:bodyPr>
          <a:lstStyle/>
          <a:p>
            <a:r>
              <a:rPr lang="de-DE" sz="1600" dirty="0" err="1">
                <a:solidFill>
                  <a:srgbClr val="3366FF"/>
                </a:solidFill>
                <a:latin typeface="Courier"/>
                <a:cs typeface="Courier"/>
              </a:rPr>
              <a:t>a.nic.de</a:t>
            </a:r>
            <a:endParaRPr lang="de-DE" sz="1600" dirty="0">
              <a:solidFill>
                <a:srgbClr val="3366FF"/>
              </a:solidFill>
              <a:latin typeface="Courier"/>
              <a:cs typeface="Courier"/>
            </a:endParaRPr>
          </a:p>
        </p:txBody>
      </p:sp>
      <p:sp>
        <p:nvSpPr>
          <p:cNvPr id="57" name="Abgerundetes Rechteck 56"/>
          <p:cNvSpPr/>
          <p:nvPr/>
        </p:nvSpPr>
        <p:spPr>
          <a:xfrm>
            <a:off x="6156785" y="4173968"/>
            <a:ext cx="2477595" cy="902816"/>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Textfeld 49"/>
          <p:cNvSpPr txBox="1"/>
          <p:nvPr/>
        </p:nvSpPr>
        <p:spPr>
          <a:xfrm>
            <a:off x="6006587" y="5146782"/>
            <a:ext cx="2893540" cy="830997"/>
          </a:xfrm>
          <a:prstGeom prst="rect">
            <a:avLst/>
          </a:prstGeom>
          <a:noFill/>
        </p:spPr>
        <p:txBody>
          <a:bodyPr wrap="none" rtlCol="0">
            <a:spAutoFit/>
          </a:bodyPr>
          <a:lstStyle/>
          <a:p>
            <a:r>
              <a:rPr lang="de-DE" sz="1600" dirty="0"/>
              <a:t>autoritativer</a:t>
            </a:r>
          </a:p>
          <a:p>
            <a:r>
              <a:rPr lang="de-DE" sz="1600" dirty="0"/>
              <a:t>Name Server für </a:t>
            </a:r>
          </a:p>
          <a:p>
            <a:r>
              <a:rPr lang="de-DE" sz="1600" dirty="0" err="1">
                <a:solidFill>
                  <a:srgbClr val="7F7F7F"/>
                </a:solidFill>
                <a:latin typeface="Courier"/>
                <a:cs typeface="Courier"/>
              </a:rPr>
              <a:t>informatik.uni-ulm.de</a:t>
            </a:r>
            <a:r>
              <a:rPr lang="de-DE" sz="1600" dirty="0">
                <a:solidFill>
                  <a:srgbClr val="7F7F7F"/>
                </a:solidFill>
                <a:latin typeface="Courier"/>
                <a:cs typeface="Courier"/>
              </a:rPr>
              <a:t>.</a:t>
            </a:r>
          </a:p>
        </p:txBody>
      </p:sp>
      <p:sp>
        <p:nvSpPr>
          <p:cNvPr id="54" name="Textfeld 53"/>
          <p:cNvSpPr txBox="1"/>
          <p:nvPr/>
        </p:nvSpPr>
        <p:spPr>
          <a:xfrm>
            <a:off x="5424017" y="5948717"/>
            <a:ext cx="2031626" cy="338554"/>
          </a:xfrm>
          <a:prstGeom prst="rect">
            <a:avLst/>
          </a:prstGeom>
          <a:noFill/>
        </p:spPr>
        <p:txBody>
          <a:bodyPr wrap="none" rtlCol="0">
            <a:spAutoFit/>
          </a:bodyPr>
          <a:lstStyle/>
          <a:p>
            <a:r>
              <a:rPr lang="de-DE" sz="1600" dirty="0" err="1">
                <a:solidFill>
                  <a:srgbClr val="3366FF"/>
                </a:solidFill>
                <a:latin typeface="Courier"/>
                <a:cs typeface="Courier"/>
              </a:rPr>
              <a:t>dnsl.uni-ulm.de</a:t>
            </a:r>
            <a:endParaRPr lang="de-DE" sz="1600" dirty="0">
              <a:solidFill>
                <a:srgbClr val="3366FF"/>
              </a:solidFill>
              <a:latin typeface="Courier"/>
              <a:cs typeface="Courier"/>
            </a:endParaRPr>
          </a:p>
        </p:txBody>
      </p:sp>
      <p:sp>
        <p:nvSpPr>
          <p:cNvPr id="58" name="Abgerundetes Rechteck 57"/>
          <p:cNvSpPr/>
          <p:nvPr/>
        </p:nvSpPr>
        <p:spPr>
          <a:xfrm>
            <a:off x="5355935" y="5186785"/>
            <a:ext cx="3438449" cy="1120487"/>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Freihandform 62"/>
          <p:cNvSpPr/>
          <p:nvPr/>
        </p:nvSpPr>
        <p:spPr>
          <a:xfrm>
            <a:off x="4984005" y="2787416"/>
            <a:ext cx="820022" cy="850062"/>
          </a:xfrm>
          <a:custGeom>
            <a:avLst/>
            <a:gdLst>
              <a:gd name="connsiteX0" fmla="*/ 820022 w 820022"/>
              <a:gd name="connsiteY0" fmla="*/ 0 h 850062"/>
              <a:gd name="connsiteX1" fmla="*/ 550015 w 820022"/>
              <a:gd name="connsiteY1" fmla="*/ 520038 h 850062"/>
              <a:gd name="connsiteX2" fmla="*/ 0 w 820022"/>
              <a:gd name="connsiteY2" fmla="*/ 850062 h 850062"/>
            </a:gdLst>
            <a:ahLst/>
            <a:cxnLst>
              <a:cxn ang="0">
                <a:pos x="connsiteX0" y="connsiteY0"/>
              </a:cxn>
              <a:cxn ang="0">
                <a:pos x="connsiteX1" y="connsiteY1"/>
              </a:cxn>
              <a:cxn ang="0">
                <a:pos x="connsiteX2" y="connsiteY2"/>
              </a:cxn>
            </a:cxnLst>
            <a:rect l="l" t="t" r="r" b="b"/>
            <a:pathLst>
              <a:path w="820022" h="850062">
                <a:moveTo>
                  <a:pt x="820022" y="0"/>
                </a:moveTo>
                <a:cubicBezTo>
                  <a:pt x="753353" y="189180"/>
                  <a:pt x="686685" y="378361"/>
                  <a:pt x="550015" y="520038"/>
                </a:cubicBezTo>
                <a:cubicBezTo>
                  <a:pt x="413345" y="661715"/>
                  <a:pt x="0" y="850062"/>
                  <a:pt x="0" y="850062"/>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4" name="Freihandform 63"/>
          <p:cNvSpPr/>
          <p:nvPr/>
        </p:nvSpPr>
        <p:spPr>
          <a:xfrm>
            <a:off x="5104008" y="3377459"/>
            <a:ext cx="1110031" cy="340025"/>
          </a:xfrm>
          <a:custGeom>
            <a:avLst/>
            <a:gdLst>
              <a:gd name="connsiteX0" fmla="*/ 0 w 1110031"/>
              <a:gd name="connsiteY0" fmla="*/ 340025 h 340025"/>
              <a:gd name="connsiteX1" fmla="*/ 650018 w 1110031"/>
              <a:gd name="connsiteY1" fmla="*/ 70005 h 340025"/>
              <a:gd name="connsiteX2" fmla="*/ 1110031 w 1110031"/>
              <a:gd name="connsiteY2" fmla="*/ 0 h 340025"/>
            </a:gdLst>
            <a:ahLst/>
            <a:cxnLst>
              <a:cxn ang="0">
                <a:pos x="connsiteX0" y="connsiteY0"/>
              </a:cxn>
              <a:cxn ang="0">
                <a:pos x="connsiteX1" y="connsiteY1"/>
              </a:cxn>
              <a:cxn ang="0">
                <a:pos x="connsiteX2" y="connsiteY2"/>
              </a:cxn>
            </a:cxnLst>
            <a:rect l="l" t="t" r="r" b="b"/>
            <a:pathLst>
              <a:path w="1110031" h="340025">
                <a:moveTo>
                  <a:pt x="0" y="340025"/>
                </a:moveTo>
                <a:cubicBezTo>
                  <a:pt x="232506" y="233350"/>
                  <a:pt x="465013" y="126676"/>
                  <a:pt x="650018" y="70005"/>
                </a:cubicBezTo>
                <a:cubicBezTo>
                  <a:pt x="835023" y="13334"/>
                  <a:pt x="1035029" y="11667"/>
                  <a:pt x="1110031"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5" name="Freihandform 64"/>
          <p:cNvSpPr/>
          <p:nvPr/>
        </p:nvSpPr>
        <p:spPr>
          <a:xfrm>
            <a:off x="5064007" y="3607476"/>
            <a:ext cx="1150032" cy="303510"/>
          </a:xfrm>
          <a:custGeom>
            <a:avLst/>
            <a:gdLst>
              <a:gd name="connsiteX0" fmla="*/ 0 w 1150032"/>
              <a:gd name="connsiteY0" fmla="*/ 290021 h 303510"/>
              <a:gd name="connsiteX1" fmla="*/ 590016 w 1150032"/>
              <a:gd name="connsiteY1" fmla="*/ 270019 h 303510"/>
              <a:gd name="connsiteX2" fmla="*/ 1150032 w 1150032"/>
              <a:gd name="connsiteY2" fmla="*/ 0 h 303510"/>
            </a:gdLst>
            <a:ahLst/>
            <a:cxnLst>
              <a:cxn ang="0">
                <a:pos x="connsiteX0" y="connsiteY0"/>
              </a:cxn>
              <a:cxn ang="0">
                <a:pos x="connsiteX1" y="connsiteY1"/>
              </a:cxn>
              <a:cxn ang="0">
                <a:pos x="connsiteX2" y="connsiteY2"/>
              </a:cxn>
            </a:cxnLst>
            <a:rect l="l" t="t" r="r" b="b"/>
            <a:pathLst>
              <a:path w="1150032" h="303510">
                <a:moveTo>
                  <a:pt x="0" y="290021"/>
                </a:moveTo>
                <a:cubicBezTo>
                  <a:pt x="199172" y="304188"/>
                  <a:pt x="398344" y="318356"/>
                  <a:pt x="590016" y="270019"/>
                </a:cubicBezTo>
                <a:cubicBezTo>
                  <a:pt x="781688" y="221682"/>
                  <a:pt x="1150032" y="0"/>
                  <a:pt x="1150032" y="0"/>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6" name="Freihandform 65"/>
          <p:cNvSpPr/>
          <p:nvPr/>
        </p:nvSpPr>
        <p:spPr>
          <a:xfrm>
            <a:off x="4974005" y="4044414"/>
            <a:ext cx="1240034" cy="263113"/>
          </a:xfrm>
          <a:custGeom>
            <a:avLst/>
            <a:gdLst>
              <a:gd name="connsiteX0" fmla="*/ 0 w 1240034"/>
              <a:gd name="connsiteY0" fmla="*/ 23095 h 263113"/>
              <a:gd name="connsiteX1" fmla="*/ 510014 w 1240034"/>
              <a:gd name="connsiteY1" fmla="*/ 23095 h 263113"/>
              <a:gd name="connsiteX2" fmla="*/ 1240034 w 1240034"/>
              <a:gd name="connsiteY2" fmla="*/ 263113 h 263113"/>
            </a:gdLst>
            <a:ahLst/>
            <a:cxnLst>
              <a:cxn ang="0">
                <a:pos x="connsiteX0" y="connsiteY0"/>
              </a:cxn>
              <a:cxn ang="0">
                <a:pos x="connsiteX1" y="connsiteY1"/>
              </a:cxn>
              <a:cxn ang="0">
                <a:pos x="connsiteX2" y="connsiteY2"/>
              </a:cxn>
            </a:cxnLst>
            <a:rect l="l" t="t" r="r" b="b"/>
            <a:pathLst>
              <a:path w="1240034" h="263113">
                <a:moveTo>
                  <a:pt x="0" y="23095"/>
                </a:moveTo>
                <a:cubicBezTo>
                  <a:pt x="151671" y="3093"/>
                  <a:pt x="303342" y="-16908"/>
                  <a:pt x="510014" y="23095"/>
                </a:cubicBezTo>
                <a:cubicBezTo>
                  <a:pt x="716686" y="63098"/>
                  <a:pt x="1240034" y="263113"/>
                  <a:pt x="1240034" y="263113"/>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7" name="Freihandform 66"/>
          <p:cNvSpPr/>
          <p:nvPr/>
        </p:nvSpPr>
        <p:spPr>
          <a:xfrm>
            <a:off x="4904003" y="4187518"/>
            <a:ext cx="1300035" cy="480035"/>
          </a:xfrm>
          <a:custGeom>
            <a:avLst/>
            <a:gdLst>
              <a:gd name="connsiteX0" fmla="*/ 0 w 1300035"/>
              <a:gd name="connsiteY0" fmla="*/ 0 h 480035"/>
              <a:gd name="connsiteX1" fmla="*/ 550015 w 1300035"/>
              <a:gd name="connsiteY1" fmla="*/ 390028 h 480035"/>
              <a:gd name="connsiteX2" fmla="*/ 1300035 w 1300035"/>
              <a:gd name="connsiteY2" fmla="*/ 480035 h 480035"/>
            </a:gdLst>
            <a:ahLst/>
            <a:cxnLst>
              <a:cxn ang="0">
                <a:pos x="connsiteX0" y="connsiteY0"/>
              </a:cxn>
              <a:cxn ang="0">
                <a:pos x="connsiteX1" y="connsiteY1"/>
              </a:cxn>
              <a:cxn ang="0">
                <a:pos x="connsiteX2" y="connsiteY2"/>
              </a:cxn>
            </a:cxnLst>
            <a:rect l="l" t="t" r="r" b="b"/>
            <a:pathLst>
              <a:path w="1300035" h="480035">
                <a:moveTo>
                  <a:pt x="0" y="0"/>
                </a:moveTo>
                <a:cubicBezTo>
                  <a:pt x="166671" y="155011"/>
                  <a:pt x="333342" y="310022"/>
                  <a:pt x="550015" y="390028"/>
                </a:cubicBezTo>
                <a:cubicBezTo>
                  <a:pt x="766688" y="470034"/>
                  <a:pt x="1300035" y="480035"/>
                  <a:pt x="1300035" y="480035"/>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8" name="Freihandform 67"/>
          <p:cNvSpPr/>
          <p:nvPr/>
        </p:nvSpPr>
        <p:spPr>
          <a:xfrm>
            <a:off x="4763999" y="4397533"/>
            <a:ext cx="950026" cy="820060"/>
          </a:xfrm>
          <a:custGeom>
            <a:avLst/>
            <a:gdLst>
              <a:gd name="connsiteX0" fmla="*/ 0 w 950026"/>
              <a:gd name="connsiteY0" fmla="*/ 0 h 820060"/>
              <a:gd name="connsiteX1" fmla="*/ 680019 w 950026"/>
              <a:gd name="connsiteY1" fmla="*/ 390029 h 820060"/>
              <a:gd name="connsiteX2" fmla="*/ 950026 w 950026"/>
              <a:gd name="connsiteY2" fmla="*/ 820060 h 820060"/>
            </a:gdLst>
            <a:ahLst/>
            <a:cxnLst>
              <a:cxn ang="0">
                <a:pos x="connsiteX0" y="connsiteY0"/>
              </a:cxn>
              <a:cxn ang="0">
                <a:pos x="connsiteX1" y="connsiteY1"/>
              </a:cxn>
              <a:cxn ang="0">
                <a:pos x="connsiteX2" y="connsiteY2"/>
              </a:cxn>
            </a:cxnLst>
            <a:rect l="l" t="t" r="r" b="b"/>
            <a:pathLst>
              <a:path w="950026" h="820060">
                <a:moveTo>
                  <a:pt x="0" y="0"/>
                </a:moveTo>
                <a:cubicBezTo>
                  <a:pt x="260840" y="126676"/>
                  <a:pt x="521681" y="253352"/>
                  <a:pt x="680019" y="390029"/>
                </a:cubicBezTo>
                <a:cubicBezTo>
                  <a:pt x="838357" y="526706"/>
                  <a:pt x="950026" y="820060"/>
                  <a:pt x="950026" y="82006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9" name="Freihandform 68"/>
          <p:cNvSpPr/>
          <p:nvPr/>
        </p:nvSpPr>
        <p:spPr>
          <a:xfrm>
            <a:off x="4613995" y="4477539"/>
            <a:ext cx="840023" cy="1120082"/>
          </a:xfrm>
          <a:custGeom>
            <a:avLst/>
            <a:gdLst>
              <a:gd name="connsiteX0" fmla="*/ 0 w 840023"/>
              <a:gd name="connsiteY0" fmla="*/ 0 h 1120082"/>
              <a:gd name="connsiteX1" fmla="*/ 260007 w 840023"/>
              <a:gd name="connsiteY1" fmla="*/ 790058 h 1120082"/>
              <a:gd name="connsiteX2" fmla="*/ 840023 w 840023"/>
              <a:gd name="connsiteY2" fmla="*/ 1120082 h 1120082"/>
            </a:gdLst>
            <a:ahLst/>
            <a:cxnLst>
              <a:cxn ang="0">
                <a:pos x="connsiteX0" y="connsiteY0"/>
              </a:cxn>
              <a:cxn ang="0">
                <a:pos x="connsiteX1" y="connsiteY1"/>
              </a:cxn>
              <a:cxn ang="0">
                <a:pos x="connsiteX2" y="connsiteY2"/>
              </a:cxn>
            </a:cxnLst>
            <a:rect l="l" t="t" r="r" b="b"/>
            <a:pathLst>
              <a:path w="840023" h="1120082">
                <a:moveTo>
                  <a:pt x="0" y="0"/>
                </a:moveTo>
                <a:cubicBezTo>
                  <a:pt x="60001" y="301689"/>
                  <a:pt x="120003" y="603378"/>
                  <a:pt x="260007" y="790058"/>
                </a:cubicBezTo>
                <a:cubicBezTo>
                  <a:pt x="400011" y="976738"/>
                  <a:pt x="840023" y="1120082"/>
                  <a:pt x="840023" y="1120082"/>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70" name="Textfeld 69"/>
          <p:cNvSpPr txBox="1"/>
          <p:nvPr/>
        </p:nvSpPr>
        <p:spPr>
          <a:xfrm>
            <a:off x="4815342" y="2670101"/>
            <a:ext cx="288661" cy="338554"/>
          </a:xfrm>
          <a:prstGeom prst="rect">
            <a:avLst/>
          </a:prstGeom>
          <a:noFill/>
        </p:spPr>
        <p:txBody>
          <a:bodyPr wrap="none" rtlCol="0">
            <a:spAutoFit/>
          </a:bodyPr>
          <a:lstStyle/>
          <a:p>
            <a:r>
              <a:rPr lang="de-DE" sz="1600" dirty="0">
                <a:solidFill>
                  <a:schemeClr val="bg1">
                    <a:lumMod val="65000"/>
                  </a:schemeClr>
                </a:solidFill>
              </a:rPr>
              <a:t>1</a:t>
            </a:r>
          </a:p>
        </p:txBody>
      </p:sp>
      <p:sp>
        <p:nvSpPr>
          <p:cNvPr id="71" name="Textfeld 70"/>
          <p:cNvSpPr txBox="1"/>
          <p:nvPr/>
        </p:nvSpPr>
        <p:spPr>
          <a:xfrm>
            <a:off x="5324017" y="3038905"/>
            <a:ext cx="288661" cy="338554"/>
          </a:xfrm>
          <a:prstGeom prst="rect">
            <a:avLst/>
          </a:prstGeom>
          <a:noFill/>
        </p:spPr>
        <p:txBody>
          <a:bodyPr wrap="none" rtlCol="0">
            <a:spAutoFit/>
          </a:bodyPr>
          <a:lstStyle/>
          <a:p>
            <a:r>
              <a:rPr lang="de-DE" sz="1600" dirty="0">
                <a:solidFill>
                  <a:schemeClr val="bg1">
                    <a:lumMod val="65000"/>
                  </a:schemeClr>
                </a:solidFill>
              </a:rPr>
              <a:t>2</a:t>
            </a:r>
          </a:p>
        </p:txBody>
      </p:sp>
      <p:sp>
        <p:nvSpPr>
          <p:cNvPr id="72" name="Textfeld 71"/>
          <p:cNvSpPr txBox="1"/>
          <p:nvPr/>
        </p:nvSpPr>
        <p:spPr>
          <a:xfrm>
            <a:off x="5659696" y="3155650"/>
            <a:ext cx="288661" cy="338554"/>
          </a:xfrm>
          <a:prstGeom prst="rect">
            <a:avLst/>
          </a:prstGeom>
          <a:noFill/>
        </p:spPr>
        <p:txBody>
          <a:bodyPr wrap="none" rtlCol="0">
            <a:spAutoFit/>
          </a:bodyPr>
          <a:lstStyle/>
          <a:p>
            <a:r>
              <a:rPr lang="de-DE" sz="1600" dirty="0">
                <a:solidFill>
                  <a:schemeClr val="bg1">
                    <a:lumMod val="65000"/>
                  </a:schemeClr>
                </a:solidFill>
              </a:rPr>
              <a:t>3</a:t>
            </a:r>
          </a:p>
        </p:txBody>
      </p:sp>
      <p:sp>
        <p:nvSpPr>
          <p:cNvPr id="73" name="Textfeld 72"/>
          <p:cNvSpPr txBox="1"/>
          <p:nvPr/>
        </p:nvSpPr>
        <p:spPr>
          <a:xfrm>
            <a:off x="5515366" y="3574376"/>
            <a:ext cx="288661" cy="338554"/>
          </a:xfrm>
          <a:prstGeom prst="rect">
            <a:avLst/>
          </a:prstGeom>
          <a:noFill/>
        </p:spPr>
        <p:txBody>
          <a:bodyPr wrap="none" rtlCol="0">
            <a:spAutoFit/>
          </a:bodyPr>
          <a:lstStyle/>
          <a:p>
            <a:r>
              <a:rPr lang="de-DE" sz="1600" dirty="0">
                <a:solidFill>
                  <a:schemeClr val="bg1">
                    <a:lumMod val="65000"/>
                  </a:schemeClr>
                </a:solidFill>
              </a:rPr>
              <a:t>4</a:t>
            </a:r>
          </a:p>
        </p:txBody>
      </p:sp>
      <p:sp>
        <p:nvSpPr>
          <p:cNvPr id="74" name="Textfeld 73"/>
          <p:cNvSpPr txBox="1"/>
          <p:nvPr/>
        </p:nvSpPr>
        <p:spPr>
          <a:xfrm>
            <a:off x="5612678" y="3853913"/>
            <a:ext cx="288661" cy="338554"/>
          </a:xfrm>
          <a:prstGeom prst="rect">
            <a:avLst/>
          </a:prstGeom>
          <a:noFill/>
        </p:spPr>
        <p:txBody>
          <a:bodyPr wrap="none" rtlCol="0">
            <a:spAutoFit/>
          </a:bodyPr>
          <a:lstStyle/>
          <a:p>
            <a:r>
              <a:rPr lang="de-DE" sz="1600" dirty="0">
                <a:solidFill>
                  <a:schemeClr val="bg1">
                    <a:lumMod val="65000"/>
                  </a:schemeClr>
                </a:solidFill>
              </a:rPr>
              <a:t>5</a:t>
            </a:r>
          </a:p>
        </p:txBody>
      </p:sp>
      <p:sp>
        <p:nvSpPr>
          <p:cNvPr id="75" name="Textfeld 74"/>
          <p:cNvSpPr txBox="1"/>
          <p:nvPr/>
        </p:nvSpPr>
        <p:spPr>
          <a:xfrm>
            <a:off x="5355935" y="4284247"/>
            <a:ext cx="288661" cy="338554"/>
          </a:xfrm>
          <a:prstGeom prst="rect">
            <a:avLst/>
          </a:prstGeom>
          <a:noFill/>
        </p:spPr>
        <p:txBody>
          <a:bodyPr wrap="none" rtlCol="0">
            <a:spAutoFit/>
          </a:bodyPr>
          <a:lstStyle/>
          <a:p>
            <a:r>
              <a:rPr lang="de-DE" sz="1600" dirty="0">
                <a:solidFill>
                  <a:schemeClr val="bg1">
                    <a:lumMod val="65000"/>
                  </a:schemeClr>
                </a:solidFill>
              </a:rPr>
              <a:t>6</a:t>
            </a:r>
          </a:p>
        </p:txBody>
      </p:sp>
      <p:sp>
        <p:nvSpPr>
          <p:cNvPr id="76" name="Textfeld 75"/>
          <p:cNvSpPr txBox="1"/>
          <p:nvPr/>
        </p:nvSpPr>
        <p:spPr>
          <a:xfrm>
            <a:off x="5485972" y="4657552"/>
            <a:ext cx="288661" cy="338554"/>
          </a:xfrm>
          <a:prstGeom prst="rect">
            <a:avLst/>
          </a:prstGeom>
          <a:noFill/>
        </p:spPr>
        <p:txBody>
          <a:bodyPr wrap="none" rtlCol="0">
            <a:spAutoFit/>
          </a:bodyPr>
          <a:lstStyle/>
          <a:p>
            <a:r>
              <a:rPr lang="de-DE" sz="1600" dirty="0">
                <a:solidFill>
                  <a:schemeClr val="bg1">
                    <a:lumMod val="65000"/>
                  </a:schemeClr>
                </a:solidFill>
              </a:rPr>
              <a:t>7</a:t>
            </a:r>
          </a:p>
        </p:txBody>
      </p:sp>
      <p:sp>
        <p:nvSpPr>
          <p:cNvPr id="77" name="Textfeld 76"/>
          <p:cNvSpPr txBox="1"/>
          <p:nvPr/>
        </p:nvSpPr>
        <p:spPr>
          <a:xfrm>
            <a:off x="4759672" y="4947502"/>
            <a:ext cx="288661" cy="338554"/>
          </a:xfrm>
          <a:prstGeom prst="rect">
            <a:avLst/>
          </a:prstGeom>
          <a:noFill/>
        </p:spPr>
        <p:txBody>
          <a:bodyPr wrap="none" rtlCol="0">
            <a:spAutoFit/>
          </a:bodyPr>
          <a:lstStyle/>
          <a:p>
            <a:r>
              <a:rPr lang="de-DE" sz="1600" dirty="0">
                <a:solidFill>
                  <a:schemeClr val="bg1">
                    <a:lumMod val="65000"/>
                  </a:schemeClr>
                </a:solidFill>
              </a:rPr>
              <a:t>8</a:t>
            </a:r>
          </a:p>
        </p:txBody>
      </p:sp>
      <p:sp>
        <p:nvSpPr>
          <p:cNvPr id="3" name="Titel 2"/>
          <p:cNvSpPr>
            <a:spLocks noGrp="1"/>
          </p:cNvSpPr>
          <p:nvPr>
            <p:ph type="title"/>
          </p:nvPr>
        </p:nvSpPr>
        <p:spPr/>
        <p:txBody>
          <a:bodyPr/>
          <a:lstStyle/>
          <a:p>
            <a:r>
              <a:rPr lang="de-DE" dirty="0"/>
              <a:t>DNS: Iterative Anfrage</a:t>
            </a:r>
            <a:br>
              <a:rPr lang="de-DE" dirty="0"/>
            </a:br>
            <a:r>
              <a:rPr lang="de-DE" dirty="0"/>
              <a:t>(Der Reihe nach)</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41</a:t>
            </a:fld>
            <a:endParaRPr lang="de-DE"/>
          </a:p>
        </p:txBody>
      </p:sp>
    </p:spTree>
    <p:extLst>
      <p:ext uri="{BB962C8B-B14F-4D97-AF65-F5344CB8AC3E}">
        <p14:creationId xmlns:p14="http://schemas.microsoft.com/office/powerpoint/2010/main" val="9363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500"/>
                            </p:stCondLst>
                            <p:childTnLst>
                              <p:par>
                                <p:cTn id="34" presetID="22" presetClass="exit" presetSubtype="4" fill="hold" grpId="1" nodeType="afterEffect">
                                  <p:stCondLst>
                                    <p:cond delay="0"/>
                                  </p:stCondLst>
                                  <p:childTnLst>
                                    <p:animEffect transition="out" filter="wipe(down)">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up)">
                                      <p:cBhvr>
                                        <p:cTn id="41" dur="500"/>
                                        <p:tgtEl>
                                          <p:spTgt spid="6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up)">
                                      <p:cBhvr>
                                        <p:cTn id="44" dur="500"/>
                                        <p:tgtEl>
                                          <p:spTgt spid="39"/>
                                        </p:tgtEl>
                                      </p:cBhvr>
                                    </p:animEffect>
                                  </p:childTnLst>
                                </p:cTn>
                              </p:par>
                            </p:childTnLst>
                          </p:cTn>
                        </p:par>
                        <p:par>
                          <p:cTn id="45" fill="hold">
                            <p:stCondLst>
                              <p:cond delay="500"/>
                            </p:stCondLst>
                            <p:childTnLst>
                              <p:par>
                                <p:cTn id="46" presetID="22" presetClass="exit" presetSubtype="1" fill="hold" grpId="1" nodeType="afterEffect">
                                  <p:stCondLst>
                                    <p:cond delay="0"/>
                                  </p:stCondLst>
                                  <p:childTnLst>
                                    <p:animEffect transition="out" filter="wipe(up)">
                                      <p:cBhvr>
                                        <p:cTn id="47" dur="500"/>
                                        <p:tgtEl>
                                          <p:spTgt spid="63"/>
                                        </p:tgtEl>
                                      </p:cBhvr>
                                    </p:animEffect>
                                    <p:set>
                                      <p:cBhvr>
                                        <p:cTn id="48" dur="1" fill="hold">
                                          <p:stCondLst>
                                            <p:cond delay="499"/>
                                          </p:stCondLst>
                                        </p:cTn>
                                        <p:tgtEl>
                                          <p:spTgt spid="6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3" presetClass="emph" presetSubtype="2" fill="hold" grpId="1" nodeType="withEffect">
                                  <p:stCondLst>
                                    <p:cond delay="0"/>
                                  </p:stCondLst>
                                  <p:childTnLst>
                                    <p:animClr clrSpc="rgb" dir="cw">
                                      <p:cBhvr override="childStyle">
                                        <p:cTn id="64" dur="500" fill="hold"/>
                                        <p:tgtEl>
                                          <p:spTgt spid="47"/>
                                        </p:tgtEl>
                                        <p:attrNameLst>
                                          <p:attrName>style.color</p:attrName>
                                        </p:attrNameLst>
                                      </p:cBhvr>
                                      <p:to>
                                        <a:srgbClr val="999999"/>
                                      </p:to>
                                    </p:animClr>
                                  </p:childTnLst>
                                </p:cTn>
                              </p:par>
                              <p:par>
                                <p:cTn id="65" presetID="3" presetClass="emph" presetSubtype="2" fill="hold" grpId="1" nodeType="withEffect">
                                  <p:stCondLst>
                                    <p:cond delay="0"/>
                                  </p:stCondLst>
                                  <p:childTnLst>
                                    <p:animClr clrSpc="rgb" dir="cw">
                                      <p:cBhvr override="childStyle">
                                        <p:cTn id="66" dur="500" fill="hold"/>
                                        <p:tgtEl>
                                          <p:spTgt spid="51"/>
                                        </p:tgtEl>
                                        <p:attrNameLst>
                                          <p:attrName>style.color</p:attrName>
                                        </p:attrNameLst>
                                      </p:cBhvr>
                                      <p:to>
                                        <a:srgbClr val="999999"/>
                                      </p:to>
                                    </p:animClr>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childTnLst>
                          </p:cTn>
                        </p:par>
                        <p:par>
                          <p:cTn id="75" fill="hold">
                            <p:stCondLst>
                              <p:cond delay="500"/>
                            </p:stCondLst>
                            <p:childTnLst>
                              <p:par>
                                <p:cTn id="76" presetID="22" presetClass="exit" presetSubtype="8" fill="hold" grpId="1" nodeType="afterEffect">
                                  <p:stCondLst>
                                    <p:cond delay="0"/>
                                  </p:stCondLst>
                                  <p:childTnLst>
                                    <p:animEffect transition="out" filter="wipe(left)">
                                      <p:cBhvr>
                                        <p:cTn id="77" dur="500"/>
                                        <p:tgtEl>
                                          <p:spTgt spid="64"/>
                                        </p:tgtEl>
                                      </p:cBhvr>
                                    </p:animEffect>
                                    <p:set>
                                      <p:cBhvr>
                                        <p:cTn id="78" dur="1" fill="hold">
                                          <p:stCondLst>
                                            <p:cond delay="499"/>
                                          </p:stCondLst>
                                        </p:cTn>
                                        <p:tgtEl>
                                          <p:spTgt spid="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right)">
                                      <p:cBhvr>
                                        <p:cTn id="86" dur="500"/>
                                        <p:tgtEl>
                                          <p:spTgt spid="41"/>
                                        </p:tgtEl>
                                      </p:cBhvr>
                                    </p:animEffect>
                                  </p:childTnLst>
                                </p:cTn>
                              </p:par>
                            </p:childTnLst>
                          </p:cTn>
                        </p:par>
                        <p:par>
                          <p:cTn id="87" fill="hold">
                            <p:stCondLst>
                              <p:cond delay="500"/>
                            </p:stCondLst>
                            <p:childTnLst>
                              <p:par>
                                <p:cTn id="88" presetID="22" presetClass="exit" presetSubtype="2" fill="hold" grpId="1" nodeType="afterEffect">
                                  <p:stCondLst>
                                    <p:cond delay="0"/>
                                  </p:stCondLst>
                                  <p:childTnLst>
                                    <p:animEffect transition="out" filter="wipe(right)">
                                      <p:cBhvr>
                                        <p:cTn id="89" dur="500"/>
                                        <p:tgtEl>
                                          <p:spTgt spid="65"/>
                                        </p:tgtEl>
                                      </p:cBhvr>
                                    </p:animEffect>
                                    <p:set>
                                      <p:cBhvr>
                                        <p:cTn id="90" dur="1" fill="hold">
                                          <p:stCondLst>
                                            <p:cond delay="499"/>
                                          </p:stCondLst>
                                        </p:cTn>
                                        <p:tgtEl>
                                          <p:spTgt spid="6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500"/>
                                        <p:tgtEl>
                                          <p:spTgt spid="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3" presetClass="emph" presetSubtype="2" fill="hold" grpId="1" nodeType="withEffect">
                                  <p:stCondLst>
                                    <p:cond delay="0"/>
                                  </p:stCondLst>
                                  <p:childTnLst>
                                    <p:animClr clrSpc="rgb" dir="cw">
                                      <p:cBhvr override="childStyle">
                                        <p:cTn id="106" dur="500" fill="hold"/>
                                        <p:tgtEl>
                                          <p:spTgt spid="48"/>
                                        </p:tgtEl>
                                        <p:attrNameLst>
                                          <p:attrName>style.color</p:attrName>
                                        </p:attrNameLst>
                                      </p:cBhvr>
                                      <p:to>
                                        <a:srgbClr val="999999"/>
                                      </p:to>
                                    </p:animClr>
                                  </p:childTnLst>
                                </p:cTn>
                              </p:par>
                              <p:par>
                                <p:cTn id="107" presetID="3" presetClass="emph" presetSubtype="2" fill="hold" grpId="1" nodeType="withEffect">
                                  <p:stCondLst>
                                    <p:cond delay="0"/>
                                  </p:stCondLst>
                                  <p:childTnLst>
                                    <p:animClr clrSpc="rgb" dir="cw">
                                      <p:cBhvr override="childStyle">
                                        <p:cTn id="108" dur="500" fill="hold"/>
                                        <p:tgtEl>
                                          <p:spTgt spid="52"/>
                                        </p:tgtEl>
                                        <p:attrNameLst>
                                          <p:attrName>style.color</p:attrName>
                                        </p:attrNameLst>
                                      </p:cBhvr>
                                      <p:to>
                                        <a:srgbClr val="999999"/>
                                      </p:to>
                                    </p:animClr>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left)">
                                      <p:cBhvr>
                                        <p:cTn id="113" dur="500"/>
                                        <p:tgtEl>
                                          <p:spTgt spid="42"/>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500"/>
                                        <p:tgtEl>
                                          <p:spTgt spid="66"/>
                                        </p:tgtEl>
                                      </p:cBhvr>
                                    </p:animEffect>
                                  </p:childTnLst>
                                </p:cTn>
                              </p:par>
                            </p:childTnLst>
                          </p:cTn>
                        </p:par>
                        <p:par>
                          <p:cTn id="117" fill="hold">
                            <p:stCondLst>
                              <p:cond delay="500"/>
                            </p:stCondLst>
                            <p:childTnLst>
                              <p:par>
                                <p:cTn id="118" presetID="22" presetClass="exit" presetSubtype="8" fill="hold" grpId="1" nodeType="afterEffect">
                                  <p:stCondLst>
                                    <p:cond delay="0"/>
                                  </p:stCondLst>
                                  <p:childTnLst>
                                    <p:animEffect transition="out" filter="wipe(left)">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right)">
                                      <p:cBhvr>
                                        <p:cTn id="125" dur="500"/>
                                        <p:tgtEl>
                                          <p:spTgt spid="43"/>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right)">
                                      <p:cBhvr>
                                        <p:cTn id="128" dur="500"/>
                                        <p:tgtEl>
                                          <p:spTgt spid="67"/>
                                        </p:tgtEl>
                                      </p:cBhvr>
                                    </p:animEffect>
                                  </p:childTnLst>
                                </p:cTn>
                              </p:par>
                            </p:childTnLst>
                          </p:cTn>
                        </p:par>
                        <p:par>
                          <p:cTn id="129" fill="hold">
                            <p:stCondLst>
                              <p:cond delay="500"/>
                            </p:stCondLst>
                            <p:childTnLst>
                              <p:par>
                                <p:cTn id="130" presetID="22" presetClass="exit" presetSubtype="2" fill="hold" grpId="1" nodeType="afterEffect">
                                  <p:stCondLst>
                                    <p:cond delay="0"/>
                                  </p:stCondLst>
                                  <p:childTnLst>
                                    <p:animEffect transition="out" filter="wipe(right)">
                                      <p:cBhvr>
                                        <p:cTn id="131" dur="500"/>
                                        <p:tgtEl>
                                          <p:spTgt spid="67"/>
                                        </p:tgtEl>
                                      </p:cBhvr>
                                    </p:animEffect>
                                    <p:set>
                                      <p:cBhvr>
                                        <p:cTn id="132" dur="1" fill="hold">
                                          <p:stCondLst>
                                            <p:cond delay="499"/>
                                          </p:stCondLst>
                                        </p:cTn>
                                        <p:tgtEl>
                                          <p:spTgt spid="6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00"/>
                                        <p:tgtEl>
                                          <p:spTgt spid="5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fade">
                                      <p:cBhvr>
                                        <p:cTn id="140" dur="500"/>
                                        <p:tgtEl>
                                          <p:spTgt spid="54"/>
                                        </p:tgtEl>
                                      </p:cBhvr>
                                    </p:animEffect>
                                  </p:childTnLst>
                                </p:cTn>
                              </p:par>
                              <p:par>
                                <p:cTn id="141" presetID="10" presetClass="entr" presetSubtype="0" fill="hold"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500"/>
                                        <p:tgtEl>
                                          <p:spTgt spid="58"/>
                                        </p:tgtEl>
                                      </p:cBhvr>
                                    </p:animEffect>
                                  </p:childTnLst>
                                </p:cTn>
                              </p:par>
                              <p:par>
                                <p:cTn id="147" presetID="3" presetClass="emph" presetSubtype="2" fill="hold" grpId="1" nodeType="withEffect">
                                  <p:stCondLst>
                                    <p:cond delay="0"/>
                                  </p:stCondLst>
                                  <p:childTnLst>
                                    <p:animClr clrSpc="rgb" dir="cw">
                                      <p:cBhvr override="childStyle">
                                        <p:cTn id="148" dur="500" fill="hold"/>
                                        <p:tgtEl>
                                          <p:spTgt spid="49"/>
                                        </p:tgtEl>
                                        <p:attrNameLst>
                                          <p:attrName>style.color</p:attrName>
                                        </p:attrNameLst>
                                      </p:cBhvr>
                                      <p:to>
                                        <a:srgbClr val="999999"/>
                                      </p:to>
                                    </p:animClr>
                                  </p:childTnLst>
                                </p:cTn>
                              </p:par>
                              <p:par>
                                <p:cTn id="149" presetID="3" presetClass="emph" presetSubtype="2" fill="hold" grpId="1" nodeType="withEffect">
                                  <p:stCondLst>
                                    <p:cond delay="0"/>
                                  </p:stCondLst>
                                  <p:childTnLst>
                                    <p:animClr clrSpc="rgb" dir="cw">
                                      <p:cBhvr override="childStyle">
                                        <p:cTn id="150" dur="500" fill="hold"/>
                                        <p:tgtEl>
                                          <p:spTgt spid="53"/>
                                        </p:tgtEl>
                                        <p:attrNameLst>
                                          <p:attrName>style.color</p:attrName>
                                        </p:attrNameLst>
                                      </p:cBhvr>
                                      <p:to>
                                        <a:srgbClr val="999999"/>
                                      </p:to>
                                    </p:animClr>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left)">
                                      <p:cBhvr>
                                        <p:cTn id="158" dur="500"/>
                                        <p:tgtEl>
                                          <p:spTgt spid="68"/>
                                        </p:tgtEl>
                                      </p:cBhvr>
                                    </p:animEffect>
                                  </p:childTnLst>
                                </p:cTn>
                              </p:par>
                            </p:childTnLst>
                          </p:cTn>
                        </p:par>
                        <p:par>
                          <p:cTn id="159" fill="hold">
                            <p:stCondLst>
                              <p:cond delay="500"/>
                            </p:stCondLst>
                            <p:childTnLst>
                              <p:par>
                                <p:cTn id="160" presetID="22" presetClass="exit" presetSubtype="8" fill="hold" grpId="1" nodeType="afterEffect">
                                  <p:stCondLst>
                                    <p:cond delay="0"/>
                                  </p:stCondLst>
                                  <p:childTnLst>
                                    <p:animEffect transition="out" filter="wipe(left)">
                                      <p:cBhvr>
                                        <p:cTn id="161" dur="500"/>
                                        <p:tgtEl>
                                          <p:spTgt spid="68"/>
                                        </p:tgtEl>
                                      </p:cBhvr>
                                    </p:animEffect>
                                    <p:set>
                                      <p:cBhvr>
                                        <p:cTn id="162" dur="1" fill="hold">
                                          <p:stCondLst>
                                            <p:cond delay="499"/>
                                          </p:stCondLst>
                                        </p:cTn>
                                        <p:tgtEl>
                                          <p:spTgt spid="6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wipe(down)">
                                      <p:cBhvr>
                                        <p:cTn id="167" dur="500"/>
                                        <p:tgtEl>
                                          <p:spTgt spid="45"/>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down)">
                                      <p:cBhvr>
                                        <p:cTn id="170" dur="500"/>
                                        <p:tgtEl>
                                          <p:spTgt spid="69"/>
                                        </p:tgtEl>
                                      </p:cBhvr>
                                    </p:animEffect>
                                  </p:childTnLst>
                                </p:cTn>
                              </p:par>
                            </p:childTnLst>
                          </p:cTn>
                        </p:par>
                        <p:par>
                          <p:cTn id="171" fill="hold">
                            <p:stCondLst>
                              <p:cond delay="500"/>
                            </p:stCondLst>
                            <p:childTnLst>
                              <p:par>
                                <p:cTn id="172" presetID="22" presetClass="exit" presetSubtype="4" fill="hold" grpId="1" nodeType="afterEffect">
                                  <p:stCondLst>
                                    <p:cond delay="0"/>
                                  </p:stCondLst>
                                  <p:childTnLst>
                                    <p:animEffect transition="out" filter="wipe(down)">
                                      <p:cBhvr>
                                        <p:cTn id="173" dur="500"/>
                                        <p:tgtEl>
                                          <p:spTgt spid="69"/>
                                        </p:tgtEl>
                                      </p:cBhvr>
                                    </p:animEffect>
                                    <p:set>
                                      <p:cBhvr>
                                        <p:cTn id="174" dur="1" fill="hold">
                                          <p:stCondLst>
                                            <p:cond delay="499"/>
                                          </p:stCondLst>
                                        </p:cTn>
                                        <p:tgtEl>
                                          <p:spTgt spid="6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fade">
                                      <p:cBhvr>
                                        <p:cTn id="179" dur="500"/>
                                        <p:tgtEl>
                                          <p:spTgt spid="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500"/>
                                        <p:tgtEl>
                                          <p:spTgt spid="7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2"/>
                                        </p:tgtEl>
                                        <p:attrNameLst>
                                          <p:attrName>style.visibility</p:attrName>
                                        </p:attrNameLst>
                                      </p:cBhvr>
                                      <p:to>
                                        <p:strVal val="visible"/>
                                      </p:to>
                                    </p:set>
                                    <p:animEffect transition="in" filter="fade">
                                      <p:cBhvr>
                                        <p:cTn id="185" dur="500"/>
                                        <p:tgtEl>
                                          <p:spTgt spid="7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fade">
                                      <p:cBhvr>
                                        <p:cTn id="191" dur="500"/>
                                        <p:tgtEl>
                                          <p:spTgt spid="7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fade">
                                      <p:cBhvr>
                                        <p:cTn id="194" dur="500"/>
                                        <p:tgtEl>
                                          <p:spTgt spid="7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fade">
                                      <p:cBhvr>
                                        <p:cTn id="197" dur="500"/>
                                        <p:tgtEl>
                                          <p:spTgt spid="7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7"/>
                                        </p:tgtEl>
                                        <p:attrNameLst>
                                          <p:attrName>style.visibility</p:attrName>
                                        </p:attrNameLst>
                                      </p:cBhvr>
                                      <p:to>
                                        <p:strVal val="visible"/>
                                      </p:to>
                                    </p:set>
                                    <p:animEffect transition="in" filter="fade">
                                      <p:cBhvr>
                                        <p:cTn id="20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6" grpId="1" animBg="1"/>
      <p:bldP spid="48" grpId="0"/>
      <p:bldP spid="48" grpId="1"/>
      <p:bldP spid="52" grpId="0"/>
      <p:bldP spid="52" grpId="1"/>
      <p:bldP spid="56" grpId="0" animBg="1"/>
      <p:bldP spid="47" grpId="0"/>
      <p:bldP spid="47" grpId="1"/>
      <p:bldP spid="51" grpId="0"/>
      <p:bldP spid="51" grpId="1"/>
      <p:bldP spid="55" grpId="0" animBg="1"/>
      <p:bldP spid="49" grpId="0"/>
      <p:bldP spid="49" grpId="1"/>
      <p:bldP spid="53" grpId="0"/>
      <p:bldP spid="53" grpId="1"/>
      <p:bldP spid="57" grpId="0" animBg="1"/>
      <p:bldP spid="50" grpId="0"/>
      <p:bldP spid="54" grpId="0"/>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p:bldP spid="71" grpId="0"/>
      <p:bldP spid="72" grpId="0"/>
      <p:bldP spid="73" grpId="0"/>
      <p:bldP spid="74" grpId="0"/>
      <p:bldP spid="75" grpId="0"/>
      <p:bldP spid="76" grpId="0"/>
      <p:bldP spid="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 24"/>
          <p:cNvPicPr>
            <a:picLocks noChangeAspect="1"/>
          </p:cNvPicPr>
          <p:nvPr/>
        </p:nvPicPr>
        <p:blipFill>
          <a:blip r:embed="rId2"/>
          <a:stretch>
            <a:fillRect/>
          </a:stretch>
        </p:blipFill>
        <p:spPr>
          <a:xfrm>
            <a:off x="6078057" y="4180830"/>
            <a:ext cx="606476" cy="852857"/>
          </a:xfrm>
          <a:prstGeom prst="rect">
            <a:avLst/>
          </a:prstGeom>
        </p:spPr>
      </p:pic>
      <p:pic>
        <p:nvPicPr>
          <p:cNvPr id="7" name="Bild 6"/>
          <p:cNvPicPr>
            <a:picLocks noChangeAspect="1"/>
          </p:cNvPicPr>
          <p:nvPr/>
        </p:nvPicPr>
        <p:blipFill>
          <a:blip r:embed="rId2"/>
          <a:stretch>
            <a:fillRect/>
          </a:stretch>
        </p:blipFill>
        <p:spPr>
          <a:xfrm>
            <a:off x="5319181" y="5189203"/>
            <a:ext cx="606476" cy="852857"/>
          </a:xfrm>
          <a:prstGeom prst="rect">
            <a:avLst/>
          </a:prstGeom>
        </p:spPr>
      </p:pic>
      <p:pic>
        <p:nvPicPr>
          <p:cNvPr id="17" name="Bild 16"/>
          <p:cNvPicPr>
            <a:picLocks noChangeAspect="1"/>
          </p:cNvPicPr>
          <p:nvPr/>
        </p:nvPicPr>
        <p:blipFill>
          <a:blip r:embed="rId2"/>
          <a:stretch>
            <a:fillRect/>
          </a:stretch>
        </p:blipFill>
        <p:spPr>
          <a:xfrm>
            <a:off x="6078057" y="2965558"/>
            <a:ext cx="606476" cy="852857"/>
          </a:xfrm>
          <a:prstGeom prst="rect">
            <a:avLst/>
          </a:prstGeom>
        </p:spPr>
      </p:pic>
      <p:pic>
        <p:nvPicPr>
          <p:cNvPr id="5" name="Bild 4" descr="wolke3.pn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7306177">
            <a:off x="2866429" y="2321118"/>
            <a:ext cx="3828858" cy="2271601"/>
          </a:xfrm>
          <a:prstGeom prst="rect">
            <a:avLst/>
          </a:prstGeom>
          <a:noFill/>
          <a:effectLst/>
        </p:spPr>
      </p:pic>
      <p:sp>
        <p:nvSpPr>
          <p:cNvPr id="47" name="Freihandform 46"/>
          <p:cNvSpPr/>
          <p:nvPr/>
        </p:nvSpPr>
        <p:spPr>
          <a:xfrm>
            <a:off x="5865657" y="2601120"/>
            <a:ext cx="522368" cy="419904"/>
          </a:xfrm>
          <a:custGeom>
            <a:avLst/>
            <a:gdLst>
              <a:gd name="connsiteX0" fmla="*/ 0 w 522368"/>
              <a:gd name="connsiteY0" fmla="*/ 0 h 419904"/>
              <a:gd name="connsiteX1" fmla="*/ 348245 w 522368"/>
              <a:gd name="connsiteY1" fmla="*/ 71691 h 419904"/>
              <a:gd name="connsiteX2" fmla="*/ 522368 w 522368"/>
              <a:gd name="connsiteY2" fmla="*/ 419904 h 419904"/>
              <a:gd name="connsiteX0" fmla="*/ 0 w 522368"/>
              <a:gd name="connsiteY0" fmla="*/ 0 h 419904"/>
              <a:gd name="connsiteX1" fmla="*/ 348245 w 522368"/>
              <a:gd name="connsiteY1" fmla="*/ 163865 h 419904"/>
              <a:gd name="connsiteX2" fmla="*/ 522368 w 522368"/>
              <a:gd name="connsiteY2" fmla="*/ 419904 h 419904"/>
            </a:gdLst>
            <a:ahLst/>
            <a:cxnLst>
              <a:cxn ang="0">
                <a:pos x="connsiteX0" y="connsiteY0"/>
              </a:cxn>
              <a:cxn ang="0">
                <a:pos x="connsiteX1" y="connsiteY1"/>
              </a:cxn>
              <a:cxn ang="0">
                <a:pos x="connsiteX2" y="connsiteY2"/>
              </a:cxn>
            </a:cxnLst>
            <a:rect l="l" t="t" r="r" b="b"/>
            <a:pathLst>
              <a:path w="522368" h="419904">
                <a:moveTo>
                  <a:pt x="0" y="0"/>
                </a:moveTo>
                <a:cubicBezTo>
                  <a:pt x="130592" y="853"/>
                  <a:pt x="261184" y="93881"/>
                  <a:pt x="348245" y="163865"/>
                </a:cubicBezTo>
                <a:cubicBezTo>
                  <a:pt x="435306" y="233849"/>
                  <a:pt x="522368" y="419904"/>
                  <a:pt x="522368" y="419904"/>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8" name="Freihandform 47"/>
          <p:cNvSpPr/>
          <p:nvPr/>
        </p:nvSpPr>
        <p:spPr>
          <a:xfrm>
            <a:off x="6531420" y="3737932"/>
            <a:ext cx="206129" cy="573527"/>
          </a:xfrm>
          <a:custGeom>
            <a:avLst/>
            <a:gdLst>
              <a:gd name="connsiteX0" fmla="*/ 0 w 206129"/>
              <a:gd name="connsiteY0" fmla="*/ 0 h 573527"/>
              <a:gd name="connsiteX1" fmla="*/ 204850 w 206129"/>
              <a:gd name="connsiteY1" fmla="*/ 348213 h 573527"/>
              <a:gd name="connsiteX2" fmla="*/ 92182 w 206129"/>
              <a:gd name="connsiteY2" fmla="*/ 573527 h 573527"/>
            </a:gdLst>
            <a:ahLst/>
            <a:cxnLst>
              <a:cxn ang="0">
                <a:pos x="connsiteX0" y="connsiteY0"/>
              </a:cxn>
              <a:cxn ang="0">
                <a:pos x="connsiteX1" y="connsiteY1"/>
              </a:cxn>
              <a:cxn ang="0">
                <a:pos x="connsiteX2" y="connsiteY2"/>
              </a:cxn>
            </a:cxnLst>
            <a:rect l="l" t="t" r="r" b="b"/>
            <a:pathLst>
              <a:path w="206129" h="573527">
                <a:moveTo>
                  <a:pt x="0" y="0"/>
                </a:moveTo>
                <a:cubicBezTo>
                  <a:pt x="94743" y="126312"/>
                  <a:pt x="189486" y="252625"/>
                  <a:pt x="204850" y="348213"/>
                </a:cubicBezTo>
                <a:cubicBezTo>
                  <a:pt x="220214" y="443801"/>
                  <a:pt x="92182" y="573527"/>
                  <a:pt x="92182" y="573527"/>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9" name="Freihandform 48"/>
          <p:cNvSpPr/>
          <p:nvPr/>
        </p:nvSpPr>
        <p:spPr>
          <a:xfrm>
            <a:off x="5865657" y="4966919"/>
            <a:ext cx="624793" cy="348213"/>
          </a:xfrm>
          <a:custGeom>
            <a:avLst/>
            <a:gdLst>
              <a:gd name="connsiteX0" fmla="*/ 624793 w 624793"/>
              <a:gd name="connsiteY0" fmla="*/ 0 h 348213"/>
              <a:gd name="connsiteX1" fmla="*/ 430185 w 624793"/>
              <a:gd name="connsiteY1" fmla="*/ 266280 h 348213"/>
              <a:gd name="connsiteX2" fmla="*/ 0 w 624793"/>
              <a:gd name="connsiteY2" fmla="*/ 348213 h 348213"/>
            </a:gdLst>
            <a:ahLst/>
            <a:cxnLst>
              <a:cxn ang="0">
                <a:pos x="connsiteX0" y="connsiteY0"/>
              </a:cxn>
              <a:cxn ang="0">
                <a:pos x="connsiteX1" y="connsiteY1"/>
              </a:cxn>
              <a:cxn ang="0">
                <a:pos x="connsiteX2" y="connsiteY2"/>
              </a:cxn>
            </a:cxnLst>
            <a:rect l="l" t="t" r="r" b="b"/>
            <a:pathLst>
              <a:path w="624793" h="348213">
                <a:moveTo>
                  <a:pt x="624793" y="0"/>
                </a:moveTo>
                <a:cubicBezTo>
                  <a:pt x="579555" y="104122"/>
                  <a:pt x="534317" y="208244"/>
                  <a:pt x="430185" y="266280"/>
                </a:cubicBezTo>
                <a:cubicBezTo>
                  <a:pt x="326053" y="324316"/>
                  <a:pt x="0" y="348213"/>
                  <a:pt x="0" y="348213"/>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0" name="Freihandform 49"/>
          <p:cNvSpPr/>
          <p:nvPr/>
        </p:nvSpPr>
        <p:spPr>
          <a:xfrm>
            <a:off x="5671050" y="4782569"/>
            <a:ext cx="399458" cy="419903"/>
          </a:xfrm>
          <a:custGeom>
            <a:avLst/>
            <a:gdLst>
              <a:gd name="connsiteX0" fmla="*/ 0 w 399458"/>
              <a:gd name="connsiteY0" fmla="*/ 419903 h 419903"/>
              <a:gd name="connsiteX1" fmla="*/ 163881 w 399458"/>
              <a:gd name="connsiteY1" fmla="*/ 143381 h 419903"/>
              <a:gd name="connsiteX2" fmla="*/ 399458 w 399458"/>
              <a:gd name="connsiteY2" fmla="*/ 0 h 419903"/>
            </a:gdLst>
            <a:ahLst/>
            <a:cxnLst>
              <a:cxn ang="0">
                <a:pos x="connsiteX0" y="connsiteY0"/>
              </a:cxn>
              <a:cxn ang="0">
                <a:pos x="connsiteX1" y="connsiteY1"/>
              </a:cxn>
              <a:cxn ang="0">
                <a:pos x="connsiteX2" y="connsiteY2"/>
              </a:cxn>
            </a:cxnLst>
            <a:rect l="l" t="t" r="r" b="b"/>
            <a:pathLst>
              <a:path w="399458" h="419903">
                <a:moveTo>
                  <a:pt x="0" y="419903"/>
                </a:moveTo>
                <a:cubicBezTo>
                  <a:pt x="48652" y="316634"/>
                  <a:pt x="97305" y="213365"/>
                  <a:pt x="163881" y="143381"/>
                </a:cubicBezTo>
                <a:cubicBezTo>
                  <a:pt x="230457" y="73397"/>
                  <a:pt x="399458" y="0"/>
                  <a:pt x="399458" y="0"/>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3" name="Freihandform 52"/>
          <p:cNvSpPr/>
          <p:nvPr/>
        </p:nvSpPr>
        <p:spPr>
          <a:xfrm>
            <a:off x="5752989" y="2734260"/>
            <a:ext cx="325068" cy="512078"/>
          </a:xfrm>
          <a:custGeom>
            <a:avLst/>
            <a:gdLst>
              <a:gd name="connsiteX0" fmla="*/ 266305 w 266305"/>
              <a:gd name="connsiteY0" fmla="*/ 512078 h 512078"/>
              <a:gd name="connsiteX1" fmla="*/ 0 w 266305"/>
              <a:gd name="connsiteY1" fmla="*/ 0 h 512078"/>
            </a:gdLst>
            <a:ahLst/>
            <a:cxnLst>
              <a:cxn ang="0">
                <a:pos x="connsiteX0" y="connsiteY0"/>
              </a:cxn>
              <a:cxn ang="0">
                <a:pos x="connsiteX1" y="connsiteY1"/>
              </a:cxn>
            </a:cxnLst>
            <a:rect l="l" t="t" r="r" b="b"/>
            <a:pathLst>
              <a:path w="266305" h="512078">
                <a:moveTo>
                  <a:pt x="266305" y="512078"/>
                </a:moveTo>
                <a:lnTo>
                  <a:pt x="0" y="0"/>
                </a:ln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4" name="Freihandform 53"/>
          <p:cNvSpPr/>
          <p:nvPr/>
        </p:nvSpPr>
        <p:spPr>
          <a:xfrm>
            <a:off x="5879118" y="3571829"/>
            <a:ext cx="256434" cy="737392"/>
          </a:xfrm>
          <a:custGeom>
            <a:avLst/>
            <a:gdLst>
              <a:gd name="connsiteX0" fmla="*/ 256434 w 256434"/>
              <a:gd name="connsiteY0" fmla="*/ 737392 h 737392"/>
              <a:gd name="connsiteX1" fmla="*/ 371 w 256434"/>
              <a:gd name="connsiteY1" fmla="*/ 501836 h 737392"/>
              <a:gd name="connsiteX2" fmla="*/ 194979 w 256434"/>
              <a:gd name="connsiteY2" fmla="*/ 0 h 737392"/>
            </a:gdLst>
            <a:ahLst/>
            <a:cxnLst>
              <a:cxn ang="0">
                <a:pos x="connsiteX0" y="connsiteY0"/>
              </a:cxn>
              <a:cxn ang="0">
                <a:pos x="connsiteX1" y="connsiteY1"/>
              </a:cxn>
              <a:cxn ang="0">
                <a:pos x="connsiteX2" y="connsiteY2"/>
              </a:cxn>
            </a:cxnLst>
            <a:rect l="l" t="t" r="r" b="b"/>
            <a:pathLst>
              <a:path w="256434" h="737392">
                <a:moveTo>
                  <a:pt x="256434" y="737392"/>
                </a:moveTo>
                <a:cubicBezTo>
                  <a:pt x="133523" y="681063"/>
                  <a:pt x="10613" y="624735"/>
                  <a:pt x="371" y="501836"/>
                </a:cubicBezTo>
                <a:cubicBezTo>
                  <a:pt x="-9872" y="378937"/>
                  <a:pt x="194979" y="0"/>
                  <a:pt x="194979" y="0"/>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6" name="Bild 5"/>
          <p:cNvPicPr>
            <a:picLocks noChangeAspect="1"/>
          </p:cNvPicPr>
          <p:nvPr/>
        </p:nvPicPr>
        <p:blipFill>
          <a:blip r:embed="rId4"/>
          <a:stretch>
            <a:fillRect/>
          </a:stretch>
        </p:blipFill>
        <p:spPr>
          <a:xfrm>
            <a:off x="3814147" y="3481110"/>
            <a:ext cx="1180358" cy="1094111"/>
          </a:xfrm>
          <a:prstGeom prst="rect">
            <a:avLst/>
          </a:prstGeom>
        </p:spPr>
      </p:pic>
      <p:sp>
        <p:nvSpPr>
          <p:cNvPr id="8" name="Freihandform 7"/>
          <p:cNvSpPr/>
          <p:nvPr/>
        </p:nvSpPr>
        <p:spPr>
          <a:xfrm>
            <a:off x="4553067" y="2604309"/>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6" name="Freihandform 15"/>
          <p:cNvSpPr/>
          <p:nvPr/>
        </p:nvSpPr>
        <p:spPr>
          <a:xfrm>
            <a:off x="4553067" y="2604309"/>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Abgerundetes Rechteck 19"/>
          <p:cNvSpPr/>
          <p:nvPr/>
        </p:nvSpPr>
        <p:spPr>
          <a:xfrm>
            <a:off x="5935855" y="2929799"/>
            <a:ext cx="2237585" cy="1141525"/>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1" name="Bild 20"/>
          <p:cNvPicPr>
            <a:picLocks noChangeAspect="1"/>
          </p:cNvPicPr>
          <p:nvPr/>
        </p:nvPicPr>
        <p:blipFill>
          <a:blip r:embed="rId2"/>
          <a:stretch>
            <a:fillRect/>
          </a:stretch>
        </p:blipFill>
        <p:spPr>
          <a:xfrm>
            <a:off x="5319181" y="1960301"/>
            <a:ext cx="606476" cy="852857"/>
          </a:xfrm>
          <a:prstGeom prst="rect">
            <a:avLst/>
          </a:prstGeom>
        </p:spPr>
      </p:pic>
      <p:sp>
        <p:nvSpPr>
          <p:cNvPr id="22" name="Textfeld 21"/>
          <p:cNvSpPr txBox="1"/>
          <p:nvPr/>
        </p:nvSpPr>
        <p:spPr>
          <a:xfrm>
            <a:off x="4782708" y="1140145"/>
            <a:ext cx="1901825" cy="584776"/>
          </a:xfrm>
          <a:prstGeom prst="rect">
            <a:avLst/>
          </a:prstGeom>
          <a:noFill/>
        </p:spPr>
        <p:txBody>
          <a:bodyPr wrap="square" rtlCol="0">
            <a:spAutoFit/>
          </a:bodyPr>
          <a:lstStyle/>
          <a:p>
            <a:pPr algn="ctr"/>
            <a:r>
              <a:rPr lang="de-DE" sz="1600" dirty="0"/>
              <a:t>Lokaler </a:t>
            </a:r>
          </a:p>
          <a:p>
            <a:pPr algn="ctr"/>
            <a:r>
              <a:rPr lang="de-DE" sz="1600" dirty="0"/>
              <a:t>Name Server</a:t>
            </a:r>
          </a:p>
        </p:txBody>
      </p:sp>
      <p:sp>
        <p:nvSpPr>
          <p:cNvPr id="23" name="Textfeld 22"/>
          <p:cNvSpPr txBox="1"/>
          <p:nvPr/>
        </p:nvSpPr>
        <p:spPr>
          <a:xfrm>
            <a:off x="4782708" y="1659849"/>
            <a:ext cx="1908495" cy="338554"/>
          </a:xfrm>
          <a:prstGeom prst="rect">
            <a:avLst/>
          </a:prstGeom>
          <a:noFill/>
        </p:spPr>
        <p:txBody>
          <a:bodyPr wrap="none" rtlCol="0">
            <a:spAutoFit/>
          </a:bodyPr>
          <a:lstStyle/>
          <a:p>
            <a:r>
              <a:rPr lang="de-DE" sz="1600" dirty="0" err="1">
                <a:solidFill>
                  <a:srgbClr val="3366FF"/>
                </a:solidFill>
                <a:latin typeface="Courier"/>
                <a:cs typeface="Courier"/>
              </a:rPr>
              <a:t>dnsl.nm.ifi.de</a:t>
            </a:r>
            <a:endParaRPr lang="de-DE" sz="1600" dirty="0">
              <a:solidFill>
                <a:srgbClr val="3366FF"/>
              </a:solidFill>
              <a:latin typeface="Courier"/>
              <a:cs typeface="Courier"/>
            </a:endParaRPr>
          </a:p>
        </p:txBody>
      </p:sp>
      <p:sp>
        <p:nvSpPr>
          <p:cNvPr id="24" name="Abgerundetes Rechteck 23"/>
          <p:cNvSpPr/>
          <p:nvPr/>
        </p:nvSpPr>
        <p:spPr>
          <a:xfrm>
            <a:off x="4833349" y="1155390"/>
            <a:ext cx="1857854" cy="1657768"/>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extfeld 25"/>
          <p:cNvSpPr txBox="1"/>
          <p:nvPr/>
        </p:nvSpPr>
        <p:spPr>
          <a:xfrm>
            <a:off x="6624533" y="4235541"/>
            <a:ext cx="1966103" cy="584776"/>
          </a:xfrm>
          <a:prstGeom prst="rect">
            <a:avLst/>
          </a:prstGeom>
          <a:noFill/>
        </p:spPr>
        <p:txBody>
          <a:bodyPr wrap="none" rtlCol="0">
            <a:spAutoFit/>
          </a:bodyPr>
          <a:lstStyle/>
          <a:p>
            <a:r>
              <a:rPr lang="de-DE" sz="1600" dirty="0"/>
              <a:t>autoritativer</a:t>
            </a:r>
          </a:p>
          <a:p>
            <a:r>
              <a:rPr lang="de-DE" sz="1600" dirty="0"/>
              <a:t>Name Server für </a:t>
            </a:r>
            <a:r>
              <a:rPr lang="de-DE" sz="1600" dirty="0">
                <a:solidFill>
                  <a:srgbClr val="7F7F7F"/>
                </a:solidFill>
                <a:latin typeface="Courier"/>
                <a:cs typeface="Courier"/>
              </a:rPr>
              <a:t>de.</a:t>
            </a:r>
          </a:p>
        </p:txBody>
      </p:sp>
      <p:sp>
        <p:nvSpPr>
          <p:cNvPr id="27" name="Textfeld 26"/>
          <p:cNvSpPr txBox="1"/>
          <p:nvPr/>
        </p:nvSpPr>
        <p:spPr>
          <a:xfrm>
            <a:off x="6624533" y="4641470"/>
            <a:ext cx="1169711" cy="338554"/>
          </a:xfrm>
          <a:prstGeom prst="rect">
            <a:avLst/>
          </a:prstGeom>
          <a:noFill/>
        </p:spPr>
        <p:txBody>
          <a:bodyPr wrap="none" rtlCol="0">
            <a:spAutoFit/>
          </a:bodyPr>
          <a:lstStyle/>
          <a:p>
            <a:r>
              <a:rPr lang="de-DE" sz="1600" dirty="0" err="1">
                <a:solidFill>
                  <a:srgbClr val="3366FF"/>
                </a:solidFill>
                <a:latin typeface="Courier"/>
                <a:cs typeface="Courier"/>
              </a:rPr>
              <a:t>a.nic.de</a:t>
            </a:r>
            <a:endParaRPr lang="de-DE" sz="1600" dirty="0">
              <a:solidFill>
                <a:srgbClr val="3366FF"/>
              </a:solidFill>
              <a:latin typeface="Courier"/>
              <a:cs typeface="Courier"/>
            </a:endParaRPr>
          </a:p>
        </p:txBody>
      </p:sp>
      <p:sp>
        <p:nvSpPr>
          <p:cNvPr id="28" name="Abgerundetes Rechteck 27"/>
          <p:cNvSpPr/>
          <p:nvPr/>
        </p:nvSpPr>
        <p:spPr>
          <a:xfrm>
            <a:off x="6025855" y="4160874"/>
            <a:ext cx="2477595" cy="902816"/>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feld 29"/>
          <p:cNvSpPr txBox="1"/>
          <p:nvPr/>
        </p:nvSpPr>
        <p:spPr>
          <a:xfrm>
            <a:off x="5293087" y="5935623"/>
            <a:ext cx="2031626" cy="338554"/>
          </a:xfrm>
          <a:prstGeom prst="rect">
            <a:avLst/>
          </a:prstGeom>
          <a:noFill/>
        </p:spPr>
        <p:txBody>
          <a:bodyPr wrap="none" rtlCol="0">
            <a:spAutoFit/>
          </a:bodyPr>
          <a:lstStyle/>
          <a:p>
            <a:r>
              <a:rPr lang="de-DE" sz="1600" dirty="0" err="1">
                <a:solidFill>
                  <a:srgbClr val="3366FF"/>
                </a:solidFill>
                <a:latin typeface="Courier"/>
                <a:cs typeface="Courier"/>
              </a:rPr>
              <a:t>dnsl.uni-ulm.de</a:t>
            </a:r>
            <a:endParaRPr lang="de-DE" sz="1600" dirty="0">
              <a:solidFill>
                <a:srgbClr val="3366FF"/>
              </a:solidFill>
              <a:latin typeface="Courier"/>
              <a:cs typeface="Courier"/>
            </a:endParaRPr>
          </a:p>
        </p:txBody>
      </p:sp>
      <p:sp>
        <p:nvSpPr>
          <p:cNvPr id="31" name="Abgerundetes Rechteck 30"/>
          <p:cNvSpPr/>
          <p:nvPr/>
        </p:nvSpPr>
        <p:spPr>
          <a:xfrm>
            <a:off x="5225005" y="5173691"/>
            <a:ext cx="3438449" cy="1120487"/>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Textfeld 38"/>
          <p:cNvSpPr txBox="1"/>
          <p:nvPr/>
        </p:nvSpPr>
        <p:spPr>
          <a:xfrm>
            <a:off x="4565748" y="2769811"/>
            <a:ext cx="288661" cy="338554"/>
          </a:xfrm>
          <a:prstGeom prst="rect">
            <a:avLst/>
          </a:prstGeom>
          <a:noFill/>
        </p:spPr>
        <p:txBody>
          <a:bodyPr wrap="none" rtlCol="0">
            <a:spAutoFit/>
          </a:bodyPr>
          <a:lstStyle/>
          <a:p>
            <a:r>
              <a:rPr lang="de-DE" sz="1600" dirty="0">
                <a:solidFill>
                  <a:schemeClr val="bg1">
                    <a:lumMod val="65000"/>
                  </a:schemeClr>
                </a:solidFill>
              </a:rPr>
              <a:t>1</a:t>
            </a:r>
          </a:p>
        </p:txBody>
      </p:sp>
      <p:sp>
        <p:nvSpPr>
          <p:cNvPr id="40" name="Textfeld 39"/>
          <p:cNvSpPr txBox="1"/>
          <p:nvPr/>
        </p:nvSpPr>
        <p:spPr>
          <a:xfrm>
            <a:off x="6150579" y="2516997"/>
            <a:ext cx="288661" cy="338554"/>
          </a:xfrm>
          <a:prstGeom prst="rect">
            <a:avLst/>
          </a:prstGeom>
          <a:noFill/>
        </p:spPr>
        <p:txBody>
          <a:bodyPr wrap="none" rtlCol="0">
            <a:spAutoFit/>
          </a:bodyPr>
          <a:lstStyle/>
          <a:p>
            <a:r>
              <a:rPr lang="de-DE" sz="1600" dirty="0">
                <a:solidFill>
                  <a:schemeClr val="bg1">
                    <a:lumMod val="65000"/>
                  </a:schemeClr>
                </a:solidFill>
              </a:rPr>
              <a:t>2</a:t>
            </a:r>
          </a:p>
        </p:txBody>
      </p:sp>
      <p:sp>
        <p:nvSpPr>
          <p:cNvPr id="41" name="Textfeld 40"/>
          <p:cNvSpPr txBox="1"/>
          <p:nvPr/>
        </p:nvSpPr>
        <p:spPr>
          <a:xfrm>
            <a:off x="6680825" y="3910419"/>
            <a:ext cx="288661" cy="338554"/>
          </a:xfrm>
          <a:prstGeom prst="rect">
            <a:avLst/>
          </a:prstGeom>
          <a:noFill/>
        </p:spPr>
        <p:txBody>
          <a:bodyPr wrap="none" rtlCol="0">
            <a:spAutoFit/>
          </a:bodyPr>
          <a:lstStyle/>
          <a:p>
            <a:r>
              <a:rPr lang="de-DE" sz="1600" dirty="0">
                <a:solidFill>
                  <a:schemeClr val="bg1">
                    <a:lumMod val="65000"/>
                  </a:schemeClr>
                </a:solidFill>
              </a:rPr>
              <a:t>3</a:t>
            </a:r>
          </a:p>
        </p:txBody>
      </p:sp>
      <p:sp>
        <p:nvSpPr>
          <p:cNvPr id="42" name="Textfeld 41"/>
          <p:cNvSpPr txBox="1"/>
          <p:nvPr/>
        </p:nvSpPr>
        <p:spPr>
          <a:xfrm>
            <a:off x="6371205" y="4933685"/>
            <a:ext cx="288661" cy="338554"/>
          </a:xfrm>
          <a:prstGeom prst="rect">
            <a:avLst/>
          </a:prstGeom>
          <a:noFill/>
        </p:spPr>
        <p:txBody>
          <a:bodyPr wrap="none" rtlCol="0">
            <a:spAutoFit/>
          </a:bodyPr>
          <a:lstStyle/>
          <a:p>
            <a:r>
              <a:rPr lang="de-DE" sz="1600" dirty="0">
                <a:solidFill>
                  <a:schemeClr val="bg1">
                    <a:lumMod val="65000"/>
                  </a:schemeClr>
                </a:solidFill>
              </a:rPr>
              <a:t>4</a:t>
            </a:r>
          </a:p>
        </p:txBody>
      </p:sp>
      <p:sp>
        <p:nvSpPr>
          <p:cNvPr id="43" name="Textfeld 42"/>
          <p:cNvSpPr txBox="1"/>
          <p:nvPr/>
        </p:nvSpPr>
        <p:spPr>
          <a:xfrm>
            <a:off x="5596446" y="4718804"/>
            <a:ext cx="288661" cy="338554"/>
          </a:xfrm>
          <a:prstGeom prst="rect">
            <a:avLst/>
          </a:prstGeom>
          <a:noFill/>
        </p:spPr>
        <p:txBody>
          <a:bodyPr wrap="none" rtlCol="0">
            <a:spAutoFit/>
          </a:bodyPr>
          <a:lstStyle/>
          <a:p>
            <a:r>
              <a:rPr lang="de-DE" sz="1600" dirty="0">
                <a:solidFill>
                  <a:schemeClr val="bg1">
                    <a:lumMod val="65000"/>
                  </a:schemeClr>
                </a:solidFill>
              </a:rPr>
              <a:t>5</a:t>
            </a:r>
          </a:p>
        </p:txBody>
      </p:sp>
      <p:sp>
        <p:nvSpPr>
          <p:cNvPr id="44" name="Textfeld 43"/>
          <p:cNvSpPr txBox="1"/>
          <p:nvPr/>
        </p:nvSpPr>
        <p:spPr>
          <a:xfrm>
            <a:off x="5671050" y="3902047"/>
            <a:ext cx="288661" cy="338554"/>
          </a:xfrm>
          <a:prstGeom prst="rect">
            <a:avLst/>
          </a:prstGeom>
          <a:noFill/>
        </p:spPr>
        <p:txBody>
          <a:bodyPr wrap="none" rtlCol="0">
            <a:spAutoFit/>
          </a:bodyPr>
          <a:lstStyle/>
          <a:p>
            <a:r>
              <a:rPr lang="de-DE" sz="1600" dirty="0">
                <a:solidFill>
                  <a:schemeClr val="bg1">
                    <a:lumMod val="65000"/>
                  </a:schemeClr>
                </a:solidFill>
              </a:rPr>
              <a:t>6</a:t>
            </a:r>
          </a:p>
        </p:txBody>
      </p:sp>
      <p:sp>
        <p:nvSpPr>
          <p:cNvPr id="45" name="Textfeld 44"/>
          <p:cNvSpPr txBox="1"/>
          <p:nvPr/>
        </p:nvSpPr>
        <p:spPr>
          <a:xfrm>
            <a:off x="5685979" y="2862767"/>
            <a:ext cx="288661" cy="338554"/>
          </a:xfrm>
          <a:prstGeom prst="rect">
            <a:avLst/>
          </a:prstGeom>
          <a:noFill/>
        </p:spPr>
        <p:txBody>
          <a:bodyPr wrap="none" rtlCol="0">
            <a:spAutoFit/>
          </a:bodyPr>
          <a:lstStyle/>
          <a:p>
            <a:r>
              <a:rPr lang="de-DE" sz="1600" dirty="0">
                <a:solidFill>
                  <a:schemeClr val="bg1">
                    <a:lumMod val="65000"/>
                  </a:schemeClr>
                </a:solidFill>
              </a:rPr>
              <a:t>7</a:t>
            </a:r>
          </a:p>
        </p:txBody>
      </p:sp>
      <p:sp>
        <p:nvSpPr>
          <p:cNvPr id="46" name="Textfeld 45"/>
          <p:cNvSpPr txBox="1"/>
          <p:nvPr/>
        </p:nvSpPr>
        <p:spPr>
          <a:xfrm>
            <a:off x="5329424" y="3168073"/>
            <a:ext cx="288661" cy="338554"/>
          </a:xfrm>
          <a:prstGeom prst="rect">
            <a:avLst/>
          </a:prstGeom>
          <a:noFill/>
        </p:spPr>
        <p:txBody>
          <a:bodyPr wrap="none" rtlCol="0">
            <a:spAutoFit/>
          </a:bodyPr>
          <a:lstStyle/>
          <a:p>
            <a:r>
              <a:rPr lang="de-DE" sz="1600" dirty="0">
                <a:solidFill>
                  <a:schemeClr val="bg1">
                    <a:lumMod val="65000"/>
                  </a:schemeClr>
                </a:solidFill>
              </a:rPr>
              <a:t>8</a:t>
            </a:r>
          </a:p>
        </p:txBody>
      </p:sp>
      <p:sp>
        <p:nvSpPr>
          <p:cNvPr id="56" name="Freihandform 55"/>
          <p:cNvSpPr/>
          <p:nvPr/>
        </p:nvSpPr>
        <p:spPr>
          <a:xfrm>
            <a:off x="6531420" y="3737932"/>
            <a:ext cx="206129" cy="573527"/>
          </a:xfrm>
          <a:custGeom>
            <a:avLst/>
            <a:gdLst>
              <a:gd name="connsiteX0" fmla="*/ 0 w 206129"/>
              <a:gd name="connsiteY0" fmla="*/ 0 h 573527"/>
              <a:gd name="connsiteX1" fmla="*/ 204850 w 206129"/>
              <a:gd name="connsiteY1" fmla="*/ 348213 h 573527"/>
              <a:gd name="connsiteX2" fmla="*/ 92182 w 206129"/>
              <a:gd name="connsiteY2" fmla="*/ 573527 h 573527"/>
            </a:gdLst>
            <a:ahLst/>
            <a:cxnLst>
              <a:cxn ang="0">
                <a:pos x="connsiteX0" y="connsiteY0"/>
              </a:cxn>
              <a:cxn ang="0">
                <a:pos x="connsiteX1" y="connsiteY1"/>
              </a:cxn>
              <a:cxn ang="0">
                <a:pos x="connsiteX2" y="connsiteY2"/>
              </a:cxn>
            </a:cxnLst>
            <a:rect l="l" t="t" r="r" b="b"/>
            <a:pathLst>
              <a:path w="206129" h="573527">
                <a:moveTo>
                  <a:pt x="0" y="0"/>
                </a:moveTo>
                <a:cubicBezTo>
                  <a:pt x="94743" y="126312"/>
                  <a:pt x="189486" y="252625"/>
                  <a:pt x="204850" y="348213"/>
                </a:cubicBezTo>
                <a:cubicBezTo>
                  <a:pt x="220214" y="443801"/>
                  <a:pt x="92182" y="573527"/>
                  <a:pt x="92182" y="573527"/>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7" name="Freihandform 56"/>
          <p:cNvSpPr/>
          <p:nvPr/>
        </p:nvSpPr>
        <p:spPr>
          <a:xfrm>
            <a:off x="5865657" y="4966919"/>
            <a:ext cx="624793" cy="348213"/>
          </a:xfrm>
          <a:custGeom>
            <a:avLst/>
            <a:gdLst>
              <a:gd name="connsiteX0" fmla="*/ 624793 w 624793"/>
              <a:gd name="connsiteY0" fmla="*/ 0 h 348213"/>
              <a:gd name="connsiteX1" fmla="*/ 430185 w 624793"/>
              <a:gd name="connsiteY1" fmla="*/ 266280 h 348213"/>
              <a:gd name="connsiteX2" fmla="*/ 0 w 624793"/>
              <a:gd name="connsiteY2" fmla="*/ 348213 h 348213"/>
            </a:gdLst>
            <a:ahLst/>
            <a:cxnLst>
              <a:cxn ang="0">
                <a:pos x="connsiteX0" y="connsiteY0"/>
              </a:cxn>
              <a:cxn ang="0">
                <a:pos x="connsiteX1" y="connsiteY1"/>
              </a:cxn>
              <a:cxn ang="0">
                <a:pos x="connsiteX2" y="connsiteY2"/>
              </a:cxn>
            </a:cxnLst>
            <a:rect l="l" t="t" r="r" b="b"/>
            <a:pathLst>
              <a:path w="624793" h="348213">
                <a:moveTo>
                  <a:pt x="624793" y="0"/>
                </a:moveTo>
                <a:cubicBezTo>
                  <a:pt x="579555" y="104122"/>
                  <a:pt x="534317" y="208244"/>
                  <a:pt x="430185" y="266280"/>
                </a:cubicBezTo>
                <a:cubicBezTo>
                  <a:pt x="326053" y="324316"/>
                  <a:pt x="0" y="348213"/>
                  <a:pt x="0" y="348213"/>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8" name="Freihandform 57"/>
          <p:cNvSpPr/>
          <p:nvPr/>
        </p:nvSpPr>
        <p:spPr>
          <a:xfrm>
            <a:off x="5671050" y="4782569"/>
            <a:ext cx="399458" cy="419903"/>
          </a:xfrm>
          <a:custGeom>
            <a:avLst/>
            <a:gdLst>
              <a:gd name="connsiteX0" fmla="*/ 0 w 399458"/>
              <a:gd name="connsiteY0" fmla="*/ 419903 h 419903"/>
              <a:gd name="connsiteX1" fmla="*/ 163881 w 399458"/>
              <a:gd name="connsiteY1" fmla="*/ 143381 h 419903"/>
              <a:gd name="connsiteX2" fmla="*/ 399458 w 399458"/>
              <a:gd name="connsiteY2" fmla="*/ 0 h 419903"/>
            </a:gdLst>
            <a:ahLst/>
            <a:cxnLst>
              <a:cxn ang="0">
                <a:pos x="connsiteX0" y="connsiteY0"/>
              </a:cxn>
              <a:cxn ang="0">
                <a:pos x="connsiteX1" y="connsiteY1"/>
              </a:cxn>
              <a:cxn ang="0">
                <a:pos x="connsiteX2" y="connsiteY2"/>
              </a:cxn>
            </a:cxnLst>
            <a:rect l="l" t="t" r="r" b="b"/>
            <a:pathLst>
              <a:path w="399458" h="419903">
                <a:moveTo>
                  <a:pt x="0" y="419903"/>
                </a:moveTo>
                <a:cubicBezTo>
                  <a:pt x="48652" y="316634"/>
                  <a:pt x="97305" y="213365"/>
                  <a:pt x="163881" y="143381"/>
                </a:cubicBezTo>
                <a:cubicBezTo>
                  <a:pt x="230457" y="73397"/>
                  <a:pt x="399458" y="0"/>
                  <a:pt x="399458"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9" name="Freihandform 58"/>
          <p:cNvSpPr/>
          <p:nvPr/>
        </p:nvSpPr>
        <p:spPr>
          <a:xfrm>
            <a:off x="5879118" y="3571829"/>
            <a:ext cx="256434" cy="737392"/>
          </a:xfrm>
          <a:custGeom>
            <a:avLst/>
            <a:gdLst>
              <a:gd name="connsiteX0" fmla="*/ 256434 w 256434"/>
              <a:gd name="connsiteY0" fmla="*/ 737392 h 737392"/>
              <a:gd name="connsiteX1" fmla="*/ 371 w 256434"/>
              <a:gd name="connsiteY1" fmla="*/ 501836 h 737392"/>
              <a:gd name="connsiteX2" fmla="*/ 194979 w 256434"/>
              <a:gd name="connsiteY2" fmla="*/ 0 h 737392"/>
            </a:gdLst>
            <a:ahLst/>
            <a:cxnLst>
              <a:cxn ang="0">
                <a:pos x="connsiteX0" y="connsiteY0"/>
              </a:cxn>
              <a:cxn ang="0">
                <a:pos x="connsiteX1" y="connsiteY1"/>
              </a:cxn>
              <a:cxn ang="0">
                <a:pos x="connsiteX2" y="connsiteY2"/>
              </a:cxn>
            </a:cxnLst>
            <a:rect l="l" t="t" r="r" b="b"/>
            <a:pathLst>
              <a:path w="256434" h="737392">
                <a:moveTo>
                  <a:pt x="256434" y="737392"/>
                </a:moveTo>
                <a:cubicBezTo>
                  <a:pt x="133523" y="681063"/>
                  <a:pt x="10613" y="624735"/>
                  <a:pt x="371" y="501836"/>
                </a:cubicBezTo>
                <a:cubicBezTo>
                  <a:pt x="-9872" y="378937"/>
                  <a:pt x="194979" y="0"/>
                  <a:pt x="194979"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9" name="Textfeld 28"/>
          <p:cNvSpPr txBox="1"/>
          <p:nvPr/>
        </p:nvSpPr>
        <p:spPr>
          <a:xfrm>
            <a:off x="5875657" y="5133688"/>
            <a:ext cx="1550324" cy="584776"/>
          </a:xfrm>
          <a:prstGeom prst="rect">
            <a:avLst/>
          </a:prstGeom>
          <a:noFill/>
        </p:spPr>
        <p:txBody>
          <a:bodyPr wrap="none" rtlCol="0">
            <a:spAutoFit/>
          </a:bodyPr>
          <a:lstStyle/>
          <a:p>
            <a:r>
              <a:rPr lang="de-DE" sz="1600" dirty="0"/>
              <a:t>autoritativer</a:t>
            </a:r>
          </a:p>
          <a:p>
            <a:r>
              <a:rPr lang="de-DE" sz="1600" dirty="0"/>
              <a:t>Name Server für </a:t>
            </a:r>
          </a:p>
        </p:txBody>
      </p:sp>
      <p:sp>
        <p:nvSpPr>
          <p:cNvPr id="60" name="Freihandform 59"/>
          <p:cNvSpPr/>
          <p:nvPr/>
        </p:nvSpPr>
        <p:spPr>
          <a:xfrm>
            <a:off x="5865657" y="2601120"/>
            <a:ext cx="522368" cy="419904"/>
          </a:xfrm>
          <a:custGeom>
            <a:avLst/>
            <a:gdLst>
              <a:gd name="connsiteX0" fmla="*/ 0 w 522368"/>
              <a:gd name="connsiteY0" fmla="*/ 0 h 419904"/>
              <a:gd name="connsiteX1" fmla="*/ 348245 w 522368"/>
              <a:gd name="connsiteY1" fmla="*/ 71691 h 419904"/>
              <a:gd name="connsiteX2" fmla="*/ 522368 w 522368"/>
              <a:gd name="connsiteY2" fmla="*/ 419904 h 419904"/>
              <a:gd name="connsiteX0" fmla="*/ 0 w 522368"/>
              <a:gd name="connsiteY0" fmla="*/ 0 h 419904"/>
              <a:gd name="connsiteX1" fmla="*/ 348245 w 522368"/>
              <a:gd name="connsiteY1" fmla="*/ 163865 h 419904"/>
              <a:gd name="connsiteX2" fmla="*/ 522368 w 522368"/>
              <a:gd name="connsiteY2" fmla="*/ 419904 h 419904"/>
            </a:gdLst>
            <a:ahLst/>
            <a:cxnLst>
              <a:cxn ang="0">
                <a:pos x="connsiteX0" y="connsiteY0"/>
              </a:cxn>
              <a:cxn ang="0">
                <a:pos x="connsiteX1" y="connsiteY1"/>
              </a:cxn>
              <a:cxn ang="0">
                <a:pos x="connsiteX2" y="connsiteY2"/>
              </a:cxn>
            </a:cxnLst>
            <a:rect l="l" t="t" r="r" b="b"/>
            <a:pathLst>
              <a:path w="522368" h="419904">
                <a:moveTo>
                  <a:pt x="0" y="0"/>
                </a:moveTo>
                <a:cubicBezTo>
                  <a:pt x="130592" y="853"/>
                  <a:pt x="261184" y="93881"/>
                  <a:pt x="348245" y="163865"/>
                </a:cubicBezTo>
                <a:cubicBezTo>
                  <a:pt x="435306" y="233849"/>
                  <a:pt x="522368" y="419904"/>
                  <a:pt x="522368" y="419904"/>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1" name="Freihandform 60"/>
          <p:cNvSpPr/>
          <p:nvPr/>
        </p:nvSpPr>
        <p:spPr>
          <a:xfrm>
            <a:off x="5752989" y="2734260"/>
            <a:ext cx="325068" cy="512078"/>
          </a:xfrm>
          <a:custGeom>
            <a:avLst/>
            <a:gdLst>
              <a:gd name="connsiteX0" fmla="*/ 266305 w 266305"/>
              <a:gd name="connsiteY0" fmla="*/ 512078 h 512078"/>
              <a:gd name="connsiteX1" fmla="*/ 0 w 266305"/>
              <a:gd name="connsiteY1" fmla="*/ 0 h 512078"/>
            </a:gdLst>
            <a:ahLst/>
            <a:cxnLst>
              <a:cxn ang="0">
                <a:pos x="connsiteX0" y="connsiteY0"/>
              </a:cxn>
              <a:cxn ang="0">
                <a:pos x="connsiteX1" y="connsiteY1"/>
              </a:cxn>
            </a:cxnLst>
            <a:rect l="l" t="t" r="r" b="b"/>
            <a:pathLst>
              <a:path w="266305" h="512078">
                <a:moveTo>
                  <a:pt x="266305" y="512078"/>
                </a:moveTo>
                <a:lnTo>
                  <a:pt x="0" y="0"/>
                </a:ln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Textfeld 17"/>
          <p:cNvSpPr txBox="1"/>
          <p:nvPr/>
        </p:nvSpPr>
        <p:spPr>
          <a:xfrm>
            <a:off x="6603803" y="2991076"/>
            <a:ext cx="1261984" cy="584776"/>
          </a:xfrm>
          <a:prstGeom prst="rect">
            <a:avLst/>
          </a:prstGeom>
          <a:noFill/>
        </p:spPr>
        <p:txBody>
          <a:bodyPr wrap="none" rtlCol="0">
            <a:spAutoFit/>
          </a:bodyPr>
          <a:lstStyle/>
          <a:p>
            <a:r>
              <a:rPr lang="de-DE" sz="1600" dirty="0"/>
              <a:t>Root</a:t>
            </a:r>
          </a:p>
          <a:p>
            <a:r>
              <a:rPr lang="de-DE" sz="1600" dirty="0"/>
              <a:t>Name Server</a:t>
            </a:r>
          </a:p>
        </p:txBody>
      </p:sp>
      <p:sp>
        <p:nvSpPr>
          <p:cNvPr id="19" name="Textfeld 18"/>
          <p:cNvSpPr txBox="1"/>
          <p:nvPr/>
        </p:nvSpPr>
        <p:spPr>
          <a:xfrm>
            <a:off x="5865657" y="3691544"/>
            <a:ext cx="2401018" cy="338554"/>
          </a:xfrm>
          <a:prstGeom prst="rect">
            <a:avLst/>
          </a:prstGeom>
          <a:noFill/>
        </p:spPr>
        <p:txBody>
          <a:bodyPr wrap="none" rtlCol="0">
            <a:spAutoFit/>
          </a:bodyPr>
          <a:lstStyle/>
          <a:p>
            <a:r>
              <a:rPr lang="de-DE" sz="1600" dirty="0">
                <a:solidFill>
                  <a:srgbClr val="3366FF"/>
                </a:solidFill>
                <a:latin typeface="Courier"/>
                <a:cs typeface="Courier"/>
              </a:rPr>
              <a:t>G.ROOT-SERVERS.NET </a:t>
            </a:r>
          </a:p>
        </p:txBody>
      </p:sp>
      <p:sp>
        <p:nvSpPr>
          <p:cNvPr id="62" name="Rechteck 61"/>
          <p:cNvSpPr/>
          <p:nvPr/>
        </p:nvSpPr>
        <p:spPr>
          <a:xfrm>
            <a:off x="5854860" y="5608952"/>
            <a:ext cx="2893540" cy="338554"/>
          </a:xfrm>
          <a:prstGeom prst="rect">
            <a:avLst/>
          </a:prstGeom>
        </p:spPr>
        <p:txBody>
          <a:bodyPr wrap="none">
            <a:spAutoFit/>
          </a:bodyPr>
          <a:lstStyle/>
          <a:p>
            <a:r>
              <a:rPr lang="de-DE" sz="1600" dirty="0" err="1">
                <a:solidFill>
                  <a:srgbClr val="7F7F7F"/>
                </a:solidFill>
                <a:latin typeface="Courier"/>
                <a:cs typeface="Courier"/>
              </a:rPr>
              <a:t>informatik.uni-ulm.de</a:t>
            </a:r>
            <a:r>
              <a:rPr lang="de-DE" sz="1600" dirty="0">
                <a:solidFill>
                  <a:srgbClr val="7F7F7F"/>
                </a:solidFill>
                <a:latin typeface="Courier"/>
                <a:cs typeface="Courier"/>
              </a:rPr>
              <a:t>.</a:t>
            </a:r>
          </a:p>
        </p:txBody>
      </p:sp>
      <p:sp>
        <p:nvSpPr>
          <p:cNvPr id="63" name="Freihandform 62"/>
          <p:cNvSpPr/>
          <p:nvPr/>
        </p:nvSpPr>
        <p:spPr>
          <a:xfrm>
            <a:off x="4916693" y="2803713"/>
            <a:ext cx="696491" cy="850049"/>
          </a:xfrm>
          <a:custGeom>
            <a:avLst/>
            <a:gdLst>
              <a:gd name="connsiteX0" fmla="*/ 696491 w 696491"/>
              <a:gd name="connsiteY0" fmla="*/ 0 h 850049"/>
              <a:gd name="connsiteX1" fmla="*/ 450671 w 696491"/>
              <a:gd name="connsiteY1" fmla="*/ 542802 h 850049"/>
              <a:gd name="connsiteX2" fmla="*/ 0 w 696491"/>
              <a:gd name="connsiteY2" fmla="*/ 850049 h 850049"/>
            </a:gdLst>
            <a:ahLst/>
            <a:cxnLst>
              <a:cxn ang="0">
                <a:pos x="connsiteX0" y="connsiteY0"/>
              </a:cxn>
              <a:cxn ang="0">
                <a:pos x="connsiteX1" y="connsiteY1"/>
              </a:cxn>
              <a:cxn ang="0">
                <a:pos x="connsiteX2" y="connsiteY2"/>
              </a:cxn>
            </a:cxnLst>
            <a:rect l="l" t="t" r="r" b="b"/>
            <a:pathLst>
              <a:path w="696491" h="850049">
                <a:moveTo>
                  <a:pt x="696491" y="0"/>
                </a:moveTo>
                <a:cubicBezTo>
                  <a:pt x="631622" y="200563"/>
                  <a:pt x="566753" y="401127"/>
                  <a:pt x="450671" y="542802"/>
                </a:cubicBezTo>
                <a:cubicBezTo>
                  <a:pt x="334589" y="684477"/>
                  <a:pt x="0" y="850049"/>
                  <a:pt x="0" y="850049"/>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4" name="Freihandform 63"/>
          <p:cNvSpPr/>
          <p:nvPr/>
        </p:nvSpPr>
        <p:spPr>
          <a:xfrm>
            <a:off x="4916693" y="2803713"/>
            <a:ext cx="696491" cy="850049"/>
          </a:xfrm>
          <a:custGeom>
            <a:avLst/>
            <a:gdLst>
              <a:gd name="connsiteX0" fmla="*/ 696491 w 696491"/>
              <a:gd name="connsiteY0" fmla="*/ 0 h 850049"/>
              <a:gd name="connsiteX1" fmla="*/ 450671 w 696491"/>
              <a:gd name="connsiteY1" fmla="*/ 542802 h 850049"/>
              <a:gd name="connsiteX2" fmla="*/ 0 w 696491"/>
              <a:gd name="connsiteY2" fmla="*/ 850049 h 850049"/>
            </a:gdLst>
            <a:ahLst/>
            <a:cxnLst>
              <a:cxn ang="0">
                <a:pos x="connsiteX0" y="connsiteY0"/>
              </a:cxn>
              <a:cxn ang="0">
                <a:pos x="connsiteX1" y="connsiteY1"/>
              </a:cxn>
              <a:cxn ang="0">
                <a:pos x="connsiteX2" y="connsiteY2"/>
              </a:cxn>
            </a:cxnLst>
            <a:rect l="l" t="t" r="r" b="b"/>
            <a:pathLst>
              <a:path w="696491" h="850049">
                <a:moveTo>
                  <a:pt x="696491" y="0"/>
                </a:moveTo>
                <a:cubicBezTo>
                  <a:pt x="631622" y="200563"/>
                  <a:pt x="566753" y="401127"/>
                  <a:pt x="450671" y="542802"/>
                </a:cubicBezTo>
                <a:cubicBezTo>
                  <a:pt x="334589" y="684477"/>
                  <a:pt x="0" y="850049"/>
                  <a:pt x="0" y="850049"/>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9" name="Titel 8"/>
          <p:cNvSpPr>
            <a:spLocks noGrp="1"/>
          </p:cNvSpPr>
          <p:nvPr>
            <p:ph type="title"/>
          </p:nvPr>
        </p:nvSpPr>
        <p:spPr/>
        <p:txBody>
          <a:bodyPr/>
          <a:lstStyle/>
          <a:p>
            <a:r>
              <a:rPr lang="de-DE"/>
              <a:t>DNS: Rekursive Anfrage:</a:t>
            </a:r>
            <a:br>
              <a:rPr lang="de-DE"/>
            </a:br>
            <a:r>
              <a:rPr lang="de-DE"/>
              <a:t>(Durchreichen)</a:t>
            </a:r>
            <a:endParaRPr lang="de-DE" dirty="0"/>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pPr/>
              <a:t>42</a:t>
            </a:fld>
            <a:endParaRPr lang="de-DE"/>
          </a:p>
        </p:txBody>
      </p:sp>
    </p:spTree>
    <p:extLst>
      <p:ext uri="{BB962C8B-B14F-4D97-AF65-F5344CB8AC3E}">
        <p14:creationId xmlns:p14="http://schemas.microsoft.com/office/powerpoint/2010/main" val="42654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grpId="1" nodeType="clickEffect">
                                  <p:stCondLst>
                                    <p:cond delay="0"/>
                                  </p:stCondLst>
                                  <p:childTnLst>
                                    <p:animClr clrSpc="rgb" dir="cw">
                                      <p:cBhvr override="childStyle">
                                        <p:cTn id="67" dur="500" fill="hold"/>
                                        <p:tgtEl>
                                          <p:spTgt spid="18"/>
                                        </p:tgtEl>
                                        <p:attrNameLst>
                                          <p:attrName>style.color</p:attrName>
                                        </p:attrNameLst>
                                      </p:cBhvr>
                                      <p:to>
                                        <a:srgbClr val="999999"/>
                                      </p:to>
                                    </p:animClr>
                                  </p:childTnLst>
                                </p:cTn>
                              </p:par>
                              <p:par>
                                <p:cTn id="68" presetID="3" presetClass="emph" presetSubtype="2" fill="hold" grpId="4" nodeType="withEffect">
                                  <p:stCondLst>
                                    <p:cond delay="0"/>
                                  </p:stCondLst>
                                  <p:childTnLst>
                                    <p:animClr clrSpc="rgb" dir="cw">
                                      <p:cBhvr override="childStyle">
                                        <p:cTn id="69" dur="500" fill="hold"/>
                                        <p:tgtEl>
                                          <p:spTgt spid="22"/>
                                        </p:tgtEl>
                                        <p:attrNameLst>
                                          <p:attrName>style.color</p:attrName>
                                        </p:attrNameLst>
                                      </p:cBhvr>
                                      <p:to>
                                        <a:srgbClr val="999999"/>
                                      </p:to>
                                    </p:animClr>
                                  </p:childTnLst>
                                </p:cTn>
                              </p:par>
                              <p:par>
                                <p:cTn id="70" presetID="3" presetClass="emph" presetSubtype="2" fill="hold" grpId="4" nodeType="withEffect">
                                  <p:stCondLst>
                                    <p:cond delay="0"/>
                                  </p:stCondLst>
                                  <p:childTnLst>
                                    <p:animClr clrSpc="rgb" dir="cw">
                                      <p:cBhvr override="childStyle">
                                        <p:cTn id="71" dur="500" fill="hold"/>
                                        <p:tgtEl>
                                          <p:spTgt spid="23"/>
                                        </p:tgtEl>
                                        <p:attrNameLst>
                                          <p:attrName>style.color</p:attrName>
                                        </p:attrNameLst>
                                      </p:cBhvr>
                                      <p:to>
                                        <a:srgbClr val="999999"/>
                                      </p:to>
                                    </p:animClr>
                                  </p:childTnLst>
                                </p:cTn>
                              </p:par>
                              <p:par>
                                <p:cTn id="72" presetID="3" presetClass="emph" presetSubtype="2" fill="hold" grpId="1" nodeType="withEffect">
                                  <p:stCondLst>
                                    <p:cond delay="0"/>
                                  </p:stCondLst>
                                  <p:childTnLst>
                                    <p:animClr clrSpc="rgb" dir="cw">
                                      <p:cBhvr override="childStyle">
                                        <p:cTn id="73" dur="500" fill="hold"/>
                                        <p:tgtEl>
                                          <p:spTgt spid="19"/>
                                        </p:tgtEl>
                                        <p:attrNameLst>
                                          <p:attrName>style.color</p:attrName>
                                        </p:attrNameLst>
                                      </p:cBhvr>
                                      <p:to>
                                        <a:srgbClr val="999999"/>
                                      </p:to>
                                    </p:animClr>
                                  </p:childTnLst>
                                </p:cTn>
                              </p:par>
                              <p:par>
                                <p:cTn id="74" presetID="3" presetClass="emph" presetSubtype="2" fill="hold" grpId="1" nodeType="withEffect">
                                  <p:stCondLst>
                                    <p:cond delay="0"/>
                                  </p:stCondLst>
                                  <p:childTnLst>
                                    <p:animClr clrSpc="rgb" dir="cw">
                                      <p:cBhvr override="childStyle">
                                        <p:cTn id="75" dur="500" fill="hold"/>
                                        <p:tgtEl>
                                          <p:spTgt spid="62"/>
                                        </p:tgtEl>
                                        <p:attrNameLst>
                                          <p:attrName>style.color</p:attrName>
                                        </p:attrNameLst>
                                      </p:cBhvr>
                                      <p:to>
                                        <a:srgbClr val="999999"/>
                                      </p:to>
                                    </p:animClr>
                                  </p:childTnLst>
                                </p:cTn>
                              </p:par>
                              <p:par>
                                <p:cTn id="76" presetID="3" presetClass="emph" presetSubtype="2" fill="hold" grpId="1" nodeType="withEffect">
                                  <p:stCondLst>
                                    <p:cond delay="0"/>
                                  </p:stCondLst>
                                  <p:childTnLst>
                                    <p:animClr clrSpc="rgb" dir="cw">
                                      <p:cBhvr override="childStyle">
                                        <p:cTn id="77" dur="500" fill="hold"/>
                                        <p:tgtEl>
                                          <p:spTgt spid="27"/>
                                        </p:tgtEl>
                                        <p:attrNameLst>
                                          <p:attrName>style.color</p:attrName>
                                        </p:attrNameLst>
                                      </p:cBhvr>
                                      <p:to>
                                        <a:srgbClr val="999999"/>
                                      </p:to>
                                    </p:animClr>
                                  </p:childTnLst>
                                </p:cTn>
                              </p:par>
                              <p:par>
                                <p:cTn id="78" presetID="3" presetClass="emph" presetSubtype="2" fill="hold" grpId="1" nodeType="withEffect">
                                  <p:stCondLst>
                                    <p:cond delay="0"/>
                                  </p:stCondLst>
                                  <p:childTnLst>
                                    <p:animClr clrSpc="rgb" dir="cw">
                                      <p:cBhvr override="childStyle">
                                        <p:cTn id="79" dur="500" fill="hold"/>
                                        <p:tgtEl>
                                          <p:spTgt spid="26"/>
                                        </p:tgtEl>
                                        <p:attrNameLst>
                                          <p:attrName>style.color</p:attrName>
                                        </p:attrNameLst>
                                      </p:cBhvr>
                                      <p:to>
                                        <a:srgbClr val="999999"/>
                                      </p:to>
                                    </p:animClr>
                                  </p:childTnLst>
                                </p:cTn>
                              </p:par>
                              <p:par>
                                <p:cTn id="80" presetID="3" presetClass="emph" presetSubtype="2" fill="hold" grpId="1" nodeType="withEffect">
                                  <p:stCondLst>
                                    <p:cond delay="0"/>
                                  </p:stCondLst>
                                  <p:childTnLst>
                                    <p:animClr clrSpc="rgb" dir="cw">
                                      <p:cBhvr override="childStyle">
                                        <p:cTn id="81" dur="500" fill="hold"/>
                                        <p:tgtEl>
                                          <p:spTgt spid="29"/>
                                        </p:tgtEl>
                                        <p:attrNameLst>
                                          <p:attrName>style.color</p:attrName>
                                        </p:attrNameLst>
                                      </p:cBhvr>
                                      <p:to>
                                        <a:srgbClr val="999999"/>
                                      </p:to>
                                    </p:animClr>
                                  </p:childTnLst>
                                </p:cTn>
                              </p:par>
                              <p:par>
                                <p:cTn id="82" presetID="3" presetClass="emph" presetSubtype="2" fill="hold" grpId="1" nodeType="withEffect">
                                  <p:stCondLst>
                                    <p:cond delay="0"/>
                                  </p:stCondLst>
                                  <p:childTnLst>
                                    <p:animClr clrSpc="rgb" dir="cw">
                                      <p:cBhvr override="childStyle">
                                        <p:cTn id="83" dur="500" fill="hold"/>
                                        <p:tgtEl>
                                          <p:spTgt spid="30"/>
                                        </p:tgtEl>
                                        <p:attrNameLst>
                                          <p:attrName>style.color</p:attrName>
                                        </p:attrNameLst>
                                      </p:cBhvr>
                                      <p:to>
                                        <a:srgbClr val="999999"/>
                                      </p:to>
                                    </p:animClr>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00"/>
                                        <p:tgtEl>
                                          <p:spTgt spid="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00"/>
                                        <p:tgtEl>
                                          <p:spTgt spid="16"/>
                                        </p:tgtEl>
                                      </p:cBhvr>
                                    </p:animEffect>
                                  </p:childTnLst>
                                </p:cTn>
                              </p:par>
                              <p:par>
                                <p:cTn id="92" presetID="3" presetClass="emph" presetSubtype="2" fill="hold" grpId="5" nodeType="withEffect">
                                  <p:stCondLst>
                                    <p:cond delay="0"/>
                                  </p:stCondLst>
                                  <p:childTnLst>
                                    <p:animClr clrSpc="rgb" dir="cw">
                                      <p:cBhvr override="childStyle">
                                        <p:cTn id="93" dur="500" fill="hold"/>
                                        <p:tgtEl>
                                          <p:spTgt spid="22"/>
                                        </p:tgtEl>
                                        <p:attrNameLst>
                                          <p:attrName>style.color</p:attrName>
                                        </p:attrNameLst>
                                      </p:cBhvr>
                                      <p:to>
                                        <a:schemeClr val="tx1"/>
                                      </p:to>
                                    </p:animClr>
                                  </p:childTnLst>
                                </p:cTn>
                              </p:par>
                              <p:par>
                                <p:cTn id="94" presetID="3" presetClass="emph" presetSubtype="2" fill="hold" grpId="5" nodeType="withEffect">
                                  <p:stCondLst>
                                    <p:cond delay="0"/>
                                  </p:stCondLst>
                                  <p:childTnLst>
                                    <p:animClr clrSpc="rgb" dir="cw">
                                      <p:cBhvr override="childStyle">
                                        <p:cTn id="95" dur="500" fill="hold"/>
                                        <p:tgtEl>
                                          <p:spTgt spid="23"/>
                                        </p:tgtEl>
                                        <p:attrNameLst>
                                          <p:attrName>style.color</p:attrName>
                                        </p:attrNameLst>
                                      </p:cBhvr>
                                      <p:to>
                                        <a:srgbClr val="3548FF"/>
                                      </p:to>
                                    </p:animClr>
                                  </p:childTnLst>
                                </p:cTn>
                              </p:par>
                            </p:childTnLst>
                          </p:cTn>
                        </p:par>
                        <p:par>
                          <p:cTn id="96" fill="hold">
                            <p:stCondLst>
                              <p:cond delay="500"/>
                            </p:stCondLst>
                            <p:childTnLst>
                              <p:par>
                                <p:cTn id="97" presetID="22" presetClass="exit" presetSubtype="4" fill="hold" grpId="1" nodeType="afterEffect">
                                  <p:stCondLst>
                                    <p:cond delay="0"/>
                                  </p:stCondLst>
                                  <p:childTnLst>
                                    <p:animEffect transition="out" filter="wipe(down)">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wipe(up)">
                                      <p:cBhvr>
                                        <p:cTn id="104" dur="500"/>
                                        <p:tgtEl>
                                          <p:spTgt spid="60"/>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500"/>
                                        <p:tgtEl>
                                          <p:spTgt spid="47"/>
                                        </p:tgtEl>
                                      </p:cBhvr>
                                    </p:animEffect>
                                  </p:childTnLst>
                                </p:cTn>
                              </p:par>
                              <p:par>
                                <p:cTn id="108" presetID="3" presetClass="emph" presetSubtype="2" fill="hold" grpId="1" nodeType="withEffect">
                                  <p:stCondLst>
                                    <p:cond delay="0"/>
                                  </p:stCondLst>
                                  <p:childTnLst>
                                    <p:animClr clrSpc="rgb" dir="cw">
                                      <p:cBhvr override="childStyle">
                                        <p:cTn id="109" dur="500" fill="hold"/>
                                        <p:tgtEl>
                                          <p:spTgt spid="23"/>
                                        </p:tgtEl>
                                        <p:attrNameLst>
                                          <p:attrName>style.color</p:attrName>
                                        </p:attrNameLst>
                                      </p:cBhvr>
                                      <p:to>
                                        <a:srgbClr val="999999"/>
                                      </p:to>
                                    </p:animClr>
                                  </p:childTnLst>
                                </p:cTn>
                              </p:par>
                              <p:par>
                                <p:cTn id="110" presetID="3" presetClass="emph" presetSubtype="2" fill="hold" grpId="1" nodeType="withEffect">
                                  <p:stCondLst>
                                    <p:cond delay="0"/>
                                  </p:stCondLst>
                                  <p:childTnLst>
                                    <p:animClr clrSpc="rgb" dir="cw">
                                      <p:cBhvr override="childStyle">
                                        <p:cTn id="111" dur="500" fill="hold"/>
                                        <p:tgtEl>
                                          <p:spTgt spid="22"/>
                                        </p:tgtEl>
                                        <p:attrNameLst>
                                          <p:attrName>style.color</p:attrName>
                                        </p:attrNameLst>
                                      </p:cBhvr>
                                      <p:to>
                                        <a:srgbClr val="999999"/>
                                      </p:to>
                                    </p:animClr>
                                  </p:childTnLst>
                                </p:cTn>
                              </p:par>
                              <p:par>
                                <p:cTn id="112" presetID="3" presetClass="emph" presetSubtype="2" fill="hold" grpId="2" nodeType="withEffect">
                                  <p:stCondLst>
                                    <p:cond delay="0"/>
                                  </p:stCondLst>
                                  <p:childTnLst>
                                    <p:animClr clrSpc="rgb" dir="cw">
                                      <p:cBhvr override="childStyle">
                                        <p:cTn id="113" dur="500" fill="hold"/>
                                        <p:tgtEl>
                                          <p:spTgt spid="18"/>
                                        </p:tgtEl>
                                        <p:attrNameLst>
                                          <p:attrName>style.color</p:attrName>
                                        </p:attrNameLst>
                                      </p:cBhvr>
                                      <p:to>
                                        <a:schemeClr val="tx1"/>
                                      </p:to>
                                    </p:animClr>
                                  </p:childTnLst>
                                </p:cTn>
                              </p:par>
                              <p:par>
                                <p:cTn id="114" presetID="3" presetClass="emph" presetSubtype="2" fill="hold" grpId="2" nodeType="withEffect">
                                  <p:stCondLst>
                                    <p:cond delay="0"/>
                                  </p:stCondLst>
                                  <p:childTnLst>
                                    <p:animClr clrSpc="rgb" dir="cw">
                                      <p:cBhvr override="childStyle">
                                        <p:cTn id="115" dur="500" fill="hold"/>
                                        <p:tgtEl>
                                          <p:spTgt spid="19"/>
                                        </p:tgtEl>
                                        <p:attrNameLst>
                                          <p:attrName>style.color</p:attrName>
                                        </p:attrNameLst>
                                      </p:cBhvr>
                                      <p:to>
                                        <a:srgbClr val="3548FF"/>
                                      </p:to>
                                    </p:animClr>
                                  </p:childTnLst>
                                </p:cTn>
                              </p:par>
                            </p:childTnLst>
                          </p:cTn>
                        </p:par>
                        <p:par>
                          <p:cTn id="116" fill="hold">
                            <p:stCondLst>
                              <p:cond delay="500"/>
                            </p:stCondLst>
                            <p:childTnLst>
                              <p:par>
                                <p:cTn id="117" presetID="22" presetClass="exit" presetSubtype="1" fill="hold" grpId="1" nodeType="afterEffect">
                                  <p:stCondLst>
                                    <p:cond delay="0"/>
                                  </p:stCondLst>
                                  <p:childTnLst>
                                    <p:animEffect transition="out" filter="wipe(up)">
                                      <p:cBhvr>
                                        <p:cTn id="118" dur="500"/>
                                        <p:tgtEl>
                                          <p:spTgt spid="60"/>
                                        </p:tgtEl>
                                      </p:cBhvr>
                                    </p:animEffect>
                                    <p:set>
                                      <p:cBhvr>
                                        <p:cTn id="119" dur="1" fill="hold">
                                          <p:stCondLst>
                                            <p:cond delay="499"/>
                                          </p:stCondLst>
                                        </p:cTn>
                                        <p:tgtEl>
                                          <p:spTgt spid="6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wipe(up)">
                                      <p:cBhvr>
                                        <p:cTn id="124" dur="500"/>
                                        <p:tgtEl>
                                          <p:spTgt spid="48"/>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3" presetClass="emph" presetSubtype="2" fill="hold" grpId="3" nodeType="withEffect">
                                  <p:stCondLst>
                                    <p:cond delay="0"/>
                                  </p:stCondLst>
                                  <p:childTnLst>
                                    <p:animClr clrSpc="rgb" dir="cw">
                                      <p:cBhvr override="childStyle">
                                        <p:cTn id="129" dur="500" fill="hold"/>
                                        <p:tgtEl>
                                          <p:spTgt spid="18"/>
                                        </p:tgtEl>
                                        <p:attrNameLst>
                                          <p:attrName>style.color</p:attrName>
                                        </p:attrNameLst>
                                      </p:cBhvr>
                                      <p:to>
                                        <a:srgbClr val="999999"/>
                                      </p:to>
                                    </p:animClr>
                                  </p:childTnLst>
                                </p:cTn>
                              </p:par>
                              <p:par>
                                <p:cTn id="130" presetID="3" presetClass="emph" presetSubtype="2" fill="hold" grpId="3" nodeType="withEffect">
                                  <p:stCondLst>
                                    <p:cond delay="0"/>
                                  </p:stCondLst>
                                  <p:childTnLst>
                                    <p:animClr clrSpc="rgb" dir="cw">
                                      <p:cBhvr override="childStyle">
                                        <p:cTn id="131" dur="500" fill="hold"/>
                                        <p:tgtEl>
                                          <p:spTgt spid="19"/>
                                        </p:tgtEl>
                                        <p:attrNameLst>
                                          <p:attrName>style.color</p:attrName>
                                        </p:attrNameLst>
                                      </p:cBhvr>
                                      <p:to>
                                        <a:srgbClr val="999999"/>
                                      </p:to>
                                    </p:animClr>
                                  </p:childTnLst>
                                </p:cTn>
                              </p:par>
                              <p:par>
                                <p:cTn id="132" presetID="3" presetClass="emph" presetSubtype="2" fill="hold" grpId="2" nodeType="withEffect">
                                  <p:stCondLst>
                                    <p:cond delay="0"/>
                                  </p:stCondLst>
                                  <p:childTnLst>
                                    <p:animClr clrSpc="rgb" dir="cw">
                                      <p:cBhvr override="childStyle">
                                        <p:cTn id="133" dur="500" fill="hold"/>
                                        <p:tgtEl>
                                          <p:spTgt spid="26"/>
                                        </p:tgtEl>
                                        <p:attrNameLst>
                                          <p:attrName>style.color</p:attrName>
                                        </p:attrNameLst>
                                      </p:cBhvr>
                                      <p:to>
                                        <a:schemeClr val="tx1"/>
                                      </p:to>
                                    </p:animClr>
                                  </p:childTnLst>
                                </p:cTn>
                              </p:par>
                              <p:par>
                                <p:cTn id="134" presetID="3" presetClass="emph" presetSubtype="2" fill="hold" grpId="2" nodeType="withEffect">
                                  <p:stCondLst>
                                    <p:cond delay="0"/>
                                  </p:stCondLst>
                                  <p:childTnLst>
                                    <p:animClr clrSpc="rgb" dir="cw">
                                      <p:cBhvr override="childStyle">
                                        <p:cTn id="135" dur="500" fill="hold"/>
                                        <p:tgtEl>
                                          <p:spTgt spid="27"/>
                                        </p:tgtEl>
                                        <p:attrNameLst>
                                          <p:attrName>style.color</p:attrName>
                                        </p:attrNameLst>
                                      </p:cBhvr>
                                      <p:to>
                                        <a:srgbClr val="3548FF"/>
                                      </p:to>
                                    </p:animClr>
                                  </p:childTnLst>
                                </p:cTn>
                              </p:par>
                            </p:childTnLst>
                          </p:cTn>
                        </p:par>
                        <p:par>
                          <p:cTn id="136" fill="hold">
                            <p:stCondLst>
                              <p:cond delay="500"/>
                            </p:stCondLst>
                            <p:childTnLst>
                              <p:par>
                                <p:cTn id="137" presetID="22" presetClass="exit" presetSubtype="1" fill="hold" grpId="1" nodeType="afterEffect">
                                  <p:stCondLst>
                                    <p:cond delay="0"/>
                                  </p:stCondLst>
                                  <p:childTnLst>
                                    <p:animEffect transition="out" filter="wipe(up)">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grpId="0" nodeType="click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wipe(right)">
                                      <p:cBhvr>
                                        <p:cTn id="144" dur="500"/>
                                        <p:tgtEl>
                                          <p:spTgt spid="49"/>
                                        </p:tgtEl>
                                      </p:cBhvr>
                                    </p:animEffect>
                                  </p:childTnLst>
                                </p:cTn>
                              </p:par>
                              <p:par>
                                <p:cTn id="145" presetID="22" presetClass="entr" presetSubtype="2"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right)">
                                      <p:cBhvr>
                                        <p:cTn id="147" dur="500"/>
                                        <p:tgtEl>
                                          <p:spTgt spid="57"/>
                                        </p:tgtEl>
                                      </p:cBhvr>
                                    </p:animEffect>
                                  </p:childTnLst>
                                </p:cTn>
                              </p:par>
                              <p:par>
                                <p:cTn id="148" presetID="3" presetClass="emph" presetSubtype="2" fill="hold" grpId="3" nodeType="withEffect">
                                  <p:stCondLst>
                                    <p:cond delay="0"/>
                                  </p:stCondLst>
                                  <p:childTnLst>
                                    <p:animClr clrSpc="rgb" dir="cw">
                                      <p:cBhvr override="childStyle">
                                        <p:cTn id="149" dur="500" fill="hold"/>
                                        <p:tgtEl>
                                          <p:spTgt spid="26"/>
                                        </p:tgtEl>
                                        <p:attrNameLst>
                                          <p:attrName>style.color</p:attrName>
                                        </p:attrNameLst>
                                      </p:cBhvr>
                                      <p:to>
                                        <a:srgbClr val="999999"/>
                                      </p:to>
                                    </p:animClr>
                                  </p:childTnLst>
                                </p:cTn>
                              </p:par>
                              <p:par>
                                <p:cTn id="150" presetID="3" presetClass="emph" presetSubtype="2" fill="hold" grpId="3" nodeType="withEffect">
                                  <p:stCondLst>
                                    <p:cond delay="0"/>
                                  </p:stCondLst>
                                  <p:childTnLst>
                                    <p:animClr clrSpc="rgb" dir="cw">
                                      <p:cBhvr override="childStyle">
                                        <p:cTn id="151" dur="500" fill="hold"/>
                                        <p:tgtEl>
                                          <p:spTgt spid="27"/>
                                        </p:tgtEl>
                                        <p:attrNameLst>
                                          <p:attrName>style.color</p:attrName>
                                        </p:attrNameLst>
                                      </p:cBhvr>
                                      <p:to>
                                        <a:srgbClr val="999999"/>
                                      </p:to>
                                    </p:animClr>
                                  </p:childTnLst>
                                </p:cTn>
                              </p:par>
                              <p:par>
                                <p:cTn id="152" presetID="3" presetClass="emph" presetSubtype="2" fill="hold" grpId="2" nodeType="withEffect">
                                  <p:stCondLst>
                                    <p:cond delay="0"/>
                                  </p:stCondLst>
                                  <p:childTnLst>
                                    <p:animClr clrSpc="rgb" dir="cw">
                                      <p:cBhvr override="childStyle">
                                        <p:cTn id="153" dur="500" fill="hold"/>
                                        <p:tgtEl>
                                          <p:spTgt spid="29"/>
                                        </p:tgtEl>
                                        <p:attrNameLst>
                                          <p:attrName>style.color</p:attrName>
                                        </p:attrNameLst>
                                      </p:cBhvr>
                                      <p:to>
                                        <a:schemeClr val="tx1"/>
                                      </p:to>
                                    </p:animClr>
                                  </p:childTnLst>
                                </p:cTn>
                              </p:par>
                              <p:par>
                                <p:cTn id="154" presetID="3" presetClass="emph" presetSubtype="2" fill="hold" grpId="2" nodeType="withEffect">
                                  <p:stCondLst>
                                    <p:cond delay="0"/>
                                  </p:stCondLst>
                                  <p:childTnLst>
                                    <p:animClr clrSpc="rgb" dir="cw">
                                      <p:cBhvr override="childStyle">
                                        <p:cTn id="155" dur="500" fill="hold"/>
                                        <p:tgtEl>
                                          <p:spTgt spid="62"/>
                                        </p:tgtEl>
                                        <p:attrNameLst>
                                          <p:attrName>style.color</p:attrName>
                                        </p:attrNameLst>
                                      </p:cBhvr>
                                      <p:to>
                                        <a:srgbClr val="6C6C6C"/>
                                      </p:to>
                                    </p:animClr>
                                  </p:childTnLst>
                                </p:cTn>
                              </p:par>
                              <p:par>
                                <p:cTn id="156" presetID="3" presetClass="emph" presetSubtype="2" fill="hold" grpId="2" nodeType="withEffect">
                                  <p:stCondLst>
                                    <p:cond delay="0"/>
                                  </p:stCondLst>
                                  <p:childTnLst>
                                    <p:animClr clrSpc="rgb" dir="cw">
                                      <p:cBhvr override="childStyle">
                                        <p:cTn id="157" dur="500" fill="hold"/>
                                        <p:tgtEl>
                                          <p:spTgt spid="30"/>
                                        </p:tgtEl>
                                        <p:attrNameLst>
                                          <p:attrName>style.color</p:attrName>
                                        </p:attrNameLst>
                                      </p:cBhvr>
                                      <p:to>
                                        <a:srgbClr val="3548FF"/>
                                      </p:to>
                                    </p:animClr>
                                  </p:childTnLst>
                                </p:cTn>
                              </p:par>
                            </p:childTnLst>
                          </p:cTn>
                        </p:par>
                        <p:par>
                          <p:cTn id="158" fill="hold">
                            <p:stCondLst>
                              <p:cond delay="500"/>
                            </p:stCondLst>
                            <p:childTnLst>
                              <p:par>
                                <p:cTn id="159" presetID="22" presetClass="exit" presetSubtype="2" fill="hold" grpId="1" nodeType="afterEffect">
                                  <p:stCondLst>
                                    <p:cond delay="0"/>
                                  </p:stCondLst>
                                  <p:childTnLst>
                                    <p:animEffect transition="out" filter="wipe(right)">
                                      <p:cBhvr>
                                        <p:cTn id="160" dur="500"/>
                                        <p:tgtEl>
                                          <p:spTgt spid="57"/>
                                        </p:tgtEl>
                                      </p:cBhvr>
                                    </p:animEffect>
                                    <p:set>
                                      <p:cBhvr>
                                        <p:cTn id="161" dur="1" fill="hold">
                                          <p:stCondLst>
                                            <p:cond delay="499"/>
                                          </p:stCondLst>
                                        </p:cTn>
                                        <p:tgtEl>
                                          <p:spTgt spid="57"/>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50"/>
                                        </p:tgtEl>
                                        <p:attrNameLst>
                                          <p:attrName>style.visibility</p:attrName>
                                        </p:attrNameLst>
                                      </p:cBhvr>
                                      <p:to>
                                        <p:strVal val="visible"/>
                                      </p:to>
                                    </p:set>
                                    <p:animEffect transition="in" filter="wipe(down)">
                                      <p:cBhvr>
                                        <p:cTn id="166" dur="500"/>
                                        <p:tgtEl>
                                          <p:spTgt spid="50"/>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down)">
                                      <p:cBhvr>
                                        <p:cTn id="169" dur="500"/>
                                        <p:tgtEl>
                                          <p:spTgt spid="58"/>
                                        </p:tgtEl>
                                      </p:cBhvr>
                                    </p:animEffect>
                                  </p:childTnLst>
                                </p:cTn>
                              </p:par>
                              <p:par>
                                <p:cTn id="170" presetID="3" presetClass="emph" presetSubtype="2" fill="hold" grpId="3" nodeType="withEffect">
                                  <p:stCondLst>
                                    <p:cond delay="0"/>
                                  </p:stCondLst>
                                  <p:childTnLst>
                                    <p:animClr clrSpc="rgb" dir="cw">
                                      <p:cBhvr override="childStyle">
                                        <p:cTn id="171" dur="500" fill="hold"/>
                                        <p:tgtEl>
                                          <p:spTgt spid="29"/>
                                        </p:tgtEl>
                                        <p:attrNameLst>
                                          <p:attrName>style.color</p:attrName>
                                        </p:attrNameLst>
                                      </p:cBhvr>
                                      <p:to>
                                        <a:srgbClr val="999999"/>
                                      </p:to>
                                    </p:animClr>
                                  </p:childTnLst>
                                </p:cTn>
                              </p:par>
                              <p:par>
                                <p:cTn id="172" presetID="3" presetClass="emph" presetSubtype="2" fill="hold" grpId="3" nodeType="withEffect">
                                  <p:stCondLst>
                                    <p:cond delay="0"/>
                                  </p:stCondLst>
                                  <p:childTnLst>
                                    <p:animClr clrSpc="rgb" dir="cw">
                                      <p:cBhvr override="childStyle">
                                        <p:cTn id="173" dur="500" fill="hold"/>
                                        <p:tgtEl>
                                          <p:spTgt spid="62"/>
                                        </p:tgtEl>
                                        <p:attrNameLst>
                                          <p:attrName>style.color</p:attrName>
                                        </p:attrNameLst>
                                      </p:cBhvr>
                                      <p:to>
                                        <a:srgbClr val="999999"/>
                                      </p:to>
                                    </p:animClr>
                                  </p:childTnLst>
                                </p:cTn>
                              </p:par>
                              <p:par>
                                <p:cTn id="174" presetID="3" presetClass="emph" presetSubtype="2" fill="hold" grpId="3" nodeType="withEffect">
                                  <p:stCondLst>
                                    <p:cond delay="0"/>
                                  </p:stCondLst>
                                  <p:childTnLst>
                                    <p:animClr clrSpc="rgb" dir="cw">
                                      <p:cBhvr override="childStyle">
                                        <p:cTn id="175" dur="500" fill="hold"/>
                                        <p:tgtEl>
                                          <p:spTgt spid="30"/>
                                        </p:tgtEl>
                                        <p:attrNameLst>
                                          <p:attrName>style.color</p:attrName>
                                        </p:attrNameLst>
                                      </p:cBhvr>
                                      <p:to>
                                        <a:srgbClr val="999999"/>
                                      </p:to>
                                    </p:animClr>
                                  </p:childTnLst>
                                </p:cTn>
                              </p:par>
                              <p:par>
                                <p:cTn id="176" presetID="3" presetClass="emph" presetSubtype="2" fill="hold" grpId="4" nodeType="withEffect">
                                  <p:stCondLst>
                                    <p:cond delay="0"/>
                                  </p:stCondLst>
                                  <p:childTnLst>
                                    <p:animClr clrSpc="rgb" dir="cw">
                                      <p:cBhvr override="childStyle">
                                        <p:cTn id="177" dur="500" fill="hold"/>
                                        <p:tgtEl>
                                          <p:spTgt spid="26"/>
                                        </p:tgtEl>
                                        <p:attrNameLst>
                                          <p:attrName>style.color</p:attrName>
                                        </p:attrNameLst>
                                      </p:cBhvr>
                                      <p:to>
                                        <a:schemeClr val="tx1"/>
                                      </p:to>
                                    </p:animClr>
                                  </p:childTnLst>
                                </p:cTn>
                              </p:par>
                              <p:par>
                                <p:cTn id="178" presetID="3" presetClass="emph" presetSubtype="2" fill="hold" grpId="4" nodeType="withEffect">
                                  <p:stCondLst>
                                    <p:cond delay="0"/>
                                  </p:stCondLst>
                                  <p:childTnLst>
                                    <p:animClr clrSpc="rgb" dir="cw">
                                      <p:cBhvr override="childStyle">
                                        <p:cTn id="179" dur="500" fill="hold"/>
                                        <p:tgtEl>
                                          <p:spTgt spid="27"/>
                                        </p:tgtEl>
                                        <p:attrNameLst>
                                          <p:attrName>style.color</p:attrName>
                                        </p:attrNameLst>
                                      </p:cBhvr>
                                      <p:to>
                                        <a:srgbClr val="3548FF"/>
                                      </p:to>
                                    </p:animClr>
                                  </p:childTnLst>
                                </p:cTn>
                              </p:par>
                            </p:childTnLst>
                          </p:cTn>
                        </p:par>
                        <p:par>
                          <p:cTn id="180" fill="hold">
                            <p:stCondLst>
                              <p:cond delay="500"/>
                            </p:stCondLst>
                            <p:childTnLst>
                              <p:par>
                                <p:cTn id="181" presetID="22" presetClass="exit" presetSubtype="4" fill="hold" grpId="1" nodeType="afterEffect">
                                  <p:stCondLst>
                                    <p:cond delay="0"/>
                                  </p:stCondLst>
                                  <p:childTnLst>
                                    <p:animEffect transition="out" filter="wipe(down)">
                                      <p:cBhvr>
                                        <p:cTn id="182" dur="500"/>
                                        <p:tgtEl>
                                          <p:spTgt spid="58"/>
                                        </p:tgtEl>
                                      </p:cBhvr>
                                    </p:animEffect>
                                    <p:set>
                                      <p:cBhvr>
                                        <p:cTn id="183" dur="1" fill="hold">
                                          <p:stCondLst>
                                            <p:cond delay="499"/>
                                          </p:stCondLst>
                                        </p:cTn>
                                        <p:tgtEl>
                                          <p:spTgt spid="58"/>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54"/>
                                        </p:tgtEl>
                                        <p:attrNameLst>
                                          <p:attrName>style.visibility</p:attrName>
                                        </p:attrNameLst>
                                      </p:cBhvr>
                                      <p:to>
                                        <p:strVal val="visible"/>
                                      </p:to>
                                    </p:set>
                                    <p:animEffect transition="in" filter="wipe(down)">
                                      <p:cBhvr>
                                        <p:cTn id="188" dur="500"/>
                                        <p:tgtEl>
                                          <p:spTgt spid="54"/>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wipe(down)">
                                      <p:cBhvr>
                                        <p:cTn id="191" dur="500"/>
                                        <p:tgtEl>
                                          <p:spTgt spid="59"/>
                                        </p:tgtEl>
                                      </p:cBhvr>
                                    </p:animEffect>
                                  </p:childTnLst>
                                </p:cTn>
                              </p:par>
                              <p:par>
                                <p:cTn id="192" presetID="3" presetClass="emph" presetSubtype="2" fill="hold" grpId="5" nodeType="withEffect">
                                  <p:stCondLst>
                                    <p:cond delay="0"/>
                                  </p:stCondLst>
                                  <p:childTnLst>
                                    <p:animClr clrSpc="rgb" dir="cw">
                                      <p:cBhvr override="childStyle">
                                        <p:cTn id="193" dur="500" fill="hold"/>
                                        <p:tgtEl>
                                          <p:spTgt spid="27"/>
                                        </p:tgtEl>
                                        <p:attrNameLst>
                                          <p:attrName>style.color</p:attrName>
                                        </p:attrNameLst>
                                      </p:cBhvr>
                                      <p:to>
                                        <a:srgbClr val="999999"/>
                                      </p:to>
                                    </p:animClr>
                                  </p:childTnLst>
                                </p:cTn>
                              </p:par>
                              <p:par>
                                <p:cTn id="194" presetID="3" presetClass="emph" presetSubtype="2" fill="hold" grpId="5" nodeType="withEffect">
                                  <p:stCondLst>
                                    <p:cond delay="0"/>
                                  </p:stCondLst>
                                  <p:childTnLst>
                                    <p:animClr clrSpc="rgb" dir="cw">
                                      <p:cBhvr override="childStyle">
                                        <p:cTn id="195" dur="500" fill="hold"/>
                                        <p:tgtEl>
                                          <p:spTgt spid="26"/>
                                        </p:tgtEl>
                                        <p:attrNameLst>
                                          <p:attrName>style.color</p:attrName>
                                        </p:attrNameLst>
                                      </p:cBhvr>
                                      <p:to>
                                        <a:srgbClr val="999999"/>
                                      </p:to>
                                    </p:animClr>
                                  </p:childTnLst>
                                </p:cTn>
                              </p:par>
                              <p:par>
                                <p:cTn id="196" presetID="3" presetClass="emph" presetSubtype="2" fill="hold" grpId="4" nodeType="withEffect">
                                  <p:stCondLst>
                                    <p:cond delay="0"/>
                                  </p:stCondLst>
                                  <p:childTnLst>
                                    <p:animClr clrSpc="rgb" dir="cw">
                                      <p:cBhvr override="childStyle">
                                        <p:cTn id="197" dur="500" fill="hold"/>
                                        <p:tgtEl>
                                          <p:spTgt spid="18"/>
                                        </p:tgtEl>
                                        <p:attrNameLst>
                                          <p:attrName>style.color</p:attrName>
                                        </p:attrNameLst>
                                      </p:cBhvr>
                                      <p:to>
                                        <a:schemeClr val="tx1"/>
                                      </p:to>
                                    </p:animClr>
                                  </p:childTnLst>
                                </p:cTn>
                              </p:par>
                              <p:par>
                                <p:cTn id="198" presetID="3" presetClass="emph" presetSubtype="2" fill="hold" grpId="4" nodeType="withEffect">
                                  <p:stCondLst>
                                    <p:cond delay="0"/>
                                  </p:stCondLst>
                                  <p:childTnLst>
                                    <p:animClr clrSpc="rgb" dir="cw">
                                      <p:cBhvr override="childStyle">
                                        <p:cTn id="199" dur="500" fill="hold"/>
                                        <p:tgtEl>
                                          <p:spTgt spid="19"/>
                                        </p:tgtEl>
                                        <p:attrNameLst>
                                          <p:attrName>style.color</p:attrName>
                                        </p:attrNameLst>
                                      </p:cBhvr>
                                      <p:to>
                                        <a:srgbClr val="3548FF"/>
                                      </p:to>
                                    </p:animClr>
                                  </p:childTnLst>
                                </p:cTn>
                              </p:par>
                            </p:childTnLst>
                          </p:cTn>
                        </p:par>
                        <p:par>
                          <p:cTn id="200" fill="hold">
                            <p:stCondLst>
                              <p:cond delay="500"/>
                            </p:stCondLst>
                            <p:childTnLst>
                              <p:par>
                                <p:cTn id="201" presetID="22" presetClass="exit" presetSubtype="4" fill="hold" grpId="1" nodeType="afterEffect">
                                  <p:stCondLst>
                                    <p:cond delay="0"/>
                                  </p:stCondLst>
                                  <p:childTnLst>
                                    <p:animEffect transition="out" filter="wipe(down)">
                                      <p:cBhvr>
                                        <p:cTn id="202" dur="500"/>
                                        <p:tgtEl>
                                          <p:spTgt spid="59"/>
                                        </p:tgtEl>
                                      </p:cBhvr>
                                    </p:animEffect>
                                    <p:set>
                                      <p:cBhvr>
                                        <p:cTn id="203" dur="1" fill="hold">
                                          <p:stCondLst>
                                            <p:cond delay="499"/>
                                          </p:stCondLst>
                                        </p:cTn>
                                        <p:tgtEl>
                                          <p:spTgt spid="59"/>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53"/>
                                        </p:tgtEl>
                                        <p:attrNameLst>
                                          <p:attrName>style.visibility</p:attrName>
                                        </p:attrNameLst>
                                      </p:cBhvr>
                                      <p:to>
                                        <p:strVal val="visible"/>
                                      </p:to>
                                    </p:set>
                                    <p:animEffect transition="in" filter="wipe(down)">
                                      <p:cBhvr>
                                        <p:cTn id="208" dur="500"/>
                                        <p:tgtEl>
                                          <p:spTgt spid="53"/>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animEffect transition="in" filter="wipe(down)">
                                      <p:cBhvr>
                                        <p:cTn id="211" dur="500"/>
                                        <p:tgtEl>
                                          <p:spTgt spid="61"/>
                                        </p:tgtEl>
                                      </p:cBhvr>
                                    </p:animEffect>
                                  </p:childTnLst>
                                </p:cTn>
                              </p:par>
                              <p:par>
                                <p:cTn id="212" presetID="3" presetClass="emph" presetSubtype="2" fill="hold" grpId="5" nodeType="withEffect">
                                  <p:stCondLst>
                                    <p:cond delay="0"/>
                                  </p:stCondLst>
                                  <p:childTnLst>
                                    <p:animClr clrSpc="rgb" dir="cw">
                                      <p:cBhvr override="childStyle">
                                        <p:cTn id="213" dur="500" fill="hold"/>
                                        <p:tgtEl>
                                          <p:spTgt spid="18"/>
                                        </p:tgtEl>
                                        <p:attrNameLst>
                                          <p:attrName>style.color</p:attrName>
                                        </p:attrNameLst>
                                      </p:cBhvr>
                                      <p:to>
                                        <a:srgbClr val="999999"/>
                                      </p:to>
                                    </p:animClr>
                                  </p:childTnLst>
                                </p:cTn>
                              </p:par>
                              <p:par>
                                <p:cTn id="214" presetID="3" presetClass="emph" presetSubtype="2" fill="hold" grpId="5" nodeType="withEffect">
                                  <p:stCondLst>
                                    <p:cond delay="0"/>
                                  </p:stCondLst>
                                  <p:childTnLst>
                                    <p:animClr clrSpc="rgb" dir="cw">
                                      <p:cBhvr override="childStyle">
                                        <p:cTn id="215" dur="500" fill="hold"/>
                                        <p:tgtEl>
                                          <p:spTgt spid="19"/>
                                        </p:tgtEl>
                                        <p:attrNameLst>
                                          <p:attrName>style.color</p:attrName>
                                        </p:attrNameLst>
                                      </p:cBhvr>
                                      <p:to>
                                        <a:srgbClr val="999999"/>
                                      </p:to>
                                    </p:animClr>
                                  </p:childTnLst>
                                </p:cTn>
                              </p:par>
                              <p:par>
                                <p:cTn id="216" presetID="3" presetClass="emph" presetSubtype="2" fill="hold" grpId="2" nodeType="withEffect">
                                  <p:stCondLst>
                                    <p:cond delay="0"/>
                                  </p:stCondLst>
                                  <p:childTnLst>
                                    <p:animClr clrSpc="rgb" dir="cw">
                                      <p:cBhvr override="childStyle">
                                        <p:cTn id="217" dur="500" fill="hold"/>
                                        <p:tgtEl>
                                          <p:spTgt spid="22"/>
                                        </p:tgtEl>
                                        <p:attrNameLst>
                                          <p:attrName>style.color</p:attrName>
                                        </p:attrNameLst>
                                      </p:cBhvr>
                                      <p:to>
                                        <a:schemeClr val="tx1"/>
                                      </p:to>
                                    </p:animClr>
                                  </p:childTnLst>
                                </p:cTn>
                              </p:par>
                              <p:par>
                                <p:cTn id="218" presetID="3" presetClass="emph" presetSubtype="2" fill="hold" grpId="2" nodeType="withEffect">
                                  <p:stCondLst>
                                    <p:cond delay="0"/>
                                  </p:stCondLst>
                                  <p:childTnLst>
                                    <p:animClr clrSpc="rgb" dir="cw">
                                      <p:cBhvr override="childStyle">
                                        <p:cTn id="219" dur="500" fill="hold"/>
                                        <p:tgtEl>
                                          <p:spTgt spid="23"/>
                                        </p:tgtEl>
                                        <p:attrNameLst>
                                          <p:attrName>style.color</p:attrName>
                                        </p:attrNameLst>
                                      </p:cBhvr>
                                      <p:to>
                                        <a:srgbClr val="3548FF"/>
                                      </p:to>
                                    </p:animClr>
                                  </p:childTnLst>
                                </p:cTn>
                              </p:par>
                            </p:childTnLst>
                          </p:cTn>
                        </p:par>
                        <p:par>
                          <p:cTn id="220" fill="hold">
                            <p:stCondLst>
                              <p:cond delay="500"/>
                            </p:stCondLst>
                            <p:childTnLst>
                              <p:par>
                                <p:cTn id="221" presetID="22" presetClass="exit" presetSubtype="4" fill="hold" grpId="1" nodeType="afterEffect">
                                  <p:stCondLst>
                                    <p:cond delay="0"/>
                                  </p:stCondLst>
                                  <p:childTnLst>
                                    <p:animEffect transition="out" filter="wipe(down)">
                                      <p:cBhvr>
                                        <p:cTn id="222" dur="500"/>
                                        <p:tgtEl>
                                          <p:spTgt spid="61"/>
                                        </p:tgtEl>
                                      </p:cBhvr>
                                    </p:animEffect>
                                    <p:set>
                                      <p:cBhvr>
                                        <p:cTn id="223" dur="1" fill="hold">
                                          <p:stCondLst>
                                            <p:cond delay="499"/>
                                          </p:stCondLst>
                                        </p:cTn>
                                        <p:tgtEl>
                                          <p:spTgt spid="6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2" presetClass="entr" presetSubtype="1" fill="hold" grpId="0" nodeType="click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wipe(up)">
                                      <p:cBhvr>
                                        <p:cTn id="228" dur="500"/>
                                        <p:tgtEl>
                                          <p:spTgt spid="64"/>
                                        </p:tgtEl>
                                      </p:cBhvr>
                                    </p:animEffect>
                                  </p:childTnLst>
                                </p:cTn>
                              </p:par>
                              <p:par>
                                <p:cTn id="229" presetID="22" presetClass="entr" presetSubtype="1"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Effect transition="in" filter="wipe(up)">
                                      <p:cBhvr>
                                        <p:cTn id="231" dur="500"/>
                                        <p:tgtEl>
                                          <p:spTgt spid="63"/>
                                        </p:tgtEl>
                                      </p:cBhvr>
                                    </p:animEffect>
                                  </p:childTnLst>
                                </p:cTn>
                              </p:par>
                            </p:childTnLst>
                          </p:cTn>
                        </p:par>
                        <p:par>
                          <p:cTn id="232" fill="hold">
                            <p:stCondLst>
                              <p:cond delay="500"/>
                            </p:stCondLst>
                            <p:childTnLst>
                              <p:par>
                                <p:cTn id="233" presetID="22" presetClass="exit" presetSubtype="1" fill="hold" grpId="1" nodeType="afterEffect">
                                  <p:stCondLst>
                                    <p:cond delay="0"/>
                                  </p:stCondLst>
                                  <p:childTnLst>
                                    <p:animEffect transition="out" filter="wipe(up)">
                                      <p:cBhvr>
                                        <p:cTn id="234" dur="500"/>
                                        <p:tgtEl>
                                          <p:spTgt spid="64"/>
                                        </p:tgtEl>
                                      </p:cBhvr>
                                    </p:animEffect>
                                    <p:set>
                                      <p:cBhvr>
                                        <p:cTn id="235" dur="1" fill="hold">
                                          <p:stCondLst>
                                            <p:cond delay="499"/>
                                          </p:stCondLst>
                                        </p:cTn>
                                        <p:tgtEl>
                                          <p:spTgt spid="64"/>
                                        </p:tgtEl>
                                        <p:attrNameLst>
                                          <p:attrName>style.visibility</p:attrName>
                                        </p:attrNameLst>
                                      </p:cBhvr>
                                      <p:to>
                                        <p:strVal val="hidden"/>
                                      </p:to>
                                    </p:set>
                                  </p:childTnLst>
                                </p:cTn>
                              </p:par>
                              <p:par>
                                <p:cTn id="236" presetID="3" presetClass="emph" presetSubtype="2" fill="hold" grpId="3" nodeType="withEffect">
                                  <p:stCondLst>
                                    <p:cond delay="0"/>
                                  </p:stCondLst>
                                  <p:childTnLst>
                                    <p:animClr clrSpc="rgb" dir="cw">
                                      <p:cBhvr override="childStyle">
                                        <p:cTn id="237" dur="500" fill="hold"/>
                                        <p:tgtEl>
                                          <p:spTgt spid="23"/>
                                        </p:tgtEl>
                                        <p:attrNameLst>
                                          <p:attrName>style.color</p:attrName>
                                        </p:attrNameLst>
                                      </p:cBhvr>
                                      <p:to>
                                        <a:srgbClr val="999999"/>
                                      </p:to>
                                    </p:animClr>
                                  </p:childTnLst>
                                </p:cTn>
                              </p:par>
                              <p:par>
                                <p:cTn id="238" presetID="3" presetClass="emph" presetSubtype="2" fill="hold" grpId="3" nodeType="withEffect">
                                  <p:stCondLst>
                                    <p:cond delay="0"/>
                                  </p:stCondLst>
                                  <p:childTnLst>
                                    <p:animClr clrSpc="rgb" dir="cw">
                                      <p:cBhvr override="childStyle">
                                        <p:cTn id="239" dur="500" fill="hold"/>
                                        <p:tgtEl>
                                          <p:spTgt spid="22"/>
                                        </p:tgtEl>
                                        <p:attrNameLst>
                                          <p:attrName>style.color</p:attrName>
                                        </p:attrNameLst>
                                      </p:cBhvr>
                                      <p:to>
                                        <a:srgbClr val="999999"/>
                                      </p:to>
                                    </p:animClr>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39"/>
                                        </p:tgtEl>
                                        <p:attrNameLst>
                                          <p:attrName>style.visibility</p:attrName>
                                        </p:attrNameLst>
                                      </p:cBhvr>
                                      <p:to>
                                        <p:strVal val="visible"/>
                                      </p:to>
                                    </p:set>
                                    <p:animEffect transition="in" filter="fade">
                                      <p:cBhvr>
                                        <p:cTn id="244" dur="500"/>
                                        <p:tgtEl>
                                          <p:spTgt spid="39"/>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0"/>
                                        </p:tgtEl>
                                        <p:attrNameLst>
                                          <p:attrName>style.visibility</p:attrName>
                                        </p:attrNameLst>
                                      </p:cBhvr>
                                      <p:to>
                                        <p:strVal val="visible"/>
                                      </p:to>
                                    </p:set>
                                    <p:animEffect transition="in" filter="fade">
                                      <p:cBhvr>
                                        <p:cTn id="247" dur="500"/>
                                        <p:tgtEl>
                                          <p:spTgt spid="40"/>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1"/>
                                        </p:tgtEl>
                                        <p:attrNameLst>
                                          <p:attrName>style.visibility</p:attrName>
                                        </p:attrNameLst>
                                      </p:cBhvr>
                                      <p:to>
                                        <p:strVal val="visible"/>
                                      </p:to>
                                    </p:set>
                                    <p:animEffect transition="in" filter="fade">
                                      <p:cBhvr>
                                        <p:cTn id="250" dur="500"/>
                                        <p:tgtEl>
                                          <p:spTgt spid="41"/>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42"/>
                                        </p:tgtEl>
                                        <p:attrNameLst>
                                          <p:attrName>style.visibility</p:attrName>
                                        </p:attrNameLst>
                                      </p:cBhvr>
                                      <p:to>
                                        <p:strVal val="visible"/>
                                      </p:to>
                                    </p:set>
                                    <p:animEffect transition="in" filter="fade">
                                      <p:cBhvr>
                                        <p:cTn id="253" dur="500"/>
                                        <p:tgtEl>
                                          <p:spTgt spid="4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43"/>
                                        </p:tgtEl>
                                        <p:attrNameLst>
                                          <p:attrName>style.visibility</p:attrName>
                                        </p:attrNameLst>
                                      </p:cBhvr>
                                      <p:to>
                                        <p:strVal val="visible"/>
                                      </p:to>
                                    </p:set>
                                    <p:animEffect transition="in" filter="fade">
                                      <p:cBhvr>
                                        <p:cTn id="256" dur="500"/>
                                        <p:tgtEl>
                                          <p:spTgt spid="4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Effect transition="in" filter="fade">
                                      <p:cBhvr>
                                        <p:cTn id="259" dur="500"/>
                                        <p:tgtEl>
                                          <p:spTgt spid="4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45"/>
                                        </p:tgtEl>
                                        <p:attrNameLst>
                                          <p:attrName>style.visibility</p:attrName>
                                        </p:attrNameLst>
                                      </p:cBhvr>
                                      <p:to>
                                        <p:strVal val="visible"/>
                                      </p:to>
                                    </p:set>
                                    <p:animEffect transition="in" filter="fade">
                                      <p:cBhvr>
                                        <p:cTn id="262" dur="500"/>
                                        <p:tgtEl>
                                          <p:spTgt spid="4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6"/>
                                        </p:tgtEl>
                                        <p:attrNameLst>
                                          <p:attrName>style.visibility</p:attrName>
                                        </p:attrNameLst>
                                      </p:cBhvr>
                                      <p:to>
                                        <p:strVal val="visible"/>
                                      </p:to>
                                    </p:set>
                                    <p:animEffect transition="in" filter="fade">
                                      <p:cBhvr>
                                        <p:cTn id="2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3" grpId="0" animBg="1"/>
      <p:bldP spid="54" grpId="0" animBg="1"/>
      <p:bldP spid="8" grpId="0" animBg="1"/>
      <p:bldP spid="16" grpId="0" animBg="1"/>
      <p:bldP spid="16" grpId="1" animBg="1"/>
      <p:bldP spid="20" grpId="0" animBg="1"/>
      <p:bldP spid="22" grpId="0"/>
      <p:bldP spid="22" grpId="1"/>
      <p:bldP spid="22" grpId="2"/>
      <p:bldP spid="22" grpId="3"/>
      <p:bldP spid="22" grpId="4"/>
      <p:bldP spid="22" grpId="5"/>
      <p:bldP spid="23" grpId="0"/>
      <p:bldP spid="23" grpId="1"/>
      <p:bldP spid="23" grpId="2"/>
      <p:bldP spid="23" grpId="3"/>
      <p:bldP spid="23" grpId="4"/>
      <p:bldP spid="23" grpId="5"/>
      <p:bldP spid="24" grpId="0" animBg="1"/>
      <p:bldP spid="26" grpId="0"/>
      <p:bldP spid="26" grpId="1"/>
      <p:bldP spid="26" grpId="2"/>
      <p:bldP spid="26" grpId="3"/>
      <p:bldP spid="26" grpId="4"/>
      <p:bldP spid="26" grpId="5"/>
      <p:bldP spid="27" grpId="0"/>
      <p:bldP spid="27" grpId="1"/>
      <p:bldP spid="27" grpId="2"/>
      <p:bldP spid="27" grpId="3"/>
      <p:bldP spid="27" grpId="4"/>
      <p:bldP spid="27" grpId="5"/>
      <p:bldP spid="28" grpId="0" animBg="1"/>
      <p:bldP spid="30" grpId="0"/>
      <p:bldP spid="30" grpId="1"/>
      <p:bldP spid="30" grpId="2"/>
      <p:bldP spid="30" grpId="3"/>
      <p:bldP spid="31" grpId="0" animBg="1"/>
      <p:bldP spid="39" grpId="0"/>
      <p:bldP spid="40" grpId="0"/>
      <p:bldP spid="41" grpId="0"/>
      <p:bldP spid="42" grpId="0"/>
      <p:bldP spid="43" grpId="0"/>
      <p:bldP spid="44" grpId="0"/>
      <p:bldP spid="45" grpId="0"/>
      <p:bldP spid="46" grpId="0"/>
      <p:bldP spid="56" grpId="0" animBg="1"/>
      <p:bldP spid="56" grpId="1" animBg="1"/>
      <p:bldP spid="57" grpId="0" animBg="1"/>
      <p:bldP spid="57" grpId="1" animBg="1"/>
      <p:bldP spid="58" grpId="0" animBg="1"/>
      <p:bldP spid="58" grpId="1" animBg="1"/>
      <p:bldP spid="59" grpId="0" animBg="1"/>
      <p:bldP spid="59" grpId="1" animBg="1"/>
      <p:bldP spid="29" grpId="0"/>
      <p:bldP spid="29" grpId="1"/>
      <p:bldP spid="29" grpId="2"/>
      <p:bldP spid="29" grpId="3"/>
      <p:bldP spid="60" grpId="0" animBg="1"/>
      <p:bldP spid="60" grpId="1" animBg="1"/>
      <p:bldP spid="61" grpId="0" animBg="1"/>
      <p:bldP spid="61" grpId="1" animBg="1"/>
      <p:bldP spid="18" grpId="0"/>
      <p:bldP spid="18" grpId="1"/>
      <p:bldP spid="18" grpId="2"/>
      <p:bldP spid="18" grpId="3"/>
      <p:bldP spid="18" grpId="4"/>
      <p:bldP spid="18" grpId="5"/>
      <p:bldP spid="19" grpId="0"/>
      <p:bldP spid="19" grpId="1"/>
      <p:bldP spid="19" grpId="2"/>
      <p:bldP spid="19" grpId="3"/>
      <p:bldP spid="19" grpId="4"/>
      <p:bldP spid="19" grpId="5"/>
      <p:bldP spid="62" grpId="0"/>
      <p:bldP spid="62" grpId="1"/>
      <p:bldP spid="62" grpId="2"/>
      <p:bldP spid="62" grpId="3"/>
      <p:bldP spid="63" grpId="0" animBg="1"/>
      <p:bldP spid="64" grpId="0" animBg="1"/>
      <p:bldP spid="6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Regelfall: kombinierter Ansatz</a:t>
            </a:r>
          </a:p>
        </p:txBody>
      </p:sp>
      <p:pic>
        <p:nvPicPr>
          <p:cNvPr id="6" name="Content Placeholder 5"/>
          <p:cNvPicPr>
            <a:picLocks noGrp="1" noChangeAspect="1"/>
          </p:cNvPicPr>
          <p:nvPr>
            <p:ph sz="half" idx="1"/>
          </p:nvPr>
        </p:nvPicPr>
        <p:blipFill>
          <a:blip r:embed="rId2"/>
          <a:stretch>
            <a:fillRect/>
          </a:stretch>
        </p:blipFill>
        <p:spPr>
          <a:xfrm>
            <a:off x="482338" y="1849822"/>
            <a:ext cx="3662954" cy="4130566"/>
          </a:xfrm>
        </p:spPr>
      </p:pic>
      <p:sp>
        <p:nvSpPr>
          <p:cNvPr id="4" name="Content Placeholder 3"/>
          <p:cNvSpPr>
            <a:spLocks noGrp="1"/>
          </p:cNvSpPr>
          <p:nvPr>
            <p:ph sz="half" idx="2"/>
          </p:nvPr>
        </p:nvSpPr>
        <p:spPr>
          <a:xfrm>
            <a:off x="4225159" y="1597572"/>
            <a:ext cx="4290191" cy="4579391"/>
          </a:xfrm>
        </p:spPr>
        <p:txBody>
          <a:bodyPr>
            <a:normAutofit fontScale="92500" lnSpcReduction="20000"/>
          </a:bodyPr>
          <a:lstStyle/>
          <a:p>
            <a:r>
              <a:rPr lang="de-DE" dirty="0"/>
              <a:t>In der Praxis meist Kombination aus rekursiven/iterativen Anfragen. (Sofern die gewünschte Information nicht schon in einem Cache vorhanden ist)</a:t>
            </a:r>
          </a:p>
          <a:p>
            <a:r>
              <a:rPr lang="de-DE" dirty="0"/>
              <a:t>Root Nameserver beantworten Anfragen im allgemeinen nicht rekursiv.</a:t>
            </a:r>
          </a:p>
          <a:p>
            <a:r>
              <a:rPr lang="de-DE" dirty="0"/>
              <a:t>Hosts stellen allgemein rekursive Anfragen an ihren lokalen Nameserver. Dieser arbeitet sie iterativ ab.</a:t>
            </a:r>
          </a:p>
        </p:txBody>
      </p:sp>
      <p:sp>
        <p:nvSpPr>
          <p:cNvPr id="5" name="Slide Number Placeholder 4"/>
          <p:cNvSpPr>
            <a:spLocks noGrp="1"/>
          </p:cNvSpPr>
          <p:nvPr>
            <p:ph type="sldNum" sz="quarter" idx="12"/>
          </p:nvPr>
        </p:nvSpPr>
        <p:spPr/>
        <p:txBody>
          <a:bodyPr/>
          <a:lstStyle/>
          <a:p>
            <a:fld id="{62E63B0E-122E-4112-8AEA-022338C1FEFA}" type="slidenum">
              <a:rPr lang="de-DE" smtClean="0"/>
              <a:t>43</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859792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Beispielanfrage: </a:t>
            </a:r>
            <a:r>
              <a:rPr lang="de-DE" dirty="0" err="1"/>
              <a:t>host</a:t>
            </a:r>
            <a:r>
              <a:rPr lang="de-DE" dirty="0"/>
              <a:t> und </a:t>
            </a:r>
            <a:r>
              <a:rPr lang="de-DE" dirty="0" err="1"/>
              <a:t>dig</a:t>
            </a:r>
            <a:endParaRPr lang="de-DE" dirty="0"/>
          </a:p>
        </p:txBody>
      </p:sp>
      <p:pic>
        <p:nvPicPr>
          <p:cNvPr id="5" name="Content Placeholder 4"/>
          <p:cNvPicPr>
            <a:picLocks noGrp="1" noChangeAspect="1"/>
          </p:cNvPicPr>
          <p:nvPr>
            <p:ph idx="1"/>
          </p:nvPr>
        </p:nvPicPr>
        <p:blipFill>
          <a:blip r:embed="rId2"/>
          <a:srcRect l="-13942" r="-13942"/>
          <a:stretch>
            <a:fillRect/>
          </a:stretch>
        </p:blipFill>
        <p:spPr/>
      </p:pic>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44</a:t>
            </a:fld>
            <a:endParaRPr lang="de-DE"/>
          </a:p>
        </p:txBody>
      </p:sp>
    </p:spTree>
    <p:extLst>
      <p:ext uri="{BB962C8B-B14F-4D97-AF65-F5344CB8AC3E}">
        <p14:creationId xmlns:p14="http://schemas.microsoft.com/office/powerpoint/2010/main" val="1573522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DNS-Nachrichtenformat</a:t>
            </a:r>
            <a:endParaRPr lang="de-DE" dirty="0"/>
          </a:p>
        </p:txBody>
      </p:sp>
      <p:sp>
        <p:nvSpPr>
          <p:cNvPr id="6" name="Content Placeholder 5"/>
          <p:cNvSpPr>
            <a:spLocks noGrp="1"/>
          </p:cNvSpPr>
          <p:nvPr>
            <p:ph idx="1"/>
          </p:nvPr>
        </p:nvSpPr>
        <p:spPr>
          <a:xfrm>
            <a:off x="628650" y="5276193"/>
            <a:ext cx="7886700" cy="1080158"/>
          </a:xfrm>
        </p:spPr>
        <p:txBody>
          <a:bodyPr>
            <a:normAutofit fontScale="92500" lnSpcReduction="20000"/>
          </a:bodyPr>
          <a:lstStyle/>
          <a:p>
            <a:r>
              <a:rPr lang="de-DE" dirty="0" err="1"/>
              <a:t>Identification</a:t>
            </a:r>
            <a:r>
              <a:rPr lang="de-DE" dirty="0"/>
              <a:t>: Anfrage ID</a:t>
            </a:r>
          </a:p>
          <a:p>
            <a:r>
              <a:rPr lang="de-DE" dirty="0"/>
              <a:t>Flags: Query/Reply, </a:t>
            </a:r>
            <a:r>
              <a:rPr lang="de-DE" dirty="0" err="1"/>
              <a:t>Authoritative</a:t>
            </a:r>
            <a:r>
              <a:rPr lang="de-DE" dirty="0"/>
              <a:t> Bit, </a:t>
            </a:r>
            <a:r>
              <a:rPr lang="de-DE" dirty="0" err="1"/>
              <a:t>Recursion</a:t>
            </a:r>
            <a:r>
              <a:rPr lang="de-DE" dirty="0"/>
              <a:t> </a:t>
            </a:r>
            <a:r>
              <a:rPr lang="de-DE" dirty="0" err="1"/>
              <a:t>Desired</a:t>
            </a:r>
            <a:r>
              <a:rPr lang="de-DE" dirty="0"/>
              <a:t>, </a:t>
            </a:r>
            <a:r>
              <a:rPr lang="de-DE" dirty="0" err="1"/>
              <a:t>Recursion</a:t>
            </a:r>
            <a:r>
              <a:rPr lang="de-DE" dirty="0"/>
              <a:t> </a:t>
            </a:r>
            <a:r>
              <a:rPr lang="de-DE" dirty="0" err="1"/>
              <a:t>Available</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45</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pic>
        <p:nvPicPr>
          <p:cNvPr id="5" name="Grafik 4"/>
          <p:cNvPicPr>
            <a:picLocks noChangeAspect="1"/>
          </p:cNvPicPr>
          <p:nvPr/>
        </p:nvPicPr>
        <p:blipFill rotWithShape="1">
          <a:blip r:embed="rId2"/>
          <a:srcRect l="1138" t="1277" b="7623"/>
          <a:stretch/>
        </p:blipFill>
        <p:spPr>
          <a:xfrm>
            <a:off x="1744825" y="1324947"/>
            <a:ext cx="5927854" cy="3856096"/>
          </a:xfrm>
          <a:prstGeom prst="rect">
            <a:avLst/>
          </a:prstGeom>
        </p:spPr>
      </p:pic>
    </p:spTree>
    <p:extLst>
      <p:ext uri="{BB962C8B-B14F-4D97-AF65-F5344CB8AC3E}">
        <p14:creationId xmlns:p14="http://schemas.microsoft.com/office/powerpoint/2010/main" val="2207938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Wahl des Transportprotokolls</a:t>
            </a:r>
          </a:p>
        </p:txBody>
      </p:sp>
      <p:sp>
        <p:nvSpPr>
          <p:cNvPr id="3" name="Content Placeholder 2"/>
          <p:cNvSpPr>
            <a:spLocks noGrp="1"/>
          </p:cNvSpPr>
          <p:nvPr>
            <p:ph idx="1"/>
          </p:nvPr>
        </p:nvSpPr>
        <p:spPr/>
        <p:txBody>
          <a:bodyPr>
            <a:normAutofit lnSpcReduction="10000"/>
          </a:bodyPr>
          <a:lstStyle/>
          <a:p>
            <a:r>
              <a:rPr lang="de-DE" dirty="0"/>
              <a:t>Anfragen: UDP-basiert (Performanz)</a:t>
            </a:r>
          </a:p>
          <a:p>
            <a:pPr lvl="1"/>
            <a:r>
              <a:rPr lang="de-DE" dirty="0"/>
              <a:t>Verzicht auf Verbindungsaufbau</a:t>
            </a:r>
          </a:p>
          <a:p>
            <a:pPr lvl="1"/>
            <a:r>
              <a:rPr lang="de-DE" dirty="0"/>
              <a:t>Anfragen zustandslos</a:t>
            </a:r>
          </a:p>
          <a:p>
            <a:pPr lvl="1"/>
            <a:r>
              <a:rPr lang="de-DE" dirty="0"/>
              <a:t>Wiederholung möglich, falls Frage oder Antwort verloren gehen</a:t>
            </a:r>
          </a:p>
          <a:p>
            <a:r>
              <a:rPr lang="de-DE" dirty="0"/>
              <a:t>Zonentransfer: TCP-basiert (Zuverlässigkeit)</a:t>
            </a:r>
          </a:p>
          <a:p>
            <a:pPr lvl="1"/>
            <a:r>
              <a:rPr lang="de-DE" dirty="0"/>
              <a:t>Größeres Datenvolumen als einzelne Anfrage</a:t>
            </a:r>
          </a:p>
          <a:p>
            <a:pPr lvl="1"/>
            <a:r>
              <a:rPr lang="de-DE" dirty="0"/>
              <a:t>Findet im Vergleich zu Anfragen selten statt</a:t>
            </a:r>
          </a:p>
          <a:p>
            <a:pPr marL="457200" lvl="1" indent="0">
              <a:buNone/>
            </a:pPr>
            <a:endParaRPr lang="de-DE" dirty="0"/>
          </a:p>
          <a:p>
            <a:r>
              <a:rPr lang="de-DE" dirty="0"/>
              <a:t>Details zu TCP/UDP </a:t>
            </a:r>
            <a:r>
              <a:rPr lang="de-DE" dirty="0" smtClean="0">
                <a:sym typeface="Wingdings"/>
              </a:rPr>
              <a:t>in nachfolgenden Veranstaltungen</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46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316258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Fragen zu </a:t>
            </a:r>
            <a:r>
              <a:rPr lang="de-DE" dirty="0" smtClean="0"/>
              <a:t>DNS</a:t>
            </a:r>
            <a:endParaRPr lang="de-DE" dirty="0"/>
          </a:p>
        </p:txBody>
      </p:sp>
      <p:sp>
        <p:nvSpPr>
          <p:cNvPr id="3" name="Content Placeholder 2"/>
          <p:cNvSpPr>
            <a:spLocks noGrp="1"/>
          </p:cNvSpPr>
          <p:nvPr>
            <p:ph idx="1"/>
          </p:nvPr>
        </p:nvSpPr>
        <p:spPr/>
        <p:txBody>
          <a:bodyPr>
            <a:normAutofit/>
          </a:bodyPr>
          <a:lstStyle/>
          <a:p>
            <a:r>
              <a:rPr lang="de-DE" smtClean="0"/>
              <a:t>Wie </a:t>
            </a:r>
            <a:r>
              <a:rPr lang="de-DE" dirty="0"/>
              <a:t>unterscheiden sich die Rollen eines lokalen und eines autoritativen Nameservers? Kann ein einziger Server beide gleichzeitig erfüllen?</a:t>
            </a:r>
          </a:p>
          <a:p>
            <a:r>
              <a:rPr lang="de-DE" dirty="0"/>
              <a:t>Was sind die Unterschiede zwischen einer DNS Domäne und einer DNS Zone</a:t>
            </a:r>
            <a:r>
              <a:rPr lang="de-DE" dirty="0" smtClean="0"/>
              <a:t>?</a:t>
            </a:r>
          </a:p>
          <a:p>
            <a:r>
              <a:rPr lang="en-GB" dirty="0" smtClean="0"/>
              <a:t>Was </a:t>
            </a:r>
            <a:r>
              <a:rPr lang="en-GB" dirty="0" err="1" smtClean="0"/>
              <a:t>unterscheidet</a:t>
            </a:r>
            <a:r>
              <a:rPr lang="en-GB" dirty="0" smtClean="0"/>
              <a:t> </a:t>
            </a:r>
            <a:r>
              <a:rPr lang="en-GB" dirty="0" err="1" smtClean="0"/>
              <a:t>eine</a:t>
            </a:r>
            <a:r>
              <a:rPr lang="en-GB" dirty="0" smtClean="0"/>
              <a:t> iterative von </a:t>
            </a:r>
            <a:r>
              <a:rPr lang="en-GB" dirty="0" err="1" smtClean="0"/>
              <a:t>einer</a:t>
            </a:r>
            <a:r>
              <a:rPr lang="en-GB" dirty="0" smtClean="0"/>
              <a:t> </a:t>
            </a:r>
            <a:r>
              <a:rPr lang="en-GB" dirty="0" err="1" smtClean="0"/>
              <a:t>rekursiven</a:t>
            </a:r>
            <a:r>
              <a:rPr lang="en-GB" dirty="0" smtClean="0"/>
              <a:t> DNS-</a:t>
            </a:r>
            <a:r>
              <a:rPr lang="en-GB" dirty="0" err="1" smtClean="0"/>
              <a:t>Anfrage</a:t>
            </a:r>
            <a:r>
              <a:rPr lang="en-GB" dirty="0" smtClean="0"/>
              <a:t>? K</a:t>
            </a:r>
            <a:r>
              <a:rPr lang="de-DE" dirty="0" err="1" smtClean="0"/>
              <a:t>önnen</a:t>
            </a:r>
            <a:r>
              <a:rPr lang="de-DE" dirty="0" smtClean="0"/>
              <a:t> beide kombiniert werden?</a:t>
            </a:r>
            <a:endParaRPr lang="de-DE" dirty="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47</a:t>
            </a:fld>
            <a:endParaRPr lang="de-DE"/>
          </a:p>
        </p:txBody>
      </p:sp>
    </p:spTree>
    <p:extLst>
      <p:ext uri="{BB962C8B-B14F-4D97-AF65-F5344CB8AC3E}">
        <p14:creationId xmlns:p14="http://schemas.microsoft.com/office/powerpoint/2010/main" val="241604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Klausurtermin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en-GB" b="1" dirty="0" err="1" smtClean="0"/>
              <a:t>Achtung</a:t>
            </a:r>
            <a:r>
              <a:rPr lang="en-GB" dirty="0" smtClean="0"/>
              <a:t>: </a:t>
            </a:r>
            <a:r>
              <a:rPr lang="de-DE" dirty="0" smtClean="0"/>
              <a:t>Änderungen beim Klausurtermin!</a:t>
            </a:r>
          </a:p>
          <a:p>
            <a:pPr marL="0" indent="0">
              <a:buNone/>
            </a:pPr>
            <a:r>
              <a:rPr lang="de-DE" dirty="0" smtClean="0"/>
              <a:t>Semesterklausur wegen Kollisionen verschoben auf:</a:t>
            </a:r>
          </a:p>
          <a:p>
            <a:pPr marL="0" indent="0">
              <a:buNone/>
            </a:pPr>
            <a:endParaRPr lang="de-DE" dirty="0"/>
          </a:p>
          <a:p>
            <a:pPr marL="0" indent="0">
              <a:buNone/>
            </a:pPr>
            <a:r>
              <a:rPr lang="de-DE" dirty="0" smtClean="0"/>
              <a:t>Donnerstag, </a:t>
            </a:r>
            <a:r>
              <a:rPr lang="de-DE" b="1" dirty="0" smtClean="0"/>
              <a:t>01.08.2019</a:t>
            </a:r>
            <a:r>
              <a:rPr lang="de-DE" dirty="0" smtClean="0"/>
              <a:t> von 18:00 bis 20:00 Uhr</a:t>
            </a:r>
          </a:p>
          <a:p>
            <a:pPr marL="0" indent="0">
              <a:buNone/>
            </a:pPr>
            <a:endParaRPr lang="de-DE" dirty="0" smtClean="0"/>
          </a:p>
          <a:p>
            <a:pPr marL="0" indent="0">
              <a:buNone/>
            </a:pPr>
            <a:r>
              <a:rPr lang="de-DE" dirty="0" smtClean="0"/>
              <a:t>Nach wie vor im Hauptgebäude der LMU. Die genaue Raumeinteilung wird vor der Klausur bekannt gegeben.</a:t>
            </a:r>
          </a:p>
          <a:p>
            <a:pPr marL="0" indent="0">
              <a:buNone/>
            </a:pPr>
            <a:r>
              <a:rPr lang="de-DE" dirty="0" smtClean="0"/>
              <a:t>Sie müssen sich im </a:t>
            </a:r>
            <a:r>
              <a:rPr lang="de-DE" dirty="0" err="1" smtClean="0"/>
              <a:t>Uniworx</a:t>
            </a:r>
            <a:r>
              <a:rPr lang="de-DE" dirty="0" smtClean="0"/>
              <a:t> </a:t>
            </a:r>
            <a:r>
              <a:rPr lang="de-DE" b="1" dirty="0" smtClean="0"/>
              <a:t>erneut zur </a:t>
            </a:r>
            <a:r>
              <a:rPr lang="de-DE" b="1" smtClean="0"/>
              <a:t>Klausr </a:t>
            </a:r>
            <a:r>
              <a:rPr lang="de-DE" b="1" dirty="0" smtClean="0"/>
              <a:t>anmelden</a:t>
            </a:r>
            <a:r>
              <a:rPr lang="de-DE" dirty="0" smtClean="0"/>
              <a:t>!</a:t>
            </a:r>
            <a:endParaRPr lang="de-DE"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48</a:t>
            </a:fld>
            <a:endParaRPr lang="de-DE"/>
          </a:p>
        </p:txBody>
      </p:sp>
    </p:spTree>
    <p:extLst>
      <p:ext uri="{BB962C8B-B14F-4D97-AF65-F5344CB8AC3E}">
        <p14:creationId xmlns:p14="http://schemas.microsoft.com/office/powerpoint/2010/main" val="787515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b="13903"/>
          <a:stretch/>
        </p:blipFill>
        <p:spPr>
          <a:xfrm>
            <a:off x="1682050" y="0"/>
            <a:ext cx="7334360" cy="2654758"/>
          </a:xfrm>
          <a:prstGeom prst="rect">
            <a:avLst/>
          </a:prstGeom>
        </p:spPr>
      </p:pic>
      <p:sp>
        <p:nvSpPr>
          <p:cNvPr id="5" name="Title 4"/>
          <p:cNvSpPr>
            <a:spLocks noGrp="1"/>
          </p:cNvSpPr>
          <p:nvPr>
            <p:ph type="title"/>
          </p:nvPr>
        </p:nvSpPr>
        <p:spPr/>
        <p:txBody>
          <a:bodyPr>
            <a:normAutofit/>
          </a:bodyPr>
          <a:lstStyle/>
          <a:p>
            <a:r>
              <a:rPr lang="de-DE" sz="4800" dirty="0"/>
              <a:t>Kapitel </a:t>
            </a:r>
            <a:r>
              <a:rPr lang="de-DE" sz="4800" dirty="0" smtClean="0"/>
              <a:t>3.4</a:t>
            </a:r>
            <a:r>
              <a:rPr lang="de-DE" sz="4800" dirty="0"/>
              <a:t/>
            </a:r>
            <a:br>
              <a:rPr lang="de-DE" sz="4800" dirty="0"/>
            </a:br>
            <a:r>
              <a:rPr lang="de-DE" sz="4800" dirty="0"/>
              <a:t>Architekturen </a:t>
            </a:r>
            <a:r>
              <a:rPr lang="de-DE" sz="4800" dirty="0" smtClean="0"/>
              <a:t>verteilter Anwendungen</a:t>
            </a:r>
            <a:endParaRPr lang="de-DE" sz="4800" dirty="0"/>
          </a:p>
        </p:txBody>
      </p:sp>
      <p:sp>
        <p:nvSpPr>
          <p:cNvPr id="6" name="Text Placeholder 5"/>
          <p:cNvSpPr>
            <a:spLocks noGrp="1"/>
          </p:cNvSpPr>
          <p:nvPr>
            <p:ph type="body" idx="1"/>
          </p:nvPr>
        </p:nvSpPr>
        <p:spPr/>
        <p:txBody>
          <a:bodyPr/>
          <a:lstStyle/>
          <a:p>
            <a:r>
              <a:rPr lang="de-DE" dirty="0"/>
              <a:t>Wie kann eine Anwendung im Netz aufgebaut werden?</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80327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a:t>
            </a:r>
            <a:r>
              <a:rPr lang="de-DE" sz="4800" dirty="0" smtClean="0"/>
              <a:t>3.1</a:t>
            </a:r>
            <a:r>
              <a:rPr lang="de-DE" sz="4800" dirty="0"/>
              <a:t/>
            </a:r>
            <a:br>
              <a:rPr lang="de-DE" sz="4800" dirty="0"/>
            </a:br>
            <a:r>
              <a:rPr lang="de-DE" sz="4800" dirty="0" smtClean="0"/>
              <a:t>Grundkonzepte </a:t>
            </a:r>
            <a:r>
              <a:rPr lang="de-DE" sz="4800" dirty="0"/>
              <a:t>zu </a:t>
            </a:r>
            <a:br>
              <a:rPr lang="de-DE" sz="4800" dirty="0"/>
            </a:br>
            <a:r>
              <a:rPr lang="de-DE" sz="4800" dirty="0"/>
              <a:t>Namen und Adressen</a:t>
            </a:r>
          </a:p>
        </p:txBody>
      </p:sp>
      <p:sp>
        <p:nvSpPr>
          <p:cNvPr id="6" name="Text Placeholder 5"/>
          <p:cNvSpPr>
            <a:spLocks noGrp="1"/>
          </p:cNvSpPr>
          <p:nvPr>
            <p:ph type="body" idx="1"/>
          </p:nvPr>
        </p:nvSpPr>
        <p:spPr/>
        <p:txBody>
          <a:bodyPr/>
          <a:lstStyle/>
          <a:p>
            <a:endParaRPr lang="de-DE"/>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00396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Anwendungsarchitektur</a:t>
            </a:r>
            <a:endParaRPr lang="de-DE" dirty="0"/>
          </a:p>
        </p:txBody>
      </p:sp>
      <p:sp>
        <p:nvSpPr>
          <p:cNvPr id="3" name="Inhaltsplatzhalter 2"/>
          <p:cNvSpPr>
            <a:spLocks noGrp="1"/>
          </p:cNvSpPr>
          <p:nvPr>
            <p:ph idx="1"/>
          </p:nvPr>
        </p:nvSpPr>
        <p:spPr/>
        <p:txBody>
          <a:bodyPr/>
          <a:lstStyle/>
          <a:p>
            <a:pPr marL="0" indent="0">
              <a:buNone/>
            </a:pPr>
            <a:r>
              <a:rPr lang="de-DE" b="1" dirty="0" smtClean="0"/>
              <a:t>Achtung</a:t>
            </a:r>
            <a:r>
              <a:rPr lang="de-DE" dirty="0" smtClean="0"/>
              <a:t>: Architektur der Anwendung != Netzarchitektur</a:t>
            </a:r>
          </a:p>
          <a:p>
            <a:pPr marL="0" indent="0">
              <a:buNone/>
            </a:pPr>
            <a:r>
              <a:rPr lang="de-DE" dirty="0" smtClean="0"/>
              <a:t>Die Anwendungsarchitektur definiert die Interaktionsstruktur aus Anwendungssicht.</a:t>
            </a:r>
          </a:p>
          <a:p>
            <a:pPr marL="0" indent="0">
              <a:buNone/>
            </a:pPr>
            <a:r>
              <a:rPr lang="de-DE" dirty="0" smtClean="0"/>
              <a:t>Hauptsächlich gibt es zwei Paradigmen:</a:t>
            </a:r>
          </a:p>
          <a:p>
            <a:r>
              <a:rPr lang="de-DE" dirty="0" smtClean="0"/>
              <a:t>Client-Server (zentral)</a:t>
            </a:r>
            <a:endParaRPr lang="de-DE" dirty="0"/>
          </a:p>
          <a:p>
            <a:r>
              <a:rPr lang="de-DE" dirty="0" smtClean="0"/>
              <a:t>Peer-</a:t>
            </a:r>
            <a:r>
              <a:rPr lang="de-DE" dirty="0" err="1" smtClean="0"/>
              <a:t>to</a:t>
            </a:r>
            <a:r>
              <a:rPr lang="de-DE" dirty="0" smtClean="0"/>
              <a:t>-Peer (dezentral)</a:t>
            </a:r>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50</a:t>
            </a:fld>
            <a:endParaRPr lang="de-DE"/>
          </a:p>
        </p:txBody>
      </p:sp>
    </p:spTree>
    <p:extLst>
      <p:ext uri="{BB962C8B-B14F-4D97-AF65-F5344CB8AC3E}">
        <p14:creationId xmlns:p14="http://schemas.microsoft.com/office/powerpoint/2010/main" val="2668008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Client-Server</a:t>
            </a:r>
            <a:endParaRPr lang="de-DE" dirty="0"/>
          </a:p>
        </p:txBody>
      </p:sp>
      <p:sp>
        <p:nvSpPr>
          <p:cNvPr id="3" name="Inhaltsplatzhalter 2"/>
          <p:cNvSpPr>
            <a:spLocks noGrp="1"/>
          </p:cNvSpPr>
          <p:nvPr>
            <p:ph idx="1"/>
          </p:nvPr>
        </p:nvSpPr>
        <p:spPr>
          <a:xfrm>
            <a:off x="628650" y="1825625"/>
            <a:ext cx="4687629" cy="4351338"/>
          </a:xfrm>
        </p:spPr>
        <p:txBody>
          <a:bodyPr>
            <a:normAutofit/>
          </a:bodyPr>
          <a:lstStyle/>
          <a:p>
            <a:r>
              <a:rPr lang="de-DE" dirty="0" smtClean="0"/>
              <a:t>Server: ständig erreichbar</a:t>
            </a:r>
          </a:p>
          <a:p>
            <a:r>
              <a:rPr lang="de-DE" dirty="0" smtClean="0"/>
              <a:t>Client: sendet Anfragen an Server</a:t>
            </a:r>
          </a:p>
          <a:p>
            <a:r>
              <a:rPr lang="de-DE" dirty="0" smtClean="0"/>
              <a:t>Beispiele: Web, E-Mail, Telnet, SSH</a:t>
            </a:r>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51</a:t>
            </a:fld>
            <a:endParaRPr lang="de-DE"/>
          </a:p>
        </p:txBody>
      </p:sp>
      <p:pic>
        <p:nvPicPr>
          <p:cNvPr id="6" name="Grafik 5"/>
          <p:cNvPicPr>
            <a:picLocks noChangeAspect="1"/>
          </p:cNvPicPr>
          <p:nvPr/>
        </p:nvPicPr>
        <p:blipFill rotWithShape="1">
          <a:blip r:embed="rId2"/>
          <a:srcRect l="-2924" r="49497" b="4445"/>
          <a:stretch/>
        </p:blipFill>
        <p:spPr>
          <a:xfrm>
            <a:off x="5123564" y="1690689"/>
            <a:ext cx="3391786" cy="4318380"/>
          </a:xfrm>
          <a:prstGeom prst="rect">
            <a:avLst/>
          </a:prstGeom>
        </p:spPr>
      </p:pic>
    </p:spTree>
    <p:extLst>
      <p:ext uri="{BB962C8B-B14F-4D97-AF65-F5344CB8AC3E}">
        <p14:creationId xmlns:p14="http://schemas.microsoft.com/office/powerpoint/2010/main" val="3228172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Peer-</a:t>
            </a:r>
            <a:r>
              <a:rPr lang="de-DE" dirty="0" err="1"/>
              <a:t>to</a:t>
            </a:r>
            <a:r>
              <a:rPr lang="de-DE" dirty="0"/>
              <a:t>-Peer-Architektur (P2P)</a:t>
            </a:r>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52</a:t>
            </a:fld>
            <a:endParaRPr lang="de-DE"/>
          </a:p>
        </p:txBody>
      </p:sp>
      <p:pic>
        <p:nvPicPr>
          <p:cNvPr id="6" name="Grafik 5"/>
          <p:cNvPicPr>
            <a:picLocks noChangeAspect="1"/>
          </p:cNvPicPr>
          <p:nvPr/>
        </p:nvPicPr>
        <p:blipFill rotWithShape="1">
          <a:blip r:embed="rId2"/>
          <a:srcRect l="50670" b="4445"/>
          <a:stretch/>
        </p:blipFill>
        <p:spPr>
          <a:xfrm>
            <a:off x="5383624" y="1690689"/>
            <a:ext cx="3131726" cy="4318380"/>
          </a:xfrm>
          <a:prstGeom prst="rect">
            <a:avLst/>
          </a:prstGeom>
        </p:spPr>
      </p:pic>
      <p:sp>
        <p:nvSpPr>
          <p:cNvPr id="7" name="Inhaltsplatzhalter 2"/>
          <p:cNvSpPr>
            <a:spLocks noGrp="1"/>
          </p:cNvSpPr>
          <p:nvPr>
            <p:ph idx="1"/>
          </p:nvPr>
        </p:nvSpPr>
        <p:spPr>
          <a:xfrm>
            <a:off x="628650" y="1825625"/>
            <a:ext cx="4687629" cy="4351338"/>
          </a:xfrm>
        </p:spPr>
        <p:txBody>
          <a:bodyPr>
            <a:normAutofit/>
          </a:bodyPr>
          <a:lstStyle/>
          <a:p>
            <a:r>
              <a:rPr lang="de-DE" dirty="0" smtClean="0"/>
              <a:t>Kaum oder keine Abhängigkeit von Servern </a:t>
            </a:r>
            <a:r>
              <a:rPr lang="de-DE" dirty="0" smtClean="0">
                <a:sym typeface="Wingdings" panose="05000000000000000000" pitchFamily="2" charset="2"/>
              </a:rPr>
              <a:t> dezentral organisiert</a:t>
            </a:r>
            <a:endParaRPr lang="de-DE" dirty="0" smtClean="0"/>
          </a:p>
          <a:p>
            <a:r>
              <a:rPr lang="de-DE" dirty="0" smtClean="0"/>
              <a:t>Direkte Verbindung von </a:t>
            </a:r>
            <a:r>
              <a:rPr lang="de-DE" i="1" dirty="0" smtClean="0"/>
              <a:t>Peers</a:t>
            </a:r>
          </a:p>
          <a:p>
            <a:r>
              <a:rPr lang="de-DE" dirty="0" smtClean="0"/>
              <a:t>Beispiele: </a:t>
            </a:r>
            <a:r>
              <a:rPr lang="de-DE" dirty="0" err="1" smtClean="0"/>
              <a:t>BitTorrent</a:t>
            </a:r>
            <a:r>
              <a:rPr lang="de-DE" dirty="0" smtClean="0"/>
              <a:t>, IPFS (verteiltes Web), Bitcoin, Tor</a:t>
            </a:r>
          </a:p>
        </p:txBody>
      </p:sp>
    </p:spTree>
    <p:extLst>
      <p:ext uri="{BB962C8B-B14F-4D97-AF65-F5344CB8AC3E}">
        <p14:creationId xmlns:p14="http://schemas.microsoft.com/office/powerpoint/2010/main" val="2145647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3.5</a:t>
            </a:r>
            <a:endParaRPr lang="de-DE" dirty="0"/>
          </a:p>
        </p:txBody>
      </p:sp>
      <p:sp>
        <p:nvSpPr>
          <p:cNvPr id="3" name="Textplatzhalter 2"/>
          <p:cNvSpPr>
            <a:spLocks noGrp="1"/>
          </p:cNvSpPr>
          <p:nvPr>
            <p:ph type="body" idx="1"/>
          </p:nvPr>
        </p:nvSpPr>
        <p:spPr/>
        <p:txBody>
          <a:bodyPr/>
          <a:lstStyle/>
          <a:p>
            <a:r>
              <a:rPr lang="de-DE" dirty="0" smtClean="0"/>
              <a:t>Protokolle der Anwendungsschicht</a:t>
            </a:r>
            <a:endParaRPr lang="de-DE"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53</a:t>
            </a:fld>
            <a:endParaRPr lang="de-DE"/>
          </a:p>
        </p:txBody>
      </p:sp>
    </p:spTree>
    <p:extLst>
      <p:ext uri="{BB962C8B-B14F-4D97-AF65-F5344CB8AC3E}">
        <p14:creationId xmlns:p14="http://schemas.microsoft.com/office/powerpoint/2010/main" val="2800742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Web: Hypertext Transfer Protocol</a:t>
            </a:r>
            <a:endParaRPr lang="de-DE" dirty="0"/>
          </a:p>
        </p:txBody>
      </p:sp>
      <p:sp>
        <p:nvSpPr>
          <p:cNvPr id="3" name="Inhaltsplatzhalter 2"/>
          <p:cNvSpPr>
            <a:spLocks noGrp="1"/>
          </p:cNvSpPr>
          <p:nvPr>
            <p:ph idx="1"/>
          </p:nvPr>
        </p:nvSpPr>
        <p:spPr>
          <a:xfrm>
            <a:off x="628650" y="1825625"/>
            <a:ext cx="3537498" cy="4351338"/>
          </a:xfrm>
        </p:spPr>
        <p:txBody>
          <a:bodyPr/>
          <a:lstStyle/>
          <a:p>
            <a:pPr marL="514350" indent="-514350">
              <a:buFont typeface="+mj-lt"/>
              <a:buAutoNum type="arabicPeriod"/>
            </a:pPr>
            <a:r>
              <a:rPr lang="de-DE" dirty="0" smtClean="0"/>
              <a:t>Client sendet einen HTTP-Request an den Webserver</a:t>
            </a:r>
          </a:p>
          <a:p>
            <a:pPr marL="514350" indent="-514350">
              <a:buFont typeface="+mj-lt"/>
              <a:buAutoNum type="arabicPeriod"/>
            </a:pPr>
            <a:r>
              <a:rPr lang="de-DE" dirty="0" smtClean="0"/>
              <a:t>Server antwortet mit einer HTTP-Response</a:t>
            </a:r>
          </a:p>
          <a:p>
            <a:pPr marL="0" indent="0">
              <a:buNone/>
            </a:pPr>
            <a:r>
              <a:rPr lang="de-DE" dirty="0" smtClean="0"/>
              <a:t>Sowohl Request als auch Response enthalten Steuer- und Nutzdaten</a:t>
            </a:r>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54</a:t>
            </a:fld>
            <a:endParaRPr lang="de-DE"/>
          </a:p>
        </p:txBody>
      </p:sp>
      <p:pic>
        <p:nvPicPr>
          <p:cNvPr id="6" name="Grafik 5"/>
          <p:cNvPicPr>
            <a:picLocks noChangeAspect="1"/>
          </p:cNvPicPr>
          <p:nvPr/>
        </p:nvPicPr>
        <p:blipFill rotWithShape="1">
          <a:blip r:embed="rId2"/>
          <a:srcRect b="9134"/>
          <a:stretch/>
        </p:blipFill>
        <p:spPr>
          <a:xfrm>
            <a:off x="4166148" y="1976511"/>
            <a:ext cx="4583604" cy="3711942"/>
          </a:xfrm>
          <a:prstGeom prst="rect">
            <a:avLst/>
          </a:prstGeom>
        </p:spPr>
      </p:pic>
    </p:spTree>
    <p:extLst>
      <p:ext uri="{BB962C8B-B14F-4D97-AF65-F5344CB8AC3E}">
        <p14:creationId xmlns:p14="http://schemas.microsoft.com/office/powerpoint/2010/main" val="396476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Grundlagen </a:t>
            </a:r>
            <a:r>
              <a:rPr lang="de-DE" dirty="0"/>
              <a:t>(1/2)</a:t>
            </a:r>
          </a:p>
        </p:txBody>
      </p:sp>
      <p:sp>
        <p:nvSpPr>
          <p:cNvPr id="7" name="Content Placeholder 6"/>
          <p:cNvSpPr>
            <a:spLocks noGrp="1"/>
          </p:cNvSpPr>
          <p:nvPr>
            <p:ph idx="1"/>
          </p:nvPr>
        </p:nvSpPr>
        <p:spPr/>
        <p:txBody>
          <a:bodyPr>
            <a:normAutofit lnSpcReduction="10000"/>
          </a:bodyPr>
          <a:lstStyle/>
          <a:p>
            <a:r>
              <a:rPr lang="de-DE" dirty="0"/>
              <a:t>Das World Wide Web (kurz Web) ist ein System durch </a:t>
            </a:r>
            <a:r>
              <a:rPr lang="de-DE" i="1" dirty="0"/>
              <a:t>Hyperlinks </a:t>
            </a:r>
            <a:r>
              <a:rPr lang="de-DE" dirty="0"/>
              <a:t>verknüpfter Web-Ressourcen (Webseiten/Hypertext-Dokumente), welches über das Internet zugänglich ist (mit Hilfe von Protokollen wie HTTP).</a:t>
            </a:r>
          </a:p>
          <a:p>
            <a:r>
              <a:rPr lang="de-DE" dirty="0"/>
              <a:t>HTML (engl. Hypertext Markup Language) zur Formatierung von Dokumenten</a:t>
            </a:r>
          </a:p>
          <a:p>
            <a:r>
              <a:rPr lang="de-DE" dirty="0"/>
              <a:t>URL (engl. Uniform Ressource Locator) zur </a:t>
            </a:r>
            <a:r>
              <a:rPr lang="de-DE" dirty="0" err="1"/>
              <a:t>Referenzierung</a:t>
            </a:r>
            <a:r>
              <a:rPr lang="de-DE" dirty="0"/>
              <a:t> von Objekten (Adressierung)</a:t>
            </a:r>
          </a:p>
          <a:p>
            <a:r>
              <a:rPr lang="de-DE" dirty="0"/>
              <a:t>HTTP (engl. Hypertext Transfer Protocol) zur Übertragung über das Internet</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55</a:t>
            </a:fld>
            <a:endParaRPr lang="de-DE"/>
          </a:p>
        </p:txBody>
      </p:sp>
    </p:spTree>
    <p:extLst>
      <p:ext uri="{BB962C8B-B14F-4D97-AF65-F5344CB8AC3E}">
        <p14:creationId xmlns:p14="http://schemas.microsoft.com/office/powerpoint/2010/main" val="751954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Grundlagen (2/2)</a:t>
            </a:r>
          </a:p>
        </p:txBody>
      </p:sp>
      <p:sp>
        <p:nvSpPr>
          <p:cNvPr id="3" name="Content Placeholder 2"/>
          <p:cNvSpPr>
            <a:spLocks noGrp="1"/>
          </p:cNvSpPr>
          <p:nvPr>
            <p:ph idx="1"/>
          </p:nvPr>
        </p:nvSpPr>
        <p:spPr>
          <a:xfrm>
            <a:off x="628650" y="1536700"/>
            <a:ext cx="7886700" cy="4821495"/>
          </a:xfrm>
        </p:spPr>
        <p:txBody>
          <a:bodyPr>
            <a:normAutofit fontScale="85000" lnSpcReduction="20000"/>
          </a:bodyPr>
          <a:lstStyle/>
          <a:p>
            <a:r>
              <a:rPr lang="de-DE" dirty="0"/>
              <a:t>Hypertext Markup Language (HTML): Beschreibungssprache für Web-Dokumente</a:t>
            </a:r>
          </a:p>
          <a:p>
            <a:pPr lvl="1"/>
            <a:r>
              <a:rPr lang="de-DE" dirty="0"/>
              <a:t>standardisiert als W3C </a:t>
            </a:r>
            <a:r>
              <a:rPr lang="de-DE" dirty="0" err="1"/>
              <a:t>Recommendation</a:t>
            </a:r>
            <a:r>
              <a:rPr lang="de-DE" dirty="0"/>
              <a:t>, z.B. HTML 5</a:t>
            </a:r>
          </a:p>
          <a:p>
            <a:pPr lvl="1"/>
            <a:r>
              <a:rPr lang="de-DE" dirty="0"/>
              <a:t>Dokumente bestehen aus Header (Titel, Formatierung, Metadaten) und Body (Inhalt)</a:t>
            </a:r>
          </a:p>
          <a:p>
            <a:pPr lvl="1"/>
            <a:r>
              <a:rPr lang="de-DE" dirty="0"/>
              <a:t>Links durch Anker (</a:t>
            </a:r>
            <a:r>
              <a:rPr lang="de-DE" dirty="0" err="1"/>
              <a:t>anchor</a:t>
            </a:r>
            <a:r>
              <a:rPr lang="de-DE" dirty="0"/>
              <a:t>) angegeben, die eine URL enthalten.</a:t>
            </a:r>
          </a:p>
          <a:p>
            <a:pPr lvl="1"/>
            <a:r>
              <a:rPr lang="de-DE" dirty="0"/>
              <a:t>Hilfen: Cascading Style Sheets (CSS), </a:t>
            </a:r>
            <a:r>
              <a:rPr lang="de-DE" dirty="0" err="1"/>
              <a:t>Scalable</a:t>
            </a:r>
            <a:r>
              <a:rPr lang="de-DE" dirty="0"/>
              <a:t> </a:t>
            </a:r>
            <a:r>
              <a:rPr lang="de-DE" dirty="0" err="1"/>
              <a:t>Vector</a:t>
            </a:r>
            <a:r>
              <a:rPr lang="de-DE" dirty="0"/>
              <a:t> Graphics (SVG)</a:t>
            </a:r>
          </a:p>
          <a:p>
            <a:r>
              <a:rPr lang="de-DE" dirty="0" err="1"/>
              <a:t>Referenzierung</a:t>
            </a:r>
            <a:r>
              <a:rPr lang="de-DE" dirty="0"/>
              <a:t> von Objekten (Adressierung)</a:t>
            </a:r>
          </a:p>
          <a:p>
            <a:pPr lvl="1"/>
            <a:r>
              <a:rPr lang="de-DE" b="1" dirty="0"/>
              <a:t>URI</a:t>
            </a:r>
            <a:r>
              <a:rPr lang="de-DE" dirty="0"/>
              <a:t> (U. R. Identifier) RFC 1630: Objektbegriff für URL und URN</a:t>
            </a:r>
          </a:p>
          <a:p>
            <a:pPr lvl="1"/>
            <a:r>
              <a:rPr lang="de-DE" b="1" dirty="0"/>
              <a:t>URN</a:t>
            </a:r>
            <a:r>
              <a:rPr lang="de-DE" dirty="0"/>
              <a:t> (U. R. Name): global eindeutiger langlebiger logischer Name für Objekt (ohne Lagerort)</a:t>
            </a:r>
          </a:p>
          <a:p>
            <a:pPr lvl="1"/>
            <a:r>
              <a:rPr lang="de-DE" b="1" dirty="0"/>
              <a:t>URL</a:t>
            </a:r>
            <a:r>
              <a:rPr lang="de-DE" dirty="0"/>
              <a:t> (Uniform </a:t>
            </a:r>
            <a:r>
              <a:rPr lang="de-DE" dirty="0" err="1"/>
              <a:t>Resource</a:t>
            </a:r>
            <a:r>
              <a:rPr lang="de-DE" dirty="0"/>
              <a:t> Locator) RFC 1738: Lagerort eines Web-Dokuments durch Serverangabe und Pfadbezeichnung</a:t>
            </a:r>
          </a:p>
          <a:p>
            <a:pPr lvl="1"/>
            <a:r>
              <a:rPr lang="nn-NO" dirty="0"/>
              <a:t>URL Syntax: &lt;protokoll&gt;</a:t>
            </a:r>
            <a:r>
              <a:rPr lang="nn-NO" b="1" dirty="0"/>
              <a:t>://</a:t>
            </a:r>
            <a:r>
              <a:rPr lang="nn-NO" dirty="0"/>
              <a:t>[&lt;user&gt;[</a:t>
            </a:r>
            <a:r>
              <a:rPr lang="nn-NO" b="1" dirty="0"/>
              <a:t>:</a:t>
            </a:r>
            <a:r>
              <a:rPr lang="nn-NO" dirty="0"/>
              <a:t>&lt;passwd&gt;]</a:t>
            </a:r>
            <a:r>
              <a:rPr lang="nn-NO" b="1" dirty="0"/>
              <a:t>@</a:t>
            </a:r>
            <a:r>
              <a:rPr lang="nn-NO" dirty="0"/>
              <a:t>]&lt;host&gt;[</a:t>
            </a:r>
            <a:r>
              <a:rPr lang="nn-NO" b="1" dirty="0"/>
              <a:t>:</a:t>
            </a:r>
            <a:r>
              <a:rPr lang="nn-NO" dirty="0"/>
              <a:t>&lt;port&gt;]</a:t>
            </a:r>
            <a:r>
              <a:rPr lang="nn-NO" b="1" dirty="0"/>
              <a:t>/</a:t>
            </a:r>
            <a:r>
              <a:rPr lang="nn-NO" dirty="0"/>
              <a:t>[&lt;path&gt;]</a:t>
            </a:r>
          </a:p>
          <a:p>
            <a:pPr lvl="1"/>
            <a:r>
              <a:rPr lang="de-DE" dirty="0"/>
              <a:t>z.B. http://www.example.com/documents/index.html</a:t>
            </a:r>
          </a:p>
          <a:p>
            <a:pPr lvl="1"/>
            <a:r>
              <a:rPr lang="de-DE" dirty="0"/>
              <a:t>Optionale (und eher seltene) Felder: </a:t>
            </a:r>
            <a:r>
              <a:rPr lang="de-DE" dirty="0" err="1"/>
              <a:t>user</a:t>
            </a:r>
            <a:r>
              <a:rPr lang="de-DE" dirty="0"/>
              <a:t>, </a:t>
            </a:r>
            <a:r>
              <a:rPr lang="de-DE" dirty="0" err="1"/>
              <a:t>passwd</a:t>
            </a:r>
            <a:r>
              <a:rPr lang="de-DE" dirty="0"/>
              <a:t>, </a:t>
            </a:r>
            <a:r>
              <a:rPr lang="de-DE" dirty="0" err="1"/>
              <a:t>port</a:t>
            </a:r>
            <a:endParaRPr lang="de-DE" dirty="0"/>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56</a:t>
            </a:fld>
            <a:endParaRPr lang="de-DE"/>
          </a:p>
        </p:txBody>
      </p:sp>
    </p:spTree>
    <p:extLst>
      <p:ext uri="{BB962C8B-B14F-4D97-AF65-F5344CB8AC3E}">
        <p14:creationId xmlns:p14="http://schemas.microsoft.com/office/powerpoint/2010/main" val="4067057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84273"/>
          </a:xfrm>
        </p:spPr>
        <p:txBody>
          <a:bodyPr>
            <a:normAutofit fontScale="90000"/>
          </a:bodyPr>
          <a:lstStyle/>
          <a:p>
            <a:r>
              <a:rPr lang="de-DE" dirty="0"/>
              <a:t>Hypertext Transfer Protocol (HTTP)</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57</a:t>
            </a:fld>
            <a:endParaRPr lang="de-DE"/>
          </a:p>
        </p:txBody>
      </p:sp>
      <p:sp>
        <p:nvSpPr>
          <p:cNvPr id="5" name="Abgerundetes Rechteck 6"/>
          <p:cNvSpPr/>
          <p:nvPr/>
        </p:nvSpPr>
        <p:spPr>
          <a:xfrm>
            <a:off x="1188492" y="3394783"/>
            <a:ext cx="6753433" cy="1198261"/>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7"/>
          <p:cNvSpPr/>
          <p:nvPr/>
        </p:nvSpPr>
        <p:spPr>
          <a:xfrm>
            <a:off x="6569559" y="3676395"/>
            <a:ext cx="1154757" cy="64354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Server</a:t>
            </a:r>
          </a:p>
        </p:txBody>
      </p:sp>
      <p:sp>
        <p:nvSpPr>
          <p:cNvPr id="7" name="Rechteck 4"/>
          <p:cNvSpPr/>
          <p:nvPr/>
        </p:nvSpPr>
        <p:spPr>
          <a:xfrm>
            <a:off x="1532300" y="3676395"/>
            <a:ext cx="1154757" cy="64354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Client</a:t>
            </a:r>
          </a:p>
        </p:txBody>
      </p:sp>
      <p:cxnSp>
        <p:nvCxnSpPr>
          <p:cNvPr id="8" name="Gerade Verbindung mit Pfeil 8"/>
          <p:cNvCxnSpPr/>
          <p:nvPr/>
        </p:nvCxnSpPr>
        <p:spPr>
          <a:xfrm>
            <a:off x="2687057" y="3801623"/>
            <a:ext cx="3882502" cy="0"/>
          </a:xfrm>
          <a:prstGeom prst="straightConnector1">
            <a:avLst/>
          </a:prstGeom>
          <a:ln w="19050" cmpd="sng">
            <a:solidFill>
              <a:schemeClr val="bg1">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 name="Gerade Verbindung mit Pfeil 10"/>
          <p:cNvCxnSpPr/>
          <p:nvPr/>
        </p:nvCxnSpPr>
        <p:spPr>
          <a:xfrm>
            <a:off x="2687057" y="3801623"/>
            <a:ext cx="388250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11"/>
          <p:cNvCxnSpPr/>
          <p:nvPr/>
        </p:nvCxnSpPr>
        <p:spPr>
          <a:xfrm flipH="1">
            <a:off x="2687057" y="4184040"/>
            <a:ext cx="3882502" cy="0"/>
          </a:xfrm>
          <a:prstGeom prst="straightConnector1">
            <a:avLst/>
          </a:prstGeom>
          <a:ln w="19050" cmpd="sng">
            <a:solidFill>
              <a:schemeClr val="bg1">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2"/>
          <p:cNvCxnSpPr/>
          <p:nvPr/>
        </p:nvCxnSpPr>
        <p:spPr>
          <a:xfrm flipH="1">
            <a:off x="2687057" y="4184040"/>
            <a:ext cx="388250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2" name="Textfeld 13"/>
          <p:cNvSpPr txBox="1"/>
          <p:nvPr/>
        </p:nvSpPr>
        <p:spPr>
          <a:xfrm>
            <a:off x="2687057" y="3493795"/>
            <a:ext cx="3882502" cy="338554"/>
          </a:xfrm>
          <a:prstGeom prst="rect">
            <a:avLst/>
          </a:prstGeom>
          <a:noFill/>
        </p:spPr>
        <p:txBody>
          <a:bodyPr wrap="square" rtlCol="0">
            <a:spAutoFit/>
          </a:bodyPr>
          <a:lstStyle/>
          <a:p>
            <a:pPr algn="ctr"/>
            <a:r>
              <a:rPr lang="de-DE" sz="1600" dirty="0"/>
              <a:t>Request Server</a:t>
            </a:r>
          </a:p>
        </p:txBody>
      </p:sp>
      <p:sp>
        <p:nvSpPr>
          <p:cNvPr id="13" name="Textfeld 14"/>
          <p:cNvSpPr txBox="1"/>
          <p:nvPr/>
        </p:nvSpPr>
        <p:spPr>
          <a:xfrm>
            <a:off x="2687057" y="4109690"/>
            <a:ext cx="3882502" cy="338554"/>
          </a:xfrm>
          <a:prstGeom prst="rect">
            <a:avLst/>
          </a:prstGeom>
          <a:noFill/>
        </p:spPr>
        <p:txBody>
          <a:bodyPr wrap="square" rtlCol="0">
            <a:spAutoFit/>
          </a:bodyPr>
          <a:lstStyle/>
          <a:p>
            <a:pPr algn="ctr"/>
            <a:r>
              <a:rPr lang="de-DE" sz="1600" dirty="0"/>
              <a:t>Response an Client</a:t>
            </a:r>
          </a:p>
        </p:txBody>
      </p:sp>
      <p:sp>
        <p:nvSpPr>
          <p:cNvPr id="14" name="Textfeld 15"/>
          <p:cNvSpPr txBox="1"/>
          <p:nvPr/>
        </p:nvSpPr>
        <p:spPr>
          <a:xfrm rot="16200000">
            <a:off x="744028" y="3809247"/>
            <a:ext cx="1198261" cy="369332"/>
          </a:xfrm>
          <a:prstGeom prst="rect">
            <a:avLst/>
          </a:prstGeom>
          <a:noFill/>
        </p:spPr>
        <p:txBody>
          <a:bodyPr wrap="square" rtlCol="0">
            <a:spAutoFit/>
          </a:bodyPr>
          <a:lstStyle/>
          <a:p>
            <a:pPr algn="ctr"/>
            <a:r>
              <a:rPr lang="de-DE" dirty="0">
                <a:solidFill>
                  <a:srgbClr val="0000FF"/>
                </a:solidFill>
              </a:rPr>
              <a:t>Direkt</a:t>
            </a:r>
          </a:p>
        </p:txBody>
      </p:sp>
      <p:sp>
        <p:nvSpPr>
          <p:cNvPr id="15" name="Abgerundetes Rechteck 18"/>
          <p:cNvSpPr/>
          <p:nvPr/>
        </p:nvSpPr>
        <p:spPr>
          <a:xfrm>
            <a:off x="1188492" y="4663951"/>
            <a:ext cx="6753433" cy="1578422"/>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9"/>
          <p:cNvSpPr txBox="1"/>
          <p:nvPr/>
        </p:nvSpPr>
        <p:spPr>
          <a:xfrm rot="16200000">
            <a:off x="553948" y="5268494"/>
            <a:ext cx="1578422" cy="369332"/>
          </a:xfrm>
          <a:prstGeom prst="rect">
            <a:avLst/>
          </a:prstGeom>
          <a:noFill/>
        </p:spPr>
        <p:txBody>
          <a:bodyPr wrap="square" rtlCol="0">
            <a:spAutoFit/>
          </a:bodyPr>
          <a:lstStyle/>
          <a:p>
            <a:pPr algn="ctr"/>
            <a:r>
              <a:rPr lang="de-DE" dirty="0">
                <a:solidFill>
                  <a:srgbClr val="0000FF"/>
                </a:solidFill>
              </a:rPr>
              <a:t>Über Proxy</a:t>
            </a:r>
          </a:p>
        </p:txBody>
      </p:sp>
      <p:sp>
        <p:nvSpPr>
          <p:cNvPr id="17" name="Rechteck 20"/>
          <p:cNvSpPr/>
          <p:nvPr/>
        </p:nvSpPr>
        <p:spPr>
          <a:xfrm>
            <a:off x="1527825" y="5146784"/>
            <a:ext cx="1154757" cy="64354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Client</a:t>
            </a:r>
          </a:p>
        </p:txBody>
      </p:sp>
      <p:sp>
        <p:nvSpPr>
          <p:cNvPr id="18" name="Rechteck 21"/>
          <p:cNvSpPr/>
          <p:nvPr/>
        </p:nvSpPr>
        <p:spPr>
          <a:xfrm>
            <a:off x="4025760" y="5146784"/>
            <a:ext cx="1154757" cy="64354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Proxy</a:t>
            </a:r>
          </a:p>
        </p:txBody>
      </p:sp>
      <p:sp>
        <p:nvSpPr>
          <p:cNvPr id="19" name="Rechteck 22"/>
          <p:cNvSpPr/>
          <p:nvPr/>
        </p:nvSpPr>
        <p:spPr>
          <a:xfrm>
            <a:off x="6539559" y="5146784"/>
            <a:ext cx="1154757" cy="64354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Server</a:t>
            </a:r>
          </a:p>
        </p:txBody>
      </p:sp>
      <p:cxnSp>
        <p:nvCxnSpPr>
          <p:cNvPr id="20" name="Gerade Verbindung mit Pfeil 24"/>
          <p:cNvCxnSpPr/>
          <p:nvPr/>
        </p:nvCxnSpPr>
        <p:spPr>
          <a:xfrm>
            <a:off x="2682582" y="5238135"/>
            <a:ext cx="1343178" cy="0"/>
          </a:xfrm>
          <a:prstGeom prst="straightConnector1">
            <a:avLst/>
          </a:prstGeom>
          <a:ln w="19050" cmpd="sng">
            <a:solidFill>
              <a:schemeClr val="bg1">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5"/>
          <p:cNvCxnSpPr/>
          <p:nvPr/>
        </p:nvCxnSpPr>
        <p:spPr>
          <a:xfrm>
            <a:off x="2682582" y="5238135"/>
            <a:ext cx="1343178"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Gerade Verbindung mit Pfeil 31"/>
          <p:cNvCxnSpPr/>
          <p:nvPr/>
        </p:nvCxnSpPr>
        <p:spPr>
          <a:xfrm>
            <a:off x="5180517" y="5238135"/>
            <a:ext cx="1359042" cy="0"/>
          </a:xfrm>
          <a:prstGeom prst="straightConnector1">
            <a:avLst/>
          </a:prstGeom>
          <a:ln w="19050" cmpd="sng">
            <a:solidFill>
              <a:schemeClr val="bg1">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32"/>
          <p:cNvCxnSpPr/>
          <p:nvPr/>
        </p:nvCxnSpPr>
        <p:spPr>
          <a:xfrm>
            <a:off x="5180517" y="5238135"/>
            <a:ext cx="13590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36"/>
          <p:cNvCxnSpPr/>
          <p:nvPr/>
        </p:nvCxnSpPr>
        <p:spPr>
          <a:xfrm flipH="1">
            <a:off x="2682582" y="5656816"/>
            <a:ext cx="1343178" cy="0"/>
          </a:xfrm>
          <a:prstGeom prst="straightConnector1">
            <a:avLst/>
          </a:prstGeom>
          <a:ln w="19050" cmpd="sng">
            <a:solidFill>
              <a:schemeClr val="bg1">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37"/>
          <p:cNvCxnSpPr/>
          <p:nvPr/>
        </p:nvCxnSpPr>
        <p:spPr>
          <a:xfrm flipH="1">
            <a:off x="2682582" y="5656816"/>
            <a:ext cx="1343178"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6" name="Textfeld 40"/>
          <p:cNvSpPr txBox="1"/>
          <p:nvPr/>
        </p:nvSpPr>
        <p:spPr>
          <a:xfrm>
            <a:off x="2682582" y="4694741"/>
            <a:ext cx="1343178" cy="584776"/>
          </a:xfrm>
          <a:prstGeom prst="rect">
            <a:avLst/>
          </a:prstGeom>
          <a:noFill/>
        </p:spPr>
        <p:txBody>
          <a:bodyPr wrap="square" rtlCol="0">
            <a:spAutoFit/>
          </a:bodyPr>
          <a:lstStyle/>
          <a:p>
            <a:pPr algn="ctr"/>
            <a:r>
              <a:rPr lang="de-DE" sz="1600" dirty="0"/>
              <a:t>Request an Proxy</a:t>
            </a:r>
          </a:p>
        </p:txBody>
      </p:sp>
      <p:sp>
        <p:nvSpPr>
          <p:cNvPr id="27" name="Textfeld 41"/>
          <p:cNvSpPr txBox="1"/>
          <p:nvPr/>
        </p:nvSpPr>
        <p:spPr>
          <a:xfrm>
            <a:off x="5180517" y="4712334"/>
            <a:ext cx="1343178" cy="584776"/>
          </a:xfrm>
          <a:prstGeom prst="rect">
            <a:avLst/>
          </a:prstGeom>
          <a:noFill/>
        </p:spPr>
        <p:txBody>
          <a:bodyPr wrap="square" rtlCol="0">
            <a:spAutoFit/>
          </a:bodyPr>
          <a:lstStyle/>
          <a:p>
            <a:pPr algn="ctr"/>
            <a:r>
              <a:rPr lang="de-DE" sz="1600" dirty="0"/>
              <a:t>Request an Server</a:t>
            </a:r>
          </a:p>
        </p:txBody>
      </p:sp>
      <p:cxnSp>
        <p:nvCxnSpPr>
          <p:cNvPr id="28" name="Gerade Verbindung mit Pfeil 42"/>
          <p:cNvCxnSpPr/>
          <p:nvPr/>
        </p:nvCxnSpPr>
        <p:spPr>
          <a:xfrm flipH="1">
            <a:off x="5196381" y="5656816"/>
            <a:ext cx="1343178" cy="0"/>
          </a:xfrm>
          <a:prstGeom prst="straightConnector1">
            <a:avLst/>
          </a:prstGeom>
          <a:ln w="19050" cmpd="sng">
            <a:solidFill>
              <a:schemeClr val="bg1">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43"/>
          <p:cNvCxnSpPr/>
          <p:nvPr/>
        </p:nvCxnSpPr>
        <p:spPr>
          <a:xfrm flipH="1">
            <a:off x="5196381" y="5656816"/>
            <a:ext cx="1343178"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0" name="Textfeld 44"/>
          <p:cNvSpPr txBox="1"/>
          <p:nvPr/>
        </p:nvSpPr>
        <p:spPr>
          <a:xfrm>
            <a:off x="5196381" y="5597143"/>
            <a:ext cx="1343178" cy="584776"/>
          </a:xfrm>
          <a:prstGeom prst="rect">
            <a:avLst/>
          </a:prstGeom>
          <a:noFill/>
        </p:spPr>
        <p:txBody>
          <a:bodyPr wrap="square" rtlCol="0">
            <a:spAutoFit/>
          </a:bodyPr>
          <a:lstStyle/>
          <a:p>
            <a:pPr algn="ctr"/>
            <a:r>
              <a:rPr lang="de-DE" sz="1600" dirty="0"/>
              <a:t>Response an Proxy</a:t>
            </a:r>
          </a:p>
        </p:txBody>
      </p:sp>
      <p:sp>
        <p:nvSpPr>
          <p:cNvPr id="31" name="Textfeld 45"/>
          <p:cNvSpPr txBox="1"/>
          <p:nvPr/>
        </p:nvSpPr>
        <p:spPr>
          <a:xfrm>
            <a:off x="2682582" y="5586692"/>
            <a:ext cx="1343178" cy="584776"/>
          </a:xfrm>
          <a:prstGeom prst="rect">
            <a:avLst/>
          </a:prstGeom>
          <a:noFill/>
        </p:spPr>
        <p:txBody>
          <a:bodyPr wrap="square" rtlCol="0">
            <a:spAutoFit/>
          </a:bodyPr>
          <a:lstStyle/>
          <a:p>
            <a:pPr algn="ctr"/>
            <a:r>
              <a:rPr lang="de-DE" sz="1600" dirty="0"/>
              <a:t>Response an Client</a:t>
            </a:r>
          </a:p>
        </p:txBody>
      </p:sp>
      <p:sp>
        <p:nvSpPr>
          <p:cNvPr id="32" name="Content Placeholder 2"/>
          <p:cNvSpPr txBox="1">
            <a:spLocks/>
          </p:cNvSpPr>
          <p:nvPr/>
        </p:nvSpPr>
        <p:spPr>
          <a:xfrm>
            <a:off x="621858" y="1409701"/>
            <a:ext cx="7886700" cy="198031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Protokoll zum Transport von Anfragen/Objekten zwischen Browser, Server und Proxy (Zwischensystem)</a:t>
            </a:r>
          </a:p>
          <a:p>
            <a:r>
              <a:rPr lang="de-DE" dirty="0"/>
              <a:t>TCP-basiert, Port 80 (Proxy: typischerweise Port 8080)</a:t>
            </a:r>
          </a:p>
          <a:p>
            <a:r>
              <a:rPr lang="de-DE" dirty="0"/>
              <a:t>HTTP ist zustandslos, pull-orientiert, unterstützt bidirektionale Übertragung und Caches im Client bzw. Proxy</a:t>
            </a:r>
          </a:p>
          <a:p>
            <a:r>
              <a:rPr lang="de-DE" dirty="0"/>
              <a:t>HTTP/1.1 spezifiziert in RFC 2068, 2616</a:t>
            </a:r>
          </a:p>
        </p:txBody>
      </p:sp>
    </p:spTree>
    <p:extLst>
      <p:ext uri="{BB962C8B-B14F-4D97-AF65-F5344CB8AC3E}">
        <p14:creationId xmlns:p14="http://schemas.microsoft.com/office/powerpoint/2010/main" val="40919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22" presetClass="exit" presetSubtype="8" fill="hold" nodeType="afterEffect">
                                  <p:stCondLst>
                                    <p:cond delay="0"/>
                                  </p:stCondLst>
                                  <p:childTnLst>
                                    <p:animEffect transition="out" filter="wipe(left)">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par>
                                <p:cTn id="37" presetID="22" presetClass="entr" presetSubtype="2"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12"/>
                                        </p:tgtEl>
                                        <p:attrNameLst>
                                          <p:attrName>style.color</p:attrName>
                                        </p:attrNameLst>
                                      </p:cBhvr>
                                      <p:to>
                                        <a:srgbClr val="999999"/>
                                      </p:to>
                                    </p:animClr>
                                  </p:childTnLst>
                                </p:cTn>
                              </p:par>
                            </p:childTnLst>
                          </p:cTn>
                        </p:par>
                        <p:par>
                          <p:cTn id="45" fill="hold">
                            <p:stCondLst>
                              <p:cond delay="500"/>
                            </p:stCondLst>
                            <p:childTnLst>
                              <p:par>
                                <p:cTn id="46" presetID="22" presetClass="exit" presetSubtype="2" fill="hold" nodeType="afterEffect">
                                  <p:stCondLst>
                                    <p:cond delay="0"/>
                                  </p:stCondLst>
                                  <p:childTnLst>
                                    <p:animEffect transition="out" filter="wipe(right)">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3" presetClass="emph" presetSubtype="2" fill="hold" grpId="1" nodeType="withEffect">
                                  <p:stCondLst>
                                    <p:cond delay="0"/>
                                  </p:stCondLst>
                                  <p:childTnLst>
                                    <p:animClr clrSpc="rgb" dir="cw">
                                      <p:cBhvr override="childStyle">
                                        <p:cTn id="58" dur="500" fill="hold"/>
                                        <p:tgtEl>
                                          <p:spTgt spid="14"/>
                                        </p:tgtEl>
                                        <p:attrNameLst>
                                          <p:attrName>style.color</p:attrName>
                                        </p:attrNameLst>
                                      </p:cBhvr>
                                      <p:to>
                                        <a:srgbClr val="999999"/>
                                      </p:to>
                                    </p:animClr>
                                  </p:childTnLst>
                                </p:cTn>
                              </p:par>
                              <p:par>
                                <p:cTn id="59" presetID="3" presetClass="emph" presetSubtype="2" fill="hold" grpId="1" nodeType="withEffect">
                                  <p:stCondLst>
                                    <p:cond delay="0"/>
                                  </p:stCondLst>
                                  <p:childTnLst>
                                    <p:animClr clrSpc="rgb" dir="cw">
                                      <p:cBhvr override="childStyle">
                                        <p:cTn id="60" dur="500" fill="hold"/>
                                        <p:tgtEl>
                                          <p:spTgt spid="7"/>
                                        </p:tgtEl>
                                        <p:attrNameLst>
                                          <p:attrName>style.color</p:attrName>
                                        </p:attrNameLst>
                                      </p:cBhvr>
                                      <p:to>
                                        <a:srgbClr val="999999"/>
                                      </p:to>
                                    </p:animClr>
                                  </p:childTnLst>
                                </p:cTn>
                              </p:par>
                              <p:par>
                                <p:cTn id="61" presetID="3" presetClass="emph" presetSubtype="2" fill="hold" grpId="1" nodeType="withEffect">
                                  <p:stCondLst>
                                    <p:cond delay="0"/>
                                  </p:stCondLst>
                                  <p:childTnLst>
                                    <p:animClr clrSpc="rgb" dir="cw">
                                      <p:cBhvr override="childStyle">
                                        <p:cTn id="62" dur="500" fill="hold"/>
                                        <p:tgtEl>
                                          <p:spTgt spid="6"/>
                                        </p:tgtEl>
                                        <p:attrNameLst>
                                          <p:attrName>style.color</p:attrName>
                                        </p:attrNameLst>
                                      </p:cBhvr>
                                      <p:to>
                                        <a:srgbClr val="999999"/>
                                      </p:to>
                                    </p:animClr>
                                  </p:childTnLst>
                                </p:cTn>
                              </p:par>
                              <p:par>
                                <p:cTn id="63" presetID="3" presetClass="emph" presetSubtype="2" fill="hold" grpId="1" nodeType="withEffect">
                                  <p:stCondLst>
                                    <p:cond delay="0"/>
                                  </p:stCondLst>
                                  <p:childTnLst>
                                    <p:animClr clrSpc="rgb" dir="cw">
                                      <p:cBhvr override="childStyle">
                                        <p:cTn id="64" dur="500" fill="hold"/>
                                        <p:tgtEl>
                                          <p:spTgt spid="13"/>
                                        </p:tgtEl>
                                        <p:attrNameLst>
                                          <p:attrName>style.color</p:attrName>
                                        </p:attrNameLst>
                                      </p:cBhvr>
                                      <p:to>
                                        <a:srgbClr val="999999"/>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500"/>
                            </p:stCondLst>
                            <p:childTnLst>
                              <p:par>
                                <p:cTn id="88" presetID="22" presetClass="exit" presetSubtype="8" fill="hold" nodeType="afterEffect">
                                  <p:stCondLst>
                                    <p:cond delay="0"/>
                                  </p:stCondLst>
                                  <p:childTnLst>
                                    <p:animEffect transition="out" filter="wipe(left)">
                                      <p:cBhvr>
                                        <p:cTn id="89" dur="500"/>
                                        <p:tgtEl>
                                          <p:spTgt spid="21"/>
                                        </p:tgtEl>
                                      </p:cBhvr>
                                    </p:animEffect>
                                    <p:set>
                                      <p:cBhvr>
                                        <p:cTn id="90" dur="1" fill="hold">
                                          <p:stCondLst>
                                            <p:cond delay="499"/>
                                          </p:stCondLst>
                                        </p:cTn>
                                        <p:tgtEl>
                                          <p:spTgt spid="2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par>
                                <p:cTn id="96" presetID="22" presetClass="entr" presetSubtype="8"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par>
                                <p:cTn id="99" presetID="3" presetClass="emph" presetSubtype="2" fill="hold" grpId="1" nodeType="withEffect">
                                  <p:stCondLst>
                                    <p:cond delay="0"/>
                                  </p:stCondLst>
                                  <p:childTnLst>
                                    <p:animClr clrSpc="rgb" dir="cw">
                                      <p:cBhvr override="childStyle">
                                        <p:cTn id="100" dur="500" fill="hold"/>
                                        <p:tgtEl>
                                          <p:spTgt spid="26"/>
                                        </p:tgtEl>
                                        <p:attrNameLst>
                                          <p:attrName>style.color</p:attrName>
                                        </p:attrNameLst>
                                      </p:cBhvr>
                                      <p:to>
                                        <a:srgbClr val="999999"/>
                                      </p:to>
                                    </p:animClr>
                                  </p:childTnLst>
                                </p:cTn>
                              </p:par>
                              <p:par>
                                <p:cTn id="101" presetID="10"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par>
                          <p:cTn id="104" fill="hold">
                            <p:stCondLst>
                              <p:cond delay="500"/>
                            </p:stCondLst>
                            <p:childTnLst>
                              <p:par>
                                <p:cTn id="105" presetID="22" presetClass="exit" presetSubtype="8" fill="hold" nodeType="afterEffect">
                                  <p:stCondLst>
                                    <p:cond delay="0"/>
                                  </p:stCondLst>
                                  <p:childTnLst>
                                    <p:animEffect transition="out" filter="wipe(left)">
                                      <p:cBhvr>
                                        <p:cTn id="106" dur="500"/>
                                        <p:tgtEl>
                                          <p:spTgt spid="23"/>
                                        </p:tgtEl>
                                      </p:cBhvr>
                                    </p:animEffect>
                                    <p:set>
                                      <p:cBhvr>
                                        <p:cTn id="107" dur="1" fill="hold">
                                          <p:stCondLst>
                                            <p:cond delay="499"/>
                                          </p:stCondLst>
                                        </p:cTn>
                                        <p:tgtEl>
                                          <p:spTgt spid="2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right)">
                                      <p:cBhvr>
                                        <p:cTn id="112" dur="500"/>
                                        <p:tgtEl>
                                          <p:spTgt spid="28"/>
                                        </p:tgtEl>
                                      </p:cBhvr>
                                    </p:animEffect>
                                  </p:childTnLst>
                                </p:cTn>
                              </p:par>
                              <p:par>
                                <p:cTn id="113" presetID="22" presetClass="entr" presetSubtype="2"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right)">
                                      <p:cBhvr>
                                        <p:cTn id="115" dur="500"/>
                                        <p:tgtEl>
                                          <p:spTgt spid="29"/>
                                        </p:tgtEl>
                                      </p:cBhvr>
                                    </p:animEffect>
                                  </p:childTnLst>
                                </p:cTn>
                              </p:par>
                              <p:par>
                                <p:cTn id="116" presetID="3" presetClass="emph" presetSubtype="2" fill="hold" grpId="1" nodeType="withEffect">
                                  <p:stCondLst>
                                    <p:cond delay="0"/>
                                  </p:stCondLst>
                                  <p:childTnLst>
                                    <p:animClr clrSpc="rgb" dir="cw">
                                      <p:cBhvr override="childStyle">
                                        <p:cTn id="117" dur="500" fill="hold"/>
                                        <p:tgtEl>
                                          <p:spTgt spid="27"/>
                                        </p:tgtEl>
                                        <p:attrNameLst>
                                          <p:attrName>style.color</p:attrName>
                                        </p:attrNameLst>
                                      </p:cBhvr>
                                      <p:to>
                                        <a:srgbClr val="999999"/>
                                      </p:to>
                                    </p:animClr>
                                  </p:childTnLst>
                                </p:cTn>
                              </p:par>
                              <p:par>
                                <p:cTn id="118" presetID="10" presetClass="entr" presetSubtype="0"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par>
                          <p:cTn id="121" fill="hold">
                            <p:stCondLst>
                              <p:cond delay="500"/>
                            </p:stCondLst>
                            <p:childTnLst>
                              <p:par>
                                <p:cTn id="122" presetID="22" presetClass="exit" presetSubtype="2" fill="hold" nodeType="afterEffect">
                                  <p:stCondLst>
                                    <p:cond delay="0"/>
                                  </p:stCondLst>
                                  <p:childTnLst>
                                    <p:animEffect transition="out" filter="wipe(right)">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right)">
                                      <p:cBhvr>
                                        <p:cTn id="129" dur="500"/>
                                        <p:tgtEl>
                                          <p:spTgt spid="24"/>
                                        </p:tgtEl>
                                      </p:cBhvr>
                                    </p:animEffect>
                                  </p:childTnLst>
                                </p:cTn>
                              </p:par>
                              <p:par>
                                <p:cTn id="130" presetID="22" presetClass="entr" presetSubtype="2" fill="hold" nodeType="with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wipe(right)">
                                      <p:cBhvr>
                                        <p:cTn id="132" dur="500"/>
                                        <p:tgtEl>
                                          <p:spTgt spid="25"/>
                                        </p:tgtEl>
                                      </p:cBhvr>
                                    </p:animEffect>
                                  </p:childTnLst>
                                </p:cTn>
                              </p:par>
                              <p:par>
                                <p:cTn id="133" presetID="3" presetClass="emph" presetSubtype="2" fill="hold" grpId="1" nodeType="withEffect">
                                  <p:stCondLst>
                                    <p:cond delay="0"/>
                                  </p:stCondLst>
                                  <p:childTnLst>
                                    <p:animClr clrSpc="rgb" dir="cw">
                                      <p:cBhvr override="childStyle">
                                        <p:cTn id="134" dur="500" fill="hold"/>
                                        <p:tgtEl>
                                          <p:spTgt spid="30"/>
                                        </p:tgtEl>
                                        <p:attrNameLst>
                                          <p:attrName>style.color</p:attrName>
                                        </p:attrNameLst>
                                      </p:cBhvr>
                                      <p:to>
                                        <a:srgbClr val="999999"/>
                                      </p:to>
                                    </p:animClr>
                                  </p:childTnLst>
                                </p:cTn>
                              </p:par>
                              <p:par>
                                <p:cTn id="135" presetID="10" presetClass="entr" presetSubtype="0" fill="hold" grpId="0"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par>
                          <p:cTn id="138" fill="hold">
                            <p:stCondLst>
                              <p:cond delay="500"/>
                            </p:stCondLst>
                            <p:childTnLst>
                              <p:par>
                                <p:cTn id="139" presetID="22" presetClass="exit" presetSubtype="2" fill="hold" nodeType="afterEffect">
                                  <p:stCondLst>
                                    <p:cond delay="0"/>
                                  </p:stCondLst>
                                  <p:childTnLst>
                                    <p:animEffect transition="out" filter="wipe(right)">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mph" presetSubtype="2" fill="hold" grpId="2" nodeType="clickEffect">
                                  <p:stCondLst>
                                    <p:cond delay="0"/>
                                  </p:stCondLst>
                                  <p:childTnLst>
                                    <p:animClr clrSpc="rgb" dir="cw">
                                      <p:cBhvr override="childStyle">
                                        <p:cTn id="145" dur="500" fill="hold"/>
                                        <p:tgtEl>
                                          <p:spTgt spid="12"/>
                                        </p:tgtEl>
                                        <p:attrNameLst>
                                          <p:attrName>style.color</p:attrName>
                                        </p:attrNameLst>
                                      </p:cBhvr>
                                      <p:to>
                                        <a:schemeClr val="tx1"/>
                                      </p:to>
                                    </p:animClr>
                                  </p:childTnLst>
                                </p:cTn>
                              </p:par>
                              <p:par>
                                <p:cTn id="146" presetID="3" presetClass="emph" presetSubtype="2" fill="hold" grpId="2" nodeType="withEffect">
                                  <p:stCondLst>
                                    <p:cond delay="0"/>
                                  </p:stCondLst>
                                  <p:childTnLst>
                                    <p:animClr clrSpc="rgb" dir="cw">
                                      <p:cBhvr override="childStyle">
                                        <p:cTn id="147" dur="500" fill="hold"/>
                                        <p:tgtEl>
                                          <p:spTgt spid="13"/>
                                        </p:tgtEl>
                                        <p:attrNameLst>
                                          <p:attrName>style.color</p:attrName>
                                        </p:attrNameLst>
                                      </p:cBhvr>
                                      <p:to>
                                        <a:schemeClr val="tx1"/>
                                      </p:to>
                                    </p:animClr>
                                  </p:childTnLst>
                                </p:cTn>
                              </p:par>
                              <p:par>
                                <p:cTn id="148" presetID="3" presetClass="emph" presetSubtype="2" fill="hold" grpId="2" nodeType="withEffect">
                                  <p:stCondLst>
                                    <p:cond delay="0"/>
                                  </p:stCondLst>
                                  <p:childTnLst>
                                    <p:animClr clrSpc="rgb" dir="cw">
                                      <p:cBhvr override="childStyle">
                                        <p:cTn id="149" dur="500" fill="hold"/>
                                        <p:tgtEl>
                                          <p:spTgt spid="26"/>
                                        </p:tgtEl>
                                        <p:attrNameLst>
                                          <p:attrName>style.color</p:attrName>
                                        </p:attrNameLst>
                                      </p:cBhvr>
                                      <p:to>
                                        <a:schemeClr val="tx1"/>
                                      </p:to>
                                    </p:animClr>
                                  </p:childTnLst>
                                </p:cTn>
                              </p:par>
                              <p:par>
                                <p:cTn id="150" presetID="3" presetClass="emph" presetSubtype="2" fill="hold" grpId="2" nodeType="withEffect">
                                  <p:stCondLst>
                                    <p:cond delay="0"/>
                                  </p:stCondLst>
                                  <p:childTnLst>
                                    <p:animClr clrSpc="rgb" dir="cw">
                                      <p:cBhvr override="childStyle">
                                        <p:cTn id="151" dur="500" fill="hold"/>
                                        <p:tgtEl>
                                          <p:spTgt spid="27"/>
                                        </p:tgtEl>
                                        <p:attrNameLst>
                                          <p:attrName>style.color</p:attrName>
                                        </p:attrNameLst>
                                      </p:cBhvr>
                                      <p:to>
                                        <a:schemeClr val="tx1"/>
                                      </p:to>
                                    </p:animClr>
                                  </p:childTnLst>
                                </p:cTn>
                              </p:par>
                              <p:par>
                                <p:cTn id="152" presetID="3" presetClass="emph" presetSubtype="2" fill="hold" grpId="2" nodeType="withEffect">
                                  <p:stCondLst>
                                    <p:cond delay="0"/>
                                  </p:stCondLst>
                                  <p:childTnLst>
                                    <p:animClr clrSpc="rgb" dir="cw">
                                      <p:cBhvr override="childStyle">
                                        <p:cTn id="153" dur="500" fill="hold"/>
                                        <p:tgtEl>
                                          <p:spTgt spid="30"/>
                                        </p:tgtEl>
                                        <p:attrNameLst>
                                          <p:attrName>style.color</p:attrName>
                                        </p:attrNameLst>
                                      </p:cBhvr>
                                      <p:to>
                                        <a:schemeClr val="tx1"/>
                                      </p:to>
                                    </p:animClr>
                                  </p:childTnLst>
                                </p:cTn>
                              </p:par>
                              <p:par>
                                <p:cTn id="154" presetID="3" presetClass="emph" presetSubtype="2" fill="hold" grpId="1" nodeType="withEffect">
                                  <p:stCondLst>
                                    <p:cond delay="0"/>
                                  </p:stCondLst>
                                  <p:childTnLst>
                                    <p:animClr clrSpc="rgb" dir="cw">
                                      <p:cBhvr override="childStyle">
                                        <p:cTn id="155" dur="500" fill="hold"/>
                                        <p:tgtEl>
                                          <p:spTgt spid="31"/>
                                        </p:tgtEl>
                                        <p:attrNameLst>
                                          <p:attrName>style.color</p:attrName>
                                        </p:attrNameLst>
                                      </p:cBhvr>
                                      <p:to>
                                        <a:schemeClr val="tx1"/>
                                      </p:to>
                                    </p:animClr>
                                  </p:childTnLst>
                                </p:cTn>
                              </p:par>
                              <p:par>
                                <p:cTn id="156" presetID="3" presetClass="emph" presetSubtype="2" fill="hold" grpId="2" nodeType="withEffect">
                                  <p:stCondLst>
                                    <p:cond delay="0"/>
                                  </p:stCondLst>
                                  <p:childTnLst>
                                    <p:animClr clrSpc="rgb" dir="cw">
                                      <p:cBhvr override="childStyle">
                                        <p:cTn id="157" dur="500" fill="hold"/>
                                        <p:tgtEl>
                                          <p:spTgt spid="14"/>
                                        </p:tgtEl>
                                        <p:attrNameLst>
                                          <p:attrName>style.color</p:attrName>
                                        </p:attrNameLst>
                                      </p:cBhvr>
                                      <p:to>
                                        <a:srgbClr val="2B00FF"/>
                                      </p:to>
                                    </p:animClr>
                                  </p:childTnLst>
                                </p:cTn>
                              </p:par>
                              <p:par>
                                <p:cTn id="158" presetID="3" presetClass="emph" presetSubtype="2" fill="hold" grpId="2" nodeType="withEffect">
                                  <p:stCondLst>
                                    <p:cond delay="0"/>
                                  </p:stCondLst>
                                  <p:childTnLst>
                                    <p:animClr clrSpc="rgb" dir="cw">
                                      <p:cBhvr override="childStyle">
                                        <p:cTn id="159" dur="500" fill="hold"/>
                                        <p:tgtEl>
                                          <p:spTgt spid="6"/>
                                        </p:tgtEl>
                                        <p:attrNameLst>
                                          <p:attrName>style.color</p:attrName>
                                        </p:attrNameLst>
                                      </p:cBhvr>
                                      <p:to>
                                        <a:schemeClr val="tx1"/>
                                      </p:to>
                                    </p:animClr>
                                  </p:childTnLst>
                                </p:cTn>
                              </p:par>
                              <p:par>
                                <p:cTn id="160" presetID="3" presetClass="emph" presetSubtype="2" fill="hold" grpId="2" nodeType="withEffect">
                                  <p:stCondLst>
                                    <p:cond delay="0"/>
                                  </p:stCondLst>
                                  <p:childTnLst>
                                    <p:animClr clrSpc="rgb" dir="cw">
                                      <p:cBhvr override="childStyle">
                                        <p:cTn id="161" dur="500" fill="hold"/>
                                        <p:tgtEl>
                                          <p:spTgt spid="7"/>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7" grpId="0" animBg="1"/>
      <p:bldP spid="7" grpId="1" animBg="1"/>
      <p:bldP spid="7" grpId="2" animBg="1"/>
      <p:bldP spid="12" grpId="0"/>
      <p:bldP spid="12" grpId="1"/>
      <p:bldP spid="12" grpId="2"/>
      <p:bldP spid="13" grpId="0"/>
      <p:bldP spid="13" grpId="1"/>
      <p:bldP spid="13" grpId="2"/>
      <p:bldP spid="14" grpId="0"/>
      <p:bldP spid="14" grpId="1"/>
      <p:bldP spid="14" grpId="2"/>
      <p:bldP spid="15" grpId="0" animBg="1"/>
      <p:bldP spid="16" grpId="0"/>
      <p:bldP spid="17" grpId="0" animBg="1"/>
      <p:bldP spid="18" grpId="0" animBg="1"/>
      <p:bldP spid="19" grpId="0" animBg="1"/>
      <p:bldP spid="26" grpId="0"/>
      <p:bldP spid="26" grpId="1"/>
      <p:bldP spid="26" grpId="2"/>
      <p:bldP spid="27" grpId="0"/>
      <p:bldP spid="27" grpId="1"/>
      <p:bldP spid="27" grpId="2"/>
      <p:bldP spid="30" grpId="0"/>
      <p:bldP spid="30" grpId="1"/>
      <p:bldP spid="30" grpId="2"/>
      <p:bldP spid="31" grpId="0"/>
      <p:bldP spid="3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248" y="365126"/>
            <a:ext cx="4180101" cy="1325563"/>
          </a:xfrm>
        </p:spPr>
        <p:txBody>
          <a:bodyPr/>
          <a:lstStyle/>
          <a:p>
            <a:r>
              <a:rPr lang="de-DE" dirty="0"/>
              <a:t>Dienstnutzung</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58</a:t>
            </a:fld>
            <a:endParaRPr lang="de-DE"/>
          </a:p>
        </p:txBody>
      </p:sp>
      <p:sp>
        <p:nvSpPr>
          <p:cNvPr id="5" name="Textfeld 8"/>
          <p:cNvSpPr txBox="1"/>
          <p:nvPr/>
        </p:nvSpPr>
        <p:spPr>
          <a:xfrm>
            <a:off x="999086" y="445947"/>
            <a:ext cx="2349622" cy="338554"/>
          </a:xfrm>
          <a:prstGeom prst="rect">
            <a:avLst/>
          </a:prstGeom>
          <a:noFill/>
        </p:spPr>
        <p:txBody>
          <a:bodyPr wrap="none" rtlCol="0">
            <a:spAutoFit/>
          </a:bodyPr>
          <a:lstStyle/>
          <a:p>
            <a:r>
              <a:rPr lang="de-DE" sz="1600" dirty="0"/>
              <a:t>Nutzereingabe in Browser</a:t>
            </a:r>
          </a:p>
        </p:txBody>
      </p:sp>
      <p:sp>
        <p:nvSpPr>
          <p:cNvPr id="6" name="Textfeld 9"/>
          <p:cNvSpPr txBox="1"/>
          <p:nvPr/>
        </p:nvSpPr>
        <p:spPr>
          <a:xfrm>
            <a:off x="825011" y="715967"/>
            <a:ext cx="3139802" cy="369332"/>
          </a:xfrm>
          <a:prstGeom prst="rect">
            <a:avLst/>
          </a:prstGeom>
          <a:noFill/>
        </p:spPr>
        <p:txBody>
          <a:bodyPr wrap="none" rtlCol="0">
            <a:spAutoFit/>
          </a:bodyPr>
          <a:lstStyle/>
          <a:p>
            <a:r>
              <a:rPr lang="de-DE" dirty="0">
                <a:solidFill>
                  <a:srgbClr val="A6A6A6"/>
                </a:solidFill>
                <a:latin typeface="Courier"/>
                <a:cs typeface="Courier"/>
              </a:rPr>
              <a:t>http://</a:t>
            </a:r>
            <a:r>
              <a:rPr lang="de-DE" sz="1600" dirty="0" err="1">
                <a:solidFill>
                  <a:srgbClr val="A6A6A6"/>
                </a:solidFill>
                <a:latin typeface="Courier"/>
                <a:cs typeface="Courier"/>
              </a:rPr>
              <a:t>www.example.com</a:t>
            </a:r>
            <a:r>
              <a:rPr lang="de-DE" dirty="0">
                <a:solidFill>
                  <a:srgbClr val="A6A6A6"/>
                </a:solidFill>
                <a:latin typeface="Courier"/>
                <a:cs typeface="Courier"/>
              </a:rPr>
              <a:t>/</a:t>
            </a:r>
          </a:p>
        </p:txBody>
      </p:sp>
      <p:sp>
        <p:nvSpPr>
          <p:cNvPr id="7" name="Rechteck 16"/>
          <p:cNvSpPr/>
          <p:nvPr/>
        </p:nvSpPr>
        <p:spPr>
          <a:xfrm>
            <a:off x="628650" y="1685883"/>
            <a:ext cx="372235" cy="4670341"/>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8" name="Textfeld 17"/>
          <p:cNvSpPr txBox="1"/>
          <p:nvPr/>
        </p:nvSpPr>
        <p:spPr>
          <a:xfrm rot="16200000">
            <a:off x="-1521284" y="3841764"/>
            <a:ext cx="4669200" cy="369332"/>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algn="ctr"/>
            <a:r>
              <a:rPr lang="de-DE" dirty="0">
                <a:solidFill>
                  <a:srgbClr val="3366FF"/>
                </a:solidFill>
              </a:rPr>
              <a:t>Client</a:t>
            </a:r>
          </a:p>
        </p:txBody>
      </p:sp>
      <p:sp>
        <p:nvSpPr>
          <p:cNvPr id="9" name="Rechteck 4"/>
          <p:cNvSpPr/>
          <p:nvPr/>
        </p:nvSpPr>
        <p:spPr>
          <a:xfrm>
            <a:off x="999085" y="1690689"/>
            <a:ext cx="2435067" cy="4670341"/>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10" name="Pfeil nach unten 10"/>
          <p:cNvSpPr/>
          <p:nvPr/>
        </p:nvSpPr>
        <p:spPr>
          <a:xfrm>
            <a:off x="1872075" y="1184528"/>
            <a:ext cx="420011" cy="490036"/>
          </a:xfrm>
          <a:prstGeom prst="downArrow">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4"/>
          <p:cNvSpPr txBox="1"/>
          <p:nvPr/>
        </p:nvSpPr>
        <p:spPr>
          <a:xfrm>
            <a:off x="999086" y="1813961"/>
            <a:ext cx="2435066" cy="338554"/>
          </a:xfrm>
          <a:prstGeom prst="rect">
            <a:avLst/>
          </a:prstGeom>
          <a:noFill/>
        </p:spPr>
        <p:txBody>
          <a:bodyPr wrap="square" rtlCol="0">
            <a:spAutoFit/>
          </a:bodyPr>
          <a:lstStyle/>
          <a:p>
            <a:pPr algn="ctr"/>
            <a:r>
              <a:rPr lang="de-DE" sz="1600" dirty="0"/>
              <a:t>Auflösung des Hostnames</a:t>
            </a:r>
          </a:p>
        </p:txBody>
      </p:sp>
      <p:sp>
        <p:nvSpPr>
          <p:cNvPr id="12" name="Textfeld 15"/>
          <p:cNvSpPr txBox="1"/>
          <p:nvPr/>
        </p:nvSpPr>
        <p:spPr>
          <a:xfrm>
            <a:off x="999086" y="2739099"/>
            <a:ext cx="2435066" cy="338554"/>
          </a:xfrm>
          <a:prstGeom prst="rect">
            <a:avLst/>
          </a:prstGeom>
          <a:noFill/>
        </p:spPr>
        <p:txBody>
          <a:bodyPr wrap="square" rtlCol="0">
            <a:spAutoFit/>
          </a:bodyPr>
          <a:lstStyle/>
          <a:p>
            <a:pPr algn="ctr"/>
            <a:r>
              <a:rPr lang="de-DE" sz="1600" dirty="0"/>
              <a:t>TCP-Verbindung öffnen</a:t>
            </a:r>
          </a:p>
        </p:txBody>
      </p:sp>
      <p:sp>
        <p:nvSpPr>
          <p:cNvPr id="13" name="Textfeld 19"/>
          <p:cNvSpPr txBox="1"/>
          <p:nvPr/>
        </p:nvSpPr>
        <p:spPr>
          <a:xfrm rot="16200000">
            <a:off x="6079299" y="4204000"/>
            <a:ext cx="3945600" cy="369332"/>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algn="ctr"/>
            <a:r>
              <a:rPr lang="de-DE" dirty="0">
                <a:solidFill>
                  <a:srgbClr val="3366FF"/>
                </a:solidFill>
              </a:rPr>
              <a:t>WWW-Server 208.77.188.166</a:t>
            </a:r>
          </a:p>
        </p:txBody>
      </p:sp>
      <p:sp>
        <p:nvSpPr>
          <p:cNvPr id="14" name="Textfeld 20"/>
          <p:cNvSpPr txBox="1"/>
          <p:nvPr/>
        </p:nvSpPr>
        <p:spPr>
          <a:xfrm>
            <a:off x="1000885" y="3465026"/>
            <a:ext cx="2433268" cy="338554"/>
          </a:xfrm>
          <a:prstGeom prst="rect">
            <a:avLst/>
          </a:prstGeom>
          <a:noFill/>
        </p:spPr>
        <p:txBody>
          <a:bodyPr wrap="square" rtlCol="0">
            <a:spAutoFit/>
          </a:bodyPr>
          <a:lstStyle/>
          <a:p>
            <a:pPr algn="ctr"/>
            <a:r>
              <a:rPr lang="de-DE" sz="1600" dirty="0"/>
              <a:t>Request senden</a:t>
            </a:r>
          </a:p>
        </p:txBody>
      </p:sp>
      <p:sp>
        <p:nvSpPr>
          <p:cNvPr id="15" name="Textfeld 21"/>
          <p:cNvSpPr txBox="1"/>
          <p:nvPr/>
        </p:nvSpPr>
        <p:spPr>
          <a:xfrm>
            <a:off x="1002683" y="4190953"/>
            <a:ext cx="2431469" cy="338554"/>
          </a:xfrm>
          <a:prstGeom prst="rect">
            <a:avLst/>
          </a:prstGeom>
          <a:noFill/>
        </p:spPr>
        <p:txBody>
          <a:bodyPr wrap="square" rtlCol="0">
            <a:spAutoFit/>
          </a:bodyPr>
          <a:lstStyle/>
          <a:p>
            <a:pPr algn="ctr"/>
            <a:r>
              <a:rPr lang="de-DE" sz="1600" dirty="0"/>
              <a:t>Response empfangen</a:t>
            </a:r>
          </a:p>
        </p:txBody>
      </p:sp>
      <p:sp>
        <p:nvSpPr>
          <p:cNvPr id="16" name="Textfeld 22"/>
          <p:cNvSpPr txBox="1"/>
          <p:nvPr/>
        </p:nvSpPr>
        <p:spPr>
          <a:xfrm>
            <a:off x="1004483" y="4865670"/>
            <a:ext cx="2429670" cy="338554"/>
          </a:xfrm>
          <a:prstGeom prst="rect">
            <a:avLst/>
          </a:prstGeom>
          <a:noFill/>
        </p:spPr>
        <p:txBody>
          <a:bodyPr wrap="square" rtlCol="0">
            <a:spAutoFit/>
          </a:bodyPr>
          <a:lstStyle/>
          <a:p>
            <a:pPr algn="ctr"/>
            <a:r>
              <a:rPr lang="de-DE" sz="1600" dirty="0"/>
              <a:t>TCP-Verbindung schließen</a:t>
            </a:r>
          </a:p>
        </p:txBody>
      </p:sp>
      <p:sp>
        <p:nvSpPr>
          <p:cNvPr id="17" name="Textfeld 23"/>
          <p:cNvSpPr txBox="1"/>
          <p:nvPr/>
        </p:nvSpPr>
        <p:spPr>
          <a:xfrm>
            <a:off x="1004483" y="5786189"/>
            <a:ext cx="2429670" cy="338554"/>
          </a:xfrm>
          <a:prstGeom prst="rect">
            <a:avLst/>
          </a:prstGeom>
          <a:noFill/>
        </p:spPr>
        <p:txBody>
          <a:bodyPr wrap="square" rtlCol="0">
            <a:spAutoFit/>
          </a:bodyPr>
          <a:lstStyle/>
          <a:p>
            <a:pPr algn="ctr"/>
            <a:r>
              <a:rPr lang="de-DE" sz="1600" dirty="0"/>
              <a:t>Dokument anzeigen</a:t>
            </a:r>
          </a:p>
        </p:txBody>
      </p:sp>
      <p:sp>
        <p:nvSpPr>
          <p:cNvPr id="18" name="Rechteck 24"/>
          <p:cNvSpPr/>
          <p:nvPr/>
        </p:nvSpPr>
        <p:spPr>
          <a:xfrm>
            <a:off x="5432366" y="2415866"/>
            <a:ext cx="2435067" cy="394560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19" name="Rechteck 25"/>
          <p:cNvSpPr/>
          <p:nvPr/>
        </p:nvSpPr>
        <p:spPr>
          <a:xfrm>
            <a:off x="5432366" y="1674563"/>
            <a:ext cx="2435067" cy="628645"/>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20" name="Textfeld 26"/>
          <p:cNvSpPr txBox="1"/>
          <p:nvPr/>
        </p:nvSpPr>
        <p:spPr>
          <a:xfrm>
            <a:off x="5432366" y="1813961"/>
            <a:ext cx="2435067" cy="369332"/>
          </a:xfrm>
          <a:prstGeom prst="rect">
            <a:avLst/>
          </a:prstGeom>
          <a:noFill/>
        </p:spPr>
        <p:txBody>
          <a:bodyPr wrap="square" rtlCol="0" anchor="ctr">
            <a:spAutoFit/>
          </a:bodyPr>
          <a:lstStyle/>
          <a:p>
            <a:pPr algn="ctr"/>
            <a:r>
              <a:rPr lang="de-DE" dirty="0">
                <a:solidFill>
                  <a:srgbClr val="3366FF"/>
                </a:solidFill>
              </a:rPr>
              <a:t>DNS</a:t>
            </a:r>
          </a:p>
        </p:txBody>
      </p:sp>
      <p:cxnSp>
        <p:nvCxnSpPr>
          <p:cNvPr id="21" name="Gerade Verbindung mit Pfeil 28"/>
          <p:cNvCxnSpPr/>
          <p:nvPr/>
        </p:nvCxnSpPr>
        <p:spPr>
          <a:xfrm>
            <a:off x="3437751" y="1824683"/>
            <a:ext cx="1998213"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Gerade Verbindung mit Pfeil 30"/>
          <p:cNvCxnSpPr/>
          <p:nvPr/>
        </p:nvCxnSpPr>
        <p:spPr>
          <a:xfrm>
            <a:off x="3437751" y="1824683"/>
            <a:ext cx="1998213"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31"/>
          <p:cNvCxnSpPr/>
          <p:nvPr/>
        </p:nvCxnSpPr>
        <p:spPr>
          <a:xfrm flipH="1">
            <a:off x="3428754" y="2188654"/>
            <a:ext cx="1998213"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32"/>
          <p:cNvCxnSpPr/>
          <p:nvPr/>
        </p:nvCxnSpPr>
        <p:spPr>
          <a:xfrm flipH="1">
            <a:off x="3428754" y="2188654"/>
            <a:ext cx="1998213"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33"/>
          <p:cNvCxnSpPr/>
          <p:nvPr/>
        </p:nvCxnSpPr>
        <p:spPr>
          <a:xfrm>
            <a:off x="3434153" y="2970034"/>
            <a:ext cx="2000012" cy="167123"/>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34"/>
          <p:cNvCxnSpPr/>
          <p:nvPr/>
        </p:nvCxnSpPr>
        <p:spPr>
          <a:xfrm>
            <a:off x="3434153" y="2970034"/>
            <a:ext cx="1998213" cy="16712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7" name="Textfeld 42"/>
          <p:cNvSpPr txBox="1"/>
          <p:nvPr/>
        </p:nvSpPr>
        <p:spPr>
          <a:xfrm>
            <a:off x="5426967" y="3619021"/>
            <a:ext cx="2433268" cy="338554"/>
          </a:xfrm>
          <a:prstGeom prst="rect">
            <a:avLst/>
          </a:prstGeom>
          <a:noFill/>
        </p:spPr>
        <p:txBody>
          <a:bodyPr wrap="square" rtlCol="0">
            <a:spAutoFit/>
          </a:bodyPr>
          <a:lstStyle/>
          <a:p>
            <a:r>
              <a:rPr lang="de-DE" sz="1600" dirty="0"/>
              <a:t>Request empfangen</a:t>
            </a:r>
          </a:p>
        </p:txBody>
      </p:sp>
      <p:sp>
        <p:nvSpPr>
          <p:cNvPr id="28" name="Textfeld 43"/>
          <p:cNvSpPr txBox="1"/>
          <p:nvPr/>
        </p:nvSpPr>
        <p:spPr>
          <a:xfrm>
            <a:off x="5434165" y="2398332"/>
            <a:ext cx="2433268" cy="584776"/>
          </a:xfrm>
          <a:prstGeom prst="rect">
            <a:avLst/>
          </a:prstGeom>
          <a:noFill/>
        </p:spPr>
        <p:txBody>
          <a:bodyPr wrap="square" rtlCol="0">
            <a:spAutoFit/>
          </a:bodyPr>
          <a:lstStyle/>
          <a:p>
            <a:pPr algn="ctr"/>
            <a:r>
              <a:rPr lang="de-DE" sz="1600" dirty="0"/>
              <a:t>Warten auf</a:t>
            </a:r>
          </a:p>
          <a:p>
            <a:pPr algn="ctr"/>
            <a:r>
              <a:rPr lang="de-DE" sz="1600" dirty="0"/>
              <a:t>TCP-Verbindung</a:t>
            </a:r>
          </a:p>
        </p:txBody>
      </p:sp>
      <p:sp>
        <p:nvSpPr>
          <p:cNvPr id="29" name="Textfeld 61"/>
          <p:cNvSpPr txBox="1"/>
          <p:nvPr/>
        </p:nvSpPr>
        <p:spPr>
          <a:xfrm>
            <a:off x="5430565" y="4584923"/>
            <a:ext cx="2429670" cy="338554"/>
          </a:xfrm>
          <a:prstGeom prst="rect">
            <a:avLst/>
          </a:prstGeom>
          <a:noFill/>
        </p:spPr>
        <p:txBody>
          <a:bodyPr wrap="square" rtlCol="0">
            <a:spAutoFit/>
          </a:bodyPr>
          <a:lstStyle/>
          <a:p>
            <a:r>
              <a:rPr lang="de-DE" sz="1600" dirty="0"/>
              <a:t>TCP-Verbindung schließen</a:t>
            </a:r>
          </a:p>
        </p:txBody>
      </p:sp>
      <p:sp>
        <p:nvSpPr>
          <p:cNvPr id="30" name="Textfeld 62"/>
          <p:cNvSpPr txBox="1"/>
          <p:nvPr/>
        </p:nvSpPr>
        <p:spPr>
          <a:xfrm>
            <a:off x="5441363" y="4021676"/>
            <a:ext cx="2433268" cy="338554"/>
          </a:xfrm>
          <a:prstGeom prst="rect">
            <a:avLst/>
          </a:prstGeom>
          <a:noFill/>
        </p:spPr>
        <p:txBody>
          <a:bodyPr wrap="square" rtlCol="0">
            <a:spAutoFit/>
          </a:bodyPr>
          <a:lstStyle/>
          <a:p>
            <a:r>
              <a:rPr lang="de-DE" sz="1600" dirty="0"/>
              <a:t>Request senden</a:t>
            </a:r>
          </a:p>
        </p:txBody>
      </p:sp>
      <p:sp>
        <p:nvSpPr>
          <p:cNvPr id="31" name="Textfeld 63"/>
          <p:cNvSpPr txBox="1"/>
          <p:nvPr/>
        </p:nvSpPr>
        <p:spPr>
          <a:xfrm rot="309171">
            <a:off x="3988655" y="2765601"/>
            <a:ext cx="793507" cy="338554"/>
          </a:xfrm>
          <a:prstGeom prst="rect">
            <a:avLst/>
          </a:prstGeom>
          <a:noFill/>
        </p:spPr>
        <p:txBody>
          <a:bodyPr wrap="none" rtlCol="0">
            <a:spAutoFit/>
          </a:bodyPr>
          <a:lstStyle/>
          <a:p>
            <a:r>
              <a:rPr lang="de-DE" sz="1600" dirty="0"/>
              <a:t>Port 80</a:t>
            </a:r>
          </a:p>
        </p:txBody>
      </p:sp>
      <p:sp>
        <p:nvSpPr>
          <p:cNvPr id="32" name="Textfeld 64"/>
          <p:cNvSpPr txBox="1"/>
          <p:nvPr/>
        </p:nvSpPr>
        <p:spPr>
          <a:xfrm rot="299272">
            <a:off x="3750710" y="3446654"/>
            <a:ext cx="1532892" cy="338554"/>
          </a:xfrm>
          <a:prstGeom prst="rect">
            <a:avLst/>
          </a:prstGeom>
          <a:noFill/>
        </p:spPr>
        <p:txBody>
          <a:bodyPr wrap="none" rtlCol="0">
            <a:spAutoFit/>
          </a:bodyPr>
          <a:lstStyle/>
          <a:p>
            <a:r>
              <a:rPr lang="de-DE" sz="1600" dirty="0"/>
              <a:t>GET /</a:t>
            </a:r>
            <a:r>
              <a:rPr lang="de-DE" sz="1600" dirty="0" err="1"/>
              <a:t>index.html</a:t>
            </a:r>
            <a:endParaRPr lang="de-DE" sz="1600" dirty="0"/>
          </a:p>
        </p:txBody>
      </p:sp>
      <p:sp>
        <p:nvSpPr>
          <p:cNvPr id="33" name="Textfeld 65"/>
          <p:cNvSpPr txBox="1"/>
          <p:nvPr/>
        </p:nvSpPr>
        <p:spPr>
          <a:xfrm rot="21323531">
            <a:off x="3932750" y="3992525"/>
            <a:ext cx="987269" cy="338554"/>
          </a:xfrm>
          <a:prstGeom prst="rect">
            <a:avLst/>
          </a:prstGeom>
          <a:noFill/>
        </p:spPr>
        <p:txBody>
          <a:bodyPr wrap="none" rtlCol="0">
            <a:spAutoFit/>
          </a:bodyPr>
          <a:lstStyle/>
          <a:p>
            <a:r>
              <a:rPr lang="de-DE" sz="1600" dirty="0"/>
              <a:t>200 OK ...</a:t>
            </a:r>
          </a:p>
        </p:txBody>
      </p:sp>
      <p:cxnSp>
        <p:nvCxnSpPr>
          <p:cNvPr id="34" name="Gerade Verbindung mit Pfeil 66"/>
          <p:cNvCxnSpPr/>
          <p:nvPr/>
        </p:nvCxnSpPr>
        <p:spPr>
          <a:xfrm>
            <a:off x="3443150" y="3643115"/>
            <a:ext cx="2000012" cy="167123"/>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67"/>
          <p:cNvCxnSpPr/>
          <p:nvPr/>
        </p:nvCxnSpPr>
        <p:spPr>
          <a:xfrm>
            <a:off x="3443150" y="3643115"/>
            <a:ext cx="1998213" cy="16712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68"/>
          <p:cNvCxnSpPr/>
          <p:nvPr/>
        </p:nvCxnSpPr>
        <p:spPr>
          <a:xfrm flipH="1">
            <a:off x="3435952" y="4797322"/>
            <a:ext cx="2000012" cy="167123"/>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7" name="Gerade Verbindung mit Pfeil 69"/>
          <p:cNvCxnSpPr/>
          <p:nvPr/>
        </p:nvCxnSpPr>
        <p:spPr>
          <a:xfrm flipH="1">
            <a:off x="3435952" y="4797322"/>
            <a:ext cx="1998213" cy="16712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8" name="Gerade Verbindung mit Pfeil 70"/>
          <p:cNvCxnSpPr/>
          <p:nvPr/>
        </p:nvCxnSpPr>
        <p:spPr>
          <a:xfrm flipH="1">
            <a:off x="3426955" y="4203065"/>
            <a:ext cx="2000012" cy="167123"/>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9" name="Gerade Verbindung mit Pfeil 71"/>
          <p:cNvCxnSpPr/>
          <p:nvPr/>
        </p:nvCxnSpPr>
        <p:spPr>
          <a:xfrm flipH="1">
            <a:off x="3426955" y="4203065"/>
            <a:ext cx="1998213" cy="16712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0" name="Gerade Verbindung mit Pfeil 72"/>
          <p:cNvCxnSpPr/>
          <p:nvPr/>
        </p:nvCxnSpPr>
        <p:spPr>
          <a:xfrm>
            <a:off x="3444949" y="5151388"/>
            <a:ext cx="2000012" cy="167123"/>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73"/>
          <p:cNvCxnSpPr/>
          <p:nvPr/>
        </p:nvCxnSpPr>
        <p:spPr>
          <a:xfrm>
            <a:off x="3444949" y="5151388"/>
            <a:ext cx="1998213" cy="16712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6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500"/>
                            </p:stCondLst>
                            <p:childTnLst>
                              <p:par>
                                <p:cTn id="47" presetID="22" presetClass="exit" presetSubtype="8" fill="hold" nodeType="afterEffect">
                                  <p:stCondLst>
                                    <p:cond delay="0"/>
                                  </p:stCondLst>
                                  <p:childTnLst>
                                    <p:animEffect transition="out" filter="wipe(left)">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500"/>
                                        <p:tgtEl>
                                          <p:spTgt spid="23"/>
                                        </p:tgtEl>
                                      </p:cBhvr>
                                    </p:animEffect>
                                  </p:childTnLst>
                                </p:cTn>
                              </p:par>
                              <p:par>
                                <p:cTn id="55" presetID="22" presetClass="entr" presetSubtype="2"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par>
                                <p:cTn id="58" presetID="3" presetClass="emph" presetSubtype="2" fill="hold" grpId="0" nodeType="withEffect">
                                  <p:stCondLst>
                                    <p:cond delay="0"/>
                                  </p:stCondLst>
                                  <p:childTnLst>
                                    <p:animClr clrSpc="rgb" dir="cw">
                                      <p:cBhvr override="childStyle">
                                        <p:cTn id="59" dur="500" fill="hold"/>
                                        <p:tgtEl>
                                          <p:spTgt spid="20"/>
                                        </p:tgtEl>
                                        <p:attrNameLst>
                                          <p:attrName>style.color</p:attrName>
                                        </p:attrNameLst>
                                      </p:cBhvr>
                                      <p:to>
                                        <a:srgbClr val="999999"/>
                                      </p:to>
                                    </p:animClr>
                                  </p:childTnLst>
                                </p:cTn>
                              </p:par>
                              <p:par>
                                <p:cTn id="60" presetID="7" presetClass="emph" presetSubtype="2" fill="hold" nodeType="withEffect">
                                  <p:stCondLst>
                                    <p:cond delay="0"/>
                                  </p:stCondLst>
                                  <p:childTnLst>
                                    <p:animClr clrSpc="rgb" dir="cw">
                                      <p:cBhvr>
                                        <p:cTn id="61" dur="500" fill="hold"/>
                                        <p:tgtEl>
                                          <p:spTgt spid="19"/>
                                        </p:tgtEl>
                                        <p:attrNameLst>
                                          <p:attrName>stroke.color</p:attrName>
                                        </p:attrNameLst>
                                      </p:cBhvr>
                                      <p:to>
                                        <a:srgbClr val="999999"/>
                                      </p:to>
                                    </p:animClr>
                                    <p:set>
                                      <p:cBhvr>
                                        <p:cTn id="62" dur="500" fill="hold"/>
                                        <p:tgtEl>
                                          <p:spTgt spid="19"/>
                                        </p:tgtEl>
                                        <p:attrNameLst>
                                          <p:attrName>stroke.on</p:attrName>
                                        </p:attrNameLst>
                                      </p:cBhvr>
                                      <p:to>
                                        <p:strVal val="true"/>
                                      </p:to>
                                    </p:set>
                                  </p:childTnLst>
                                </p:cTn>
                              </p:par>
                            </p:childTnLst>
                          </p:cTn>
                        </p:par>
                        <p:par>
                          <p:cTn id="63" fill="hold">
                            <p:stCondLst>
                              <p:cond delay="500"/>
                            </p:stCondLst>
                            <p:childTnLst>
                              <p:par>
                                <p:cTn id="64" presetID="22" presetClass="exit" presetSubtype="2" fill="hold" nodeType="afterEffect">
                                  <p:stCondLst>
                                    <p:cond delay="0"/>
                                  </p:stCondLst>
                                  <p:childTnLst>
                                    <p:animEffect transition="out" filter="wipe(right)">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3" presetClass="emph" presetSubtype="2" fill="hold" grpId="1" nodeType="withEffect">
                                  <p:stCondLst>
                                    <p:cond delay="0"/>
                                  </p:stCondLst>
                                  <p:childTnLst>
                                    <p:animClr clrSpc="rgb" dir="cw">
                                      <p:cBhvr override="childStyle">
                                        <p:cTn id="73" dur="500" fill="hold"/>
                                        <p:tgtEl>
                                          <p:spTgt spid="11"/>
                                        </p:tgtEl>
                                        <p:attrNameLst>
                                          <p:attrName>style.color</p:attrName>
                                        </p:attrNameLst>
                                      </p:cBhvr>
                                      <p:to>
                                        <a:srgbClr val="999999"/>
                                      </p:to>
                                    </p:animClr>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500"/>
                            </p:stCondLst>
                            <p:childTnLst>
                              <p:par>
                                <p:cTn id="97" presetID="22" presetClass="exit" presetSubtype="8" fill="hold" nodeType="afterEffect">
                                  <p:stCondLst>
                                    <p:cond delay="0"/>
                                  </p:stCondLst>
                                  <p:childTnLst>
                                    <p:animEffect transition="out" filter="wipe(left)">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par>
                                <p:cTn id="100" presetID="3" presetClass="emph" presetSubtype="2" fill="hold" grpId="1" nodeType="withEffect">
                                  <p:stCondLst>
                                    <p:cond delay="0"/>
                                  </p:stCondLst>
                                  <p:childTnLst>
                                    <p:animClr clrSpc="rgb" dir="cw">
                                      <p:cBhvr override="childStyle">
                                        <p:cTn id="101" dur="500" fill="hold"/>
                                        <p:tgtEl>
                                          <p:spTgt spid="28"/>
                                        </p:tgtEl>
                                        <p:attrNameLst>
                                          <p:attrName>style.color</p:attrName>
                                        </p:attrNameLst>
                                      </p:cBhvr>
                                      <p:to>
                                        <a:srgbClr val="999999"/>
                                      </p:to>
                                    </p:animClr>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500"/>
                                        <p:tgtEl>
                                          <p:spTgt spid="14"/>
                                        </p:tgtEl>
                                      </p:cBhvr>
                                    </p:animEffect>
                                  </p:childTnLst>
                                </p:cTn>
                              </p:par>
                              <p:par>
                                <p:cTn id="107" presetID="3" presetClass="emph" presetSubtype="2" fill="hold" grpId="1" nodeType="withEffect">
                                  <p:stCondLst>
                                    <p:cond delay="0"/>
                                  </p:stCondLst>
                                  <p:childTnLst>
                                    <p:animClr clrSpc="rgb" dir="cw">
                                      <p:cBhvr override="childStyle">
                                        <p:cTn id="108" dur="500" fill="hold"/>
                                        <p:tgtEl>
                                          <p:spTgt spid="12"/>
                                        </p:tgtEl>
                                        <p:attrNameLst>
                                          <p:attrName>style.color</p:attrName>
                                        </p:attrNameLst>
                                      </p:cBhvr>
                                      <p:to>
                                        <a:srgbClr val="999999"/>
                                      </p:to>
                                    </p:animClr>
                                  </p:childTnLst>
                                </p:cTn>
                              </p:par>
                              <p:par>
                                <p:cTn id="109" presetID="3" presetClass="emph" presetSubtype="2" fill="hold" grpId="1" nodeType="withEffect">
                                  <p:stCondLst>
                                    <p:cond delay="0"/>
                                  </p:stCondLst>
                                  <p:childTnLst>
                                    <p:animClr clrSpc="rgb" dir="cw">
                                      <p:cBhvr override="childStyle">
                                        <p:cTn id="110" dur="500" fill="hold"/>
                                        <p:tgtEl>
                                          <p:spTgt spid="31"/>
                                        </p:tgtEl>
                                        <p:attrNameLst>
                                          <p:attrName>style.color</p:attrName>
                                        </p:attrNameLst>
                                      </p:cBhvr>
                                      <p:to>
                                        <a:srgbClr val="999999"/>
                                      </p:to>
                                    </p:animClr>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left)">
                                      <p:cBhvr>
                                        <p:cTn id="115" dur="500"/>
                                        <p:tgtEl>
                                          <p:spTgt spid="34"/>
                                        </p:tgtEl>
                                      </p:cBhvr>
                                    </p:animEffect>
                                  </p:childTnLst>
                                </p:cTn>
                              </p:par>
                              <p:par>
                                <p:cTn id="116" presetID="22" presetClass="entr" presetSubtype="8"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500"/>
                                        <p:tgtEl>
                                          <p:spTgt spid="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500"/>
                            </p:stCondLst>
                            <p:childTnLst>
                              <p:par>
                                <p:cTn id="123" presetID="22" presetClass="exit" presetSubtype="8" fill="hold" nodeType="afterEffect">
                                  <p:stCondLst>
                                    <p:cond delay="0"/>
                                  </p:stCondLst>
                                  <p:childTnLst>
                                    <p:animEffect transition="out" filter="wipe(left)">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1"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par>
                                <p:cTn id="134" presetID="3" presetClass="emph" presetSubtype="2" fill="hold" grpId="1" nodeType="withEffect">
                                  <p:stCondLst>
                                    <p:cond delay="0"/>
                                  </p:stCondLst>
                                  <p:childTnLst>
                                    <p:animClr clrSpc="rgb" dir="cw">
                                      <p:cBhvr override="childStyle">
                                        <p:cTn id="135" dur="500" fill="hold"/>
                                        <p:tgtEl>
                                          <p:spTgt spid="32"/>
                                        </p:tgtEl>
                                        <p:attrNameLst>
                                          <p:attrName>style.color</p:attrName>
                                        </p:attrNameLst>
                                      </p:cBhvr>
                                      <p:to>
                                        <a:srgbClr val="999999"/>
                                      </p:to>
                                    </p:animClr>
                                  </p:childTnLst>
                                </p:cTn>
                              </p:par>
                              <p:par>
                                <p:cTn id="136" presetID="3" presetClass="emph" presetSubtype="2" fill="hold" grpId="1" nodeType="withEffect">
                                  <p:stCondLst>
                                    <p:cond delay="0"/>
                                  </p:stCondLst>
                                  <p:childTnLst>
                                    <p:animClr clrSpc="rgb" dir="cw">
                                      <p:cBhvr override="childStyle">
                                        <p:cTn id="137" dur="500" fill="hold"/>
                                        <p:tgtEl>
                                          <p:spTgt spid="14"/>
                                        </p:tgtEl>
                                        <p:attrNameLst>
                                          <p:attrName>style.color</p:attrName>
                                        </p:attrNameLst>
                                      </p:cBhvr>
                                      <p:to>
                                        <a:srgbClr val="999999"/>
                                      </p:to>
                                    </p:animClr>
                                  </p:childTnLst>
                                </p:cTn>
                              </p:par>
                              <p:par>
                                <p:cTn id="138" presetID="3" presetClass="emph" presetSubtype="2" fill="hold" grpId="1" nodeType="withEffect">
                                  <p:stCondLst>
                                    <p:cond delay="0"/>
                                  </p:stCondLst>
                                  <p:childTnLst>
                                    <p:animClr clrSpc="rgb" dir="cw">
                                      <p:cBhvr override="childStyle">
                                        <p:cTn id="139" dur="500" fill="hold"/>
                                        <p:tgtEl>
                                          <p:spTgt spid="27"/>
                                        </p:tgtEl>
                                        <p:attrNameLst>
                                          <p:attrName>style.color</p:attrName>
                                        </p:attrNameLst>
                                      </p:cBhvr>
                                      <p:to>
                                        <a:srgbClr val="999999"/>
                                      </p:to>
                                    </p:animClr>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nodeType="click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wipe(right)">
                                      <p:cBhvr>
                                        <p:cTn id="144" dur="500"/>
                                        <p:tgtEl>
                                          <p:spTgt spid="38"/>
                                        </p:tgtEl>
                                      </p:cBhvr>
                                    </p:animEffect>
                                  </p:childTnLst>
                                </p:cTn>
                              </p:par>
                              <p:par>
                                <p:cTn id="145" presetID="22" presetClass="entr" presetSubtype="2" fill="hold" nodeType="with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ipe(right)">
                                      <p:cBhvr>
                                        <p:cTn id="147" dur="500"/>
                                        <p:tgtEl>
                                          <p:spTgt spid="3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500"/>
                                        <p:tgtEl>
                                          <p:spTgt spid="33"/>
                                        </p:tgtEl>
                                      </p:cBhvr>
                                    </p:animEffect>
                                  </p:childTnLst>
                                </p:cTn>
                              </p:par>
                            </p:childTnLst>
                          </p:cTn>
                        </p:par>
                        <p:par>
                          <p:cTn id="151" fill="hold">
                            <p:stCondLst>
                              <p:cond delay="500"/>
                            </p:stCondLst>
                            <p:childTnLst>
                              <p:par>
                                <p:cTn id="152" presetID="22" presetClass="exit" presetSubtype="2" fill="hold" nodeType="afterEffect">
                                  <p:stCondLst>
                                    <p:cond delay="0"/>
                                  </p:stCondLst>
                                  <p:childTnLst>
                                    <p:animEffect transition="out" filter="wipe(right)">
                                      <p:cBhvr>
                                        <p:cTn id="153" dur="500"/>
                                        <p:tgtEl>
                                          <p:spTgt spid="39"/>
                                        </p:tgtEl>
                                      </p:cBhvr>
                                    </p:animEffect>
                                    <p:set>
                                      <p:cBhvr>
                                        <p:cTn id="154" dur="1" fill="hold">
                                          <p:stCondLst>
                                            <p:cond delay="499"/>
                                          </p:stCondLst>
                                        </p:cTn>
                                        <p:tgtEl>
                                          <p:spTgt spid="39"/>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fade">
                                      <p:cBhvr>
                                        <p:cTn id="157" dur="500"/>
                                        <p:tgtEl>
                                          <p:spTgt spid="15"/>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1" nodeType="clickEffect">
                                  <p:stCondLst>
                                    <p:cond delay="0"/>
                                  </p:stCondLst>
                                  <p:childTnLst>
                                    <p:animClr clrSpc="rgb" dir="cw">
                                      <p:cBhvr override="childStyle">
                                        <p:cTn id="161" dur="500" fill="hold"/>
                                        <p:tgtEl>
                                          <p:spTgt spid="15"/>
                                        </p:tgtEl>
                                        <p:attrNameLst>
                                          <p:attrName>style.color</p:attrName>
                                        </p:attrNameLst>
                                      </p:cBhvr>
                                      <p:to>
                                        <a:srgbClr val="999999"/>
                                      </p:to>
                                    </p:animClr>
                                  </p:childTnLst>
                                </p:cTn>
                              </p:par>
                              <p:par>
                                <p:cTn id="162" presetID="3" presetClass="emph" presetSubtype="2" fill="hold" grpId="1" nodeType="withEffect">
                                  <p:stCondLst>
                                    <p:cond delay="0"/>
                                  </p:stCondLst>
                                  <p:childTnLst>
                                    <p:animClr clrSpc="rgb" dir="cw">
                                      <p:cBhvr override="childStyle">
                                        <p:cTn id="163" dur="500" fill="hold"/>
                                        <p:tgtEl>
                                          <p:spTgt spid="33"/>
                                        </p:tgtEl>
                                        <p:attrNameLst>
                                          <p:attrName>style.color</p:attrName>
                                        </p:attrNameLst>
                                      </p:cBhvr>
                                      <p:to>
                                        <a:srgbClr val="999999"/>
                                      </p:to>
                                    </p:animClr>
                                  </p:childTnLst>
                                </p:cTn>
                              </p:par>
                              <p:par>
                                <p:cTn id="164" presetID="3" presetClass="emph" presetSubtype="2" fill="hold" grpId="0" nodeType="withEffect">
                                  <p:stCondLst>
                                    <p:cond delay="0"/>
                                  </p:stCondLst>
                                  <p:childTnLst>
                                    <p:animClr clrSpc="rgb" dir="cw">
                                      <p:cBhvr override="childStyle">
                                        <p:cTn id="165" dur="500" fill="hold"/>
                                        <p:tgtEl>
                                          <p:spTgt spid="30"/>
                                        </p:tgtEl>
                                        <p:attrNameLst>
                                          <p:attrName>style.color</p:attrName>
                                        </p:attrNameLst>
                                      </p:cBhvr>
                                      <p:to>
                                        <a:srgbClr val="999999"/>
                                      </p:to>
                                    </p:animClr>
                                  </p:childTnLst>
                                </p:cTn>
                              </p:par>
                              <p:par>
                                <p:cTn id="166" presetID="10" presetClass="entr" presetSubtype="0" fill="hold" grpId="0" nodeType="withEffect">
                                  <p:stCondLst>
                                    <p:cond delay="0"/>
                                  </p:stCondLst>
                                  <p:childTnLst>
                                    <p:set>
                                      <p:cBhvr>
                                        <p:cTn id="167" dur="1" fill="hold">
                                          <p:stCondLst>
                                            <p:cond delay="0"/>
                                          </p:stCondLst>
                                        </p:cTn>
                                        <p:tgtEl>
                                          <p:spTgt spid="29"/>
                                        </p:tgtEl>
                                        <p:attrNameLst>
                                          <p:attrName>style.visibility</p:attrName>
                                        </p:attrNameLst>
                                      </p:cBhvr>
                                      <p:to>
                                        <p:strVal val="visible"/>
                                      </p:to>
                                    </p:set>
                                    <p:animEffect transition="in" filter="fade">
                                      <p:cBhvr>
                                        <p:cTn id="168" dur="500"/>
                                        <p:tgtEl>
                                          <p:spTgt spid="29"/>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2" fill="hold" nodeType="click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wipe(right)">
                                      <p:cBhvr>
                                        <p:cTn id="173" dur="500"/>
                                        <p:tgtEl>
                                          <p:spTgt spid="36"/>
                                        </p:tgtEl>
                                      </p:cBhvr>
                                    </p:animEffect>
                                  </p:childTnLst>
                                </p:cTn>
                              </p:par>
                              <p:par>
                                <p:cTn id="174" presetID="22" presetClass="entr" presetSubtype="2" fill="hold" nodeType="with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wipe(right)">
                                      <p:cBhvr>
                                        <p:cTn id="176" dur="500"/>
                                        <p:tgtEl>
                                          <p:spTgt spid="37"/>
                                        </p:tgtEl>
                                      </p:cBhvr>
                                    </p:animEffect>
                                  </p:childTnLst>
                                </p:cTn>
                              </p:par>
                            </p:childTnLst>
                          </p:cTn>
                        </p:par>
                        <p:par>
                          <p:cTn id="177" fill="hold">
                            <p:stCondLst>
                              <p:cond delay="500"/>
                            </p:stCondLst>
                            <p:childTnLst>
                              <p:par>
                                <p:cTn id="178" presetID="22" presetClass="exit" presetSubtype="2" fill="hold" nodeType="afterEffect">
                                  <p:stCondLst>
                                    <p:cond delay="0"/>
                                  </p:stCondLst>
                                  <p:childTnLst>
                                    <p:animEffect transition="out" filter="wipe(right)">
                                      <p:cBhvr>
                                        <p:cTn id="179" dur="500"/>
                                        <p:tgtEl>
                                          <p:spTgt spid="37"/>
                                        </p:tgtEl>
                                      </p:cBhvr>
                                    </p:animEffect>
                                    <p:set>
                                      <p:cBhvr>
                                        <p:cTn id="180" dur="1" fill="hold">
                                          <p:stCondLst>
                                            <p:cond delay="499"/>
                                          </p:stCondLst>
                                        </p:cTn>
                                        <p:tgtEl>
                                          <p:spTgt spid="37"/>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16"/>
                                        </p:tgtEl>
                                        <p:attrNameLst>
                                          <p:attrName>style.visibility</p:attrName>
                                        </p:attrNameLst>
                                      </p:cBhvr>
                                      <p:to>
                                        <p:strVal val="visible"/>
                                      </p:to>
                                    </p:set>
                                    <p:animEffect transition="in" filter="fade">
                                      <p:cBhvr>
                                        <p:cTn id="183" dur="500"/>
                                        <p:tgtEl>
                                          <p:spTgt spid="1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40"/>
                                        </p:tgtEl>
                                        <p:attrNameLst>
                                          <p:attrName>style.visibility</p:attrName>
                                        </p:attrNameLst>
                                      </p:cBhvr>
                                      <p:to>
                                        <p:strVal val="visible"/>
                                      </p:to>
                                    </p:set>
                                    <p:animEffect transition="in" filter="wipe(left)">
                                      <p:cBhvr>
                                        <p:cTn id="188" dur="500"/>
                                        <p:tgtEl>
                                          <p:spTgt spid="40"/>
                                        </p:tgtEl>
                                      </p:cBhvr>
                                    </p:animEffect>
                                  </p:childTnLst>
                                </p:cTn>
                              </p:par>
                              <p:par>
                                <p:cTn id="189" presetID="22" presetClass="entr" presetSubtype="8" fill="hold"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childTnLst>
                          </p:cTn>
                        </p:par>
                        <p:par>
                          <p:cTn id="192" fill="hold">
                            <p:stCondLst>
                              <p:cond delay="500"/>
                            </p:stCondLst>
                            <p:childTnLst>
                              <p:par>
                                <p:cTn id="193" presetID="22" presetClass="exit" presetSubtype="8" fill="hold" nodeType="afterEffect">
                                  <p:stCondLst>
                                    <p:cond delay="0"/>
                                  </p:stCondLst>
                                  <p:childTnLst>
                                    <p:animEffect transition="out" filter="wipe(left)">
                                      <p:cBhvr>
                                        <p:cTn id="194" dur="500"/>
                                        <p:tgtEl>
                                          <p:spTgt spid="41"/>
                                        </p:tgtEl>
                                      </p:cBhvr>
                                    </p:animEffect>
                                    <p:set>
                                      <p:cBhvr>
                                        <p:cTn id="195" dur="1" fill="hold">
                                          <p:stCondLst>
                                            <p:cond delay="499"/>
                                          </p:stCondLst>
                                        </p:cTn>
                                        <p:tgtEl>
                                          <p:spTgt spid="41"/>
                                        </p:tgtEl>
                                        <p:attrNameLst>
                                          <p:attrName>style.visibility</p:attrName>
                                        </p:attrNameLst>
                                      </p:cBhvr>
                                      <p:to>
                                        <p:strVal val="hidden"/>
                                      </p:to>
                                    </p:set>
                                  </p:childTnLst>
                                </p:cTn>
                              </p:par>
                            </p:childTnLst>
                          </p:cTn>
                        </p:par>
                        <p:par>
                          <p:cTn id="196" fill="hold">
                            <p:stCondLst>
                              <p:cond delay="1000"/>
                            </p:stCondLst>
                            <p:childTnLst>
                              <p:par>
                                <p:cTn id="197" presetID="3" presetClass="emph" presetSubtype="2" fill="hold" grpId="1" nodeType="afterEffect">
                                  <p:stCondLst>
                                    <p:cond delay="0"/>
                                  </p:stCondLst>
                                  <p:childTnLst>
                                    <p:animClr clrSpc="rgb" dir="cw">
                                      <p:cBhvr override="childStyle">
                                        <p:cTn id="198" dur="500" fill="hold"/>
                                        <p:tgtEl>
                                          <p:spTgt spid="29"/>
                                        </p:tgtEl>
                                        <p:attrNameLst>
                                          <p:attrName>style.color</p:attrName>
                                        </p:attrNameLst>
                                      </p:cBhvr>
                                      <p:to>
                                        <a:srgbClr val="999999"/>
                                      </p:to>
                                    </p:animClr>
                                  </p:childTnLst>
                                </p:cTn>
                              </p:par>
                              <p:par>
                                <p:cTn id="199" presetID="3" presetClass="emph" presetSubtype="2" fill="hold" grpId="1" nodeType="withEffect">
                                  <p:stCondLst>
                                    <p:cond delay="0"/>
                                  </p:stCondLst>
                                  <p:childTnLst>
                                    <p:animClr clrSpc="rgb" dir="cw">
                                      <p:cBhvr override="childStyle">
                                        <p:cTn id="200" dur="500" fill="hold"/>
                                        <p:tgtEl>
                                          <p:spTgt spid="16"/>
                                        </p:tgtEl>
                                        <p:attrNameLst>
                                          <p:attrName>style.color</p:attrName>
                                        </p:attrNameLst>
                                      </p:cBhvr>
                                      <p:to>
                                        <a:srgbClr val="999999"/>
                                      </p:to>
                                    </p:animClr>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7"/>
                                        </p:tgtEl>
                                        <p:attrNameLst>
                                          <p:attrName>style.visibility</p:attrName>
                                        </p:attrNameLst>
                                      </p:cBhvr>
                                      <p:to>
                                        <p:strVal val="visible"/>
                                      </p:to>
                                    </p:set>
                                    <p:animEffect transition="in" filter="fade">
                                      <p:cBhvr>
                                        <p:cTn id="2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p:bldP spid="11" grpId="1"/>
      <p:bldP spid="12" grpId="0"/>
      <p:bldP spid="12" grpId="1"/>
      <p:bldP spid="13" grpId="0" animBg="1"/>
      <p:bldP spid="14" grpId="0"/>
      <p:bldP spid="14" grpId="1"/>
      <p:bldP spid="15" grpId="0"/>
      <p:bldP spid="15" grpId="1"/>
      <p:bldP spid="16" grpId="0"/>
      <p:bldP spid="16" grpId="1"/>
      <p:bldP spid="17" grpId="0"/>
      <p:bldP spid="18" grpId="0" animBg="1"/>
      <p:bldP spid="19" grpId="0" animBg="1"/>
      <p:bldP spid="20" grpId="0"/>
      <p:bldP spid="20"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HTTP-Request</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59</a:t>
            </a:fld>
            <a:endParaRPr lang="de-DE"/>
          </a:p>
        </p:txBody>
      </p:sp>
      <p:pic>
        <p:nvPicPr>
          <p:cNvPr id="6" name="Grafik 5"/>
          <p:cNvPicPr>
            <a:picLocks noChangeAspect="1"/>
          </p:cNvPicPr>
          <p:nvPr/>
        </p:nvPicPr>
        <p:blipFill rotWithShape="1">
          <a:blip r:embed="rId2"/>
          <a:srcRect b="7868"/>
          <a:stretch/>
        </p:blipFill>
        <p:spPr>
          <a:xfrm>
            <a:off x="545306" y="1779516"/>
            <a:ext cx="8053388" cy="4431957"/>
          </a:xfrm>
          <a:prstGeom prst="rect">
            <a:avLst/>
          </a:prstGeom>
        </p:spPr>
      </p:pic>
    </p:spTree>
    <p:extLst>
      <p:ext uri="{BB962C8B-B14F-4D97-AF65-F5344CB8AC3E}">
        <p14:creationId xmlns:p14="http://schemas.microsoft.com/office/powerpoint/2010/main" val="41161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Motivation/Grundproblem</a:t>
            </a:r>
          </a:p>
        </p:txBody>
      </p:sp>
      <p:sp>
        <p:nvSpPr>
          <p:cNvPr id="3" name="Content Placeholder 2"/>
          <p:cNvSpPr>
            <a:spLocks noGrp="1"/>
          </p:cNvSpPr>
          <p:nvPr>
            <p:ph idx="1"/>
          </p:nvPr>
        </p:nvSpPr>
        <p:spPr/>
        <p:txBody>
          <a:bodyPr>
            <a:normAutofit lnSpcReduction="10000"/>
          </a:bodyPr>
          <a:lstStyle/>
          <a:p>
            <a:r>
              <a:rPr lang="de-DE" b="1" dirty="0"/>
              <a:t>WH</a:t>
            </a:r>
            <a:r>
              <a:rPr lang="de-DE" dirty="0"/>
              <a:t>: In einem verteilten System wird mittels Austausch von Nachrichten kommuniziert.</a:t>
            </a:r>
          </a:p>
          <a:p>
            <a:r>
              <a:rPr lang="de-DE" b="1" dirty="0"/>
              <a:t>Grundproblem</a:t>
            </a:r>
            <a:r>
              <a:rPr lang="de-DE" dirty="0"/>
              <a:t>: </a:t>
            </a:r>
            <a:br>
              <a:rPr lang="de-DE" dirty="0"/>
            </a:br>
            <a:r>
              <a:rPr lang="de-DE" dirty="0"/>
              <a:t>Für die Kommunikation ist es notwendig, dass die </a:t>
            </a:r>
            <a:r>
              <a:rPr lang="de-DE" i="1" dirty="0"/>
              <a:t>Adressen </a:t>
            </a:r>
            <a:r>
              <a:rPr lang="de-DE" dirty="0"/>
              <a:t>der Kommunikationspartner bekannt sind bzw. diese </a:t>
            </a:r>
            <a:r>
              <a:rPr lang="de-DE" i="1" dirty="0"/>
              <a:t>adressiert </a:t>
            </a:r>
            <a:r>
              <a:rPr lang="de-DE" dirty="0"/>
              <a:t>werden können</a:t>
            </a:r>
          </a:p>
          <a:p>
            <a:r>
              <a:rPr lang="de-DE" dirty="0"/>
              <a:t>Zusätzlich: </a:t>
            </a:r>
          </a:p>
          <a:p>
            <a:pPr lvl="1"/>
            <a:r>
              <a:rPr lang="de-DE" dirty="0"/>
              <a:t>Aus </a:t>
            </a:r>
            <a:r>
              <a:rPr lang="de-DE" i="1" dirty="0"/>
              <a:t>Adressen</a:t>
            </a:r>
            <a:r>
              <a:rPr lang="de-DE" dirty="0"/>
              <a:t> müssen </a:t>
            </a:r>
            <a:r>
              <a:rPr lang="de-DE" i="1" dirty="0"/>
              <a:t>Pfade </a:t>
            </a:r>
            <a:r>
              <a:rPr lang="de-DE" dirty="0"/>
              <a:t>bzw. </a:t>
            </a:r>
            <a:r>
              <a:rPr lang="de-DE" i="1" dirty="0"/>
              <a:t>Wege</a:t>
            </a:r>
            <a:r>
              <a:rPr lang="de-DE" dirty="0"/>
              <a:t> ableitbar sein</a:t>
            </a:r>
          </a:p>
          <a:p>
            <a:pPr lvl="1"/>
            <a:r>
              <a:rPr lang="de-DE" dirty="0"/>
              <a:t>Zwischenstationen sollten Nachrichten mit gegebener Adressierung so weiterreichen, dass diese möglichst effektiv an ihr Ziel gelangen. </a:t>
            </a:r>
          </a:p>
        </p:txBody>
      </p:sp>
      <p:sp>
        <p:nvSpPr>
          <p:cNvPr id="4" name="Slide Number Placeholder 3"/>
          <p:cNvSpPr>
            <a:spLocks noGrp="1"/>
          </p:cNvSpPr>
          <p:nvPr>
            <p:ph type="sldNum" sz="quarter" idx="12"/>
          </p:nvPr>
        </p:nvSpPr>
        <p:spPr/>
        <p:txBody>
          <a:bodyPr/>
          <a:lstStyle/>
          <a:p>
            <a:fld id="{62E63B0E-122E-4112-8AEA-022338C1FEFA}" type="slidenum">
              <a:rPr lang="de-DE" smtClean="0"/>
              <a:t>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291975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HTTP-Response</a:t>
            </a:r>
            <a:endParaRPr lang="de-DE" dirty="0"/>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60</a:t>
            </a:fld>
            <a:endParaRPr lang="de-DE"/>
          </a:p>
        </p:txBody>
      </p:sp>
      <p:pic>
        <p:nvPicPr>
          <p:cNvPr id="6" name="Grafik 5"/>
          <p:cNvPicPr>
            <a:picLocks noChangeAspect="1"/>
          </p:cNvPicPr>
          <p:nvPr/>
        </p:nvPicPr>
        <p:blipFill rotWithShape="1">
          <a:blip r:embed="rId2"/>
          <a:srcRect b="7880"/>
          <a:stretch/>
        </p:blipFill>
        <p:spPr>
          <a:xfrm>
            <a:off x="607383" y="1727194"/>
            <a:ext cx="7907967" cy="4453845"/>
          </a:xfrm>
          <a:prstGeom prst="rect">
            <a:avLst/>
          </a:prstGeom>
        </p:spPr>
      </p:pic>
    </p:spTree>
    <p:extLst>
      <p:ext uri="{BB962C8B-B14F-4D97-AF65-F5344CB8AC3E}">
        <p14:creationId xmlns:p14="http://schemas.microsoft.com/office/powerpoint/2010/main" val="3174033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Request-Methoden und Statuscodes in HTTP/1.1</a:t>
            </a:r>
          </a:p>
        </p:txBody>
      </p:sp>
      <p:sp>
        <p:nvSpPr>
          <p:cNvPr id="7" name="Content Placeholder 6"/>
          <p:cNvSpPr>
            <a:spLocks noGrp="1"/>
          </p:cNvSpPr>
          <p:nvPr>
            <p:ph sz="half" idx="1"/>
          </p:nvPr>
        </p:nvSpPr>
        <p:spPr>
          <a:xfrm>
            <a:off x="628650" y="1690689"/>
            <a:ext cx="4692650" cy="4667506"/>
          </a:xfrm>
        </p:spPr>
        <p:txBody>
          <a:bodyPr>
            <a:normAutofit fontScale="70000" lnSpcReduction="20000"/>
          </a:bodyPr>
          <a:lstStyle/>
          <a:p>
            <a:pPr marL="0" indent="0">
              <a:buNone/>
            </a:pPr>
            <a:r>
              <a:rPr lang="de-DE" dirty="0"/>
              <a:t>Methoden/Dienstprimitive</a:t>
            </a:r>
          </a:p>
          <a:p>
            <a:r>
              <a:rPr lang="de-DE" dirty="0"/>
              <a:t>GET: Abruf einer Datei vom Server.</a:t>
            </a:r>
          </a:p>
          <a:p>
            <a:r>
              <a:rPr lang="de-DE" dirty="0"/>
              <a:t>HEAD: Abruf von Metadaten über eine Datei.</a:t>
            </a:r>
          </a:p>
          <a:p>
            <a:r>
              <a:rPr lang="de-DE" dirty="0"/>
              <a:t>POST: Übertragen von Daten an den Server.</a:t>
            </a:r>
          </a:p>
          <a:p>
            <a:r>
              <a:rPr lang="de-DE" dirty="0"/>
              <a:t>PUT: Ablegen einer Datei auf Server</a:t>
            </a:r>
          </a:p>
          <a:p>
            <a:r>
              <a:rPr lang="de-DE" dirty="0"/>
              <a:t>DELETE: Löschen einer Datei auf dem Server.</a:t>
            </a:r>
          </a:p>
          <a:p>
            <a:r>
              <a:rPr lang="de-DE" dirty="0"/>
              <a:t>OPTIONS: Abfrage von Informationen über Kommunikationsoptionen.</a:t>
            </a:r>
          </a:p>
          <a:p>
            <a:r>
              <a:rPr lang="de-DE" dirty="0"/>
              <a:t>TRACE: für Testzwecke.</a:t>
            </a:r>
          </a:p>
          <a:p>
            <a:endParaRPr lang="de-DE" dirty="0"/>
          </a:p>
        </p:txBody>
      </p:sp>
      <p:sp>
        <p:nvSpPr>
          <p:cNvPr id="8" name="Content Placeholder 7"/>
          <p:cNvSpPr>
            <a:spLocks noGrp="1"/>
          </p:cNvSpPr>
          <p:nvPr>
            <p:ph sz="half" idx="2"/>
          </p:nvPr>
        </p:nvSpPr>
        <p:spPr>
          <a:xfrm>
            <a:off x="5321300" y="1690689"/>
            <a:ext cx="3194050" cy="4667506"/>
          </a:xfrm>
        </p:spPr>
        <p:txBody>
          <a:bodyPr>
            <a:normAutofit fontScale="70000" lnSpcReduction="20000"/>
          </a:bodyPr>
          <a:lstStyle/>
          <a:p>
            <a:pPr marL="0" indent="0">
              <a:buNone/>
            </a:pPr>
            <a:r>
              <a:rPr lang="de-DE" dirty="0"/>
              <a:t>Statuscodes</a:t>
            </a:r>
          </a:p>
          <a:p>
            <a:r>
              <a:rPr lang="de-DE" dirty="0"/>
              <a:t>1xx: </a:t>
            </a:r>
            <a:r>
              <a:rPr lang="de-DE" dirty="0" err="1"/>
              <a:t>Informational</a:t>
            </a:r>
            <a:r>
              <a:rPr lang="de-DE" dirty="0"/>
              <a:t> </a:t>
            </a:r>
            <a:br>
              <a:rPr lang="de-DE" dirty="0"/>
            </a:br>
            <a:r>
              <a:rPr lang="de-DE" dirty="0"/>
              <a:t>100 </a:t>
            </a:r>
            <a:r>
              <a:rPr lang="de-DE" dirty="0" err="1"/>
              <a:t>Continue</a:t>
            </a:r>
            <a:r>
              <a:rPr lang="de-DE" dirty="0"/>
              <a:t/>
            </a:r>
            <a:br>
              <a:rPr lang="de-DE" dirty="0"/>
            </a:br>
            <a:r>
              <a:rPr lang="de-DE" dirty="0"/>
              <a:t>101 </a:t>
            </a:r>
            <a:r>
              <a:rPr lang="de-DE" dirty="0" err="1"/>
              <a:t>Switching</a:t>
            </a:r>
            <a:r>
              <a:rPr lang="de-DE" dirty="0"/>
              <a:t> </a:t>
            </a:r>
            <a:r>
              <a:rPr lang="de-DE" dirty="0" err="1"/>
              <a:t>Protocols</a:t>
            </a:r>
            <a:endParaRPr lang="de-DE" dirty="0"/>
          </a:p>
          <a:p>
            <a:r>
              <a:rPr lang="de-DE" dirty="0"/>
              <a:t>2xx: </a:t>
            </a:r>
            <a:r>
              <a:rPr lang="de-DE" dirty="0" err="1"/>
              <a:t>Successful</a:t>
            </a:r>
            <a:r>
              <a:rPr lang="de-DE" dirty="0"/>
              <a:t> </a:t>
            </a:r>
            <a:br>
              <a:rPr lang="de-DE" dirty="0"/>
            </a:br>
            <a:r>
              <a:rPr lang="de-DE" dirty="0"/>
              <a:t>200 OK</a:t>
            </a:r>
            <a:br>
              <a:rPr lang="de-DE" dirty="0"/>
            </a:br>
            <a:r>
              <a:rPr lang="de-DE" dirty="0"/>
              <a:t>206 Partial Content</a:t>
            </a:r>
          </a:p>
          <a:p>
            <a:r>
              <a:rPr lang="de-DE" dirty="0"/>
              <a:t>3xx: </a:t>
            </a:r>
            <a:r>
              <a:rPr lang="de-DE" dirty="0" err="1"/>
              <a:t>Redirection</a:t>
            </a:r>
            <a:r>
              <a:rPr lang="de-DE" dirty="0"/>
              <a:t> </a:t>
            </a:r>
            <a:br>
              <a:rPr lang="de-DE" dirty="0"/>
            </a:br>
            <a:r>
              <a:rPr lang="de-DE" dirty="0"/>
              <a:t>301 </a:t>
            </a:r>
            <a:r>
              <a:rPr lang="de-DE" dirty="0" err="1"/>
              <a:t>Moved</a:t>
            </a:r>
            <a:r>
              <a:rPr lang="de-DE" dirty="0"/>
              <a:t> </a:t>
            </a:r>
            <a:r>
              <a:rPr lang="de-DE" dirty="0" err="1"/>
              <a:t>Permanently</a:t>
            </a:r>
            <a:r>
              <a:rPr lang="de-DE" dirty="0"/>
              <a:t/>
            </a:r>
            <a:br>
              <a:rPr lang="de-DE" dirty="0"/>
            </a:br>
            <a:r>
              <a:rPr lang="de-DE" dirty="0"/>
              <a:t>302 </a:t>
            </a:r>
            <a:r>
              <a:rPr lang="de-DE" dirty="0" err="1"/>
              <a:t>Found</a:t>
            </a:r>
            <a:r>
              <a:rPr lang="de-DE" dirty="0"/>
              <a:t/>
            </a:r>
            <a:br>
              <a:rPr lang="de-DE" dirty="0"/>
            </a:br>
            <a:r>
              <a:rPr lang="de-DE" dirty="0"/>
              <a:t>307 </a:t>
            </a:r>
            <a:r>
              <a:rPr lang="de-DE" dirty="0" err="1"/>
              <a:t>Temporary</a:t>
            </a:r>
            <a:r>
              <a:rPr lang="de-DE" dirty="0"/>
              <a:t> Redirect</a:t>
            </a:r>
          </a:p>
          <a:p>
            <a:r>
              <a:rPr lang="de-DE" dirty="0"/>
              <a:t>4xx: Client Error </a:t>
            </a:r>
            <a:br>
              <a:rPr lang="de-DE" dirty="0"/>
            </a:br>
            <a:r>
              <a:rPr lang="de-DE" dirty="0"/>
              <a:t>400 Bad Request</a:t>
            </a:r>
            <a:br>
              <a:rPr lang="de-DE" dirty="0"/>
            </a:br>
            <a:r>
              <a:rPr lang="de-DE" dirty="0"/>
              <a:t>401 </a:t>
            </a:r>
            <a:r>
              <a:rPr lang="de-DE" dirty="0" err="1"/>
              <a:t>Unauthorized</a:t>
            </a:r>
            <a:r>
              <a:rPr lang="de-DE" dirty="0"/>
              <a:t/>
            </a:r>
            <a:br>
              <a:rPr lang="de-DE" dirty="0"/>
            </a:br>
            <a:r>
              <a:rPr lang="de-DE" dirty="0"/>
              <a:t>403 </a:t>
            </a:r>
            <a:r>
              <a:rPr lang="de-DE" dirty="0" err="1"/>
              <a:t>Forbidden</a:t>
            </a:r>
            <a:r>
              <a:rPr lang="de-DE" dirty="0"/>
              <a:t/>
            </a:r>
            <a:br>
              <a:rPr lang="de-DE" dirty="0"/>
            </a:br>
            <a:r>
              <a:rPr lang="de-DE" dirty="0"/>
              <a:t>404 Not </a:t>
            </a:r>
            <a:r>
              <a:rPr lang="de-DE" dirty="0" err="1"/>
              <a:t>Found</a:t>
            </a:r>
            <a:endParaRPr lang="de-DE" dirty="0"/>
          </a:p>
          <a:p>
            <a:r>
              <a:rPr lang="de-DE" dirty="0"/>
              <a:t>5xx: Server Error </a:t>
            </a:r>
            <a:br>
              <a:rPr lang="de-DE" dirty="0"/>
            </a:br>
            <a:r>
              <a:rPr lang="de-DE" dirty="0"/>
              <a:t>500 Internal Server Error</a:t>
            </a:r>
          </a:p>
          <a:p>
            <a:endParaRPr lang="de-DE" dirty="0"/>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61</a:t>
            </a:fld>
            <a:endParaRPr lang="de-DE"/>
          </a:p>
        </p:txBody>
      </p:sp>
    </p:spTree>
    <p:extLst>
      <p:ext uri="{BB962C8B-B14F-4D97-AF65-F5344CB8AC3E}">
        <p14:creationId xmlns:p14="http://schemas.microsoft.com/office/powerpoint/2010/main" val="1785370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HTTP-Request-Response Beispiel</a:t>
            </a:r>
            <a:endParaRPr lang="de-DE" dirty="0"/>
          </a:p>
        </p:txBody>
      </p:sp>
      <p:sp>
        <p:nvSpPr>
          <p:cNvPr id="3" name="Inhaltsplatzhalter 2"/>
          <p:cNvSpPr>
            <a:spLocks noGrp="1"/>
          </p:cNvSpPr>
          <p:nvPr>
            <p:ph idx="1"/>
          </p:nvPr>
        </p:nvSpPr>
        <p:spPr>
          <a:xfrm>
            <a:off x="628651" y="1825625"/>
            <a:ext cx="4017778" cy="4351338"/>
          </a:xfrm>
        </p:spPr>
        <p:txBody>
          <a:bodyPr>
            <a:normAutofit fontScale="62500" lnSpcReduction="20000"/>
          </a:bodyPr>
          <a:lstStyle/>
          <a:p>
            <a:pPr marL="0" indent="0">
              <a:lnSpc>
                <a:spcPct val="100000"/>
              </a:lnSpc>
              <a:buNone/>
            </a:pPr>
            <a:r>
              <a:rPr lang="de-DE" sz="2400" dirty="0">
                <a:solidFill>
                  <a:schemeClr val="accent2">
                    <a:lumMod val="50000"/>
                  </a:schemeClr>
                </a:solidFill>
                <a:latin typeface="Lucida Console" panose="020B0609040504020204" pitchFamily="49" charset="0"/>
                <a:cs typeface="Consolas" panose="020B0609020204030204" pitchFamily="49" charset="0"/>
              </a:rPr>
              <a:t>&gt; GET </a:t>
            </a:r>
            <a:r>
              <a:rPr lang="de-DE" sz="2400" dirty="0" smtClean="0">
                <a:solidFill>
                  <a:schemeClr val="accent2">
                    <a:lumMod val="50000"/>
                  </a:schemeClr>
                </a:solidFill>
                <a:latin typeface="Lucida Console" panose="020B0609040504020204" pitchFamily="49" charset="0"/>
                <a:cs typeface="Consolas" panose="020B0609020204030204" pitchFamily="49" charset="0"/>
              </a:rPr>
              <a:t>/index.html </a:t>
            </a:r>
            <a:r>
              <a:rPr lang="de-DE" sz="2400" dirty="0">
                <a:solidFill>
                  <a:schemeClr val="accent2">
                    <a:lumMod val="50000"/>
                  </a:schemeClr>
                </a:solidFill>
                <a:latin typeface="Lucida Console" panose="020B0609040504020204" pitchFamily="49" charset="0"/>
                <a:cs typeface="Consolas" panose="020B0609020204030204" pitchFamily="49" charset="0"/>
              </a:rPr>
              <a:t>HTTP/1.1</a:t>
            </a:r>
          </a:p>
          <a:p>
            <a:pPr marL="0" indent="0">
              <a:lnSpc>
                <a:spcPct val="100000"/>
              </a:lnSpc>
              <a:buNone/>
            </a:pPr>
            <a:r>
              <a:rPr lang="de-DE" sz="2400" dirty="0" smtClean="0">
                <a:solidFill>
                  <a:schemeClr val="accent2">
                    <a:lumMod val="50000"/>
                  </a:schemeClr>
                </a:solidFill>
                <a:latin typeface="Lucida Console" panose="020B0609040504020204" pitchFamily="49" charset="0"/>
                <a:cs typeface="Consolas" panose="020B0609020204030204" pitchFamily="49" charset="0"/>
              </a:rPr>
              <a:t>&gt; </a:t>
            </a:r>
            <a:r>
              <a:rPr lang="de-DE" sz="2400" dirty="0">
                <a:solidFill>
                  <a:schemeClr val="accent2">
                    <a:lumMod val="50000"/>
                  </a:schemeClr>
                </a:solidFill>
                <a:latin typeface="Lucida Console" panose="020B0609040504020204" pitchFamily="49" charset="0"/>
                <a:cs typeface="Consolas" panose="020B0609020204030204" pitchFamily="49" charset="0"/>
              </a:rPr>
              <a:t>User-Agent: </a:t>
            </a:r>
            <a:r>
              <a:rPr lang="de-DE" sz="2400" dirty="0" err="1">
                <a:solidFill>
                  <a:schemeClr val="accent2">
                    <a:lumMod val="50000"/>
                  </a:schemeClr>
                </a:solidFill>
                <a:latin typeface="Lucida Console" panose="020B0609040504020204" pitchFamily="49" charset="0"/>
                <a:cs typeface="Consolas" panose="020B0609020204030204" pitchFamily="49" charset="0"/>
              </a:rPr>
              <a:t>curl</a:t>
            </a:r>
            <a:r>
              <a:rPr lang="de-DE" sz="2400" dirty="0">
                <a:solidFill>
                  <a:schemeClr val="accent2">
                    <a:lumMod val="50000"/>
                  </a:schemeClr>
                </a:solidFill>
                <a:latin typeface="Lucida Console" panose="020B0609040504020204" pitchFamily="49" charset="0"/>
                <a:cs typeface="Consolas" panose="020B0609020204030204" pitchFamily="49" charset="0"/>
              </a:rPr>
              <a:t>/7.58.0</a:t>
            </a:r>
          </a:p>
          <a:p>
            <a:pPr marL="0" indent="0">
              <a:lnSpc>
                <a:spcPct val="100000"/>
              </a:lnSpc>
              <a:buNone/>
            </a:pPr>
            <a:r>
              <a:rPr lang="de-DE" sz="2400" dirty="0">
                <a:solidFill>
                  <a:schemeClr val="accent2">
                    <a:lumMod val="50000"/>
                  </a:schemeClr>
                </a:solidFill>
                <a:latin typeface="Lucida Console" panose="020B0609040504020204" pitchFamily="49" charset="0"/>
                <a:cs typeface="Consolas" panose="020B0609020204030204" pitchFamily="49" charset="0"/>
              </a:rPr>
              <a:t>&gt; </a:t>
            </a:r>
            <a:r>
              <a:rPr lang="de-DE" sz="2400" dirty="0" err="1">
                <a:solidFill>
                  <a:schemeClr val="accent2">
                    <a:lumMod val="50000"/>
                  </a:schemeClr>
                </a:solidFill>
                <a:latin typeface="Lucida Console" panose="020B0609040504020204" pitchFamily="49" charset="0"/>
                <a:cs typeface="Consolas" panose="020B0609020204030204" pitchFamily="49" charset="0"/>
              </a:rPr>
              <a:t>Accept</a:t>
            </a:r>
            <a:r>
              <a:rPr lang="de-DE" sz="2400" dirty="0">
                <a:solidFill>
                  <a:schemeClr val="accent2">
                    <a:lumMod val="50000"/>
                  </a:schemeClr>
                </a:solidFill>
                <a:latin typeface="Lucida Console" panose="020B0609040504020204" pitchFamily="49" charset="0"/>
                <a:cs typeface="Consolas" panose="020B0609020204030204" pitchFamily="49" charset="0"/>
              </a:rPr>
              <a:t>: */*</a:t>
            </a:r>
          </a:p>
          <a:p>
            <a:pPr marL="0" indent="0">
              <a:lnSpc>
                <a:spcPct val="100000"/>
              </a:lnSpc>
              <a:buNone/>
            </a:pPr>
            <a:r>
              <a:rPr lang="de-DE" sz="2400" dirty="0">
                <a:solidFill>
                  <a:schemeClr val="accent2">
                    <a:lumMod val="50000"/>
                  </a:schemeClr>
                </a:solidFill>
                <a:latin typeface="Lucida Console" panose="020B0609040504020204" pitchFamily="49" charset="0"/>
                <a:cs typeface="Consolas" panose="020B0609020204030204" pitchFamily="49" charset="0"/>
              </a:rPr>
              <a:t>&gt; </a:t>
            </a:r>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 HTTP/1.1 200 OK</a:t>
            </a:r>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 Date: Thu, </a:t>
            </a:r>
            <a:r>
              <a:rPr lang="de-DE" sz="2400" dirty="0" smtClean="0">
                <a:solidFill>
                  <a:schemeClr val="accent6">
                    <a:lumMod val="75000"/>
                  </a:schemeClr>
                </a:solidFill>
                <a:latin typeface="Lucida Console" panose="020B0609040504020204" pitchFamily="49" charset="0"/>
                <a:cs typeface="Consolas" panose="020B0609020204030204" pitchFamily="49" charset="0"/>
              </a:rPr>
              <a:t>10 </a:t>
            </a:r>
            <a:r>
              <a:rPr lang="de-DE" sz="2400" dirty="0">
                <a:solidFill>
                  <a:schemeClr val="accent6">
                    <a:lumMod val="75000"/>
                  </a:schemeClr>
                </a:solidFill>
                <a:latin typeface="Lucida Console" panose="020B0609040504020204" pitchFamily="49" charset="0"/>
                <a:cs typeface="Consolas" panose="020B0609020204030204" pitchFamily="49" charset="0"/>
              </a:rPr>
              <a:t>May 2019 12:03:26 GMT</a:t>
            </a:r>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 Server: Apache/2.2.16 (Debian</a:t>
            </a:r>
            <a:r>
              <a:rPr lang="de-DE" sz="2400" dirty="0" smtClean="0">
                <a:solidFill>
                  <a:schemeClr val="accent6">
                    <a:lumMod val="75000"/>
                  </a:schemeClr>
                </a:solidFill>
                <a:latin typeface="Lucida Console" panose="020B0609040504020204" pitchFamily="49" charset="0"/>
                <a:cs typeface="Consolas" panose="020B0609020204030204" pitchFamily="49" charset="0"/>
              </a:rPr>
              <a:t>)</a:t>
            </a:r>
            <a:endParaRPr lang="de-DE" sz="2400" dirty="0">
              <a:solidFill>
                <a:schemeClr val="accent6">
                  <a:lumMod val="75000"/>
                </a:schemeClr>
              </a:solidFill>
              <a:latin typeface="Lucida Console" panose="020B0609040504020204" pitchFamily="49" charset="0"/>
              <a:cs typeface="Consolas" panose="020B0609020204030204" pitchFamily="49" charset="0"/>
            </a:endParaRPr>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 Transfer-Encoding: </a:t>
            </a:r>
            <a:r>
              <a:rPr lang="de-DE" sz="2400" dirty="0" err="1">
                <a:solidFill>
                  <a:schemeClr val="accent6">
                    <a:lumMod val="75000"/>
                  </a:schemeClr>
                </a:solidFill>
                <a:latin typeface="Lucida Console" panose="020B0609040504020204" pitchFamily="49" charset="0"/>
                <a:cs typeface="Consolas" panose="020B0609020204030204" pitchFamily="49" charset="0"/>
              </a:rPr>
              <a:t>chunked</a:t>
            </a:r>
            <a:endParaRPr lang="de-DE" sz="2400" dirty="0">
              <a:solidFill>
                <a:schemeClr val="accent6">
                  <a:lumMod val="75000"/>
                </a:schemeClr>
              </a:solidFill>
              <a:latin typeface="Lucida Console" panose="020B0609040504020204" pitchFamily="49" charset="0"/>
              <a:cs typeface="Consolas" panose="020B0609020204030204" pitchFamily="49" charset="0"/>
            </a:endParaRPr>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 Content-Type: </a:t>
            </a:r>
            <a:r>
              <a:rPr lang="de-DE" sz="2400" dirty="0" err="1">
                <a:solidFill>
                  <a:schemeClr val="accent6">
                    <a:lumMod val="75000"/>
                  </a:schemeClr>
                </a:solidFill>
                <a:latin typeface="Lucida Console" panose="020B0609040504020204" pitchFamily="49" charset="0"/>
                <a:cs typeface="Consolas" panose="020B0609020204030204" pitchFamily="49" charset="0"/>
              </a:rPr>
              <a:t>text</a:t>
            </a:r>
            <a:r>
              <a:rPr lang="de-DE" sz="2400" dirty="0">
                <a:solidFill>
                  <a:schemeClr val="accent6">
                    <a:lumMod val="75000"/>
                  </a:schemeClr>
                </a:solidFill>
                <a:latin typeface="Lucida Console" panose="020B0609040504020204" pitchFamily="49" charset="0"/>
                <a:cs typeface="Consolas" panose="020B0609020204030204" pitchFamily="49" charset="0"/>
              </a:rPr>
              <a:t>/</a:t>
            </a:r>
            <a:r>
              <a:rPr lang="de-DE" sz="2400" dirty="0" err="1">
                <a:solidFill>
                  <a:schemeClr val="accent6">
                    <a:lumMod val="75000"/>
                  </a:schemeClr>
                </a:solidFill>
                <a:latin typeface="Lucida Console" panose="020B0609040504020204" pitchFamily="49" charset="0"/>
                <a:cs typeface="Consolas" panose="020B0609020204030204" pitchFamily="49" charset="0"/>
              </a:rPr>
              <a:t>html</a:t>
            </a:r>
            <a:r>
              <a:rPr lang="de-DE" sz="2400" dirty="0">
                <a:solidFill>
                  <a:schemeClr val="accent6">
                    <a:lumMod val="75000"/>
                  </a:schemeClr>
                </a:solidFill>
                <a:latin typeface="Lucida Console" panose="020B0609040504020204" pitchFamily="49" charset="0"/>
                <a:cs typeface="Consolas" panose="020B0609020204030204" pitchFamily="49" charset="0"/>
              </a:rPr>
              <a:t>; </a:t>
            </a:r>
            <a:r>
              <a:rPr lang="de-DE" sz="2400" dirty="0" err="1" smtClean="0">
                <a:solidFill>
                  <a:schemeClr val="accent6">
                    <a:lumMod val="75000"/>
                  </a:schemeClr>
                </a:solidFill>
                <a:latin typeface="Lucida Console" panose="020B0609040504020204" pitchFamily="49" charset="0"/>
                <a:cs typeface="Consolas" panose="020B0609020204030204" pitchFamily="49" charset="0"/>
              </a:rPr>
              <a:t>charset</a:t>
            </a:r>
            <a:r>
              <a:rPr lang="de-DE" sz="2400" dirty="0" smtClean="0">
                <a:solidFill>
                  <a:schemeClr val="accent6">
                    <a:lumMod val="75000"/>
                  </a:schemeClr>
                </a:solidFill>
                <a:latin typeface="Lucida Console" panose="020B0609040504020204" pitchFamily="49" charset="0"/>
                <a:cs typeface="Consolas" panose="020B0609020204030204" pitchFamily="49" charset="0"/>
              </a:rPr>
              <a:t>=utf-8</a:t>
            </a:r>
          </a:p>
          <a:p>
            <a:pPr marL="0" indent="0">
              <a:lnSpc>
                <a:spcPct val="100000"/>
              </a:lnSpc>
              <a:buNone/>
            </a:pPr>
            <a:endParaRPr lang="de-DE" sz="1000" dirty="0" smtClean="0"/>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&lt;!DOCTYPE </a:t>
            </a:r>
            <a:r>
              <a:rPr lang="de-DE" sz="2400" dirty="0" err="1">
                <a:solidFill>
                  <a:schemeClr val="accent6">
                    <a:lumMod val="75000"/>
                  </a:schemeClr>
                </a:solidFill>
                <a:latin typeface="Lucida Console" panose="020B0609040504020204" pitchFamily="49" charset="0"/>
                <a:cs typeface="Consolas" panose="020B0609020204030204" pitchFamily="49" charset="0"/>
              </a:rPr>
              <a:t>html</a:t>
            </a:r>
            <a:r>
              <a:rPr lang="de-DE" sz="2400" dirty="0">
                <a:solidFill>
                  <a:schemeClr val="accent6">
                    <a:lumMod val="75000"/>
                  </a:schemeClr>
                </a:solidFill>
                <a:latin typeface="Lucida Console" panose="020B0609040504020204" pitchFamily="49" charset="0"/>
                <a:cs typeface="Consolas" panose="020B0609020204030204" pitchFamily="49" charset="0"/>
              </a:rPr>
              <a:t>&gt;</a:t>
            </a:r>
          </a:p>
          <a:p>
            <a:pPr marL="0" indent="0">
              <a:lnSpc>
                <a:spcPct val="100000"/>
              </a:lnSpc>
              <a:buNone/>
            </a:pPr>
            <a:r>
              <a:rPr lang="de-DE" sz="2400" dirty="0">
                <a:solidFill>
                  <a:schemeClr val="accent6">
                    <a:lumMod val="75000"/>
                  </a:schemeClr>
                </a:solidFill>
                <a:latin typeface="Lucida Console" panose="020B0609040504020204" pitchFamily="49" charset="0"/>
                <a:cs typeface="Consolas" panose="020B0609020204030204" pitchFamily="49" charset="0"/>
              </a:rPr>
              <a:t>&lt;</a:t>
            </a:r>
            <a:r>
              <a:rPr lang="de-DE" sz="2400" dirty="0" err="1" smtClean="0">
                <a:solidFill>
                  <a:schemeClr val="accent6">
                    <a:lumMod val="75000"/>
                  </a:schemeClr>
                </a:solidFill>
                <a:latin typeface="Lucida Console" panose="020B0609040504020204" pitchFamily="49" charset="0"/>
                <a:cs typeface="Consolas" panose="020B0609020204030204" pitchFamily="49" charset="0"/>
              </a:rPr>
              <a:t>html</a:t>
            </a:r>
            <a:r>
              <a:rPr lang="de-DE" sz="2400" dirty="0" smtClean="0">
                <a:solidFill>
                  <a:schemeClr val="accent6">
                    <a:lumMod val="75000"/>
                  </a:schemeClr>
                </a:solidFill>
                <a:latin typeface="Lucida Console" panose="020B0609040504020204" pitchFamily="49" charset="0"/>
                <a:cs typeface="Consolas" panose="020B0609020204030204" pitchFamily="49" charset="0"/>
              </a:rPr>
              <a:t>&gt;</a:t>
            </a:r>
          </a:p>
          <a:p>
            <a:pPr marL="0" indent="0">
              <a:lnSpc>
                <a:spcPct val="100000"/>
              </a:lnSpc>
              <a:buNone/>
            </a:pPr>
            <a:r>
              <a:rPr lang="de-DE" sz="2400" dirty="0" smtClean="0">
                <a:solidFill>
                  <a:schemeClr val="accent6">
                    <a:lumMod val="75000"/>
                  </a:schemeClr>
                </a:solidFill>
                <a:latin typeface="Lucida Console" panose="020B0609040504020204" pitchFamily="49" charset="0"/>
                <a:cs typeface="Consolas" panose="020B0609020204030204" pitchFamily="49" charset="0"/>
              </a:rPr>
              <a:t>…</a:t>
            </a:r>
            <a:endParaRPr lang="de-DE" sz="2400" dirty="0">
              <a:solidFill>
                <a:schemeClr val="accent6">
                  <a:lumMod val="75000"/>
                </a:schemeClr>
              </a:solidFill>
              <a:latin typeface="Lucida Console" panose="020B0609040504020204" pitchFamily="49" charset="0"/>
              <a:cs typeface="Consolas" panose="020B0609020204030204" pitchFamily="49" charset="0"/>
            </a:endParaRPr>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62</a:t>
            </a:fld>
            <a:endParaRPr lang="de-DE"/>
          </a:p>
        </p:txBody>
      </p:sp>
      <p:sp>
        <p:nvSpPr>
          <p:cNvPr id="7" name="Textfeld 6"/>
          <p:cNvSpPr txBox="1"/>
          <p:nvPr/>
        </p:nvSpPr>
        <p:spPr>
          <a:xfrm>
            <a:off x="4795285" y="1690689"/>
            <a:ext cx="3872855" cy="3139321"/>
          </a:xfrm>
          <a:prstGeom prst="rect">
            <a:avLst/>
          </a:prstGeom>
          <a:noFill/>
        </p:spPr>
        <p:txBody>
          <a:bodyPr wrap="none" rtlCol="0">
            <a:spAutoFit/>
          </a:bodyPr>
          <a:lstStyle/>
          <a:p>
            <a:r>
              <a:rPr lang="de-DE" dirty="0" smtClean="0"/>
              <a:t>Anfrage nach index.html</a:t>
            </a:r>
          </a:p>
          <a:p>
            <a:r>
              <a:rPr lang="de-DE" dirty="0" smtClean="0"/>
              <a:t>Clientsoftware ist das Programm „</a:t>
            </a:r>
            <a:r>
              <a:rPr lang="de-DE" dirty="0" err="1" smtClean="0"/>
              <a:t>curl</a:t>
            </a:r>
            <a:r>
              <a:rPr lang="de-DE" dirty="0" smtClean="0"/>
              <a:t>“</a:t>
            </a:r>
          </a:p>
          <a:p>
            <a:r>
              <a:rPr lang="de-DE" dirty="0" smtClean="0"/>
              <a:t>Als Inhaltstyp der Antwort wird alles</a:t>
            </a:r>
            <a:br>
              <a:rPr lang="de-DE" dirty="0" smtClean="0"/>
            </a:br>
            <a:r>
              <a:rPr lang="de-DE" dirty="0" smtClean="0"/>
              <a:t>akzeptiert (z.B. </a:t>
            </a:r>
            <a:r>
              <a:rPr lang="de-DE" dirty="0" err="1" smtClean="0"/>
              <a:t>application</a:t>
            </a:r>
            <a:r>
              <a:rPr lang="de-DE" dirty="0" smtClean="0"/>
              <a:t>/</a:t>
            </a:r>
            <a:r>
              <a:rPr lang="de-DE" dirty="0" err="1" smtClean="0"/>
              <a:t>pdf</a:t>
            </a:r>
            <a:r>
              <a:rPr lang="de-DE" dirty="0"/>
              <a:t>)</a:t>
            </a:r>
          </a:p>
          <a:p>
            <a:endParaRPr lang="de-DE" dirty="0" smtClean="0"/>
          </a:p>
          <a:p>
            <a:r>
              <a:rPr lang="de-DE" dirty="0" smtClean="0"/>
              <a:t>Status 200 </a:t>
            </a:r>
            <a:r>
              <a:rPr lang="de-DE" dirty="0" smtClean="0">
                <a:sym typeface="Wingdings" panose="05000000000000000000" pitchFamily="2" charset="2"/>
              </a:rPr>
              <a:t> Anfrage erfolgreich</a:t>
            </a:r>
          </a:p>
          <a:p>
            <a:endParaRPr lang="de-DE" dirty="0">
              <a:sym typeface="Wingdings" panose="05000000000000000000" pitchFamily="2" charset="2"/>
            </a:endParaRPr>
          </a:p>
          <a:p>
            <a:endParaRPr lang="de-DE" dirty="0" smtClean="0">
              <a:sym typeface="Wingdings" panose="05000000000000000000" pitchFamily="2" charset="2"/>
            </a:endParaRPr>
          </a:p>
          <a:p>
            <a:endParaRPr lang="de-DE" dirty="0">
              <a:sym typeface="Wingdings" panose="05000000000000000000" pitchFamily="2" charset="2"/>
            </a:endParaRPr>
          </a:p>
          <a:p>
            <a:endParaRPr lang="de-DE" dirty="0" smtClean="0">
              <a:sym typeface="Wingdings" panose="05000000000000000000" pitchFamily="2" charset="2"/>
            </a:endParaRPr>
          </a:p>
          <a:p>
            <a:r>
              <a:rPr lang="de-DE" dirty="0" smtClean="0">
                <a:sym typeface="Wingdings" panose="05000000000000000000" pitchFamily="2" charset="2"/>
              </a:rPr>
              <a:t>Inhaltstyp der Antwort: HTML</a:t>
            </a:r>
            <a:endParaRPr lang="de-DE" dirty="0"/>
          </a:p>
        </p:txBody>
      </p:sp>
    </p:spTree>
    <p:extLst>
      <p:ext uri="{BB962C8B-B14F-4D97-AF65-F5344CB8AC3E}">
        <p14:creationId xmlns:p14="http://schemas.microsoft.com/office/powerpoint/2010/main" val="490657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HTTP als zustandsloses Protokoll</a:t>
            </a:r>
          </a:p>
        </p:txBody>
      </p:sp>
      <p:sp>
        <p:nvSpPr>
          <p:cNvPr id="3" name="Content Placeholder 2"/>
          <p:cNvSpPr>
            <a:spLocks noGrp="1"/>
          </p:cNvSpPr>
          <p:nvPr>
            <p:ph idx="1"/>
          </p:nvPr>
        </p:nvSpPr>
        <p:spPr>
          <a:xfrm>
            <a:off x="628650" y="1690689"/>
            <a:ext cx="7886700" cy="4667506"/>
          </a:xfrm>
        </p:spPr>
        <p:txBody>
          <a:bodyPr>
            <a:normAutofit lnSpcReduction="10000"/>
          </a:bodyPr>
          <a:lstStyle/>
          <a:p>
            <a:r>
              <a:rPr lang="de-DE" dirty="0"/>
              <a:t>Vorteile: einfach und fehlerunempfindlich</a:t>
            </a:r>
          </a:p>
          <a:p>
            <a:r>
              <a:rPr lang="de-DE" dirty="0"/>
              <a:t>Nachteil: viele Dienste benötigen Zustandshaltung</a:t>
            </a:r>
          </a:p>
          <a:p>
            <a:pPr lvl="1"/>
            <a:r>
              <a:rPr lang="de-DE" dirty="0"/>
              <a:t>Dienstsitzung besteht aus </a:t>
            </a:r>
            <a:r>
              <a:rPr lang="de-DE" b="1" dirty="0"/>
              <a:t>mehreren Request/Response-Paaren </a:t>
            </a:r>
            <a:r>
              <a:rPr lang="de-DE" dirty="0"/>
              <a:t>(Schritten) — z.B. Buchung einer Fahrkarte</a:t>
            </a:r>
          </a:p>
          <a:p>
            <a:pPr lvl="1"/>
            <a:r>
              <a:rPr lang="de-DE" dirty="0"/>
              <a:t>Dienststatus muss </a:t>
            </a:r>
            <a:r>
              <a:rPr lang="de-DE" b="1" dirty="0"/>
              <a:t>über alle Schritte </a:t>
            </a:r>
            <a:r>
              <a:rPr lang="de-DE" dirty="0"/>
              <a:t>erhalten werden</a:t>
            </a:r>
          </a:p>
          <a:p>
            <a:r>
              <a:rPr lang="de-DE" dirty="0"/>
              <a:t>Abhilfe (zum Standard erhobene Notlösungen)</a:t>
            </a:r>
          </a:p>
          <a:p>
            <a:pPr lvl="1"/>
            <a:r>
              <a:rPr lang="de-DE" dirty="0"/>
              <a:t>Statusvariablen in URL werden per GET-Methode übertragen</a:t>
            </a:r>
          </a:p>
          <a:p>
            <a:pPr lvl="1"/>
            <a:r>
              <a:rPr lang="de-DE" dirty="0"/>
              <a:t>Cookies: clientseitige Speicherung einer Zeichenkette</a:t>
            </a:r>
          </a:p>
          <a:p>
            <a:pPr lvl="1"/>
            <a:r>
              <a:rPr lang="de-DE" dirty="0" err="1"/>
              <a:t>SessionID</a:t>
            </a:r>
            <a:r>
              <a:rPr lang="de-DE" dirty="0"/>
              <a:t>: Vergabe eindeutiger Kennung für eine Dienstsitzung (oft in URL); Status serverseitig gespeichert.</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63</a:t>
            </a:fld>
            <a:endParaRPr lang="de-DE"/>
          </a:p>
        </p:txBody>
      </p:sp>
    </p:spTree>
    <p:extLst>
      <p:ext uri="{BB962C8B-B14F-4D97-AF65-F5344CB8AC3E}">
        <p14:creationId xmlns:p14="http://schemas.microsoft.com/office/powerpoint/2010/main" val="4172553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Sicherheit</a:t>
            </a:r>
          </a:p>
        </p:txBody>
      </p:sp>
      <p:sp>
        <p:nvSpPr>
          <p:cNvPr id="3" name="Content Placeholder 2"/>
          <p:cNvSpPr>
            <a:spLocks noGrp="1"/>
          </p:cNvSpPr>
          <p:nvPr>
            <p:ph idx="1"/>
          </p:nvPr>
        </p:nvSpPr>
        <p:spPr/>
        <p:txBody>
          <a:bodyPr/>
          <a:lstStyle/>
          <a:p>
            <a:r>
              <a:rPr lang="de-DE" dirty="0"/>
              <a:t>Authentifizierung</a:t>
            </a:r>
          </a:p>
          <a:p>
            <a:pPr lvl="1"/>
            <a:r>
              <a:rPr lang="de-DE" dirty="0"/>
              <a:t>IP-Adresse (nicht praktikabel)</a:t>
            </a:r>
          </a:p>
          <a:p>
            <a:pPr lvl="1"/>
            <a:r>
              <a:rPr lang="de-DE" dirty="0"/>
              <a:t>Kennung/Passwort (Basic Authentication) oder kryptographische Zertifikate</a:t>
            </a:r>
          </a:p>
          <a:p>
            <a:r>
              <a:rPr lang="de-DE" dirty="0"/>
              <a:t>HTTPS: Verschlüsselte Variante von HTTP (RFC 2660)</a:t>
            </a:r>
          </a:p>
          <a:p>
            <a:pPr lvl="1"/>
            <a:r>
              <a:rPr lang="de-DE" dirty="0"/>
              <a:t>meist zusammen mit Serverauthentifizierung (Zertifikat)</a:t>
            </a:r>
          </a:p>
          <a:p>
            <a:pPr lvl="1"/>
            <a:r>
              <a:rPr lang="de-DE" dirty="0"/>
              <a:t>Übertragung über </a:t>
            </a:r>
            <a:r>
              <a:rPr lang="en-IE" dirty="0"/>
              <a:t>Transport Layer Security (TLS), Secure Socket Layer </a:t>
            </a:r>
            <a:r>
              <a:rPr lang="de-DE" dirty="0"/>
              <a:t>(SSL)(Port 443)</a:t>
            </a:r>
          </a:p>
          <a:p>
            <a:endParaRPr lang="de-DE" dirty="0"/>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64</a:t>
            </a:fld>
            <a:endParaRPr lang="de-DE"/>
          </a:p>
        </p:txBody>
      </p:sp>
    </p:spTree>
    <p:extLst>
      <p:ext uri="{BB962C8B-B14F-4D97-AF65-F5344CB8AC3E}">
        <p14:creationId xmlns:p14="http://schemas.microsoft.com/office/powerpoint/2010/main" val="811512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93774"/>
          </a:xfrm>
        </p:spPr>
        <p:txBody>
          <a:bodyPr/>
          <a:lstStyle/>
          <a:p>
            <a:r>
              <a:rPr lang="de-DE" dirty="0"/>
              <a:t>Leistungssteigerung</a:t>
            </a:r>
          </a:p>
        </p:txBody>
      </p:sp>
      <p:sp>
        <p:nvSpPr>
          <p:cNvPr id="3" name="Content Placeholder 2"/>
          <p:cNvSpPr>
            <a:spLocks noGrp="1"/>
          </p:cNvSpPr>
          <p:nvPr>
            <p:ph idx="1"/>
          </p:nvPr>
        </p:nvSpPr>
        <p:spPr>
          <a:xfrm>
            <a:off x="628650" y="1358900"/>
            <a:ext cx="7886700" cy="4999295"/>
          </a:xfrm>
        </p:spPr>
        <p:txBody>
          <a:bodyPr>
            <a:normAutofit fontScale="85000" lnSpcReduction="20000"/>
          </a:bodyPr>
          <a:lstStyle/>
          <a:p>
            <a:r>
              <a:rPr lang="de-DE" dirty="0"/>
              <a:t>Ziele: schnelle Anzeige von Webseiten; geringe </a:t>
            </a:r>
            <a:r>
              <a:rPr lang="de-DE" dirty="0" err="1"/>
              <a:t>Netzlast</a:t>
            </a:r>
            <a:endParaRPr lang="de-DE" dirty="0"/>
          </a:p>
          <a:p>
            <a:r>
              <a:rPr lang="de-DE" dirty="0"/>
              <a:t>Einfachster Fall</a:t>
            </a:r>
          </a:p>
          <a:p>
            <a:pPr lvl="1"/>
            <a:r>
              <a:rPr lang="de-DE" dirty="0"/>
              <a:t>Eine TCP-Verbindung zum Server pro Request/Response-Paar</a:t>
            </a:r>
          </a:p>
          <a:p>
            <a:pPr lvl="1"/>
            <a:r>
              <a:rPr lang="de-DE" dirty="0"/>
              <a:t>Nach Request wird auf Response gewartet.</a:t>
            </a:r>
          </a:p>
          <a:p>
            <a:pPr lvl="1"/>
            <a:r>
              <a:rPr lang="de-DE" dirty="0"/>
              <a:t>Client ruft Objekt jedes Mal vollständig vom Server ab.</a:t>
            </a:r>
          </a:p>
          <a:p>
            <a:pPr lvl="1"/>
            <a:r>
              <a:rPr lang="de-DE" dirty="0"/>
              <a:t>Verbindung wird nach Interaktion geschlossen.</a:t>
            </a:r>
          </a:p>
          <a:p>
            <a:r>
              <a:rPr lang="de-DE" dirty="0"/>
              <a:t>Maßnahmen zur Leistungssteigerung</a:t>
            </a:r>
          </a:p>
          <a:p>
            <a:pPr lvl="1"/>
            <a:r>
              <a:rPr lang="de-DE" dirty="0"/>
              <a:t>Mehrere gleichzeitige Verbindungen: Parallelisierung der Anfragen</a:t>
            </a:r>
          </a:p>
          <a:p>
            <a:pPr lvl="1"/>
            <a:r>
              <a:rPr lang="de-DE" dirty="0"/>
              <a:t>Persistente Verbindung: Verbindung wird für mehrere Anfragen wieder benutzt </a:t>
            </a:r>
            <a:r>
              <a:rPr lang="de-DE" dirty="0">
                <a:sym typeface="Wingdings"/>
              </a:rPr>
              <a:t> </a:t>
            </a:r>
            <a:r>
              <a:rPr lang="de-DE" dirty="0"/>
              <a:t>Einsparung des Verbindungsaufbaus („Connection: </a:t>
            </a:r>
            <a:r>
              <a:rPr lang="de-DE" dirty="0" err="1"/>
              <a:t>keepalive</a:t>
            </a:r>
            <a:r>
              <a:rPr lang="de-DE" dirty="0"/>
              <a:t>“)</a:t>
            </a:r>
          </a:p>
          <a:p>
            <a:pPr lvl="1"/>
            <a:r>
              <a:rPr lang="de-DE" dirty="0" err="1"/>
              <a:t>Pipelining</a:t>
            </a:r>
            <a:r>
              <a:rPr lang="de-DE" dirty="0"/>
              <a:t>: Client schickt mehrere </a:t>
            </a:r>
            <a:r>
              <a:rPr lang="de-DE" dirty="0" err="1"/>
              <a:t>Requests</a:t>
            </a:r>
            <a:r>
              <a:rPr lang="de-DE" dirty="0"/>
              <a:t> nacheinander; Server schickt entsprechende Responses.</a:t>
            </a:r>
          </a:p>
          <a:p>
            <a:pPr lvl="1"/>
            <a:r>
              <a:rPr lang="de-DE" dirty="0"/>
              <a:t>Caching: Client verwaltet lokales Cache jüngst abgerufener Objekte.</a:t>
            </a:r>
          </a:p>
          <a:p>
            <a:pPr lvl="1"/>
            <a:r>
              <a:rPr lang="de-DE" dirty="0" err="1"/>
              <a:t>Conditional</a:t>
            </a:r>
            <a:r>
              <a:rPr lang="de-DE" dirty="0"/>
              <a:t> GET: Objekt wird nur übertragen, falls neuer als Cache-Version.</a:t>
            </a:r>
          </a:p>
          <a:p>
            <a:pPr lvl="1"/>
            <a:r>
              <a:rPr lang="de-DE" dirty="0"/>
              <a:t>Caching </a:t>
            </a:r>
            <a:r>
              <a:rPr lang="de-DE" dirty="0" err="1"/>
              <a:t>proxy</a:t>
            </a:r>
            <a:r>
              <a:rPr lang="de-DE" dirty="0"/>
              <a:t>: Anfragen werden durch Proxy geleitet. Proxy verwaltet Cache </a:t>
            </a:r>
            <a:r>
              <a:rPr lang="de-DE" dirty="0">
                <a:sym typeface="Wingdings"/>
              </a:rPr>
              <a:t> </a:t>
            </a:r>
            <a:r>
              <a:rPr lang="de-DE" dirty="0"/>
              <a:t>gemeinsames Nutzen des Cache</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65</a:t>
            </a:fld>
            <a:endParaRPr lang="de-DE"/>
          </a:p>
        </p:txBody>
      </p:sp>
    </p:spTree>
    <p:extLst>
      <p:ext uri="{BB962C8B-B14F-4D97-AF65-F5344CB8AC3E}">
        <p14:creationId xmlns:p14="http://schemas.microsoft.com/office/powerpoint/2010/main" val="189595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628650" y="365126"/>
            <a:ext cx="7886700" cy="934021"/>
          </a:xfrm>
        </p:spPr>
        <p:txBody>
          <a:bodyPr/>
          <a:lstStyle/>
          <a:p>
            <a:r>
              <a:rPr lang="de-DE" dirty="0" err="1"/>
              <a:t>Pipelining</a:t>
            </a:r>
            <a:endParaRPr lang="de-DE" dirty="0"/>
          </a:p>
        </p:txBody>
      </p:sp>
      <p:sp>
        <p:nvSpPr>
          <p:cNvPr id="5" name="Slide Number Placeholder 4"/>
          <p:cNvSpPr>
            <a:spLocks noGrp="1"/>
          </p:cNvSpPr>
          <p:nvPr>
            <p:ph type="sldNum" sz="quarter" idx="12"/>
          </p:nvPr>
        </p:nvSpPr>
        <p:spPr/>
        <p:txBody>
          <a:bodyPr/>
          <a:lstStyle/>
          <a:p>
            <a:fld id="{62E63B0E-122E-4112-8AEA-022338C1FEFA}" type="slidenum">
              <a:rPr lang="de-DE" smtClean="0"/>
              <a:t>66</a:t>
            </a:fld>
            <a:endParaRPr lang="de-DE"/>
          </a:p>
        </p:txBody>
      </p:sp>
      <p:sp>
        <p:nvSpPr>
          <p:cNvPr id="7" name="Abgerundetes Rechteck 4"/>
          <p:cNvSpPr/>
          <p:nvPr/>
        </p:nvSpPr>
        <p:spPr>
          <a:xfrm>
            <a:off x="1339766" y="1232225"/>
            <a:ext cx="2690073" cy="5491095"/>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9"/>
          <p:cNvSpPr txBox="1"/>
          <p:nvPr/>
        </p:nvSpPr>
        <p:spPr>
          <a:xfrm>
            <a:off x="4458653" y="1229349"/>
            <a:ext cx="261986" cy="369332"/>
          </a:xfrm>
          <a:prstGeom prst="rect">
            <a:avLst/>
          </a:prstGeom>
          <a:noFill/>
        </p:spPr>
        <p:txBody>
          <a:bodyPr wrap="none" rtlCol="0">
            <a:spAutoFit/>
          </a:bodyPr>
          <a:lstStyle/>
          <a:p>
            <a:r>
              <a:rPr lang="de-DE" dirty="0"/>
              <a:t>t</a:t>
            </a:r>
          </a:p>
        </p:txBody>
      </p:sp>
      <p:cxnSp>
        <p:nvCxnSpPr>
          <p:cNvPr id="9" name="Gerade Verbindung mit Pfeil 16"/>
          <p:cNvCxnSpPr/>
          <p:nvPr/>
        </p:nvCxnSpPr>
        <p:spPr>
          <a:xfrm>
            <a:off x="2081000" y="1742069"/>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0" name="Textfeld 17"/>
          <p:cNvSpPr txBox="1"/>
          <p:nvPr/>
        </p:nvSpPr>
        <p:spPr>
          <a:xfrm>
            <a:off x="1372156" y="1588129"/>
            <a:ext cx="741234" cy="369332"/>
          </a:xfrm>
          <a:prstGeom prst="rect">
            <a:avLst/>
          </a:prstGeom>
          <a:noFill/>
        </p:spPr>
        <p:txBody>
          <a:bodyPr wrap="none" rtlCol="0">
            <a:spAutoFit/>
          </a:bodyPr>
          <a:lstStyle/>
          <a:p>
            <a:r>
              <a:rPr lang="de-DE" dirty="0"/>
              <a:t>GET A</a:t>
            </a:r>
          </a:p>
        </p:txBody>
      </p:sp>
      <p:sp>
        <p:nvSpPr>
          <p:cNvPr id="11" name="Textfeld 20"/>
          <p:cNvSpPr txBox="1"/>
          <p:nvPr/>
        </p:nvSpPr>
        <p:spPr>
          <a:xfrm>
            <a:off x="3727176" y="5398907"/>
            <a:ext cx="312906" cy="369332"/>
          </a:xfrm>
          <a:prstGeom prst="rect">
            <a:avLst/>
          </a:prstGeom>
          <a:noFill/>
        </p:spPr>
        <p:txBody>
          <a:bodyPr wrap="none" rtlCol="0">
            <a:spAutoFit/>
          </a:bodyPr>
          <a:lstStyle/>
          <a:p>
            <a:r>
              <a:rPr lang="de-DE" dirty="0"/>
              <a:t>C</a:t>
            </a:r>
          </a:p>
        </p:txBody>
      </p:sp>
      <p:sp>
        <p:nvSpPr>
          <p:cNvPr id="12" name="Textfeld 21"/>
          <p:cNvSpPr txBox="1"/>
          <p:nvPr/>
        </p:nvSpPr>
        <p:spPr>
          <a:xfrm>
            <a:off x="3727176" y="3823384"/>
            <a:ext cx="312906" cy="369332"/>
          </a:xfrm>
          <a:prstGeom prst="rect">
            <a:avLst/>
          </a:prstGeom>
          <a:noFill/>
        </p:spPr>
        <p:txBody>
          <a:bodyPr wrap="none" rtlCol="0">
            <a:spAutoFit/>
          </a:bodyPr>
          <a:lstStyle/>
          <a:p>
            <a:r>
              <a:rPr lang="de-DE" dirty="0"/>
              <a:t>B</a:t>
            </a:r>
          </a:p>
        </p:txBody>
      </p:sp>
      <p:sp>
        <p:nvSpPr>
          <p:cNvPr id="13" name="Textfeld 22"/>
          <p:cNvSpPr txBox="1"/>
          <p:nvPr/>
        </p:nvSpPr>
        <p:spPr>
          <a:xfrm>
            <a:off x="3727176" y="2238517"/>
            <a:ext cx="318229" cy="369332"/>
          </a:xfrm>
          <a:prstGeom prst="rect">
            <a:avLst/>
          </a:prstGeom>
          <a:noFill/>
        </p:spPr>
        <p:txBody>
          <a:bodyPr wrap="none" rtlCol="0">
            <a:spAutoFit/>
          </a:bodyPr>
          <a:lstStyle/>
          <a:p>
            <a:r>
              <a:rPr lang="de-DE" dirty="0"/>
              <a:t>A</a:t>
            </a:r>
          </a:p>
        </p:txBody>
      </p:sp>
      <p:cxnSp>
        <p:nvCxnSpPr>
          <p:cNvPr id="14" name="Gerade Verbindung mit Pfeil 35"/>
          <p:cNvCxnSpPr/>
          <p:nvPr/>
        </p:nvCxnSpPr>
        <p:spPr>
          <a:xfrm flipH="1">
            <a:off x="2081000" y="2494877"/>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36"/>
          <p:cNvCxnSpPr/>
          <p:nvPr/>
        </p:nvCxnSpPr>
        <p:spPr>
          <a:xfrm>
            <a:off x="2081000" y="3317143"/>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37"/>
          <p:cNvCxnSpPr/>
          <p:nvPr/>
        </p:nvCxnSpPr>
        <p:spPr>
          <a:xfrm flipH="1">
            <a:off x="2081000" y="4069951"/>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38"/>
          <p:cNvCxnSpPr/>
          <p:nvPr/>
        </p:nvCxnSpPr>
        <p:spPr>
          <a:xfrm>
            <a:off x="2081000" y="4892217"/>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39"/>
          <p:cNvCxnSpPr/>
          <p:nvPr/>
        </p:nvCxnSpPr>
        <p:spPr>
          <a:xfrm flipH="1">
            <a:off x="2081000" y="5645025"/>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9" name="Abgerundetes Rechteck 54"/>
          <p:cNvSpPr/>
          <p:nvPr/>
        </p:nvSpPr>
        <p:spPr>
          <a:xfrm>
            <a:off x="4720640" y="1232225"/>
            <a:ext cx="3288420" cy="5491095"/>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53"/>
          <p:cNvSpPr txBox="1"/>
          <p:nvPr/>
        </p:nvSpPr>
        <p:spPr>
          <a:xfrm>
            <a:off x="4720640" y="1629097"/>
            <a:ext cx="1210588" cy="369332"/>
          </a:xfrm>
          <a:prstGeom prst="rect">
            <a:avLst/>
          </a:prstGeom>
          <a:noFill/>
        </p:spPr>
        <p:txBody>
          <a:bodyPr wrap="none" rtlCol="0">
            <a:spAutoFit/>
          </a:bodyPr>
          <a:lstStyle/>
          <a:p>
            <a:r>
              <a:rPr lang="de-DE" dirty="0"/>
              <a:t>GET A, B, C</a:t>
            </a:r>
          </a:p>
        </p:txBody>
      </p:sp>
      <p:cxnSp>
        <p:nvCxnSpPr>
          <p:cNvPr id="21" name="Gerade Verbindung mit Pfeil 42"/>
          <p:cNvCxnSpPr/>
          <p:nvPr/>
        </p:nvCxnSpPr>
        <p:spPr>
          <a:xfrm flipH="1">
            <a:off x="1343735" y="1632376"/>
            <a:ext cx="6655082" cy="0"/>
          </a:xfrm>
          <a:prstGeom prst="straightConnector1">
            <a:avLst/>
          </a:prstGeom>
          <a:ln w="19050" cmpd="sng">
            <a:solidFill>
              <a:srgbClr val="A6A6A6"/>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Gerade Verbindung mit Pfeil 57"/>
          <p:cNvCxnSpPr/>
          <p:nvPr/>
        </p:nvCxnSpPr>
        <p:spPr>
          <a:xfrm>
            <a:off x="5931228" y="1812533"/>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59"/>
          <p:cNvCxnSpPr/>
          <p:nvPr/>
        </p:nvCxnSpPr>
        <p:spPr>
          <a:xfrm flipH="1">
            <a:off x="5922483" y="2565341"/>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4" name="Textfeld 68"/>
          <p:cNvSpPr txBox="1"/>
          <p:nvPr/>
        </p:nvSpPr>
        <p:spPr>
          <a:xfrm>
            <a:off x="1341427" y="1247984"/>
            <a:ext cx="2688412" cy="369332"/>
          </a:xfrm>
          <a:prstGeom prst="rect">
            <a:avLst/>
          </a:prstGeom>
          <a:noFill/>
        </p:spPr>
        <p:txBody>
          <a:bodyPr wrap="square" rtlCol="0">
            <a:spAutoFit/>
          </a:bodyPr>
          <a:lstStyle/>
          <a:p>
            <a:pPr algn="ctr"/>
            <a:r>
              <a:rPr lang="de-DE" dirty="0"/>
              <a:t>Normal</a:t>
            </a:r>
          </a:p>
        </p:txBody>
      </p:sp>
      <p:sp>
        <p:nvSpPr>
          <p:cNvPr id="25" name="Textfeld 69"/>
          <p:cNvSpPr txBox="1"/>
          <p:nvPr/>
        </p:nvSpPr>
        <p:spPr>
          <a:xfrm>
            <a:off x="4720639" y="1247984"/>
            <a:ext cx="3278177" cy="369332"/>
          </a:xfrm>
          <a:prstGeom prst="rect">
            <a:avLst/>
          </a:prstGeom>
          <a:noFill/>
        </p:spPr>
        <p:txBody>
          <a:bodyPr wrap="square" rtlCol="0">
            <a:spAutoFit/>
          </a:bodyPr>
          <a:lstStyle/>
          <a:p>
            <a:pPr algn="ctr"/>
            <a:r>
              <a:rPr lang="de-DE" dirty="0"/>
              <a:t>Pipeline</a:t>
            </a:r>
          </a:p>
        </p:txBody>
      </p:sp>
      <p:cxnSp>
        <p:nvCxnSpPr>
          <p:cNvPr id="26" name="Gerade Verbindung mit Pfeil 6"/>
          <p:cNvCxnSpPr/>
          <p:nvPr/>
        </p:nvCxnSpPr>
        <p:spPr>
          <a:xfrm>
            <a:off x="4458654" y="1223676"/>
            <a:ext cx="0" cy="5521778"/>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27" name="Bild 78"/>
          <p:cNvPicPr>
            <a:picLocks noChangeAspect="1"/>
          </p:cNvPicPr>
          <p:nvPr/>
        </p:nvPicPr>
        <p:blipFill>
          <a:blip r:embed="rId2"/>
          <a:stretch>
            <a:fillRect/>
          </a:stretch>
        </p:blipFill>
        <p:spPr>
          <a:xfrm>
            <a:off x="1489771" y="3098921"/>
            <a:ext cx="522368" cy="533400"/>
          </a:xfrm>
          <a:prstGeom prst="rect">
            <a:avLst/>
          </a:prstGeom>
        </p:spPr>
      </p:pic>
      <p:sp>
        <p:nvSpPr>
          <p:cNvPr id="28" name="Textfeld 18"/>
          <p:cNvSpPr txBox="1"/>
          <p:nvPr/>
        </p:nvSpPr>
        <p:spPr>
          <a:xfrm>
            <a:off x="1339766" y="3059243"/>
            <a:ext cx="741234" cy="369332"/>
          </a:xfrm>
          <a:prstGeom prst="rect">
            <a:avLst/>
          </a:prstGeom>
          <a:noFill/>
        </p:spPr>
        <p:txBody>
          <a:bodyPr wrap="none" rtlCol="0">
            <a:spAutoFit/>
          </a:bodyPr>
          <a:lstStyle/>
          <a:p>
            <a:r>
              <a:rPr lang="de-DE" dirty="0"/>
              <a:t>GET B</a:t>
            </a:r>
          </a:p>
        </p:txBody>
      </p:sp>
      <p:pic>
        <p:nvPicPr>
          <p:cNvPr id="29" name="Bild 79"/>
          <p:cNvPicPr>
            <a:picLocks noChangeAspect="1"/>
          </p:cNvPicPr>
          <p:nvPr/>
        </p:nvPicPr>
        <p:blipFill>
          <a:blip r:embed="rId2"/>
          <a:stretch>
            <a:fillRect/>
          </a:stretch>
        </p:blipFill>
        <p:spPr>
          <a:xfrm>
            <a:off x="1507417" y="4511217"/>
            <a:ext cx="522368" cy="533400"/>
          </a:xfrm>
          <a:prstGeom prst="rect">
            <a:avLst/>
          </a:prstGeom>
        </p:spPr>
      </p:pic>
      <p:sp>
        <p:nvSpPr>
          <p:cNvPr id="30" name="Textfeld 19"/>
          <p:cNvSpPr txBox="1"/>
          <p:nvPr/>
        </p:nvSpPr>
        <p:spPr>
          <a:xfrm>
            <a:off x="1352849" y="4613833"/>
            <a:ext cx="741234" cy="369332"/>
          </a:xfrm>
          <a:prstGeom prst="rect">
            <a:avLst/>
          </a:prstGeom>
          <a:noFill/>
        </p:spPr>
        <p:txBody>
          <a:bodyPr wrap="none" rtlCol="0">
            <a:spAutoFit/>
          </a:bodyPr>
          <a:lstStyle/>
          <a:p>
            <a:r>
              <a:rPr lang="de-DE" dirty="0"/>
              <a:t>GET C</a:t>
            </a:r>
          </a:p>
        </p:txBody>
      </p:sp>
      <p:pic>
        <p:nvPicPr>
          <p:cNvPr id="31" name="Bild 80"/>
          <p:cNvPicPr>
            <a:picLocks noChangeAspect="1"/>
          </p:cNvPicPr>
          <p:nvPr/>
        </p:nvPicPr>
        <p:blipFill>
          <a:blip r:embed="rId2"/>
          <a:stretch>
            <a:fillRect/>
          </a:stretch>
        </p:blipFill>
        <p:spPr>
          <a:xfrm>
            <a:off x="1507417" y="5991806"/>
            <a:ext cx="522368" cy="533400"/>
          </a:xfrm>
          <a:prstGeom prst="rect">
            <a:avLst/>
          </a:prstGeom>
        </p:spPr>
      </p:pic>
      <p:cxnSp>
        <p:nvCxnSpPr>
          <p:cNvPr id="32" name="Gerade Verbindung mit Pfeil 82"/>
          <p:cNvCxnSpPr/>
          <p:nvPr/>
        </p:nvCxnSpPr>
        <p:spPr>
          <a:xfrm flipH="1">
            <a:off x="1332865" y="6325773"/>
            <a:ext cx="6655082" cy="0"/>
          </a:xfrm>
          <a:prstGeom prst="straightConnector1">
            <a:avLst/>
          </a:prstGeom>
          <a:ln w="19050" cmpd="sng">
            <a:solidFill>
              <a:srgbClr val="A6A6A6"/>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3" name="Textfeld 87"/>
          <p:cNvSpPr txBox="1"/>
          <p:nvPr/>
        </p:nvSpPr>
        <p:spPr>
          <a:xfrm>
            <a:off x="7567288" y="2320453"/>
            <a:ext cx="318229" cy="369332"/>
          </a:xfrm>
          <a:prstGeom prst="rect">
            <a:avLst/>
          </a:prstGeom>
          <a:noFill/>
        </p:spPr>
        <p:txBody>
          <a:bodyPr wrap="none" rtlCol="0">
            <a:spAutoFit/>
          </a:bodyPr>
          <a:lstStyle/>
          <a:p>
            <a:r>
              <a:rPr lang="de-DE" dirty="0"/>
              <a:t>A</a:t>
            </a:r>
          </a:p>
        </p:txBody>
      </p:sp>
      <p:cxnSp>
        <p:nvCxnSpPr>
          <p:cNvPr id="34" name="Gerade Verbindung mit Pfeil 90"/>
          <p:cNvCxnSpPr/>
          <p:nvPr/>
        </p:nvCxnSpPr>
        <p:spPr>
          <a:xfrm flipH="1">
            <a:off x="5922483" y="3206926"/>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92"/>
          <p:cNvCxnSpPr/>
          <p:nvPr/>
        </p:nvCxnSpPr>
        <p:spPr>
          <a:xfrm flipH="1">
            <a:off x="5922483" y="2886853"/>
            <a:ext cx="1692745" cy="660630"/>
          </a:xfrm>
          <a:prstGeom prst="straightConnector1">
            <a:avLst/>
          </a:prstGeom>
          <a:ln w="19050" cmpd="sng">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6" name="Textfeld 96"/>
          <p:cNvSpPr txBox="1"/>
          <p:nvPr/>
        </p:nvSpPr>
        <p:spPr>
          <a:xfrm>
            <a:off x="7567288" y="2658129"/>
            <a:ext cx="318229" cy="369332"/>
          </a:xfrm>
          <a:prstGeom prst="rect">
            <a:avLst/>
          </a:prstGeom>
          <a:noFill/>
        </p:spPr>
        <p:txBody>
          <a:bodyPr wrap="none" rtlCol="0">
            <a:spAutoFit/>
          </a:bodyPr>
          <a:lstStyle/>
          <a:p>
            <a:r>
              <a:rPr lang="de-DE" dirty="0"/>
              <a:t>B</a:t>
            </a:r>
          </a:p>
        </p:txBody>
      </p:sp>
      <p:sp>
        <p:nvSpPr>
          <p:cNvPr id="37" name="Textfeld 97"/>
          <p:cNvSpPr txBox="1"/>
          <p:nvPr/>
        </p:nvSpPr>
        <p:spPr>
          <a:xfrm>
            <a:off x="7567288" y="2973381"/>
            <a:ext cx="318229" cy="369332"/>
          </a:xfrm>
          <a:prstGeom prst="rect">
            <a:avLst/>
          </a:prstGeom>
          <a:noFill/>
        </p:spPr>
        <p:txBody>
          <a:bodyPr wrap="none" rtlCol="0">
            <a:spAutoFit/>
          </a:bodyPr>
          <a:lstStyle/>
          <a:p>
            <a:r>
              <a:rPr lang="de-DE" dirty="0"/>
              <a:t>C</a:t>
            </a:r>
          </a:p>
        </p:txBody>
      </p:sp>
      <p:cxnSp>
        <p:nvCxnSpPr>
          <p:cNvPr id="38" name="Gerade Verbindung mit Pfeil 76"/>
          <p:cNvCxnSpPr/>
          <p:nvPr/>
        </p:nvCxnSpPr>
        <p:spPr>
          <a:xfrm flipH="1">
            <a:off x="2081000" y="5645025"/>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9" name="Gerade Verbindung mit Pfeil 71"/>
          <p:cNvCxnSpPr/>
          <p:nvPr/>
        </p:nvCxnSpPr>
        <p:spPr>
          <a:xfrm>
            <a:off x="2081000" y="1742069"/>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0" name="Gerade Verbindung mit Pfeil 72"/>
          <p:cNvCxnSpPr/>
          <p:nvPr/>
        </p:nvCxnSpPr>
        <p:spPr>
          <a:xfrm flipH="1">
            <a:off x="2081000" y="2494877"/>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73"/>
          <p:cNvCxnSpPr/>
          <p:nvPr/>
        </p:nvCxnSpPr>
        <p:spPr>
          <a:xfrm>
            <a:off x="2081000" y="3317143"/>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2" name="Gerade Verbindung mit Pfeil 74"/>
          <p:cNvCxnSpPr/>
          <p:nvPr/>
        </p:nvCxnSpPr>
        <p:spPr>
          <a:xfrm flipH="1">
            <a:off x="2081000" y="4069951"/>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3" name="Gerade Verbindung mit Pfeil 75"/>
          <p:cNvCxnSpPr/>
          <p:nvPr/>
        </p:nvCxnSpPr>
        <p:spPr>
          <a:xfrm>
            <a:off x="2081000" y="4892217"/>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91"/>
          <p:cNvCxnSpPr/>
          <p:nvPr/>
        </p:nvCxnSpPr>
        <p:spPr>
          <a:xfrm flipH="1">
            <a:off x="5922483" y="3206926"/>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5" name="Gerade Verbindung mit Pfeil 93"/>
          <p:cNvCxnSpPr/>
          <p:nvPr/>
        </p:nvCxnSpPr>
        <p:spPr>
          <a:xfrm flipH="1">
            <a:off x="5922483" y="2886853"/>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Gerade Verbindung mit Pfeil 84"/>
          <p:cNvCxnSpPr/>
          <p:nvPr/>
        </p:nvCxnSpPr>
        <p:spPr>
          <a:xfrm flipH="1">
            <a:off x="5922483" y="2565341"/>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83"/>
          <p:cNvCxnSpPr/>
          <p:nvPr/>
        </p:nvCxnSpPr>
        <p:spPr>
          <a:xfrm>
            <a:off x="5931228" y="1812533"/>
            <a:ext cx="1692745" cy="66063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48" name="Bild 95"/>
          <p:cNvPicPr>
            <a:picLocks noChangeAspect="1"/>
          </p:cNvPicPr>
          <p:nvPr/>
        </p:nvPicPr>
        <p:blipFill>
          <a:blip r:embed="rId3"/>
          <a:stretch>
            <a:fillRect/>
          </a:stretch>
        </p:blipFill>
        <p:spPr>
          <a:xfrm>
            <a:off x="5201999" y="2734003"/>
            <a:ext cx="698500" cy="1879830"/>
          </a:xfrm>
          <a:prstGeom prst="rect">
            <a:avLst/>
          </a:prstGeom>
        </p:spPr>
      </p:pic>
      <p:cxnSp>
        <p:nvCxnSpPr>
          <p:cNvPr id="49" name="Gerade Verbindung mit Pfeil 81"/>
          <p:cNvCxnSpPr/>
          <p:nvPr/>
        </p:nvCxnSpPr>
        <p:spPr>
          <a:xfrm flipH="1">
            <a:off x="1332259" y="4018741"/>
            <a:ext cx="6655082" cy="0"/>
          </a:xfrm>
          <a:prstGeom prst="straightConnector1">
            <a:avLst/>
          </a:prstGeom>
          <a:ln w="19050" cmpd="sng">
            <a:solidFill>
              <a:srgbClr val="A6A6A6"/>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0" name="Textfeld 98"/>
          <p:cNvSpPr txBox="1"/>
          <p:nvPr/>
        </p:nvSpPr>
        <p:spPr>
          <a:xfrm>
            <a:off x="3732806" y="2238517"/>
            <a:ext cx="318229" cy="369332"/>
          </a:xfrm>
          <a:prstGeom prst="rect">
            <a:avLst/>
          </a:prstGeom>
          <a:noFill/>
        </p:spPr>
        <p:txBody>
          <a:bodyPr wrap="none" rtlCol="0">
            <a:spAutoFit/>
          </a:bodyPr>
          <a:lstStyle/>
          <a:p>
            <a:r>
              <a:rPr lang="de-DE" dirty="0"/>
              <a:t>A</a:t>
            </a:r>
          </a:p>
        </p:txBody>
      </p:sp>
      <p:sp>
        <p:nvSpPr>
          <p:cNvPr id="51" name="Textfeld 99"/>
          <p:cNvSpPr txBox="1"/>
          <p:nvPr/>
        </p:nvSpPr>
        <p:spPr>
          <a:xfrm>
            <a:off x="3726058" y="3823833"/>
            <a:ext cx="312906" cy="369332"/>
          </a:xfrm>
          <a:prstGeom prst="rect">
            <a:avLst/>
          </a:prstGeom>
          <a:noFill/>
        </p:spPr>
        <p:txBody>
          <a:bodyPr wrap="none" rtlCol="0">
            <a:spAutoFit/>
          </a:bodyPr>
          <a:lstStyle/>
          <a:p>
            <a:r>
              <a:rPr lang="de-DE" dirty="0"/>
              <a:t>B</a:t>
            </a:r>
          </a:p>
        </p:txBody>
      </p:sp>
      <p:sp>
        <p:nvSpPr>
          <p:cNvPr id="52" name="Textfeld 100"/>
          <p:cNvSpPr txBox="1"/>
          <p:nvPr/>
        </p:nvSpPr>
        <p:spPr>
          <a:xfrm>
            <a:off x="3727176" y="5396493"/>
            <a:ext cx="312906" cy="369332"/>
          </a:xfrm>
          <a:prstGeom prst="rect">
            <a:avLst/>
          </a:prstGeom>
          <a:noFill/>
        </p:spPr>
        <p:txBody>
          <a:bodyPr wrap="none" rtlCol="0">
            <a:spAutoFit/>
          </a:bodyPr>
          <a:lstStyle/>
          <a:p>
            <a:r>
              <a:rPr lang="de-DE" dirty="0"/>
              <a:t>C</a:t>
            </a:r>
          </a:p>
        </p:txBody>
      </p:sp>
      <p:sp>
        <p:nvSpPr>
          <p:cNvPr id="53" name="Textfeld 101"/>
          <p:cNvSpPr txBox="1"/>
          <p:nvPr/>
        </p:nvSpPr>
        <p:spPr>
          <a:xfrm>
            <a:off x="7573222" y="2320453"/>
            <a:ext cx="318229" cy="369332"/>
          </a:xfrm>
          <a:prstGeom prst="rect">
            <a:avLst/>
          </a:prstGeom>
          <a:noFill/>
        </p:spPr>
        <p:txBody>
          <a:bodyPr wrap="none" rtlCol="0">
            <a:spAutoFit/>
          </a:bodyPr>
          <a:lstStyle/>
          <a:p>
            <a:r>
              <a:rPr lang="de-DE" dirty="0"/>
              <a:t>A</a:t>
            </a:r>
          </a:p>
        </p:txBody>
      </p:sp>
      <p:sp>
        <p:nvSpPr>
          <p:cNvPr id="54" name="Textfeld 102"/>
          <p:cNvSpPr txBox="1"/>
          <p:nvPr/>
        </p:nvSpPr>
        <p:spPr>
          <a:xfrm>
            <a:off x="7572918" y="2659059"/>
            <a:ext cx="312906" cy="369332"/>
          </a:xfrm>
          <a:prstGeom prst="rect">
            <a:avLst/>
          </a:prstGeom>
          <a:noFill/>
        </p:spPr>
        <p:txBody>
          <a:bodyPr wrap="none" rtlCol="0">
            <a:spAutoFit/>
          </a:bodyPr>
          <a:lstStyle/>
          <a:p>
            <a:r>
              <a:rPr lang="de-DE" dirty="0"/>
              <a:t>B</a:t>
            </a:r>
          </a:p>
        </p:txBody>
      </p:sp>
      <p:sp>
        <p:nvSpPr>
          <p:cNvPr id="55" name="Textfeld 103"/>
          <p:cNvSpPr txBox="1"/>
          <p:nvPr/>
        </p:nvSpPr>
        <p:spPr>
          <a:xfrm>
            <a:off x="7568302" y="2978767"/>
            <a:ext cx="312906" cy="369332"/>
          </a:xfrm>
          <a:prstGeom prst="rect">
            <a:avLst/>
          </a:prstGeom>
          <a:noFill/>
        </p:spPr>
        <p:txBody>
          <a:bodyPr wrap="none" rtlCol="0">
            <a:spAutoFit/>
          </a:bodyPr>
          <a:lstStyle/>
          <a:p>
            <a:r>
              <a:rPr lang="de-DE" dirty="0"/>
              <a:t>C</a:t>
            </a:r>
          </a:p>
        </p:txBody>
      </p:sp>
    </p:spTree>
    <p:extLst>
      <p:ext uri="{BB962C8B-B14F-4D97-AF65-F5344CB8AC3E}">
        <p14:creationId xmlns:p14="http://schemas.microsoft.com/office/powerpoint/2010/main" val="35497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1" nodeType="clickEffect">
                                  <p:stCondLst>
                                    <p:cond delay="0"/>
                                  </p:stCondLst>
                                  <p:childTnLst>
                                    <p:animClr clrSpc="rgb" dir="cw">
                                      <p:cBhvr override="childStyle">
                                        <p:cTn id="33" dur="500" fill="hold"/>
                                        <p:tgtEl>
                                          <p:spTgt spid="8"/>
                                        </p:tgtEl>
                                        <p:attrNameLst>
                                          <p:attrName>style.color</p:attrName>
                                        </p:attrNameLst>
                                      </p:cBhvr>
                                      <p:to>
                                        <a:srgbClr val="999999"/>
                                      </p:to>
                                    </p:animClr>
                                  </p:childTnLst>
                                </p:cTn>
                              </p:par>
                              <p:par>
                                <p:cTn id="34" presetID="7" presetClass="emph" presetSubtype="2" fill="hold" nodeType="withEffect">
                                  <p:stCondLst>
                                    <p:cond delay="0"/>
                                  </p:stCondLst>
                                  <p:childTnLst>
                                    <p:animClr clrSpc="rgb" dir="cw">
                                      <p:cBhvr>
                                        <p:cTn id="35" dur="500" fill="hold"/>
                                        <p:tgtEl>
                                          <p:spTgt spid="26"/>
                                        </p:tgtEl>
                                        <p:attrNameLst>
                                          <p:attrName>stroke.color</p:attrName>
                                        </p:attrNameLst>
                                      </p:cBhvr>
                                      <p:to>
                                        <a:srgbClr val="999999"/>
                                      </p:to>
                                    </p:animClr>
                                    <p:set>
                                      <p:cBhvr>
                                        <p:cTn id="36" dur="500" fill="hold"/>
                                        <p:tgtEl>
                                          <p:spTgt spid="26"/>
                                        </p:tgtEl>
                                        <p:attrNameLst>
                                          <p:attrName>stroke.on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par>
                                <p:cTn id="45" presetID="2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22" presetClass="exit" presetSubtype="8" fill="hold" nodeType="afterEffect">
                                  <p:stCondLst>
                                    <p:cond delay="0"/>
                                  </p:stCondLst>
                                  <p:childTnLst>
                                    <p:animEffect transition="out" filter="wipe(left)">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right)">
                                      <p:cBhvr>
                                        <p:cTn id="59" dur="500"/>
                                        <p:tgtEl>
                                          <p:spTgt spid="40"/>
                                        </p:tgtEl>
                                      </p:cBhvr>
                                    </p:animEffect>
                                  </p:childTnLst>
                                </p:cTn>
                              </p:par>
                              <p:par>
                                <p:cTn id="60" presetID="22" presetClass="entr" presetSubtype="2"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par>
                                <p:cTn id="63" presetID="3" presetClass="emph" presetSubtype="2" fill="hold" grpId="1" nodeType="withEffect">
                                  <p:stCondLst>
                                    <p:cond delay="0"/>
                                  </p:stCondLst>
                                  <p:childTnLst>
                                    <p:animClr clrSpc="rgb" dir="cw">
                                      <p:cBhvr override="childStyle">
                                        <p:cTn id="64" dur="500" fill="hold"/>
                                        <p:tgtEl>
                                          <p:spTgt spid="10"/>
                                        </p:tgtEl>
                                        <p:attrNameLst>
                                          <p:attrName>style.color</p:attrName>
                                        </p:attrNameLst>
                                      </p:cBhvr>
                                      <p:to>
                                        <a:srgbClr val="999999"/>
                                      </p:to>
                                    </p:animClr>
                                  </p:childTnLst>
                                </p:cTn>
                              </p:par>
                              <p:par>
                                <p:cTn id="65" presetID="0" presetClass="path" presetSubtype="0" accel="50000" decel="50000" fill="hold" grpId="1" nodeType="withEffect">
                                  <p:stCondLst>
                                    <p:cond delay="0"/>
                                  </p:stCondLst>
                                  <p:childTnLst>
                                    <p:animMotion origin="layout" path="M 0 0 L -0.23499 0.11962 " pathEditMode="relative" ptsTypes="AA">
                                      <p:cBhvr>
                                        <p:cTn id="66" dur="2000" fill="hold"/>
                                        <p:tgtEl>
                                          <p:spTgt spid="13"/>
                                        </p:tgtEl>
                                        <p:attrNameLst>
                                          <p:attrName>ppt_x</p:attrName>
                                          <p:attrName>ppt_y</p:attrName>
                                        </p:attrNameLst>
                                      </p:cBhvr>
                                    </p:animMotion>
                                  </p:childTnLst>
                                </p:cTn>
                              </p:par>
                            </p:childTnLst>
                          </p:cTn>
                        </p:par>
                        <p:par>
                          <p:cTn id="67" fill="hold">
                            <p:stCondLst>
                              <p:cond delay="2000"/>
                            </p:stCondLst>
                            <p:childTnLst>
                              <p:par>
                                <p:cTn id="68" presetID="22" presetClass="exit" presetSubtype="2" fill="hold" nodeType="afterEffect">
                                  <p:stCondLst>
                                    <p:cond delay="0"/>
                                  </p:stCondLst>
                                  <p:childTnLst>
                                    <p:animEffect transition="out" filter="wipe(right)">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childTnLst>
                          </p:cTn>
                        </p:par>
                        <p:par>
                          <p:cTn id="87" fill="hold">
                            <p:stCondLst>
                              <p:cond delay="500"/>
                            </p:stCondLst>
                            <p:childTnLst>
                              <p:par>
                                <p:cTn id="88" presetID="22" presetClass="exit" presetSubtype="8" fill="hold" nodeType="afterEffect">
                                  <p:stCondLst>
                                    <p:cond delay="0"/>
                                  </p:stCondLst>
                                  <p:childTnLst>
                                    <p:animEffect transition="out" filter="wipe(left)">
                                      <p:cBhvr>
                                        <p:cTn id="89" dur="500"/>
                                        <p:tgtEl>
                                          <p:spTgt spid="41"/>
                                        </p:tgtEl>
                                      </p:cBhvr>
                                    </p:animEffect>
                                    <p:set>
                                      <p:cBhvr>
                                        <p:cTn id="90" dur="1" fill="hold">
                                          <p:stCondLst>
                                            <p:cond delay="499"/>
                                          </p:stCondLst>
                                        </p:cTn>
                                        <p:tgtEl>
                                          <p:spTgt spid="41"/>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right)">
                                      <p:cBhvr>
                                        <p:cTn id="98" dur="500"/>
                                        <p:tgtEl>
                                          <p:spTgt spid="42"/>
                                        </p:tgtEl>
                                      </p:cBhvr>
                                    </p:animEffect>
                                  </p:childTnLst>
                                </p:cTn>
                              </p:par>
                              <p:par>
                                <p:cTn id="99" presetID="22" presetClass="entr" presetSubtype="2" fill="hold"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right)">
                                      <p:cBhvr>
                                        <p:cTn id="101" dur="500"/>
                                        <p:tgtEl>
                                          <p:spTgt spid="16"/>
                                        </p:tgtEl>
                                      </p:cBhvr>
                                    </p:animEffect>
                                  </p:childTnLst>
                                </p:cTn>
                              </p:par>
                              <p:par>
                                <p:cTn id="102" presetID="3" presetClass="emph" presetSubtype="2" fill="hold" grpId="1" nodeType="withEffect">
                                  <p:stCondLst>
                                    <p:cond delay="0"/>
                                  </p:stCondLst>
                                  <p:childTnLst>
                                    <p:animClr clrSpc="rgb" dir="cw">
                                      <p:cBhvr override="childStyle">
                                        <p:cTn id="103" dur="500" fill="hold"/>
                                        <p:tgtEl>
                                          <p:spTgt spid="28"/>
                                        </p:tgtEl>
                                        <p:attrNameLst>
                                          <p:attrName>style.color</p:attrName>
                                        </p:attrNameLst>
                                      </p:cBhvr>
                                      <p:to>
                                        <a:srgbClr val="999999"/>
                                      </p:to>
                                    </p:animClr>
                                  </p:childTnLst>
                                </p:cTn>
                              </p:par>
                              <p:par>
                                <p:cTn id="104" presetID="0" presetClass="path" presetSubtype="0" accel="50000" decel="50000" fill="hold" grpId="1" nodeType="withEffect">
                                  <p:stCondLst>
                                    <p:cond delay="0"/>
                                  </p:stCondLst>
                                  <p:childTnLst>
                                    <p:animMotion origin="layout" path="M 0 0 L -0.23516 0.1224 " pathEditMode="relative" ptsTypes="AA">
                                      <p:cBhvr>
                                        <p:cTn id="105" dur="2000" fill="hold"/>
                                        <p:tgtEl>
                                          <p:spTgt spid="12"/>
                                        </p:tgtEl>
                                        <p:attrNameLst>
                                          <p:attrName>ppt_x</p:attrName>
                                          <p:attrName>ppt_y</p:attrName>
                                        </p:attrNameLst>
                                      </p:cBhvr>
                                    </p:animMotion>
                                  </p:childTnLst>
                                </p:cTn>
                              </p:par>
                            </p:childTnLst>
                          </p:cTn>
                        </p:par>
                        <p:par>
                          <p:cTn id="106" fill="hold">
                            <p:stCondLst>
                              <p:cond delay="2000"/>
                            </p:stCondLst>
                            <p:childTnLst>
                              <p:par>
                                <p:cTn id="107" presetID="22" presetClass="exit" presetSubtype="2" fill="hold" nodeType="afterEffect">
                                  <p:stCondLst>
                                    <p:cond delay="0"/>
                                  </p:stCondLst>
                                  <p:childTnLst>
                                    <p:animEffect transition="out" filter="wipe(right)">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500"/>
                                        <p:tgtEl>
                                          <p:spTgt spid="43"/>
                                        </p:tgtEl>
                                      </p:cBhvr>
                                    </p:animEffect>
                                  </p:childTnLst>
                                </p:cTn>
                              </p:par>
                              <p:par>
                                <p:cTn id="123" presetID="22" presetClass="entr" presetSubtype="8"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wipe(left)">
                                      <p:cBhvr>
                                        <p:cTn id="125" dur="500"/>
                                        <p:tgtEl>
                                          <p:spTgt spid="17"/>
                                        </p:tgtEl>
                                      </p:cBhvr>
                                    </p:animEffect>
                                  </p:childTnLst>
                                </p:cTn>
                              </p:par>
                            </p:childTnLst>
                          </p:cTn>
                        </p:par>
                        <p:par>
                          <p:cTn id="126" fill="hold">
                            <p:stCondLst>
                              <p:cond delay="500"/>
                            </p:stCondLst>
                            <p:childTnLst>
                              <p:par>
                                <p:cTn id="127" presetID="22" presetClass="exit" presetSubtype="8" fill="hold" nodeType="afterEffect">
                                  <p:stCondLst>
                                    <p:cond delay="0"/>
                                  </p:stCondLst>
                                  <p:childTnLst>
                                    <p:animEffect transition="out" filter="wipe(left)">
                                      <p:cBhvr>
                                        <p:cTn id="128" dur="500"/>
                                        <p:tgtEl>
                                          <p:spTgt spid="43"/>
                                        </p:tgtEl>
                                      </p:cBhvr>
                                    </p:animEffect>
                                    <p:set>
                                      <p:cBhvr>
                                        <p:cTn id="129" dur="1" fill="hold">
                                          <p:stCondLst>
                                            <p:cond delay="499"/>
                                          </p:stCondLst>
                                        </p:cTn>
                                        <p:tgtEl>
                                          <p:spTgt spid="43"/>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fade">
                                      <p:cBhvr>
                                        <p:cTn id="132" dur="500"/>
                                        <p:tgtEl>
                                          <p:spTgt spid="1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nodeType="click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wipe(right)">
                                      <p:cBhvr>
                                        <p:cTn id="137" dur="500"/>
                                        <p:tgtEl>
                                          <p:spTgt spid="38"/>
                                        </p:tgtEl>
                                      </p:cBhvr>
                                    </p:animEffect>
                                  </p:childTnLst>
                                </p:cTn>
                              </p:par>
                              <p:par>
                                <p:cTn id="138" presetID="22" presetClass="entr" presetSubtype="2" fill="hold" nodeType="with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wipe(right)">
                                      <p:cBhvr>
                                        <p:cTn id="140" dur="500"/>
                                        <p:tgtEl>
                                          <p:spTgt spid="18"/>
                                        </p:tgtEl>
                                      </p:cBhvr>
                                    </p:animEffect>
                                  </p:childTnLst>
                                </p:cTn>
                              </p:par>
                              <p:par>
                                <p:cTn id="141" presetID="0" presetClass="path" presetSubtype="0" accel="50000" decel="50000" fill="hold" grpId="1" nodeType="withEffect">
                                  <p:stCondLst>
                                    <p:cond delay="0"/>
                                  </p:stCondLst>
                                  <p:childTnLst>
                                    <p:animMotion origin="layout" path="M 0 0 L -0.23516 0.1224 " pathEditMode="relative" ptsTypes="AA">
                                      <p:cBhvr>
                                        <p:cTn id="142" dur="2000" fill="hold"/>
                                        <p:tgtEl>
                                          <p:spTgt spid="11"/>
                                        </p:tgtEl>
                                        <p:attrNameLst>
                                          <p:attrName>ppt_x</p:attrName>
                                          <p:attrName>ppt_y</p:attrName>
                                        </p:attrNameLst>
                                      </p:cBhvr>
                                    </p:animMotion>
                                  </p:childTnLst>
                                </p:cTn>
                              </p:par>
                              <p:par>
                                <p:cTn id="143" presetID="3" presetClass="emph" presetSubtype="2" fill="hold" grpId="1" nodeType="withEffect">
                                  <p:stCondLst>
                                    <p:cond delay="0"/>
                                  </p:stCondLst>
                                  <p:childTnLst>
                                    <p:animClr clrSpc="rgb" dir="cw">
                                      <p:cBhvr override="childStyle">
                                        <p:cTn id="144" dur="500" fill="hold"/>
                                        <p:tgtEl>
                                          <p:spTgt spid="30"/>
                                        </p:tgtEl>
                                        <p:attrNameLst>
                                          <p:attrName>style.color</p:attrName>
                                        </p:attrNameLst>
                                      </p:cBhvr>
                                      <p:to>
                                        <a:srgbClr val="999999"/>
                                      </p:to>
                                    </p:animClr>
                                  </p:childTnLst>
                                </p:cTn>
                              </p:par>
                            </p:childTnLst>
                          </p:cTn>
                        </p:par>
                        <p:par>
                          <p:cTn id="145" fill="hold">
                            <p:stCondLst>
                              <p:cond delay="2000"/>
                            </p:stCondLst>
                            <p:childTnLst>
                              <p:par>
                                <p:cTn id="146" presetID="22" presetClass="exit" presetSubtype="2" fill="hold" nodeType="afterEffect">
                                  <p:stCondLst>
                                    <p:cond delay="0"/>
                                  </p:stCondLst>
                                  <p:childTnLst>
                                    <p:animEffect transition="out" filter="wipe(right)">
                                      <p:cBhvr>
                                        <p:cTn id="147" dur="500"/>
                                        <p:tgtEl>
                                          <p:spTgt spid="38"/>
                                        </p:tgtEl>
                                      </p:cBhvr>
                                    </p:animEffect>
                                    <p:set>
                                      <p:cBhvr>
                                        <p:cTn id="148" dur="1" fill="hold">
                                          <p:stCondLst>
                                            <p:cond delay="499"/>
                                          </p:stCondLst>
                                        </p:cTn>
                                        <p:tgtEl>
                                          <p:spTgt spid="38"/>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500"/>
                                        <p:tgtEl>
                                          <p:spTgt spid="3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fade">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fade">
                                      <p:cBhvr>
                                        <p:cTn id="161" dur="500"/>
                                        <p:tgtEl>
                                          <p:spTgt spid="20"/>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left)">
                                      <p:cBhvr>
                                        <p:cTn id="166" dur="500"/>
                                        <p:tgtEl>
                                          <p:spTgt spid="47"/>
                                        </p:tgtEl>
                                      </p:cBhvr>
                                    </p:animEffect>
                                  </p:childTnLst>
                                </p:cTn>
                              </p:par>
                              <p:par>
                                <p:cTn id="167" presetID="22" presetClass="entr" presetSubtype="8" fill="hold" nodeType="with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wipe(left)">
                                      <p:cBhvr>
                                        <p:cTn id="169" dur="500"/>
                                        <p:tgtEl>
                                          <p:spTgt spid="22"/>
                                        </p:tgtEl>
                                      </p:cBhvr>
                                    </p:animEffect>
                                  </p:childTnLst>
                                </p:cTn>
                              </p:par>
                            </p:childTnLst>
                          </p:cTn>
                        </p:par>
                        <p:par>
                          <p:cTn id="170" fill="hold">
                            <p:stCondLst>
                              <p:cond delay="500"/>
                            </p:stCondLst>
                            <p:childTnLst>
                              <p:par>
                                <p:cTn id="171" presetID="22" presetClass="exit" presetSubtype="8" fill="hold" nodeType="afterEffect">
                                  <p:stCondLst>
                                    <p:cond delay="0"/>
                                  </p:stCondLst>
                                  <p:childTnLst>
                                    <p:animEffect transition="out" filter="wipe(left)">
                                      <p:cBhvr>
                                        <p:cTn id="172" dur="500"/>
                                        <p:tgtEl>
                                          <p:spTgt spid="47"/>
                                        </p:tgtEl>
                                      </p:cBhvr>
                                    </p:animEffect>
                                    <p:set>
                                      <p:cBhvr>
                                        <p:cTn id="173" dur="1" fill="hold">
                                          <p:stCondLst>
                                            <p:cond delay="499"/>
                                          </p:stCondLst>
                                        </p:cTn>
                                        <p:tgtEl>
                                          <p:spTgt spid="47"/>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33"/>
                                        </p:tgtEl>
                                        <p:attrNameLst>
                                          <p:attrName>style.visibility</p:attrName>
                                        </p:attrNameLst>
                                      </p:cBhvr>
                                      <p:to>
                                        <p:strVal val="visible"/>
                                      </p:to>
                                    </p:set>
                                    <p:animEffect transition="in" filter="fade">
                                      <p:cBhvr>
                                        <p:cTn id="176" dur="500"/>
                                        <p:tgtEl>
                                          <p:spTgt spid="3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6"/>
                                        </p:tgtEl>
                                        <p:attrNameLst>
                                          <p:attrName>style.visibility</p:attrName>
                                        </p:attrNameLst>
                                      </p:cBhvr>
                                      <p:to>
                                        <p:strVal val="visible"/>
                                      </p:to>
                                    </p:set>
                                    <p:animEffect transition="in" filter="fade">
                                      <p:cBhvr>
                                        <p:cTn id="179" dur="500"/>
                                        <p:tgtEl>
                                          <p:spTgt spid="3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fade">
                                      <p:cBhvr>
                                        <p:cTn id="182" dur="500"/>
                                        <p:tgtEl>
                                          <p:spTgt spid="3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2" fill="hold"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right)">
                                      <p:cBhvr>
                                        <p:cTn id="187" dur="500"/>
                                        <p:tgtEl>
                                          <p:spTgt spid="46"/>
                                        </p:tgtEl>
                                      </p:cBhvr>
                                    </p:animEffect>
                                  </p:childTnLst>
                                </p:cTn>
                              </p:par>
                              <p:par>
                                <p:cTn id="188" presetID="22" presetClass="entr" presetSubtype="2" fill="hold" nodeType="withEffect">
                                  <p:stCondLst>
                                    <p:cond delay="0"/>
                                  </p:stCondLst>
                                  <p:childTnLst>
                                    <p:set>
                                      <p:cBhvr>
                                        <p:cTn id="189" dur="1" fill="hold">
                                          <p:stCondLst>
                                            <p:cond delay="0"/>
                                          </p:stCondLst>
                                        </p:cTn>
                                        <p:tgtEl>
                                          <p:spTgt spid="23"/>
                                        </p:tgtEl>
                                        <p:attrNameLst>
                                          <p:attrName>style.visibility</p:attrName>
                                        </p:attrNameLst>
                                      </p:cBhvr>
                                      <p:to>
                                        <p:strVal val="visible"/>
                                      </p:to>
                                    </p:set>
                                    <p:animEffect transition="in" filter="wipe(right)">
                                      <p:cBhvr>
                                        <p:cTn id="190" dur="500"/>
                                        <p:tgtEl>
                                          <p:spTgt spid="23"/>
                                        </p:tgtEl>
                                      </p:cBhvr>
                                    </p:animEffect>
                                  </p:childTnLst>
                                </p:cTn>
                              </p:par>
                              <p:par>
                                <p:cTn id="191" presetID="22" presetClass="entr" presetSubtype="2" fill="hold" nodeType="withEffect">
                                  <p:stCondLst>
                                    <p:cond delay="0"/>
                                  </p:stCondLst>
                                  <p:childTnLst>
                                    <p:set>
                                      <p:cBhvr>
                                        <p:cTn id="192" dur="1" fill="hold">
                                          <p:stCondLst>
                                            <p:cond delay="0"/>
                                          </p:stCondLst>
                                        </p:cTn>
                                        <p:tgtEl>
                                          <p:spTgt spid="44"/>
                                        </p:tgtEl>
                                        <p:attrNameLst>
                                          <p:attrName>style.visibility</p:attrName>
                                        </p:attrNameLst>
                                      </p:cBhvr>
                                      <p:to>
                                        <p:strVal val="visible"/>
                                      </p:to>
                                    </p:set>
                                    <p:animEffect transition="in" filter="wipe(right)">
                                      <p:cBhvr>
                                        <p:cTn id="193" dur="500"/>
                                        <p:tgtEl>
                                          <p:spTgt spid="44"/>
                                        </p:tgtEl>
                                      </p:cBhvr>
                                    </p:animEffect>
                                  </p:childTnLst>
                                </p:cTn>
                              </p:par>
                              <p:par>
                                <p:cTn id="194" presetID="22" presetClass="entr" presetSubtype="2" fill="hold"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wipe(right)">
                                      <p:cBhvr>
                                        <p:cTn id="196" dur="500"/>
                                        <p:tgtEl>
                                          <p:spTgt spid="34"/>
                                        </p:tgtEl>
                                      </p:cBhvr>
                                    </p:animEffect>
                                  </p:childTnLst>
                                </p:cTn>
                              </p:par>
                              <p:par>
                                <p:cTn id="197" presetID="22" presetClass="entr" presetSubtype="2" fill="hold" nodeType="withEffect">
                                  <p:stCondLst>
                                    <p:cond delay="0"/>
                                  </p:stCondLst>
                                  <p:childTnLst>
                                    <p:set>
                                      <p:cBhvr>
                                        <p:cTn id="198" dur="1" fill="hold">
                                          <p:stCondLst>
                                            <p:cond delay="0"/>
                                          </p:stCondLst>
                                        </p:cTn>
                                        <p:tgtEl>
                                          <p:spTgt spid="45"/>
                                        </p:tgtEl>
                                        <p:attrNameLst>
                                          <p:attrName>style.visibility</p:attrName>
                                        </p:attrNameLst>
                                      </p:cBhvr>
                                      <p:to>
                                        <p:strVal val="visible"/>
                                      </p:to>
                                    </p:set>
                                    <p:animEffect transition="in" filter="wipe(right)">
                                      <p:cBhvr>
                                        <p:cTn id="199" dur="500"/>
                                        <p:tgtEl>
                                          <p:spTgt spid="45"/>
                                        </p:tgtEl>
                                      </p:cBhvr>
                                    </p:animEffect>
                                  </p:childTnLst>
                                </p:cTn>
                              </p:par>
                              <p:par>
                                <p:cTn id="200" presetID="22" presetClass="entr" presetSubtype="2" fill="hold" nodeType="with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wipe(right)">
                                      <p:cBhvr>
                                        <p:cTn id="202" dur="500"/>
                                        <p:tgtEl>
                                          <p:spTgt spid="35"/>
                                        </p:tgtEl>
                                      </p:cBhvr>
                                    </p:animEffect>
                                  </p:childTnLst>
                                </p:cTn>
                              </p:par>
                              <p:par>
                                <p:cTn id="203" presetID="3" presetClass="emph" presetSubtype="2" fill="hold" grpId="1" nodeType="withEffect">
                                  <p:stCondLst>
                                    <p:cond delay="0"/>
                                  </p:stCondLst>
                                  <p:childTnLst>
                                    <p:animClr clrSpc="rgb" dir="cw">
                                      <p:cBhvr override="childStyle">
                                        <p:cTn id="204" dur="500" fill="hold"/>
                                        <p:tgtEl>
                                          <p:spTgt spid="20"/>
                                        </p:tgtEl>
                                        <p:attrNameLst>
                                          <p:attrName>style.color</p:attrName>
                                        </p:attrNameLst>
                                      </p:cBhvr>
                                      <p:to>
                                        <a:srgbClr val="999999"/>
                                      </p:to>
                                    </p:animClr>
                                  </p:childTnLst>
                                </p:cTn>
                              </p:par>
                              <p:par>
                                <p:cTn id="205" presetID="0" presetClass="path" presetSubtype="0" accel="50000" decel="50000" fill="hold" grpId="1" nodeType="withEffect">
                                  <p:stCondLst>
                                    <p:cond delay="0"/>
                                  </p:stCondLst>
                                  <p:childTnLst>
                                    <p:animMotion origin="layout" path="M 1.23915E-6 4.28043E-6 L -0.22284 0.11522 " pathEditMode="relative" rAng="0" ptsTypes="AA">
                                      <p:cBhvr>
                                        <p:cTn id="206" dur="2000" fill="hold"/>
                                        <p:tgtEl>
                                          <p:spTgt spid="33"/>
                                        </p:tgtEl>
                                        <p:attrNameLst>
                                          <p:attrName>ppt_x</p:attrName>
                                          <p:attrName>ppt_y</p:attrName>
                                        </p:attrNameLst>
                                      </p:cBhvr>
                                      <p:rCtr x="-11142" y="5761"/>
                                    </p:animMotion>
                                  </p:childTnLst>
                                </p:cTn>
                              </p:par>
                              <p:par>
                                <p:cTn id="207" presetID="0" presetClass="path" presetSubtype="0" accel="50000" decel="50000" fill="hold" grpId="1" nodeType="withEffect">
                                  <p:stCondLst>
                                    <p:cond delay="0"/>
                                  </p:stCondLst>
                                  <p:childTnLst>
                                    <p:animMotion origin="layout" path="M 1.23915E-6 4.28043E-6 L -0.22284 0.11522 " pathEditMode="relative" rAng="0" ptsTypes="AA">
                                      <p:cBhvr>
                                        <p:cTn id="208" dur="2000" fill="hold"/>
                                        <p:tgtEl>
                                          <p:spTgt spid="36"/>
                                        </p:tgtEl>
                                        <p:attrNameLst>
                                          <p:attrName>ppt_x</p:attrName>
                                          <p:attrName>ppt_y</p:attrName>
                                        </p:attrNameLst>
                                      </p:cBhvr>
                                      <p:rCtr x="-11142" y="5761"/>
                                    </p:animMotion>
                                  </p:childTnLst>
                                </p:cTn>
                              </p:par>
                              <p:par>
                                <p:cTn id="209" presetID="0" presetClass="path" presetSubtype="0" accel="50000" decel="50000" fill="hold" grpId="1" nodeType="withEffect">
                                  <p:stCondLst>
                                    <p:cond delay="0"/>
                                  </p:stCondLst>
                                  <p:childTnLst>
                                    <p:animMotion origin="layout" path="M 1.23915E-6 4.28043E-6 L -0.22284 0.11522 " pathEditMode="relative" rAng="0" ptsTypes="AA">
                                      <p:cBhvr>
                                        <p:cTn id="210" dur="2000" fill="hold"/>
                                        <p:tgtEl>
                                          <p:spTgt spid="37"/>
                                        </p:tgtEl>
                                        <p:attrNameLst>
                                          <p:attrName>ppt_x</p:attrName>
                                          <p:attrName>ppt_y</p:attrName>
                                        </p:attrNameLst>
                                      </p:cBhvr>
                                      <p:rCtr x="-11142" y="5761"/>
                                    </p:animMotion>
                                  </p:childTnLst>
                                </p:cTn>
                              </p:par>
                            </p:childTnLst>
                          </p:cTn>
                        </p:par>
                        <p:par>
                          <p:cTn id="211" fill="hold">
                            <p:stCondLst>
                              <p:cond delay="2000"/>
                            </p:stCondLst>
                            <p:childTnLst>
                              <p:par>
                                <p:cTn id="212" presetID="22" presetClass="exit" presetSubtype="2" fill="hold" nodeType="afterEffect">
                                  <p:stCondLst>
                                    <p:cond delay="0"/>
                                  </p:stCondLst>
                                  <p:childTnLst>
                                    <p:animEffect transition="out" filter="wipe(right)">
                                      <p:cBhvr>
                                        <p:cTn id="213" dur="500"/>
                                        <p:tgtEl>
                                          <p:spTgt spid="45"/>
                                        </p:tgtEl>
                                      </p:cBhvr>
                                    </p:animEffect>
                                    <p:set>
                                      <p:cBhvr>
                                        <p:cTn id="214" dur="1" fill="hold">
                                          <p:stCondLst>
                                            <p:cond delay="499"/>
                                          </p:stCondLst>
                                        </p:cTn>
                                        <p:tgtEl>
                                          <p:spTgt spid="45"/>
                                        </p:tgtEl>
                                        <p:attrNameLst>
                                          <p:attrName>style.visibility</p:attrName>
                                        </p:attrNameLst>
                                      </p:cBhvr>
                                      <p:to>
                                        <p:strVal val="hidden"/>
                                      </p:to>
                                    </p:set>
                                  </p:childTnLst>
                                </p:cTn>
                              </p:par>
                              <p:par>
                                <p:cTn id="215" presetID="22" presetClass="exit" presetSubtype="2" fill="hold" nodeType="withEffect">
                                  <p:stCondLst>
                                    <p:cond delay="0"/>
                                  </p:stCondLst>
                                  <p:childTnLst>
                                    <p:animEffect transition="out" filter="wipe(right)">
                                      <p:cBhvr>
                                        <p:cTn id="216" dur="500"/>
                                        <p:tgtEl>
                                          <p:spTgt spid="46"/>
                                        </p:tgtEl>
                                      </p:cBhvr>
                                    </p:animEffect>
                                    <p:set>
                                      <p:cBhvr>
                                        <p:cTn id="217" dur="1" fill="hold">
                                          <p:stCondLst>
                                            <p:cond delay="499"/>
                                          </p:stCondLst>
                                        </p:cTn>
                                        <p:tgtEl>
                                          <p:spTgt spid="46"/>
                                        </p:tgtEl>
                                        <p:attrNameLst>
                                          <p:attrName>style.visibility</p:attrName>
                                        </p:attrNameLst>
                                      </p:cBhvr>
                                      <p:to>
                                        <p:strVal val="hidden"/>
                                      </p:to>
                                    </p:set>
                                  </p:childTnLst>
                                </p:cTn>
                              </p:par>
                              <p:par>
                                <p:cTn id="218" presetID="22" presetClass="exit" presetSubtype="2" fill="hold" nodeType="withEffect">
                                  <p:stCondLst>
                                    <p:cond delay="0"/>
                                  </p:stCondLst>
                                  <p:childTnLst>
                                    <p:animEffect transition="out" filter="wipe(right)">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ntr" presetSubtype="0" fill="hold" nodeType="withEffect">
                                  <p:stCondLst>
                                    <p:cond delay="0"/>
                                  </p:stCondLst>
                                  <p:childTnLst>
                                    <p:set>
                                      <p:cBhvr>
                                        <p:cTn id="222" dur="1" fill="hold">
                                          <p:stCondLst>
                                            <p:cond delay="0"/>
                                          </p:stCondLst>
                                        </p:cTn>
                                        <p:tgtEl>
                                          <p:spTgt spid="48"/>
                                        </p:tgtEl>
                                        <p:attrNameLst>
                                          <p:attrName>style.visibility</p:attrName>
                                        </p:attrNameLst>
                                      </p:cBhvr>
                                      <p:to>
                                        <p:strVal val="visible"/>
                                      </p:to>
                                    </p:set>
                                    <p:animEffect transition="in" filter="fade">
                                      <p:cBhvr>
                                        <p:cTn id="223" dur="500"/>
                                        <p:tgtEl>
                                          <p:spTgt spid="48"/>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49"/>
                                        </p:tgtEl>
                                        <p:attrNameLst>
                                          <p:attrName>style.visibility</p:attrName>
                                        </p:attrNameLst>
                                      </p:cBhvr>
                                      <p:to>
                                        <p:strVal val="visible"/>
                                      </p:to>
                                    </p:set>
                                    <p:animEffect transition="in" filter="fade">
                                      <p:cBhvr>
                                        <p:cTn id="228" dur="500"/>
                                        <p:tgtEl>
                                          <p:spTgt spid="49"/>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50"/>
                                        </p:tgtEl>
                                        <p:attrNameLst>
                                          <p:attrName>style.visibility</p:attrName>
                                        </p:attrNameLst>
                                      </p:cBhvr>
                                      <p:to>
                                        <p:strVal val="visible"/>
                                      </p:to>
                                    </p:set>
                                    <p:animEffect transition="in" filter="fade">
                                      <p:cBhvr>
                                        <p:cTn id="233" dur="500"/>
                                        <p:tgtEl>
                                          <p:spTgt spid="50"/>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51"/>
                                        </p:tgtEl>
                                        <p:attrNameLst>
                                          <p:attrName>style.visibility</p:attrName>
                                        </p:attrNameLst>
                                      </p:cBhvr>
                                      <p:to>
                                        <p:strVal val="visible"/>
                                      </p:to>
                                    </p:set>
                                    <p:animEffect transition="in" filter="fade">
                                      <p:cBhvr>
                                        <p:cTn id="236" dur="500"/>
                                        <p:tgtEl>
                                          <p:spTgt spid="51"/>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52"/>
                                        </p:tgtEl>
                                        <p:attrNameLst>
                                          <p:attrName>style.visibility</p:attrName>
                                        </p:attrNameLst>
                                      </p:cBhvr>
                                      <p:to>
                                        <p:strVal val="visible"/>
                                      </p:to>
                                    </p:set>
                                    <p:animEffect transition="in" filter="fade">
                                      <p:cBhvr>
                                        <p:cTn id="239" dur="500"/>
                                        <p:tgtEl>
                                          <p:spTgt spid="5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53"/>
                                        </p:tgtEl>
                                        <p:attrNameLst>
                                          <p:attrName>style.visibility</p:attrName>
                                        </p:attrNameLst>
                                      </p:cBhvr>
                                      <p:to>
                                        <p:strVal val="visible"/>
                                      </p:to>
                                    </p:set>
                                    <p:animEffect transition="in" filter="fade">
                                      <p:cBhvr>
                                        <p:cTn id="242" dur="500"/>
                                        <p:tgtEl>
                                          <p:spTgt spid="53"/>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54"/>
                                        </p:tgtEl>
                                        <p:attrNameLst>
                                          <p:attrName>style.visibility</p:attrName>
                                        </p:attrNameLst>
                                      </p:cBhvr>
                                      <p:to>
                                        <p:strVal val="visible"/>
                                      </p:to>
                                    </p:set>
                                    <p:animEffect transition="in" filter="fade">
                                      <p:cBhvr>
                                        <p:cTn id="245" dur="500"/>
                                        <p:tgtEl>
                                          <p:spTgt spid="54"/>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55"/>
                                        </p:tgtEl>
                                        <p:attrNameLst>
                                          <p:attrName>style.visibility</p:attrName>
                                        </p:attrNameLst>
                                      </p:cBhvr>
                                      <p:to>
                                        <p:strVal val="visible"/>
                                      </p:to>
                                    </p:set>
                                    <p:animEffect transition="in" filter="fade">
                                      <p:cBhvr>
                                        <p:cTn id="248" dur="500"/>
                                        <p:tgtEl>
                                          <p:spTgt spid="55"/>
                                        </p:tgtEl>
                                      </p:cBhvr>
                                    </p:animEffect>
                                  </p:childTnLst>
                                </p:cTn>
                              </p:par>
                              <p:par>
                                <p:cTn id="249" presetID="3" presetClass="emph" presetSubtype="2" fill="hold" grpId="2" nodeType="withEffect">
                                  <p:stCondLst>
                                    <p:cond delay="0"/>
                                  </p:stCondLst>
                                  <p:childTnLst>
                                    <p:animClr clrSpc="rgb" dir="cw">
                                      <p:cBhvr override="childStyle">
                                        <p:cTn id="250" dur="500" fill="hold"/>
                                        <p:tgtEl>
                                          <p:spTgt spid="28"/>
                                        </p:tgtEl>
                                        <p:attrNameLst>
                                          <p:attrName>style.color</p:attrName>
                                        </p:attrNameLst>
                                      </p:cBhvr>
                                      <p:to>
                                        <a:schemeClr val="tx1"/>
                                      </p:to>
                                    </p:animClr>
                                  </p:childTnLst>
                                </p:cTn>
                              </p:par>
                              <p:par>
                                <p:cTn id="251" presetID="3" presetClass="emph" presetSubtype="2" fill="hold" grpId="2" nodeType="withEffect">
                                  <p:stCondLst>
                                    <p:cond delay="0"/>
                                  </p:stCondLst>
                                  <p:childTnLst>
                                    <p:animClr clrSpc="rgb" dir="cw">
                                      <p:cBhvr override="childStyle">
                                        <p:cTn id="252" dur="500" fill="hold"/>
                                        <p:tgtEl>
                                          <p:spTgt spid="10"/>
                                        </p:tgtEl>
                                        <p:attrNameLst>
                                          <p:attrName>style.color</p:attrName>
                                        </p:attrNameLst>
                                      </p:cBhvr>
                                      <p:to>
                                        <a:schemeClr val="tx1"/>
                                      </p:to>
                                    </p:animClr>
                                  </p:childTnLst>
                                </p:cTn>
                              </p:par>
                              <p:par>
                                <p:cTn id="253" presetID="3" presetClass="emph" presetSubtype="2" fill="hold" grpId="2" nodeType="withEffect">
                                  <p:stCondLst>
                                    <p:cond delay="0"/>
                                  </p:stCondLst>
                                  <p:childTnLst>
                                    <p:animClr clrSpc="rgb" dir="cw">
                                      <p:cBhvr override="childStyle">
                                        <p:cTn id="254" dur="500" fill="hold"/>
                                        <p:tgtEl>
                                          <p:spTgt spid="30"/>
                                        </p:tgtEl>
                                        <p:attrNameLst>
                                          <p:attrName>style.color</p:attrName>
                                        </p:attrNameLst>
                                      </p:cBhvr>
                                      <p:to>
                                        <a:schemeClr val="tx1"/>
                                      </p:to>
                                    </p:animClr>
                                  </p:childTnLst>
                                </p:cTn>
                              </p:par>
                              <p:par>
                                <p:cTn id="255" presetID="3" presetClass="emph" presetSubtype="2" fill="hold" grpId="2" nodeType="withEffect">
                                  <p:stCondLst>
                                    <p:cond delay="0"/>
                                  </p:stCondLst>
                                  <p:childTnLst>
                                    <p:animClr clrSpc="rgb" dir="cw">
                                      <p:cBhvr override="childStyle">
                                        <p:cTn id="256" dur="500" fill="hold"/>
                                        <p:tgtEl>
                                          <p:spTgt spid="20"/>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10" grpId="0"/>
      <p:bldP spid="10" grpId="1"/>
      <p:bldP spid="10" grpId="2"/>
      <p:bldP spid="11" grpId="0"/>
      <p:bldP spid="11" grpId="1"/>
      <p:bldP spid="12" grpId="0"/>
      <p:bldP spid="12" grpId="1"/>
      <p:bldP spid="13" grpId="0"/>
      <p:bldP spid="13" grpId="1"/>
      <p:bldP spid="19" grpId="0" animBg="1"/>
      <p:bldP spid="20" grpId="0"/>
      <p:bldP spid="20" grpId="1"/>
      <p:bldP spid="20" grpId="2"/>
      <p:bldP spid="24" grpId="0"/>
      <p:bldP spid="25" grpId="0"/>
      <p:bldP spid="28" grpId="0"/>
      <p:bldP spid="28" grpId="1"/>
      <p:bldP spid="28" grpId="2"/>
      <p:bldP spid="30" grpId="0"/>
      <p:bldP spid="30" grpId="1"/>
      <p:bldP spid="30" grpId="2"/>
      <p:bldP spid="33" grpId="0"/>
      <p:bldP spid="33" grpId="1"/>
      <p:bldP spid="36" grpId="0"/>
      <p:bldP spid="36" grpId="1"/>
      <p:bldP spid="37" grpId="0"/>
      <p:bldP spid="37" grpId="1"/>
      <p:bldP spid="50" grpId="0"/>
      <p:bldP spid="51" grpId="0"/>
      <p:bldP spid="52" grpId="0"/>
      <p:bldP spid="53" grpId="0"/>
      <p:bldP spid="54" grpId="0"/>
      <p:bldP spid="5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Internet Relay Chat (IRC)</a:t>
            </a:r>
            <a:endParaRPr lang="de-DE" dirty="0"/>
          </a:p>
        </p:txBody>
      </p:sp>
      <p:sp>
        <p:nvSpPr>
          <p:cNvPr id="6" name="Textplatzhalter 5"/>
          <p:cNvSpPr>
            <a:spLocks noGrp="1"/>
          </p:cNvSpPr>
          <p:nvPr>
            <p:ph type="body" idx="1"/>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Rechnernetze und verteilte Systeme                (Prof. Dr. D. Kranzlmüller)</a:t>
            </a:r>
            <a:endParaRPr lang="de-DE"/>
          </a:p>
        </p:txBody>
      </p:sp>
      <p:sp>
        <p:nvSpPr>
          <p:cNvPr id="4" name="Foliennummernplatzhalter 3"/>
          <p:cNvSpPr>
            <a:spLocks noGrp="1"/>
          </p:cNvSpPr>
          <p:nvPr>
            <p:ph type="sldNum" sz="quarter" idx="12"/>
          </p:nvPr>
        </p:nvSpPr>
        <p:spPr/>
        <p:txBody>
          <a:bodyPr/>
          <a:lstStyle/>
          <a:p>
            <a:fld id="{62E63B0E-122E-4112-8AEA-022338C1FEFA}" type="slidenum">
              <a:rPr lang="de-DE" smtClean="0"/>
              <a:t>67</a:t>
            </a:fld>
            <a:endParaRPr lang="de-DE"/>
          </a:p>
        </p:txBody>
      </p:sp>
    </p:spTree>
    <p:extLst>
      <p:ext uri="{BB962C8B-B14F-4D97-AF65-F5344CB8AC3E}">
        <p14:creationId xmlns:p14="http://schemas.microsoft.com/office/powerpoint/2010/main" val="978183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Internet Relay Chat</a:t>
            </a:r>
            <a:endParaRPr lang="de-DE" dirty="0"/>
          </a:p>
        </p:txBody>
      </p:sp>
      <p:sp>
        <p:nvSpPr>
          <p:cNvPr id="3" name="Inhaltsplatzhalter 2"/>
          <p:cNvSpPr>
            <a:spLocks noGrp="1"/>
          </p:cNvSpPr>
          <p:nvPr>
            <p:ph idx="1"/>
          </p:nvPr>
        </p:nvSpPr>
        <p:spPr/>
        <p:txBody>
          <a:bodyPr/>
          <a:lstStyle/>
          <a:p>
            <a:pPr marL="0" indent="0">
              <a:buNone/>
            </a:pPr>
            <a:r>
              <a:rPr lang="de-DE" dirty="0" smtClean="0"/>
              <a:t>Der Chat in den Übungsaufgaben </a:t>
            </a:r>
            <a:r>
              <a:rPr lang="de-DE" dirty="0"/>
              <a:t>baut auf </a:t>
            </a:r>
            <a:r>
              <a:rPr lang="de-DE" dirty="0" smtClean="0"/>
              <a:t>dem IRC-Protokoll auf (RFC 1459 </a:t>
            </a:r>
            <a:r>
              <a:rPr lang="de-DE" dirty="0" smtClean="0">
                <a:hlinkClick r:id="rId2"/>
              </a:rPr>
              <a:t>https</a:t>
            </a:r>
            <a:r>
              <a:rPr lang="de-DE" dirty="0">
                <a:hlinkClick r:id="rId2"/>
              </a:rPr>
              <a:t>://</a:t>
            </a:r>
            <a:r>
              <a:rPr lang="de-DE" dirty="0" smtClean="0">
                <a:hlinkClick r:id="rId2"/>
              </a:rPr>
              <a:t>tools.ietf.org/html/rfc1459</a:t>
            </a:r>
            <a:r>
              <a:rPr lang="de-DE" dirty="0" smtClean="0"/>
              <a:t>).</a:t>
            </a:r>
          </a:p>
          <a:p>
            <a:pPr marL="0" indent="0">
              <a:buNone/>
            </a:pPr>
            <a:r>
              <a:rPr lang="de-DE" b="1" dirty="0" smtClean="0"/>
              <a:t>Idee</a:t>
            </a:r>
            <a:r>
              <a:rPr lang="de-DE" dirty="0" smtClean="0"/>
              <a:t>: jeder Client kann sich zu einem von mehreren Chatservern verbinden. Die Server leiten die Nachrichten der Clients untereinander weiter.</a:t>
            </a:r>
          </a:p>
          <a:p>
            <a:pPr marL="0" indent="0">
              <a:buNone/>
            </a:pPr>
            <a:endParaRPr lang="de-DE" dirty="0" smtClean="0"/>
          </a:p>
          <a:p>
            <a:pPr marL="0" indent="0">
              <a:buNone/>
            </a:pPr>
            <a:r>
              <a:rPr lang="de-DE" dirty="0" smtClean="0"/>
              <a:t>Nutzer können sich in Kanälen unterhalten oder in privaten Chats zu zweit. Beides funktioniert transparent über Servergrenzen hinweg.</a:t>
            </a:r>
            <a:endParaRPr lang="de-DE"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68</a:t>
            </a:fld>
            <a:endParaRPr lang="de-DE"/>
          </a:p>
        </p:txBody>
      </p:sp>
    </p:spTree>
    <p:extLst>
      <p:ext uri="{BB962C8B-B14F-4D97-AF65-F5344CB8AC3E}">
        <p14:creationId xmlns:p14="http://schemas.microsoft.com/office/powerpoint/2010/main" val="1151423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IRC </a:t>
            </a:r>
            <a:r>
              <a:rPr lang="en-GB" dirty="0" err="1" smtClean="0"/>
              <a:t>Anwendungsarchitektur</a:t>
            </a:r>
            <a:endParaRPr lang="de-DE" dirty="0"/>
          </a:p>
        </p:txBody>
      </p:sp>
      <p:sp>
        <p:nvSpPr>
          <p:cNvPr id="3" name="Inhaltsplatzhalter 2"/>
          <p:cNvSpPr>
            <a:spLocks noGrp="1"/>
          </p:cNvSpPr>
          <p:nvPr>
            <p:ph idx="1"/>
          </p:nvPr>
        </p:nvSpPr>
        <p:spPr>
          <a:xfrm>
            <a:off x="628650" y="1825625"/>
            <a:ext cx="4781983" cy="4384344"/>
          </a:xfrm>
        </p:spPr>
        <p:txBody>
          <a:bodyPr>
            <a:normAutofit/>
          </a:bodyPr>
          <a:lstStyle/>
          <a:p>
            <a:r>
              <a:rPr lang="en-GB" sz="2000" dirty="0" err="1" smtClean="0"/>
              <a:t>Hybride</a:t>
            </a:r>
            <a:r>
              <a:rPr lang="en-GB" sz="2000" dirty="0" smtClean="0"/>
              <a:t> </a:t>
            </a:r>
            <a:r>
              <a:rPr lang="en-GB" sz="2000" dirty="0" err="1" smtClean="0"/>
              <a:t>Architektur</a:t>
            </a:r>
            <a:endParaRPr lang="en-GB" sz="2000" dirty="0" smtClean="0"/>
          </a:p>
          <a:p>
            <a:pPr lvl="1"/>
            <a:r>
              <a:rPr lang="en-GB" sz="1800" dirty="0" smtClean="0"/>
              <a:t>Client-Server-</a:t>
            </a:r>
            <a:r>
              <a:rPr lang="en-GB" sz="1800" dirty="0" err="1" smtClean="0"/>
              <a:t>Architektur</a:t>
            </a:r>
            <a:r>
              <a:rPr lang="en-GB" sz="1800" dirty="0" smtClean="0"/>
              <a:t> </a:t>
            </a:r>
            <a:r>
              <a:rPr lang="en-GB" sz="1800" dirty="0" err="1" smtClean="0"/>
              <a:t>aus</a:t>
            </a:r>
            <a:r>
              <a:rPr lang="en-GB" sz="1800" dirty="0" smtClean="0"/>
              <a:t> </a:t>
            </a:r>
            <a:r>
              <a:rPr lang="en-GB" sz="1800" dirty="0" err="1" smtClean="0"/>
              <a:t>Sicht</a:t>
            </a:r>
            <a:r>
              <a:rPr lang="en-GB" sz="1800" dirty="0" smtClean="0"/>
              <a:t> der Clients (</a:t>
            </a:r>
            <a:r>
              <a:rPr lang="en-GB" sz="1800" dirty="0" err="1" smtClean="0"/>
              <a:t>Chatteilnehmer</a:t>
            </a:r>
            <a:r>
              <a:rPr lang="en-GB" sz="1800" dirty="0" smtClean="0"/>
              <a:t>)</a:t>
            </a:r>
          </a:p>
          <a:p>
            <a:pPr lvl="1"/>
            <a:r>
              <a:rPr lang="en-GB" sz="1800" dirty="0" err="1" smtClean="0"/>
              <a:t>Mehrere</a:t>
            </a:r>
            <a:r>
              <a:rPr lang="en-GB" sz="1800" dirty="0" smtClean="0"/>
              <a:t> Server </a:t>
            </a:r>
            <a:r>
              <a:rPr lang="en-GB" sz="1800" dirty="0" err="1" smtClean="0"/>
              <a:t>sind</a:t>
            </a:r>
            <a:r>
              <a:rPr lang="en-GB" sz="1800" dirty="0" smtClean="0"/>
              <a:t> (</a:t>
            </a:r>
            <a:r>
              <a:rPr lang="de-DE" sz="1800" dirty="0" smtClean="0"/>
              <a:t>üblicherweise</a:t>
            </a:r>
            <a:r>
              <a:rPr lang="en-GB" sz="1800" dirty="0" smtClean="0"/>
              <a:t>) in </a:t>
            </a:r>
            <a:r>
              <a:rPr lang="en-GB" sz="1800" dirty="0" err="1" smtClean="0"/>
              <a:t>einer</a:t>
            </a:r>
            <a:r>
              <a:rPr lang="en-GB" sz="1800" dirty="0" smtClean="0"/>
              <a:t> </a:t>
            </a:r>
            <a:r>
              <a:rPr lang="en-GB" sz="1800" dirty="0" err="1" smtClean="0"/>
              <a:t>Baumstruktur</a:t>
            </a:r>
            <a:r>
              <a:rPr lang="en-GB" sz="1800" dirty="0" smtClean="0"/>
              <a:t> </a:t>
            </a:r>
            <a:r>
              <a:rPr lang="en-GB" sz="1800" dirty="0" err="1" smtClean="0"/>
              <a:t>miteinander</a:t>
            </a:r>
            <a:r>
              <a:rPr lang="en-GB" sz="1800" dirty="0" smtClean="0"/>
              <a:t> </a:t>
            </a:r>
            <a:r>
              <a:rPr lang="en-GB" sz="1800" dirty="0" err="1"/>
              <a:t>v</a:t>
            </a:r>
            <a:r>
              <a:rPr lang="en-GB" sz="1800" dirty="0" err="1" smtClean="0"/>
              <a:t>erbunden</a:t>
            </a:r>
            <a:endParaRPr lang="en-GB" sz="1800" dirty="0" smtClean="0"/>
          </a:p>
          <a:p>
            <a:r>
              <a:rPr lang="de-DE" sz="2400" dirty="0" smtClean="0"/>
              <a:t>Nachrichten werden nur in den benötigten </a:t>
            </a:r>
            <a:r>
              <a:rPr lang="de-DE" sz="2400" dirty="0" err="1" smtClean="0"/>
              <a:t>Teilbaum</a:t>
            </a:r>
            <a:r>
              <a:rPr lang="de-DE" sz="2400" dirty="0" smtClean="0"/>
              <a:t> weitergeleitet</a:t>
            </a:r>
          </a:p>
          <a:p>
            <a:r>
              <a:rPr lang="de-DE" sz="2400" dirty="0" smtClean="0"/>
              <a:t>Jeder Server kennt alle Teilnehmer (Clients und Server)</a:t>
            </a:r>
          </a:p>
          <a:p>
            <a:endParaRPr lang="en-GB" sz="2400" dirty="0" smtClean="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69</a:t>
            </a:fld>
            <a:endParaRPr lang="de-DE"/>
          </a:p>
        </p:txBody>
      </p:sp>
      <p:grpSp>
        <p:nvGrpSpPr>
          <p:cNvPr id="28" name="Gruppieren 27"/>
          <p:cNvGrpSpPr/>
          <p:nvPr/>
        </p:nvGrpSpPr>
        <p:grpSpPr>
          <a:xfrm>
            <a:off x="5384088" y="1871921"/>
            <a:ext cx="3449811" cy="1949101"/>
            <a:chOff x="772332" y="2203989"/>
            <a:chExt cx="7552841" cy="3991109"/>
          </a:xfrm>
        </p:grpSpPr>
        <p:sp>
          <p:nvSpPr>
            <p:cNvPr id="6" name="Rechteck 5"/>
            <p:cNvSpPr/>
            <p:nvPr/>
          </p:nvSpPr>
          <p:spPr>
            <a:xfrm>
              <a:off x="3009255" y="3386825"/>
              <a:ext cx="1007390" cy="96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dirty="0" smtClean="0"/>
                <a:t>S</a:t>
              </a:r>
              <a:endParaRPr lang="de-DE" dirty="0"/>
            </a:p>
          </p:txBody>
        </p:sp>
        <p:sp>
          <p:nvSpPr>
            <p:cNvPr id="7" name="Rechteck 6"/>
            <p:cNvSpPr/>
            <p:nvPr/>
          </p:nvSpPr>
          <p:spPr>
            <a:xfrm>
              <a:off x="5420049" y="2446150"/>
              <a:ext cx="1007390" cy="96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dirty="0" smtClean="0"/>
                <a:t>S</a:t>
              </a:r>
              <a:endParaRPr lang="de-DE" dirty="0"/>
            </a:p>
          </p:txBody>
        </p:sp>
        <p:sp>
          <p:nvSpPr>
            <p:cNvPr id="8" name="Rechteck 7"/>
            <p:cNvSpPr/>
            <p:nvPr/>
          </p:nvSpPr>
          <p:spPr>
            <a:xfrm>
              <a:off x="4848387" y="4397793"/>
              <a:ext cx="1007390" cy="96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dirty="0" smtClean="0"/>
                <a:t>S</a:t>
              </a:r>
              <a:endParaRPr lang="de-DE" dirty="0"/>
            </a:p>
          </p:txBody>
        </p:sp>
        <p:cxnSp>
          <p:nvCxnSpPr>
            <p:cNvPr id="9" name="Gerader Verbinder 8"/>
            <p:cNvCxnSpPr>
              <a:stCxn id="6" idx="3"/>
              <a:endCxn id="7" idx="1"/>
            </p:cNvCxnSpPr>
            <p:nvPr/>
          </p:nvCxnSpPr>
          <p:spPr>
            <a:xfrm flipV="1">
              <a:off x="4016645" y="2930472"/>
              <a:ext cx="1403403" cy="940675"/>
            </a:xfrm>
            <a:prstGeom prst="line">
              <a:avLst/>
            </a:prstGeom>
            <a:ln w="12700"/>
          </p:spPr>
          <p:style>
            <a:lnRef idx="3">
              <a:schemeClr val="dk1"/>
            </a:lnRef>
            <a:fillRef idx="0">
              <a:schemeClr val="dk1"/>
            </a:fillRef>
            <a:effectRef idx="2">
              <a:schemeClr val="dk1"/>
            </a:effectRef>
            <a:fontRef idx="minor">
              <a:schemeClr val="tx1"/>
            </a:fontRef>
          </p:style>
        </p:cxnSp>
        <p:cxnSp>
          <p:nvCxnSpPr>
            <p:cNvPr id="10" name="Gerader Verbinder 9"/>
            <p:cNvCxnSpPr>
              <a:stCxn id="7" idx="2"/>
              <a:endCxn id="8" idx="0"/>
            </p:cNvCxnSpPr>
            <p:nvPr/>
          </p:nvCxnSpPr>
          <p:spPr>
            <a:xfrm flipH="1">
              <a:off x="5352082" y="3414793"/>
              <a:ext cx="571661" cy="983000"/>
            </a:xfrm>
            <a:prstGeom prst="line">
              <a:avLst/>
            </a:prstGeom>
            <a:ln w="12700"/>
          </p:spPr>
          <p:style>
            <a:lnRef idx="3">
              <a:schemeClr val="dk1"/>
            </a:lnRef>
            <a:fillRef idx="0">
              <a:schemeClr val="dk1"/>
            </a:fillRef>
            <a:effectRef idx="2">
              <a:schemeClr val="dk1"/>
            </a:effectRef>
            <a:fontRef idx="minor">
              <a:schemeClr val="tx1"/>
            </a:fontRef>
          </p:style>
        </p:cxnSp>
        <p:sp>
          <p:nvSpPr>
            <p:cNvPr id="12" name="Ellipse 11"/>
            <p:cNvSpPr/>
            <p:nvPr/>
          </p:nvSpPr>
          <p:spPr>
            <a:xfrm>
              <a:off x="772332" y="2497503"/>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fontScale="32500" lnSpcReduction="20000"/>
            </a:bodyPr>
            <a:lstStyle/>
            <a:p>
              <a:pPr algn="ctr"/>
              <a:r>
                <a:rPr lang="en-GB" dirty="0" smtClean="0"/>
                <a:t>Client</a:t>
              </a:r>
              <a:endParaRPr lang="de-DE" dirty="0"/>
            </a:p>
          </p:txBody>
        </p:sp>
        <p:sp>
          <p:nvSpPr>
            <p:cNvPr id="13" name="Ellipse 12"/>
            <p:cNvSpPr/>
            <p:nvPr/>
          </p:nvSpPr>
          <p:spPr>
            <a:xfrm>
              <a:off x="2399654" y="2264918"/>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fontScale="32500" lnSpcReduction="20000"/>
            </a:bodyPr>
            <a:lstStyle/>
            <a:p>
              <a:pPr algn="ctr"/>
              <a:r>
                <a:rPr lang="en-GB" dirty="0" smtClean="0"/>
                <a:t>Client</a:t>
              </a:r>
              <a:endParaRPr lang="de-DE" dirty="0"/>
            </a:p>
          </p:txBody>
        </p:sp>
        <p:cxnSp>
          <p:nvCxnSpPr>
            <p:cNvPr id="14" name="Gerader Verbinder 13"/>
            <p:cNvCxnSpPr>
              <a:stCxn id="13" idx="4"/>
              <a:endCxn id="6" idx="0"/>
            </p:cNvCxnSpPr>
            <p:nvPr/>
          </p:nvCxnSpPr>
          <p:spPr>
            <a:xfrm>
              <a:off x="2961468" y="2749240"/>
              <a:ext cx="551482" cy="637585"/>
            </a:xfrm>
            <a:prstGeom prst="line">
              <a:avLst/>
            </a:prstGeom>
            <a:ln w="12700"/>
          </p:spPr>
          <p:style>
            <a:lnRef idx="2">
              <a:schemeClr val="dk1"/>
            </a:lnRef>
            <a:fillRef idx="0">
              <a:schemeClr val="dk1"/>
            </a:fillRef>
            <a:effectRef idx="1">
              <a:schemeClr val="dk1"/>
            </a:effectRef>
            <a:fontRef idx="minor">
              <a:schemeClr val="tx1"/>
            </a:fontRef>
          </p:style>
        </p:cxnSp>
        <p:cxnSp>
          <p:nvCxnSpPr>
            <p:cNvPr id="15" name="Gerader Verbinder 14"/>
            <p:cNvCxnSpPr>
              <a:stCxn id="12" idx="4"/>
              <a:endCxn id="6" idx="0"/>
            </p:cNvCxnSpPr>
            <p:nvPr/>
          </p:nvCxnSpPr>
          <p:spPr>
            <a:xfrm>
              <a:off x="1334146" y="2981825"/>
              <a:ext cx="2178804" cy="405000"/>
            </a:xfrm>
            <a:prstGeom prst="line">
              <a:avLst/>
            </a:prstGeom>
            <a:ln w="12700"/>
          </p:spPr>
          <p:style>
            <a:lnRef idx="2">
              <a:schemeClr val="dk1"/>
            </a:lnRef>
            <a:fillRef idx="0">
              <a:schemeClr val="dk1"/>
            </a:fillRef>
            <a:effectRef idx="1">
              <a:schemeClr val="dk1"/>
            </a:effectRef>
            <a:fontRef idx="minor">
              <a:schemeClr val="tx1"/>
            </a:fontRef>
          </p:style>
        </p:cxnSp>
        <p:sp>
          <p:nvSpPr>
            <p:cNvPr id="16" name="Ellipse 15"/>
            <p:cNvSpPr/>
            <p:nvPr/>
          </p:nvSpPr>
          <p:spPr>
            <a:xfrm>
              <a:off x="6847668" y="5541096"/>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fontScale="32500" lnSpcReduction="20000"/>
            </a:bodyPr>
            <a:lstStyle/>
            <a:p>
              <a:pPr algn="ctr"/>
              <a:r>
                <a:rPr lang="en-GB" dirty="0" smtClean="0"/>
                <a:t>Client</a:t>
              </a:r>
              <a:endParaRPr lang="de-DE" dirty="0"/>
            </a:p>
          </p:txBody>
        </p:sp>
        <p:sp>
          <p:nvSpPr>
            <p:cNvPr id="17" name="Ellipse 16"/>
            <p:cNvSpPr/>
            <p:nvPr/>
          </p:nvSpPr>
          <p:spPr>
            <a:xfrm>
              <a:off x="7201546" y="4757283"/>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fontScale="32500" lnSpcReduction="20000"/>
            </a:bodyPr>
            <a:lstStyle/>
            <a:p>
              <a:pPr algn="ctr"/>
              <a:r>
                <a:rPr lang="en-GB" dirty="0" smtClean="0"/>
                <a:t>Client</a:t>
              </a:r>
              <a:endParaRPr lang="de-DE" dirty="0"/>
            </a:p>
          </p:txBody>
        </p:sp>
        <p:sp>
          <p:nvSpPr>
            <p:cNvPr id="18" name="Ellipse 17"/>
            <p:cNvSpPr/>
            <p:nvPr/>
          </p:nvSpPr>
          <p:spPr>
            <a:xfrm>
              <a:off x="4920712" y="5710776"/>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fontScale="32500" lnSpcReduction="20000"/>
            </a:bodyPr>
            <a:lstStyle/>
            <a:p>
              <a:pPr algn="ctr"/>
              <a:r>
                <a:rPr lang="en-GB" dirty="0" smtClean="0"/>
                <a:t>Client</a:t>
              </a:r>
              <a:endParaRPr lang="de-DE" dirty="0"/>
            </a:p>
          </p:txBody>
        </p:sp>
        <p:cxnSp>
          <p:nvCxnSpPr>
            <p:cNvPr id="19" name="Gerader Verbinder 18"/>
            <p:cNvCxnSpPr>
              <a:stCxn id="17" idx="2"/>
              <a:endCxn id="8" idx="3"/>
            </p:cNvCxnSpPr>
            <p:nvPr/>
          </p:nvCxnSpPr>
          <p:spPr>
            <a:xfrm flipH="1" flipV="1">
              <a:off x="5855777" y="4882115"/>
              <a:ext cx="1345769" cy="117329"/>
            </a:xfrm>
            <a:prstGeom prst="line">
              <a:avLst/>
            </a:prstGeom>
            <a:ln w="12700"/>
          </p:spPr>
          <p:style>
            <a:lnRef idx="2">
              <a:schemeClr val="dk1"/>
            </a:lnRef>
            <a:fillRef idx="0">
              <a:schemeClr val="dk1"/>
            </a:fillRef>
            <a:effectRef idx="1">
              <a:schemeClr val="dk1"/>
            </a:effectRef>
            <a:fontRef idx="minor">
              <a:schemeClr val="tx1"/>
            </a:fontRef>
          </p:style>
        </p:cxnSp>
        <p:cxnSp>
          <p:nvCxnSpPr>
            <p:cNvPr id="20" name="Gerader Verbinder 19"/>
            <p:cNvCxnSpPr>
              <a:stCxn id="18" idx="0"/>
              <a:endCxn id="8" idx="2"/>
            </p:cNvCxnSpPr>
            <p:nvPr/>
          </p:nvCxnSpPr>
          <p:spPr>
            <a:xfrm flipH="1" flipV="1">
              <a:off x="5352082" y="5366436"/>
              <a:ext cx="130444" cy="344340"/>
            </a:xfrm>
            <a:prstGeom prst="line">
              <a:avLst/>
            </a:prstGeom>
            <a:ln w="12700"/>
          </p:spPr>
          <p:style>
            <a:lnRef idx="2">
              <a:schemeClr val="dk1"/>
            </a:lnRef>
            <a:fillRef idx="0">
              <a:schemeClr val="dk1"/>
            </a:fillRef>
            <a:effectRef idx="1">
              <a:schemeClr val="dk1"/>
            </a:effectRef>
            <a:fontRef idx="minor">
              <a:schemeClr val="tx1"/>
            </a:fontRef>
          </p:style>
        </p:cxnSp>
        <p:cxnSp>
          <p:nvCxnSpPr>
            <p:cNvPr id="21" name="Gerader Verbinder 20"/>
            <p:cNvCxnSpPr>
              <a:stCxn id="16" idx="1"/>
              <a:endCxn id="8" idx="3"/>
            </p:cNvCxnSpPr>
            <p:nvPr/>
          </p:nvCxnSpPr>
          <p:spPr>
            <a:xfrm flipH="1" flipV="1">
              <a:off x="5855777" y="4882115"/>
              <a:ext cx="1156442" cy="729908"/>
            </a:xfrm>
            <a:prstGeom prst="line">
              <a:avLst/>
            </a:prstGeom>
            <a:ln w="12700"/>
          </p:spPr>
          <p:style>
            <a:lnRef idx="2">
              <a:schemeClr val="dk1"/>
            </a:lnRef>
            <a:fillRef idx="0">
              <a:schemeClr val="dk1"/>
            </a:fillRef>
            <a:effectRef idx="1">
              <a:schemeClr val="dk1"/>
            </a:effectRef>
            <a:fontRef idx="minor">
              <a:schemeClr val="tx1"/>
            </a:fontRef>
          </p:style>
        </p:cxnSp>
        <p:sp>
          <p:nvSpPr>
            <p:cNvPr id="22" name="Ellipse 21"/>
            <p:cNvSpPr/>
            <p:nvPr/>
          </p:nvSpPr>
          <p:spPr>
            <a:xfrm>
              <a:off x="7201546" y="2203989"/>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fontScale="32500" lnSpcReduction="20000"/>
            </a:bodyPr>
            <a:lstStyle/>
            <a:p>
              <a:pPr algn="ctr"/>
              <a:r>
                <a:rPr lang="en-GB" dirty="0" smtClean="0"/>
                <a:t>Client</a:t>
              </a:r>
              <a:endParaRPr lang="de-DE" dirty="0"/>
            </a:p>
          </p:txBody>
        </p:sp>
        <p:cxnSp>
          <p:nvCxnSpPr>
            <p:cNvPr id="23" name="Gerader Verbinder 22"/>
            <p:cNvCxnSpPr>
              <a:stCxn id="22" idx="2"/>
              <a:endCxn id="7" idx="3"/>
            </p:cNvCxnSpPr>
            <p:nvPr/>
          </p:nvCxnSpPr>
          <p:spPr>
            <a:xfrm flipH="1">
              <a:off x="6427438" y="2446150"/>
              <a:ext cx="774108" cy="484322"/>
            </a:xfrm>
            <a:prstGeom prst="line">
              <a:avLst/>
            </a:prstGeom>
            <a:ln w="1270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6679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Begriffsklärung</a:t>
            </a:r>
          </a:p>
        </p:txBody>
      </p:sp>
      <p:sp>
        <p:nvSpPr>
          <p:cNvPr id="3" name="Content Placeholder 2"/>
          <p:cNvSpPr>
            <a:spLocks noGrp="1"/>
          </p:cNvSpPr>
          <p:nvPr>
            <p:ph idx="1"/>
          </p:nvPr>
        </p:nvSpPr>
        <p:spPr/>
        <p:txBody>
          <a:bodyPr>
            <a:normAutofit/>
          </a:bodyPr>
          <a:lstStyle/>
          <a:p>
            <a:r>
              <a:rPr lang="de-DE" b="1" dirty="0"/>
              <a:t>Adressen</a:t>
            </a:r>
            <a:r>
              <a:rPr lang="de-DE" dirty="0"/>
              <a:t> dienen der Identifizierung von Netzkomponenten oder Diensten</a:t>
            </a:r>
          </a:p>
          <a:p>
            <a:r>
              <a:rPr lang="de-DE" dirty="0"/>
              <a:t>Adressen müssen von von Maschinen (Computern) effizient verarbeitet werden können</a:t>
            </a:r>
          </a:p>
          <a:p>
            <a:r>
              <a:rPr lang="de-DE" dirty="0"/>
              <a:t>(Mnemonische) </a:t>
            </a:r>
            <a:r>
              <a:rPr lang="de-DE" b="1" dirty="0"/>
              <a:t>Namen</a:t>
            </a:r>
            <a:r>
              <a:rPr lang="de-DE" dirty="0"/>
              <a:t> sind solche, die Menschen sich gut merken können</a:t>
            </a:r>
          </a:p>
          <a:p>
            <a:r>
              <a:rPr lang="de-DE" i="1" dirty="0"/>
              <a:t>Namens-</a:t>
            </a:r>
            <a:r>
              <a:rPr lang="de-DE" dirty="0"/>
              <a:t> oder </a:t>
            </a:r>
            <a:r>
              <a:rPr lang="de-DE" i="1" dirty="0"/>
              <a:t>Adressraum </a:t>
            </a:r>
            <a:r>
              <a:rPr lang="de-DE" dirty="0"/>
              <a:t>ist eine Menge von eindeutigen Namen bzw. Adressen, die uns in einem bestimmen Format zur Kommunikation in einem Kontext zur Verfügung stehen</a:t>
            </a:r>
            <a:endParaRPr lang="de-DE" i="1" dirty="0"/>
          </a:p>
        </p:txBody>
      </p:sp>
      <p:sp>
        <p:nvSpPr>
          <p:cNvPr id="4" name="Slide Number Placeholder 3"/>
          <p:cNvSpPr>
            <a:spLocks noGrp="1"/>
          </p:cNvSpPr>
          <p:nvPr>
            <p:ph type="sldNum" sz="quarter" idx="12"/>
          </p:nvPr>
        </p:nvSpPr>
        <p:spPr/>
        <p:txBody>
          <a:bodyPr/>
          <a:lstStyle/>
          <a:p>
            <a:fld id="{62E63B0E-122E-4112-8AEA-022338C1FEFA}" type="slidenum">
              <a:rPr lang="de-DE" smtClean="0"/>
              <a:t>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7799640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Aufbau</a:t>
            </a:r>
            <a:endParaRPr lang="de-DE"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70</a:t>
            </a:fld>
            <a:endParaRPr lang="de-DE"/>
          </a:p>
        </p:txBody>
      </p:sp>
      <p:sp>
        <p:nvSpPr>
          <p:cNvPr id="6" name="Rechteck 5"/>
          <p:cNvSpPr/>
          <p:nvPr/>
        </p:nvSpPr>
        <p:spPr>
          <a:xfrm>
            <a:off x="3009255" y="3386825"/>
            <a:ext cx="1007390" cy="96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Server 2</a:t>
            </a:r>
            <a:endParaRPr lang="de-DE" dirty="0"/>
          </a:p>
        </p:txBody>
      </p:sp>
      <p:sp>
        <p:nvSpPr>
          <p:cNvPr id="7" name="Rechteck 6"/>
          <p:cNvSpPr/>
          <p:nvPr/>
        </p:nvSpPr>
        <p:spPr>
          <a:xfrm>
            <a:off x="5420048" y="2446150"/>
            <a:ext cx="1007390" cy="96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Server 1</a:t>
            </a:r>
            <a:endParaRPr lang="de-DE" dirty="0"/>
          </a:p>
        </p:txBody>
      </p:sp>
      <p:sp>
        <p:nvSpPr>
          <p:cNvPr id="8" name="Rechteck 7"/>
          <p:cNvSpPr/>
          <p:nvPr/>
        </p:nvSpPr>
        <p:spPr>
          <a:xfrm>
            <a:off x="4848387" y="4397793"/>
            <a:ext cx="1007390" cy="96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Server 3</a:t>
            </a:r>
            <a:endParaRPr lang="de-DE" dirty="0"/>
          </a:p>
        </p:txBody>
      </p:sp>
      <p:cxnSp>
        <p:nvCxnSpPr>
          <p:cNvPr id="10" name="Gerader Verbinder 9"/>
          <p:cNvCxnSpPr>
            <a:stCxn id="6" idx="3"/>
            <a:endCxn id="7" idx="1"/>
          </p:cNvCxnSpPr>
          <p:nvPr/>
        </p:nvCxnSpPr>
        <p:spPr>
          <a:xfrm flipV="1">
            <a:off x="4016645" y="2930472"/>
            <a:ext cx="1403403" cy="940675"/>
          </a:xfrm>
          <a:prstGeom prst="line">
            <a:avLst/>
          </a:prstGeom>
        </p:spPr>
        <p:style>
          <a:lnRef idx="3">
            <a:schemeClr val="dk1"/>
          </a:lnRef>
          <a:fillRef idx="0">
            <a:schemeClr val="dk1"/>
          </a:fillRef>
          <a:effectRef idx="2">
            <a:schemeClr val="dk1"/>
          </a:effectRef>
          <a:fontRef idx="minor">
            <a:schemeClr val="tx1"/>
          </a:fontRef>
        </p:style>
      </p:cxnSp>
      <p:cxnSp>
        <p:nvCxnSpPr>
          <p:cNvPr id="12" name="Gerader Verbinder 11"/>
          <p:cNvCxnSpPr>
            <a:stCxn id="7" idx="2"/>
            <a:endCxn id="8" idx="0"/>
          </p:cNvCxnSpPr>
          <p:nvPr/>
        </p:nvCxnSpPr>
        <p:spPr>
          <a:xfrm flipH="1">
            <a:off x="5352082" y="3414793"/>
            <a:ext cx="571661" cy="983000"/>
          </a:xfrm>
          <a:prstGeom prst="line">
            <a:avLst/>
          </a:prstGeom>
        </p:spPr>
        <p:style>
          <a:lnRef idx="3">
            <a:schemeClr val="dk1"/>
          </a:lnRef>
          <a:fillRef idx="0">
            <a:schemeClr val="dk1"/>
          </a:fillRef>
          <a:effectRef idx="2">
            <a:schemeClr val="dk1"/>
          </a:effectRef>
          <a:fontRef idx="minor">
            <a:schemeClr val="tx1"/>
          </a:fontRef>
        </p:style>
      </p:cxnSp>
      <p:cxnSp>
        <p:nvCxnSpPr>
          <p:cNvPr id="14" name="Gerader Verbinder 13"/>
          <p:cNvCxnSpPr>
            <a:stCxn id="6" idx="2"/>
            <a:endCxn id="8" idx="1"/>
          </p:cNvCxnSpPr>
          <p:nvPr/>
        </p:nvCxnSpPr>
        <p:spPr>
          <a:xfrm>
            <a:off x="3512950" y="4355468"/>
            <a:ext cx="1335437" cy="526647"/>
          </a:xfrm>
          <a:prstGeom prst="line">
            <a:avLst/>
          </a:prstGeom>
        </p:spPr>
        <p:style>
          <a:lnRef idx="3">
            <a:schemeClr val="dk1"/>
          </a:lnRef>
          <a:fillRef idx="0">
            <a:schemeClr val="dk1"/>
          </a:fillRef>
          <a:effectRef idx="2">
            <a:schemeClr val="dk1"/>
          </a:effectRef>
          <a:fontRef idx="minor">
            <a:schemeClr val="tx1"/>
          </a:fontRef>
        </p:style>
      </p:cxnSp>
      <p:sp>
        <p:nvSpPr>
          <p:cNvPr id="15" name="Ellipse 14"/>
          <p:cNvSpPr/>
          <p:nvPr/>
        </p:nvSpPr>
        <p:spPr>
          <a:xfrm>
            <a:off x="772332" y="2497503"/>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Alice</a:t>
            </a:r>
            <a:endParaRPr lang="de-DE" b="1" dirty="0"/>
          </a:p>
        </p:txBody>
      </p:sp>
      <p:sp>
        <p:nvSpPr>
          <p:cNvPr id="16" name="Ellipse 15"/>
          <p:cNvSpPr/>
          <p:nvPr/>
        </p:nvSpPr>
        <p:spPr>
          <a:xfrm>
            <a:off x="2399654" y="2264918"/>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Client</a:t>
            </a:r>
            <a:endParaRPr lang="de-DE" dirty="0"/>
          </a:p>
        </p:txBody>
      </p:sp>
      <p:cxnSp>
        <p:nvCxnSpPr>
          <p:cNvPr id="18" name="Gerader Verbinder 17"/>
          <p:cNvCxnSpPr>
            <a:stCxn id="16" idx="4"/>
            <a:endCxn id="6" idx="0"/>
          </p:cNvCxnSpPr>
          <p:nvPr/>
        </p:nvCxnSpPr>
        <p:spPr>
          <a:xfrm>
            <a:off x="2961468" y="2749240"/>
            <a:ext cx="551482" cy="637585"/>
          </a:xfrm>
          <a:prstGeom prst="line">
            <a:avLst/>
          </a:prstGeom>
        </p:spPr>
        <p:style>
          <a:lnRef idx="2">
            <a:schemeClr val="dk1"/>
          </a:lnRef>
          <a:fillRef idx="0">
            <a:schemeClr val="dk1"/>
          </a:fillRef>
          <a:effectRef idx="1">
            <a:schemeClr val="dk1"/>
          </a:effectRef>
          <a:fontRef idx="minor">
            <a:schemeClr val="tx1"/>
          </a:fontRef>
        </p:style>
      </p:cxnSp>
      <p:cxnSp>
        <p:nvCxnSpPr>
          <p:cNvPr id="20" name="Gerader Verbinder 19"/>
          <p:cNvCxnSpPr>
            <a:stCxn id="15" idx="4"/>
            <a:endCxn id="6" idx="0"/>
          </p:cNvCxnSpPr>
          <p:nvPr/>
        </p:nvCxnSpPr>
        <p:spPr>
          <a:xfrm>
            <a:off x="1334146" y="2981825"/>
            <a:ext cx="2178804" cy="405000"/>
          </a:xfrm>
          <a:prstGeom prst="line">
            <a:avLst/>
          </a:prstGeom>
        </p:spPr>
        <p:style>
          <a:lnRef idx="2">
            <a:schemeClr val="dk1"/>
          </a:lnRef>
          <a:fillRef idx="0">
            <a:schemeClr val="dk1"/>
          </a:fillRef>
          <a:effectRef idx="1">
            <a:schemeClr val="dk1"/>
          </a:effectRef>
          <a:fontRef idx="minor">
            <a:schemeClr val="tx1"/>
          </a:fontRef>
        </p:style>
      </p:cxnSp>
      <p:sp>
        <p:nvSpPr>
          <p:cNvPr id="21" name="Ellipse 20"/>
          <p:cNvSpPr/>
          <p:nvPr/>
        </p:nvSpPr>
        <p:spPr>
          <a:xfrm>
            <a:off x="6847668" y="5541096"/>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Bob</a:t>
            </a:r>
            <a:endParaRPr lang="de-DE" b="1" dirty="0"/>
          </a:p>
        </p:txBody>
      </p:sp>
      <p:sp>
        <p:nvSpPr>
          <p:cNvPr id="22" name="Ellipse 21"/>
          <p:cNvSpPr/>
          <p:nvPr/>
        </p:nvSpPr>
        <p:spPr>
          <a:xfrm>
            <a:off x="7201546" y="4757283"/>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Client</a:t>
            </a:r>
            <a:endParaRPr lang="de-DE" dirty="0"/>
          </a:p>
        </p:txBody>
      </p:sp>
      <p:sp>
        <p:nvSpPr>
          <p:cNvPr id="23" name="Ellipse 22"/>
          <p:cNvSpPr/>
          <p:nvPr/>
        </p:nvSpPr>
        <p:spPr>
          <a:xfrm>
            <a:off x="4920712" y="5710776"/>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Client</a:t>
            </a:r>
            <a:endParaRPr lang="de-DE" dirty="0"/>
          </a:p>
        </p:txBody>
      </p:sp>
      <p:cxnSp>
        <p:nvCxnSpPr>
          <p:cNvPr id="25" name="Gerader Verbinder 24"/>
          <p:cNvCxnSpPr>
            <a:endCxn id="8" idx="3"/>
          </p:cNvCxnSpPr>
          <p:nvPr/>
        </p:nvCxnSpPr>
        <p:spPr>
          <a:xfrm flipH="1" flipV="1">
            <a:off x="5855777" y="4882115"/>
            <a:ext cx="1319938" cy="131587"/>
          </a:xfrm>
          <a:prstGeom prst="line">
            <a:avLst/>
          </a:prstGeom>
        </p:spPr>
        <p:style>
          <a:lnRef idx="2">
            <a:schemeClr val="dk1"/>
          </a:lnRef>
          <a:fillRef idx="0">
            <a:schemeClr val="dk1"/>
          </a:fillRef>
          <a:effectRef idx="1">
            <a:schemeClr val="dk1"/>
          </a:effectRef>
          <a:fontRef idx="minor">
            <a:schemeClr val="tx1"/>
          </a:fontRef>
        </p:style>
      </p:cxnSp>
      <p:cxnSp>
        <p:nvCxnSpPr>
          <p:cNvPr id="27" name="Gerader Verbinder 26"/>
          <p:cNvCxnSpPr>
            <a:stCxn id="23" idx="0"/>
            <a:endCxn id="8" idx="2"/>
          </p:cNvCxnSpPr>
          <p:nvPr/>
        </p:nvCxnSpPr>
        <p:spPr>
          <a:xfrm flipH="1" flipV="1">
            <a:off x="5352082" y="5366436"/>
            <a:ext cx="130444" cy="344340"/>
          </a:xfrm>
          <a:prstGeom prst="line">
            <a:avLst/>
          </a:prstGeom>
        </p:spPr>
        <p:style>
          <a:lnRef idx="2">
            <a:schemeClr val="dk1"/>
          </a:lnRef>
          <a:fillRef idx="0">
            <a:schemeClr val="dk1"/>
          </a:fillRef>
          <a:effectRef idx="1">
            <a:schemeClr val="dk1"/>
          </a:effectRef>
          <a:fontRef idx="minor">
            <a:schemeClr val="tx1"/>
          </a:fontRef>
        </p:style>
      </p:cxnSp>
      <p:cxnSp>
        <p:nvCxnSpPr>
          <p:cNvPr id="29" name="Gerader Verbinder 28"/>
          <p:cNvCxnSpPr>
            <a:stCxn id="21" idx="1"/>
            <a:endCxn id="8" idx="3"/>
          </p:cNvCxnSpPr>
          <p:nvPr/>
        </p:nvCxnSpPr>
        <p:spPr>
          <a:xfrm flipH="1" flipV="1">
            <a:off x="5855777" y="4882115"/>
            <a:ext cx="1156442" cy="729908"/>
          </a:xfrm>
          <a:prstGeom prst="line">
            <a:avLst/>
          </a:prstGeom>
        </p:spPr>
        <p:style>
          <a:lnRef idx="2">
            <a:schemeClr val="dk1"/>
          </a:lnRef>
          <a:fillRef idx="0">
            <a:schemeClr val="dk1"/>
          </a:fillRef>
          <a:effectRef idx="1">
            <a:schemeClr val="dk1"/>
          </a:effectRef>
          <a:fontRef idx="minor">
            <a:schemeClr val="tx1"/>
          </a:fontRef>
        </p:style>
      </p:cxnSp>
      <p:sp>
        <p:nvSpPr>
          <p:cNvPr id="30" name="Ellipse 29"/>
          <p:cNvSpPr/>
          <p:nvPr/>
        </p:nvSpPr>
        <p:spPr>
          <a:xfrm>
            <a:off x="7201546" y="2203989"/>
            <a:ext cx="1123627" cy="4843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Client</a:t>
            </a:r>
            <a:endParaRPr lang="de-DE" dirty="0"/>
          </a:p>
        </p:txBody>
      </p:sp>
      <p:cxnSp>
        <p:nvCxnSpPr>
          <p:cNvPr id="32" name="Gerader Verbinder 31"/>
          <p:cNvCxnSpPr>
            <a:stCxn id="30" idx="2"/>
            <a:endCxn id="7" idx="3"/>
          </p:cNvCxnSpPr>
          <p:nvPr/>
        </p:nvCxnSpPr>
        <p:spPr>
          <a:xfrm flipH="1">
            <a:off x="6427438" y="2446150"/>
            <a:ext cx="774108" cy="484322"/>
          </a:xfrm>
          <a:prstGeom prst="line">
            <a:avLst/>
          </a:prstGeom>
        </p:spPr>
        <p:style>
          <a:lnRef idx="2">
            <a:schemeClr val="dk1"/>
          </a:lnRef>
          <a:fillRef idx="0">
            <a:schemeClr val="dk1"/>
          </a:fillRef>
          <a:effectRef idx="1">
            <a:schemeClr val="dk1"/>
          </a:effectRef>
          <a:fontRef idx="minor">
            <a:schemeClr val="tx1"/>
          </a:fontRef>
        </p:style>
      </p:cxnSp>
      <p:sp>
        <p:nvSpPr>
          <p:cNvPr id="39" name="Textfeld 38"/>
          <p:cNvSpPr txBox="1"/>
          <p:nvPr/>
        </p:nvSpPr>
        <p:spPr>
          <a:xfrm>
            <a:off x="275181" y="3096813"/>
            <a:ext cx="2565767" cy="369332"/>
          </a:xfrm>
          <a:prstGeom prst="rect">
            <a:avLst/>
          </a:prstGeom>
          <a:solidFill>
            <a:schemeClr val="bg1"/>
          </a:solidFill>
        </p:spPr>
        <p:txBody>
          <a:bodyPr wrap="none" rtlCol="0">
            <a:spAutoFit/>
          </a:bodyPr>
          <a:lstStyle/>
          <a:p>
            <a:r>
              <a:rPr lang="en-GB" dirty="0" smtClean="0"/>
              <a:t>PRIVMSG Bob :Hello, Bob</a:t>
            </a:r>
            <a:endParaRPr lang="de-DE" dirty="0"/>
          </a:p>
        </p:txBody>
      </p:sp>
      <p:cxnSp>
        <p:nvCxnSpPr>
          <p:cNvPr id="46" name="Gekrümmter Verbinder 45"/>
          <p:cNvCxnSpPr>
            <a:stCxn id="15" idx="4"/>
            <a:endCxn id="6" idx="0"/>
          </p:cNvCxnSpPr>
          <p:nvPr/>
        </p:nvCxnSpPr>
        <p:spPr>
          <a:xfrm rot="16200000" flipH="1">
            <a:off x="2221048" y="2094923"/>
            <a:ext cx="405000" cy="2178804"/>
          </a:xfrm>
          <a:prstGeom prst="curvedConnector3">
            <a:avLst>
              <a:gd name="adj1" fmla="val -1045"/>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krümmter Verbinder 48"/>
          <p:cNvCxnSpPr>
            <a:stCxn id="6" idx="2"/>
            <a:endCxn id="8" idx="1"/>
          </p:cNvCxnSpPr>
          <p:nvPr/>
        </p:nvCxnSpPr>
        <p:spPr>
          <a:xfrm rot="16200000" flipH="1">
            <a:off x="3917345" y="3951072"/>
            <a:ext cx="526647" cy="1335437"/>
          </a:xfrm>
          <a:prstGeom prst="curved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krümmter Verbinder 51"/>
          <p:cNvCxnSpPr>
            <a:stCxn id="8" idx="3"/>
            <a:endCxn id="21" idx="1"/>
          </p:cNvCxnSpPr>
          <p:nvPr/>
        </p:nvCxnSpPr>
        <p:spPr>
          <a:xfrm>
            <a:off x="5855777" y="4882115"/>
            <a:ext cx="1156442" cy="729908"/>
          </a:xfrm>
          <a:prstGeom prst="curved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83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IRC Nachrichtenformat in BNF</a:t>
            </a:r>
            <a:endParaRPr lang="de-DE" dirty="0"/>
          </a:p>
        </p:txBody>
      </p:sp>
      <p:sp>
        <p:nvSpPr>
          <p:cNvPr id="3" name="Inhaltsplatzhalter 2"/>
          <p:cNvSpPr>
            <a:spLocks noGrp="1"/>
          </p:cNvSpPr>
          <p:nvPr>
            <p:ph idx="1"/>
          </p:nvPr>
        </p:nvSpPr>
        <p:spPr/>
        <p:txBody>
          <a:bodyPr>
            <a:noAutofit/>
          </a:bodyPr>
          <a:lstStyle/>
          <a:p>
            <a:pPr marL="0" indent="0">
              <a:buNone/>
            </a:pPr>
            <a:r>
              <a:rPr lang="en-US" sz="1400" b="1" dirty="0">
                <a:latin typeface="Lucida Console" panose="020B0609040504020204" pitchFamily="49" charset="0"/>
              </a:rPr>
              <a:t>&lt;message&gt;  ::= [':' &lt;prefix&gt; &lt;SPACE&gt; ] &lt;command&gt; &lt;</a:t>
            </a:r>
            <a:r>
              <a:rPr lang="en-US" sz="1400" b="1" dirty="0" err="1">
                <a:latin typeface="Lucida Console" panose="020B0609040504020204" pitchFamily="49" charset="0"/>
              </a:rPr>
              <a:t>params</a:t>
            </a:r>
            <a:r>
              <a:rPr lang="en-US" sz="1400" b="1" dirty="0">
                <a:latin typeface="Lucida Console" panose="020B0609040504020204" pitchFamily="49" charset="0"/>
              </a:rPr>
              <a:t>&gt; &lt;</a:t>
            </a:r>
            <a:r>
              <a:rPr lang="en-US" sz="1400" b="1" dirty="0" err="1">
                <a:latin typeface="Lucida Console" panose="020B0609040504020204" pitchFamily="49" charset="0"/>
              </a:rPr>
              <a:t>crlf</a:t>
            </a:r>
            <a:r>
              <a:rPr lang="en-US" sz="1400" b="1" dirty="0">
                <a:latin typeface="Lucida Console" panose="020B0609040504020204" pitchFamily="49" charset="0"/>
              </a:rPr>
              <a:t>&gt;</a:t>
            </a:r>
          </a:p>
          <a:p>
            <a:pPr marL="0" indent="0">
              <a:buNone/>
            </a:pPr>
            <a:r>
              <a:rPr lang="en-US" sz="1400" b="1" dirty="0">
                <a:latin typeface="Lucida Console" panose="020B0609040504020204" pitchFamily="49" charset="0"/>
              </a:rPr>
              <a:t>&lt;prefix&gt;   ::= &lt;</a:t>
            </a:r>
            <a:r>
              <a:rPr lang="en-US" sz="1400" b="1" dirty="0" err="1">
                <a:latin typeface="Lucida Console" panose="020B0609040504020204" pitchFamily="49" charset="0"/>
              </a:rPr>
              <a:t>servername</a:t>
            </a:r>
            <a:r>
              <a:rPr lang="en-US" sz="1400" b="1" dirty="0">
                <a:latin typeface="Lucida Console" panose="020B0609040504020204" pitchFamily="49" charset="0"/>
              </a:rPr>
              <a:t>&gt; | &lt;nick&gt; [ '!' &lt;user&gt; ] [ '@' &lt;host&gt; ]</a:t>
            </a:r>
          </a:p>
          <a:p>
            <a:pPr marL="0" indent="0">
              <a:buNone/>
            </a:pPr>
            <a:r>
              <a:rPr lang="en-US" sz="1400" b="1" dirty="0">
                <a:latin typeface="Lucida Console" panose="020B0609040504020204" pitchFamily="49" charset="0"/>
              </a:rPr>
              <a:t>&lt;command&gt;  ::= &lt;letter&gt; { &lt;letter&gt; } | &lt;number&gt; &lt;number&gt; &lt;number&gt;</a:t>
            </a:r>
          </a:p>
          <a:p>
            <a:pPr marL="0" indent="0">
              <a:buNone/>
            </a:pPr>
            <a:r>
              <a:rPr lang="en-US" sz="1400" b="1" dirty="0">
                <a:latin typeface="Lucida Console" panose="020B0609040504020204" pitchFamily="49" charset="0"/>
              </a:rPr>
              <a:t>&lt;SPACE&gt;    ::= ' ' { ' ' }</a:t>
            </a:r>
          </a:p>
          <a:p>
            <a:pPr marL="0" indent="0">
              <a:buNone/>
            </a:pPr>
            <a:r>
              <a:rPr lang="en-US" sz="1400" b="1" dirty="0">
                <a:latin typeface="Lucida Console" panose="020B0609040504020204" pitchFamily="49" charset="0"/>
              </a:rPr>
              <a:t>&lt;</a:t>
            </a:r>
            <a:r>
              <a:rPr lang="en-US" sz="1400" b="1" dirty="0" err="1">
                <a:latin typeface="Lucida Console" panose="020B0609040504020204" pitchFamily="49" charset="0"/>
              </a:rPr>
              <a:t>params</a:t>
            </a:r>
            <a:r>
              <a:rPr lang="en-US" sz="1400" b="1" dirty="0">
                <a:latin typeface="Lucida Console" panose="020B0609040504020204" pitchFamily="49" charset="0"/>
              </a:rPr>
              <a:t>&gt;   ::= &lt;SPACE&gt; [ ':' &lt;trailing&gt; | &lt;middle&gt; &lt;</a:t>
            </a:r>
            <a:r>
              <a:rPr lang="en-US" sz="1400" b="1" dirty="0" err="1">
                <a:latin typeface="Lucida Console" panose="020B0609040504020204" pitchFamily="49" charset="0"/>
              </a:rPr>
              <a:t>params</a:t>
            </a:r>
            <a:r>
              <a:rPr lang="en-US" sz="1400" b="1" dirty="0">
                <a:latin typeface="Lucida Console" panose="020B0609040504020204" pitchFamily="49" charset="0"/>
              </a:rPr>
              <a:t>&gt; </a:t>
            </a:r>
            <a:r>
              <a:rPr lang="en-US" sz="1400" b="1" dirty="0" smtClean="0">
                <a:latin typeface="Lucida Console" panose="020B0609040504020204" pitchFamily="49" charset="0"/>
              </a:rPr>
              <a:t>]</a:t>
            </a:r>
            <a:endParaRPr lang="en-US" sz="1400" b="1" dirty="0">
              <a:latin typeface="Lucida Console" panose="020B0609040504020204" pitchFamily="49" charset="0"/>
            </a:endParaRPr>
          </a:p>
          <a:p>
            <a:pPr marL="0" indent="0">
              <a:buNone/>
            </a:pPr>
            <a:r>
              <a:rPr lang="en-US" sz="1400" b="1" dirty="0">
                <a:latin typeface="Lucida Console" panose="020B0609040504020204" pitchFamily="49" charset="0"/>
              </a:rPr>
              <a:t>&lt;middle&gt;   ::= &lt;Any *non-empty* sequence of octets not including </a:t>
            </a:r>
            <a:r>
              <a:rPr lang="en-US" sz="1400" b="1" dirty="0" smtClean="0">
                <a:latin typeface="Lucida Console" panose="020B0609040504020204" pitchFamily="49" charset="0"/>
              </a:rPr>
              <a:t>SPACE or </a:t>
            </a:r>
            <a:r>
              <a:rPr lang="en-US" sz="1400" b="1" dirty="0">
                <a:latin typeface="Lucida Console" panose="020B0609040504020204" pitchFamily="49" charset="0"/>
              </a:rPr>
              <a:t>NUL or CR or LF, the first of which may not be ':'&gt;</a:t>
            </a:r>
          </a:p>
          <a:p>
            <a:pPr marL="0" indent="0">
              <a:buNone/>
            </a:pPr>
            <a:r>
              <a:rPr lang="en-US" sz="1400" b="1" dirty="0">
                <a:latin typeface="Lucida Console" panose="020B0609040504020204" pitchFamily="49" charset="0"/>
              </a:rPr>
              <a:t>&lt;trailing&gt; ::= &lt;Any, possibly *empty*, sequence of octets not </a:t>
            </a:r>
            <a:r>
              <a:rPr lang="en-US" sz="1400" b="1" dirty="0" smtClean="0">
                <a:latin typeface="Lucida Console" panose="020B0609040504020204" pitchFamily="49" charset="0"/>
              </a:rPr>
              <a:t>including NUL </a:t>
            </a:r>
            <a:r>
              <a:rPr lang="en-US" sz="1400" b="1" dirty="0">
                <a:latin typeface="Lucida Console" panose="020B0609040504020204" pitchFamily="49" charset="0"/>
              </a:rPr>
              <a:t>or CR or LF</a:t>
            </a:r>
            <a:r>
              <a:rPr lang="en-US" sz="1400" b="1" dirty="0" smtClean="0">
                <a:latin typeface="Lucida Console" panose="020B0609040504020204" pitchFamily="49" charset="0"/>
              </a:rPr>
              <a:t>&gt;</a:t>
            </a:r>
            <a:endParaRPr lang="en-US" sz="1400" b="1" dirty="0">
              <a:latin typeface="Lucida Console" panose="020B0609040504020204" pitchFamily="49" charset="0"/>
            </a:endParaRPr>
          </a:p>
          <a:p>
            <a:pPr marL="0" indent="0">
              <a:buNone/>
            </a:pPr>
            <a:r>
              <a:rPr lang="en-US" sz="1400" b="1" dirty="0">
                <a:latin typeface="Lucida Console" panose="020B0609040504020204" pitchFamily="49" charset="0"/>
              </a:rPr>
              <a:t>&lt;</a:t>
            </a:r>
            <a:r>
              <a:rPr lang="en-US" sz="1400" b="1" dirty="0" err="1">
                <a:latin typeface="Lucida Console" panose="020B0609040504020204" pitchFamily="49" charset="0"/>
              </a:rPr>
              <a:t>crlf</a:t>
            </a:r>
            <a:r>
              <a:rPr lang="en-US" sz="1400" b="1" dirty="0">
                <a:latin typeface="Lucida Console" panose="020B0609040504020204" pitchFamily="49" charset="0"/>
              </a:rPr>
              <a:t>&gt;     ::= CR </a:t>
            </a:r>
            <a:r>
              <a:rPr lang="en-US" sz="1400" b="1" dirty="0" smtClean="0">
                <a:latin typeface="Lucida Console" panose="020B0609040504020204" pitchFamily="49" charset="0"/>
              </a:rPr>
              <a:t>LF</a:t>
            </a:r>
          </a:p>
          <a:p>
            <a:pPr marL="0" indent="0">
              <a:buNone/>
            </a:pPr>
            <a:r>
              <a:rPr lang="en-US" sz="2400" dirty="0" smtClean="0"/>
              <a:t>Die Syntax </a:t>
            </a:r>
            <a:r>
              <a:rPr lang="en-US" sz="2400" dirty="0" err="1" smtClean="0"/>
              <a:t>ist</a:t>
            </a:r>
            <a:r>
              <a:rPr lang="en-US" sz="2400" dirty="0" smtClean="0"/>
              <a:t> in der </a:t>
            </a:r>
            <a:r>
              <a:rPr lang="en-US" sz="2400" dirty="0" err="1" smtClean="0"/>
              <a:t>sog</a:t>
            </a:r>
            <a:r>
              <a:rPr lang="en-US" sz="2400" dirty="0" smtClean="0"/>
              <a:t>. Backus-Naur-Form (BNF) </a:t>
            </a:r>
            <a:r>
              <a:rPr lang="en-US" sz="2400" dirty="0" err="1" smtClean="0"/>
              <a:t>definiert</a:t>
            </a:r>
            <a:r>
              <a:rPr lang="de-DE" sz="2400" dirty="0" smtClean="0"/>
              <a:t>. Damit und mit der ebenfalls im RFC beschriebenen Semantik kann jeder einen IRC-Client oder Server eigenständig implementieren. </a:t>
            </a:r>
            <a:r>
              <a:rPr lang="de-DE" sz="2400" dirty="0" smtClean="0">
                <a:sym typeface="Wingdings" panose="05000000000000000000" pitchFamily="2" charset="2"/>
              </a:rPr>
              <a:t> Übung!</a:t>
            </a:r>
            <a:endParaRPr lang="de-DE" sz="2400" dirty="0" smtClean="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71</a:t>
            </a:fld>
            <a:endParaRPr lang="de-DE"/>
          </a:p>
        </p:txBody>
      </p:sp>
    </p:spTree>
    <p:extLst>
      <p:ext uri="{BB962C8B-B14F-4D97-AF65-F5344CB8AC3E}">
        <p14:creationId xmlns:p14="http://schemas.microsoft.com/office/powerpoint/2010/main" val="3828603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IRC Nachrichtenbeispiel</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Aus Sicht von Bob:</a:t>
            </a:r>
          </a:p>
          <a:p>
            <a:pPr marL="0" indent="0">
              <a:buNone/>
            </a:pPr>
            <a:r>
              <a:rPr lang="de-DE" dirty="0" smtClean="0"/>
              <a:t>Eine Nachricht von Alice trifft ein: </a:t>
            </a:r>
          </a:p>
          <a:p>
            <a:pPr marL="0" indent="0">
              <a:buNone/>
            </a:pPr>
            <a:r>
              <a:rPr lang="de-DE" sz="2000" dirty="0" smtClean="0"/>
              <a:t>:</a:t>
            </a:r>
            <a:r>
              <a:rPr lang="de-DE" sz="2000" dirty="0" err="1" smtClean="0">
                <a:solidFill>
                  <a:srgbClr val="00B050"/>
                </a:solidFill>
                <a:latin typeface="Lucida Console" panose="020B0609040504020204" pitchFamily="49" charset="0"/>
              </a:rPr>
              <a:t>alice</a:t>
            </a:r>
            <a:r>
              <a:rPr lang="de-DE" sz="2000" dirty="0" smtClean="0">
                <a:latin typeface="Lucida Console" panose="020B0609040504020204" pitchFamily="49" charset="0"/>
              </a:rPr>
              <a:t>!~irssi@</a:t>
            </a:r>
            <a:r>
              <a:rPr lang="de-DE" sz="2000" dirty="0" smtClean="0">
                <a:solidFill>
                  <a:srgbClr val="0070C0"/>
                </a:solidFill>
                <a:latin typeface="Lucida Console" panose="020B0609040504020204" pitchFamily="49" charset="0"/>
              </a:rPr>
              <a:t>irc1.mnm-team.org</a:t>
            </a:r>
            <a:r>
              <a:rPr lang="de-DE" sz="2000" dirty="0" smtClean="0">
                <a:latin typeface="Lucida Console" panose="020B0609040504020204" pitchFamily="49" charset="0"/>
              </a:rPr>
              <a:t> </a:t>
            </a:r>
            <a:r>
              <a:rPr lang="de-DE" sz="2000" dirty="0">
                <a:solidFill>
                  <a:srgbClr val="7030A0"/>
                </a:solidFill>
                <a:latin typeface="Lucida Console" panose="020B0609040504020204" pitchFamily="49" charset="0"/>
              </a:rPr>
              <a:t>PRIVMSG</a:t>
            </a:r>
            <a:r>
              <a:rPr lang="de-DE" sz="2000" dirty="0">
                <a:latin typeface="Lucida Console" panose="020B0609040504020204" pitchFamily="49" charset="0"/>
              </a:rPr>
              <a:t> </a:t>
            </a:r>
            <a:r>
              <a:rPr lang="de-DE" sz="2000" dirty="0" err="1" smtClean="0">
                <a:solidFill>
                  <a:srgbClr val="FF0000"/>
                </a:solidFill>
                <a:latin typeface="Lucida Console" panose="020B0609040504020204" pitchFamily="49" charset="0"/>
              </a:rPr>
              <a:t>bob</a:t>
            </a:r>
            <a:r>
              <a:rPr lang="de-DE" sz="2000" dirty="0" smtClean="0">
                <a:latin typeface="Lucida Console" panose="020B0609040504020204" pitchFamily="49" charset="0"/>
              </a:rPr>
              <a:t> :</a:t>
            </a:r>
            <a:r>
              <a:rPr lang="de-DE" sz="2000" dirty="0" err="1" smtClean="0">
                <a:solidFill>
                  <a:srgbClr val="C00000"/>
                </a:solidFill>
                <a:latin typeface="Lucida Console" panose="020B0609040504020204" pitchFamily="49" charset="0"/>
              </a:rPr>
              <a:t>Hello</a:t>
            </a:r>
            <a:r>
              <a:rPr lang="de-DE" sz="2000" dirty="0">
                <a:solidFill>
                  <a:srgbClr val="C00000"/>
                </a:solidFill>
                <a:latin typeface="Lucida Console" panose="020B0609040504020204" pitchFamily="49" charset="0"/>
              </a:rPr>
              <a:t>, </a:t>
            </a:r>
            <a:r>
              <a:rPr lang="de-DE" sz="2000" dirty="0" smtClean="0">
                <a:solidFill>
                  <a:srgbClr val="C00000"/>
                </a:solidFill>
                <a:latin typeface="Lucida Console" panose="020B0609040504020204" pitchFamily="49" charset="0"/>
              </a:rPr>
              <a:t>Bob</a:t>
            </a:r>
            <a:endParaRPr lang="de-DE" sz="2000" dirty="0">
              <a:solidFill>
                <a:srgbClr val="C00000"/>
              </a:solidFill>
              <a:latin typeface="Lucida Console" panose="020B0609040504020204" pitchFamily="49" charset="0"/>
            </a:endParaRPr>
          </a:p>
          <a:p>
            <a:pPr marL="0" indent="0">
              <a:buNone/>
            </a:pPr>
            <a:r>
              <a:rPr lang="de-DE" sz="2000" dirty="0" smtClean="0"/>
              <a:t>„</a:t>
            </a:r>
            <a:r>
              <a:rPr lang="de-DE" sz="2000" dirty="0" smtClean="0">
                <a:solidFill>
                  <a:srgbClr val="00B050"/>
                </a:solidFill>
              </a:rPr>
              <a:t>Alice</a:t>
            </a:r>
            <a:r>
              <a:rPr lang="de-DE" sz="2000" dirty="0" smtClean="0"/>
              <a:t>, verbunden mit dem Server </a:t>
            </a:r>
            <a:r>
              <a:rPr lang="de-DE" sz="2000" dirty="0" smtClean="0">
                <a:solidFill>
                  <a:srgbClr val="0070C0"/>
                </a:solidFill>
              </a:rPr>
              <a:t>irc1.mnm-team.org</a:t>
            </a:r>
            <a:r>
              <a:rPr lang="de-DE" sz="2000" dirty="0" smtClean="0"/>
              <a:t>, sendet eine </a:t>
            </a:r>
            <a:r>
              <a:rPr lang="de-DE" sz="2000" dirty="0" smtClean="0">
                <a:solidFill>
                  <a:srgbClr val="7030A0"/>
                </a:solidFill>
              </a:rPr>
              <a:t>Nachricht</a:t>
            </a:r>
            <a:r>
              <a:rPr lang="de-DE" sz="2000" dirty="0" smtClean="0"/>
              <a:t>  an </a:t>
            </a:r>
            <a:r>
              <a:rPr lang="de-DE" sz="2000" dirty="0" err="1" smtClean="0">
                <a:solidFill>
                  <a:srgbClr val="FF0000"/>
                </a:solidFill>
              </a:rPr>
              <a:t>bob</a:t>
            </a:r>
            <a:r>
              <a:rPr lang="de-DE" sz="2000" dirty="0" smtClean="0"/>
              <a:t>, nämlich </a:t>
            </a:r>
            <a:r>
              <a:rPr lang="de-DE" sz="2000" dirty="0" err="1" smtClean="0">
                <a:solidFill>
                  <a:srgbClr val="C00000"/>
                </a:solidFill>
              </a:rPr>
              <a:t>Hello</a:t>
            </a:r>
            <a:r>
              <a:rPr lang="de-DE" sz="2000" dirty="0" smtClean="0">
                <a:solidFill>
                  <a:srgbClr val="C00000"/>
                </a:solidFill>
              </a:rPr>
              <a:t>, </a:t>
            </a:r>
            <a:r>
              <a:rPr lang="de-DE" sz="2000" dirty="0" err="1" smtClean="0">
                <a:solidFill>
                  <a:srgbClr val="C00000"/>
                </a:solidFill>
              </a:rPr>
              <a:t>world</a:t>
            </a:r>
            <a:r>
              <a:rPr lang="de-DE" sz="2000" dirty="0" smtClean="0"/>
              <a:t>“</a:t>
            </a:r>
          </a:p>
          <a:p>
            <a:pPr marL="0" indent="0">
              <a:buNone/>
            </a:pPr>
            <a:r>
              <a:rPr lang="de-DE" dirty="0" smtClean="0"/>
              <a:t>Bob antwortet via:</a:t>
            </a:r>
            <a:endParaRPr lang="de-DE" dirty="0"/>
          </a:p>
          <a:p>
            <a:pPr marL="0" indent="0">
              <a:buNone/>
            </a:pPr>
            <a:r>
              <a:rPr lang="de-DE" sz="2000" dirty="0" smtClean="0">
                <a:solidFill>
                  <a:srgbClr val="7030A0"/>
                </a:solidFill>
              </a:rPr>
              <a:t>PRIVMSG</a:t>
            </a:r>
            <a:r>
              <a:rPr lang="de-DE" sz="2000" dirty="0" smtClean="0"/>
              <a:t> </a:t>
            </a:r>
            <a:r>
              <a:rPr lang="de-DE" sz="2000" dirty="0" err="1" smtClean="0">
                <a:solidFill>
                  <a:srgbClr val="FF0000"/>
                </a:solidFill>
              </a:rPr>
              <a:t>alice</a:t>
            </a:r>
            <a:r>
              <a:rPr lang="de-DE" sz="2000" dirty="0" smtClean="0"/>
              <a:t> </a:t>
            </a:r>
            <a:r>
              <a:rPr lang="de-DE" sz="2000" dirty="0"/>
              <a:t>:</a:t>
            </a:r>
            <a:r>
              <a:rPr lang="de-DE" sz="2000" dirty="0" err="1">
                <a:solidFill>
                  <a:srgbClr val="C00000"/>
                </a:solidFill>
              </a:rPr>
              <a:t>Hello</a:t>
            </a:r>
            <a:r>
              <a:rPr lang="de-DE" sz="2000" dirty="0">
                <a:solidFill>
                  <a:srgbClr val="C00000"/>
                </a:solidFill>
              </a:rPr>
              <a:t>, </a:t>
            </a:r>
            <a:r>
              <a:rPr lang="de-DE" sz="2000" dirty="0" err="1" smtClean="0">
                <a:solidFill>
                  <a:srgbClr val="C00000"/>
                </a:solidFill>
              </a:rPr>
              <a:t>alice</a:t>
            </a:r>
            <a:endParaRPr lang="de-DE" sz="2000" dirty="0">
              <a:solidFill>
                <a:srgbClr val="C00000"/>
              </a:solidFill>
            </a:endParaRPr>
          </a:p>
          <a:p>
            <a:pPr marL="0" indent="0">
              <a:buNone/>
            </a:pPr>
            <a:r>
              <a:rPr lang="de-DE" dirty="0" smtClean="0"/>
              <a:t>Die weiteren Teile der Nachricht werden vom Server beim Weiterleiten hinzugefügt. Die Chatsoftware stellt diese Nachrichten dann in einem Chatfenster dar.</a:t>
            </a:r>
            <a:endParaRPr lang="de-DE" dirty="0"/>
          </a:p>
          <a:p>
            <a:pPr marL="0" indent="0">
              <a:buNone/>
            </a:pPr>
            <a:endParaRPr lang="de-DE" dirty="0" smtClean="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72</a:t>
            </a:fld>
            <a:endParaRPr lang="de-DE"/>
          </a:p>
        </p:txBody>
      </p:sp>
    </p:spTree>
    <p:extLst>
      <p:ext uri="{BB962C8B-B14F-4D97-AF65-F5344CB8AC3E}">
        <p14:creationId xmlns:p14="http://schemas.microsoft.com/office/powerpoint/2010/main" val="1512790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Electronic </a:t>
            </a:r>
            <a:r>
              <a:rPr lang="de-DE" dirty="0"/>
              <a:t>Mail (Email)</a:t>
            </a:r>
          </a:p>
        </p:txBody>
      </p:sp>
      <p:sp>
        <p:nvSpPr>
          <p:cNvPr id="7" name="Text Placeholder 6"/>
          <p:cNvSpPr>
            <a:spLocks noGrp="1"/>
          </p:cNvSpPr>
          <p:nvPr>
            <p:ph type="body" idx="1"/>
          </p:nvPr>
        </p:nvSpPr>
        <p:spPr/>
        <p:txBody>
          <a:bodyPr/>
          <a:lstStyle/>
          <a:p>
            <a:r>
              <a:rPr lang="de-DE" dirty="0"/>
              <a:t>SMTP, MIME, POP, IMAP</a:t>
            </a:r>
          </a:p>
          <a:p>
            <a:endParaRPr lang="de-DE" dirty="0"/>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73</a:t>
            </a:fld>
            <a:endParaRPr lang="de-DE"/>
          </a:p>
        </p:txBody>
      </p:sp>
    </p:spTree>
    <p:extLst>
      <p:ext uri="{BB962C8B-B14F-4D97-AF65-F5344CB8AC3E}">
        <p14:creationId xmlns:p14="http://schemas.microsoft.com/office/powerpoint/2010/main" val="16458006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Message Handling Systeme: Rollen</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74</a:t>
            </a:fld>
            <a:endParaRPr lang="de-DE"/>
          </a:p>
        </p:txBody>
      </p:sp>
      <p:sp>
        <p:nvSpPr>
          <p:cNvPr id="5" name="Abgerundetes Rechteck 16"/>
          <p:cNvSpPr/>
          <p:nvPr/>
        </p:nvSpPr>
        <p:spPr>
          <a:xfrm>
            <a:off x="909984" y="2504912"/>
            <a:ext cx="5997818" cy="3399310"/>
          </a:xfrm>
          <a:prstGeom prst="roundRect">
            <a:avLst>
              <a:gd name="adj" fmla="val 14795"/>
            </a:avLst>
          </a:prstGeom>
          <a:solidFill>
            <a:srgbClr val="E2CEFF"/>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19"/>
          <p:cNvSpPr/>
          <p:nvPr/>
        </p:nvSpPr>
        <p:spPr>
          <a:xfrm>
            <a:off x="1772086" y="3431560"/>
            <a:ext cx="4926650" cy="2311400"/>
          </a:xfrm>
          <a:prstGeom prst="roundRect">
            <a:avLst>
              <a:gd name="adj" fmla="val 18521"/>
            </a:avLst>
          </a:prstGeom>
          <a:solidFill>
            <a:srgbClr val="D1E1FF"/>
          </a:solidFill>
          <a:ln>
            <a:solidFill>
              <a:srgbClr val="83AA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 name="Gruppierung 92"/>
          <p:cNvGrpSpPr/>
          <p:nvPr/>
        </p:nvGrpSpPr>
        <p:grpSpPr>
          <a:xfrm>
            <a:off x="879254" y="2764750"/>
            <a:ext cx="1017490" cy="1189932"/>
            <a:chOff x="1309307" y="2380930"/>
            <a:chExt cx="1017490" cy="1189932"/>
          </a:xfrm>
        </p:grpSpPr>
        <p:sp>
          <p:nvSpPr>
            <p:cNvPr id="8" name="Textfeld 20"/>
            <p:cNvSpPr txBox="1"/>
            <p:nvPr/>
          </p:nvSpPr>
          <p:spPr>
            <a:xfrm>
              <a:off x="1309307" y="2380930"/>
              <a:ext cx="1017489" cy="369332"/>
            </a:xfrm>
            <a:prstGeom prst="rect">
              <a:avLst/>
            </a:prstGeom>
            <a:noFill/>
          </p:spPr>
          <p:txBody>
            <a:bodyPr wrap="square" rtlCol="0">
              <a:spAutoFit/>
            </a:bodyPr>
            <a:lstStyle/>
            <a:p>
              <a:r>
                <a:rPr lang="de-DE" b="1" dirty="0">
                  <a:solidFill>
                    <a:schemeClr val="accent4">
                      <a:lumMod val="75000"/>
                    </a:schemeClr>
                  </a:solidFill>
                </a:rPr>
                <a:t>MHS</a:t>
              </a:r>
            </a:p>
          </p:txBody>
        </p:sp>
        <p:sp>
          <p:nvSpPr>
            <p:cNvPr id="9" name="Textfeld 21"/>
            <p:cNvSpPr txBox="1"/>
            <p:nvPr/>
          </p:nvSpPr>
          <p:spPr>
            <a:xfrm>
              <a:off x="1309308" y="2647532"/>
              <a:ext cx="1017489" cy="923330"/>
            </a:xfrm>
            <a:prstGeom prst="rect">
              <a:avLst/>
            </a:prstGeom>
            <a:noFill/>
          </p:spPr>
          <p:txBody>
            <a:bodyPr wrap="none" rtlCol="0">
              <a:spAutoFit/>
            </a:bodyPr>
            <a:lstStyle/>
            <a:p>
              <a:r>
                <a:rPr lang="de-DE" dirty="0">
                  <a:solidFill>
                    <a:schemeClr val="accent4">
                      <a:lumMod val="75000"/>
                    </a:schemeClr>
                  </a:solidFill>
                </a:rPr>
                <a:t>Message</a:t>
              </a:r>
            </a:p>
            <a:p>
              <a:r>
                <a:rPr lang="de-DE" dirty="0">
                  <a:solidFill>
                    <a:schemeClr val="accent4">
                      <a:lumMod val="75000"/>
                    </a:schemeClr>
                  </a:solidFill>
                </a:rPr>
                <a:t>Handling</a:t>
              </a:r>
            </a:p>
            <a:p>
              <a:r>
                <a:rPr lang="de-DE" dirty="0">
                  <a:solidFill>
                    <a:schemeClr val="accent4">
                      <a:lumMod val="75000"/>
                    </a:schemeClr>
                  </a:solidFill>
                </a:rPr>
                <a:t>System</a:t>
              </a:r>
            </a:p>
          </p:txBody>
        </p:sp>
      </p:grpSp>
      <p:grpSp>
        <p:nvGrpSpPr>
          <p:cNvPr id="10" name="Gruppierung 94"/>
          <p:cNvGrpSpPr/>
          <p:nvPr/>
        </p:nvGrpSpPr>
        <p:grpSpPr>
          <a:xfrm>
            <a:off x="1741357" y="3702412"/>
            <a:ext cx="1017490" cy="1189932"/>
            <a:chOff x="2171410" y="3318592"/>
            <a:chExt cx="1017490" cy="1189932"/>
          </a:xfrm>
        </p:grpSpPr>
        <p:sp>
          <p:nvSpPr>
            <p:cNvPr id="11" name="Textfeld 22"/>
            <p:cNvSpPr txBox="1"/>
            <p:nvPr/>
          </p:nvSpPr>
          <p:spPr>
            <a:xfrm>
              <a:off x="2171410" y="3318592"/>
              <a:ext cx="1017489" cy="369332"/>
            </a:xfrm>
            <a:prstGeom prst="rect">
              <a:avLst/>
            </a:prstGeom>
            <a:noFill/>
          </p:spPr>
          <p:txBody>
            <a:bodyPr wrap="square" rtlCol="0">
              <a:spAutoFit/>
            </a:bodyPr>
            <a:lstStyle/>
            <a:p>
              <a:r>
                <a:rPr lang="de-DE" b="1" dirty="0">
                  <a:solidFill>
                    <a:srgbClr val="3366FF"/>
                  </a:solidFill>
                </a:rPr>
                <a:t>MTS</a:t>
              </a:r>
            </a:p>
          </p:txBody>
        </p:sp>
        <p:sp>
          <p:nvSpPr>
            <p:cNvPr id="12" name="Textfeld 23"/>
            <p:cNvSpPr txBox="1"/>
            <p:nvPr/>
          </p:nvSpPr>
          <p:spPr>
            <a:xfrm>
              <a:off x="2171411" y="3585194"/>
              <a:ext cx="1017489" cy="923330"/>
            </a:xfrm>
            <a:prstGeom prst="rect">
              <a:avLst/>
            </a:prstGeom>
            <a:noFill/>
          </p:spPr>
          <p:txBody>
            <a:bodyPr wrap="none" rtlCol="0">
              <a:spAutoFit/>
            </a:bodyPr>
            <a:lstStyle/>
            <a:p>
              <a:r>
                <a:rPr lang="de-DE" dirty="0">
                  <a:solidFill>
                    <a:srgbClr val="3366FF"/>
                  </a:solidFill>
                </a:rPr>
                <a:t>Message</a:t>
              </a:r>
            </a:p>
            <a:p>
              <a:r>
                <a:rPr lang="de-DE" dirty="0">
                  <a:solidFill>
                    <a:srgbClr val="3366FF"/>
                  </a:solidFill>
                </a:rPr>
                <a:t>Transfer</a:t>
              </a:r>
            </a:p>
            <a:p>
              <a:r>
                <a:rPr lang="de-DE" dirty="0">
                  <a:solidFill>
                    <a:srgbClr val="3366FF"/>
                  </a:solidFill>
                </a:rPr>
                <a:t>System</a:t>
              </a:r>
            </a:p>
          </p:txBody>
        </p:sp>
      </p:grpSp>
      <p:sp>
        <p:nvSpPr>
          <p:cNvPr id="13" name="Rechteck 25"/>
          <p:cNvSpPr/>
          <p:nvPr/>
        </p:nvSpPr>
        <p:spPr>
          <a:xfrm>
            <a:off x="2705538" y="2785234"/>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UA</a:t>
            </a:r>
          </a:p>
        </p:txBody>
      </p:sp>
      <p:sp>
        <p:nvSpPr>
          <p:cNvPr id="14" name="Rechteck 30"/>
          <p:cNvSpPr/>
          <p:nvPr/>
        </p:nvSpPr>
        <p:spPr>
          <a:xfrm>
            <a:off x="4996589" y="4315551"/>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5" name="Rechteck 31"/>
          <p:cNvSpPr/>
          <p:nvPr/>
        </p:nvSpPr>
        <p:spPr>
          <a:xfrm>
            <a:off x="3577533" y="3701091"/>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6" name="Rechteck 32"/>
          <p:cNvSpPr/>
          <p:nvPr/>
        </p:nvSpPr>
        <p:spPr>
          <a:xfrm>
            <a:off x="3817463" y="4893474"/>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7" name="Rechteck 33"/>
          <p:cNvSpPr/>
          <p:nvPr/>
        </p:nvSpPr>
        <p:spPr>
          <a:xfrm>
            <a:off x="2638337" y="4528312"/>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8" name="Rechteck 34"/>
          <p:cNvSpPr/>
          <p:nvPr/>
        </p:nvSpPr>
        <p:spPr>
          <a:xfrm>
            <a:off x="5883975" y="5106235"/>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cxnSp>
        <p:nvCxnSpPr>
          <p:cNvPr id="19" name="Gerade Verbindung mit Pfeil 48"/>
          <p:cNvCxnSpPr>
            <a:stCxn id="13" idx="0"/>
          </p:cNvCxnSpPr>
          <p:nvPr/>
        </p:nvCxnSpPr>
        <p:spPr>
          <a:xfrm flipV="1">
            <a:off x="3027486" y="2454029"/>
            <a:ext cx="169" cy="331205"/>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Rechteck 53"/>
          <p:cNvSpPr/>
          <p:nvPr/>
        </p:nvSpPr>
        <p:spPr>
          <a:xfrm>
            <a:off x="5369751" y="2784047"/>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UA</a:t>
            </a:r>
          </a:p>
        </p:txBody>
      </p:sp>
      <p:cxnSp>
        <p:nvCxnSpPr>
          <p:cNvPr id="21" name="Gerade Verbindung mit Pfeil 60"/>
          <p:cNvCxnSpPr>
            <a:stCxn id="20" idx="0"/>
          </p:cNvCxnSpPr>
          <p:nvPr/>
        </p:nvCxnSpPr>
        <p:spPr>
          <a:xfrm flipV="1">
            <a:off x="5691699" y="2452842"/>
            <a:ext cx="169" cy="331205"/>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Gerade Verbindung mit Pfeil 61"/>
          <p:cNvCxnSpPr>
            <a:stCxn id="15" idx="0"/>
            <a:endCxn id="13" idx="2"/>
          </p:cNvCxnSpPr>
          <p:nvPr/>
        </p:nvCxnSpPr>
        <p:spPr>
          <a:xfrm flipH="1" flipV="1">
            <a:off x="3027486" y="3210757"/>
            <a:ext cx="871995" cy="490334"/>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64"/>
          <p:cNvCxnSpPr>
            <a:stCxn id="14" idx="0"/>
            <a:endCxn id="20" idx="2"/>
          </p:cNvCxnSpPr>
          <p:nvPr/>
        </p:nvCxnSpPr>
        <p:spPr>
          <a:xfrm flipV="1">
            <a:off x="5318537" y="3209570"/>
            <a:ext cx="373162" cy="1105981"/>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68"/>
          <p:cNvCxnSpPr>
            <a:stCxn id="18" idx="0"/>
            <a:endCxn id="14" idx="2"/>
          </p:cNvCxnSpPr>
          <p:nvPr/>
        </p:nvCxnSpPr>
        <p:spPr>
          <a:xfrm flipH="1" flipV="1">
            <a:off x="5318537" y="4741074"/>
            <a:ext cx="887386" cy="365161"/>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71"/>
          <p:cNvCxnSpPr>
            <a:stCxn id="18" idx="1"/>
            <a:endCxn id="16" idx="3"/>
          </p:cNvCxnSpPr>
          <p:nvPr/>
        </p:nvCxnSpPr>
        <p:spPr>
          <a:xfrm flipH="1" flipV="1">
            <a:off x="4461358" y="5106236"/>
            <a:ext cx="1422617" cy="212761"/>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75"/>
          <p:cNvCxnSpPr>
            <a:stCxn id="16" idx="0"/>
            <a:endCxn id="15" idx="2"/>
          </p:cNvCxnSpPr>
          <p:nvPr/>
        </p:nvCxnSpPr>
        <p:spPr>
          <a:xfrm flipH="1" flipV="1">
            <a:off x="3899481" y="4126614"/>
            <a:ext cx="239930" cy="766860"/>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78"/>
          <p:cNvCxnSpPr>
            <a:stCxn id="16" idx="1"/>
            <a:endCxn id="17" idx="3"/>
          </p:cNvCxnSpPr>
          <p:nvPr/>
        </p:nvCxnSpPr>
        <p:spPr>
          <a:xfrm flipH="1" flipV="1">
            <a:off x="3282232" y="4741074"/>
            <a:ext cx="535231" cy="365162"/>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81"/>
          <p:cNvCxnSpPr>
            <a:stCxn id="17" idx="0"/>
          </p:cNvCxnSpPr>
          <p:nvPr/>
        </p:nvCxnSpPr>
        <p:spPr>
          <a:xfrm flipV="1">
            <a:off x="2960285" y="3865948"/>
            <a:ext cx="617248" cy="662364"/>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84"/>
          <p:cNvCxnSpPr>
            <a:stCxn id="15" idx="3"/>
            <a:endCxn id="14" idx="1"/>
          </p:cNvCxnSpPr>
          <p:nvPr/>
        </p:nvCxnSpPr>
        <p:spPr>
          <a:xfrm>
            <a:off x="4221428" y="3913853"/>
            <a:ext cx="775161" cy="61446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87"/>
          <p:cNvCxnSpPr>
            <a:stCxn id="16" idx="3"/>
            <a:endCxn id="14" idx="2"/>
          </p:cNvCxnSpPr>
          <p:nvPr/>
        </p:nvCxnSpPr>
        <p:spPr>
          <a:xfrm flipV="1">
            <a:off x="4461358" y="4741074"/>
            <a:ext cx="857179" cy="365162"/>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31" name="Gruppierung 97"/>
          <p:cNvGrpSpPr/>
          <p:nvPr/>
        </p:nvGrpSpPr>
        <p:grpSpPr>
          <a:xfrm>
            <a:off x="2626887" y="1223317"/>
            <a:ext cx="804126" cy="1229525"/>
            <a:chOff x="3056940" y="839497"/>
            <a:chExt cx="804126" cy="1229525"/>
          </a:xfrm>
        </p:grpSpPr>
        <p:sp>
          <p:nvSpPr>
            <p:cNvPr id="32" name="Textfeld 47"/>
            <p:cNvSpPr txBox="1"/>
            <p:nvPr/>
          </p:nvSpPr>
          <p:spPr>
            <a:xfrm>
              <a:off x="3056940" y="839497"/>
              <a:ext cx="804126" cy="369332"/>
            </a:xfrm>
            <a:prstGeom prst="rect">
              <a:avLst/>
            </a:prstGeom>
            <a:noFill/>
          </p:spPr>
          <p:txBody>
            <a:bodyPr wrap="none" rtlCol="0">
              <a:spAutoFit/>
            </a:bodyPr>
            <a:lstStyle/>
            <a:p>
              <a:r>
                <a:rPr lang="de-DE" dirty="0"/>
                <a:t>User A</a:t>
              </a:r>
            </a:p>
          </p:txBody>
        </p:sp>
        <p:pic>
          <p:nvPicPr>
            <p:cNvPr id="33" name="Bild 95"/>
            <p:cNvPicPr>
              <a:picLocks noChangeAspect="1"/>
            </p:cNvPicPr>
            <p:nvPr/>
          </p:nvPicPr>
          <p:blipFill>
            <a:blip r:embed="rId3"/>
            <a:stretch>
              <a:fillRect/>
            </a:stretch>
          </p:blipFill>
          <p:spPr>
            <a:xfrm>
              <a:off x="3124420" y="1206693"/>
              <a:ext cx="669167" cy="862329"/>
            </a:xfrm>
            <a:prstGeom prst="rect">
              <a:avLst/>
            </a:prstGeom>
          </p:spPr>
        </p:pic>
      </p:grpSp>
      <p:grpSp>
        <p:nvGrpSpPr>
          <p:cNvPr id="34" name="Gruppierung 98"/>
          <p:cNvGrpSpPr/>
          <p:nvPr/>
        </p:nvGrpSpPr>
        <p:grpSpPr>
          <a:xfrm>
            <a:off x="5291100" y="1222130"/>
            <a:ext cx="804126" cy="1230712"/>
            <a:chOff x="5721153" y="838310"/>
            <a:chExt cx="804126" cy="1230712"/>
          </a:xfrm>
        </p:grpSpPr>
        <p:sp>
          <p:nvSpPr>
            <p:cNvPr id="35" name="Textfeld 59"/>
            <p:cNvSpPr txBox="1"/>
            <p:nvPr/>
          </p:nvSpPr>
          <p:spPr>
            <a:xfrm>
              <a:off x="5721153" y="838310"/>
              <a:ext cx="804126" cy="369332"/>
            </a:xfrm>
            <a:prstGeom prst="rect">
              <a:avLst/>
            </a:prstGeom>
            <a:noFill/>
          </p:spPr>
          <p:txBody>
            <a:bodyPr wrap="none" rtlCol="0">
              <a:spAutoFit/>
            </a:bodyPr>
            <a:lstStyle/>
            <a:p>
              <a:r>
                <a:rPr lang="de-DE" dirty="0"/>
                <a:t>User B</a:t>
              </a:r>
            </a:p>
          </p:txBody>
        </p:sp>
        <p:pic>
          <p:nvPicPr>
            <p:cNvPr id="36" name="Bild 96"/>
            <p:cNvPicPr>
              <a:picLocks noChangeAspect="1"/>
            </p:cNvPicPr>
            <p:nvPr/>
          </p:nvPicPr>
          <p:blipFill>
            <a:blip r:embed="rId3"/>
            <a:stretch>
              <a:fillRect/>
            </a:stretch>
          </p:blipFill>
          <p:spPr>
            <a:xfrm>
              <a:off x="5788633" y="1206693"/>
              <a:ext cx="669167" cy="862329"/>
            </a:xfrm>
            <a:prstGeom prst="rect">
              <a:avLst/>
            </a:prstGeom>
          </p:spPr>
        </p:pic>
      </p:grpSp>
      <p:sp>
        <p:nvSpPr>
          <p:cNvPr id="37" name="Rechteck 103"/>
          <p:cNvSpPr/>
          <p:nvPr/>
        </p:nvSpPr>
        <p:spPr>
          <a:xfrm>
            <a:off x="5995588" y="5714787"/>
            <a:ext cx="3058790" cy="1040015"/>
          </a:xfrm>
          <a:prstGeom prst="rect">
            <a:avLst/>
          </a:prstGeom>
          <a:solidFill>
            <a:srgbClr val="D9D9D9"/>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dirty="0">
              <a:solidFill>
                <a:schemeClr val="tx1"/>
              </a:solidFill>
            </a:endParaRPr>
          </a:p>
        </p:txBody>
      </p:sp>
      <p:sp>
        <p:nvSpPr>
          <p:cNvPr id="38" name="Rechteck 102"/>
          <p:cNvSpPr/>
          <p:nvPr/>
        </p:nvSpPr>
        <p:spPr>
          <a:xfrm>
            <a:off x="6057953" y="5785281"/>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UA</a:t>
            </a:r>
          </a:p>
        </p:txBody>
      </p:sp>
      <p:sp>
        <p:nvSpPr>
          <p:cNvPr id="39" name="Textfeld 101"/>
          <p:cNvSpPr txBox="1"/>
          <p:nvPr/>
        </p:nvSpPr>
        <p:spPr>
          <a:xfrm>
            <a:off x="6700819" y="5805765"/>
            <a:ext cx="1226230" cy="369332"/>
          </a:xfrm>
          <a:prstGeom prst="rect">
            <a:avLst/>
          </a:prstGeom>
          <a:noFill/>
        </p:spPr>
        <p:txBody>
          <a:bodyPr wrap="none" rtlCol="0">
            <a:spAutoFit/>
          </a:bodyPr>
          <a:lstStyle/>
          <a:p>
            <a:r>
              <a:rPr lang="de-DE" dirty="0"/>
              <a:t>User Agent</a:t>
            </a:r>
          </a:p>
        </p:txBody>
      </p:sp>
      <p:sp>
        <p:nvSpPr>
          <p:cNvPr id="40" name="Rechteck 104"/>
          <p:cNvSpPr/>
          <p:nvPr/>
        </p:nvSpPr>
        <p:spPr>
          <a:xfrm>
            <a:off x="6065070" y="6298553"/>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41" name="Textfeld 105"/>
          <p:cNvSpPr txBox="1"/>
          <p:nvPr/>
        </p:nvSpPr>
        <p:spPr>
          <a:xfrm>
            <a:off x="6700819" y="6324018"/>
            <a:ext cx="2454518" cy="369332"/>
          </a:xfrm>
          <a:prstGeom prst="rect">
            <a:avLst/>
          </a:prstGeom>
          <a:noFill/>
        </p:spPr>
        <p:txBody>
          <a:bodyPr wrap="none" rtlCol="0">
            <a:spAutoFit/>
          </a:bodyPr>
          <a:lstStyle/>
          <a:p>
            <a:r>
              <a:rPr lang="de-DE" dirty="0"/>
              <a:t>Message Transfer Agent</a:t>
            </a:r>
          </a:p>
        </p:txBody>
      </p:sp>
    </p:spTree>
    <p:extLst>
      <p:ext uri="{BB962C8B-B14F-4D97-AF65-F5344CB8AC3E}">
        <p14:creationId xmlns:p14="http://schemas.microsoft.com/office/powerpoint/2010/main" val="37927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par>
                                <p:cTn id="77" presetID="22" presetClass="entr" presetSubtype="1"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500"/>
                                        <p:tgtEl>
                                          <p:spTgt spid="26"/>
                                        </p:tgtEl>
                                      </p:cBhvr>
                                    </p:animEffect>
                                  </p:childTnLst>
                                </p:cTn>
                              </p:par>
                              <p:par>
                                <p:cTn id="80" presetID="22" presetClass="entr" presetSubtype="1"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500"/>
                                        <p:tgtEl>
                                          <p:spTgt spid="28"/>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par>
                          <p:cTn id="93" fill="hold">
                            <p:stCondLst>
                              <p:cond delay="2000"/>
                            </p:stCondLst>
                            <p:childTnLst>
                              <p:par>
                                <p:cTn id="94" presetID="22" presetClass="entr" presetSubtype="4"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00"/>
                                        <p:tgtEl>
                                          <p:spTgt spid="27"/>
                                        </p:tgtEl>
                                      </p:cBhvr>
                                    </p:animEffect>
                                  </p:childTnLst>
                                </p:cTn>
                              </p:par>
                              <p:par>
                                <p:cTn id="97" presetID="22" presetClass="entr" presetSubtype="8"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500"/>
                                        <p:tgtEl>
                                          <p:spTgt spid="30"/>
                                        </p:tgtEl>
                                      </p:cBhvr>
                                    </p:animEffect>
                                  </p:childTnLst>
                                </p:cTn>
                              </p:par>
                              <p:par>
                                <p:cTn id="100" presetID="22" presetClass="entr" presetSubtype="8"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17" grpId="0" animBg="1"/>
      <p:bldP spid="18" grpId="0" animBg="1"/>
      <p:bldP spid="20" grpId="0" animBg="1"/>
      <p:bldP spid="37" grpId="0" animBg="1"/>
      <p:bldP spid="38" grpId="0" animBg="1"/>
      <p:bldP spid="39" grpId="0"/>
      <p:bldP spid="40" grpId="0" animBg="1"/>
      <p:bldP spid="4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Protokolle</a:t>
            </a:r>
          </a:p>
        </p:txBody>
      </p:sp>
      <p:sp>
        <p:nvSpPr>
          <p:cNvPr id="6" name="Content Placeholder 5"/>
          <p:cNvSpPr>
            <a:spLocks noGrp="1"/>
          </p:cNvSpPr>
          <p:nvPr>
            <p:ph idx="1"/>
          </p:nvPr>
        </p:nvSpPr>
        <p:spPr/>
        <p:txBody>
          <a:bodyPr>
            <a:normAutofit fontScale="85000" lnSpcReduction="20000"/>
          </a:bodyPr>
          <a:lstStyle/>
          <a:p>
            <a:pPr marL="0" indent="0">
              <a:buNone/>
            </a:pPr>
            <a:r>
              <a:rPr lang="de-DE" dirty="0"/>
              <a:t>Senden von Emailnachrichten:</a:t>
            </a:r>
          </a:p>
          <a:p>
            <a:r>
              <a:rPr lang="de-DE" dirty="0"/>
              <a:t>SMTP (engl. Simple Mail Transfer Protocol)</a:t>
            </a:r>
          </a:p>
          <a:p>
            <a:pPr lvl="1"/>
            <a:r>
              <a:rPr lang="de-DE" dirty="0"/>
              <a:t>in RFC 822 ausschließlich ASCII-Text</a:t>
            </a:r>
          </a:p>
          <a:p>
            <a:pPr lvl="1"/>
            <a:r>
              <a:rPr lang="de-DE" dirty="0"/>
              <a:t>in RFC 2045/6 Erweiterung auf MIME (Binärdaten)</a:t>
            </a:r>
          </a:p>
          <a:p>
            <a:pPr marL="0" indent="0">
              <a:buNone/>
            </a:pPr>
            <a:r>
              <a:rPr lang="de-DE" dirty="0"/>
              <a:t>Abholen von Emailnachrichten:</a:t>
            </a:r>
          </a:p>
          <a:p>
            <a:r>
              <a:rPr lang="de-DE" dirty="0"/>
              <a:t>POP3 (engl. Post Office Protocol)</a:t>
            </a:r>
          </a:p>
          <a:p>
            <a:pPr lvl="1"/>
            <a:r>
              <a:rPr lang="de-DE" dirty="0"/>
              <a:t>Authentifizierung/Autorisierung (User Agent, Server)</a:t>
            </a:r>
          </a:p>
          <a:p>
            <a:pPr lvl="1"/>
            <a:r>
              <a:rPr lang="de-DE" dirty="0"/>
              <a:t>Übertragung der Nachrichten zum User Agent</a:t>
            </a:r>
          </a:p>
          <a:p>
            <a:r>
              <a:rPr lang="fr-FR" dirty="0"/>
              <a:t>IMAP (</a:t>
            </a:r>
            <a:r>
              <a:rPr lang="de-DE" dirty="0"/>
              <a:t>engl. </a:t>
            </a:r>
            <a:r>
              <a:rPr lang="fr-FR" dirty="0"/>
              <a:t>Internet Mail Access Protocol)</a:t>
            </a:r>
          </a:p>
          <a:p>
            <a:pPr lvl="1"/>
            <a:r>
              <a:rPr lang="de-DE" dirty="0"/>
              <a:t>komplexer; Verwaltung mehrerer Ordner</a:t>
            </a:r>
          </a:p>
          <a:p>
            <a:pPr lvl="1"/>
            <a:r>
              <a:rPr lang="de-DE" dirty="0"/>
              <a:t>Emailnachrichten können auf dem Server verwaltet werden</a:t>
            </a:r>
          </a:p>
          <a:p>
            <a:r>
              <a:rPr lang="de-DE" dirty="0"/>
              <a:t>HTTP (engl. Hypertext Transfer Protocol) </a:t>
            </a:r>
          </a:p>
          <a:p>
            <a:pPr lvl="1"/>
            <a:r>
              <a:rPr lang="de-DE" dirty="0"/>
              <a:t>für browserbasierte Emaildienste</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75</a:t>
            </a:fld>
            <a:endParaRPr lang="de-DE"/>
          </a:p>
        </p:txBody>
      </p:sp>
    </p:spTree>
    <p:extLst>
      <p:ext uri="{BB962C8B-B14F-4D97-AF65-F5344CB8AC3E}">
        <p14:creationId xmlns:p14="http://schemas.microsoft.com/office/powerpoint/2010/main" val="29289350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Protokolle (Animation)</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76</a:t>
            </a:fld>
            <a:endParaRPr lang="de-DE"/>
          </a:p>
        </p:txBody>
      </p:sp>
      <p:pic>
        <p:nvPicPr>
          <p:cNvPr id="7" name="Bild 87"/>
          <p:cNvPicPr>
            <a:picLocks noChangeAspect="1"/>
          </p:cNvPicPr>
          <p:nvPr/>
        </p:nvPicPr>
        <p:blipFill>
          <a:blip r:embed="rId2"/>
          <a:stretch>
            <a:fillRect/>
          </a:stretch>
        </p:blipFill>
        <p:spPr>
          <a:xfrm>
            <a:off x="4483588" y="1442351"/>
            <a:ext cx="3734261" cy="3948749"/>
          </a:xfrm>
          <a:prstGeom prst="rect">
            <a:avLst/>
          </a:prstGeom>
        </p:spPr>
      </p:pic>
      <p:pic>
        <p:nvPicPr>
          <p:cNvPr id="8" name="Bild 86"/>
          <p:cNvPicPr>
            <a:picLocks noChangeAspect="1"/>
          </p:cNvPicPr>
          <p:nvPr/>
        </p:nvPicPr>
        <p:blipFill>
          <a:blip r:embed="rId2"/>
          <a:stretch>
            <a:fillRect/>
          </a:stretch>
        </p:blipFill>
        <p:spPr>
          <a:xfrm>
            <a:off x="628650" y="2502428"/>
            <a:ext cx="3734261" cy="2570181"/>
          </a:xfrm>
          <a:prstGeom prst="rect">
            <a:avLst/>
          </a:prstGeom>
        </p:spPr>
      </p:pic>
      <p:cxnSp>
        <p:nvCxnSpPr>
          <p:cNvPr id="9" name="Gerade Verbindung mit Pfeil 13"/>
          <p:cNvCxnSpPr/>
          <p:nvPr/>
        </p:nvCxnSpPr>
        <p:spPr>
          <a:xfrm>
            <a:off x="1882840" y="3885988"/>
            <a:ext cx="1244152" cy="0"/>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20"/>
          <p:cNvCxnSpPr/>
          <p:nvPr/>
        </p:nvCxnSpPr>
        <p:spPr>
          <a:xfrm>
            <a:off x="3733468" y="3885988"/>
            <a:ext cx="1618704" cy="0"/>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24"/>
          <p:cNvCxnSpPr/>
          <p:nvPr/>
        </p:nvCxnSpPr>
        <p:spPr>
          <a:xfrm flipV="1">
            <a:off x="5958648" y="3897695"/>
            <a:ext cx="1084333" cy="1"/>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39"/>
          <p:cNvCxnSpPr/>
          <p:nvPr/>
        </p:nvCxnSpPr>
        <p:spPr>
          <a:xfrm flipV="1">
            <a:off x="5655410" y="2428816"/>
            <a:ext cx="399762" cy="1110751"/>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 name="Gerade Verbindung mit Pfeil 41"/>
          <p:cNvCxnSpPr/>
          <p:nvPr/>
        </p:nvCxnSpPr>
        <p:spPr>
          <a:xfrm>
            <a:off x="6661648" y="2428816"/>
            <a:ext cx="541337" cy="1020742"/>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4" name="Textfeld 47"/>
          <p:cNvSpPr txBox="1"/>
          <p:nvPr/>
        </p:nvSpPr>
        <p:spPr>
          <a:xfrm>
            <a:off x="2160784" y="3597439"/>
            <a:ext cx="660357" cy="338554"/>
          </a:xfrm>
          <a:prstGeom prst="rect">
            <a:avLst/>
          </a:prstGeom>
          <a:noFill/>
        </p:spPr>
        <p:txBody>
          <a:bodyPr wrap="none" rtlCol="0">
            <a:spAutoFit/>
          </a:bodyPr>
          <a:lstStyle/>
          <a:p>
            <a:r>
              <a:rPr lang="de-DE" sz="1600" dirty="0">
                <a:solidFill>
                  <a:srgbClr val="0000FF"/>
                </a:solidFill>
              </a:rPr>
              <a:t>SMTP</a:t>
            </a:r>
          </a:p>
        </p:txBody>
      </p:sp>
      <p:sp>
        <p:nvSpPr>
          <p:cNvPr id="15" name="Textfeld 49"/>
          <p:cNvSpPr txBox="1"/>
          <p:nvPr/>
        </p:nvSpPr>
        <p:spPr>
          <a:xfrm>
            <a:off x="2821141" y="4322417"/>
            <a:ext cx="1187044" cy="584776"/>
          </a:xfrm>
          <a:prstGeom prst="rect">
            <a:avLst/>
          </a:prstGeom>
          <a:noFill/>
        </p:spPr>
        <p:txBody>
          <a:bodyPr wrap="none" rtlCol="0">
            <a:spAutoFit/>
          </a:bodyPr>
          <a:lstStyle/>
          <a:p>
            <a:r>
              <a:rPr lang="de-DE" sz="1600" dirty="0"/>
              <a:t>Mail Server</a:t>
            </a:r>
          </a:p>
          <a:p>
            <a:r>
              <a:rPr lang="de-DE" sz="1600" dirty="0"/>
              <a:t>des Senders</a:t>
            </a:r>
          </a:p>
        </p:txBody>
      </p:sp>
      <p:sp>
        <p:nvSpPr>
          <p:cNvPr id="16" name="Textfeld 51"/>
          <p:cNvSpPr txBox="1"/>
          <p:nvPr/>
        </p:nvSpPr>
        <p:spPr>
          <a:xfrm>
            <a:off x="4999283" y="4322417"/>
            <a:ext cx="1512253" cy="584776"/>
          </a:xfrm>
          <a:prstGeom prst="rect">
            <a:avLst/>
          </a:prstGeom>
          <a:noFill/>
        </p:spPr>
        <p:txBody>
          <a:bodyPr wrap="none" rtlCol="0">
            <a:spAutoFit/>
          </a:bodyPr>
          <a:lstStyle/>
          <a:p>
            <a:r>
              <a:rPr lang="de-DE" sz="1600" dirty="0"/>
              <a:t>Mail Server</a:t>
            </a:r>
          </a:p>
          <a:p>
            <a:r>
              <a:rPr lang="de-DE" sz="1600" dirty="0"/>
              <a:t>des Empfängers</a:t>
            </a:r>
          </a:p>
        </p:txBody>
      </p:sp>
      <p:sp>
        <p:nvSpPr>
          <p:cNvPr id="17" name="Textfeld 53"/>
          <p:cNvSpPr txBox="1"/>
          <p:nvPr/>
        </p:nvSpPr>
        <p:spPr>
          <a:xfrm>
            <a:off x="5850252" y="1676083"/>
            <a:ext cx="1097276" cy="338554"/>
          </a:xfrm>
          <a:prstGeom prst="rect">
            <a:avLst/>
          </a:prstGeom>
          <a:noFill/>
        </p:spPr>
        <p:txBody>
          <a:bodyPr wrap="none" rtlCol="0">
            <a:spAutoFit/>
          </a:bodyPr>
          <a:lstStyle/>
          <a:p>
            <a:r>
              <a:rPr lang="de-DE" sz="1600" dirty="0"/>
              <a:t>Webserver</a:t>
            </a:r>
          </a:p>
        </p:txBody>
      </p:sp>
      <p:sp>
        <p:nvSpPr>
          <p:cNvPr id="18" name="Textfeld 57"/>
          <p:cNvSpPr txBox="1"/>
          <p:nvPr/>
        </p:nvSpPr>
        <p:spPr>
          <a:xfrm>
            <a:off x="6193280" y="3597439"/>
            <a:ext cx="636512" cy="338554"/>
          </a:xfrm>
          <a:prstGeom prst="rect">
            <a:avLst/>
          </a:prstGeom>
          <a:noFill/>
        </p:spPr>
        <p:txBody>
          <a:bodyPr wrap="none" rtlCol="0">
            <a:spAutoFit/>
          </a:bodyPr>
          <a:lstStyle/>
          <a:p>
            <a:r>
              <a:rPr lang="de-DE" sz="1600" dirty="0">
                <a:solidFill>
                  <a:srgbClr val="0000FF"/>
                </a:solidFill>
              </a:rPr>
              <a:t>POP3</a:t>
            </a:r>
          </a:p>
        </p:txBody>
      </p:sp>
      <p:sp>
        <p:nvSpPr>
          <p:cNvPr id="19" name="Textfeld 62"/>
          <p:cNvSpPr txBox="1"/>
          <p:nvPr/>
        </p:nvSpPr>
        <p:spPr>
          <a:xfrm>
            <a:off x="4183235" y="3597439"/>
            <a:ext cx="660357" cy="338554"/>
          </a:xfrm>
          <a:prstGeom prst="rect">
            <a:avLst/>
          </a:prstGeom>
          <a:noFill/>
        </p:spPr>
        <p:txBody>
          <a:bodyPr wrap="none" rtlCol="0">
            <a:spAutoFit/>
          </a:bodyPr>
          <a:lstStyle/>
          <a:p>
            <a:r>
              <a:rPr lang="de-DE" sz="1600" dirty="0">
                <a:solidFill>
                  <a:srgbClr val="0000FF"/>
                </a:solidFill>
              </a:rPr>
              <a:t>SMTP </a:t>
            </a:r>
          </a:p>
        </p:txBody>
      </p:sp>
      <p:sp>
        <p:nvSpPr>
          <p:cNvPr id="20" name="Textfeld 63"/>
          <p:cNvSpPr txBox="1"/>
          <p:nvPr/>
        </p:nvSpPr>
        <p:spPr>
          <a:xfrm>
            <a:off x="6193280" y="3827744"/>
            <a:ext cx="636512" cy="338554"/>
          </a:xfrm>
          <a:prstGeom prst="rect">
            <a:avLst/>
          </a:prstGeom>
          <a:noFill/>
        </p:spPr>
        <p:txBody>
          <a:bodyPr wrap="none" rtlCol="0">
            <a:spAutoFit/>
          </a:bodyPr>
          <a:lstStyle/>
          <a:p>
            <a:r>
              <a:rPr lang="de-DE" sz="1600" dirty="0">
                <a:solidFill>
                  <a:srgbClr val="0000FF"/>
                </a:solidFill>
              </a:rPr>
              <a:t>IMAP</a:t>
            </a:r>
          </a:p>
        </p:txBody>
      </p:sp>
      <p:sp>
        <p:nvSpPr>
          <p:cNvPr id="21" name="Textfeld 65"/>
          <p:cNvSpPr txBox="1"/>
          <p:nvPr/>
        </p:nvSpPr>
        <p:spPr>
          <a:xfrm rot="17445868">
            <a:off x="5407154" y="2857613"/>
            <a:ext cx="636512" cy="338554"/>
          </a:xfrm>
          <a:prstGeom prst="rect">
            <a:avLst/>
          </a:prstGeom>
          <a:noFill/>
        </p:spPr>
        <p:txBody>
          <a:bodyPr wrap="none" rtlCol="0">
            <a:spAutoFit/>
          </a:bodyPr>
          <a:lstStyle/>
          <a:p>
            <a:r>
              <a:rPr lang="de-DE" sz="1600" dirty="0">
                <a:solidFill>
                  <a:srgbClr val="0000FF"/>
                </a:solidFill>
              </a:rPr>
              <a:t>IMAP</a:t>
            </a:r>
          </a:p>
        </p:txBody>
      </p:sp>
      <p:sp>
        <p:nvSpPr>
          <p:cNvPr id="22" name="Textfeld 66"/>
          <p:cNvSpPr txBox="1"/>
          <p:nvPr/>
        </p:nvSpPr>
        <p:spPr>
          <a:xfrm rot="3720360">
            <a:off x="6725829" y="2715112"/>
            <a:ext cx="618479" cy="338554"/>
          </a:xfrm>
          <a:prstGeom prst="rect">
            <a:avLst/>
          </a:prstGeom>
          <a:noFill/>
        </p:spPr>
        <p:txBody>
          <a:bodyPr wrap="none" rtlCol="0">
            <a:spAutoFit/>
          </a:bodyPr>
          <a:lstStyle/>
          <a:p>
            <a:r>
              <a:rPr lang="de-DE" sz="1600" dirty="0">
                <a:solidFill>
                  <a:srgbClr val="0000FF"/>
                </a:solidFill>
              </a:rPr>
              <a:t>HTTP</a:t>
            </a:r>
          </a:p>
        </p:txBody>
      </p:sp>
      <p:cxnSp>
        <p:nvCxnSpPr>
          <p:cNvPr id="23" name="Gerade Verbindung mit Pfeil 69"/>
          <p:cNvCxnSpPr/>
          <p:nvPr/>
        </p:nvCxnSpPr>
        <p:spPr>
          <a:xfrm>
            <a:off x="1882840" y="3885988"/>
            <a:ext cx="124415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70"/>
          <p:cNvCxnSpPr/>
          <p:nvPr/>
        </p:nvCxnSpPr>
        <p:spPr>
          <a:xfrm>
            <a:off x="3733468" y="3885988"/>
            <a:ext cx="1618704"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71"/>
          <p:cNvCxnSpPr/>
          <p:nvPr/>
        </p:nvCxnSpPr>
        <p:spPr>
          <a:xfrm flipV="1">
            <a:off x="5958648" y="3897695"/>
            <a:ext cx="1084333" cy="1"/>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73"/>
          <p:cNvCxnSpPr/>
          <p:nvPr/>
        </p:nvCxnSpPr>
        <p:spPr>
          <a:xfrm flipV="1">
            <a:off x="5655410" y="2428816"/>
            <a:ext cx="399762" cy="1110751"/>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74"/>
          <p:cNvCxnSpPr/>
          <p:nvPr/>
        </p:nvCxnSpPr>
        <p:spPr>
          <a:xfrm>
            <a:off x="6661648" y="2428816"/>
            <a:ext cx="541337" cy="1020742"/>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28" name="Bild 75"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196" y="3681707"/>
            <a:ext cx="408562" cy="408562"/>
          </a:xfrm>
          <a:prstGeom prst="rect">
            <a:avLst/>
          </a:prstGeom>
        </p:spPr>
      </p:pic>
      <p:pic>
        <p:nvPicPr>
          <p:cNvPr id="29" name="Bild 76"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906" y="3681707"/>
            <a:ext cx="408562" cy="408562"/>
          </a:xfrm>
          <a:prstGeom prst="rect">
            <a:avLst/>
          </a:prstGeom>
        </p:spPr>
      </p:pic>
      <p:pic>
        <p:nvPicPr>
          <p:cNvPr id="30" name="Bild 78"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078" y="3691708"/>
            <a:ext cx="408562" cy="408562"/>
          </a:xfrm>
          <a:prstGeom prst="rect">
            <a:avLst/>
          </a:prstGeom>
        </p:spPr>
      </p:pic>
      <p:pic>
        <p:nvPicPr>
          <p:cNvPr id="31" name="Bild 79"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078" y="3605659"/>
            <a:ext cx="408562" cy="408562"/>
          </a:xfrm>
          <a:prstGeom prst="rect">
            <a:avLst/>
          </a:prstGeom>
        </p:spPr>
      </p:pic>
      <p:pic>
        <p:nvPicPr>
          <p:cNvPr id="32" name="Bild 80"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196" y="3681707"/>
            <a:ext cx="408562" cy="408562"/>
          </a:xfrm>
          <a:prstGeom prst="rect">
            <a:avLst/>
          </a:prstGeom>
        </p:spPr>
      </p:pic>
      <p:pic>
        <p:nvPicPr>
          <p:cNvPr id="33" name="Bild 81"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906" y="3681707"/>
            <a:ext cx="408562" cy="408562"/>
          </a:xfrm>
          <a:prstGeom prst="rect">
            <a:avLst/>
          </a:prstGeom>
        </p:spPr>
      </p:pic>
      <p:pic>
        <p:nvPicPr>
          <p:cNvPr id="34" name="Bild 82" descr="e-mail-envelo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86" y="2123314"/>
            <a:ext cx="408562" cy="408562"/>
          </a:xfrm>
          <a:prstGeom prst="rect">
            <a:avLst/>
          </a:prstGeom>
        </p:spPr>
      </p:pic>
      <p:pic>
        <p:nvPicPr>
          <p:cNvPr id="35" name="Bild 7"/>
          <p:cNvPicPr>
            <a:picLocks noChangeAspect="1"/>
          </p:cNvPicPr>
          <p:nvPr/>
        </p:nvPicPr>
        <p:blipFill>
          <a:blip r:embed="rId4"/>
          <a:stretch>
            <a:fillRect/>
          </a:stretch>
        </p:blipFill>
        <p:spPr>
          <a:xfrm>
            <a:off x="3126992" y="3539567"/>
            <a:ext cx="606476" cy="852857"/>
          </a:xfrm>
          <a:prstGeom prst="rect">
            <a:avLst/>
          </a:prstGeom>
        </p:spPr>
      </p:pic>
      <p:pic>
        <p:nvPicPr>
          <p:cNvPr id="36" name="Bild 8"/>
          <p:cNvPicPr>
            <a:picLocks noChangeAspect="1"/>
          </p:cNvPicPr>
          <p:nvPr/>
        </p:nvPicPr>
        <p:blipFill>
          <a:blip r:embed="rId4"/>
          <a:stretch>
            <a:fillRect/>
          </a:stretch>
        </p:blipFill>
        <p:spPr>
          <a:xfrm>
            <a:off x="5352172" y="3539567"/>
            <a:ext cx="606476" cy="852857"/>
          </a:xfrm>
          <a:prstGeom prst="rect">
            <a:avLst/>
          </a:prstGeom>
        </p:spPr>
      </p:pic>
      <p:grpSp>
        <p:nvGrpSpPr>
          <p:cNvPr id="37" name="Gruppierung 67"/>
          <p:cNvGrpSpPr/>
          <p:nvPr/>
        </p:nvGrpSpPr>
        <p:grpSpPr>
          <a:xfrm>
            <a:off x="822997" y="3338932"/>
            <a:ext cx="1209847" cy="1322039"/>
            <a:chOff x="1680232" y="3206681"/>
            <a:chExt cx="1209847" cy="1322039"/>
          </a:xfrm>
        </p:grpSpPr>
        <p:pic>
          <p:nvPicPr>
            <p:cNvPr id="38" name="Bild 5"/>
            <p:cNvPicPr>
              <a:picLocks noChangeAspect="1"/>
            </p:cNvPicPr>
            <p:nvPr/>
          </p:nvPicPr>
          <p:blipFill>
            <a:blip r:embed="rId5"/>
            <a:stretch>
              <a:fillRect/>
            </a:stretch>
          </p:blipFill>
          <p:spPr>
            <a:xfrm>
              <a:off x="1709721" y="3206681"/>
              <a:ext cx="1180358" cy="1094111"/>
            </a:xfrm>
            <a:prstGeom prst="rect">
              <a:avLst/>
            </a:prstGeom>
          </p:spPr>
        </p:pic>
        <p:sp>
          <p:nvSpPr>
            <p:cNvPr id="39" name="Textfeld 50"/>
            <p:cNvSpPr txBox="1"/>
            <p:nvPr/>
          </p:nvSpPr>
          <p:spPr>
            <a:xfrm>
              <a:off x="1680232" y="4190166"/>
              <a:ext cx="1197552" cy="338554"/>
            </a:xfrm>
            <a:prstGeom prst="rect">
              <a:avLst/>
            </a:prstGeom>
            <a:noFill/>
          </p:spPr>
          <p:txBody>
            <a:bodyPr wrap="square" rtlCol="0">
              <a:spAutoFit/>
            </a:bodyPr>
            <a:lstStyle/>
            <a:p>
              <a:pPr algn="ctr"/>
              <a:r>
                <a:rPr lang="de-DE" sz="1600" dirty="0"/>
                <a:t>User Agent</a:t>
              </a:r>
            </a:p>
          </p:txBody>
        </p:sp>
      </p:grpSp>
      <p:grpSp>
        <p:nvGrpSpPr>
          <p:cNvPr id="40" name="Gruppierung 68"/>
          <p:cNvGrpSpPr/>
          <p:nvPr/>
        </p:nvGrpSpPr>
        <p:grpSpPr>
          <a:xfrm>
            <a:off x="6887528" y="3338932"/>
            <a:ext cx="1297552" cy="1322039"/>
            <a:chOff x="7744763" y="3206681"/>
            <a:chExt cx="1297552" cy="1322039"/>
          </a:xfrm>
        </p:grpSpPr>
        <p:pic>
          <p:nvPicPr>
            <p:cNvPr id="41" name="Bild 10"/>
            <p:cNvPicPr>
              <a:picLocks noChangeAspect="1"/>
            </p:cNvPicPr>
            <p:nvPr/>
          </p:nvPicPr>
          <p:blipFill>
            <a:blip r:embed="rId5"/>
            <a:stretch>
              <a:fillRect/>
            </a:stretch>
          </p:blipFill>
          <p:spPr>
            <a:xfrm flipH="1">
              <a:off x="7744763" y="3206681"/>
              <a:ext cx="1180358" cy="1094111"/>
            </a:xfrm>
            <a:prstGeom prst="rect">
              <a:avLst/>
            </a:prstGeom>
          </p:spPr>
        </p:pic>
        <p:sp>
          <p:nvSpPr>
            <p:cNvPr id="42" name="Textfeld 59"/>
            <p:cNvSpPr txBox="1"/>
            <p:nvPr/>
          </p:nvSpPr>
          <p:spPr>
            <a:xfrm>
              <a:off x="7844763" y="4190166"/>
              <a:ext cx="1197552" cy="338554"/>
            </a:xfrm>
            <a:prstGeom prst="rect">
              <a:avLst/>
            </a:prstGeom>
            <a:noFill/>
          </p:spPr>
          <p:txBody>
            <a:bodyPr wrap="square" rtlCol="0">
              <a:spAutoFit/>
            </a:bodyPr>
            <a:lstStyle/>
            <a:p>
              <a:pPr algn="ctr"/>
              <a:r>
                <a:rPr lang="de-DE" sz="1600" dirty="0"/>
                <a:t>User Agent</a:t>
              </a:r>
            </a:p>
          </p:txBody>
        </p:sp>
      </p:grpSp>
      <p:pic>
        <p:nvPicPr>
          <p:cNvPr id="43" name="Bild 9"/>
          <p:cNvPicPr>
            <a:picLocks noChangeAspect="1"/>
          </p:cNvPicPr>
          <p:nvPr/>
        </p:nvPicPr>
        <p:blipFill>
          <a:blip r:embed="rId4"/>
          <a:stretch>
            <a:fillRect/>
          </a:stretch>
        </p:blipFill>
        <p:spPr>
          <a:xfrm>
            <a:off x="6055172" y="2002387"/>
            <a:ext cx="606476" cy="852857"/>
          </a:xfrm>
          <a:prstGeom prst="rect">
            <a:avLst/>
          </a:prstGeom>
        </p:spPr>
      </p:pic>
    </p:spTree>
    <p:extLst>
      <p:ext uri="{BB962C8B-B14F-4D97-AF65-F5344CB8AC3E}">
        <p14:creationId xmlns:p14="http://schemas.microsoft.com/office/powerpoint/2010/main" val="42665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0" presetClass="path" presetSubtype="0" accel="50000" decel="50000" fill="hold" nodeType="withEffect">
                                  <p:stCondLst>
                                    <p:cond delay="0"/>
                                  </p:stCondLst>
                                  <p:childTnLst>
                                    <p:animMotion origin="layout" path="M 1.33727E-6 1.00416E-6 L 0.19798 -0.00162 " pathEditMode="relative" rAng="0" ptsTypes="AA">
                                      <p:cBhvr>
                                        <p:cTn id="29" dur="2000" fill="hold"/>
                                        <p:tgtEl>
                                          <p:spTgt spid="28"/>
                                        </p:tgtEl>
                                        <p:attrNameLst>
                                          <p:attrName>ppt_x</p:attrName>
                                          <p:attrName>ppt_y</p:attrName>
                                        </p:attrNameLst>
                                      </p:cBhvr>
                                      <p:rCtr x="9899" y="-93"/>
                                    </p:animMotion>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2000"/>
                            </p:stCondLst>
                            <p:childTnLst>
                              <p:par>
                                <p:cTn id="34" presetID="22" presetClass="exit" presetSubtype="8" fill="hold" nodeType="afterEffect">
                                  <p:stCondLst>
                                    <p:cond delay="0"/>
                                  </p:stCondLst>
                                  <p:childTnLst>
                                    <p:animEffect transition="out" filter="wipe(left)">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22" presetClass="entr" presetSubtype="8"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0" presetClass="path" presetSubtype="0" accel="50000" decel="50000" fill="hold" nodeType="withEffect">
                                  <p:stCondLst>
                                    <p:cond delay="0"/>
                                  </p:stCondLst>
                                  <p:childTnLst>
                                    <p:animMotion origin="layout" path="M 1.76797E-6 -1.12911E-6 L 0.23515 -1.12911E-6 " pathEditMode="relative" rAng="0" ptsTypes="AA">
                                      <p:cBhvr>
                                        <p:cTn id="55" dur="2000" fill="hold"/>
                                        <p:tgtEl>
                                          <p:spTgt spid="29"/>
                                        </p:tgtEl>
                                        <p:attrNameLst>
                                          <p:attrName>ppt_x</p:attrName>
                                          <p:attrName>ppt_y</p:attrName>
                                        </p:attrNameLst>
                                      </p:cBhvr>
                                      <p:rCtr x="11758" y="0"/>
                                    </p:animMotion>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3" presetClass="emph" presetSubtype="2" fill="hold" grpId="1" nodeType="withEffect">
                                  <p:stCondLst>
                                    <p:cond delay="0"/>
                                  </p:stCondLst>
                                  <p:childTnLst>
                                    <p:animClr clrSpc="rgb" dir="cw">
                                      <p:cBhvr override="childStyle">
                                        <p:cTn id="60" dur="500" fill="hold"/>
                                        <p:tgtEl>
                                          <p:spTgt spid="14"/>
                                        </p:tgtEl>
                                        <p:attrNameLst>
                                          <p:attrName>style.color</p:attrName>
                                        </p:attrNameLst>
                                      </p:cBhvr>
                                      <p:to>
                                        <a:srgbClr val="999999"/>
                                      </p:to>
                                    </p:animClr>
                                  </p:childTnLst>
                                </p:cTn>
                              </p:par>
                              <p:par>
                                <p:cTn id="61" presetID="3" presetClass="emph" presetSubtype="2" fill="hold" grpId="1" nodeType="withEffect">
                                  <p:stCondLst>
                                    <p:cond delay="0"/>
                                  </p:stCondLst>
                                  <p:childTnLst>
                                    <p:animClr clrSpc="rgb" dir="cw">
                                      <p:cBhvr override="childStyle">
                                        <p:cTn id="62" dur="500" fill="hold"/>
                                        <p:tgtEl>
                                          <p:spTgt spid="15"/>
                                        </p:tgtEl>
                                        <p:attrNameLst>
                                          <p:attrName>style.color</p:attrName>
                                        </p:attrNameLst>
                                      </p:cBhvr>
                                      <p:to>
                                        <a:srgbClr val="999999"/>
                                      </p:to>
                                    </p:animClr>
                                  </p:childTnLst>
                                </p:cTn>
                              </p:par>
                            </p:childTnLst>
                          </p:cTn>
                        </p:par>
                        <p:par>
                          <p:cTn id="63" fill="hold">
                            <p:stCondLst>
                              <p:cond delay="2000"/>
                            </p:stCondLst>
                            <p:childTnLst>
                              <p:par>
                                <p:cTn id="64" presetID="22" presetClass="exit" presetSubtype="8" fill="hold" nodeType="afterEffect">
                                  <p:stCondLst>
                                    <p:cond delay="0"/>
                                  </p:stCondLst>
                                  <p:childTnLst>
                                    <p:animEffect transition="out" filter="wipe(left)">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22" presetClass="entr" presetSubtype="8"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par>
                                <p:cTn id="81" presetID="10"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0" presetClass="path" presetSubtype="0" accel="50000" decel="50000" fill="hold" nodeType="withEffect">
                                  <p:stCondLst>
                                    <p:cond delay="0"/>
                                  </p:stCondLst>
                                  <p:childTnLst>
                                    <p:animMotion origin="layout" path="M 4.83154E-6 6.24711E-7 L 0.1919 -0.00093 " pathEditMode="relative" rAng="0" ptsTypes="AA">
                                      <p:cBhvr>
                                        <p:cTn id="85" dur="2000" fill="hold"/>
                                        <p:tgtEl>
                                          <p:spTgt spid="30"/>
                                        </p:tgtEl>
                                        <p:attrNameLst>
                                          <p:attrName>ppt_x</p:attrName>
                                          <p:attrName>ppt_y</p:attrName>
                                        </p:attrNameLst>
                                      </p:cBhvr>
                                      <p:rCtr x="9587" y="-46"/>
                                    </p:animMotion>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3" presetClass="emph" presetSubtype="2" fill="hold" grpId="1" nodeType="withEffect">
                                  <p:stCondLst>
                                    <p:cond delay="0"/>
                                  </p:stCondLst>
                                  <p:childTnLst>
                                    <p:animClr clrSpc="rgb" dir="cw">
                                      <p:cBhvr override="childStyle">
                                        <p:cTn id="93" dur="500" fill="hold"/>
                                        <p:tgtEl>
                                          <p:spTgt spid="19"/>
                                        </p:tgtEl>
                                        <p:attrNameLst>
                                          <p:attrName>style.color</p:attrName>
                                        </p:attrNameLst>
                                      </p:cBhvr>
                                      <p:to>
                                        <a:srgbClr val="999999"/>
                                      </p:to>
                                    </p:animClr>
                                  </p:childTnLst>
                                </p:cTn>
                              </p:par>
                              <p:par>
                                <p:cTn id="94" presetID="3" presetClass="emph" presetSubtype="2" fill="hold" grpId="1" nodeType="withEffect">
                                  <p:stCondLst>
                                    <p:cond delay="0"/>
                                  </p:stCondLst>
                                  <p:childTnLst>
                                    <p:animClr clrSpc="rgb" dir="cw">
                                      <p:cBhvr override="childStyle">
                                        <p:cTn id="95" dur="500" fill="hold"/>
                                        <p:tgtEl>
                                          <p:spTgt spid="16"/>
                                        </p:tgtEl>
                                        <p:attrNameLst>
                                          <p:attrName>style.color</p:attrName>
                                        </p:attrNameLst>
                                      </p:cBhvr>
                                      <p:to>
                                        <a:srgbClr val="999999"/>
                                      </p:to>
                                    </p:animClr>
                                  </p:childTnLst>
                                </p:cTn>
                              </p:par>
                            </p:childTnLst>
                          </p:cTn>
                        </p:par>
                        <p:par>
                          <p:cTn id="96" fill="hold">
                            <p:stCondLst>
                              <p:cond delay="2000"/>
                            </p:stCondLst>
                            <p:childTnLst>
                              <p:par>
                                <p:cTn id="97" presetID="22" presetClass="exit" presetSubtype="8" fill="hold" nodeType="afterEffect">
                                  <p:stCondLst>
                                    <p:cond delay="0"/>
                                  </p:stCondLst>
                                  <p:childTnLst>
                                    <p:animEffect transition="out" filter="wipe(left)">
                                      <p:cBhvr>
                                        <p:cTn id="98" dur="500"/>
                                        <p:tgtEl>
                                          <p:spTgt spid="25"/>
                                        </p:tgtEl>
                                      </p:cBhvr>
                                    </p:animEffect>
                                    <p:set>
                                      <p:cBhvr>
                                        <p:cTn id="99" dur="1" fill="hold">
                                          <p:stCondLst>
                                            <p:cond delay="499"/>
                                          </p:stCondLst>
                                        </p:cTn>
                                        <p:tgtEl>
                                          <p:spTgt spid="2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grpId="1" nodeType="clickEffect">
                                  <p:stCondLst>
                                    <p:cond delay="0"/>
                                  </p:stCondLst>
                                  <p:childTnLst>
                                    <p:animClr clrSpc="rgb" dir="cw">
                                      <p:cBhvr override="childStyle">
                                        <p:cTn id="103" dur="500" fill="hold"/>
                                        <p:tgtEl>
                                          <p:spTgt spid="20"/>
                                        </p:tgtEl>
                                        <p:attrNameLst>
                                          <p:attrName>style.color</p:attrName>
                                        </p:attrNameLst>
                                      </p:cBhvr>
                                      <p:to>
                                        <a:srgbClr val="999999"/>
                                      </p:to>
                                    </p:animClr>
                                  </p:childTnLst>
                                </p:cTn>
                              </p:par>
                              <p:par>
                                <p:cTn id="104" presetID="3" presetClass="emph" presetSubtype="2" fill="hold" grpId="1" nodeType="withEffect">
                                  <p:stCondLst>
                                    <p:cond delay="0"/>
                                  </p:stCondLst>
                                  <p:childTnLst>
                                    <p:animClr clrSpc="rgb" dir="cw">
                                      <p:cBhvr override="childStyle">
                                        <p:cTn id="105" dur="500" fill="hold"/>
                                        <p:tgtEl>
                                          <p:spTgt spid="18"/>
                                        </p:tgtEl>
                                        <p:attrNameLst>
                                          <p:attrName>style.color</p:attrName>
                                        </p:attrNameLst>
                                      </p:cBhvr>
                                      <p:to>
                                        <a:srgbClr val="999999"/>
                                      </p:to>
                                    </p:animClr>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left)">
                                      <p:cBhvr>
                                        <p:cTn id="110" dur="500"/>
                                        <p:tgtEl>
                                          <p:spTgt spid="23"/>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0" presetClass="path" presetSubtype="0" accel="50000" decel="50000" fill="hold" nodeType="withEffect">
                                  <p:stCondLst>
                                    <p:cond delay="0"/>
                                  </p:stCondLst>
                                  <p:childTnLst>
                                    <p:animMotion origin="layout" path="M 1.33727E-6 1.00416E-6 L 0.19798 -0.00162 " pathEditMode="relative" rAng="0" ptsTypes="AA">
                                      <p:cBhvr>
                                        <p:cTn id="115" dur="2000" fill="hold"/>
                                        <p:tgtEl>
                                          <p:spTgt spid="32"/>
                                        </p:tgtEl>
                                        <p:attrNameLst>
                                          <p:attrName>ppt_x</p:attrName>
                                          <p:attrName>ppt_y</p:attrName>
                                        </p:attrNameLst>
                                      </p:cBhvr>
                                      <p:rCtr x="9899" y="-93"/>
                                    </p:animMotion>
                                  </p:childTnLst>
                                </p:cTn>
                              </p:par>
                              <p:par>
                                <p:cTn id="116" presetID="3" presetClass="emph" presetSubtype="2" fill="hold" grpId="2" nodeType="withEffect">
                                  <p:stCondLst>
                                    <p:cond delay="0"/>
                                  </p:stCondLst>
                                  <p:childTnLst>
                                    <p:animClr clrSpc="rgb" dir="cw">
                                      <p:cBhvr override="childStyle">
                                        <p:cTn id="117" dur="500" fill="hold"/>
                                        <p:tgtEl>
                                          <p:spTgt spid="14"/>
                                        </p:tgtEl>
                                        <p:attrNameLst>
                                          <p:attrName>style.color</p:attrName>
                                        </p:attrNameLst>
                                      </p:cBhvr>
                                      <p:to>
                                        <a:schemeClr val="hlink"/>
                                      </p:to>
                                    </p:animClr>
                                  </p:childTnLst>
                                </p:cTn>
                              </p:par>
                            </p:childTnLst>
                          </p:cTn>
                        </p:par>
                        <p:par>
                          <p:cTn id="118" fill="hold">
                            <p:stCondLst>
                              <p:cond delay="2000"/>
                            </p:stCondLst>
                            <p:childTnLst>
                              <p:par>
                                <p:cTn id="119" presetID="22" presetClass="exit" presetSubtype="8" fill="hold" nodeType="afterEffect">
                                  <p:stCondLst>
                                    <p:cond delay="0"/>
                                  </p:stCondLst>
                                  <p:childTnLst>
                                    <p:animEffect transition="out" filter="wipe(left)">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par>
                                <p:cTn id="122" presetID="3" presetClass="emph" presetSubtype="2" fill="hold" grpId="2" nodeType="withEffect">
                                  <p:stCondLst>
                                    <p:cond delay="0"/>
                                  </p:stCondLst>
                                  <p:childTnLst>
                                    <p:animClr clrSpc="rgb" dir="cw">
                                      <p:cBhvr override="childStyle">
                                        <p:cTn id="123" dur="500" fill="hold"/>
                                        <p:tgtEl>
                                          <p:spTgt spid="15"/>
                                        </p:tgtEl>
                                        <p:attrNameLst>
                                          <p:attrName>style.color</p:attrName>
                                        </p:attrNameLst>
                                      </p:cBhvr>
                                      <p:to>
                                        <a:schemeClr val="tx1"/>
                                      </p:to>
                                    </p:animClr>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wipe(left)">
                                      <p:cBhvr>
                                        <p:cTn id="128" dur="500"/>
                                        <p:tgtEl>
                                          <p:spTgt spid="24"/>
                                        </p:tgtEl>
                                      </p:cBhvr>
                                    </p:animEffect>
                                  </p:childTnLst>
                                </p:cTn>
                              </p:par>
                              <p:par>
                                <p:cTn id="129" presetID="10" presetClass="entr" presetSubtype="0" fill="hold"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500"/>
                                        <p:tgtEl>
                                          <p:spTgt spid="33"/>
                                        </p:tgtEl>
                                      </p:cBhvr>
                                    </p:animEffect>
                                  </p:childTnLst>
                                </p:cTn>
                              </p:par>
                              <p:par>
                                <p:cTn id="132" presetID="0" presetClass="path" presetSubtype="0" accel="50000" decel="50000" fill="hold" nodeType="withEffect">
                                  <p:stCondLst>
                                    <p:cond delay="0"/>
                                  </p:stCondLst>
                                  <p:childTnLst>
                                    <p:animMotion origin="layout" path="M 1.76797E-6 -1.12911E-6 L 0.23515 -1.12911E-6 " pathEditMode="relative" rAng="0" ptsTypes="AA">
                                      <p:cBhvr>
                                        <p:cTn id="133" dur="2000" fill="hold"/>
                                        <p:tgtEl>
                                          <p:spTgt spid="33"/>
                                        </p:tgtEl>
                                        <p:attrNameLst>
                                          <p:attrName>ppt_x</p:attrName>
                                          <p:attrName>ppt_y</p:attrName>
                                        </p:attrNameLst>
                                      </p:cBhvr>
                                      <p:rCtr x="11758" y="0"/>
                                    </p:animMotion>
                                  </p:childTnLst>
                                </p:cTn>
                              </p:par>
                              <p:par>
                                <p:cTn id="134" presetID="3" presetClass="emph" presetSubtype="2" fill="hold" grpId="2" nodeType="withEffect">
                                  <p:stCondLst>
                                    <p:cond delay="0"/>
                                  </p:stCondLst>
                                  <p:childTnLst>
                                    <p:animClr clrSpc="rgb" dir="cw">
                                      <p:cBhvr override="childStyle">
                                        <p:cTn id="135" dur="500" fill="hold"/>
                                        <p:tgtEl>
                                          <p:spTgt spid="19"/>
                                        </p:tgtEl>
                                        <p:attrNameLst>
                                          <p:attrName>style.color</p:attrName>
                                        </p:attrNameLst>
                                      </p:cBhvr>
                                      <p:to>
                                        <a:schemeClr val="hlink"/>
                                      </p:to>
                                    </p:animClr>
                                  </p:childTnLst>
                                </p:cTn>
                              </p:par>
                              <p:par>
                                <p:cTn id="136" presetID="3" presetClass="emph" presetSubtype="2" fill="hold" grpId="3" nodeType="withEffect">
                                  <p:stCondLst>
                                    <p:cond delay="0"/>
                                  </p:stCondLst>
                                  <p:childTnLst>
                                    <p:animClr clrSpc="rgb" dir="cw">
                                      <p:cBhvr override="childStyle">
                                        <p:cTn id="137" dur="500" fill="hold"/>
                                        <p:tgtEl>
                                          <p:spTgt spid="14"/>
                                        </p:tgtEl>
                                        <p:attrNameLst>
                                          <p:attrName>style.color</p:attrName>
                                        </p:attrNameLst>
                                      </p:cBhvr>
                                      <p:to>
                                        <a:srgbClr val="999999"/>
                                      </p:to>
                                    </p:animClr>
                                  </p:childTnLst>
                                </p:cTn>
                              </p:par>
                              <p:par>
                                <p:cTn id="138" presetID="3" presetClass="emph" presetSubtype="2" fill="hold" grpId="3" nodeType="withEffect">
                                  <p:stCondLst>
                                    <p:cond delay="0"/>
                                  </p:stCondLst>
                                  <p:childTnLst>
                                    <p:animClr clrSpc="rgb" dir="cw">
                                      <p:cBhvr override="childStyle">
                                        <p:cTn id="139" dur="500" fill="hold"/>
                                        <p:tgtEl>
                                          <p:spTgt spid="15"/>
                                        </p:tgtEl>
                                        <p:attrNameLst>
                                          <p:attrName>style.color</p:attrName>
                                        </p:attrNameLst>
                                      </p:cBhvr>
                                      <p:to>
                                        <a:srgbClr val="999999"/>
                                      </p:to>
                                    </p:animClr>
                                  </p:childTnLst>
                                </p:cTn>
                              </p:par>
                            </p:childTnLst>
                          </p:cTn>
                        </p:par>
                        <p:par>
                          <p:cTn id="140" fill="hold">
                            <p:stCondLst>
                              <p:cond delay="2000"/>
                            </p:stCondLst>
                            <p:childTnLst>
                              <p:par>
                                <p:cTn id="141" presetID="22" presetClass="exit" presetSubtype="8" fill="hold" nodeType="afterEffect">
                                  <p:stCondLst>
                                    <p:cond delay="0"/>
                                  </p:stCondLst>
                                  <p:childTnLst>
                                    <p:animEffect transition="out" filter="wipe(left)">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par>
                                <p:cTn id="144" presetID="3" presetClass="emph" presetSubtype="2" fill="hold" grpId="2" nodeType="withEffect">
                                  <p:stCondLst>
                                    <p:cond delay="0"/>
                                  </p:stCondLst>
                                  <p:childTnLst>
                                    <p:animClr clrSpc="rgb" dir="cw">
                                      <p:cBhvr override="childStyle">
                                        <p:cTn id="145" dur="500" fill="hold"/>
                                        <p:tgtEl>
                                          <p:spTgt spid="16"/>
                                        </p:tgtEl>
                                        <p:attrNameLst>
                                          <p:attrName>style.color</p:attrName>
                                        </p:attrNameLst>
                                      </p:cBhvr>
                                      <p:to>
                                        <a:schemeClr val="tx1"/>
                                      </p:to>
                                    </p:animClr>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nodeType="clickEffect">
                                  <p:stCondLst>
                                    <p:cond delay="0"/>
                                  </p:stCondLst>
                                  <p:childTnLst>
                                    <p:set>
                                      <p:cBhvr>
                                        <p:cTn id="149" dur="1" fill="hold">
                                          <p:stCondLst>
                                            <p:cond delay="0"/>
                                          </p:stCondLst>
                                        </p:cTn>
                                        <p:tgtEl>
                                          <p:spTgt spid="12"/>
                                        </p:tgtEl>
                                        <p:attrNameLst>
                                          <p:attrName>style.visibility</p:attrName>
                                        </p:attrNameLst>
                                      </p:cBhvr>
                                      <p:to>
                                        <p:strVal val="visible"/>
                                      </p:to>
                                    </p:set>
                                    <p:animEffect transition="in" filter="wipe(down)">
                                      <p:cBhvr>
                                        <p:cTn id="150" dur="500"/>
                                        <p:tgtEl>
                                          <p:spTgt spid="12"/>
                                        </p:tgtEl>
                                      </p:cBhvr>
                                    </p:animEffect>
                                  </p:childTnLst>
                                </p:cTn>
                              </p:par>
                              <p:par>
                                <p:cTn id="151" presetID="22" presetClass="entr" presetSubtype="4" fill="hold" nodeType="with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down)">
                                      <p:cBhvr>
                                        <p:cTn id="153" dur="500"/>
                                        <p:tgtEl>
                                          <p:spTgt spid="26"/>
                                        </p:tgtEl>
                                      </p:cBhvr>
                                    </p:animEffect>
                                  </p:childTnLst>
                                </p:cTn>
                              </p:par>
                              <p:par>
                                <p:cTn id="154" presetID="10" presetClass="entr" presetSubtype="0" fill="hold" nodeType="with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500"/>
                                        <p:tgtEl>
                                          <p:spTgt spid="31"/>
                                        </p:tgtEl>
                                      </p:cBhvr>
                                    </p:animEffect>
                                  </p:childTnLst>
                                </p:cTn>
                              </p:par>
                              <p:par>
                                <p:cTn id="157" presetID="0" presetClass="path" presetSubtype="0" accel="50000" decel="50000" fill="hold" nodeType="withEffect">
                                  <p:stCondLst>
                                    <p:cond delay="0"/>
                                  </p:stCondLst>
                                  <p:childTnLst>
                                    <p:animMotion origin="layout" path="M 0.00243 0.0111 L 0.08944 -0.19019 " pathEditMode="relative" rAng="0" ptsTypes="AA">
                                      <p:cBhvr>
                                        <p:cTn id="158" dur="2000" fill="hold"/>
                                        <p:tgtEl>
                                          <p:spTgt spid="31"/>
                                        </p:tgtEl>
                                        <p:attrNameLst>
                                          <p:attrName>ppt_x</p:attrName>
                                          <p:attrName>ppt_y</p:attrName>
                                        </p:attrNameLst>
                                      </p:cBhvr>
                                      <p:rCtr x="4342" y="-10065"/>
                                    </p:animMotion>
                                  </p:childTnLst>
                                </p:cTn>
                              </p:par>
                              <p:par>
                                <p:cTn id="159" presetID="10" presetClass="entr" presetSubtype="0" fill="hold" grpId="0" nodeType="with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fade">
                                      <p:cBhvr>
                                        <p:cTn id="161" dur="500"/>
                                        <p:tgtEl>
                                          <p:spTgt spid="21"/>
                                        </p:tgtEl>
                                      </p:cBhvr>
                                    </p:animEffect>
                                  </p:childTnLst>
                                </p:cTn>
                              </p:par>
                              <p:par>
                                <p:cTn id="162" presetID="3" presetClass="emph" presetSubtype="2" fill="hold" grpId="3" nodeType="withEffect">
                                  <p:stCondLst>
                                    <p:cond delay="0"/>
                                  </p:stCondLst>
                                  <p:childTnLst>
                                    <p:animClr clrSpc="rgb" dir="cw">
                                      <p:cBhvr override="childStyle">
                                        <p:cTn id="163" dur="500" fill="hold"/>
                                        <p:tgtEl>
                                          <p:spTgt spid="19"/>
                                        </p:tgtEl>
                                        <p:attrNameLst>
                                          <p:attrName>style.color</p:attrName>
                                        </p:attrNameLst>
                                      </p:cBhvr>
                                      <p:to>
                                        <a:srgbClr val="999999"/>
                                      </p:to>
                                    </p:animClr>
                                  </p:childTnLst>
                                </p:cTn>
                              </p:par>
                              <p:par>
                                <p:cTn id="164" presetID="3" presetClass="emph" presetSubtype="2" fill="hold" grpId="3" nodeType="withEffect">
                                  <p:stCondLst>
                                    <p:cond delay="0"/>
                                  </p:stCondLst>
                                  <p:childTnLst>
                                    <p:animClr clrSpc="rgb" dir="cw">
                                      <p:cBhvr override="childStyle">
                                        <p:cTn id="165" dur="500" fill="hold"/>
                                        <p:tgtEl>
                                          <p:spTgt spid="16"/>
                                        </p:tgtEl>
                                        <p:attrNameLst>
                                          <p:attrName>style.color</p:attrName>
                                        </p:attrNameLst>
                                      </p:cBhvr>
                                      <p:to>
                                        <a:srgbClr val="999999"/>
                                      </p:to>
                                    </p:animClr>
                                  </p:childTnLst>
                                </p:cTn>
                              </p:par>
                            </p:childTnLst>
                          </p:cTn>
                        </p:par>
                        <p:par>
                          <p:cTn id="166" fill="hold">
                            <p:stCondLst>
                              <p:cond delay="2000"/>
                            </p:stCondLst>
                            <p:childTnLst>
                              <p:par>
                                <p:cTn id="167" presetID="10" presetClass="entr" presetSubtype="0" fill="hold" grpId="0" nodeType="afterEffect">
                                  <p:stCondLst>
                                    <p:cond delay="0"/>
                                  </p:stCondLst>
                                  <p:childTnLst>
                                    <p:set>
                                      <p:cBhvr>
                                        <p:cTn id="168" dur="1" fill="hold">
                                          <p:stCondLst>
                                            <p:cond delay="0"/>
                                          </p:stCondLst>
                                        </p:cTn>
                                        <p:tgtEl>
                                          <p:spTgt spid="17"/>
                                        </p:tgtEl>
                                        <p:attrNameLst>
                                          <p:attrName>style.visibility</p:attrName>
                                        </p:attrNameLst>
                                      </p:cBhvr>
                                      <p:to>
                                        <p:strVal val="visible"/>
                                      </p:to>
                                    </p:set>
                                    <p:animEffect transition="in" filter="fade">
                                      <p:cBhvr>
                                        <p:cTn id="169" dur="500"/>
                                        <p:tgtEl>
                                          <p:spTgt spid="17"/>
                                        </p:tgtEl>
                                      </p:cBhvr>
                                    </p:animEffect>
                                  </p:childTnLst>
                                </p:cTn>
                              </p:par>
                              <p:par>
                                <p:cTn id="170" presetID="10" presetClass="entr" presetSubtype="0" fill="hold" nodeType="with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500"/>
                                        <p:tgtEl>
                                          <p:spTgt spid="43"/>
                                        </p:tgtEl>
                                      </p:cBhvr>
                                    </p:animEffect>
                                  </p:childTnLst>
                                </p:cTn>
                              </p:par>
                            </p:childTnLst>
                          </p:cTn>
                        </p:par>
                        <p:par>
                          <p:cTn id="173" fill="hold">
                            <p:stCondLst>
                              <p:cond delay="2500"/>
                            </p:stCondLst>
                            <p:childTnLst>
                              <p:par>
                                <p:cTn id="174" presetID="22" presetClass="exit" presetSubtype="4" fill="hold" nodeType="afterEffect">
                                  <p:stCondLst>
                                    <p:cond delay="0"/>
                                  </p:stCondLst>
                                  <p:childTnLst>
                                    <p:animEffect transition="out" filter="wipe(down)">
                                      <p:cBhvr>
                                        <p:cTn id="175" dur="500"/>
                                        <p:tgtEl>
                                          <p:spTgt spid="26"/>
                                        </p:tgtEl>
                                      </p:cBhvr>
                                    </p:animEffect>
                                    <p:set>
                                      <p:cBhvr>
                                        <p:cTn id="176" dur="1" fill="hold">
                                          <p:stCondLst>
                                            <p:cond delay="499"/>
                                          </p:stCondLst>
                                        </p:cTn>
                                        <p:tgtEl>
                                          <p:spTgt spid="26"/>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2" presetClass="entr" presetSubtype="1" fill="hold" nodeType="clickEffect">
                                  <p:stCondLst>
                                    <p:cond delay="0"/>
                                  </p:stCondLst>
                                  <p:childTnLst>
                                    <p:set>
                                      <p:cBhvr>
                                        <p:cTn id="180" dur="1" fill="hold">
                                          <p:stCondLst>
                                            <p:cond delay="0"/>
                                          </p:stCondLst>
                                        </p:cTn>
                                        <p:tgtEl>
                                          <p:spTgt spid="13"/>
                                        </p:tgtEl>
                                        <p:attrNameLst>
                                          <p:attrName>style.visibility</p:attrName>
                                        </p:attrNameLst>
                                      </p:cBhvr>
                                      <p:to>
                                        <p:strVal val="visible"/>
                                      </p:to>
                                    </p:set>
                                    <p:animEffect transition="in" filter="wipe(up)">
                                      <p:cBhvr>
                                        <p:cTn id="181" dur="500"/>
                                        <p:tgtEl>
                                          <p:spTgt spid="13"/>
                                        </p:tgtEl>
                                      </p:cBhvr>
                                    </p:animEffect>
                                  </p:childTnLst>
                                </p:cTn>
                              </p:par>
                              <p:par>
                                <p:cTn id="182" presetID="22" presetClass="entr" presetSubtype="1" fill="hold" nodeType="withEffect">
                                  <p:stCondLst>
                                    <p:cond delay="0"/>
                                  </p:stCondLst>
                                  <p:childTnLst>
                                    <p:set>
                                      <p:cBhvr>
                                        <p:cTn id="183" dur="1" fill="hold">
                                          <p:stCondLst>
                                            <p:cond delay="0"/>
                                          </p:stCondLst>
                                        </p:cTn>
                                        <p:tgtEl>
                                          <p:spTgt spid="27"/>
                                        </p:tgtEl>
                                        <p:attrNameLst>
                                          <p:attrName>style.visibility</p:attrName>
                                        </p:attrNameLst>
                                      </p:cBhvr>
                                      <p:to>
                                        <p:strVal val="visible"/>
                                      </p:to>
                                    </p:set>
                                    <p:animEffect transition="in" filter="wipe(up)">
                                      <p:cBhvr>
                                        <p:cTn id="184" dur="500"/>
                                        <p:tgtEl>
                                          <p:spTgt spid="27"/>
                                        </p:tgtEl>
                                      </p:cBhvr>
                                    </p:animEffect>
                                  </p:childTnLst>
                                </p:cTn>
                              </p:par>
                              <p:par>
                                <p:cTn id="185" presetID="10" presetClass="entr" presetSubtype="0" fill="hold" nodeType="withEffect">
                                  <p:stCondLst>
                                    <p:cond delay="0"/>
                                  </p:stCondLst>
                                  <p:childTnLst>
                                    <p:set>
                                      <p:cBhvr>
                                        <p:cTn id="186" dur="1" fill="hold">
                                          <p:stCondLst>
                                            <p:cond delay="0"/>
                                          </p:stCondLst>
                                        </p:cTn>
                                        <p:tgtEl>
                                          <p:spTgt spid="34"/>
                                        </p:tgtEl>
                                        <p:attrNameLst>
                                          <p:attrName>style.visibility</p:attrName>
                                        </p:attrNameLst>
                                      </p:cBhvr>
                                      <p:to>
                                        <p:strVal val="visible"/>
                                      </p:to>
                                    </p:set>
                                    <p:animEffect transition="in" filter="fade">
                                      <p:cBhvr>
                                        <p:cTn id="187" dur="500"/>
                                        <p:tgtEl>
                                          <p:spTgt spid="34"/>
                                        </p:tgtEl>
                                      </p:cBhvr>
                                    </p:animEffect>
                                  </p:childTnLst>
                                </p:cTn>
                              </p:par>
                              <p:par>
                                <p:cTn id="188" presetID="0" presetClass="path" presetSubtype="0" accel="50000" decel="50000" fill="hold" nodeType="withEffect">
                                  <p:stCondLst>
                                    <p:cond delay="0"/>
                                  </p:stCondLst>
                                  <p:childTnLst>
                                    <p:animMotion origin="layout" path="M -4.20285E-6 -7.45025E-7 L 0.10004 0.20986 " pathEditMode="relative" rAng="0" ptsTypes="AA">
                                      <p:cBhvr>
                                        <p:cTn id="189" dur="2000" fill="hold"/>
                                        <p:tgtEl>
                                          <p:spTgt spid="34"/>
                                        </p:tgtEl>
                                        <p:attrNameLst>
                                          <p:attrName>ppt_x</p:attrName>
                                          <p:attrName>ppt_y</p:attrName>
                                        </p:attrNameLst>
                                      </p:cBhvr>
                                      <p:rCtr x="5002" y="10481"/>
                                    </p:animMotion>
                                  </p:childTnLst>
                                </p:cTn>
                              </p:par>
                              <p:par>
                                <p:cTn id="190" presetID="3" presetClass="emph" presetSubtype="2" fill="hold" grpId="1" nodeType="withEffect">
                                  <p:stCondLst>
                                    <p:cond delay="0"/>
                                  </p:stCondLst>
                                  <p:childTnLst>
                                    <p:animClr clrSpc="rgb" dir="cw">
                                      <p:cBhvr override="childStyle">
                                        <p:cTn id="191" dur="500" fill="hold"/>
                                        <p:tgtEl>
                                          <p:spTgt spid="21"/>
                                        </p:tgtEl>
                                        <p:attrNameLst>
                                          <p:attrName>style.color</p:attrName>
                                        </p:attrNameLst>
                                      </p:cBhvr>
                                      <p:to>
                                        <a:srgbClr val="999999"/>
                                      </p:to>
                                    </p:animClr>
                                  </p:childTnLst>
                                </p:cTn>
                              </p:par>
                              <p:par>
                                <p:cTn id="192" presetID="10" presetClass="entr" presetSubtype="0" fill="hold" grpId="0" nodeType="withEffect">
                                  <p:stCondLst>
                                    <p:cond delay="0"/>
                                  </p:stCondLst>
                                  <p:childTnLst>
                                    <p:set>
                                      <p:cBhvr>
                                        <p:cTn id="193" dur="1" fill="hold">
                                          <p:stCondLst>
                                            <p:cond delay="0"/>
                                          </p:stCondLst>
                                        </p:cTn>
                                        <p:tgtEl>
                                          <p:spTgt spid="22"/>
                                        </p:tgtEl>
                                        <p:attrNameLst>
                                          <p:attrName>style.visibility</p:attrName>
                                        </p:attrNameLst>
                                      </p:cBhvr>
                                      <p:to>
                                        <p:strVal val="visible"/>
                                      </p:to>
                                    </p:set>
                                    <p:animEffect transition="in" filter="fade">
                                      <p:cBhvr>
                                        <p:cTn id="194" dur="500"/>
                                        <p:tgtEl>
                                          <p:spTgt spid="22"/>
                                        </p:tgtEl>
                                      </p:cBhvr>
                                    </p:animEffect>
                                  </p:childTnLst>
                                </p:cTn>
                              </p:par>
                              <p:par>
                                <p:cTn id="195" presetID="3" presetClass="emph" presetSubtype="2" fill="hold" nodeType="withEffect">
                                  <p:stCondLst>
                                    <p:cond delay="0"/>
                                  </p:stCondLst>
                                  <p:childTnLst>
                                    <p:animClr clrSpc="rgb" dir="cw">
                                      <p:cBhvr override="childStyle">
                                        <p:cTn id="196" dur="500" fill="hold"/>
                                        <p:tgtEl>
                                          <p:spTgt spid="17"/>
                                        </p:tgtEl>
                                        <p:attrNameLst>
                                          <p:attrName>style.color</p:attrName>
                                        </p:attrNameLst>
                                      </p:cBhvr>
                                      <p:to>
                                        <a:srgbClr val="999999"/>
                                      </p:to>
                                    </p:animClr>
                                  </p:childTnLst>
                                </p:cTn>
                              </p:par>
                            </p:childTnLst>
                          </p:cTn>
                        </p:par>
                        <p:par>
                          <p:cTn id="197" fill="hold">
                            <p:stCondLst>
                              <p:cond delay="2000"/>
                            </p:stCondLst>
                            <p:childTnLst>
                              <p:par>
                                <p:cTn id="198" presetID="22" presetClass="exit" presetSubtype="1" fill="hold" nodeType="afterEffect">
                                  <p:stCondLst>
                                    <p:cond delay="0"/>
                                  </p:stCondLst>
                                  <p:childTnLst>
                                    <p:animEffect transition="out" filter="wipe(up)">
                                      <p:cBhvr>
                                        <p:cTn id="199" dur="500"/>
                                        <p:tgtEl>
                                          <p:spTgt spid="27"/>
                                        </p:tgtEl>
                                      </p:cBhvr>
                                    </p:animEffect>
                                    <p:set>
                                      <p:cBhvr>
                                        <p:cTn id="200" dur="1" fill="hold">
                                          <p:stCondLst>
                                            <p:cond delay="499"/>
                                          </p:stCondLst>
                                        </p:cTn>
                                        <p:tgtEl>
                                          <p:spTgt spid="27"/>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32"/>
                                        </p:tgtEl>
                                        <p:attrNameLst>
                                          <p:attrName>style.visibility</p:attrName>
                                        </p:attrNameLst>
                                      </p:cBhvr>
                                      <p:to>
                                        <p:strVal val="visible"/>
                                      </p:to>
                                    </p:set>
                                    <p:animEffect transition="in" filter="fade">
                                      <p:cBhvr>
                                        <p:cTn id="203" dur="500"/>
                                        <p:tgtEl>
                                          <p:spTgt spid="32"/>
                                        </p:tgtEl>
                                      </p:cBhvr>
                                    </p:animEffect>
                                  </p:childTnLst>
                                </p:cTn>
                              </p:par>
                              <p:par>
                                <p:cTn id="204" presetID="10" presetClass="entr" presetSubtype="0" fill="hold" nodeType="with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fade">
                                      <p:cBhvr>
                                        <p:cTn id="206" dur="500"/>
                                        <p:tgtEl>
                                          <p:spTgt spid="33"/>
                                        </p:tgtEl>
                                      </p:cBhvr>
                                    </p:animEffect>
                                  </p:childTnLst>
                                </p:cTn>
                              </p:par>
                              <p:par>
                                <p:cTn id="207" presetID="10" presetClass="entr" presetSubtype="0" fill="hold" nodeType="withEffect">
                                  <p:stCondLst>
                                    <p:cond delay="0"/>
                                  </p:stCondLst>
                                  <p:childTnLst>
                                    <p:set>
                                      <p:cBhvr>
                                        <p:cTn id="208" dur="1" fill="hold">
                                          <p:stCondLst>
                                            <p:cond delay="0"/>
                                          </p:stCondLst>
                                        </p:cTn>
                                        <p:tgtEl>
                                          <p:spTgt spid="34"/>
                                        </p:tgtEl>
                                        <p:attrNameLst>
                                          <p:attrName>style.visibility</p:attrName>
                                        </p:attrNameLst>
                                      </p:cBhvr>
                                      <p:to>
                                        <p:strVal val="visible"/>
                                      </p:to>
                                    </p:set>
                                    <p:animEffect transition="in" filter="fade">
                                      <p:cBhvr>
                                        <p:cTn id="209" dur="500"/>
                                        <p:tgtEl>
                                          <p:spTgt spid="34"/>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mph" presetSubtype="2" fill="hold" grpId="4" nodeType="clickEffect">
                                  <p:stCondLst>
                                    <p:cond delay="0"/>
                                  </p:stCondLst>
                                  <p:childTnLst>
                                    <p:animClr clrSpc="rgb" dir="cw">
                                      <p:cBhvr override="childStyle">
                                        <p:cTn id="213" dur="500" fill="hold"/>
                                        <p:tgtEl>
                                          <p:spTgt spid="15"/>
                                        </p:tgtEl>
                                        <p:attrNameLst>
                                          <p:attrName>style.color</p:attrName>
                                        </p:attrNameLst>
                                      </p:cBhvr>
                                      <p:to>
                                        <a:schemeClr val="tx1"/>
                                      </p:to>
                                    </p:animClr>
                                  </p:childTnLst>
                                </p:cTn>
                              </p:par>
                              <p:par>
                                <p:cTn id="214" presetID="3" presetClass="emph" presetSubtype="2" fill="hold" grpId="4" nodeType="withEffect">
                                  <p:stCondLst>
                                    <p:cond delay="0"/>
                                  </p:stCondLst>
                                  <p:childTnLst>
                                    <p:animClr clrSpc="rgb" dir="cw">
                                      <p:cBhvr override="childStyle">
                                        <p:cTn id="215" dur="500" fill="hold"/>
                                        <p:tgtEl>
                                          <p:spTgt spid="16"/>
                                        </p:tgtEl>
                                        <p:attrNameLst>
                                          <p:attrName>style.color</p:attrName>
                                        </p:attrNameLst>
                                      </p:cBhvr>
                                      <p:to>
                                        <a:schemeClr val="tx1"/>
                                      </p:to>
                                    </p:animClr>
                                  </p:childTnLst>
                                </p:cTn>
                              </p:par>
                              <p:par>
                                <p:cTn id="216" presetID="3" presetClass="emph" presetSubtype="2" fill="hold" grpId="1" nodeType="withEffect">
                                  <p:stCondLst>
                                    <p:cond delay="0"/>
                                  </p:stCondLst>
                                  <p:childTnLst>
                                    <p:animClr clrSpc="rgb" dir="cw">
                                      <p:cBhvr override="childStyle">
                                        <p:cTn id="217" dur="500" fill="hold"/>
                                        <p:tgtEl>
                                          <p:spTgt spid="17"/>
                                        </p:tgtEl>
                                        <p:attrNameLst>
                                          <p:attrName>style.color</p:attrName>
                                        </p:attrNameLst>
                                      </p:cBhvr>
                                      <p:to>
                                        <a:schemeClr val="tx1"/>
                                      </p:to>
                                    </p:animClr>
                                  </p:childTnLst>
                                </p:cTn>
                              </p:par>
                              <p:par>
                                <p:cTn id="218" presetID="3" presetClass="emph" presetSubtype="2" fill="hold" grpId="4" nodeType="withEffect">
                                  <p:stCondLst>
                                    <p:cond delay="0"/>
                                  </p:stCondLst>
                                  <p:childTnLst>
                                    <p:animClr clrSpc="rgb" dir="cw">
                                      <p:cBhvr override="childStyle">
                                        <p:cTn id="219" dur="500" fill="hold"/>
                                        <p:tgtEl>
                                          <p:spTgt spid="14"/>
                                        </p:tgtEl>
                                        <p:attrNameLst>
                                          <p:attrName>style.color</p:attrName>
                                        </p:attrNameLst>
                                      </p:cBhvr>
                                      <p:to>
                                        <a:schemeClr val="hlink"/>
                                      </p:to>
                                    </p:animClr>
                                  </p:childTnLst>
                                </p:cTn>
                              </p:par>
                              <p:par>
                                <p:cTn id="220" presetID="3" presetClass="emph" presetSubtype="2" fill="hold" grpId="4" nodeType="withEffect">
                                  <p:stCondLst>
                                    <p:cond delay="0"/>
                                  </p:stCondLst>
                                  <p:childTnLst>
                                    <p:animClr clrSpc="rgb" dir="cw">
                                      <p:cBhvr override="childStyle">
                                        <p:cTn id="221" dur="500" fill="hold"/>
                                        <p:tgtEl>
                                          <p:spTgt spid="19"/>
                                        </p:tgtEl>
                                        <p:attrNameLst>
                                          <p:attrName>style.color</p:attrName>
                                        </p:attrNameLst>
                                      </p:cBhvr>
                                      <p:to>
                                        <a:schemeClr val="hlink"/>
                                      </p:to>
                                    </p:animClr>
                                  </p:childTnLst>
                                </p:cTn>
                              </p:par>
                              <p:par>
                                <p:cTn id="222" presetID="3" presetClass="emph" presetSubtype="2" fill="hold" grpId="2" nodeType="withEffect">
                                  <p:stCondLst>
                                    <p:cond delay="0"/>
                                  </p:stCondLst>
                                  <p:childTnLst>
                                    <p:animClr clrSpc="rgb" dir="cw">
                                      <p:cBhvr override="childStyle">
                                        <p:cTn id="223" dur="500" fill="hold"/>
                                        <p:tgtEl>
                                          <p:spTgt spid="21"/>
                                        </p:tgtEl>
                                        <p:attrNameLst>
                                          <p:attrName>style.color</p:attrName>
                                        </p:attrNameLst>
                                      </p:cBhvr>
                                      <p:to>
                                        <a:schemeClr val="hlink"/>
                                      </p:to>
                                    </p:animClr>
                                  </p:childTnLst>
                                </p:cTn>
                              </p:par>
                              <p:par>
                                <p:cTn id="224" presetID="3" presetClass="emph" presetSubtype="2" fill="hold" grpId="1" nodeType="withEffect">
                                  <p:stCondLst>
                                    <p:cond delay="0"/>
                                  </p:stCondLst>
                                  <p:childTnLst>
                                    <p:animClr clrSpc="rgb" dir="cw">
                                      <p:cBhvr override="childStyle">
                                        <p:cTn id="225" dur="500" fill="hold"/>
                                        <p:tgtEl>
                                          <p:spTgt spid="22"/>
                                        </p:tgtEl>
                                        <p:attrNameLst>
                                          <p:attrName>style.color</p:attrName>
                                        </p:attrNameLst>
                                      </p:cBhvr>
                                      <p:to>
                                        <a:schemeClr val="hlink"/>
                                      </p:to>
                                    </p:animClr>
                                  </p:childTnLst>
                                </p:cTn>
                              </p:par>
                              <p:par>
                                <p:cTn id="226" presetID="3" presetClass="emph" presetSubtype="2" fill="hold" grpId="2" nodeType="withEffect">
                                  <p:stCondLst>
                                    <p:cond delay="0"/>
                                  </p:stCondLst>
                                  <p:childTnLst>
                                    <p:animClr clrSpc="rgb" dir="cw">
                                      <p:cBhvr override="childStyle">
                                        <p:cTn id="227" dur="500" fill="hold"/>
                                        <p:tgtEl>
                                          <p:spTgt spid="20"/>
                                        </p:tgtEl>
                                        <p:attrNameLst>
                                          <p:attrName>style.color</p:attrName>
                                        </p:attrNameLst>
                                      </p:cBhvr>
                                      <p:to>
                                        <a:schemeClr val="hlink"/>
                                      </p:to>
                                    </p:animClr>
                                  </p:childTnLst>
                                </p:cTn>
                              </p:par>
                              <p:par>
                                <p:cTn id="228" presetID="3" presetClass="emph" presetSubtype="2" fill="hold" grpId="2" nodeType="withEffect">
                                  <p:stCondLst>
                                    <p:cond delay="0"/>
                                  </p:stCondLst>
                                  <p:childTnLst>
                                    <p:animClr clrSpc="rgb" dir="cw">
                                      <p:cBhvr override="childStyle">
                                        <p:cTn id="229" dur="500" fill="hold"/>
                                        <p:tgtEl>
                                          <p:spTgt spid="18"/>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4" grpId="3"/>
      <p:bldP spid="14" grpId="4"/>
      <p:bldP spid="15" grpId="0"/>
      <p:bldP spid="15" grpId="1"/>
      <p:bldP spid="15" grpId="2"/>
      <p:bldP spid="15" grpId="3"/>
      <p:bldP spid="15" grpId="4"/>
      <p:bldP spid="16" grpId="0"/>
      <p:bldP spid="16" grpId="1"/>
      <p:bldP spid="16" grpId="2"/>
      <p:bldP spid="16" grpId="3"/>
      <p:bldP spid="16" grpId="4"/>
      <p:bldP spid="17" grpId="0"/>
      <p:bldP spid="17" grpId="1"/>
      <p:bldP spid="18" grpId="0"/>
      <p:bldP spid="18" grpId="1"/>
      <p:bldP spid="18" grpId="2"/>
      <p:bldP spid="19" grpId="0"/>
      <p:bldP spid="19" grpId="1"/>
      <p:bldP spid="19" grpId="2"/>
      <p:bldP spid="19" grpId="3"/>
      <p:bldP spid="19" grpId="4"/>
      <p:bldP spid="20" grpId="0"/>
      <p:bldP spid="20" grpId="1"/>
      <p:bldP spid="20" grpId="2"/>
      <p:bldP spid="21" grpId="0"/>
      <p:bldP spid="21" grpId="1"/>
      <p:bldP spid="21" grpId="2"/>
      <p:bldP spid="22" grpId="0"/>
      <p:bldP spid="22"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Simple Mail Transfer Protocol (SMTP)</a:t>
            </a:r>
            <a:endParaRPr lang="de-DE" dirty="0"/>
          </a:p>
        </p:txBody>
      </p:sp>
      <p:sp>
        <p:nvSpPr>
          <p:cNvPr id="5" name="Content Placeholder 4"/>
          <p:cNvSpPr>
            <a:spLocks noGrp="1"/>
          </p:cNvSpPr>
          <p:nvPr>
            <p:ph idx="1"/>
          </p:nvPr>
        </p:nvSpPr>
        <p:spPr>
          <a:xfrm>
            <a:off x="628650" y="1690689"/>
            <a:ext cx="7886700" cy="4532570"/>
          </a:xfrm>
        </p:spPr>
        <p:txBody>
          <a:bodyPr>
            <a:normAutofit fontScale="92500" lnSpcReduction="20000"/>
          </a:bodyPr>
          <a:lstStyle/>
          <a:p>
            <a:r>
              <a:rPr lang="de-DE" dirty="0"/>
              <a:t>Direkte, TCP-basierte (Port 25) Übertragung zwischen sendenden UA/MTA und empfangenden MTA</a:t>
            </a:r>
          </a:p>
          <a:p>
            <a:r>
              <a:rPr lang="de-DE" dirty="0"/>
              <a:t>spezifiziert in RFC 821</a:t>
            </a:r>
          </a:p>
          <a:p>
            <a:r>
              <a:rPr lang="en-IE" dirty="0" err="1"/>
              <a:t>Phasen</a:t>
            </a:r>
            <a:r>
              <a:rPr lang="en-IE" dirty="0"/>
              <a:t>: handshaking (greeting), transfer, closure</a:t>
            </a:r>
          </a:p>
          <a:p>
            <a:r>
              <a:rPr lang="de-DE" dirty="0"/>
              <a:t>Command/Response-Dialog (ASCII-basiert).</a:t>
            </a:r>
          </a:p>
          <a:p>
            <a:r>
              <a:rPr lang="de-DE" dirty="0"/>
              <a:t>Responses: Statuscode und Phrase.</a:t>
            </a:r>
          </a:p>
          <a:p>
            <a:r>
              <a:rPr lang="de-DE" dirty="0"/>
              <a:t>Relevanz der DNS-Informationen für Email</a:t>
            </a:r>
          </a:p>
          <a:p>
            <a:pPr lvl="1"/>
            <a:r>
              <a:rPr lang="de-DE" dirty="0"/>
              <a:t>Problem: an welchen Host soll eine an </a:t>
            </a:r>
            <a:r>
              <a:rPr lang="de-DE" dirty="0" err="1"/>
              <a:t>nutzer@domain</a:t>
            </a:r>
            <a:r>
              <a:rPr lang="de-DE" dirty="0"/>
              <a:t> adressierte Email übertragen werden?</a:t>
            </a:r>
          </a:p>
          <a:p>
            <a:pPr lvl="1"/>
            <a:r>
              <a:rPr lang="de-DE" dirty="0" err="1"/>
              <a:t>Resource</a:t>
            </a:r>
            <a:r>
              <a:rPr lang="de-DE" dirty="0"/>
              <a:t> </a:t>
            </a:r>
            <a:r>
              <a:rPr lang="de-DE" dirty="0" err="1"/>
              <a:t>Record</a:t>
            </a:r>
            <a:r>
              <a:rPr lang="de-DE" dirty="0"/>
              <a:t> des Typs </a:t>
            </a:r>
            <a:r>
              <a:rPr lang="de-DE" b="1" dirty="0"/>
              <a:t>MX </a:t>
            </a:r>
            <a:r>
              <a:rPr lang="de-DE" dirty="0"/>
              <a:t>nennt den für eine Domäne zuständigen Mailserver </a:t>
            </a:r>
            <a:r>
              <a:rPr lang="de-DE" dirty="0">
                <a:sym typeface="Wingdings"/>
              </a:rPr>
              <a:t> </a:t>
            </a:r>
            <a:r>
              <a:rPr lang="de-DE" dirty="0"/>
              <a:t>Emailadressen nicht notwendig an Namensraum für Rechner gebunden</a:t>
            </a:r>
          </a:p>
          <a:p>
            <a:pPr lvl="1"/>
            <a:r>
              <a:rPr lang="de-DE" dirty="0"/>
              <a:t>Adressen wie vorname.nachname@unternehmen.com möglich</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77</a:t>
            </a:fld>
            <a:endParaRPr lang="de-DE"/>
          </a:p>
        </p:txBody>
      </p:sp>
    </p:spTree>
    <p:extLst>
      <p:ext uri="{BB962C8B-B14F-4D97-AF65-F5344CB8AC3E}">
        <p14:creationId xmlns:p14="http://schemas.microsoft.com/office/powerpoint/2010/main" val="32188582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Einfache SMTP-Sitzung</a:t>
            </a:r>
          </a:p>
        </p:txBody>
      </p:sp>
      <p:pic>
        <p:nvPicPr>
          <p:cNvPr id="6" name="Content Placeholder 5"/>
          <p:cNvPicPr>
            <a:picLocks noGrp="1" noChangeAspect="1"/>
          </p:cNvPicPr>
          <p:nvPr>
            <p:ph idx="1"/>
          </p:nvPr>
        </p:nvPicPr>
        <p:blipFill>
          <a:blip r:embed="rId2"/>
          <a:stretch>
            <a:fillRect/>
          </a:stretch>
        </p:blipFill>
        <p:spPr>
          <a:xfrm>
            <a:off x="1123950" y="1690689"/>
            <a:ext cx="6896100" cy="4600004"/>
          </a:xfrm>
        </p:spPr>
      </p:pic>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78</a:t>
            </a:fld>
            <a:endParaRPr lang="de-DE"/>
          </a:p>
        </p:txBody>
      </p:sp>
    </p:spTree>
    <p:extLst>
      <p:ext uri="{BB962C8B-B14F-4D97-AF65-F5344CB8AC3E}">
        <p14:creationId xmlns:p14="http://schemas.microsoft.com/office/powerpoint/2010/main" val="3457423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Nachrichtenformat</a:t>
            </a:r>
          </a:p>
        </p:txBody>
      </p:sp>
      <p:sp>
        <p:nvSpPr>
          <p:cNvPr id="3" name="Content Placeholder 2"/>
          <p:cNvSpPr>
            <a:spLocks noGrp="1"/>
          </p:cNvSpPr>
          <p:nvPr>
            <p:ph idx="1"/>
          </p:nvPr>
        </p:nvSpPr>
        <p:spPr>
          <a:xfrm>
            <a:off x="628650" y="1498600"/>
            <a:ext cx="7886700" cy="4859595"/>
          </a:xfrm>
        </p:spPr>
        <p:txBody>
          <a:bodyPr>
            <a:normAutofit fontScale="77500" lnSpcReduction="20000"/>
          </a:bodyPr>
          <a:lstStyle/>
          <a:p>
            <a:r>
              <a:rPr lang="de-DE" dirty="0"/>
              <a:t>Standard für Textnachrichten, spezifiziert in RFC 822</a:t>
            </a:r>
          </a:p>
          <a:p>
            <a:r>
              <a:rPr lang="de-DE" dirty="0"/>
              <a:t>Nachricht besteht aus Header, Body sowie Abschlusszeile</a:t>
            </a:r>
          </a:p>
          <a:p>
            <a:r>
              <a:rPr lang="de-DE" dirty="0"/>
              <a:t>Header-Zeilen (siehe auch Beispiel in Kapitel 3)</a:t>
            </a:r>
          </a:p>
          <a:p>
            <a:pPr lvl="1"/>
            <a:r>
              <a:rPr lang="de-DE" dirty="0" err="1"/>
              <a:t>To</a:t>
            </a:r>
            <a:r>
              <a:rPr lang="de-DE" dirty="0"/>
              <a:t>, </a:t>
            </a:r>
            <a:r>
              <a:rPr lang="de-DE" dirty="0" err="1"/>
              <a:t>From</a:t>
            </a:r>
            <a:r>
              <a:rPr lang="de-DE" dirty="0"/>
              <a:t>, </a:t>
            </a:r>
            <a:r>
              <a:rPr lang="de-DE" dirty="0" err="1"/>
              <a:t>Subject</a:t>
            </a:r>
            <a:endParaRPr lang="de-DE" dirty="0"/>
          </a:p>
          <a:p>
            <a:pPr lvl="1"/>
            <a:r>
              <a:rPr lang="fr-FR" dirty="0"/>
              <a:t>CC, BCC ([Blind] </a:t>
            </a:r>
            <a:r>
              <a:rPr lang="fr-FR" dirty="0" err="1"/>
              <a:t>Carbon</a:t>
            </a:r>
            <a:r>
              <a:rPr lang="fr-FR" dirty="0"/>
              <a:t> Copy)</a:t>
            </a:r>
          </a:p>
          <a:p>
            <a:pPr lvl="1"/>
            <a:r>
              <a:rPr lang="de-DE" dirty="0"/>
              <a:t>Reply-</a:t>
            </a:r>
            <a:r>
              <a:rPr lang="de-DE" dirty="0" err="1"/>
              <a:t>To</a:t>
            </a:r>
            <a:r>
              <a:rPr lang="de-DE" dirty="0"/>
              <a:t>: Emailadresse, die für Antwort benutzt werden sollte</a:t>
            </a:r>
          </a:p>
          <a:p>
            <a:pPr lvl="1"/>
            <a:r>
              <a:rPr lang="de-DE" dirty="0"/>
              <a:t>Message-</a:t>
            </a:r>
            <a:r>
              <a:rPr lang="de-DE" dirty="0" err="1"/>
              <a:t>Id</a:t>
            </a:r>
            <a:r>
              <a:rPr lang="de-DE" dirty="0"/>
              <a:t>: identifiziert eine Emailnachricht in späterer Kommunikation</a:t>
            </a:r>
          </a:p>
          <a:p>
            <a:pPr lvl="1"/>
            <a:r>
              <a:rPr lang="de-DE" dirty="0"/>
              <a:t>In-Reply-</a:t>
            </a:r>
            <a:r>
              <a:rPr lang="de-DE" dirty="0" err="1"/>
              <a:t>To</a:t>
            </a:r>
            <a:r>
              <a:rPr lang="de-DE" dirty="0"/>
              <a:t>, References: Verweise auf Message-</a:t>
            </a:r>
            <a:r>
              <a:rPr lang="de-DE" dirty="0" err="1"/>
              <a:t>Ids</a:t>
            </a:r>
            <a:r>
              <a:rPr lang="de-DE" dirty="0"/>
              <a:t> von Emailnachrichten</a:t>
            </a:r>
          </a:p>
          <a:p>
            <a:pPr lvl="1"/>
            <a:r>
              <a:rPr lang="de-DE" dirty="0" err="1"/>
              <a:t>Received</a:t>
            </a:r>
            <a:r>
              <a:rPr lang="de-DE" dirty="0"/>
              <a:t>: wird von jedem vermittelnden MTA dem Header hinzugefügt</a:t>
            </a:r>
          </a:p>
          <a:p>
            <a:r>
              <a:rPr lang="de-DE" dirty="0"/>
              <a:t>Body</a:t>
            </a:r>
          </a:p>
          <a:p>
            <a:pPr lvl="1"/>
            <a:r>
              <a:rPr lang="de-DE" dirty="0"/>
              <a:t>Nutzdaten („Brief”); nur ASCII-Zeichen zulässig</a:t>
            </a:r>
          </a:p>
          <a:p>
            <a:pPr lvl="1"/>
            <a:r>
              <a:rPr lang="de-DE" dirty="0"/>
              <a:t>Letzte Zeile markiert Nachrichtenende; sie enthält nur einen Punkt ‘.’</a:t>
            </a:r>
          </a:p>
          <a:p>
            <a:r>
              <a:rPr lang="de-DE" dirty="0"/>
              <a:t>Erweiterung zum Transport von Multimedia-Daten</a:t>
            </a:r>
          </a:p>
          <a:p>
            <a:pPr lvl="1"/>
            <a:r>
              <a:rPr lang="de-DE" dirty="0"/>
              <a:t>MIME: </a:t>
            </a:r>
            <a:r>
              <a:rPr lang="de-DE" dirty="0" err="1"/>
              <a:t>multimedia</a:t>
            </a:r>
            <a:r>
              <a:rPr lang="de-DE" dirty="0"/>
              <a:t> mail </a:t>
            </a:r>
            <a:r>
              <a:rPr lang="de-DE" dirty="0" err="1"/>
              <a:t>extension</a:t>
            </a:r>
            <a:r>
              <a:rPr lang="de-DE" dirty="0"/>
              <a:t>, RFC 2045, 2056</a:t>
            </a:r>
          </a:p>
          <a:p>
            <a:pPr lvl="1"/>
            <a:r>
              <a:rPr lang="de-DE" dirty="0"/>
              <a:t>zusätzliche Information im Header </a:t>
            </a:r>
            <a:r>
              <a:rPr lang="de-DE" dirty="0">
                <a:sym typeface="Wingdings"/>
              </a:rPr>
              <a:t> </a:t>
            </a:r>
            <a:r>
              <a:rPr lang="de-DE" dirty="0"/>
              <a:t>Angabe des MIME </a:t>
            </a:r>
            <a:r>
              <a:rPr lang="de-DE" dirty="0" err="1"/>
              <a:t>content</a:t>
            </a:r>
            <a:r>
              <a:rPr lang="de-DE" dirty="0"/>
              <a:t> type</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79</a:t>
            </a:fld>
            <a:endParaRPr lang="de-DE"/>
          </a:p>
        </p:txBody>
      </p:sp>
    </p:spTree>
    <p:extLst>
      <p:ext uri="{BB962C8B-B14F-4D97-AF65-F5344CB8AC3E}">
        <p14:creationId xmlns:p14="http://schemas.microsoft.com/office/powerpoint/2010/main" val="165205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Eigenschaften</a:t>
            </a:r>
          </a:p>
        </p:txBody>
      </p:sp>
      <p:sp>
        <p:nvSpPr>
          <p:cNvPr id="3" name="Content Placeholder 2"/>
          <p:cNvSpPr>
            <a:spLocks noGrp="1"/>
          </p:cNvSpPr>
          <p:nvPr>
            <p:ph idx="1"/>
          </p:nvPr>
        </p:nvSpPr>
        <p:spPr/>
        <p:txBody>
          <a:bodyPr/>
          <a:lstStyle/>
          <a:p>
            <a:r>
              <a:rPr lang="de-DE" dirty="0"/>
              <a:t>(Mnemonische) Namen </a:t>
            </a:r>
          </a:p>
          <a:p>
            <a:pPr lvl="1"/>
            <a:r>
              <a:rPr lang="de-DE" dirty="0"/>
              <a:t>dienen der Bequemlichkeit menschlicher Nutzer</a:t>
            </a:r>
          </a:p>
          <a:p>
            <a:pPr lvl="1"/>
            <a:r>
              <a:rPr lang="de-DE" dirty="0"/>
              <a:t>mehrere Inkarnationen logisch identischer Objekte</a:t>
            </a:r>
          </a:p>
          <a:p>
            <a:pPr lvl="1"/>
            <a:r>
              <a:rPr lang="de-DE" dirty="0"/>
              <a:t>Objekten können ortsunabhängig Namen behalten</a:t>
            </a:r>
          </a:p>
          <a:p>
            <a:pPr lvl="1"/>
            <a:r>
              <a:rPr lang="de-DE" dirty="0"/>
              <a:t>Bedeutung oft kontextabhängig</a:t>
            </a:r>
          </a:p>
          <a:p>
            <a:pPr lvl="1"/>
            <a:r>
              <a:rPr lang="de-DE" dirty="0"/>
              <a:t>strukturiert oder flach</a:t>
            </a:r>
          </a:p>
          <a:p>
            <a:r>
              <a:rPr lang="de-DE" dirty="0"/>
              <a:t>Adressen </a:t>
            </a:r>
          </a:p>
          <a:p>
            <a:pPr lvl="1"/>
            <a:r>
              <a:rPr lang="de-DE" dirty="0"/>
              <a:t>dienen der effizienten maschinellen Verarbeitung</a:t>
            </a:r>
          </a:p>
          <a:p>
            <a:pPr lvl="1"/>
            <a:r>
              <a:rPr lang="de-DE" dirty="0"/>
              <a:t>werden für Routing/</a:t>
            </a:r>
            <a:r>
              <a:rPr lang="de-DE" dirty="0" err="1"/>
              <a:t>Wegewahl</a:t>
            </a:r>
            <a:r>
              <a:rPr lang="de-DE" dirty="0"/>
              <a:t> verwendet</a:t>
            </a:r>
          </a:p>
          <a:p>
            <a:pPr lvl="1"/>
            <a:r>
              <a:rPr lang="de-DE" dirty="0"/>
              <a:t>strukturiert oder flach</a:t>
            </a:r>
          </a:p>
          <a:p>
            <a:pPr lvl="1"/>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8</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036820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Multi-purpose</a:t>
            </a:r>
            <a:r>
              <a:rPr lang="fr-FR" dirty="0"/>
              <a:t> Internet </a:t>
            </a:r>
            <a:br>
              <a:rPr lang="fr-FR" dirty="0"/>
            </a:br>
            <a:r>
              <a:rPr lang="fr-FR" dirty="0"/>
              <a:t>Mail Extension (MIME)</a:t>
            </a:r>
            <a:endParaRPr lang="de-DE" dirty="0"/>
          </a:p>
        </p:txBody>
      </p:sp>
      <p:pic>
        <p:nvPicPr>
          <p:cNvPr id="6" name="Content Placeholder 5"/>
          <p:cNvPicPr>
            <a:picLocks noGrp="1" noChangeAspect="1"/>
          </p:cNvPicPr>
          <p:nvPr>
            <p:ph idx="1"/>
          </p:nvPr>
        </p:nvPicPr>
        <p:blipFill>
          <a:blip r:embed="rId2"/>
          <a:stretch>
            <a:fillRect/>
          </a:stretch>
        </p:blipFill>
        <p:spPr>
          <a:xfrm>
            <a:off x="628650" y="2354541"/>
            <a:ext cx="7886700" cy="3293506"/>
          </a:xfrm>
        </p:spPr>
      </p:pic>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80</a:t>
            </a:fld>
            <a:endParaRPr lang="de-DE"/>
          </a:p>
        </p:txBody>
      </p:sp>
    </p:spTree>
    <p:extLst>
      <p:ext uri="{BB962C8B-B14F-4D97-AF65-F5344CB8AC3E}">
        <p14:creationId xmlns:p14="http://schemas.microsoft.com/office/powerpoint/2010/main" val="832532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Post Office Protocol (POP)</a:t>
            </a:r>
          </a:p>
        </p:txBody>
      </p:sp>
      <p:sp>
        <p:nvSpPr>
          <p:cNvPr id="6" name="Content Placeholder 5"/>
          <p:cNvSpPr>
            <a:spLocks noGrp="1"/>
          </p:cNvSpPr>
          <p:nvPr>
            <p:ph sz="half" idx="2"/>
          </p:nvPr>
        </p:nvSpPr>
        <p:spPr>
          <a:xfrm>
            <a:off x="4889500" y="1825625"/>
            <a:ext cx="3625850" cy="4351338"/>
          </a:xfrm>
        </p:spPr>
        <p:txBody>
          <a:bodyPr>
            <a:normAutofit fontScale="77500" lnSpcReduction="20000"/>
          </a:bodyPr>
          <a:lstStyle/>
          <a:p>
            <a:pPr marL="0" indent="0">
              <a:buNone/>
            </a:pPr>
            <a:r>
              <a:rPr lang="en-IE" dirty="0"/>
              <a:t>S: +OK POP3 server ready</a:t>
            </a:r>
            <a:br>
              <a:rPr lang="en-IE" dirty="0"/>
            </a:br>
            <a:r>
              <a:rPr lang="de-DE" dirty="0"/>
              <a:t>C: </a:t>
            </a:r>
            <a:r>
              <a:rPr lang="de-DE" dirty="0" err="1"/>
              <a:t>user</a:t>
            </a:r>
            <a:r>
              <a:rPr lang="de-DE" dirty="0"/>
              <a:t> </a:t>
            </a:r>
            <a:r>
              <a:rPr lang="de-DE" dirty="0" err="1"/>
              <a:t>alice</a:t>
            </a:r>
            <a:r>
              <a:rPr lang="de-DE" dirty="0"/>
              <a:t/>
            </a:r>
            <a:br>
              <a:rPr lang="de-DE" dirty="0"/>
            </a:br>
            <a:r>
              <a:rPr lang="de-DE" dirty="0"/>
              <a:t>S: +OK</a:t>
            </a:r>
            <a:br>
              <a:rPr lang="de-DE" dirty="0"/>
            </a:br>
            <a:r>
              <a:rPr lang="de-DE" dirty="0"/>
              <a:t>C: pass </a:t>
            </a:r>
            <a:r>
              <a:rPr lang="de-DE" dirty="0" err="1"/>
              <a:t>hungry</a:t>
            </a:r>
            <a:r>
              <a:rPr lang="de-DE" dirty="0"/>
              <a:t/>
            </a:r>
            <a:br>
              <a:rPr lang="de-DE" dirty="0"/>
            </a:br>
            <a:r>
              <a:rPr lang="en-IE" dirty="0"/>
              <a:t>S: +OK user successfully logged on</a:t>
            </a:r>
          </a:p>
          <a:p>
            <a:pPr marL="0" indent="0">
              <a:buNone/>
            </a:pPr>
            <a:endParaRPr lang="en-IE" dirty="0"/>
          </a:p>
          <a:p>
            <a:pPr marL="0" indent="0">
              <a:buNone/>
            </a:pPr>
            <a:r>
              <a:rPr lang="de-DE" dirty="0"/>
              <a:t>C: </a:t>
            </a:r>
            <a:r>
              <a:rPr lang="de-DE" dirty="0" err="1"/>
              <a:t>list</a:t>
            </a:r>
            <a:r>
              <a:rPr lang="de-DE" dirty="0"/>
              <a:t/>
            </a:r>
            <a:br>
              <a:rPr lang="de-DE" dirty="0"/>
            </a:br>
            <a:r>
              <a:rPr lang="de-DE" dirty="0"/>
              <a:t>S: 1 498</a:t>
            </a:r>
            <a:br>
              <a:rPr lang="de-DE" dirty="0"/>
            </a:br>
            <a:r>
              <a:rPr lang="de-DE" dirty="0"/>
              <a:t>S: 2 912</a:t>
            </a:r>
            <a:br>
              <a:rPr lang="de-DE" dirty="0"/>
            </a:br>
            <a:r>
              <a:rPr lang="de-DE" dirty="0"/>
              <a:t>S: .</a:t>
            </a:r>
            <a:br>
              <a:rPr lang="de-DE" dirty="0"/>
            </a:br>
            <a:r>
              <a:rPr lang="de-DE" dirty="0"/>
              <a:t>C: </a:t>
            </a:r>
            <a:r>
              <a:rPr lang="de-DE" dirty="0" err="1"/>
              <a:t>retr</a:t>
            </a:r>
            <a:r>
              <a:rPr lang="de-DE" dirty="0"/>
              <a:t> 1</a:t>
            </a:r>
            <a:br>
              <a:rPr lang="de-DE" dirty="0"/>
            </a:br>
            <a:r>
              <a:rPr lang="de-DE" dirty="0"/>
              <a:t>S: &lt;</a:t>
            </a:r>
            <a:r>
              <a:rPr lang="de-DE" dirty="0" err="1"/>
              <a:t>message</a:t>
            </a:r>
            <a:r>
              <a:rPr lang="de-DE" dirty="0"/>
              <a:t> 1 </a:t>
            </a:r>
            <a:r>
              <a:rPr lang="de-DE" dirty="0" err="1"/>
              <a:t>contents</a:t>
            </a:r>
            <a:r>
              <a:rPr lang="de-DE" dirty="0"/>
              <a:t>&gt;</a:t>
            </a:r>
            <a:br>
              <a:rPr lang="de-DE" dirty="0"/>
            </a:br>
            <a:r>
              <a:rPr lang="de-DE" dirty="0"/>
              <a:t>S: .</a:t>
            </a:r>
            <a:br>
              <a:rPr lang="de-DE" dirty="0"/>
            </a:br>
            <a:r>
              <a:rPr lang="de-DE" dirty="0"/>
              <a:t>C: </a:t>
            </a:r>
            <a:r>
              <a:rPr lang="de-DE" dirty="0" err="1"/>
              <a:t>dele</a:t>
            </a:r>
            <a:r>
              <a:rPr lang="de-DE" dirty="0"/>
              <a:t> 1</a:t>
            </a:r>
            <a:br>
              <a:rPr lang="de-DE" dirty="0"/>
            </a:br>
            <a:r>
              <a:rPr lang="de-DE" dirty="0"/>
              <a:t>C: </a:t>
            </a:r>
            <a:r>
              <a:rPr lang="de-DE" dirty="0" err="1"/>
              <a:t>quit</a:t>
            </a:r>
            <a:r>
              <a:rPr lang="de-DE" dirty="0"/>
              <a:t/>
            </a:r>
            <a:br>
              <a:rPr lang="de-DE" dirty="0"/>
            </a:br>
            <a:r>
              <a:rPr lang="en-IE" dirty="0"/>
              <a:t>S: +OK POP3 server signing off</a:t>
            </a:r>
            <a:endParaRPr lang="de-DE" dirty="0"/>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81</a:t>
            </a:fld>
            <a:endParaRPr lang="de-DE"/>
          </a:p>
        </p:txBody>
      </p:sp>
      <p:sp>
        <p:nvSpPr>
          <p:cNvPr id="9" name="Content Placeholder 8"/>
          <p:cNvSpPr>
            <a:spLocks noGrp="1"/>
          </p:cNvSpPr>
          <p:nvPr>
            <p:ph sz="half" idx="1"/>
          </p:nvPr>
        </p:nvSpPr>
        <p:spPr>
          <a:xfrm>
            <a:off x="628650" y="1825625"/>
            <a:ext cx="4260850" cy="4351338"/>
          </a:xfrm>
        </p:spPr>
        <p:txBody>
          <a:bodyPr>
            <a:normAutofit fontScale="77500" lnSpcReduction="20000"/>
          </a:bodyPr>
          <a:lstStyle/>
          <a:p>
            <a:pPr marL="0" indent="0">
              <a:buNone/>
            </a:pPr>
            <a:r>
              <a:rPr lang="de-DE" b="1" dirty="0"/>
              <a:t>Autorisationsphase</a:t>
            </a:r>
          </a:p>
          <a:p>
            <a:r>
              <a:rPr lang="de-DE" dirty="0"/>
              <a:t>Client Befehle: </a:t>
            </a:r>
          </a:p>
          <a:p>
            <a:pPr lvl="1"/>
            <a:r>
              <a:rPr lang="de-DE" dirty="0" err="1"/>
              <a:t>user</a:t>
            </a:r>
            <a:r>
              <a:rPr lang="de-DE" dirty="0"/>
              <a:t>: Benutzername</a:t>
            </a:r>
          </a:p>
          <a:p>
            <a:pPr lvl="1"/>
            <a:r>
              <a:rPr lang="de-DE" dirty="0"/>
              <a:t>pass: Passwort</a:t>
            </a:r>
          </a:p>
          <a:p>
            <a:r>
              <a:rPr lang="de-DE" dirty="0"/>
              <a:t>Server Antworten: +OK, -ERR</a:t>
            </a:r>
          </a:p>
          <a:p>
            <a:pPr marL="0" indent="0">
              <a:buNone/>
            </a:pPr>
            <a:r>
              <a:rPr lang="de-DE" b="1" dirty="0"/>
              <a:t>Transaktionsphase</a:t>
            </a:r>
          </a:p>
          <a:p>
            <a:r>
              <a:rPr lang="de-DE" dirty="0" err="1"/>
              <a:t>list</a:t>
            </a:r>
            <a:r>
              <a:rPr lang="de-DE" dirty="0"/>
              <a:t>: </a:t>
            </a:r>
            <a:r>
              <a:rPr lang="de-DE" dirty="0" err="1"/>
              <a:t>list</a:t>
            </a:r>
            <a:r>
              <a:rPr lang="de-DE" dirty="0"/>
              <a:t> </a:t>
            </a:r>
            <a:r>
              <a:rPr lang="de-DE" dirty="0" err="1"/>
              <a:t>message</a:t>
            </a:r>
            <a:r>
              <a:rPr lang="de-DE" dirty="0"/>
              <a:t> </a:t>
            </a:r>
            <a:r>
              <a:rPr lang="de-DE" dirty="0" err="1"/>
              <a:t>numbers</a:t>
            </a:r>
            <a:endParaRPr lang="de-DE" dirty="0"/>
          </a:p>
          <a:p>
            <a:r>
              <a:rPr lang="de-DE" dirty="0" err="1"/>
              <a:t>retr</a:t>
            </a:r>
            <a:r>
              <a:rPr lang="de-DE" dirty="0"/>
              <a:t>: </a:t>
            </a:r>
            <a:r>
              <a:rPr lang="de-DE" dirty="0" err="1"/>
              <a:t>retrieve</a:t>
            </a:r>
            <a:r>
              <a:rPr lang="de-DE" dirty="0"/>
              <a:t> </a:t>
            </a:r>
            <a:r>
              <a:rPr lang="de-DE" dirty="0" err="1"/>
              <a:t>message</a:t>
            </a:r>
            <a:r>
              <a:rPr lang="de-DE" dirty="0"/>
              <a:t> </a:t>
            </a:r>
            <a:r>
              <a:rPr lang="de-DE" dirty="0" err="1"/>
              <a:t>by</a:t>
            </a:r>
            <a:r>
              <a:rPr lang="de-DE" dirty="0"/>
              <a:t> </a:t>
            </a:r>
            <a:r>
              <a:rPr lang="de-DE" dirty="0" err="1"/>
              <a:t>number</a:t>
            </a:r>
            <a:endParaRPr lang="de-DE" dirty="0"/>
          </a:p>
          <a:p>
            <a:r>
              <a:rPr lang="de-DE" dirty="0" err="1"/>
              <a:t>dele</a:t>
            </a:r>
            <a:r>
              <a:rPr lang="de-DE" dirty="0"/>
              <a:t>: </a:t>
            </a:r>
            <a:r>
              <a:rPr lang="de-DE" dirty="0" err="1"/>
              <a:t>delete</a:t>
            </a:r>
            <a:r>
              <a:rPr lang="de-DE" dirty="0"/>
              <a:t> </a:t>
            </a:r>
            <a:r>
              <a:rPr lang="de-DE" dirty="0" err="1"/>
              <a:t>message</a:t>
            </a:r>
            <a:r>
              <a:rPr lang="de-DE" dirty="0"/>
              <a:t> </a:t>
            </a:r>
            <a:r>
              <a:rPr lang="de-DE" dirty="0" err="1"/>
              <a:t>by</a:t>
            </a:r>
            <a:r>
              <a:rPr lang="de-DE" dirty="0"/>
              <a:t> </a:t>
            </a:r>
            <a:r>
              <a:rPr lang="de-DE" dirty="0" err="1"/>
              <a:t>number</a:t>
            </a:r>
            <a:endParaRPr lang="de-DE" dirty="0"/>
          </a:p>
          <a:p>
            <a:r>
              <a:rPr lang="de-DE" dirty="0" err="1"/>
              <a:t>quit</a:t>
            </a:r>
            <a:endParaRPr lang="de-DE" dirty="0"/>
          </a:p>
        </p:txBody>
      </p:sp>
    </p:spTree>
    <p:extLst>
      <p:ext uri="{BB962C8B-B14F-4D97-AF65-F5344CB8AC3E}">
        <p14:creationId xmlns:p14="http://schemas.microsoft.com/office/powerpoint/2010/main" val="3512500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a:t>Internet Mail Access Protocol (IMAP)</a:t>
            </a:r>
            <a:endParaRPr lang="de-DE" dirty="0"/>
          </a:p>
        </p:txBody>
      </p:sp>
      <p:sp>
        <p:nvSpPr>
          <p:cNvPr id="8" name="Content Placeholder 7"/>
          <p:cNvSpPr>
            <a:spLocks noGrp="1"/>
          </p:cNvSpPr>
          <p:nvPr>
            <p:ph idx="1"/>
          </p:nvPr>
        </p:nvSpPr>
        <p:spPr/>
        <p:txBody>
          <a:bodyPr>
            <a:normAutofit fontScale="85000" lnSpcReduction="20000"/>
          </a:bodyPr>
          <a:lstStyle/>
          <a:p>
            <a:r>
              <a:rPr lang="de-DE" dirty="0"/>
              <a:t>Problem: Mit POP3 können Nachrichten nur abgeholt, aber nicht auf dem Server verwaltet werden. </a:t>
            </a:r>
            <a:br>
              <a:rPr lang="de-DE" dirty="0"/>
            </a:br>
            <a:r>
              <a:rPr lang="de-DE" dirty="0">
                <a:sym typeface="Wingdings"/>
              </a:rPr>
              <a:t></a:t>
            </a:r>
            <a:r>
              <a:rPr lang="de-DE" dirty="0"/>
              <a:t> Schlechte Unterstützung für nomadische Nutzer</a:t>
            </a:r>
          </a:p>
          <a:p>
            <a:r>
              <a:rPr lang="de-DE" dirty="0"/>
              <a:t>IMAP: Verwaltung von Emailnachrichten auf dem Server</a:t>
            </a:r>
          </a:p>
          <a:p>
            <a:pPr lvl="1"/>
            <a:r>
              <a:rPr lang="de-DE" dirty="0"/>
              <a:t>Hierarchie von Ordnern (</a:t>
            </a:r>
            <a:r>
              <a:rPr lang="de-DE" dirty="0" err="1"/>
              <a:t>folders</a:t>
            </a:r>
            <a:r>
              <a:rPr lang="de-DE" dirty="0"/>
              <a:t>), die Nachrichten enthalten (wie Dateisystem)</a:t>
            </a:r>
          </a:p>
          <a:p>
            <a:pPr lvl="1"/>
            <a:r>
              <a:rPr lang="de-DE" dirty="0"/>
              <a:t>Abrufen, Verschieben (zwischen Ordnern), Löschen von Nachrichten durch UA</a:t>
            </a:r>
          </a:p>
          <a:p>
            <a:pPr lvl="1"/>
            <a:r>
              <a:rPr lang="de-DE" dirty="0"/>
              <a:t>Selektive Übertragung von Teilen von Emailnachrichten (z.B. nur Header)</a:t>
            </a:r>
          </a:p>
          <a:p>
            <a:r>
              <a:rPr lang="de-DE" dirty="0"/>
              <a:t>Last / Performanz</a:t>
            </a:r>
          </a:p>
          <a:p>
            <a:pPr lvl="1"/>
            <a:r>
              <a:rPr lang="de-DE" dirty="0"/>
              <a:t>Verwaltungsoperationen auf Server ausgeführt </a:t>
            </a:r>
            <a:r>
              <a:rPr lang="de-DE" dirty="0">
                <a:sym typeface="Wingdings"/>
              </a:rPr>
              <a:t></a:t>
            </a:r>
            <a:r>
              <a:rPr lang="de-DE" dirty="0"/>
              <a:t> belastet Servermaschine</a:t>
            </a:r>
          </a:p>
          <a:p>
            <a:pPr lvl="1"/>
            <a:r>
              <a:rPr lang="de-DE" dirty="0"/>
              <a:t>Selektive Übertragung: Abruf nur relevanter Nachrichtenteile, z.B. über Verbindung mit niedriger Übertragungsrate</a:t>
            </a:r>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82</a:t>
            </a:fld>
            <a:endParaRPr lang="de-DE"/>
          </a:p>
        </p:txBody>
      </p:sp>
    </p:spTree>
    <p:extLst>
      <p:ext uri="{BB962C8B-B14F-4D97-AF65-F5344CB8AC3E}">
        <p14:creationId xmlns:p14="http://schemas.microsoft.com/office/powerpoint/2010/main" val="2913900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Kapitel </a:t>
            </a:r>
            <a:r>
              <a:rPr lang="de-DE" dirty="0" smtClean="0"/>
              <a:t>3.5</a:t>
            </a:r>
            <a:r>
              <a:rPr lang="de-DE" dirty="0"/>
              <a:t/>
            </a:r>
            <a:br>
              <a:rPr lang="de-DE" dirty="0"/>
            </a:br>
            <a:r>
              <a:rPr lang="de-DE" dirty="0"/>
              <a:t>Protokolle und Standards</a:t>
            </a:r>
          </a:p>
        </p:txBody>
      </p:sp>
      <p:sp>
        <p:nvSpPr>
          <p:cNvPr id="6" name="Text Placeholder 5"/>
          <p:cNvSpPr>
            <a:spLocks noGrp="1"/>
          </p:cNvSpPr>
          <p:nvPr>
            <p:ph type="body" idx="1"/>
          </p:nvPr>
        </p:nvSpPr>
        <p:spPr/>
        <p:txBody>
          <a:bodyPr/>
          <a:lstStyle/>
          <a:p>
            <a:r>
              <a:rPr lang="de-DE" dirty="0"/>
              <a:t>Allgemeines zu Protokollspezifikationen und Standards</a:t>
            </a:r>
          </a:p>
        </p:txBody>
      </p:sp>
      <p:sp>
        <p:nvSpPr>
          <p:cNvPr id="4" name="Slide Number Placeholder 3"/>
          <p:cNvSpPr>
            <a:spLocks noGrp="1"/>
          </p:cNvSpPr>
          <p:nvPr>
            <p:ph type="sldNum" sz="quarter" idx="12"/>
          </p:nvPr>
        </p:nvSpPr>
        <p:spPr/>
        <p:txBody>
          <a:bodyPr/>
          <a:lstStyle/>
          <a:p>
            <a:fld id="{62E63B0E-122E-4112-8AEA-022338C1FEFA}" type="slidenum">
              <a:rPr lang="de-DE" smtClean="0"/>
              <a:t>83</a:t>
            </a:fld>
            <a:endParaRPr lang="de-DE"/>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8034724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Definition: </a:t>
            </a:r>
            <a:r>
              <a:rPr lang="de-DE" dirty="0" smtClean="0"/>
              <a:t>Protokoll</a:t>
            </a:r>
            <a:endParaRPr lang="de-DE" dirty="0"/>
          </a:p>
        </p:txBody>
      </p:sp>
      <p:sp>
        <p:nvSpPr>
          <p:cNvPr id="3" name="Content Placeholder 2"/>
          <p:cNvSpPr>
            <a:spLocks noGrp="1"/>
          </p:cNvSpPr>
          <p:nvPr>
            <p:ph idx="1"/>
          </p:nvPr>
        </p:nvSpPr>
        <p:spPr/>
        <p:txBody>
          <a:bodyPr/>
          <a:lstStyle/>
          <a:p>
            <a:pPr marL="0" indent="0">
              <a:buNone/>
            </a:pPr>
            <a:r>
              <a:rPr lang="de-DE" dirty="0"/>
              <a:t>Ein </a:t>
            </a:r>
            <a:r>
              <a:rPr lang="de-DE" b="1" dirty="0"/>
              <a:t>Protokoll</a:t>
            </a:r>
            <a:r>
              <a:rPr lang="de-DE" dirty="0"/>
              <a:t> (engl.: Protocol) ist eine Spezifikation (bzw. Vereinbarung) der Regeln, nach denen ein gegebener Informationsaustausch (eine gegebene Kommunikation) stattfindet. Insbesondere werden Syntax, Semantik und Synchronisationsverhalten einzelner </a:t>
            </a:r>
            <a:r>
              <a:rPr lang="de-DE" i="1" dirty="0"/>
              <a:t>Nachrichten</a:t>
            </a:r>
            <a:r>
              <a:rPr lang="de-DE" dirty="0"/>
              <a:t> festgelegt.</a:t>
            </a:r>
          </a:p>
          <a:p>
            <a:pPr marL="0" indent="0">
              <a:buNone/>
            </a:pPr>
            <a:endParaRPr lang="de-DE" dirty="0"/>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84</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0358611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Protokollfunktionen</a:t>
            </a:r>
          </a:p>
        </p:txBody>
      </p:sp>
      <p:sp>
        <p:nvSpPr>
          <p:cNvPr id="3" name="Inhaltsplatzhalter 2"/>
          <p:cNvSpPr>
            <a:spLocks noGrp="1"/>
          </p:cNvSpPr>
          <p:nvPr>
            <p:ph idx="1"/>
          </p:nvPr>
        </p:nvSpPr>
        <p:spPr/>
        <p:txBody>
          <a:bodyPr/>
          <a:lstStyle/>
          <a:p>
            <a:r>
              <a:rPr lang="de-DE" dirty="0"/>
              <a:t>Verbindungsmanagement</a:t>
            </a:r>
          </a:p>
          <a:p>
            <a:r>
              <a:rPr lang="de-DE" dirty="0"/>
              <a:t>Datenhandhabung</a:t>
            </a:r>
          </a:p>
          <a:p>
            <a:r>
              <a:rPr lang="de-DE" dirty="0"/>
              <a:t>Fehlerbehandlung</a:t>
            </a:r>
          </a:p>
          <a:p>
            <a:endParaRPr lang="de-DE" dirty="0"/>
          </a:p>
          <a:p>
            <a:r>
              <a:rPr lang="de-DE" dirty="0"/>
              <a:t>Beschreibung in der Protokollspezifikation</a:t>
            </a:r>
          </a:p>
          <a:p>
            <a:endParaRPr lang="de-DE" dirty="0"/>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85</a:t>
            </a:fld>
            <a:endParaRPr lang="de-DE"/>
          </a:p>
        </p:txBody>
      </p:sp>
    </p:spTree>
    <p:extLst>
      <p:ext uri="{BB962C8B-B14F-4D97-AF65-F5344CB8AC3E}">
        <p14:creationId xmlns:p14="http://schemas.microsoft.com/office/powerpoint/2010/main" val="3491005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Typische Protokollfunktionen (1/3)</a:t>
            </a:r>
          </a:p>
        </p:txBody>
      </p:sp>
      <p:sp>
        <p:nvSpPr>
          <p:cNvPr id="3" name="Content Placeholder 2"/>
          <p:cNvSpPr>
            <a:spLocks noGrp="1"/>
          </p:cNvSpPr>
          <p:nvPr>
            <p:ph idx="1"/>
          </p:nvPr>
        </p:nvSpPr>
        <p:spPr/>
        <p:txBody>
          <a:bodyPr>
            <a:normAutofit/>
          </a:bodyPr>
          <a:lstStyle/>
          <a:p>
            <a:r>
              <a:rPr lang="de-DE" dirty="0"/>
              <a:t>Verbindungsmanagement</a:t>
            </a:r>
          </a:p>
          <a:p>
            <a:pPr lvl="1"/>
            <a:r>
              <a:rPr lang="de-DE" dirty="0"/>
              <a:t>Aufbau, Abbau</a:t>
            </a:r>
          </a:p>
          <a:p>
            <a:pPr lvl="1"/>
            <a:r>
              <a:rPr lang="de-DE" dirty="0"/>
              <a:t>Multiplexing, Splitting</a:t>
            </a:r>
          </a:p>
          <a:p>
            <a:pPr lvl="1"/>
            <a:r>
              <a:rPr lang="de-DE" dirty="0"/>
              <a:t>Protokoll Selektion (auf benachbarten Schichten)</a:t>
            </a:r>
          </a:p>
          <a:p>
            <a:endParaRPr lang="de-DE" dirty="0"/>
          </a:p>
          <a:p>
            <a:pPr marL="0" indent="0">
              <a:buNone/>
            </a:pPr>
            <a:r>
              <a:rPr lang="de-DE" b="1" dirty="0"/>
              <a:t>Achtung</a:t>
            </a:r>
            <a:r>
              <a:rPr lang="de-DE" dirty="0"/>
              <a:t>: </a:t>
            </a:r>
            <a:br>
              <a:rPr lang="de-DE" dirty="0"/>
            </a:br>
            <a:r>
              <a:rPr lang="de-DE" dirty="0"/>
              <a:t>Transporteinheiten haben schichtspezifisch verschiedene Bezeichnungen (z.B.: Nachricht, Segment, Paket, Block, Frame)</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86</a:t>
            </a:fld>
            <a:endParaRPr lang="de-DE"/>
          </a:p>
        </p:txBody>
      </p:sp>
    </p:spTree>
    <p:extLst>
      <p:ext uri="{BB962C8B-B14F-4D97-AF65-F5344CB8AC3E}">
        <p14:creationId xmlns:p14="http://schemas.microsoft.com/office/powerpoint/2010/main" val="2234988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Typische Protokollfunktionen (2/3)</a:t>
            </a:r>
          </a:p>
        </p:txBody>
      </p:sp>
      <p:sp>
        <p:nvSpPr>
          <p:cNvPr id="3" name="Content Placeholder 2"/>
          <p:cNvSpPr>
            <a:spLocks noGrp="1"/>
          </p:cNvSpPr>
          <p:nvPr>
            <p:ph idx="1"/>
          </p:nvPr>
        </p:nvSpPr>
        <p:spPr/>
        <p:txBody>
          <a:bodyPr>
            <a:normAutofit/>
          </a:bodyPr>
          <a:lstStyle/>
          <a:p>
            <a:r>
              <a:rPr lang="de-DE" dirty="0"/>
              <a:t>Datenhandhabung</a:t>
            </a:r>
          </a:p>
          <a:p>
            <a:pPr lvl="1"/>
            <a:r>
              <a:rPr lang="de-DE" dirty="0"/>
              <a:t>Zerlegung (</a:t>
            </a:r>
            <a:r>
              <a:rPr lang="de-DE" dirty="0" err="1"/>
              <a:t>Segmenting</a:t>
            </a:r>
            <a:r>
              <a:rPr lang="de-DE" dirty="0"/>
              <a:t>) und Zusammenfügung (</a:t>
            </a:r>
            <a:r>
              <a:rPr lang="de-DE" i="1" dirty="0" err="1"/>
              <a:t>Reassembly</a:t>
            </a:r>
            <a:r>
              <a:rPr lang="de-DE" i="1" dirty="0"/>
              <a:t>)</a:t>
            </a:r>
            <a:r>
              <a:rPr lang="de-DE" dirty="0"/>
              <a:t> von Dateneinheiten</a:t>
            </a:r>
          </a:p>
          <a:p>
            <a:pPr lvl="1"/>
            <a:r>
              <a:rPr lang="de-DE" dirty="0"/>
              <a:t>Versehen von Nutzdaten mit Steuerinformationen</a:t>
            </a:r>
          </a:p>
          <a:p>
            <a:pPr lvl="1"/>
            <a:r>
              <a:rPr lang="de-DE" dirty="0" err="1"/>
              <a:t>Wegewahl</a:t>
            </a:r>
            <a:r>
              <a:rPr lang="de-DE" dirty="0"/>
              <a:t> (</a:t>
            </a:r>
            <a:r>
              <a:rPr lang="de-DE" i="1" dirty="0" err="1"/>
              <a:t>routing</a:t>
            </a:r>
            <a:r>
              <a:rPr lang="de-DE" dirty="0"/>
              <a:t>)</a:t>
            </a:r>
          </a:p>
          <a:p>
            <a:pPr lvl="1"/>
            <a:r>
              <a:rPr lang="de-DE" dirty="0"/>
              <a:t>Flussteuerung (</a:t>
            </a:r>
            <a:r>
              <a:rPr lang="de-DE" i="1" dirty="0" err="1"/>
              <a:t>flow</a:t>
            </a:r>
            <a:r>
              <a:rPr lang="de-DE" i="1" dirty="0"/>
              <a:t> </a:t>
            </a:r>
            <a:r>
              <a:rPr lang="de-DE" i="1" dirty="0" err="1"/>
              <a:t>control</a:t>
            </a:r>
            <a:r>
              <a:rPr lang="de-DE" dirty="0"/>
              <a:t>)</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87</a:t>
            </a:fld>
            <a:endParaRPr lang="de-DE"/>
          </a:p>
        </p:txBody>
      </p:sp>
    </p:spTree>
    <p:extLst>
      <p:ext uri="{BB962C8B-B14F-4D97-AF65-F5344CB8AC3E}">
        <p14:creationId xmlns:p14="http://schemas.microsoft.com/office/powerpoint/2010/main" val="26395036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Typische Protokollfunktionen (3/3)</a:t>
            </a:r>
          </a:p>
        </p:txBody>
      </p:sp>
      <p:sp>
        <p:nvSpPr>
          <p:cNvPr id="3" name="Content Placeholder 2"/>
          <p:cNvSpPr>
            <a:spLocks noGrp="1"/>
          </p:cNvSpPr>
          <p:nvPr>
            <p:ph idx="1"/>
          </p:nvPr>
        </p:nvSpPr>
        <p:spPr/>
        <p:txBody>
          <a:bodyPr>
            <a:normAutofit lnSpcReduction="10000"/>
          </a:bodyPr>
          <a:lstStyle/>
          <a:p>
            <a:r>
              <a:rPr lang="de-DE" dirty="0"/>
              <a:t>Fehlerbehandlung</a:t>
            </a:r>
          </a:p>
          <a:p>
            <a:pPr lvl="1"/>
            <a:r>
              <a:rPr lang="de-DE" dirty="0"/>
              <a:t>Verfälschung der Daten: </a:t>
            </a:r>
          </a:p>
          <a:p>
            <a:pPr marL="457200" lvl="1" indent="0">
              <a:buNone/>
            </a:pPr>
            <a:r>
              <a:rPr lang="de-DE" dirty="0"/>
              <a:t>	Prüfsummen (CRC, BCC), Paritätsbits, ...</a:t>
            </a:r>
          </a:p>
          <a:p>
            <a:pPr lvl="1"/>
            <a:r>
              <a:rPr lang="de-DE" dirty="0"/>
              <a:t>Verlust der Daten:</a:t>
            </a:r>
          </a:p>
          <a:p>
            <a:pPr marL="457200" lvl="1" indent="0">
              <a:buNone/>
            </a:pPr>
            <a:r>
              <a:rPr lang="de-DE" dirty="0"/>
              <a:t>	Sequenznummern, Quittungen, Timeout</a:t>
            </a:r>
          </a:p>
          <a:p>
            <a:pPr lvl="1"/>
            <a:r>
              <a:rPr lang="de-DE" dirty="0"/>
              <a:t>Duplikate: </a:t>
            </a:r>
          </a:p>
          <a:p>
            <a:pPr marL="457200" lvl="1" indent="0">
              <a:buNone/>
            </a:pPr>
            <a:r>
              <a:rPr lang="de-DE" dirty="0"/>
              <a:t>	Sequenznummern</a:t>
            </a:r>
          </a:p>
          <a:p>
            <a:pPr lvl="1"/>
            <a:r>
              <a:rPr lang="de-DE" dirty="0"/>
              <a:t>Falsche Reihenfolge:</a:t>
            </a:r>
          </a:p>
          <a:p>
            <a:pPr marL="457200" lvl="1" indent="0">
              <a:buNone/>
            </a:pPr>
            <a:r>
              <a:rPr lang="de-DE" dirty="0"/>
              <a:t>	Sequenznummern</a:t>
            </a:r>
          </a:p>
          <a:p>
            <a:pPr lvl="1"/>
            <a:r>
              <a:rPr lang="de-DE" dirty="0"/>
              <a:t>Verbindungsabbruch:</a:t>
            </a:r>
          </a:p>
          <a:p>
            <a:pPr marL="457200" lvl="1" indent="0">
              <a:buNone/>
            </a:pPr>
            <a:r>
              <a:rPr lang="de-DE" dirty="0"/>
              <a:t>	</a:t>
            </a:r>
            <a:r>
              <a:rPr lang="de-DE" dirty="0" err="1"/>
              <a:t>Reset</a:t>
            </a:r>
            <a:r>
              <a:rPr lang="de-DE" dirty="0"/>
              <a:t>, Wiederaufsatzpunkte</a:t>
            </a:r>
          </a:p>
        </p:txBody>
      </p:sp>
      <p:sp>
        <p:nvSpPr>
          <p:cNvPr id="5" name="Fußzeilenplatzhalter 4"/>
          <p:cNvSpPr>
            <a:spLocks noGrp="1"/>
          </p:cNvSpPr>
          <p:nvPr>
            <p:ph type="ftr" sz="quarter" idx="11"/>
          </p:nvPr>
        </p:nvSpPr>
        <p:spPr/>
        <p:txBody>
          <a:bodyPr/>
          <a:lstStyle/>
          <a:p>
            <a:r>
              <a:rPr lang="de-DE" dirty="0"/>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88</a:t>
            </a:fld>
            <a:endParaRPr lang="de-DE"/>
          </a:p>
        </p:txBody>
      </p:sp>
    </p:spTree>
    <p:extLst>
      <p:ext uri="{BB962C8B-B14F-4D97-AF65-F5344CB8AC3E}">
        <p14:creationId xmlns:p14="http://schemas.microsoft.com/office/powerpoint/2010/main" val="33167660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Protokollspezifikation (1/2)</a:t>
            </a:r>
          </a:p>
        </p:txBody>
      </p:sp>
      <p:sp>
        <p:nvSpPr>
          <p:cNvPr id="3" name="Content Placeholder 2"/>
          <p:cNvSpPr>
            <a:spLocks noGrp="1"/>
          </p:cNvSpPr>
          <p:nvPr>
            <p:ph idx="1"/>
          </p:nvPr>
        </p:nvSpPr>
        <p:spPr/>
        <p:txBody>
          <a:bodyPr>
            <a:normAutofit/>
          </a:bodyPr>
          <a:lstStyle/>
          <a:p>
            <a:pPr marL="0" indent="0">
              <a:buNone/>
            </a:pPr>
            <a:r>
              <a:rPr lang="de-DE" b="1" dirty="0"/>
              <a:t>Aufgabe</a:t>
            </a:r>
            <a:r>
              <a:rPr lang="de-DE" dirty="0"/>
              <a:t>:</a:t>
            </a:r>
          </a:p>
          <a:p>
            <a:pPr lvl="1"/>
            <a:r>
              <a:rPr lang="de-DE" dirty="0"/>
              <a:t>Arbeitsteilung und Zusammenarbeit mit Protokollen benachbarter Schichten</a:t>
            </a:r>
          </a:p>
          <a:p>
            <a:pPr marL="0" indent="0">
              <a:buNone/>
            </a:pPr>
            <a:r>
              <a:rPr lang="de-DE" b="1" dirty="0"/>
              <a:t>Methoden der Protokollspezifikation</a:t>
            </a:r>
            <a:r>
              <a:rPr lang="de-DE" dirty="0"/>
              <a:t>:</a:t>
            </a:r>
          </a:p>
          <a:p>
            <a:pPr lvl="1"/>
            <a:r>
              <a:rPr lang="de-DE" dirty="0"/>
              <a:t>erweiterte endliche Automaten [ESTELLE]</a:t>
            </a:r>
          </a:p>
          <a:p>
            <a:pPr lvl="1"/>
            <a:r>
              <a:rPr lang="de-DE" dirty="0"/>
              <a:t>Ablaufdiagramme [SDL]</a:t>
            </a:r>
          </a:p>
          <a:p>
            <a:pPr lvl="1"/>
            <a:r>
              <a:rPr lang="de-DE" dirty="0"/>
              <a:t>Sequenzdiagramme</a:t>
            </a:r>
          </a:p>
          <a:p>
            <a:pPr lvl="1"/>
            <a:r>
              <a:rPr lang="de-DE" dirty="0"/>
              <a:t>Programmiersprachen [ASN.1]</a:t>
            </a:r>
          </a:p>
          <a:p>
            <a:pPr lvl="1"/>
            <a:r>
              <a:rPr lang="de-DE" dirty="0"/>
              <a:t>Temporale Logik [LOTOS]</a:t>
            </a:r>
          </a:p>
          <a:p>
            <a:pPr lvl="1"/>
            <a:r>
              <a:rPr lang="de-DE" dirty="0"/>
              <a:t>Petri-Netze (nach Carl Adam Petri)</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89</a:t>
            </a:fld>
            <a:endParaRPr lang="de-DE"/>
          </a:p>
        </p:txBody>
      </p:sp>
    </p:spTree>
    <p:extLst>
      <p:ext uri="{BB962C8B-B14F-4D97-AF65-F5344CB8AC3E}">
        <p14:creationId xmlns:p14="http://schemas.microsoft.com/office/powerpoint/2010/main" val="337082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Adressbildung</a:t>
            </a:r>
          </a:p>
        </p:txBody>
      </p:sp>
      <p:sp>
        <p:nvSpPr>
          <p:cNvPr id="3" name="Content Placeholder 2"/>
          <p:cNvSpPr>
            <a:spLocks noGrp="1"/>
          </p:cNvSpPr>
          <p:nvPr>
            <p:ph idx="1"/>
          </p:nvPr>
        </p:nvSpPr>
        <p:spPr/>
        <p:txBody>
          <a:bodyPr>
            <a:normAutofit fontScale="92500" lnSpcReduction="10000"/>
          </a:bodyPr>
          <a:lstStyle/>
          <a:p>
            <a:r>
              <a:rPr lang="de-DE" dirty="0"/>
              <a:t>Struktur</a:t>
            </a:r>
          </a:p>
          <a:p>
            <a:pPr lvl="1"/>
            <a:r>
              <a:rPr lang="de-DE" dirty="0"/>
              <a:t>uniform global (durchlaufende Nummerierung) (Bsp.: Ethernet-Adressen)</a:t>
            </a:r>
          </a:p>
          <a:p>
            <a:pPr lvl="1"/>
            <a:r>
              <a:rPr lang="de-DE" dirty="0"/>
              <a:t>hierarchisch (Bsp.: Telefonnummern)</a:t>
            </a:r>
          </a:p>
          <a:p>
            <a:r>
              <a:rPr lang="de-DE" dirty="0"/>
              <a:t>Umfang des Adressraums</a:t>
            </a:r>
          </a:p>
          <a:p>
            <a:pPr lvl="1"/>
            <a:r>
              <a:rPr lang="de-DE" dirty="0"/>
              <a:t>groß genug: ermöglicht permanente Zuordnung, </a:t>
            </a:r>
            <a:br>
              <a:rPr lang="de-DE" dirty="0"/>
            </a:br>
            <a:r>
              <a:rPr lang="de-DE" dirty="0"/>
              <a:t>erfordert große Header</a:t>
            </a:r>
          </a:p>
          <a:p>
            <a:pPr lvl="1"/>
            <a:r>
              <a:rPr lang="de-DE" dirty="0"/>
              <a:t>Zu klein: Mehrfachverwendung erfordert dynamische Vergabestrategie (Bsp.: DHCP)</a:t>
            </a:r>
          </a:p>
          <a:p>
            <a:r>
              <a:rPr lang="de-DE" dirty="0"/>
              <a:t>Codierung</a:t>
            </a:r>
          </a:p>
          <a:p>
            <a:pPr lvl="1"/>
            <a:r>
              <a:rPr lang="de-DE" dirty="0"/>
              <a:t>variable Namensfelder: erweiterbar</a:t>
            </a:r>
          </a:p>
          <a:p>
            <a:pPr lvl="1"/>
            <a:r>
              <a:rPr lang="de-DE" dirty="0"/>
              <a:t>feste Namensfelder: effizient/einfach zu implementieren</a:t>
            </a:r>
          </a:p>
        </p:txBody>
      </p:sp>
      <p:sp>
        <p:nvSpPr>
          <p:cNvPr id="4" name="Slide Number Placeholder 3"/>
          <p:cNvSpPr>
            <a:spLocks noGrp="1"/>
          </p:cNvSpPr>
          <p:nvPr>
            <p:ph type="sldNum" sz="quarter" idx="12"/>
          </p:nvPr>
        </p:nvSpPr>
        <p:spPr/>
        <p:txBody>
          <a:bodyPr/>
          <a:lstStyle/>
          <a:p>
            <a:fld id="{62E63B0E-122E-4112-8AEA-022338C1FEFA}" type="slidenum">
              <a:rPr lang="de-DE" smtClean="0"/>
              <a:t>9</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9861425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Protokollspezifikation (2/2)</a:t>
            </a:r>
          </a:p>
        </p:txBody>
      </p:sp>
      <p:sp>
        <p:nvSpPr>
          <p:cNvPr id="3" name="Content Placeholder 2"/>
          <p:cNvSpPr>
            <a:spLocks noGrp="1"/>
          </p:cNvSpPr>
          <p:nvPr>
            <p:ph idx="1"/>
          </p:nvPr>
        </p:nvSpPr>
        <p:spPr/>
        <p:txBody>
          <a:bodyPr>
            <a:normAutofit/>
          </a:bodyPr>
          <a:lstStyle/>
          <a:p>
            <a:r>
              <a:rPr lang="de-DE" dirty="0"/>
              <a:t>Protokollverifikation und Validierung</a:t>
            </a:r>
          </a:p>
          <a:p>
            <a:pPr lvl="1"/>
            <a:r>
              <a:rPr lang="de-DE" dirty="0"/>
              <a:t>Korrektheit</a:t>
            </a:r>
          </a:p>
          <a:p>
            <a:pPr lvl="1"/>
            <a:r>
              <a:rPr lang="de-DE" dirty="0"/>
              <a:t>Verklemmungsfreiheit (Deadlock)</a:t>
            </a:r>
          </a:p>
          <a:p>
            <a:endParaRPr lang="de-DE" dirty="0"/>
          </a:p>
          <a:p>
            <a:r>
              <a:rPr lang="de-DE" dirty="0"/>
              <a:t>Protokolltests</a:t>
            </a:r>
          </a:p>
          <a:p>
            <a:pPr lvl="1"/>
            <a:r>
              <a:rPr lang="de-DE" dirty="0"/>
              <a:t>mit Partner: </a:t>
            </a:r>
            <a:br>
              <a:rPr lang="de-DE" dirty="0"/>
            </a:br>
            <a:r>
              <a:rPr lang="de-DE" dirty="0"/>
              <a:t>Interoperabilität (</a:t>
            </a:r>
            <a:r>
              <a:rPr lang="de-DE" i="1" dirty="0" err="1"/>
              <a:t>interoperability</a:t>
            </a:r>
            <a:r>
              <a:rPr lang="de-DE" i="1" dirty="0"/>
              <a:t>)</a:t>
            </a:r>
          </a:p>
          <a:p>
            <a:pPr lvl="1"/>
            <a:r>
              <a:rPr lang="de-DE" dirty="0"/>
              <a:t>gegen Standard: </a:t>
            </a:r>
            <a:br>
              <a:rPr lang="de-DE" dirty="0"/>
            </a:br>
            <a:r>
              <a:rPr lang="de-DE" dirty="0"/>
              <a:t>Konformität/Übereinstimmung (</a:t>
            </a:r>
            <a:r>
              <a:rPr lang="de-DE" i="1" dirty="0" err="1"/>
              <a:t>conformance</a:t>
            </a:r>
            <a:r>
              <a:rPr lang="de-DE" i="1" dirty="0"/>
              <a:t>)</a:t>
            </a:r>
          </a:p>
        </p:txBody>
      </p:sp>
      <p:sp>
        <p:nvSpPr>
          <p:cNvPr id="4" name="Slide Number Placeholder 3"/>
          <p:cNvSpPr>
            <a:spLocks noGrp="1"/>
          </p:cNvSpPr>
          <p:nvPr>
            <p:ph type="sldNum" sz="quarter" idx="12"/>
          </p:nvPr>
        </p:nvSpPr>
        <p:spPr/>
        <p:txBody>
          <a:bodyPr/>
          <a:lstStyle/>
          <a:p>
            <a:fld id="{62E63B0E-122E-4112-8AEA-022338C1FEFA}" type="slidenum">
              <a:rPr lang="de-DE" smtClean="0"/>
              <a:t>90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1666376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3.6</a:t>
            </a:r>
            <a:br>
              <a:rPr lang="de-DE" dirty="0" smtClean="0"/>
            </a:br>
            <a:r>
              <a:rPr lang="de-DE" dirty="0" smtClean="0"/>
              <a:t>Schnittstellen und Dateneinheiten</a:t>
            </a:r>
            <a:endParaRPr lang="de-DE" dirty="0"/>
          </a:p>
        </p:txBody>
      </p:sp>
      <p:sp>
        <p:nvSpPr>
          <p:cNvPr id="3" name="Textplatzhalter 2"/>
          <p:cNvSpPr>
            <a:spLocks noGrp="1"/>
          </p:cNvSpPr>
          <p:nvPr>
            <p:ph type="body" idx="1"/>
          </p:nvPr>
        </p:nvSpPr>
        <p:spPr/>
        <p:txBody>
          <a:bodyPr/>
          <a:lstStyle/>
          <a:p>
            <a:r>
              <a:rPr lang="de-DE" dirty="0" smtClean="0"/>
              <a:t>Bestandteile der Schichtenarchitektur</a:t>
            </a:r>
            <a:endParaRPr lang="de-DE" dirty="0"/>
          </a:p>
        </p:txBody>
      </p:sp>
      <p:sp>
        <p:nvSpPr>
          <p:cNvPr id="4" name="Fußzeilenplatzhalter 3"/>
          <p:cNvSpPr>
            <a:spLocks noGrp="1"/>
          </p:cNvSpPr>
          <p:nvPr>
            <p:ph type="ftr" sz="quarter" idx="11"/>
          </p:nvPr>
        </p:nvSpPr>
        <p:spPr/>
        <p:txBody>
          <a:bodyPr/>
          <a:lstStyle/>
          <a:p>
            <a:r>
              <a:rPr lang="de-DE" smtClean="0"/>
              <a:t>Rechnernetze und verteilte Systeme                (Prof. Dr. D. Kranzlmüller)</a:t>
            </a:r>
            <a:endParaRPr lang="de-DE"/>
          </a:p>
        </p:txBody>
      </p:sp>
      <p:sp>
        <p:nvSpPr>
          <p:cNvPr id="5" name="Foliennummernplatzhalter 4"/>
          <p:cNvSpPr>
            <a:spLocks noGrp="1"/>
          </p:cNvSpPr>
          <p:nvPr>
            <p:ph type="sldNum" sz="quarter" idx="12"/>
          </p:nvPr>
        </p:nvSpPr>
        <p:spPr/>
        <p:txBody>
          <a:bodyPr/>
          <a:lstStyle/>
          <a:p>
            <a:fld id="{62E63B0E-122E-4112-8AEA-022338C1FEFA}" type="slidenum">
              <a:rPr lang="de-DE" smtClean="0"/>
              <a:t>91</a:t>
            </a:fld>
            <a:endParaRPr lang="de-DE"/>
          </a:p>
        </p:txBody>
      </p:sp>
    </p:spTree>
    <p:extLst>
      <p:ext uri="{BB962C8B-B14F-4D97-AF65-F5344CB8AC3E}">
        <p14:creationId xmlns:p14="http://schemas.microsoft.com/office/powerpoint/2010/main" val="13568896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45128" y="5421311"/>
            <a:ext cx="1942036" cy="915195"/>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r>
              <a:rPr lang="de-DE" dirty="0">
                <a:solidFill>
                  <a:schemeClr val="tx1"/>
                </a:solidFill>
              </a:rPr>
              <a:t>Systemschnitt</a:t>
            </a:r>
          </a:p>
          <a:p>
            <a:pPr marL="285750" indent="-285750">
              <a:buFont typeface="Arial"/>
              <a:buChar char="•"/>
            </a:pPr>
            <a:r>
              <a:rPr lang="de-DE" dirty="0">
                <a:solidFill>
                  <a:schemeClr val="tx1"/>
                </a:solidFill>
              </a:rPr>
              <a:t>Dienstschnitt</a:t>
            </a:r>
          </a:p>
          <a:p>
            <a:pPr marL="285750" indent="-285750">
              <a:buFont typeface="Arial"/>
              <a:buChar char="•"/>
            </a:pPr>
            <a:r>
              <a:rPr lang="de-DE" dirty="0">
                <a:solidFill>
                  <a:schemeClr val="tx1"/>
                </a:solidFill>
              </a:rPr>
              <a:t>Protokollschnitt</a:t>
            </a:r>
          </a:p>
        </p:txBody>
      </p:sp>
      <p:sp>
        <p:nvSpPr>
          <p:cNvPr id="5" name="Rechteck 4"/>
          <p:cNvSpPr/>
          <p:nvPr/>
        </p:nvSpPr>
        <p:spPr>
          <a:xfrm>
            <a:off x="1495152" y="1695398"/>
            <a:ext cx="2155289" cy="215528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grpSp>
        <p:nvGrpSpPr>
          <p:cNvPr id="6" name="Gruppierung 5"/>
          <p:cNvGrpSpPr/>
          <p:nvPr/>
        </p:nvGrpSpPr>
        <p:grpSpPr>
          <a:xfrm>
            <a:off x="1564170" y="2733761"/>
            <a:ext cx="1021297" cy="1024547"/>
            <a:chOff x="1294912" y="3209940"/>
            <a:chExt cx="1554479" cy="1559426"/>
          </a:xfrm>
        </p:grpSpPr>
        <p:sp>
          <p:nvSpPr>
            <p:cNvPr id="7" name="Parallelogramm 6"/>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1635496"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 name="Parallelogramm 8"/>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11" name="Gerade Verbindung mit Pfeil 10"/>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Parallelogramm 11"/>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rot="21314127">
              <a:off x="1863872" y="3409194"/>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4" name="Gerade Verbindung mit Pfeil 13"/>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Parallelogramm 14"/>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Oval 15"/>
            <p:cNvSpPr/>
            <p:nvPr/>
          </p:nvSpPr>
          <p:spPr>
            <a:xfrm rot="5642822">
              <a:off x="2372140" y="3927030"/>
              <a:ext cx="307929" cy="216717"/>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7" name="Gerade Verbindung mit Pfeil 16"/>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9" name="Gruppierung 18"/>
          <p:cNvGrpSpPr/>
          <p:nvPr/>
        </p:nvGrpSpPr>
        <p:grpSpPr>
          <a:xfrm>
            <a:off x="2612168" y="2737010"/>
            <a:ext cx="1021297" cy="1024547"/>
            <a:chOff x="1294912" y="3209940"/>
            <a:chExt cx="1554479" cy="1559426"/>
          </a:xfrm>
        </p:grpSpPr>
        <p:sp>
          <p:nvSpPr>
            <p:cNvPr id="20" name="Parallelogramm 19"/>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a:off x="1635496"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 name="Parallelogramm 21"/>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24" name="Gerade Verbindung mit Pfeil 23"/>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Parallelogramm 24"/>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Oval 25"/>
            <p:cNvSpPr/>
            <p:nvPr/>
          </p:nvSpPr>
          <p:spPr>
            <a:xfrm rot="21314127">
              <a:off x="1863872" y="3409194"/>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7" name="Gerade Verbindung mit Pfeil 26"/>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Parallelogramm 27"/>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Oval 28"/>
            <p:cNvSpPr/>
            <p:nvPr/>
          </p:nvSpPr>
          <p:spPr>
            <a:xfrm rot="5642822">
              <a:off x="2372140" y="3927030"/>
              <a:ext cx="307929" cy="216717"/>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0" name="Gerade Verbindung mit Pfeil 29"/>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2" name="Gruppierung 31"/>
          <p:cNvGrpSpPr/>
          <p:nvPr/>
        </p:nvGrpSpPr>
        <p:grpSpPr>
          <a:xfrm>
            <a:off x="1561731" y="1712463"/>
            <a:ext cx="1021297" cy="1024547"/>
            <a:chOff x="1294912" y="3209940"/>
            <a:chExt cx="1554479" cy="1559426"/>
          </a:xfrm>
        </p:grpSpPr>
        <p:sp>
          <p:nvSpPr>
            <p:cNvPr id="33" name="Parallelogramm 32"/>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1635496"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5" name="Parallelogramm 34"/>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Rechteck 35"/>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37" name="Gerade Verbindung mit Pfeil 36"/>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Parallelogramm 37"/>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Oval 38"/>
            <p:cNvSpPr/>
            <p:nvPr/>
          </p:nvSpPr>
          <p:spPr>
            <a:xfrm rot="21314127">
              <a:off x="1863872" y="3409194"/>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0" name="Gerade Verbindung mit Pfeil 39"/>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Parallelogramm 40"/>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Oval 41"/>
            <p:cNvSpPr/>
            <p:nvPr/>
          </p:nvSpPr>
          <p:spPr>
            <a:xfrm rot="5642822">
              <a:off x="2372140" y="3927030"/>
              <a:ext cx="307929" cy="216717"/>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3" name="Gerade Verbindung mit Pfeil 42"/>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5" name="Gruppierung 44"/>
          <p:cNvGrpSpPr/>
          <p:nvPr/>
        </p:nvGrpSpPr>
        <p:grpSpPr>
          <a:xfrm>
            <a:off x="1564170" y="2737010"/>
            <a:ext cx="1021297" cy="1024547"/>
            <a:chOff x="1294912" y="3209940"/>
            <a:chExt cx="1554479" cy="1559426"/>
          </a:xfrm>
        </p:grpSpPr>
        <p:sp>
          <p:nvSpPr>
            <p:cNvPr id="46" name="Parallelogramm 45"/>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7" name="Rechteck 46"/>
            <p:cNvSpPr/>
            <p:nvPr/>
          </p:nvSpPr>
          <p:spPr>
            <a:xfrm>
              <a:off x="1635496"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8" name="Parallelogramm 47"/>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echteck 48"/>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50" name="Gerade Verbindung mit Pfeil 49"/>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Parallelogramm 50"/>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 name="Oval 51"/>
            <p:cNvSpPr/>
            <p:nvPr/>
          </p:nvSpPr>
          <p:spPr>
            <a:xfrm rot="21314127">
              <a:off x="1863872" y="3409194"/>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3" name="Gerade Verbindung mit Pfeil 52"/>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Parallelogramm 53"/>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5" name="Oval 54"/>
            <p:cNvSpPr/>
            <p:nvPr/>
          </p:nvSpPr>
          <p:spPr>
            <a:xfrm rot="5642822">
              <a:off x="2372140" y="3927030"/>
              <a:ext cx="307929" cy="216717"/>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6" name="Gerade Verbindung mit Pfeil 55"/>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Gerade Verbindung mit Pfeil 56"/>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8" name="Legende mit Linie (2) 57"/>
          <p:cNvSpPr/>
          <p:nvPr/>
        </p:nvSpPr>
        <p:spPr>
          <a:xfrm>
            <a:off x="2245128" y="3972607"/>
            <a:ext cx="1942036" cy="447040"/>
          </a:xfrm>
          <a:prstGeom prst="borderCallout2">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Interaktionsstelle  </a:t>
            </a:r>
          </a:p>
        </p:txBody>
      </p:sp>
      <p:sp>
        <p:nvSpPr>
          <p:cNvPr id="59" name="Legende mit Linie (2) 58"/>
          <p:cNvSpPr/>
          <p:nvPr/>
        </p:nvSpPr>
        <p:spPr>
          <a:xfrm>
            <a:off x="2245128" y="4978447"/>
            <a:ext cx="1942036" cy="447040"/>
          </a:xfrm>
          <a:prstGeom prst="borderCallout2">
            <a:avLst>
              <a:gd name="adj1" fmla="val 18750"/>
              <a:gd name="adj2" fmla="val -8333"/>
              <a:gd name="adj3" fmla="val 18750"/>
              <a:gd name="adj4" fmla="val -16667"/>
              <a:gd name="adj5" fmla="val -42046"/>
              <a:gd name="adj6" fmla="val -38297"/>
            </a:avLst>
          </a:prstGeom>
          <a:solidFill>
            <a:schemeClr val="accent6">
              <a:lumMod val="20000"/>
              <a:lumOff val="80000"/>
            </a:schemeClr>
          </a:solidFill>
          <a:ln>
            <a:solidFill>
              <a:srgbClr val="FAC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Schnitt</a:t>
            </a:r>
          </a:p>
        </p:txBody>
      </p:sp>
      <p:sp>
        <p:nvSpPr>
          <p:cNvPr id="60" name="Parallelogramm 395"/>
          <p:cNvSpPr/>
          <p:nvPr/>
        </p:nvSpPr>
        <p:spPr>
          <a:xfrm rot="5400000" flipV="1">
            <a:off x="647070" y="4455457"/>
            <a:ext cx="1385162" cy="351742"/>
          </a:xfrm>
          <a:custGeom>
            <a:avLst/>
            <a:gdLst>
              <a:gd name="connsiteX0" fmla="*/ 0 w 1374999"/>
              <a:gd name="connsiteY0" fmla="*/ 351742 h 351742"/>
              <a:gd name="connsiteX1" fmla="*/ 347113 w 1374999"/>
              <a:gd name="connsiteY1" fmla="*/ 0 h 351742"/>
              <a:gd name="connsiteX2" fmla="*/ 1374999 w 1374999"/>
              <a:gd name="connsiteY2" fmla="*/ 0 h 351742"/>
              <a:gd name="connsiteX3" fmla="*/ 1027886 w 1374999"/>
              <a:gd name="connsiteY3" fmla="*/ 351742 h 351742"/>
              <a:gd name="connsiteX4" fmla="*/ 0 w 1374999"/>
              <a:gd name="connsiteY4" fmla="*/ 351742 h 351742"/>
              <a:gd name="connsiteX0" fmla="*/ 0 w 1405482"/>
              <a:gd name="connsiteY0" fmla="*/ 351742 h 351742"/>
              <a:gd name="connsiteX1" fmla="*/ 347113 w 1405482"/>
              <a:gd name="connsiteY1" fmla="*/ 0 h 351742"/>
              <a:gd name="connsiteX2" fmla="*/ 1405482 w 1405482"/>
              <a:gd name="connsiteY2" fmla="*/ 10160 h 351742"/>
              <a:gd name="connsiteX3" fmla="*/ 1027886 w 1405482"/>
              <a:gd name="connsiteY3" fmla="*/ 351742 h 351742"/>
              <a:gd name="connsiteX4" fmla="*/ 0 w 1405482"/>
              <a:gd name="connsiteY4" fmla="*/ 351742 h 351742"/>
              <a:gd name="connsiteX0" fmla="*/ 0 w 1446122"/>
              <a:gd name="connsiteY0" fmla="*/ 351742 h 351742"/>
              <a:gd name="connsiteX1" fmla="*/ 387753 w 1446122"/>
              <a:gd name="connsiteY1" fmla="*/ 0 h 351742"/>
              <a:gd name="connsiteX2" fmla="*/ 1446122 w 1446122"/>
              <a:gd name="connsiteY2" fmla="*/ 10160 h 351742"/>
              <a:gd name="connsiteX3" fmla="*/ 1068526 w 1446122"/>
              <a:gd name="connsiteY3" fmla="*/ 351742 h 351742"/>
              <a:gd name="connsiteX4" fmla="*/ 0 w 1446122"/>
              <a:gd name="connsiteY4" fmla="*/ 351742 h 351742"/>
              <a:gd name="connsiteX0" fmla="*/ 0 w 1446122"/>
              <a:gd name="connsiteY0" fmla="*/ 351742 h 351742"/>
              <a:gd name="connsiteX1" fmla="*/ 387753 w 1446122"/>
              <a:gd name="connsiteY1" fmla="*/ 0 h 351742"/>
              <a:gd name="connsiteX2" fmla="*/ 1446122 w 1446122"/>
              <a:gd name="connsiteY2" fmla="*/ 10160 h 351742"/>
              <a:gd name="connsiteX3" fmla="*/ 1099006 w 1446122"/>
              <a:gd name="connsiteY3" fmla="*/ 341582 h 351742"/>
              <a:gd name="connsiteX4" fmla="*/ 0 w 1446122"/>
              <a:gd name="connsiteY4" fmla="*/ 351742 h 351742"/>
              <a:gd name="connsiteX0" fmla="*/ 0 w 1415642"/>
              <a:gd name="connsiteY0" fmla="*/ 351742 h 351742"/>
              <a:gd name="connsiteX1" fmla="*/ 387753 w 1415642"/>
              <a:gd name="connsiteY1" fmla="*/ 0 h 351742"/>
              <a:gd name="connsiteX2" fmla="*/ 1415642 w 1415642"/>
              <a:gd name="connsiteY2" fmla="*/ 20320 h 351742"/>
              <a:gd name="connsiteX3" fmla="*/ 1099006 w 1415642"/>
              <a:gd name="connsiteY3" fmla="*/ 341582 h 351742"/>
              <a:gd name="connsiteX4" fmla="*/ 0 w 1415642"/>
              <a:gd name="connsiteY4" fmla="*/ 351742 h 351742"/>
              <a:gd name="connsiteX0" fmla="*/ 0 w 1385162"/>
              <a:gd name="connsiteY0" fmla="*/ 351742 h 351742"/>
              <a:gd name="connsiteX1" fmla="*/ 357273 w 1385162"/>
              <a:gd name="connsiteY1" fmla="*/ 0 h 351742"/>
              <a:gd name="connsiteX2" fmla="*/ 1385162 w 1385162"/>
              <a:gd name="connsiteY2" fmla="*/ 20320 h 351742"/>
              <a:gd name="connsiteX3" fmla="*/ 1068526 w 1385162"/>
              <a:gd name="connsiteY3" fmla="*/ 341582 h 351742"/>
              <a:gd name="connsiteX4" fmla="*/ 0 w 1385162"/>
              <a:gd name="connsiteY4" fmla="*/ 351742 h 35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62" h="351742">
                <a:moveTo>
                  <a:pt x="0" y="351742"/>
                </a:moveTo>
                <a:lnTo>
                  <a:pt x="357273" y="0"/>
                </a:lnTo>
                <a:lnTo>
                  <a:pt x="1385162" y="20320"/>
                </a:lnTo>
                <a:lnTo>
                  <a:pt x="1068526" y="341582"/>
                </a:lnTo>
                <a:lnTo>
                  <a:pt x="0" y="351742"/>
                </a:ln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1" name="Rechteck 60"/>
          <p:cNvSpPr/>
          <p:nvPr/>
        </p:nvSpPr>
        <p:spPr>
          <a:xfrm>
            <a:off x="4781807" y="1688485"/>
            <a:ext cx="3408680" cy="2731162"/>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r>
              <a:rPr lang="de-DE" dirty="0">
                <a:solidFill>
                  <a:schemeClr val="tx2">
                    <a:lumMod val="60000"/>
                    <a:lumOff val="40000"/>
                  </a:schemeClr>
                </a:solidFill>
              </a:rPr>
              <a:t>Schnitte dienen der ...</a:t>
            </a:r>
          </a:p>
          <a:p>
            <a:pPr marL="285750" indent="-285750">
              <a:buFont typeface="Arial"/>
              <a:buChar char="•"/>
            </a:pPr>
            <a:r>
              <a:rPr lang="de-DE" dirty="0">
                <a:solidFill>
                  <a:schemeClr val="tx1"/>
                </a:solidFill>
              </a:rPr>
              <a:t>Identifikation kommunizierender Einheiten und ihrer Interaktionsstellen</a:t>
            </a:r>
          </a:p>
          <a:p>
            <a:pPr marL="285750" indent="-285750">
              <a:buFont typeface="Arial"/>
              <a:buChar char="•"/>
            </a:pPr>
            <a:r>
              <a:rPr lang="de-DE" dirty="0">
                <a:solidFill>
                  <a:schemeClr val="tx1"/>
                </a:solidFill>
              </a:rPr>
              <a:t>Zuordnung von Interaktionsstellen zueinander</a:t>
            </a:r>
          </a:p>
          <a:p>
            <a:pPr marL="285750" indent="-285750">
              <a:buFont typeface="Arial"/>
              <a:buChar char="•"/>
            </a:pPr>
            <a:r>
              <a:rPr lang="de-DE" dirty="0">
                <a:solidFill>
                  <a:schemeClr val="tx1"/>
                </a:solidFill>
              </a:rPr>
              <a:t>Definition des inhaltlichen und zeitlichen Zusammenhangs zwischen Interaktionen</a:t>
            </a:r>
          </a:p>
        </p:txBody>
      </p:sp>
      <p:sp>
        <p:nvSpPr>
          <p:cNvPr id="62" name="Rechteck 61"/>
          <p:cNvSpPr/>
          <p:nvPr/>
        </p:nvSpPr>
        <p:spPr>
          <a:xfrm>
            <a:off x="4781807" y="4978446"/>
            <a:ext cx="3408680" cy="1388539"/>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pPr>
              <a:spcBef>
                <a:spcPts val="500"/>
              </a:spcBef>
            </a:pPr>
            <a:r>
              <a:rPr lang="de-DE" dirty="0">
                <a:solidFill>
                  <a:srgbClr val="558ED5"/>
                </a:solidFill>
              </a:rPr>
              <a:t>Analogie aus der OO-Welt</a:t>
            </a:r>
          </a:p>
          <a:p>
            <a:pPr marL="285750" indent="-285750">
              <a:spcBef>
                <a:spcPts val="500"/>
              </a:spcBef>
              <a:buFont typeface="Arial"/>
              <a:buChar char="•"/>
            </a:pPr>
            <a:r>
              <a:rPr lang="de-DE" dirty="0">
                <a:solidFill>
                  <a:schemeClr val="tx1"/>
                </a:solidFill>
              </a:rPr>
              <a:t>Klasse / Objekt</a:t>
            </a:r>
          </a:p>
          <a:p>
            <a:pPr marL="285750" indent="-285750">
              <a:spcBef>
                <a:spcPts val="500"/>
              </a:spcBef>
              <a:buFont typeface="Arial"/>
              <a:buChar char="•"/>
            </a:pPr>
            <a:r>
              <a:rPr lang="de-DE" dirty="0">
                <a:solidFill>
                  <a:schemeClr val="tx1"/>
                </a:solidFill>
              </a:rPr>
              <a:t>Gekapseltes Innenleben</a:t>
            </a:r>
          </a:p>
          <a:p>
            <a:pPr marL="285750" indent="-285750">
              <a:spcBef>
                <a:spcPts val="500"/>
              </a:spcBef>
              <a:buFont typeface="Arial"/>
              <a:buChar char="•"/>
            </a:pPr>
            <a:r>
              <a:rPr lang="de-DE" dirty="0">
                <a:solidFill>
                  <a:schemeClr val="tx1"/>
                </a:solidFill>
              </a:rPr>
              <a:t>Schnittstelle nach </a:t>
            </a:r>
            <a:r>
              <a:rPr lang="de-DE" dirty="0" err="1">
                <a:solidFill>
                  <a:schemeClr val="tx1"/>
                </a:solidFill>
              </a:rPr>
              <a:t>aussen</a:t>
            </a:r>
            <a:endParaRPr lang="de-DE" dirty="0">
              <a:solidFill>
                <a:schemeClr val="tx1"/>
              </a:solidFill>
            </a:endParaRPr>
          </a:p>
        </p:txBody>
      </p:sp>
      <p:sp>
        <p:nvSpPr>
          <p:cNvPr id="63" name="Titel 62"/>
          <p:cNvSpPr>
            <a:spLocks noGrp="1"/>
          </p:cNvSpPr>
          <p:nvPr>
            <p:ph type="title"/>
          </p:nvPr>
        </p:nvSpPr>
        <p:spPr/>
        <p:txBody>
          <a:bodyPr/>
          <a:lstStyle/>
          <a:p>
            <a:r>
              <a:rPr lang="de-DE" dirty="0"/>
              <a:t>Das Prinzip der Schnittbildung</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92</a:t>
            </a:fld>
            <a:endParaRPr lang="de-DE"/>
          </a:p>
        </p:txBody>
      </p:sp>
    </p:spTree>
    <p:extLst>
      <p:ext uri="{BB962C8B-B14F-4D97-AF65-F5344CB8AC3E}">
        <p14:creationId xmlns:p14="http://schemas.microsoft.com/office/powerpoint/2010/main" val="992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100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05556E-6 2.22222E-6 L -0.12674 0.18796 " pathEditMode="relative" rAng="0" ptsTypes="AA">
                                      <p:cBhvr>
                                        <p:cTn id="18" dur="2000" fill="hold"/>
                                        <p:tgtEl>
                                          <p:spTgt spid="45"/>
                                        </p:tgtEl>
                                        <p:attrNameLst>
                                          <p:attrName>ppt_x</p:attrName>
                                          <p:attrName>ppt_y</p:attrName>
                                        </p:attrNameLst>
                                      </p:cBhvr>
                                      <p:rCtr x="-6337" y="9398"/>
                                    </p:animMotion>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45"/>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8" grpId="0" animBg="1"/>
      <p:bldP spid="59" grpId="0" animBg="1"/>
      <p:bldP spid="60" grpId="0" animBg="1"/>
      <p:bldP spid="60" grpId="1" animBg="1"/>
      <p:bldP spid="61" grpId="0" animBg="1"/>
      <p:bldP spid="6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Modellannahmen bei Schichtenarchitekturen</a:t>
            </a:r>
          </a:p>
        </p:txBody>
      </p:sp>
      <p:sp>
        <p:nvSpPr>
          <p:cNvPr id="3" name="Content Placeholder 2"/>
          <p:cNvSpPr>
            <a:spLocks noGrp="1"/>
          </p:cNvSpPr>
          <p:nvPr>
            <p:ph idx="1"/>
          </p:nvPr>
        </p:nvSpPr>
        <p:spPr>
          <a:xfrm>
            <a:off x="628650" y="4230355"/>
            <a:ext cx="7886700" cy="1946607"/>
          </a:xfrm>
        </p:spPr>
        <p:txBody>
          <a:bodyPr>
            <a:normAutofit fontScale="92500" lnSpcReduction="10000"/>
          </a:bodyPr>
          <a:lstStyle/>
          <a:p>
            <a:r>
              <a:rPr lang="de-DE" b="1" dirty="0"/>
              <a:t>sicherer Kanal</a:t>
            </a:r>
            <a:r>
              <a:rPr lang="de-DE" dirty="0"/>
              <a:t>: keine Fehler, kein Datenverlust, kein Synchronisationsverlust</a:t>
            </a:r>
          </a:p>
          <a:p>
            <a:r>
              <a:rPr lang="de-DE" b="1" dirty="0"/>
              <a:t>sichere Instanz</a:t>
            </a:r>
            <a:r>
              <a:rPr lang="de-DE" dirty="0"/>
              <a:t>: kein Fehlverhalten, kein Synchronisationsverlust</a:t>
            </a:r>
          </a:p>
          <a:p>
            <a:r>
              <a:rPr lang="de-DE" b="1" dirty="0"/>
              <a:t>unsichere/r Instanz/Kanal</a:t>
            </a:r>
            <a:r>
              <a:rPr lang="de-DE" dirty="0"/>
              <a:t>: sonst</a:t>
            </a:r>
          </a:p>
        </p:txBody>
      </p:sp>
      <p:sp>
        <p:nvSpPr>
          <p:cNvPr id="4" name="Slide Number Placeholder 3"/>
          <p:cNvSpPr>
            <a:spLocks noGrp="1"/>
          </p:cNvSpPr>
          <p:nvPr>
            <p:ph type="sldNum" sz="quarter" idx="12"/>
          </p:nvPr>
        </p:nvSpPr>
        <p:spPr/>
        <p:txBody>
          <a:bodyPr/>
          <a:lstStyle/>
          <a:p>
            <a:fld id="{62E63B0E-122E-4112-8AEA-022338C1FEFA}" type="slidenum">
              <a:rPr lang="de-DE" smtClean="0"/>
              <a:t>93</a:t>
            </a:fld>
            <a:endParaRPr lang="de-DE"/>
          </a:p>
        </p:txBody>
      </p:sp>
      <p:sp>
        <p:nvSpPr>
          <p:cNvPr id="15" name="Rechteck 6"/>
          <p:cNvSpPr/>
          <p:nvPr/>
        </p:nvSpPr>
        <p:spPr>
          <a:xfrm>
            <a:off x="1469367" y="2175289"/>
            <a:ext cx="2152890" cy="403887"/>
          </a:xfrm>
          <a:prstGeom prst="rect">
            <a:avLst/>
          </a:prstGeom>
          <a:solidFill>
            <a:srgbClr val="F2F2F2"/>
          </a:solidFill>
          <a:ln>
            <a:solidFill>
              <a:srgbClr val="93B5D6"/>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dirty="0">
                <a:solidFill>
                  <a:schemeClr val="tx1"/>
                </a:solidFill>
              </a:rPr>
              <a:t>Sichere Instanz </a:t>
            </a:r>
          </a:p>
        </p:txBody>
      </p:sp>
      <p:sp>
        <p:nvSpPr>
          <p:cNvPr id="16" name="Rechteck 7"/>
          <p:cNvSpPr/>
          <p:nvPr/>
        </p:nvSpPr>
        <p:spPr>
          <a:xfrm>
            <a:off x="1469367" y="3223579"/>
            <a:ext cx="2152890" cy="403887"/>
          </a:xfrm>
          <a:prstGeom prst="rect">
            <a:avLst/>
          </a:prstGeom>
          <a:solidFill>
            <a:srgbClr val="F2F2F2"/>
          </a:solidFill>
          <a:ln>
            <a:solidFill>
              <a:srgbClr val="93B5D6"/>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dirty="0">
                <a:solidFill>
                  <a:schemeClr val="tx1"/>
                </a:solidFill>
              </a:rPr>
              <a:t>Sichere Instanz</a:t>
            </a:r>
          </a:p>
        </p:txBody>
      </p:sp>
      <p:sp>
        <p:nvSpPr>
          <p:cNvPr id="17" name="Textfeld 12"/>
          <p:cNvSpPr txBox="1"/>
          <p:nvPr/>
        </p:nvSpPr>
        <p:spPr>
          <a:xfrm>
            <a:off x="1784407" y="2731343"/>
            <a:ext cx="1995859" cy="338554"/>
          </a:xfrm>
          <a:prstGeom prst="rect">
            <a:avLst/>
          </a:prstGeom>
          <a:noFill/>
        </p:spPr>
        <p:txBody>
          <a:bodyPr wrap="none" rtlCol="0">
            <a:spAutoFit/>
          </a:bodyPr>
          <a:lstStyle/>
          <a:p>
            <a:r>
              <a:rPr lang="de-DE" sz="1600" dirty="0"/>
              <a:t>Sichere  Übertragung</a:t>
            </a:r>
          </a:p>
        </p:txBody>
      </p:sp>
      <p:sp>
        <p:nvSpPr>
          <p:cNvPr id="18" name="Textfeld 13"/>
          <p:cNvSpPr txBox="1"/>
          <p:nvPr/>
        </p:nvSpPr>
        <p:spPr>
          <a:xfrm>
            <a:off x="3951517" y="3125152"/>
            <a:ext cx="1021734" cy="338554"/>
          </a:xfrm>
          <a:prstGeom prst="rect">
            <a:avLst/>
          </a:prstGeom>
          <a:noFill/>
        </p:spPr>
        <p:txBody>
          <a:bodyPr wrap="none" rtlCol="0">
            <a:spAutoFit/>
          </a:bodyPr>
          <a:lstStyle/>
          <a:p>
            <a:r>
              <a:rPr lang="de-DE" sz="1600" dirty="0"/>
              <a:t>Unsichere   </a:t>
            </a:r>
          </a:p>
        </p:txBody>
      </p:sp>
      <p:sp>
        <p:nvSpPr>
          <p:cNvPr id="19" name="Rechteck 14"/>
          <p:cNvSpPr/>
          <p:nvPr/>
        </p:nvSpPr>
        <p:spPr>
          <a:xfrm>
            <a:off x="3872474" y="3407201"/>
            <a:ext cx="1245052" cy="338554"/>
          </a:xfrm>
          <a:prstGeom prst="rect">
            <a:avLst/>
          </a:prstGeom>
        </p:spPr>
        <p:txBody>
          <a:bodyPr wrap="none">
            <a:spAutoFit/>
          </a:bodyPr>
          <a:lstStyle/>
          <a:p>
            <a:r>
              <a:rPr lang="de-DE" sz="1600" dirty="0"/>
              <a:t>Übertragung</a:t>
            </a:r>
          </a:p>
        </p:txBody>
      </p:sp>
      <p:cxnSp>
        <p:nvCxnSpPr>
          <p:cNvPr id="20" name="Gerade Verbindung 15"/>
          <p:cNvCxnSpPr>
            <a:endCxn id="15" idx="2"/>
          </p:cNvCxnSpPr>
          <p:nvPr/>
        </p:nvCxnSpPr>
        <p:spPr>
          <a:xfrm flipV="1">
            <a:off x="2545812" y="2579176"/>
            <a:ext cx="0" cy="339768"/>
          </a:xfrm>
          <a:prstGeom prst="line">
            <a:avLst/>
          </a:pr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1" name="Gerade Verbindung 30"/>
          <p:cNvCxnSpPr/>
          <p:nvPr/>
        </p:nvCxnSpPr>
        <p:spPr>
          <a:xfrm flipV="1">
            <a:off x="2545812" y="2883811"/>
            <a:ext cx="0" cy="339768"/>
          </a:xfrm>
          <a:prstGeom prst="line">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2" name="Rechteck 31"/>
          <p:cNvSpPr/>
          <p:nvPr/>
        </p:nvSpPr>
        <p:spPr>
          <a:xfrm>
            <a:off x="5286145" y="3223579"/>
            <a:ext cx="2152890" cy="403887"/>
          </a:xfrm>
          <a:prstGeom prst="rect">
            <a:avLst/>
          </a:prstGeom>
          <a:solidFill>
            <a:srgbClr val="F2F2F2"/>
          </a:solidFill>
          <a:ln>
            <a:solidFill>
              <a:srgbClr val="93B5D6"/>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dirty="0">
                <a:solidFill>
                  <a:schemeClr val="tx1"/>
                </a:solidFill>
              </a:rPr>
              <a:t>Unsichere Instanz</a:t>
            </a:r>
          </a:p>
        </p:txBody>
      </p:sp>
      <p:cxnSp>
        <p:nvCxnSpPr>
          <p:cNvPr id="23" name="Gerade Verbindung 32"/>
          <p:cNvCxnSpPr/>
          <p:nvPr/>
        </p:nvCxnSpPr>
        <p:spPr>
          <a:xfrm>
            <a:off x="4452445" y="3436736"/>
            <a:ext cx="835200" cy="0"/>
          </a:xfrm>
          <a:prstGeom prst="line">
            <a:avLst/>
          </a:pr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40"/>
          <p:cNvCxnSpPr/>
          <p:nvPr/>
        </p:nvCxnSpPr>
        <p:spPr>
          <a:xfrm>
            <a:off x="3622257" y="3436736"/>
            <a:ext cx="832462" cy="0"/>
          </a:xfrm>
          <a:prstGeom prst="line">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1121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mph" presetSubtype="2" fill="hold" nodeType="clickEffect">
                                  <p:stCondLst>
                                    <p:cond delay="0"/>
                                  </p:stCondLst>
                                  <p:childTnLst>
                                    <p:animClr clrSpc="rgb" dir="cw">
                                      <p:cBhvr>
                                        <p:cTn id="29" dur="500" fill="hold"/>
                                        <p:tgtEl>
                                          <p:spTgt spid="21"/>
                                        </p:tgtEl>
                                        <p:attrNameLst>
                                          <p:attrName>stroke.color</p:attrName>
                                        </p:attrNameLst>
                                      </p:cBhvr>
                                      <p:to>
                                        <a:srgbClr val="B3B3B3"/>
                                      </p:to>
                                    </p:animClr>
                                    <p:set>
                                      <p:cBhvr>
                                        <p:cTn id="30" dur="500" fill="hold"/>
                                        <p:tgtEl>
                                          <p:spTgt spid="21"/>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500" fill="hold"/>
                                        <p:tgtEl>
                                          <p:spTgt spid="20"/>
                                        </p:tgtEl>
                                        <p:attrNameLst>
                                          <p:attrName>stroke.color</p:attrName>
                                        </p:attrNameLst>
                                      </p:cBhvr>
                                      <p:to>
                                        <a:srgbClr val="B3B3B3"/>
                                      </p:to>
                                    </p:animClr>
                                    <p:set>
                                      <p:cBhvr>
                                        <p:cTn id="33" dur="500" fill="hold"/>
                                        <p:tgtEl>
                                          <p:spTgt spid="20"/>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500" fill="hold"/>
                                        <p:tgtEl>
                                          <p:spTgt spid="15"/>
                                        </p:tgtEl>
                                        <p:attrNameLst>
                                          <p:attrName>stroke.color</p:attrName>
                                        </p:attrNameLst>
                                      </p:cBhvr>
                                      <p:to>
                                        <a:srgbClr val="B3B3B3"/>
                                      </p:to>
                                    </p:animClr>
                                    <p:set>
                                      <p:cBhvr>
                                        <p:cTn id="36" dur="500" fill="hold"/>
                                        <p:tgtEl>
                                          <p:spTgt spid="15"/>
                                        </p:tgtEl>
                                        <p:attrNameLst>
                                          <p:attrName>stroke.on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15"/>
                                        </p:tgtEl>
                                        <p:attrNameLst>
                                          <p:attrName>fillcolor</p:attrName>
                                        </p:attrNameLst>
                                      </p:cBhvr>
                                      <p:to>
                                        <a:srgbClr val="E6E6E6"/>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3" presetClass="emph" presetSubtype="2" fill="hold" nodeType="withEffect">
                                  <p:stCondLst>
                                    <p:cond delay="0"/>
                                  </p:stCondLst>
                                  <p:childTnLst>
                                    <p:animClr clrSpc="rgb" dir="cw">
                                      <p:cBhvr override="childStyle">
                                        <p:cTn id="42" dur="500" fill="hold"/>
                                        <p:tgtEl>
                                          <p:spTgt spid="15">
                                            <p:txEl>
                                              <p:pRg st="0" end="0"/>
                                            </p:txEl>
                                          </p:spTgt>
                                        </p:tgtEl>
                                        <p:attrNameLst>
                                          <p:attrName>style.color</p:attrName>
                                        </p:attrNameLst>
                                      </p:cBhvr>
                                      <p:to>
                                        <a:srgbClr val="CCCCCC"/>
                                      </p:to>
                                    </p:animClr>
                                  </p:childTnLst>
                                </p:cTn>
                              </p:par>
                              <p:par>
                                <p:cTn id="43" presetID="3" presetClass="emph" presetSubtype="2" fill="hold" grpId="1" nodeType="withEffect">
                                  <p:stCondLst>
                                    <p:cond delay="0"/>
                                  </p:stCondLst>
                                  <p:childTnLst>
                                    <p:animClr clrSpc="rgb" dir="cw">
                                      <p:cBhvr override="childStyle">
                                        <p:cTn id="44" dur="500" fill="hold"/>
                                        <p:tgtEl>
                                          <p:spTgt spid="17"/>
                                        </p:tgtEl>
                                        <p:attrNameLst>
                                          <p:attrName>style.color</p:attrName>
                                        </p:attrNameLst>
                                      </p:cBhvr>
                                      <p:to>
                                        <a:srgbClr val="CCCCCC"/>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7" grpId="1"/>
      <p:bldP spid="18" grpId="0"/>
      <p:bldP spid="19" grpId="0"/>
      <p:bldP spid="2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Schnittbildung in der Schichtenarchitektur</a:t>
            </a:r>
          </a:p>
        </p:txBody>
      </p:sp>
      <p:sp>
        <p:nvSpPr>
          <p:cNvPr id="3" name="Inhaltsplatzhalter 2"/>
          <p:cNvSpPr>
            <a:spLocks noGrp="1"/>
          </p:cNvSpPr>
          <p:nvPr>
            <p:ph idx="1"/>
          </p:nvPr>
        </p:nvSpPr>
        <p:spPr/>
        <p:txBody>
          <a:bodyPr/>
          <a:lstStyle/>
          <a:p>
            <a:r>
              <a:rPr lang="de-DE" dirty="0"/>
              <a:t>Systemschnitt</a:t>
            </a:r>
          </a:p>
          <a:p>
            <a:endParaRPr lang="de-DE" dirty="0"/>
          </a:p>
          <a:p>
            <a:r>
              <a:rPr lang="de-DE" dirty="0"/>
              <a:t>Dienstschnitt</a:t>
            </a:r>
          </a:p>
          <a:p>
            <a:endParaRPr lang="de-DE" dirty="0"/>
          </a:p>
          <a:p>
            <a:r>
              <a:rPr lang="de-DE" dirty="0"/>
              <a:t>Protokollschnitt</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94</a:t>
            </a:fld>
            <a:endParaRPr lang="de-DE"/>
          </a:p>
        </p:txBody>
      </p:sp>
    </p:spTree>
    <p:extLst>
      <p:ext uri="{BB962C8B-B14F-4D97-AF65-F5344CB8AC3E}">
        <p14:creationId xmlns:p14="http://schemas.microsoft.com/office/powerpoint/2010/main" val="16895606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Systemschnitt</a:t>
            </a:r>
          </a:p>
        </p:txBody>
      </p:sp>
      <p:sp>
        <p:nvSpPr>
          <p:cNvPr id="6" name="Content Placeholder 5"/>
          <p:cNvSpPr>
            <a:spLocks noGrp="1"/>
          </p:cNvSpPr>
          <p:nvPr>
            <p:ph idx="1"/>
          </p:nvPr>
        </p:nvSpPr>
        <p:spPr/>
        <p:txBody>
          <a:bodyPr>
            <a:normAutofit/>
          </a:bodyPr>
          <a:lstStyle/>
          <a:p>
            <a:pPr marL="0" indent="0">
              <a:buNone/>
            </a:pPr>
            <a:r>
              <a:rPr lang="de-DE" b="1" dirty="0"/>
              <a:t>Systemschnitte</a:t>
            </a:r>
            <a:r>
              <a:rPr lang="de-DE" dirty="0"/>
              <a:t> </a:t>
            </a:r>
          </a:p>
          <a:p>
            <a:r>
              <a:rPr lang="de-DE" dirty="0"/>
              <a:t>setzen an den tatsächlichen (physikalischen) Grenzen der kommunizierenden Systeme an.</a:t>
            </a:r>
          </a:p>
          <a:p>
            <a:pPr marL="457200" lvl="1" indent="0">
              <a:buNone/>
            </a:pPr>
            <a:r>
              <a:rPr lang="de-DE" dirty="0"/>
              <a:t>Beispiel: Ein Laptop ist ein System, ein Router ist ein System und das Ethernet Kabel das sie verbindet ist die Schnittstelle zwischen diesen Systemen.</a:t>
            </a:r>
          </a:p>
          <a:p>
            <a:r>
              <a:rPr lang="de-DE" dirty="0"/>
              <a:t>dienen der Festlegung diskreter kommunizierender Systeme.</a:t>
            </a:r>
          </a:p>
          <a:p>
            <a:r>
              <a:rPr lang="de-DE" dirty="0"/>
              <a:t>können zur Verfeinerung (Annäherung an reale Konfiguration) mehrfach angewendet werden.</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8" name="Slide Number Placeholder 7"/>
          <p:cNvSpPr>
            <a:spLocks noGrp="1"/>
          </p:cNvSpPr>
          <p:nvPr>
            <p:ph type="sldNum" sz="quarter" idx="12"/>
          </p:nvPr>
        </p:nvSpPr>
        <p:spPr/>
        <p:txBody>
          <a:bodyPr/>
          <a:lstStyle/>
          <a:p>
            <a:fld id="{62E63B0E-122E-4112-8AEA-022338C1FEFA}" type="slidenum">
              <a:rPr lang="de-DE" smtClean="0"/>
              <a:t>95</a:t>
            </a:fld>
            <a:endParaRPr lang="de-DE"/>
          </a:p>
        </p:txBody>
      </p:sp>
    </p:spTree>
    <p:extLst>
      <p:ext uri="{BB962C8B-B14F-4D97-AF65-F5344CB8AC3E}">
        <p14:creationId xmlns:p14="http://schemas.microsoft.com/office/powerpoint/2010/main" val="26303719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Gerade Verbindung 161"/>
          <p:cNvCxnSpPr/>
          <p:nvPr/>
        </p:nvCxnSpPr>
        <p:spPr>
          <a:xfrm flipH="1">
            <a:off x="6837913" y="5528779"/>
            <a:ext cx="4" cy="907987"/>
          </a:xfrm>
          <a:prstGeom prst="line">
            <a:avLst/>
          </a:prstGeom>
          <a:ln w="12700" cmpd="sng">
            <a:solidFill>
              <a:srgbClr val="E46C0A"/>
            </a:solidFill>
            <a:prstDash val="dot"/>
          </a:ln>
        </p:spPr>
        <p:style>
          <a:lnRef idx="2">
            <a:schemeClr val="accent1"/>
          </a:lnRef>
          <a:fillRef idx="0">
            <a:schemeClr val="accent1"/>
          </a:fillRef>
          <a:effectRef idx="1">
            <a:schemeClr val="accent1"/>
          </a:effectRef>
          <a:fontRef idx="minor">
            <a:schemeClr val="tx1"/>
          </a:fontRef>
        </p:style>
      </p:cxnSp>
      <p:cxnSp>
        <p:nvCxnSpPr>
          <p:cNvPr id="163" name="Gerade Verbindung 162"/>
          <p:cNvCxnSpPr/>
          <p:nvPr/>
        </p:nvCxnSpPr>
        <p:spPr>
          <a:xfrm flipH="1">
            <a:off x="8917733" y="5483097"/>
            <a:ext cx="4" cy="907987"/>
          </a:xfrm>
          <a:prstGeom prst="line">
            <a:avLst/>
          </a:prstGeom>
          <a:ln w="12700" cmpd="sng">
            <a:solidFill>
              <a:srgbClr val="E46C0A"/>
            </a:solidFill>
            <a:prstDash val="dot"/>
          </a:ln>
        </p:spPr>
        <p:style>
          <a:lnRef idx="2">
            <a:schemeClr val="accent1"/>
          </a:lnRef>
          <a:fillRef idx="0">
            <a:schemeClr val="accent1"/>
          </a:fillRef>
          <a:effectRef idx="1">
            <a:schemeClr val="accent1"/>
          </a:effectRef>
          <a:fontRef idx="minor">
            <a:schemeClr val="tx1"/>
          </a:fontRef>
        </p:style>
      </p:cxnSp>
      <p:cxnSp>
        <p:nvCxnSpPr>
          <p:cNvPr id="161" name="Gerade Verbindung 160"/>
          <p:cNvCxnSpPr/>
          <p:nvPr/>
        </p:nvCxnSpPr>
        <p:spPr>
          <a:xfrm flipH="1">
            <a:off x="3127624" y="5453089"/>
            <a:ext cx="4" cy="907987"/>
          </a:xfrm>
          <a:prstGeom prst="line">
            <a:avLst/>
          </a:prstGeom>
          <a:ln w="12700" cmpd="sng">
            <a:solidFill>
              <a:srgbClr val="E46C0A"/>
            </a:solidFill>
            <a:prstDash val="dot"/>
          </a:ln>
        </p:spPr>
        <p:style>
          <a:lnRef idx="2">
            <a:schemeClr val="accent1"/>
          </a:lnRef>
          <a:fillRef idx="0">
            <a:schemeClr val="accent1"/>
          </a:fillRef>
          <a:effectRef idx="1">
            <a:schemeClr val="accent1"/>
          </a:effectRef>
          <a:fontRef idx="minor">
            <a:schemeClr val="tx1"/>
          </a:fontRef>
        </p:style>
      </p:cxnSp>
      <p:grpSp>
        <p:nvGrpSpPr>
          <p:cNvPr id="32" name="Gruppierung 31"/>
          <p:cNvGrpSpPr/>
          <p:nvPr/>
        </p:nvGrpSpPr>
        <p:grpSpPr>
          <a:xfrm>
            <a:off x="1880504" y="1036549"/>
            <a:ext cx="5851706" cy="1568310"/>
            <a:chOff x="370268" y="3454336"/>
            <a:chExt cx="7391265" cy="1980926"/>
          </a:xfrm>
        </p:grpSpPr>
        <p:grpSp>
          <p:nvGrpSpPr>
            <p:cNvPr id="20" name="Gruppierung 19"/>
            <p:cNvGrpSpPr/>
            <p:nvPr/>
          </p:nvGrpSpPr>
          <p:grpSpPr>
            <a:xfrm>
              <a:off x="370268" y="3885747"/>
              <a:ext cx="2359142" cy="1403587"/>
              <a:chOff x="1396534" y="3236842"/>
              <a:chExt cx="2359142" cy="1403587"/>
            </a:xfrm>
          </p:grpSpPr>
          <p:pic>
            <p:nvPicPr>
              <p:cNvPr id="21" name="Bild 20"/>
              <p:cNvPicPr>
                <a:picLocks noChangeAspect="1"/>
              </p:cNvPicPr>
              <p:nvPr/>
            </p:nvPicPr>
            <p:blipFill>
              <a:blip r:embed="rId2"/>
              <a:stretch>
                <a:fillRect/>
              </a:stretch>
            </p:blipFill>
            <p:spPr>
              <a:xfrm flipH="1">
                <a:off x="2868075" y="3885747"/>
                <a:ext cx="887601" cy="549659"/>
              </a:xfrm>
              <a:prstGeom prst="rect">
                <a:avLst/>
              </a:prstGeom>
            </p:spPr>
          </p:pic>
          <p:pic>
            <p:nvPicPr>
              <p:cNvPr id="22" name="Bild 21"/>
              <p:cNvPicPr>
                <a:picLocks noChangeAspect="1"/>
              </p:cNvPicPr>
              <p:nvPr/>
            </p:nvPicPr>
            <p:blipFill>
              <a:blip r:embed="rId3"/>
              <a:stretch>
                <a:fillRect/>
              </a:stretch>
            </p:blipFill>
            <p:spPr>
              <a:xfrm flipH="1">
                <a:off x="1396534" y="3236842"/>
                <a:ext cx="1915342" cy="1403587"/>
              </a:xfrm>
              <a:prstGeom prst="rect">
                <a:avLst/>
              </a:prstGeom>
            </p:spPr>
          </p:pic>
        </p:grpSp>
        <p:grpSp>
          <p:nvGrpSpPr>
            <p:cNvPr id="23" name="Gruppierung 22"/>
            <p:cNvGrpSpPr/>
            <p:nvPr/>
          </p:nvGrpSpPr>
          <p:grpSpPr>
            <a:xfrm>
              <a:off x="5414026" y="3898778"/>
              <a:ext cx="2347507" cy="1403587"/>
              <a:chOff x="4888852" y="3236842"/>
              <a:chExt cx="2347507" cy="1403587"/>
            </a:xfrm>
          </p:grpSpPr>
          <p:pic>
            <p:nvPicPr>
              <p:cNvPr id="24" name="Bild 23"/>
              <p:cNvPicPr>
                <a:picLocks noChangeAspect="1"/>
              </p:cNvPicPr>
              <p:nvPr/>
            </p:nvPicPr>
            <p:blipFill>
              <a:blip r:embed="rId2"/>
              <a:stretch>
                <a:fillRect/>
              </a:stretch>
            </p:blipFill>
            <p:spPr>
              <a:xfrm>
                <a:off x="4888852" y="3885747"/>
                <a:ext cx="864329" cy="549659"/>
              </a:xfrm>
              <a:prstGeom prst="rect">
                <a:avLst/>
              </a:prstGeom>
            </p:spPr>
          </p:pic>
          <p:pic>
            <p:nvPicPr>
              <p:cNvPr id="25" name="Bild 24"/>
              <p:cNvPicPr>
                <a:picLocks noChangeAspect="1"/>
              </p:cNvPicPr>
              <p:nvPr/>
            </p:nvPicPr>
            <p:blipFill>
              <a:blip r:embed="rId3"/>
              <a:stretch>
                <a:fillRect/>
              </a:stretch>
            </p:blipFill>
            <p:spPr>
              <a:xfrm>
                <a:off x="5321017" y="3236842"/>
                <a:ext cx="1915342" cy="1403587"/>
              </a:xfrm>
              <a:prstGeom prst="rect">
                <a:avLst/>
              </a:prstGeom>
            </p:spPr>
          </p:pic>
        </p:grpSp>
        <p:grpSp>
          <p:nvGrpSpPr>
            <p:cNvPr id="31" name="Gruppierung 30"/>
            <p:cNvGrpSpPr/>
            <p:nvPr/>
          </p:nvGrpSpPr>
          <p:grpSpPr>
            <a:xfrm>
              <a:off x="2508980" y="3454336"/>
              <a:ext cx="3119307" cy="1980926"/>
              <a:chOff x="2508980" y="3454336"/>
              <a:chExt cx="3119307" cy="1980926"/>
            </a:xfrm>
          </p:grpSpPr>
          <p:pic>
            <p:nvPicPr>
              <p:cNvPr id="19" name="Bild 18"/>
              <p:cNvPicPr>
                <a:picLocks noChangeAspect="1"/>
              </p:cNvPicPr>
              <p:nvPr/>
            </p:nvPicPr>
            <p:blipFill>
              <a:blip r:embed="rId4"/>
              <a:stretch>
                <a:fillRect/>
              </a:stretch>
            </p:blipFill>
            <p:spPr>
              <a:xfrm>
                <a:off x="2508980" y="3454336"/>
                <a:ext cx="3115116" cy="1834998"/>
              </a:xfrm>
              <a:prstGeom prst="rect">
                <a:avLst/>
              </a:prstGeom>
            </p:spPr>
          </p:pic>
          <p:sp>
            <p:nvSpPr>
              <p:cNvPr id="26" name="Textfeld 25"/>
              <p:cNvSpPr txBox="1"/>
              <p:nvPr/>
            </p:nvSpPr>
            <p:spPr>
              <a:xfrm>
                <a:off x="3523999" y="4115844"/>
                <a:ext cx="1626708" cy="749895"/>
              </a:xfrm>
              <a:prstGeom prst="rect">
                <a:avLst/>
              </a:prstGeom>
              <a:noFill/>
            </p:spPr>
            <p:txBody>
              <a:bodyPr wrap="square" rtlCol="0">
                <a:spAutoFit/>
              </a:bodyPr>
              <a:lstStyle/>
              <a:p>
                <a:r>
                  <a:rPr lang="de-DE" sz="3600" dirty="0">
                    <a:solidFill>
                      <a:srgbClr val="558ED5"/>
                    </a:solidFill>
                  </a:rPr>
                  <a:t>Netz</a:t>
                </a:r>
              </a:p>
            </p:txBody>
          </p:sp>
          <p:cxnSp>
            <p:nvCxnSpPr>
              <p:cNvPr id="28" name="Gerade Verbindung 27"/>
              <p:cNvCxnSpPr/>
              <p:nvPr/>
            </p:nvCxnSpPr>
            <p:spPr>
              <a:xfrm>
                <a:off x="5628287" y="3875955"/>
                <a:ext cx="0" cy="155930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a:off x="2508980" y="3875955"/>
                <a:ext cx="0" cy="154947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57" name="Textfeld 56"/>
          <p:cNvSpPr txBox="1"/>
          <p:nvPr/>
        </p:nvSpPr>
        <p:spPr>
          <a:xfrm>
            <a:off x="577739" y="2939756"/>
            <a:ext cx="8349767" cy="1200329"/>
          </a:xfrm>
          <a:prstGeom prst="rect">
            <a:avLst/>
          </a:prstGeom>
          <a:noFill/>
        </p:spPr>
        <p:txBody>
          <a:bodyPr wrap="square" rtlCol="0">
            <a:spAutoFit/>
          </a:bodyPr>
          <a:lstStyle/>
          <a:p>
            <a:pPr marL="285750" indent="-285750">
              <a:buClr>
                <a:schemeClr val="tx2">
                  <a:lumMod val="60000"/>
                  <a:lumOff val="40000"/>
                </a:schemeClr>
              </a:buClr>
              <a:buFont typeface="Arial"/>
              <a:buChar char="•"/>
            </a:pPr>
            <a:r>
              <a:rPr lang="de-DE" dirty="0">
                <a:solidFill>
                  <a:schemeClr val="tx2">
                    <a:lumMod val="60000"/>
                    <a:lumOff val="40000"/>
                  </a:schemeClr>
                </a:solidFill>
              </a:rPr>
              <a:t>Festlegung diskreter kommunizierender Systeme </a:t>
            </a:r>
            <a:endParaRPr lang="de-DE" dirty="0">
              <a:solidFill>
                <a:schemeClr val="tx2">
                  <a:lumMod val="60000"/>
                  <a:lumOff val="40000"/>
                </a:schemeClr>
              </a:solidFill>
              <a:effectLst/>
            </a:endParaRPr>
          </a:p>
          <a:p>
            <a:pPr marL="285750" indent="-285750">
              <a:buClr>
                <a:schemeClr val="tx2">
                  <a:lumMod val="60000"/>
                  <a:lumOff val="40000"/>
                </a:schemeClr>
              </a:buClr>
              <a:buFont typeface="Arial"/>
              <a:buChar char="•"/>
            </a:pPr>
            <a:r>
              <a:rPr lang="de-DE" dirty="0"/>
              <a:t>Interaktionsstelle stimmt mit dem realen Übergang zum Medium überein. </a:t>
            </a:r>
            <a:endParaRPr lang="de-DE" dirty="0">
              <a:effectLst/>
            </a:endParaRPr>
          </a:p>
          <a:p>
            <a:pPr marL="285750" indent="-285750">
              <a:buClr>
                <a:schemeClr val="tx2">
                  <a:lumMod val="60000"/>
                  <a:lumOff val="40000"/>
                </a:schemeClr>
              </a:buClr>
              <a:buFont typeface="Arial"/>
              <a:buChar char="•"/>
            </a:pPr>
            <a:r>
              <a:rPr lang="de-DE" dirty="0"/>
              <a:t>Kann zur Verfeinerung (Annäherung an reale Konfiguration) mehrfach angewendet werden (z.B. unten im Bild). </a:t>
            </a:r>
            <a:endParaRPr lang="de-DE" dirty="0">
              <a:effectLst/>
            </a:endParaRPr>
          </a:p>
        </p:txBody>
      </p:sp>
      <p:cxnSp>
        <p:nvCxnSpPr>
          <p:cNvPr id="59" name="Gerade Verbindung 58"/>
          <p:cNvCxnSpPr/>
          <p:nvPr/>
        </p:nvCxnSpPr>
        <p:spPr>
          <a:xfrm>
            <a:off x="667787" y="2870591"/>
            <a:ext cx="82597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Gerade Verbindung 72"/>
          <p:cNvCxnSpPr/>
          <p:nvPr/>
        </p:nvCxnSpPr>
        <p:spPr>
          <a:xfrm>
            <a:off x="667787" y="4214837"/>
            <a:ext cx="82597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Gerade Verbindung 78"/>
          <p:cNvCxnSpPr/>
          <p:nvPr/>
        </p:nvCxnSpPr>
        <p:spPr>
          <a:xfrm flipV="1">
            <a:off x="2392750" y="5426382"/>
            <a:ext cx="4448921" cy="0"/>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cxnSp>
        <p:nvCxnSpPr>
          <p:cNvPr id="99" name="Gerade Verbindung 98"/>
          <p:cNvCxnSpPr/>
          <p:nvPr/>
        </p:nvCxnSpPr>
        <p:spPr>
          <a:xfrm flipH="1">
            <a:off x="6365312" y="5430531"/>
            <a:ext cx="4" cy="907987"/>
          </a:xfrm>
          <a:prstGeom prst="line">
            <a:avLst/>
          </a:prstGeom>
          <a:ln w="12700" cmpd="sng">
            <a:solidFill>
              <a:srgbClr val="E46C0A"/>
            </a:solidFill>
            <a:prstDash val="dot"/>
          </a:ln>
        </p:spPr>
        <p:style>
          <a:lnRef idx="2">
            <a:schemeClr val="accent1"/>
          </a:lnRef>
          <a:fillRef idx="0">
            <a:schemeClr val="accent1"/>
          </a:fillRef>
          <a:effectRef idx="1">
            <a:schemeClr val="accent1"/>
          </a:effectRef>
          <a:fontRef idx="minor">
            <a:schemeClr val="tx1"/>
          </a:fontRef>
        </p:style>
      </p:cxnSp>
      <p:grpSp>
        <p:nvGrpSpPr>
          <p:cNvPr id="158" name="Gruppierung 157"/>
          <p:cNvGrpSpPr/>
          <p:nvPr/>
        </p:nvGrpSpPr>
        <p:grpSpPr>
          <a:xfrm>
            <a:off x="3127628" y="6338518"/>
            <a:ext cx="3237684" cy="408353"/>
            <a:chOff x="3127628" y="6231059"/>
            <a:chExt cx="3237684" cy="408353"/>
          </a:xfrm>
        </p:grpSpPr>
        <p:sp>
          <p:nvSpPr>
            <p:cNvPr id="94" name="Rechteck 93"/>
            <p:cNvSpPr/>
            <p:nvPr/>
          </p:nvSpPr>
          <p:spPr>
            <a:xfrm>
              <a:off x="3127628" y="6231059"/>
              <a:ext cx="1044000" cy="40835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b="1" baseline="30000" dirty="0">
                <a:solidFill>
                  <a:schemeClr val="tx2">
                    <a:lumMod val="50000"/>
                  </a:schemeClr>
                </a:solidFill>
                <a:latin typeface="Helvetica"/>
              </a:endParaRPr>
            </a:p>
            <a:p>
              <a:pPr algn="ctr"/>
              <a:r>
                <a:rPr lang="de-DE" sz="1400" b="1" baseline="30000" dirty="0">
                  <a:solidFill>
                    <a:schemeClr val="tx2">
                      <a:lumMod val="50000"/>
                    </a:schemeClr>
                  </a:solidFill>
                  <a:latin typeface="Helvetica"/>
                </a:rPr>
                <a:t>Zugangsnetz H</a:t>
              </a:r>
              <a:endParaRPr lang="de-DE" sz="1400" b="1" dirty="0">
                <a:solidFill>
                  <a:schemeClr val="tx2">
                    <a:lumMod val="50000"/>
                  </a:schemeClr>
                </a:solidFill>
                <a:latin typeface="Helvetica"/>
              </a:endParaRPr>
            </a:p>
          </p:txBody>
        </p:sp>
        <p:sp>
          <p:nvSpPr>
            <p:cNvPr id="100" name="Rechteck 99"/>
            <p:cNvSpPr/>
            <p:nvPr/>
          </p:nvSpPr>
          <p:spPr>
            <a:xfrm>
              <a:off x="4231039" y="6231059"/>
              <a:ext cx="1044000" cy="40835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b="1" baseline="30000" dirty="0">
                <a:solidFill>
                  <a:schemeClr val="tx2">
                    <a:lumMod val="50000"/>
                  </a:schemeClr>
                </a:solidFill>
                <a:latin typeface="Helvetica"/>
              </a:endParaRPr>
            </a:p>
            <a:p>
              <a:pPr algn="ctr"/>
              <a:r>
                <a:rPr lang="de-DE" sz="1400" b="1" baseline="30000" dirty="0">
                  <a:solidFill>
                    <a:schemeClr val="tx2">
                      <a:lumMod val="50000"/>
                    </a:schemeClr>
                  </a:solidFill>
                  <a:latin typeface="Helvetica"/>
                </a:rPr>
                <a:t>X-</a:t>
              </a:r>
              <a:r>
                <a:rPr lang="de-DE" sz="1400" b="1" baseline="30000" dirty="0" err="1">
                  <a:solidFill>
                    <a:schemeClr val="tx2">
                      <a:lumMod val="50000"/>
                    </a:schemeClr>
                  </a:solidFill>
                  <a:latin typeface="Helvetica"/>
                </a:rPr>
                <a:t>Win</a:t>
              </a:r>
              <a:endParaRPr lang="de-DE" sz="1400" b="1" dirty="0">
                <a:solidFill>
                  <a:schemeClr val="tx2">
                    <a:lumMod val="50000"/>
                  </a:schemeClr>
                </a:solidFill>
                <a:latin typeface="Helvetica"/>
              </a:endParaRPr>
            </a:p>
          </p:txBody>
        </p:sp>
        <p:sp>
          <p:nvSpPr>
            <p:cNvPr id="101" name="Rechteck 100"/>
            <p:cNvSpPr/>
            <p:nvPr/>
          </p:nvSpPr>
          <p:spPr>
            <a:xfrm>
              <a:off x="5321312" y="6231059"/>
              <a:ext cx="1044000" cy="40835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b="1" baseline="30000" dirty="0">
                <a:solidFill>
                  <a:schemeClr val="tx2">
                    <a:lumMod val="50000"/>
                  </a:schemeClr>
                </a:solidFill>
                <a:latin typeface="Helvetica"/>
              </a:endParaRPr>
            </a:p>
            <a:p>
              <a:pPr algn="ctr"/>
              <a:r>
                <a:rPr lang="de-DE" sz="1400" b="1" baseline="30000" dirty="0">
                  <a:solidFill>
                    <a:schemeClr val="tx2">
                      <a:lumMod val="50000"/>
                    </a:schemeClr>
                  </a:solidFill>
                  <a:latin typeface="Helvetica"/>
                </a:rPr>
                <a:t>MHN</a:t>
              </a:r>
              <a:endParaRPr lang="de-DE" sz="1400" b="1" dirty="0">
                <a:solidFill>
                  <a:schemeClr val="tx2">
                    <a:lumMod val="50000"/>
                  </a:schemeClr>
                </a:solidFill>
                <a:latin typeface="Helvetica"/>
              </a:endParaRPr>
            </a:p>
          </p:txBody>
        </p:sp>
      </p:grpSp>
      <p:pic>
        <p:nvPicPr>
          <p:cNvPr id="91" name="Bild 90"/>
          <p:cNvPicPr>
            <a:picLocks noChangeAspect="1"/>
          </p:cNvPicPr>
          <p:nvPr/>
        </p:nvPicPr>
        <p:blipFill>
          <a:blip r:embed="rId4"/>
          <a:stretch>
            <a:fillRect/>
          </a:stretch>
        </p:blipFill>
        <p:spPr>
          <a:xfrm>
            <a:off x="3108090" y="4267831"/>
            <a:ext cx="3257222" cy="1918707"/>
          </a:xfrm>
          <a:prstGeom prst="rect">
            <a:avLst/>
          </a:prstGeom>
        </p:spPr>
      </p:pic>
      <p:sp>
        <p:nvSpPr>
          <p:cNvPr id="92" name="Textfeld 91"/>
          <p:cNvSpPr txBox="1"/>
          <p:nvPr/>
        </p:nvSpPr>
        <p:spPr>
          <a:xfrm>
            <a:off x="3179494" y="5136465"/>
            <a:ext cx="4052937" cy="646331"/>
          </a:xfrm>
          <a:prstGeom prst="rect">
            <a:avLst/>
          </a:prstGeom>
          <a:noFill/>
        </p:spPr>
        <p:txBody>
          <a:bodyPr wrap="square" rtlCol="0">
            <a:spAutoFit/>
          </a:bodyPr>
          <a:lstStyle/>
          <a:p>
            <a:r>
              <a:rPr lang="de-DE" sz="3600" dirty="0">
                <a:solidFill>
                  <a:srgbClr val="558ED5"/>
                </a:solidFill>
              </a:rPr>
              <a:t>Transitsystem</a:t>
            </a:r>
          </a:p>
        </p:txBody>
      </p:sp>
      <p:grpSp>
        <p:nvGrpSpPr>
          <p:cNvPr id="159" name="Gruppierung 158"/>
          <p:cNvGrpSpPr/>
          <p:nvPr/>
        </p:nvGrpSpPr>
        <p:grpSpPr>
          <a:xfrm>
            <a:off x="6827548" y="6338518"/>
            <a:ext cx="2099363" cy="408353"/>
            <a:chOff x="6831902" y="6224955"/>
            <a:chExt cx="2099363" cy="408353"/>
          </a:xfrm>
        </p:grpSpPr>
        <p:sp>
          <p:nvSpPr>
            <p:cNvPr id="118" name="Rechteck 117"/>
            <p:cNvSpPr/>
            <p:nvPr/>
          </p:nvSpPr>
          <p:spPr>
            <a:xfrm>
              <a:off x="6831902" y="6224955"/>
              <a:ext cx="1035028" cy="40835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b="1" baseline="30000" dirty="0">
                <a:solidFill>
                  <a:schemeClr val="tx2">
                    <a:lumMod val="50000"/>
                  </a:schemeClr>
                </a:solidFill>
                <a:latin typeface="Helvetica"/>
              </a:endParaRPr>
            </a:p>
            <a:p>
              <a:pPr algn="ctr"/>
              <a:r>
                <a:rPr lang="de-DE" sz="1400" b="1" baseline="30000" dirty="0">
                  <a:solidFill>
                    <a:schemeClr val="tx2">
                      <a:lumMod val="50000"/>
                    </a:schemeClr>
                  </a:solidFill>
                  <a:latin typeface="Helvetica"/>
                </a:rPr>
                <a:t>Gebäude</a:t>
              </a:r>
              <a:endParaRPr lang="de-DE" sz="1400" b="1" dirty="0">
                <a:solidFill>
                  <a:schemeClr val="tx2">
                    <a:lumMod val="50000"/>
                  </a:schemeClr>
                </a:solidFill>
                <a:latin typeface="Helvetica"/>
              </a:endParaRPr>
            </a:p>
          </p:txBody>
        </p:sp>
        <p:sp>
          <p:nvSpPr>
            <p:cNvPr id="119" name="Rechteck 118"/>
            <p:cNvSpPr/>
            <p:nvPr/>
          </p:nvSpPr>
          <p:spPr>
            <a:xfrm>
              <a:off x="7896237" y="6224955"/>
              <a:ext cx="1035028" cy="40835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b="1" baseline="30000" dirty="0">
                <a:solidFill>
                  <a:schemeClr val="tx2">
                    <a:lumMod val="50000"/>
                  </a:schemeClr>
                </a:solidFill>
                <a:latin typeface="Helvetica"/>
              </a:endParaRPr>
            </a:p>
            <a:p>
              <a:pPr algn="ctr"/>
              <a:r>
                <a:rPr lang="de-DE" sz="1400" b="1" baseline="30000" dirty="0">
                  <a:solidFill>
                    <a:schemeClr val="tx2">
                      <a:lumMod val="50000"/>
                    </a:schemeClr>
                  </a:solidFill>
                  <a:latin typeface="Helvetica"/>
                </a:rPr>
                <a:t>LFE Netz</a:t>
              </a:r>
              <a:endParaRPr lang="de-DE" sz="1400" b="1" dirty="0">
                <a:solidFill>
                  <a:schemeClr val="tx2">
                    <a:lumMod val="50000"/>
                  </a:schemeClr>
                </a:solidFill>
                <a:latin typeface="Helvetica"/>
              </a:endParaRPr>
            </a:p>
          </p:txBody>
        </p:sp>
      </p:grpSp>
      <p:grpSp>
        <p:nvGrpSpPr>
          <p:cNvPr id="137" name="Gruppierung 136"/>
          <p:cNvGrpSpPr/>
          <p:nvPr/>
        </p:nvGrpSpPr>
        <p:grpSpPr>
          <a:xfrm>
            <a:off x="6828143" y="4722352"/>
            <a:ext cx="2099363" cy="1390176"/>
            <a:chOff x="577739" y="4676670"/>
            <a:chExt cx="2099363" cy="1390176"/>
          </a:xfrm>
        </p:grpSpPr>
        <p:grpSp>
          <p:nvGrpSpPr>
            <p:cNvPr id="138" name="Gruppierung 137"/>
            <p:cNvGrpSpPr/>
            <p:nvPr/>
          </p:nvGrpSpPr>
          <p:grpSpPr>
            <a:xfrm>
              <a:off x="577739" y="4708592"/>
              <a:ext cx="2099363" cy="1341097"/>
              <a:chOff x="577739" y="4708592"/>
              <a:chExt cx="2099363" cy="1341097"/>
            </a:xfrm>
          </p:grpSpPr>
          <p:sp>
            <p:nvSpPr>
              <p:cNvPr id="141" name="Abgerundetes Rechteck 140"/>
              <p:cNvSpPr/>
              <p:nvPr/>
            </p:nvSpPr>
            <p:spPr>
              <a:xfrm>
                <a:off x="577739" y="4708592"/>
                <a:ext cx="2099363" cy="134109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2" name="Bild 141"/>
              <p:cNvPicPr>
                <a:picLocks noChangeAspect="1"/>
              </p:cNvPicPr>
              <p:nvPr/>
            </p:nvPicPr>
            <p:blipFill>
              <a:blip r:embed="rId5"/>
              <a:stretch>
                <a:fillRect/>
              </a:stretch>
            </p:blipFill>
            <p:spPr>
              <a:xfrm>
                <a:off x="885882" y="4834689"/>
                <a:ext cx="1463771" cy="1102402"/>
              </a:xfrm>
              <a:prstGeom prst="rect">
                <a:avLst/>
              </a:prstGeom>
            </p:spPr>
          </p:pic>
        </p:grpSp>
        <p:sp>
          <p:nvSpPr>
            <p:cNvPr id="139" name="Textfeld 138"/>
            <p:cNvSpPr txBox="1"/>
            <p:nvPr/>
          </p:nvSpPr>
          <p:spPr>
            <a:xfrm>
              <a:off x="577740" y="4676670"/>
              <a:ext cx="2099362" cy="338554"/>
            </a:xfrm>
            <a:prstGeom prst="rect">
              <a:avLst/>
            </a:prstGeom>
            <a:noFill/>
          </p:spPr>
          <p:txBody>
            <a:bodyPr wrap="square" rtlCol="0">
              <a:spAutoFit/>
            </a:bodyPr>
            <a:lstStyle/>
            <a:p>
              <a:pPr algn="ctr"/>
              <a:r>
                <a:rPr lang="de-DE" sz="1600" dirty="0"/>
                <a:t>Uni Hannover</a:t>
              </a:r>
            </a:p>
          </p:txBody>
        </p:sp>
        <p:sp>
          <p:nvSpPr>
            <p:cNvPr id="140" name="Textfeld 139"/>
            <p:cNvSpPr txBox="1"/>
            <p:nvPr/>
          </p:nvSpPr>
          <p:spPr>
            <a:xfrm>
              <a:off x="577740" y="5728292"/>
              <a:ext cx="2099362" cy="338554"/>
            </a:xfrm>
            <a:prstGeom prst="rect">
              <a:avLst/>
            </a:prstGeom>
            <a:noFill/>
          </p:spPr>
          <p:txBody>
            <a:bodyPr wrap="square" rtlCol="0">
              <a:spAutoFit/>
            </a:bodyPr>
            <a:lstStyle/>
            <a:p>
              <a:pPr algn="ctr"/>
              <a:r>
                <a:rPr lang="de-DE" sz="1600" dirty="0"/>
                <a:t>Endsystem</a:t>
              </a:r>
            </a:p>
          </p:txBody>
        </p:sp>
      </p:grpSp>
      <p:grpSp>
        <p:nvGrpSpPr>
          <p:cNvPr id="129" name="Gruppierung 128"/>
          <p:cNvGrpSpPr/>
          <p:nvPr/>
        </p:nvGrpSpPr>
        <p:grpSpPr>
          <a:xfrm>
            <a:off x="675429" y="4676670"/>
            <a:ext cx="2099363" cy="1390176"/>
            <a:chOff x="577739" y="4676670"/>
            <a:chExt cx="2099363" cy="1390176"/>
          </a:xfrm>
        </p:grpSpPr>
        <p:grpSp>
          <p:nvGrpSpPr>
            <p:cNvPr id="125" name="Gruppierung 124"/>
            <p:cNvGrpSpPr/>
            <p:nvPr/>
          </p:nvGrpSpPr>
          <p:grpSpPr>
            <a:xfrm>
              <a:off x="577739" y="4708592"/>
              <a:ext cx="2099363" cy="1341097"/>
              <a:chOff x="577739" y="4708592"/>
              <a:chExt cx="2099363" cy="1341097"/>
            </a:xfrm>
          </p:grpSpPr>
          <p:sp>
            <p:nvSpPr>
              <p:cNvPr id="113" name="Abgerundetes Rechteck 112"/>
              <p:cNvSpPr/>
              <p:nvPr/>
            </p:nvSpPr>
            <p:spPr>
              <a:xfrm>
                <a:off x="577739" y="4708592"/>
                <a:ext cx="2099363" cy="134109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5" name="Bild 114"/>
              <p:cNvPicPr>
                <a:picLocks noChangeAspect="1"/>
              </p:cNvPicPr>
              <p:nvPr/>
            </p:nvPicPr>
            <p:blipFill>
              <a:blip r:embed="rId5"/>
              <a:stretch>
                <a:fillRect/>
              </a:stretch>
            </p:blipFill>
            <p:spPr>
              <a:xfrm>
                <a:off x="885882" y="4834689"/>
                <a:ext cx="1463771" cy="1102402"/>
              </a:xfrm>
              <a:prstGeom prst="rect">
                <a:avLst/>
              </a:prstGeom>
            </p:spPr>
          </p:pic>
        </p:grpSp>
        <p:sp>
          <p:nvSpPr>
            <p:cNvPr id="116" name="Textfeld 115"/>
            <p:cNvSpPr txBox="1"/>
            <p:nvPr/>
          </p:nvSpPr>
          <p:spPr>
            <a:xfrm>
              <a:off x="577740" y="4676670"/>
              <a:ext cx="2099362" cy="338554"/>
            </a:xfrm>
            <a:prstGeom prst="rect">
              <a:avLst/>
            </a:prstGeom>
            <a:noFill/>
          </p:spPr>
          <p:txBody>
            <a:bodyPr wrap="square" rtlCol="0">
              <a:spAutoFit/>
            </a:bodyPr>
            <a:lstStyle/>
            <a:p>
              <a:pPr algn="ctr"/>
              <a:r>
                <a:rPr lang="de-DE" sz="1600" dirty="0"/>
                <a:t>Uni Hannover</a:t>
              </a:r>
            </a:p>
          </p:txBody>
        </p:sp>
        <p:sp>
          <p:nvSpPr>
            <p:cNvPr id="117" name="Textfeld 116"/>
            <p:cNvSpPr txBox="1"/>
            <p:nvPr/>
          </p:nvSpPr>
          <p:spPr>
            <a:xfrm>
              <a:off x="577740" y="5728292"/>
              <a:ext cx="2099362" cy="338554"/>
            </a:xfrm>
            <a:prstGeom prst="rect">
              <a:avLst/>
            </a:prstGeom>
            <a:noFill/>
          </p:spPr>
          <p:txBody>
            <a:bodyPr wrap="square" rtlCol="0">
              <a:spAutoFit/>
            </a:bodyPr>
            <a:lstStyle/>
            <a:p>
              <a:pPr algn="ctr"/>
              <a:r>
                <a:rPr lang="de-DE" sz="1600" dirty="0"/>
                <a:t>Endsystem</a:t>
              </a:r>
            </a:p>
          </p:txBody>
        </p:sp>
      </p:grpSp>
      <p:sp>
        <p:nvSpPr>
          <p:cNvPr id="164" name="Textfeld 163"/>
          <p:cNvSpPr txBox="1"/>
          <p:nvPr/>
        </p:nvSpPr>
        <p:spPr>
          <a:xfrm>
            <a:off x="4314820" y="2633887"/>
            <a:ext cx="1080976" cy="261610"/>
          </a:xfrm>
          <a:prstGeom prst="rect">
            <a:avLst/>
          </a:prstGeom>
          <a:noFill/>
        </p:spPr>
        <p:txBody>
          <a:bodyPr wrap="none" rtlCol="0">
            <a:spAutoFit/>
          </a:bodyPr>
          <a:lstStyle/>
          <a:p>
            <a:r>
              <a:rPr lang="de-DE" sz="1100" dirty="0">
                <a:solidFill>
                  <a:schemeClr val="accent6">
                    <a:lumMod val="75000"/>
                  </a:schemeClr>
                </a:solidFill>
                <a:latin typeface="Helvetica Neue"/>
              </a:rPr>
              <a:t>Systemschnitt</a:t>
            </a:r>
          </a:p>
        </p:txBody>
      </p:sp>
      <p:cxnSp>
        <p:nvCxnSpPr>
          <p:cNvPr id="184" name="Gekrümmte Verbindung 183"/>
          <p:cNvCxnSpPr/>
          <p:nvPr/>
        </p:nvCxnSpPr>
        <p:spPr>
          <a:xfrm flipV="1">
            <a:off x="5321312" y="2597074"/>
            <a:ext cx="684000" cy="185923"/>
          </a:xfrm>
          <a:prstGeom prst="curvedConnector3">
            <a:avLst>
              <a:gd name="adj1" fmla="val 50000"/>
            </a:avLst>
          </a:prstGeom>
          <a:ln>
            <a:solidFill>
              <a:srgbClr val="FAC090"/>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96" name="Gekrümmte Verbindung 195"/>
          <p:cNvCxnSpPr/>
          <p:nvPr/>
        </p:nvCxnSpPr>
        <p:spPr>
          <a:xfrm rot="10800000">
            <a:off x="3601793" y="2597074"/>
            <a:ext cx="755999" cy="185924"/>
          </a:xfrm>
          <a:prstGeom prst="curvedConnector3">
            <a:avLst>
              <a:gd name="adj1" fmla="val 50000"/>
            </a:avLst>
          </a:prstGeom>
          <a:ln>
            <a:solidFill>
              <a:srgbClr val="FAC090"/>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p>
            <a:r>
              <a:rPr lang="de-DE" dirty="0"/>
              <a:t>Systemschnitt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96</a:t>
            </a:fld>
            <a:endParaRPr lang="de-DE"/>
          </a:p>
        </p:txBody>
      </p:sp>
    </p:spTree>
    <p:extLst>
      <p:ext uri="{BB962C8B-B14F-4D97-AF65-F5344CB8AC3E}">
        <p14:creationId xmlns:p14="http://schemas.microsoft.com/office/powerpoint/2010/main" val="19627122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Dienstschnitt</a:t>
            </a:r>
          </a:p>
        </p:txBody>
      </p:sp>
      <p:sp>
        <p:nvSpPr>
          <p:cNvPr id="3" name="Content Placeholder 2"/>
          <p:cNvSpPr>
            <a:spLocks noGrp="1"/>
          </p:cNvSpPr>
          <p:nvPr>
            <p:ph idx="1"/>
          </p:nvPr>
        </p:nvSpPr>
        <p:spPr/>
        <p:txBody>
          <a:bodyPr>
            <a:normAutofit/>
          </a:bodyPr>
          <a:lstStyle/>
          <a:p>
            <a:pPr marL="0" indent="0">
              <a:buNone/>
            </a:pPr>
            <a:r>
              <a:rPr lang="de-DE" b="1" dirty="0"/>
              <a:t>Dienstschnitte </a:t>
            </a:r>
          </a:p>
          <a:p>
            <a:r>
              <a:rPr lang="de-DE" dirty="0"/>
              <a:t>setzen zwischen den Diensten zweier benachbarter Schichten an.</a:t>
            </a:r>
          </a:p>
          <a:p>
            <a:pPr lvl="1"/>
            <a:r>
              <a:rPr lang="de-DE" dirty="0"/>
              <a:t>Der Kommunikationsvorgang innerhalb eines Systems wird in Teilvorgänge aufgeteilt.</a:t>
            </a:r>
          </a:p>
          <a:p>
            <a:r>
              <a:rPr lang="de-DE" dirty="0"/>
              <a:t>legen Dienstnutzer, Dienst, und Diensterbringer fest.</a:t>
            </a:r>
          </a:p>
          <a:p>
            <a:r>
              <a:rPr lang="de-DE" dirty="0"/>
              <a:t>ergeben nur in Verbindung mit einer Schichtarchitektur Sinn.</a:t>
            </a:r>
          </a:p>
        </p:txBody>
      </p:sp>
      <p:sp>
        <p:nvSpPr>
          <p:cNvPr id="4" name="Slide Number Placeholder 3"/>
          <p:cNvSpPr>
            <a:spLocks noGrp="1"/>
          </p:cNvSpPr>
          <p:nvPr>
            <p:ph type="sldNum" sz="quarter" idx="12"/>
          </p:nvPr>
        </p:nvSpPr>
        <p:spPr/>
        <p:txBody>
          <a:bodyPr/>
          <a:lstStyle/>
          <a:p>
            <a:fld id="{62E63B0E-122E-4112-8AEA-022338C1FEFA}" type="slidenum">
              <a:rPr lang="de-DE" smtClean="0"/>
              <a:t>97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8629737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Bild 220"/>
          <p:cNvPicPr>
            <a:picLocks noChangeAspect="1"/>
          </p:cNvPicPr>
          <p:nvPr/>
        </p:nvPicPr>
        <p:blipFill>
          <a:blip r:embed="rId2">
            <a:alphaModFix amt="60000"/>
          </a:blip>
          <a:stretch>
            <a:fillRect/>
          </a:stretch>
        </p:blipFill>
        <p:spPr>
          <a:xfrm rot="16200000">
            <a:off x="2908877" y="2842629"/>
            <a:ext cx="3671180" cy="2080984"/>
          </a:xfrm>
          <a:prstGeom prst="rect">
            <a:avLst/>
          </a:prstGeom>
        </p:spPr>
      </p:pic>
      <p:sp>
        <p:nvSpPr>
          <p:cNvPr id="6" name="Rechteck 5"/>
          <p:cNvSpPr/>
          <p:nvPr/>
        </p:nvSpPr>
        <p:spPr>
          <a:xfrm>
            <a:off x="1552137" y="2611996"/>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1552137" y="317646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1552137" y="3740926"/>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1552137" y="430539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1552137" y="4869856"/>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1552137" y="543432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6098898" y="2611996"/>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6098898" y="317646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6098898" y="3740926"/>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6098898" y="430539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p:cNvSpPr/>
          <p:nvPr/>
        </p:nvSpPr>
        <p:spPr>
          <a:xfrm>
            <a:off x="6098898" y="4869856"/>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p:nvSpPr>
        <p:spPr>
          <a:xfrm>
            <a:off x="6098898" y="543432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1552137" y="204753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Gleichschenkliges Dreieck 18"/>
          <p:cNvSpPr/>
          <p:nvPr/>
        </p:nvSpPr>
        <p:spPr>
          <a:xfrm>
            <a:off x="1552137" y="1604023"/>
            <a:ext cx="2015762" cy="443508"/>
          </a:xfrm>
          <a:prstGeom prst="triangle">
            <a:avLst/>
          </a:prstGeom>
          <a:solidFill>
            <a:srgbClr val="F2F2F2"/>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000000"/>
              </a:solidFill>
            </a:endParaRPr>
          </a:p>
        </p:txBody>
      </p:sp>
      <p:sp>
        <p:nvSpPr>
          <p:cNvPr id="21" name="Rechteck 20"/>
          <p:cNvSpPr/>
          <p:nvPr/>
        </p:nvSpPr>
        <p:spPr>
          <a:xfrm>
            <a:off x="2225793" y="1663160"/>
            <a:ext cx="681046" cy="369332"/>
          </a:xfrm>
          <a:prstGeom prst="rect">
            <a:avLst/>
          </a:prstGeom>
        </p:spPr>
        <p:txBody>
          <a:bodyPr wrap="none">
            <a:spAutoFit/>
          </a:bodyPr>
          <a:lstStyle/>
          <a:p>
            <a:pPr algn="ctr"/>
            <a:r>
              <a:rPr lang="de-DE" dirty="0">
                <a:solidFill>
                  <a:srgbClr val="000000"/>
                </a:solidFill>
              </a:rPr>
              <a:t>Ort A</a:t>
            </a:r>
          </a:p>
        </p:txBody>
      </p:sp>
      <p:sp>
        <p:nvSpPr>
          <p:cNvPr id="12" name="Rechteck 11"/>
          <p:cNvSpPr/>
          <p:nvPr/>
        </p:nvSpPr>
        <p:spPr>
          <a:xfrm>
            <a:off x="6098898" y="2047531"/>
            <a:ext cx="2015762" cy="564465"/>
          </a:xfrm>
          <a:prstGeom prst="rect">
            <a:avLst/>
          </a:prstGeom>
          <a:solidFill>
            <a:srgbClr val="F2F2F2"/>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Gleichschenkliges Dreieck 21"/>
          <p:cNvSpPr/>
          <p:nvPr/>
        </p:nvSpPr>
        <p:spPr>
          <a:xfrm>
            <a:off x="6098898" y="1599064"/>
            <a:ext cx="2015762" cy="443508"/>
          </a:xfrm>
          <a:prstGeom prst="triangle">
            <a:avLst/>
          </a:prstGeom>
          <a:solidFill>
            <a:srgbClr val="F2F2F2"/>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000000"/>
              </a:solidFill>
            </a:endParaRPr>
          </a:p>
        </p:txBody>
      </p:sp>
      <p:sp>
        <p:nvSpPr>
          <p:cNvPr id="24" name="Rechteck 23"/>
          <p:cNvSpPr/>
          <p:nvPr/>
        </p:nvSpPr>
        <p:spPr>
          <a:xfrm>
            <a:off x="6802790" y="1663160"/>
            <a:ext cx="681046" cy="369332"/>
          </a:xfrm>
          <a:prstGeom prst="rect">
            <a:avLst/>
          </a:prstGeom>
        </p:spPr>
        <p:txBody>
          <a:bodyPr wrap="none">
            <a:spAutoFit/>
          </a:bodyPr>
          <a:lstStyle/>
          <a:p>
            <a:pPr algn="ctr"/>
            <a:r>
              <a:rPr lang="de-DE" dirty="0">
                <a:solidFill>
                  <a:srgbClr val="000000"/>
                </a:solidFill>
              </a:rPr>
              <a:t>Ort B</a:t>
            </a:r>
          </a:p>
        </p:txBody>
      </p:sp>
      <p:grpSp>
        <p:nvGrpSpPr>
          <p:cNvPr id="199" name="Gruppierung 198"/>
          <p:cNvGrpSpPr/>
          <p:nvPr/>
        </p:nvGrpSpPr>
        <p:grpSpPr>
          <a:xfrm>
            <a:off x="2354772" y="2174063"/>
            <a:ext cx="1276939" cy="310932"/>
            <a:chOff x="2354772" y="1789687"/>
            <a:chExt cx="1276939" cy="310932"/>
          </a:xfrm>
        </p:grpSpPr>
        <p:sp>
          <p:nvSpPr>
            <p:cNvPr id="27" name="Textfeld 26"/>
            <p:cNvSpPr txBox="1"/>
            <p:nvPr/>
          </p:nvSpPr>
          <p:spPr>
            <a:xfrm>
              <a:off x="2421123" y="1792842"/>
              <a:ext cx="1210588" cy="307777"/>
            </a:xfrm>
            <a:prstGeom prst="rect">
              <a:avLst/>
            </a:prstGeom>
            <a:noFill/>
          </p:spPr>
          <p:txBody>
            <a:bodyPr wrap="none" rtlCol="0">
              <a:spAutoFit/>
            </a:bodyPr>
            <a:lstStyle/>
            <a:p>
              <a:r>
                <a:rPr lang="de-DE" sz="1400" dirty="0"/>
                <a:t>Weinbesteller</a:t>
              </a:r>
            </a:p>
          </p:txBody>
        </p:sp>
        <p:grpSp>
          <p:nvGrpSpPr>
            <p:cNvPr id="33" name="Gruppierung 32"/>
            <p:cNvGrpSpPr/>
            <p:nvPr/>
          </p:nvGrpSpPr>
          <p:grpSpPr>
            <a:xfrm>
              <a:off x="2354772" y="1789687"/>
              <a:ext cx="118677" cy="310932"/>
              <a:chOff x="-1703319" y="491586"/>
              <a:chExt cx="1955288" cy="5122824"/>
            </a:xfrm>
          </p:grpSpPr>
          <p:sp>
            <p:nvSpPr>
              <p:cNvPr id="29" name="Abgerundetes Rechteck 28"/>
              <p:cNvSpPr/>
              <p:nvPr/>
            </p:nvSpPr>
            <p:spPr>
              <a:xfrm>
                <a:off x="-1620170" y="2216336"/>
                <a:ext cx="1788990" cy="1854671"/>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Oval 29"/>
              <p:cNvSpPr/>
              <p:nvPr/>
            </p:nvSpPr>
            <p:spPr>
              <a:xfrm>
                <a:off x="-1703319" y="491586"/>
                <a:ext cx="1955288" cy="195528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Oval 30"/>
              <p:cNvSpPr/>
              <p:nvPr/>
            </p:nvSpPr>
            <p:spPr>
              <a:xfrm>
                <a:off x="-1274372" y="1117640"/>
                <a:ext cx="1097395" cy="109739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Abgerundetes Rechteck 31"/>
              <p:cNvSpPr/>
              <p:nvPr/>
            </p:nvSpPr>
            <p:spPr>
              <a:xfrm>
                <a:off x="-1274372" y="3759739"/>
                <a:ext cx="1097395" cy="1854671"/>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sp>
        <p:nvSpPr>
          <p:cNvPr id="40" name="Textfeld 39"/>
          <p:cNvSpPr txBox="1"/>
          <p:nvPr/>
        </p:nvSpPr>
        <p:spPr>
          <a:xfrm>
            <a:off x="1563008" y="3319851"/>
            <a:ext cx="2004891" cy="307777"/>
          </a:xfrm>
          <a:prstGeom prst="rect">
            <a:avLst/>
          </a:prstGeom>
          <a:noFill/>
        </p:spPr>
        <p:txBody>
          <a:bodyPr wrap="square" rtlCol="0">
            <a:spAutoFit/>
          </a:bodyPr>
          <a:lstStyle/>
          <a:p>
            <a:pPr algn="ctr"/>
            <a:r>
              <a:rPr lang="de-DE" sz="1400" dirty="0"/>
              <a:t>Gesprächsübergabe</a:t>
            </a:r>
          </a:p>
        </p:txBody>
      </p:sp>
      <p:grpSp>
        <p:nvGrpSpPr>
          <p:cNvPr id="41" name="Gruppierung 40"/>
          <p:cNvGrpSpPr/>
          <p:nvPr/>
        </p:nvGrpSpPr>
        <p:grpSpPr>
          <a:xfrm>
            <a:off x="1621010" y="2150677"/>
            <a:ext cx="360000" cy="221748"/>
            <a:chOff x="5462715" y="2509853"/>
            <a:chExt cx="372916" cy="329748"/>
          </a:xfrm>
        </p:grpSpPr>
        <p:sp>
          <p:nvSpPr>
            <p:cNvPr id="42" name="Rechteck 41"/>
            <p:cNvSpPr/>
            <p:nvPr/>
          </p:nvSpPr>
          <p:spPr>
            <a:xfrm>
              <a:off x="5462715" y="2731601"/>
              <a:ext cx="372916" cy="108000"/>
            </a:xfrm>
            <a:prstGeom prst="rect">
              <a:avLst/>
            </a:prstGeom>
            <a:solidFill>
              <a:srgbClr val="F2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Rechteck 42"/>
            <p:cNvSpPr/>
            <p:nvPr/>
          </p:nvSpPr>
          <p:spPr>
            <a:xfrm>
              <a:off x="5462715" y="2620727"/>
              <a:ext cx="372916" cy="108000"/>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4" name="Rechteck 43"/>
            <p:cNvSpPr/>
            <p:nvPr/>
          </p:nvSpPr>
          <p:spPr>
            <a:xfrm>
              <a:off x="5462715" y="2509853"/>
              <a:ext cx="372916" cy="10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50" name="Gerade Verbindung mit Pfeil 49"/>
          <p:cNvCxnSpPr/>
          <p:nvPr/>
        </p:nvCxnSpPr>
        <p:spPr>
          <a:xfrm>
            <a:off x="1794029" y="2376933"/>
            <a:ext cx="0" cy="504000"/>
          </a:xfrm>
          <a:prstGeom prst="straightConnector1">
            <a:avLst/>
          </a:prstGeom>
          <a:ln>
            <a:solidFill>
              <a:srgbClr val="29C02E"/>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4" name="Gruppierung 53"/>
          <p:cNvGrpSpPr/>
          <p:nvPr/>
        </p:nvGrpSpPr>
        <p:grpSpPr>
          <a:xfrm>
            <a:off x="1621010" y="2884153"/>
            <a:ext cx="360000" cy="221748"/>
            <a:chOff x="5462715" y="2509853"/>
            <a:chExt cx="372916" cy="329748"/>
          </a:xfrm>
        </p:grpSpPr>
        <p:sp>
          <p:nvSpPr>
            <p:cNvPr id="55" name="Rechteck 54"/>
            <p:cNvSpPr/>
            <p:nvPr/>
          </p:nvSpPr>
          <p:spPr>
            <a:xfrm>
              <a:off x="5462715" y="2731601"/>
              <a:ext cx="372916" cy="108000"/>
            </a:xfrm>
            <a:prstGeom prst="rect">
              <a:avLst/>
            </a:prstGeom>
            <a:solidFill>
              <a:srgbClr val="F2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Rechteck 55"/>
            <p:cNvSpPr/>
            <p:nvPr/>
          </p:nvSpPr>
          <p:spPr>
            <a:xfrm>
              <a:off x="5462715" y="2620727"/>
              <a:ext cx="372916" cy="108000"/>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echteck 56"/>
            <p:cNvSpPr/>
            <p:nvPr/>
          </p:nvSpPr>
          <p:spPr>
            <a:xfrm>
              <a:off x="5462715" y="2509853"/>
              <a:ext cx="372916" cy="10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00" name="Gruppierung 199"/>
          <p:cNvGrpSpPr/>
          <p:nvPr/>
        </p:nvGrpSpPr>
        <p:grpSpPr>
          <a:xfrm>
            <a:off x="6048503" y="2174063"/>
            <a:ext cx="1257575" cy="318631"/>
            <a:chOff x="6048503" y="1789687"/>
            <a:chExt cx="1257575" cy="318631"/>
          </a:xfrm>
        </p:grpSpPr>
        <p:grpSp>
          <p:nvGrpSpPr>
            <p:cNvPr id="61" name="Gruppierung 60"/>
            <p:cNvGrpSpPr/>
            <p:nvPr/>
          </p:nvGrpSpPr>
          <p:grpSpPr>
            <a:xfrm>
              <a:off x="7187401" y="1789687"/>
              <a:ext cx="118677" cy="310932"/>
              <a:chOff x="-1703319" y="491586"/>
              <a:chExt cx="1955288" cy="5122824"/>
            </a:xfrm>
          </p:grpSpPr>
          <p:sp>
            <p:nvSpPr>
              <p:cNvPr id="62" name="Abgerundetes Rechteck 61"/>
              <p:cNvSpPr/>
              <p:nvPr/>
            </p:nvSpPr>
            <p:spPr>
              <a:xfrm>
                <a:off x="-1620170" y="2216336"/>
                <a:ext cx="1788990" cy="1854671"/>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Oval 62"/>
              <p:cNvSpPr/>
              <p:nvPr/>
            </p:nvSpPr>
            <p:spPr>
              <a:xfrm>
                <a:off x="-1703319" y="491586"/>
                <a:ext cx="1955288" cy="195528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4" name="Oval 63"/>
              <p:cNvSpPr/>
              <p:nvPr/>
            </p:nvSpPr>
            <p:spPr>
              <a:xfrm>
                <a:off x="-1274372" y="1117640"/>
                <a:ext cx="1097395" cy="109739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5" name="Abgerundetes Rechteck 64"/>
              <p:cNvSpPr/>
              <p:nvPr/>
            </p:nvSpPr>
            <p:spPr>
              <a:xfrm>
                <a:off x="-1274372" y="3759739"/>
                <a:ext cx="1097395" cy="1854671"/>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66" name="Textfeld 65"/>
            <p:cNvSpPr txBox="1"/>
            <p:nvPr/>
          </p:nvSpPr>
          <p:spPr>
            <a:xfrm>
              <a:off x="6048503" y="1800541"/>
              <a:ext cx="1188158" cy="307777"/>
            </a:xfrm>
            <a:prstGeom prst="rect">
              <a:avLst/>
            </a:prstGeom>
            <a:noFill/>
          </p:spPr>
          <p:txBody>
            <a:bodyPr wrap="none" rtlCol="0">
              <a:spAutoFit/>
            </a:bodyPr>
            <a:lstStyle/>
            <a:p>
              <a:r>
                <a:rPr lang="de-DE" sz="1400" dirty="0"/>
                <a:t>Weinlieferant</a:t>
              </a:r>
            </a:p>
          </p:txBody>
        </p:sp>
      </p:grpSp>
      <p:cxnSp>
        <p:nvCxnSpPr>
          <p:cNvPr id="67" name="Gerade Verbindung mit Pfeil 66"/>
          <p:cNvCxnSpPr/>
          <p:nvPr/>
        </p:nvCxnSpPr>
        <p:spPr>
          <a:xfrm flipH="1" flipV="1">
            <a:off x="3572442" y="2364976"/>
            <a:ext cx="2520000" cy="0"/>
          </a:xfrm>
          <a:prstGeom prst="straightConnector1">
            <a:avLst/>
          </a:prstGeom>
          <a:ln>
            <a:solidFill>
              <a:schemeClr val="tx2">
                <a:lumMod val="60000"/>
                <a:lumOff val="4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68" name="Textfeld 67"/>
          <p:cNvSpPr txBox="1"/>
          <p:nvPr/>
        </p:nvSpPr>
        <p:spPr>
          <a:xfrm>
            <a:off x="2017796" y="2815076"/>
            <a:ext cx="992579" cy="307777"/>
          </a:xfrm>
          <a:prstGeom prst="rect">
            <a:avLst/>
          </a:prstGeom>
          <a:noFill/>
        </p:spPr>
        <p:txBody>
          <a:bodyPr wrap="none" rtlCol="0">
            <a:spAutoFit/>
          </a:bodyPr>
          <a:lstStyle/>
          <a:p>
            <a:r>
              <a:rPr lang="de-DE" sz="1400" dirty="0"/>
              <a:t>Übersetzer</a:t>
            </a:r>
          </a:p>
        </p:txBody>
      </p:sp>
      <p:pic>
        <p:nvPicPr>
          <p:cNvPr id="69" name="Bild 68"/>
          <p:cNvPicPr>
            <a:picLocks noChangeAspect="1"/>
          </p:cNvPicPr>
          <p:nvPr/>
        </p:nvPicPr>
        <p:blipFill>
          <a:blip r:embed="rId3"/>
          <a:stretch>
            <a:fillRect/>
          </a:stretch>
        </p:blipFill>
        <p:spPr>
          <a:xfrm>
            <a:off x="2980138" y="2850693"/>
            <a:ext cx="528392" cy="264196"/>
          </a:xfrm>
          <a:prstGeom prst="rect">
            <a:avLst/>
          </a:prstGeom>
        </p:spPr>
      </p:pic>
      <p:pic>
        <p:nvPicPr>
          <p:cNvPr id="71" name="Bild 70"/>
          <p:cNvPicPr>
            <a:picLocks noChangeAspect="1"/>
          </p:cNvPicPr>
          <p:nvPr/>
        </p:nvPicPr>
        <p:blipFill>
          <a:blip r:embed="rId3"/>
          <a:stretch>
            <a:fillRect/>
          </a:stretch>
        </p:blipFill>
        <p:spPr>
          <a:xfrm>
            <a:off x="6156180" y="2850693"/>
            <a:ext cx="528392" cy="264196"/>
          </a:xfrm>
          <a:prstGeom prst="rect">
            <a:avLst/>
          </a:prstGeom>
        </p:spPr>
      </p:pic>
      <p:pic>
        <p:nvPicPr>
          <p:cNvPr id="72" name="Bild 71"/>
          <p:cNvPicPr>
            <a:picLocks noChangeAspect="1"/>
          </p:cNvPicPr>
          <p:nvPr/>
        </p:nvPicPr>
        <p:blipFill>
          <a:blip r:embed="rId4"/>
          <a:stretch>
            <a:fillRect/>
          </a:stretch>
        </p:blipFill>
        <p:spPr>
          <a:xfrm>
            <a:off x="7675416" y="2849653"/>
            <a:ext cx="385661" cy="256640"/>
          </a:xfrm>
          <a:prstGeom prst="rect">
            <a:avLst/>
          </a:prstGeom>
        </p:spPr>
      </p:pic>
      <p:pic>
        <p:nvPicPr>
          <p:cNvPr id="73" name="Bild 72"/>
          <p:cNvPicPr>
            <a:picLocks noChangeAspect="1"/>
          </p:cNvPicPr>
          <p:nvPr/>
        </p:nvPicPr>
        <p:blipFill>
          <a:blip r:embed="rId4"/>
          <a:stretch>
            <a:fillRect/>
          </a:stretch>
        </p:blipFill>
        <p:spPr>
          <a:xfrm>
            <a:off x="7675416" y="2123663"/>
            <a:ext cx="385661" cy="256640"/>
          </a:xfrm>
          <a:prstGeom prst="rect">
            <a:avLst/>
          </a:prstGeom>
        </p:spPr>
      </p:pic>
      <p:sp>
        <p:nvSpPr>
          <p:cNvPr id="75" name="Textfeld 74"/>
          <p:cNvSpPr txBox="1"/>
          <p:nvPr/>
        </p:nvSpPr>
        <p:spPr>
          <a:xfrm>
            <a:off x="6662679" y="2816759"/>
            <a:ext cx="992579" cy="307777"/>
          </a:xfrm>
          <a:prstGeom prst="rect">
            <a:avLst/>
          </a:prstGeom>
          <a:noFill/>
        </p:spPr>
        <p:txBody>
          <a:bodyPr wrap="none" rtlCol="0">
            <a:spAutoFit/>
          </a:bodyPr>
          <a:lstStyle/>
          <a:p>
            <a:r>
              <a:rPr lang="de-DE" sz="1400" dirty="0"/>
              <a:t>Übersetzer</a:t>
            </a:r>
          </a:p>
        </p:txBody>
      </p:sp>
      <p:sp>
        <p:nvSpPr>
          <p:cNvPr id="76" name="Textfeld 75"/>
          <p:cNvSpPr txBox="1"/>
          <p:nvPr/>
        </p:nvSpPr>
        <p:spPr>
          <a:xfrm>
            <a:off x="2017796" y="3894123"/>
            <a:ext cx="1550103" cy="307777"/>
          </a:xfrm>
          <a:prstGeom prst="rect">
            <a:avLst/>
          </a:prstGeom>
          <a:noFill/>
        </p:spPr>
        <p:txBody>
          <a:bodyPr wrap="square" rtlCol="0">
            <a:spAutoFit/>
          </a:bodyPr>
          <a:lstStyle/>
          <a:p>
            <a:pPr algn="ctr"/>
            <a:r>
              <a:rPr lang="de-DE" sz="1400" dirty="0"/>
              <a:t>Sekretärin A</a:t>
            </a:r>
          </a:p>
        </p:txBody>
      </p:sp>
      <p:sp>
        <p:nvSpPr>
          <p:cNvPr id="77" name="Textfeld 76"/>
          <p:cNvSpPr txBox="1"/>
          <p:nvPr/>
        </p:nvSpPr>
        <p:spPr>
          <a:xfrm>
            <a:off x="6036028" y="3865085"/>
            <a:ext cx="2004891" cy="307777"/>
          </a:xfrm>
          <a:prstGeom prst="rect">
            <a:avLst/>
          </a:prstGeom>
          <a:noFill/>
        </p:spPr>
        <p:txBody>
          <a:bodyPr wrap="square" rtlCol="0">
            <a:spAutoFit/>
          </a:bodyPr>
          <a:lstStyle/>
          <a:p>
            <a:pPr algn="ctr"/>
            <a:r>
              <a:rPr lang="de-DE" sz="1400" dirty="0"/>
              <a:t>Sekretärin B</a:t>
            </a:r>
          </a:p>
        </p:txBody>
      </p:sp>
      <p:pic>
        <p:nvPicPr>
          <p:cNvPr id="80" name="Bild 79"/>
          <p:cNvPicPr>
            <a:picLocks noChangeAspect="1"/>
          </p:cNvPicPr>
          <p:nvPr/>
        </p:nvPicPr>
        <p:blipFill>
          <a:blip r:embed="rId5"/>
          <a:stretch>
            <a:fillRect/>
          </a:stretch>
        </p:blipFill>
        <p:spPr>
          <a:xfrm flipH="1">
            <a:off x="7664741" y="3830151"/>
            <a:ext cx="371749" cy="371749"/>
          </a:xfrm>
          <a:prstGeom prst="rect">
            <a:avLst/>
          </a:prstGeom>
        </p:spPr>
      </p:pic>
      <p:sp>
        <p:nvSpPr>
          <p:cNvPr id="81" name="Rechteck 80"/>
          <p:cNvSpPr/>
          <p:nvPr/>
        </p:nvSpPr>
        <p:spPr>
          <a:xfrm>
            <a:off x="2188501" y="4410235"/>
            <a:ext cx="1087292" cy="410225"/>
          </a:xfrm>
          <a:prstGeom prst="rect">
            <a:avLst/>
          </a:prstGeom>
          <a:solidFill>
            <a:srgbClr val="DDDDDD"/>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9" name="Oval 98"/>
          <p:cNvSpPr/>
          <p:nvPr/>
        </p:nvSpPr>
        <p:spPr>
          <a:xfrm>
            <a:off x="3126820" y="4474234"/>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5" name="Oval 114"/>
          <p:cNvSpPr/>
          <p:nvPr/>
        </p:nvSpPr>
        <p:spPr>
          <a:xfrm>
            <a:off x="2688670" y="4470548"/>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1" name="Oval 120"/>
          <p:cNvSpPr/>
          <p:nvPr/>
        </p:nvSpPr>
        <p:spPr>
          <a:xfrm>
            <a:off x="3126820" y="4677813"/>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4" name="Oval 123"/>
          <p:cNvSpPr/>
          <p:nvPr/>
        </p:nvSpPr>
        <p:spPr>
          <a:xfrm>
            <a:off x="2469595" y="4672284"/>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0" name="Bogen 129"/>
          <p:cNvSpPr/>
          <p:nvPr/>
        </p:nvSpPr>
        <p:spPr>
          <a:xfrm rot="18429216">
            <a:off x="2274447" y="4433177"/>
            <a:ext cx="263362" cy="263111"/>
          </a:xfrm>
          <a:prstGeom prst="arc">
            <a:avLst>
              <a:gd name="adj1" fmla="val 15934279"/>
              <a:gd name="adj2" fmla="val 1288292"/>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31" name="Bogen 130"/>
          <p:cNvSpPr/>
          <p:nvPr/>
        </p:nvSpPr>
        <p:spPr>
          <a:xfrm rot="18429216">
            <a:off x="2776064" y="4488625"/>
            <a:ext cx="263362" cy="263111"/>
          </a:xfrm>
          <a:prstGeom prst="arc">
            <a:avLst>
              <a:gd name="adj1" fmla="val 21130864"/>
              <a:gd name="adj2" fmla="val 6406103"/>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32" name="Bogen 131"/>
          <p:cNvSpPr/>
          <p:nvPr/>
        </p:nvSpPr>
        <p:spPr>
          <a:xfrm rot="18429216" flipH="1" flipV="1">
            <a:off x="2491979" y="4118686"/>
            <a:ext cx="487110" cy="510573"/>
          </a:xfrm>
          <a:prstGeom prst="arc">
            <a:avLst>
              <a:gd name="adj1" fmla="val 16427183"/>
              <a:gd name="adj2" fmla="val 784621"/>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33" name="Bogen 132"/>
          <p:cNvSpPr/>
          <p:nvPr/>
        </p:nvSpPr>
        <p:spPr>
          <a:xfrm rot="18429216">
            <a:off x="2706445" y="4524853"/>
            <a:ext cx="263362" cy="263111"/>
          </a:xfrm>
          <a:prstGeom prst="arc">
            <a:avLst>
              <a:gd name="adj1" fmla="val 5888232"/>
              <a:gd name="adj2" fmla="val 11052047"/>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34" name="Bogen 133"/>
          <p:cNvSpPr/>
          <p:nvPr/>
        </p:nvSpPr>
        <p:spPr>
          <a:xfrm rot="18429216">
            <a:off x="2226263" y="4214248"/>
            <a:ext cx="522565" cy="611699"/>
          </a:xfrm>
          <a:prstGeom prst="arc">
            <a:avLst>
              <a:gd name="adj1" fmla="val 5888232"/>
              <a:gd name="adj2" fmla="val 11052047"/>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13" name="Oval 112"/>
          <p:cNvSpPr/>
          <p:nvPr/>
        </p:nvSpPr>
        <p:spPr>
          <a:xfrm>
            <a:off x="2907745" y="4472391"/>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2" name="Oval 121"/>
          <p:cNvSpPr/>
          <p:nvPr/>
        </p:nvSpPr>
        <p:spPr>
          <a:xfrm>
            <a:off x="2907745" y="4675970"/>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3" name="Oval 122"/>
          <p:cNvSpPr/>
          <p:nvPr/>
        </p:nvSpPr>
        <p:spPr>
          <a:xfrm>
            <a:off x="2688670" y="4674127"/>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7" name="Oval 116"/>
          <p:cNvSpPr/>
          <p:nvPr/>
        </p:nvSpPr>
        <p:spPr>
          <a:xfrm>
            <a:off x="2469595" y="4468705"/>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5" name="Bogen 134"/>
          <p:cNvSpPr/>
          <p:nvPr/>
        </p:nvSpPr>
        <p:spPr>
          <a:xfrm rot="21272873">
            <a:off x="2028443" y="3794081"/>
            <a:ext cx="522565" cy="701184"/>
          </a:xfrm>
          <a:prstGeom prst="arc">
            <a:avLst>
              <a:gd name="adj1" fmla="val 5888232"/>
              <a:gd name="adj2" fmla="val 11052047"/>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3" name="Rechteck 172"/>
          <p:cNvSpPr/>
          <p:nvPr/>
        </p:nvSpPr>
        <p:spPr>
          <a:xfrm flipH="1">
            <a:off x="6584625" y="4389478"/>
            <a:ext cx="1087292" cy="410225"/>
          </a:xfrm>
          <a:prstGeom prst="rect">
            <a:avLst/>
          </a:prstGeom>
          <a:solidFill>
            <a:srgbClr val="DDDDDD"/>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4" name="Oval 173"/>
          <p:cNvSpPr/>
          <p:nvPr/>
        </p:nvSpPr>
        <p:spPr>
          <a:xfrm flipH="1">
            <a:off x="6643598" y="4453477"/>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5" name="Oval 174"/>
          <p:cNvSpPr/>
          <p:nvPr/>
        </p:nvSpPr>
        <p:spPr>
          <a:xfrm flipH="1">
            <a:off x="7081748" y="4449791"/>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6" name="Oval 175"/>
          <p:cNvSpPr/>
          <p:nvPr/>
        </p:nvSpPr>
        <p:spPr>
          <a:xfrm flipH="1">
            <a:off x="6643598" y="4657056"/>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7" name="Oval 176"/>
          <p:cNvSpPr/>
          <p:nvPr/>
        </p:nvSpPr>
        <p:spPr>
          <a:xfrm flipH="1">
            <a:off x="7300823" y="4651527"/>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8" name="Bogen 177"/>
          <p:cNvSpPr/>
          <p:nvPr/>
        </p:nvSpPr>
        <p:spPr>
          <a:xfrm rot="3170784" flipH="1">
            <a:off x="7322609" y="4412420"/>
            <a:ext cx="263362" cy="263111"/>
          </a:xfrm>
          <a:prstGeom prst="arc">
            <a:avLst>
              <a:gd name="adj1" fmla="val 15934279"/>
              <a:gd name="adj2" fmla="val 1288292"/>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9" name="Bogen 178"/>
          <p:cNvSpPr/>
          <p:nvPr/>
        </p:nvSpPr>
        <p:spPr>
          <a:xfrm rot="3170784" flipH="1">
            <a:off x="6820992" y="4467868"/>
            <a:ext cx="263362" cy="263111"/>
          </a:xfrm>
          <a:prstGeom prst="arc">
            <a:avLst>
              <a:gd name="adj1" fmla="val 21130864"/>
              <a:gd name="adj2" fmla="val 6406103"/>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0" name="Bogen 179"/>
          <p:cNvSpPr/>
          <p:nvPr/>
        </p:nvSpPr>
        <p:spPr>
          <a:xfrm rot="3170784" flipH="1">
            <a:off x="6890611" y="4504096"/>
            <a:ext cx="263362" cy="263111"/>
          </a:xfrm>
          <a:prstGeom prst="arc">
            <a:avLst>
              <a:gd name="adj1" fmla="val 5888232"/>
              <a:gd name="adj2" fmla="val 11052047"/>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2" name="Oval 181"/>
          <p:cNvSpPr/>
          <p:nvPr/>
        </p:nvSpPr>
        <p:spPr>
          <a:xfrm flipH="1">
            <a:off x="6862673" y="4655213"/>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7" name="Bogen 186"/>
          <p:cNvSpPr/>
          <p:nvPr/>
        </p:nvSpPr>
        <p:spPr>
          <a:xfrm rot="3170784" flipV="1">
            <a:off x="6887812" y="4098957"/>
            <a:ext cx="487110" cy="510573"/>
          </a:xfrm>
          <a:prstGeom prst="arc">
            <a:avLst>
              <a:gd name="adj1" fmla="val 16427183"/>
              <a:gd name="adj2" fmla="val 784621"/>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1" name="Oval 180"/>
          <p:cNvSpPr/>
          <p:nvPr/>
        </p:nvSpPr>
        <p:spPr>
          <a:xfrm flipH="1">
            <a:off x="6862673" y="4451634"/>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5" name="Oval 184"/>
          <p:cNvSpPr/>
          <p:nvPr/>
        </p:nvSpPr>
        <p:spPr>
          <a:xfrm flipH="1">
            <a:off x="7300823" y="4447948"/>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8" name="Bogen 187"/>
          <p:cNvSpPr/>
          <p:nvPr/>
        </p:nvSpPr>
        <p:spPr>
          <a:xfrm rot="3170784" flipH="1">
            <a:off x="7092962" y="4211035"/>
            <a:ext cx="522565" cy="611699"/>
          </a:xfrm>
          <a:prstGeom prst="arc">
            <a:avLst>
              <a:gd name="adj1" fmla="val 5888232"/>
              <a:gd name="adj2" fmla="val 11052047"/>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3" name="Oval 182"/>
          <p:cNvSpPr/>
          <p:nvPr/>
        </p:nvSpPr>
        <p:spPr>
          <a:xfrm flipH="1">
            <a:off x="7081748" y="4653370"/>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4" name="Oval 183"/>
          <p:cNvSpPr/>
          <p:nvPr/>
        </p:nvSpPr>
        <p:spPr>
          <a:xfrm flipH="1">
            <a:off x="7519898" y="4649684"/>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1" name="Bogen 190"/>
          <p:cNvSpPr/>
          <p:nvPr/>
        </p:nvSpPr>
        <p:spPr>
          <a:xfrm rot="327127" flipH="1">
            <a:off x="7258615" y="3794081"/>
            <a:ext cx="522565" cy="701184"/>
          </a:xfrm>
          <a:prstGeom prst="arc">
            <a:avLst>
              <a:gd name="adj1" fmla="val 6301803"/>
              <a:gd name="adj2" fmla="val 11052047"/>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5" name="Bogen 194"/>
          <p:cNvSpPr/>
          <p:nvPr/>
        </p:nvSpPr>
        <p:spPr>
          <a:xfrm rot="21272873">
            <a:off x="2198516" y="3945715"/>
            <a:ext cx="3642490" cy="1817510"/>
          </a:xfrm>
          <a:prstGeom prst="arc">
            <a:avLst>
              <a:gd name="adj1" fmla="val 8727868"/>
              <a:gd name="adj2" fmla="val 11341878"/>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25" name="Oval 124"/>
          <p:cNvSpPr/>
          <p:nvPr/>
        </p:nvSpPr>
        <p:spPr>
          <a:xfrm>
            <a:off x="2250520" y="4670441"/>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7" name="Bogen 196"/>
          <p:cNvSpPr/>
          <p:nvPr/>
        </p:nvSpPr>
        <p:spPr>
          <a:xfrm rot="327127" flipH="1">
            <a:off x="4026753" y="3911705"/>
            <a:ext cx="3642490" cy="1817510"/>
          </a:xfrm>
          <a:prstGeom prst="arc">
            <a:avLst>
              <a:gd name="adj1" fmla="val 8216858"/>
              <a:gd name="adj2" fmla="val 11341878"/>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6" name="Oval 185"/>
          <p:cNvSpPr/>
          <p:nvPr/>
        </p:nvSpPr>
        <p:spPr>
          <a:xfrm flipH="1">
            <a:off x="7519898" y="4446105"/>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8" name="Textfeld 197"/>
          <p:cNvSpPr txBox="1"/>
          <p:nvPr/>
        </p:nvSpPr>
        <p:spPr>
          <a:xfrm>
            <a:off x="6092442" y="3319851"/>
            <a:ext cx="2004891" cy="307777"/>
          </a:xfrm>
          <a:prstGeom prst="rect">
            <a:avLst/>
          </a:prstGeom>
          <a:noFill/>
        </p:spPr>
        <p:txBody>
          <a:bodyPr wrap="square" rtlCol="0">
            <a:spAutoFit/>
          </a:bodyPr>
          <a:lstStyle/>
          <a:p>
            <a:pPr algn="ctr"/>
            <a:r>
              <a:rPr lang="de-DE" sz="1400" dirty="0"/>
              <a:t>Gesprächsübergabe</a:t>
            </a:r>
          </a:p>
        </p:txBody>
      </p:sp>
      <p:pic>
        <p:nvPicPr>
          <p:cNvPr id="79" name="Bild 78"/>
          <p:cNvPicPr>
            <a:picLocks noChangeAspect="1"/>
          </p:cNvPicPr>
          <p:nvPr/>
        </p:nvPicPr>
        <p:blipFill>
          <a:blip r:embed="rId5"/>
          <a:stretch>
            <a:fillRect/>
          </a:stretch>
        </p:blipFill>
        <p:spPr>
          <a:xfrm>
            <a:off x="1778154" y="3838247"/>
            <a:ext cx="371749" cy="371749"/>
          </a:xfrm>
          <a:prstGeom prst="rect">
            <a:avLst/>
          </a:prstGeom>
        </p:spPr>
      </p:pic>
      <p:sp>
        <p:nvSpPr>
          <p:cNvPr id="119" name="Oval 118"/>
          <p:cNvSpPr/>
          <p:nvPr/>
        </p:nvSpPr>
        <p:spPr>
          <a:xfrm>
            <a:off x="2250520" y="4466862"/>
            <a:ext cx="90000" cy="9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8" name="Freihandform 207"/>
          <p:cNvSpPr/>
          <p:nvPr/>
        </p:nvSpPr>
        <p:spPr>
          <a:xfrm>
            <a:off x="3489326" y="5581265"/>
            <a:ext cx="2686868" cy="267851"/>
          </a:xfrm>
          <a:custGeom>
            <a:avLst/>
            <a:gdLst>
              <a:gd name="connsiteX0" fmla="*/ 0 w 2527300"/>
              <a:gd name="connsiteY0" fmla="*/ 9525 h 9525"/>
              <a:gd name="connsiteX1" fmla="*/ 2527300 w 2527300"/>
              <a:gd name="connsiteY1" fmla="*/ 0 h 9525"/>
              <a:gd name="connsiteX0" fmla="*/ 0 w 10000"/>
              <a:gd name="connsiteY0" fmla="*/ 38995 h 38995"/>
              <a:gd name="connsiteX1" fmla="*/ 10000 w 10000"/>
              <a:gd name="connsiteY1" fmla="*/ 28995 h 38995"/>
              <a:gd name="connsiteX0" fmla="*/ 0 w 10000"/>
              <a:gd name="connsiteY0" fmla="*/ 158911 h 158911"/>
              <a:gd name="connsiteX1" fmla="*/ 10000 w 10000"/>
              <a:gd name="connsiteY1" fmla="*/ 148911 h 158911"/>
              <a:gd name="connsiteX0" fmla="*/ 0 w 9422"/>
              <a:gd name="connsiteY0" fmla="*/ 156298 h 156321"/>
              <a:gd name="connsiteX1" fmla="*/ 9422 w 9422"/>
              <a:gd name="connsiteY1" fmla="*/ 156298 h 156321"/>
              <a:gd name="connsiteX0" fmla="*/ 0 w 10000"/>
              <a:gd name="connsiteY0" fmla="*/ 13220 h 13221"/>
              <a:gd name="connsiteX1" fmla="*/ 10000 w 10000"/>
              <a:gd name="connsiteY1" fmla="*/ 13220 h 13221"/>
              <a:gd name="connsiteX0" fmla="*/ 0 w 10000"/>
              <a:gd name="connsiteY0" fmla="*/ 8356 h 17989"/>
              <a:gd name="connsiteX1" fmla="*/ 10000 w 10000"/>
              <a:gd name="connsiteY1" fmla="*/ 8356 h 17989"/>
            </a:gdLst>
            <a:ahLst/>
            <a:cxnLst>
              <a:cxn ang="0">
                <a:pos x="connsiteX0" y="connsiteY0"/>
              </a:cxn>
              <a:cxn ang="0">
                <a:pos x="connsiteX1" y="connsiteY1"/>
              </a:cxn>
            </a:cxnLst>
            <a:rect l="l" t="t" r="r" b="b"/>
            <a:pathLst>
              <a:path w="10000" h="17989">
                <a:moveTo>
                  <a:pt x="0" y="8356"/>
                </a:moveTo>
                <a:cubicBezTo>
                  <a:pt x="2484" y="-21497"/>
                  <a:pt x="7490" y="40767"/>
                  <a:pt x="10000" y="8356"/>
                </a:cubicBezTo>
              </a:path>
            </a:pathLst>
          </a:custGeom>
          <a:ln>
            <a:solidFill>
              <a:srgbClr val="7E7E7E"/>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194" name="Bild 193" descr="oth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0375" y="5476656"/>
            <a:ext cx="486455" cy="486455"/>
          </a:xfrm>
          <a:prstGeom prst="rect">
            <a:avLst/>
          </a:prstGeom>
        </p:spPr>
      </p:pic>
      <p:pic>
        <p:nvPicPr>
          <p:cNvPr id="196" name="Bild 195" descr="oth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157143" y="5476656"/>
            <a:ext cx="486455" cy="486455"/>
          </a:xfrm>
          <a:prstGeom prst="rect">
            <a:avLst/>
          </a:prstGeom>
        </p:spPr>
      </p:pic>
      <p:cxnSp>
        <p:nvCxnSpPr>
          <p:cNvPr id="210" name="Gerade Verbindung mit Pfeil 209"/>
          <p:cNvCxnSpPr/>
          <p:nvPr/>
        </p:nvCxnSpPr>
        <p:spPr>
          <a:xfrm>
            <a:off x="7864629" y="2380153"/>
            <a:ext cx="0" cy="469500"/>
          </a:xfrm>
          <a:prstGeom prst="straightConnector1">
            <a:avLst/>
          </a:prstGeom>
          <a:ln>
            <a:solidFill>
              <a:srgbClr val="29C02E"/>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216" name="Bild 215" descr="oth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0067" y="6371545"/>
            <a:ext cx="486455" cy="486455"/>
          </a:xfrm>
          <a:prstGeom prst="rect">
            <a:avLst/>
          </a:prstGeom>
        </p:spPr>
      </p:pic>
      <p:sp>
        <p:nvSpPr>
          <p:cNvPr id="218" name="Textfeld 217"/>
          <p:cNvSpPr txBox="1"/>
          <p:nvPr/>
        </p:nvSpPr>
        <p:spPr>
          <a:xfrm>
            <a:off x="7679651" y="6397948"/>
            <a:ext cx="1338828" cy="369332"/>
          </a:xfrm>
          <a:prstGeom prst="rect">
            <a:avLst/>
          </a:prstGeom>
          <a:noFill/>
        </p:spPr>
        <p:txBody>
          <a:bodyPr wrap="none" rtlCol="0">
            <a:spAutoFit/>
          </a:bodyPr>
          <a:lstStyle/>
          <a:p>
            <a:r>
              <a:rPr lang="de-DE" dirty="0"/>
              <a:t>= Verstärker</a:t>
            </a:r>
          </a:p>
        </p:txBody>
      </p:sp>
      <p:pic>
        <p:nvPicPr>
          <p:cNvPr id="219" name="Bild 218" descr="delivery-truc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751434" y="1451052"/>
            <a:ext cx="565484" cy="565484"/>
          </a:xfrm>
          <a:prstGeom prst="rect">
            <a:avLst/>
          </a:prstGeom>
        </p:spPr>
      </p:pic>
      <p:pic>
        <p:nvPicPr>
          <p:cNvPr id="220" name="Bild 219" descr="wine-bott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6521" y="1482581"/>
            <a:ext cx="455957" cy="455957"/>
          </a:xfrm>
          <a:prstGeom prst="rect">
            <a:avLst/>
          </a:prstGeom>
        </p:spPr>
      </p:pic>
      <p:sp>
        <p:nvSpPr>
          <p:cNvPr id="222" name="Textfeld 221"/>
          <p:cNvSpPr txBox="1"/>
          <p:nvPr/>
        </p:nvSpPr>
        <p:spPr>
          <a:xfrm rot="16200000">
            <a:off x="3819707" y="3212721"/>
            <a:ext cx="1769986" cy="1107996"/>
          </a:xfrm>
          <a:prstGeom prst="rect">
            <a:avLst/>
          </a:prstGeom>
          <a:noFill/>
        </p:spPr>
        <p:txBody>
          <a:bodyPr wrap="none" rtlCol="0">
            <a:spAutoFit/>
          </a:bodyPr>
          <a:lstStyle/>
          <a:p>
            <a:r>
              <a:rPr lang="de-DE" sz="6600" dirty="0">
                <a:solidFill>
                  <a:srgbClr val="A1C5EA"/>
                </a:solidFill>
              </a:rPr>
              <a:t>Netz</a:t>
            </a:r>
          </a:p>
        </p:txBody>
      </p:sp>
      <p:sp>
        <p:nvSpPr>
          <p:cNvPr id="223" name="Textfeld 222"/>
          <p:cNvSpPr txBox="1"/>
          <p:nvPr/>
        </p:nvSpPr>
        <p:spPr>
          <a:xfrm>
            <a:off x="4102137" y="2027396"/>
            <a:ext cx="1206956" cy="369332"/>
          </a:xfrm>
          <a:prstGeom prst="rect">
            <a:avLst/>
          </a:prstGeom>
          <a:noFill/>
        </p:spPr>
        <p:txBody>
          <a:bodyPr wrap="none" rtlCol="0">
            <a:spAutoFit/>
          </a:bodyPr>
          <a:lstStyle/>
          <a:p>
            <a:r>
              <a:rPr lang="de-DE" dirty="0">
                <a:solidFill>
                  <a:schemeClr val="tx2">
                    <a:lumMod val="60000"/>
                    <a:lumOff val="40000"/>
                  </a:schemeClr>
                </a:solidFill>
              </a:rPr>
              <a:t>Protokoll 7</a:t>
            </a:r>
          </a:p>
        </p:txBody>
      </p:sp>
      <p:cxnSp>
        <p:nvCxnSpPr>
          <p:cNvPr id="224" name="Gerade Verbindung mit Pfeil 223"/>
          <p:cNvCxnSpPr/>
          <p:nvPr/>
        </p:nvCxnSpPr>
        <p:spPr>
          <a:xfrm flipH="1" flipV="1">
            <a:off x="3567899" y="2952286"/>
            <a:ext cx="2520000" cy="0"/>
          </a:xfrm>
          <a:prstGeom prst="straightConnector1">
            <a:avLst/>
          </a:prstGeom>
          <a:ln>
            <a:solidFill>
              <a:schemeClr val="tx2">
                <a:lumMod val="60000"/>
                <a:lumOff val="4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5" name="Textfeld 224"/>
          <p:cNvSpPr txBox="1"/>
          <p:nvPr/>
        </p:nvSpPr>
        <p:spPr>
          <a:xfrm>
            <a:off x="4097594" y="2614706"/>
            <a:ext cx="1206956" cy="369332"/>
          </a:xfrm>
          <a:prstGeom prst="rect">
            <a:avLst/>
          </a:prstGeom>
          <a:noFill/>
        </p:spPr>
        <p:txBody>
          <a:bodyPr wrap="none" rtlCol="0">
            <a:spAutoFit/>
          </a:bodyPr>
          <a:lstStyle/>
          <a:p>
            <a:r>
              <a:rPr lang="de-DE" dirty="0">
                <a:solidFill>
                  <a:schemeClr val="tx2">
                    <a:lumMod val="60000"/>
                    <a:lumOff val="40000"/>
                  </a:schemeClr>
                </a:solidFill>
              </a:rPr>
              <a:t>Protokoll 6</a:t>
            </a:r>
          </a:p>
        </p:txBody>
      </p:sp>
      <p:cxnSp>
        <p:nvCxnSpPr>
          <p:cNvPr id="226" name="Gerade Verbindung mit Pfeil 225"/>
          <p:cNvCxnSpPr/>
          <p:nvPr/>
        </p:nvCxnSpPr>
        <p:spPr>
          <a:xfrm flipH="1" flipV="1">
            <a:off x="3563356" y="3489196"/>
            <a:ext cx="2520000" cy="0"/>
          </a:xfrm>
          <a:prstGeom prst="straightConnector1">
            <a:avLst/>
          </a:prstGeom>
          <a:ln>
            <a:solidFill>
              <a:schemeClr val="tx2">
                <a:lumMod val="60000"/>
                <a:lumOff val="4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7" name="Textfeld 226"/>
          <p:cNvSpPr txBox="1"/>
          <p:nvPr/>
        </p:nvSpPr>
        <p:spPr>
          <a:xfrm>
            <a:off x="4093051" y="3151616"/>
            <a:ext cx="1206956" cy="369332"/>
          </a:xfrm>
          <a:prstGeom prst="rect">
            <a:avLst/>
          </a:prstGeom>
          <a:noFill/>
        </p:spPr>
        <p:txBody>
          <a:bodyPr wrap="none" rtlCol="0">
            <a:spAutoFit/>
          </a:bodyPr>
          <a:lstStyle/>
          <a:p>
            <a:r>
              <a:rPr lang="de-DE" dirty="0">
                <a:solidFill>
                  <a:schemeClr val="tx2">
                    <a:lumMod val="60000"/>
                    <a:lumOff val="40000"/>
                  </a:schemeClr>
                </a:solidFill>
              </a:rPr>
              <a:t>Protokoll 5</a:t>
            </a:r>
          </a:p>
        </p:txBody>
      </p:sp>
      <p:cxnSp>
        <p:nvCxnSpPr>
          <p:cNvPr id="228" name="Gerade Verbindung mit Pfeil 227"/>
          <p:cNvCxnSpPr/>
          <p:nvPr/>
        </p:nvCxnSpPr>
        <p:spPr>
          <a:xfrm flipH="1" flipV="1">
            <a:off x="3558813" y="4036186"/>
            <a:ext cx="2520000" cy="0"/>
          </a:xfrm>
          <a:prstGeom prst="straightConnector1">
            <a:avLst/>
          </a:prstGeom>
          <a:ln>
            <a:solidFill>
              <a:schemeClr val="tx2">
                <a:lumMod val="60000"/>
                <a:lumOff val="4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9" name="Textfeld 228"/>
          <p:cNvSpPr txBox="1"/>
          <p:nvPr/>
        </p:nvSpPr>
        <p:spPr>
          <a:xfrm>
            <a:off x="4088508" y="3698606"/>
            <a:ext cx="1210588" cy="369332"/>
          </a:xfrm>
          <a:prstGeom prst="rect">
            <a:avLst/>
          </a:prstGeom>
          <a:noFill/>
        </p:spPr>
        <p:txBody>
          <a:bodyPr wrap="none" rtlCol="0">
            <a:spAutoFit/>
          </a:bodyPr>
          <a:lstStyle/>
          <a:p>
            <a:r>
              <a:rPr lang="de-DE" dirty="0">
                <a:solidFill>
                  <a:schemeClr val="tx2">
                    <a:lumMod val="60000"/>
                    <a:lumOff val="40000"/>
                  </a:schemeClr>
                </a:solidFill>
              </a:rPr>
              <a:t>Protokoll 4</a:t>
            </a:r>
          </a:p>
        </p:txBody>
      </p:sp>
      <p:cxnSp>
        <p:nvCxnSpPr>
          <p:cNvPr id="230" name="Gerade Verbindung mit Pfeil 229"/>
          <p:cNvCxnSpPr/>
          <p:nvPr/>
        </p:nvCxnSpPr>
        <p:spPr>
          <a:xfrm flipH="1" flipV="1">
            <a:off x="3554270" y="4583176"/>
            <a:ext cx="2520000" cy="0"/>
          </a:xfrm>
          <a:prstGeom prst="straightConnector1">
            <a:avLst/>
          </a:prstGeom>
          <a:ln>
            <a:solidFill>
              <a:schemeClr val="tx2">
                <a:lumMod val="60000"/>
                <a:lumOff val="40000"/>
              </a:schemeClr>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31" name="Textfeld 230"/>
          <p:cNvSpPr txBox="1"/>
          <p:nvPr/>
        </p:nvSpPr>
        <p:spPr>
          <a:xfrm>
            <a:off x="4083965" y="4245596"/>
            <a:ext cx="1206956" cy="369332"/>
          </a:xfrm>
          <a:prstGeom prst="rect">
            <a:avLst/>
          </a:prstGeom>
          <a:noFill/>
        </p:spPr>
        <p:txBody>
          <a:bodyPr wrap="none" rtlCol="0">
            <a:spAutoFit/>
          </a:bodyPr>
          <a:lstStyle/>
          <a:p>
            <a:r>
              <a:rPr lang="de-DE" dirty="0">
                <a:solidFill>
                  <a:schemeClr val="tx2">
                    <a:lumMod val="60000"/>
                    <a:lumOff val="40000"/>
                  </a:schemeClr>
                </a:solidFill>
              </a:rPr>
              <a:t>Protokoll 3</a:t>
            </a:r>
          </a:p>
        </p:txBody>
      </p:sp>
      <p:sp>
        <p:nvSpPr>
          <p:cNvPr id="2" name="Titel 1"/>
          <p:cNvSpPr>
            <a:spLocks noGrp="1"/>
          </p:cNvSpPr>
          <p:nvPr>
            <p:ph type="title"/>
          </p:nvPr>
        </p:nvSpPr>
        <p:spPr/>
        <p:txBody>
          <a:bodyPr/>
          <a:lstStyle/>
          <a:p>
            <a:r>
              <a:rPr lang="de-DE" dirty="0"/>
              <a:t>Dienstschichtung (Beispiel)</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98</a:t>
            </a:fld>
            <a:endParaRPr lang="de-DE"/>
          </a:p>
        </p:txBody>
      </p:sp>
    </p:spTree>
    <p:extLst>
      <p:ext uri="{BB962C8B-B14F-4D97-AF65-F5344CB8AC3E}">
        <p14:creationId xmlns:p14="http://schemas.microsoft.com/office/powerpoint/2010/main" val="24994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p:tgtEl>
                                          <p:spTgt spid="69"/>
                                        </p:tgtEl>
                                        <p:attrNameLst>
                                          <p:attrName>ppt_x</p:attrName>
                                        </p:attrNameLst>
                                      </p:cBhvr>
                                      <p:tavLst>
                                        <p:tav tm="0">
                                          <p:val>
                                            <p:strVal val="#ppt_x-#ppt_w*1.125000"/>
                                          </p:val>
                                        </p:tav>
                                        <p:tav tm="100000">
                                          <p:val>
                                            <p:strVal val="#ppt_x"/>
                                          </p:val>
                                        </p:tav>
                                      </p:tavLst>
                                    </p:anim>
                                    <p:animEffect transition="in" filter="wipe(right)">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p:tgtEl>
                                          <p:spTgt spid="40"/>
                                        </p:tgtEl>
                                        <p:attrNameLst>
                                          <p:attrName>ppt_y</p:attrName>
                                        </p:attrNameLst>
                                      </p:cBhvr>
                                      <p:tavLst>
                                        <p:tav tm="0">
                                          <p:val>
                                            <p:strVal val="#ppt_y-#ppt_h*1.125000"/>
                                          </p:val>
                                        </p:tav>
                                        <p:tav tm="100000">
                                          <p:val>
                                            <p:strVal val="#ppt_y"/>
                                          </p:val>
                                        </p:tav>
                                      </p:tavLst>
                                    </p:anim>
                                    <p:animEffect transition="in" filter="wipe(down)">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500"/>
                                        <p:tgtEl>
                                          <p:spTgt spid="1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fade">
                                      <p:cBhvr>
                                        <p:cTn id="60" dur="500"/>
                                        <p:tgtEl>
                                          <p:spTgt spid="1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fade">
                                      <p:cBhvr>
                                        <p:cTn id="69" dur="500"/>
                                        <p:tgtEl>
                                          <p:spTgt spid="1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fade">
                                      <p:cBhvr>
                                        <p:cTn id="75" dur="500"/>
                                        <p:tgtEl>
                                          <p:spTgt spid="1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fade">
                                      <p:cBhvr>
                                        <p:cTn id="84" dur="500"/>
                                        <p:tgtEl>
                                          <p:spTgt spid="1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500"/>
                                        <p:tgtEl>
                                          <p:spTgt spid="1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wipe(up)">
                                      <p:cBhvr>
                                        <p:cTn id="92" dur="500"/>
                                        <p:tgtEl>
                                          <p:spTgt spid="135"/>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Effect transition="in" filter="wipe(left)">
                                      <p:cBhvr>
                                        <p:cTn id="96" dur="500"/>
                                        <p:tgtEl>
                                          <p:spTgt spid="130"/>
                                        </p:tgtEl>
                                      </p:cBhvr>
                                    </p:animEffect>
                                  </p:childTnLst>
                                </p:cTn>
                              </p:par>
                            </p:childTnLst>
                          </p:cTn>
                        </p:par>
                        <p:par>
                          <p:cTn id="97" fill="hold">
                            <p:stCondLst>
                              <p:cond delay="1000"/>
                            </p:stCondLst>
                            <p:childTnLst>
                              <p:par>
                                <p:cTn id="98" presetID="22" presetClass="entr" presetSubtype="8" fill="hold" grpId="0" nodeType="afterEffect">
                                  <p:stCondLst>
                                    <p:cond delay="0"/>
                                  </p:stCondLst>
                                  <p:childTnLst>
                                    <p:set>
                                      <p:cBhvr>
                                        <p:cTn id="99" dur="1" fill="hold">
                                          <p:stCondLst>
                                            <p:cond delay="0"/>
                                          </p:stCondLst>
                                        </p:cTn>
                                        <p:tgtEl>
                                          <p:spTgt spid="132"/>
                                        </p:tgtEl>
                                        <p:attrNameLst>
                                          <p:attrName>style.visibility</p:attrName>
                                        </p:attrNameLst>
                                      </p:cBhvr>
                                      <p:to>
                                        <p:strVal val="visible"/>
                                      </p:to>
                                    </p:set>
                                    <p:animEffect transition="in" filter="wipe(left)">
                                      <p:cBhvr>
                                        <p:cTn id="100" dur="500"/>
                                        <p:tgtEl>
                                          <p:spTgt spid="132"/>
                                        </p:tgtEl>
                                      </p:cBhvr>
                                    </p:animEffect>
                                  </p:childTnLst>
                                </p:cTn>
                              </p:par>
                            </p:childTnLst>
                          </p:cTn>
                        </p:par>
                        <p:par>
                          <p:cTn id="101" fill="hold">
                            <p:stCondLst>
                              <p:cond delay="1500"/>
                            </p:stCondLst>
                            <p:childTnLst>
                              <p:par>
                                <p:cTn id="102" presetID="22" presetClass="entr" presetSubtype="1" fill="hold" grpId="0" nodeType="afterEffect">
                                  <p:stCondLst>
                                    <p:cond delay="0"/>
                                  </p:stCondLst>
                                  <p:childTnLst>
                                    <p:set>
                                      <p:cBhvr>
                                        <p:cTn id="103" dur="1" fill="hold">
                                          <p:stCondLst>
                                            <p:cond delay="0"/>
                                          </p:stCondLst>
                                        </p:cTn>
                                        <p:tgtEl>
                                          <p:spTgt spid="131"/>
                                        </p:tgtEl>
                                        <p:attrNameLst>
                                          <p:attrName>style.visibility</p:attrName>
                                        </p:attrNameLst>
                                      </p:cBhvr>
                                      <p:to>
                                        <p:strVal val="visible"/>
                                      </p:to>
                                    </p:set>
                                    <p:animEffect transition="in" filter="wipe(up)">
                                      <p:cBhvr>
                                        <p:cTn id="104" dur="500"/>
                                        <p:tgtEl>
                                          <p:spTgt spid="131"/>
                                        </p:tgtEl>
                                      </p:cBhvr>
                                    </p:animEffect>
                                  </p:childTnLst>
                                </p:cTn>
                              </p:par>
                            </p:childTnLst>
                          </p:cTn>
                        </p:par>
                        <p:par>
                          <p:cTn id="105" fill="hold">
                            <p:stCondLst>
                              <p:cond delay="2000"/>
                            </p:stCondLst>
                            <p:childTnLst>
                              <p:par>
                                <p:cTn id="106" presetID="22" presetClass="entr" presetSubtype="2" fill="hold" grpId="0" nodeType="afterEffect">
                                  <p:stCondLst>
                                    <p:cond delay="0"/>
                                  </p:stCondLst>
                                  <p:childTnLst>
                                    <p:set>
                                      <p:cBhvr>
                                        <p:cTn id="107" dur="1" fill="hold">
                                          <p:stCondLst>
                                            <p:cond delay="0"/>
                                          </p:stCondLst>
                                        </p:cTn>
                                        <p:tgtEl>
                                          <p:spTgt spid="133"/>
                                        </p:tgtEl>
                                        <p:attrNameLst>
                                          <p:attrName>style.visibility</p:attrName>
                                        </p:attrNameLst>
                                      </p:cBhvr>
                                      <p:to>
                                        <p:strVal val="visible"/>
                                      </p:to>
                                    </p:set>
                                    <p:animEffect transition="in" filter="wipe(right)">
                                      <p:cBhvr>
                                        <p:cTn id="108" dur="500"/>
                                        <p:tgtEl>
                                          <p:spTgt spid="133"/>
                                        </p:tgtEl>
                                      </p:cBhvr>
                                    </p:animEffect>
                                  </p:childTnLst>
                                </p:cTn>
                              </p:par>
                            </p:childTnLst>
                          </p:cTn>
                        </p:par>
                        <p:par>
                          <p:cTn id="109" fill="hold">
                            <p:stCondLst>
                              <p:cond delay="2500"/>
                            </p:stCondLst>
                            <p:childTnLst>
                              <p:par>
                                <p:cTn id="110" presetID="22" presetClass="entr" presetSubtype="2" fill="hold" grpId="0" nodeType="afterEffect">
                                  <p:stCondLst>
                                    <p:cond delay="0"/>
                                  </p:stCondLst>
                                  <p:childTnLst>
                                    <p:set>
                                      <p:cBhvr>
                                        <p:cTn id="111" dur="1" fill="hold">
                                          <p:stCondLst>
                                            <p:cond delay="0"/>
                                          </p:stCondLst>
                                        </p:cTn>
                                        <p:tgtEl>
                                          <p:spTgt spid="134"/>
                                        </p:tgtEl>
                                        <p:attrNameLst>
                                          <p:attrName>style.visibility</p:attrName>
                                        </p:attrNameLst>
                                      </p:cBhvr>
                                      <p:to>
                                        <p:strVal val="visible"/>
                                      </p:to>
                                    </p:set>
                                    <p:animEffect transition="in" filter="wipe(right)">
                                      <p:cBhvr>
                                        <p:cTn id="112" dur="500"/>
                                        <p:tgtEl>
                                          <p:spTgt spid="134"/>
                                        </p:tgtEl>
                                      </p:cBhvr>
                                    </p:animEffect>
                                  </p:childTnLst>
                                </p:cTn>
                              </p:par>
                            </p:childTnLst>
                          </p:cTn>
                        </p:par>
                        <p:par>
                          <p:cTn id="113" fill="hold">
                            <p:stCondLst>
                              <p:cond delay="3000"/>
                            </p:stCondLst>
                            <p:childTnLst>
                              <p:par>
                                <p:cTn id="114" presetID="22" presetClass="entr" presetSubtype="1" fill="hold" grpId="0" nodeType="afterEffect">
                                  <p:stCondLst>
                                    <p:cond delay="0"/>
                                  </p:stCondLst>
                                  <p:childTnLst>
                                    <p:set>
                                      <p:cBhvr>
                                        <p:cTn id="115" dur="1" fill="hold">
                                          <p:stCondLst>
                                            <p:cond delay="0"/>
                                          </p:stCondLst>
                                        </p:cTn>
                                        <p:tgtEl>
                                          <p:spTgt spid="195"/>
                                        </p:tgtEl>
                                        <p:attrNameLst>
                                          <p:attrName>style.visibility</p:attrName>
                                        </p:attrNameLst>
                                      </p:cBhvr>
                                      <p:to>
                                        <p:strVal val="visible"/>
                                      </p:to>
                                    </p:set>
                                    <p:animEffect transition="in" filter="wipe(up)">
                                      <p:cBhvr>
                                        <p:cTn id="116" dur="500"/>
                                        <p:tgtEl>
                                          <p:spTgt spid="195"/>
                                        </p:tgtEl>
                                      </p:cBhvr>
                                    </p:animEffect>
                                  </p:childTnLst>
                                </p:cTn>
                              </p:par>
                            </p:childTnLst>
                          </p:cTn>
                        </p:par>
                        <p:par>
                          <p:cTn id="117" fill="hold">
                            <p:stCondLst>
                              <p:cond delay="3500"/>
                            </p:stCondLst>
                            <p:childTnLst>
                              <p:par>
                                <p:cTn id="118" presetID="10" presetClass="entr" presetSubtype="0" fill="hold" nodeType="afterEffect">
                                  <p:stCondLst>
                                    <p:cond delay="0"/>
                                  </p:stCondLst>
                                  <p:childTnLst>
                                    <p:set>
                                      <p:cBhvr>
                                        <p:cTn id="119" dur="1" fill="hold">
                                          <p:stCondLst>
                                            <p:cond delay="0"/>
                                          </p:stCondLst>
                                        </p:cTn>
                                        <p:tgtEl>
                                          <p:spTgt spid="194"/>
                                        </p:tgtEl>
                                        <p:attrNameLst>
                                          <p:attrName>style.visibility</p:attrName>
                                        </p:attrNameLst>
                                      </p:cBhvr>
                                      <p:to>
                                        <p:strVal val="visible"/>
                                      </p:to>
                                    </p:set>
                                    <p:animEffect transition="in" filter="fade">
                                      <p:cBhvr>
                                        <p:cTn id="120" dur="500"/>
                                        <p:tgtEl>
                                          <p:spTgt spid="19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08"/>
                                        </p:tgtEl>
                                        <p:attrNameLst>
                                          <p:attrName>style.visibility</p:attrName>
                                        </p:attrNameLst>
                                      </p:cBhvr>
                                      <p:to>
                                        <p:strVal val="visible"/>
                                      </p:to>
                                    </p:set>
                                    <p:animEffect transition="in" filter="wipe(left)">
                                      <p:cBhvr>
                                        <p:cTn id="125" dur="500"/>
                                        <p:tgtEl>
                                          <p:spTgt spid="208"/>
                                        </p:tgtEl>
                                      </p:cBhvr>
                                    </p:animEffect>
                                  </p:childTnLst>
                                </p:cTn>
                              </p:par>
                              <p:par>
                                <p:cTn id="126" presetID="10" presetClass="entr" presetSubtype="0" fill="hold" nodeType="withEffect">
                                  <p:stCondLst>
                                    <p:cond delay="0"/>
                                  </p:stCondLst>
                                  <p:childTnLst>
                                    <p:set>
                                      <p:cBhvr>
                                        <p:cTn id="127" dur="1" fill="hold">
                                          <p:stCondLst>
                                            <p:cond delay="0"/>
                                          </p:stCondLst>
                                        </p:cTn>
                                        <p:tgtEl>
                                          <p:spTgt spid="216"/>
                                        </p:tgtEl>
                                        <p:attrNameLst>
                                          <p:attrName>style.visibility</p:attrName>
                                        </p:attrNameLst>
                                      </p:cBhvr>
                                      <p:to>
                                        <p:strVal val="visible"/>
                                      </p:to>
                                    </p:set>
                                    <p:animEffect transition="in" filter="fade">
                                      <p:cBhvr>
                                        <p:cTn id="128" dur="500"/>
                                        <p:tgtEl>
                                          <p:spTgt spid="21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18"/>
                                        </p:tgtEl>
                                        <p:attrNameLst>
                                          <p:attrName>style.visibility</p:attrName>
                                        </p:attrNameLst>
                                      </p:cBhvr>
                                      <p:to>
                                        <p:strVal val="visible"/>
                                      </p:to>
                                    </p:set>
                                    <p:animEffect transition="in" filter="fade">
                                      <p:cBhvr>
                                        <p:cTn id="131" dur="500"/>
                                        <p:tgtEl>
                                          <p:spTgt spid="218"/>
                                        </p:tgtEl>
                                      </p:cBhvr>
                                    </p:animEffect>
                                  </p:childTnLst>
                                </p:cTn>
                              </p:par>
                            </p:childTnLst>
                          </p:cTn>
                        </p:par>
                        <p:par>
                          <p:cTn id="132" fill="hold">
                            <p:stCondLst>
                              <p:cond delay="500"/>
                            </p:stCondLst>
                            <p:childTnLst>
                              <p:par>
                                <p:cTn id="133" presetID="10" presetClass="entr" presetSubtype="0" fill="hold" nodeType="afterEffect">
                                  <p:stCondLst>
                                    <p:cond delay="0"/>
                                  </p:stCondLst>
                                  <p:childTnLst>
                                    <p:set>
                                      <p:cBhvr>
                                        <p:cTn id="134" dur="1" fill="hold">
                                          <p:stCondLst>
                                            <p:cond delay="0"/>
                                          </p:stCondLst>
                                        </p:cTn>
                                        <p:tgtEl>
                                          <p:spTgt spid="196"/>
                                        </p:tgtEl>
                                        <p:attrNameLst>
                                          <p:attrName>style.visibility</p:attrName>
                                        </p:attrNameLst>
                                      </p:cBhvr>
                                      <p:to>
                                        <p:strVal val="visible"/>
                                      </p:to>
                                    </p:set>
                                    <p:animEffect transition="in" filter="fade">
                                      <p:cBhvr>
                                        <p:cTn id="135" dur="500"/>
                                        <p:tgtEl>
                                          <p:spTgt spid="196"/>
                                        </p:tgtEl>
                                      </p:cBhvr>
                                    </p:animEffect>
                                  </p:childTnLst>
                                </p:cTn>
                              </p:par>
                            </p:childTnLst>
                          </p:cTn>
                        </p:par>
                        <p:par>
                          <p:cTn id="136" fill="hold">
                            <p:stCondLst>
                              <p:cond delay="1000"/>
                            </p:stCondLst>
                            <p:childTnLst>
                              <p:par>
                                <p:cTn id="137" presetID="10" presetClass="entr" presetSubtype="0" fill="hold" grpId="0" nodeType="afterEffect">
                                  <p:stCondLst>
                                    <p:cond delay="0"/>
                                  </p:stCondLst>
                                  <p:childTnLst>
                                    <p:set>
                                      <p:cBhvr>
                                        <p:cTn id="138" dur="1" fill="hold">
                                          <p:stCondLst>
                                            <p:cond delay="0"/>
                                          </p:stCondLst>
                                        </p:cTn>
                                        <p:tgtEl>
                                          <p:spTgt spid="173"/>
                                        </p:tgtEl>
                                        <p:attrNameLst>
                                          <p:attrName>style.visibility</p:attrName>
                                        </p:attrNameLst>
                                      </p:cBhvr>
                                      <p:to>
                                        <p:strVal val="visible"/>
                                      </p:to>
                                    </p:set>
                                    <p:animEffect transition="in" filter="fade">
                                      <p:cBhvr>
                                        <p:cTn id="139" dur="500"/>
                                        <p:tgtEl>
                                          <p:spTgt spid="17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76"/>
                                        </p:tgtEl>
                                        <p:attrNameLst>
                                          <p:attrName>style.visibility</p:attrName>
                                        </p:attrNameLst>
                                      </p:cBhvr>
                                      <p:to>
                                        <p:strVal val="visible"/>
                                      </p:to>
                                    </p:set>
                                    <p:animEffect transition="in" filter="fade">
                                      <p:cBhvr>
                                        <p:cTn id="142" dur="500"/>
                                        <p:tgtEl>
                                          <p:spTgt spid="17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74"/>
                                        </p:tgtEl>
                                        <p:attrNameLst>
                                          <p:attrName>style.visibility</p:attrName>
                                        </p:attrNameLst>
                                      </p:cBhvr>
                                      <p:to>
                                        <p:strVal val="visible"/>
                                      </p:to>
                                    </p:set>
                                    <p:animEffect transition="in" filter="fade">
                                      <p:cBhvr>
                                        <p:cTn id="145" dur="500"/>
                                        <p:tgtEl>
                                          <p:spTgt spid="17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1"/>
                                        </p:tgtEl>
                                        <p:attrNameLst>
                                          <p:attrName>style.visibility</p:attrName>
                                        </p:attrNameLst>
                                      </p:cBhvr>
                                      <p:to>
                                        <p:strVal val="visible"/>
                                      </p:to>
                                    </p:set>
                                    <p:animEffect transition="in" filter="fade">
                                      <p:cBhvr>
                                        <p:cTn id="148" dur="500"/>
                                        <p:tgtEl>
                                          <p:spTgt spid="18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2"/>
                                        </p:tgtEl>
                                        <p:attrNameLst>
                                          <p:attrName>style.visibility</p:attrName>
                                        </p:attrNameLst>
                                      </p:cBhvr>
                                      <p:to>
                                        <p:strVal val="visible"/>
                                      </p:to>
                                    </p:set>
                                    <p:animEffect transition="in" filter="fade">
                                      <p:cBhvr>
                                        <p:cTn id="151" dur="500"/>
                                        <p:tgtEl>
                                          <p:spTgt spid="18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83"/>
                                        </p:tgtEl>
                                        <p:attrNameLst>
                                          <p:attrName>style.visibility</p:attrName>
                                        </p:attrNameLst>
                                      </p:cBhvr>
                                      <p:to>
                                        <p:strVal val="visible"/>
                                      </p:to>
                                    </p:set>
                                    <p:animEffect transition="in" filter="fade">
                                      <p:cBhvr>
                                        <p:cTn id="154" dur="500"/>
                                        <p:tgtEl>
                                          <p:spTgt spid="18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5"/>
                                        </p:tgtEl>
                                        <p:attrNameLst>
                                          <p:attrName>style.visibility</p:attrName>
                                        </p:attrNameLst>
                                      </p:cBhvr>
                                      <p:to>
                                        <p:strVal val="visible"/>
                                      </p:to>
                                    </p:set>
                                    <p:animEffect transition="in" filter="fade">
                                      <p:cBhvr>
                                        <p:cTn id="157" dur="500"/>
                                        <p:tgtEl>
                                          <p:spTgt spid="17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85"/>
                                        </p:tgtEl>
                                        <p:attrNameLst>
                                          <p:attrName>style.visibility</p:attrName>
                                        </p:attrNameLst>
                                      </p:cBhvr>
                                      <p:to>
                                        <p:strVal val="visible"/>
                                      </p:to>
                                    </p:set>
                                    <p:animEffect transition="in" filter="fade">
                                      <p:cBhvr>
                                        <p:cTn id="160" dur="500"/>
                                        <p:tgtEl>
                                          <p:spTgt spid="18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77"/>
                                        </p:tgtEl>
                                        <p:attrNameLst>
                                          <p:attrName>style.visibility</p:attrName>
                                        </p:attrNameLst>
                                      </p:cBhvr>
                                      <p:to>
                                        <p:strVal val="visible"/>
                                      </p:to>
                                    </p:set>
                                    <p:animEffect transition="in" filter="fade">
                                      <p:cBhvr>
                                        <p:cTn id="163" dur="500"/>
                                        <p:tgtEl>
                                          <p:spTgt spid="17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84"/>
                                        </p:tgtEl>
                                        <p:attrNameLst>
                                          <p:attrName>style.visibility</p:attrName>
                                        </p:attrNameLst>
                                      </p:cBhvr>
                                      <p:to>
                                        <p:strVal val="visible"/>
                                      </p:to>
                                    </p:set>
                                    <p:animEffect transition="in" filter="fade">
                                      <p:cBhvr>
                                        <p:cTn id="166" dur="500"/>
                                        <p:tgtEl>
                                          <p:spTgt spid="18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86"/>
                                        </p:tgtEl>
                                        <p:attrNameLst>
                                          <p:attrName>style.visibility</p:attrName>
                                        </p:attrNameLst>
                                      </p:cBhvr>
                                      <p:to>
                                        <p:strVal val="visible"/>
                                      </p:to>
                                    </p:set>
                                    <p:animEffect transition="in" filter="fade">
                                      <p:cBhvr>
                                        <p:cTn id="169" dur="500"/>
                                        <p:tgtEl>
                                          <p:spTgt spid="18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197"/>
                                        </p:tgtEl>
                                        <p:attrNameLst>
                                          <p:attrName>style.visibility</p:attrName>
                                        </p:attrNameLst>
                                      </p:cBhvr>
                                      <p:to>
                                        <p:strVal val="visible"/>
                                      </p:to>
                                    </p:set>
                                    <p:animEffect transition="in" filter="wipe(down)">
                                      <p:cBhvr>
                                        <p:cTn id="174" dur="500"/>
                                        <p:tgtEl>
                                          <p:spTgt spid="197"/>
                                        </p:tgtEl>
                                      </p:cBhvr>
                                    </p:animEffect>
                                  </p:childTnLst>
                                </p:cTn>
                              </p:par>
                            </p:childTnLst>
                          </p:cTn>
                        </p:par>
                        <p:par>
                          <p:cTn id="175" fill="hold">
                            <p:stCondLst>
                              <p:cond delay="500"/>
                            </p:stCondLst>
                            <p:childTnLst>
                              <p:par>
                                <p:cTn id="176" presetID="22" presetClass="entr" presetSubtype="2" fill="hold" grpId="0" nodeType="afterEffect">
                                  <p:stCondLst>
                                    <p:cond delay="0"/>
                                  </p:stCondLst>
                                  <p:childTnLst>
                                    <p:set>
                                      <p:cBhvr>
                                        <p:cTn id="177" dur="1" fill="hold">
                                          <p:stCondLst>
                                            <p:cond delay="0"/>
                                          </p:stCondLst>
                                        </p:cTn>
                                        <p:tgtEl>
                                          <p:spTgt spid="188"/>
                                        </p:tgtEl>
                                        <p:attrNameLst>
                                          <p:attrName>style.visibility</p:attrName>
                                        </p:attrNameLst>
                                      </p:cBhvr>
                                      <p:to>
                                        <p:strVal val="visible"/>
                                      </p:to>
                                    </p:set>
                                    <p:animEffect transition="in" filter="wipe(right)">
                                      <p:cBhvr>
                                        <p:cTn id="178" dur="500"/>
                                        <p:tgtEl>
                                          <p:spTgt spid="188"/>
                                        </p:tgtEl>
                                      </p:cBhvr>
                                    </p:animEffect>
                                  </p:childTnLst>
                                </p:cTn>
                              </p:par>
                            </p:childTnLst>
                          </p:cTn>
                        </p:par>
                        <p:par>
                          <p:cTn id="179" fill="hold">
                            <p:stCondLst>
                              <p:cond delay="1000"/>
                            </p:stCondLst>
                            <p:childTnLst>
                              <p:par>
                                <p:cTn id="180" presetID="22" presetClass="entr" presetSubtype="2" fill="hold" grpId="0" nodeType="afterEffect">
                                  <p:stCondLst>
                                    <p:cond delay="0"/>
                                  </p:stCondLst>
                                  <p:childTnLst>
                                    <p:set>
                                      <p:cBhvr>
                                        <p:cTn id="181" dur="1" fill="hold">
                                          <p:stCondLst>
                                            <p:cond delay="0"/>
                                          </p:stCondLst>
                                        </p:cTn>
                                        <p:tgtEl>
                                          <p:spTgt spid="180"/>
                                        </p:tgtEl>
                                        <p:attrNameLst>
                                          <p:attrName>style.visibility</p:attrName>
                                        </p:attrNameLst>
                                      </p:cBhvr>
                                      <p:to>
                                        <p:strVal val="visible"/>
                                      </p:to>
                                    </p:set>
                                    <p:animEffect transition="in" filter="wipe(right)">
                                      <p:cBhvr>
                                        <p:cTn id="182" dur="500"/>
                                        <p:tgtEl>
                                          <p:spTgt spid="180"/>
                                        </p:tgtEl>
                                      </p:cBhvr>
                                    </p:animEffect>
                                  </p:childTnLst>
                                </p:cTn>
                              </p:par>
                            </p:childTnLst>
                          </p:cTn>
                        </p:par>
                        <p:par>
                          <p:cTn id="183" fill="hold">
                            <p:stCondLst>
                              <p:cond delay="1500"/>
                            </p:stCondLst>
                            <p:childTnLst>
                              <p:par>
                                <p:cTn id="184" presetID="22" presetClass="entr" presetSubtype="4" fill="hold" grpId="0" nodeType="afterEffect">
                                  <p:stCondLst>
                                    <p:cond delay="0"/>
                                  </p:stCondLst>
                                  <p:childTnLst>
                                    <p:set>
                                      <p:cBhvr>
                                        <p:cTn id="185" dur="1" fill="hold">
                                          <p:stCondLst>
                                            <p:cond delay="0"/>
                                          </p:stCondLst>
                                        </p:cTn>
                                        <p:tgtEl>
                                          <p:spTgt spid="179"/>
                                        </p:tgtEl>
                                        <p:attrNameLst>
                                          <p:attrName>style.visibility</p:attrName>
                                        </p:attrNameLst>
                                      </p:cBhvr>
                                      <p:to>
                                        <p:strVal val="visible"/>
                                      </p:to>
                                    </p:set>
                                    <p:animEffect transition="in" filter="wipe(down)">
                                      <p:cBhvr>
                                        <p:cTn id="186" dur="500"/>
                                        <p:tgtEl>
                                          <p:spTgt spid="179"/>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187"/>
                                        </p:tgtEl>
                                        <p:attrNameLst>
                                          <p:attrName>style.visibility</p:attrName>
                                        </p:attrNameLst>
                                      </p:cBhvr>
                                      <p:to>
                                        <p:strVal val="visible"/>
                                      </p:to>
                                    </p:set>
                                    <p:animEffect transition="in" filter="wipe(left)">
                                      <p:cBhvr>
                                        <p:cTn id="190" dur="500"/>
                                        <p:tgtEl>
                                          <p:spTgt spid="187"/>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178"/>
                                        </p:tgtEl>
                                        <p:attrNameLst>
                                          <p:attrName>style.visibility</p:attrName>
                                        </p:attrNameLst>
                                      </p:cBhvr>
                                      <p:to>
                                        <p:strVal val="visible"/>
                                      </p:to>
                                    </p:set>
                                    <p:animEffect transition="in" filter="wipe(left)">
                                      <p:cBhvr>
                                        <p:cTn id="194" dur="500"/>
                                        <p:tgtEl>
                                          <p:spTgt spid="178"/>
                                        </p:tgtEl>
                                      </p:cBhvr>
                                    </p:animEffect>
                                  </p:childTnLst>
                                </p:cTn>
                              </p:par>
                            </p:childTnLst>
                          </p:cTn>
                        </p:par>
                        <p:par>
                          <p:cTn id="195" fill="hold">
                            <p:stCondLst>
                              <p:cond delay="3000"/>
                            </p:stCondLst>
                            <p:childTnLst>
                              <p:par>
                                <p:cTn id="196" presetID="22" presetClass="entr" presetSubtype="4" fill="hold" grpId="0" nodeType="afterEffect">
                                  <p:stCondLst>
                                    <p:cond delay="0"/>
                                  </p:stCondLst>
                                  <p:childTnLst>
                                    <p:set>
                                      <p:cBhvr>
                                        <p:cTn id="197" dur="1" fill="hold">
                                          <p:stCondLst>
                                            <p:cond delay="0"/>
                                          </p:stCondLst>
                                        </p:cTn>
                                        <p:tgtEl>
                                          <p:spTgt spid="191"/>
                                        </p:tgtEl>
                                        <p:attrNameLst>
                                          <p:attrName>style.visibility</p:attrName>
                                        </p:attrNameLst>
                                      </p:cBhvr>
                                      <p:to>
                                        <p:strVal val="visible"/>
                                      </p:to>
                                    </p:set>
                                    <p:animEffect transition="in" filter="wipe(down)">
                                      <p:cBhvr>
                                        <p:cTn id="198" dur="500"/>
                                        <p:tgtEl>
                                          <p:spTgt spid="191"/>
                                        </p:tgtEl>
                                      </p:cBhvr>
                                    </p:animEffect>
                                  </p:childTnLst>
                                </p:cTn>
                              </p:par>
                            </p:childTnLst>
                          </p:cTn>
                        </p:par>
                        <p:par>
                          <p:cTn id="199" fill="hold">
                            <p:stCondLst>
                              <p:cond delay="3500"/>
                            </p:stCondLst>
                            <p:childTnLst>
                              <p:par>
                                <p:cTn id="200" presetID="10" presetClass="entr" presetSubtype="0" fill="hold" nodeType="after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fade">
                                      <p:cBhvr>
                                        <p:cTn id="202" dur="500"/>
                                        <p:tgtEl>
                                          <p:spTgt spid="8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77"/>
                                        </p:tgtEl>
                                        <p:attrNameLst>
                                          <p:attrName>style.visibility</p:attrName>
                                        </p:attrNameLst>
                                      </p:cBhvr>
                                      <p:to>
                                        <p:strVal val="visible"/>
                                      </p:to>
                                    </p:set>
                                    <p:animEffect transition="in" filter="fade">
                                      <p:cBhvr>
                                        <p:cTn id="205" dur="500"/>
                                        <p:tgtEl>
                                          <p:spTgt spid="77"/>
                                        </p:tgtEl>
                                      </p:cBhvr>
                                    </p:animEffect>
                                  </p:childTnLst>
                                </p:cTn>
                              </p:par>
                            </p:childTnLst>
                          </p:cTn>
                        </p:par>
                      </p:childTnLst>
                    </p:cTn>
                  </p:par>
                  <p:par>
                    <p:cTn id="206" fill="hold">
                      <p:stCondLst>
                        <p:cond delay="indefinite"/>
                      </p:stCondLst>
                      <p:childTnLst>
                        <p:par>
                          <p:cTn id="207" fill="hold">
                            <p:stCondLst>
                              <p:cond delay="0"/>
                            </p:stCondLst>
                            <p:childTnLst>
                              <p:par>
                                <p:cTn id="208" presetID="12" presetClass="entr" presetSubtype="4" fill="hold" grpId="0" nodeType="clickEffect">
                                  <p:stCondLst>
                                    <p:cond delay="0"/>
                                  </p:stCondLst>
                                  <p:childTnLst>
                                    <p:set>
                                      <p:cBhvr>
                                        <p:cTn id="209" dur="1" fill="hold">
                                          <p:stCondLst>
                                            <p:cond delay="0"/>
                                          </p:stCondLst>
                                        </p:cTn>
                                        <p:tgtEl>
                                          <p:spTgt spid="198"/>
                                        </p:tgtEl>
                                        <p:attrNameLst>
                                          <p:attrName>style.visibility</p:attrName>
                                        </p:attrNameLst>
                                      </p:cBhvr>
                                      <p:to>
                                        <p:strVal val="visible"/>
                                      </p:to>
                                    </p:set>
                                    <p:anim calcmode="lin" valueType="num">
                                      <p:cBhvr additive="base">
                                        <p:cTn id="210" dur="500"/>
                                        <p:tgtEl>
                                          <p:spTgt spid="198"/>
                                        </p:tgtEl>
                                        <p:attrNameLst>
                                          <p:attrName>ppt_y</p:attrName>
                                        </p:attrNameLst>
                                      </p:cBhvr>
                                      <p:tavLst>
                                        <p:tav tm="0">
                                          <p:val>
                                            <p:strVal val="#ppt_y+#ppt_h*1.125000"/>
                                          </p:val>
                                        </p:tav>
                                        <p:tav tm="100000">
                                          <p:val>
                                            <p:strVal val="#ppt_y"/>
                                          </p:val>
                                        </p:tav>
                                      </p:tavLst>
                                    </p:anim>
                                    <p:animEffect transition="in" filter="wipe(up)">
                                      <p:cBhvr>
                                        <p:cTn id="211" dur="500"/>
                                        <p:tgtEl>
                                          <p:spTgt spid="198"/>
                                        </p:tgtEl>
                                      </p:cBhvr>
                                    </p:animEffect>
                                  </p:childTnLst>
                                </p:cTn>
                              </p:par>
                            </p:childTnLst>
                          </p:cTn>
                        </p:par>
                      </p:childTnLst>
                    </p:cTn>
                  </p:par>
                  <p:par>
                    <p:cTn id="212" fill="hold">
                      <p:stCondLst>
                        <p:cond delay="indefinite"/>
                      </p:stCondLst>
                      <p:childTnLst>
                        <p:par>
                          <p:cTn id="213" fill="hold">
                            <p:stCondLst>
                              <p:cond delay="0"/>
                            </p:stCondLst>
                            <p:childTnLst>
                              <p:par>
                                <p:cTn id="214" presetID="12" presetClass="entr" presetSubtype="4" fill="hold" nodeType="clickEffect">
                                  <p:stCondLst>
                                    <p:cond delay="0"/>
                                  </p:stCondLst>
                                  <p:childTnLst>
                                    <p:set>
                                      <p:cBhvr>
                                        <p:cTn id="215" dur="1" fill="hold">
                                          <p:stCondLst>
                                            <p:cond delay="0"/>
                                          </p:stCondLst>
                                        </p:cTn>
                                        <p:tgtEl>
                                          <p:spTgt spid="71"/>
                                        </p:tgtEl>
                                        <p:attrNameLst>
                                          <p:attrName>style.visibility</p:attrName>
                                        </p:attrNameLst>
                                      </p:cBhvr>
                                      <p:to>
                                        <p:strVal val="visible"/>
                                      </p:to>
                                    </p:set>
                                    <p:anim calcmode="lin" valueType="num">
                                      <p:cBhvr additive="base">
                                        <p:cTn id="216" dur="500"/>
                                        <p:tgtEl>
                                          <p:spTgt spid="71"/>
                                        </p:tgtEl>
                                        <p:attrNameLst>
                                          <p:attrName>ppt_y</p:attrName>
                                        </p:attrNameLst>
                                      </p:cBhvr>
                                      <p:tavLst>
                                        <p:tav tm="0">
                                          <p:val>
                                            <p:strVal val="#ppt_y+#ppt_h*1.125000"/>
                                          </p:val>
                                        </p:tav>
                                        <p:tav tm="100000">
                                          <p:val>
                                            <p:strVal val="#ppt_y"/>
                                          </p:val>
                                        </p:tav>
                                      </p:tavLst>
                                    </p:anim>
                                    <p:animEffect transition="in" filter="wipe(up)">
                                      <p:cBhvr>
                                        <p:cTn id="217" dur="500"/>
                                        <p:tgtEl>
                                          <p:spTgt spid="71"/>
                                        </p:tgtEl>
                                      </p:cBhvr>
                                    </p:animEffect>
                                  </p:childTnLst>
                                </p:cTn>
                              </p:par>
                            </p:childTnLst>
                          </p:cTn>
                        </p:par>
                        <p:par>
                          <p:cTn id="218" fill="hold">
                            <p:stCondLst>
                              <p:cond delay="500"/>
                            </p:stCondLst>
                            <p:childTnLst>
                              <p:par>
                                <p:cTn id="219" presetID="10" presetClass="entr" presetSubtype="0" fill="hold" grpId="0" nodeType="after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500"/>
                                        <p:tgtEl>
                                          <p:spTgt spid="75"/>
                                        </p:tgtEl>
                                      </p:cBhvr>
                                    </p:animEffect>
                                  </p:childTnLst>
                                </p:cTn>
                              </p:par>
                            </p:childTnLst>
                          </p:cTn>
                        </p:par>
                      </p:childTnLst>
                    </p:cTn>
                  </p:par>
                  <p:par>
                    <p:cTn id="222" fill="hold">
                      <p:stCondLst>
                        <p:cond delay="indefinite"/>
                      </p:stCondLst>
                      <p:childTnLst>
                        <p:par>
                          <p:cTn id="223" fill="hold">
                            <p:stCondLst>
                              <p:cond delay="0"/>
                            </p:stCondLst>
                            <p:childTnLst>
                              <p:par>
                                <p:cTn id="224" presetID="12" presetClass="entr" presetSubtype="8" fill="hold" nodeType="clickEffect">
                                  <p:stCondLst>
                                    <p:cond delay="0"/>
                                  </p:stCondLst>
                                  <p:childTnLst>
                                    <p:set>
                                      <p:cBhvr>
                                        <p:cTn id="225" dur="1" fill="hold">
                                          <p:stCondLst>
                                            <p:cond delay="0"/>
                                          </p:stCondLst>
                                        </p:cTn>
                                        <p:tgtEl>
                                          <p:spTgt spid="72"/>
                                        </p:tgtEl>
                                        <p:attrNameLst>
                                          <p:attrName>style.visibility</p:attrName>
                                        </p:attrNameLst>
                                      </p:cBhvr>
                                      <p:to>
                                        <p:strVal val="visible"/>
                                      </p:to>
                                    </p:set>
                                    <p:anim calcmode="lin" valueType="num">
                                      <p:cBhvr additive="base">
                                        <p:cTn id="226" dur="500"/>
                                        <p:tgtEl>
                                          <p:spTgt spid="72"/>
                                        </p:tgtEl>
                                        <p:attrNameLst>
                                          <p:attrName>ppt_x</p:attrName>
                                        </p:attrNameLst>
                                      </p:cBhvr>
                                      <p:tavLst>
                                        <p:tav tm="0">
                                          <p:val>
                                            <p:strVal val="#ppt_x-#ppt_w*1.125000"/>
                                          </p:val>
                                        </p:tav>
                                        <p:tav tm="100000">
                                          <p:val>
                                            <p:strVal val="#ppt_x"/>
                                          </p:val>
                                        </p:tav>
                                      </p:tavLst>
                                    </p:anim>
                                    <p:animEffect transition="in" filter="wipe(right)">
                                      <p:cBhvr>
                                        <p:cTn id="227" dur="500"/>
                                        <p:tgtEl>
                                          <p:spTgt spid="72"/>
                                        </p:tgtEl>
                                      </p:cBhvr>
                                    </p:animEffect>
                                  </p:childTnLst>
                                </p:cTn>
                              </p:par>
                            </p:childTnLst>
                          </p:cTn>
                        </p:par>
                      </p:childTnLst>
                    </p:cTn>
                  </p:par>
                  <p:par>
                    <p:cTn id="228" fill="hold">
                      <p:stCondLst>
                        <p:cond delay="indefinite"/>
                      </p:stCondLst>
                      <p:childTnLst>
                        <p:par>
                          <p:cTn id="229" fill="hold">
                            <p:stCondLst>
                              <p:cond delay="0"/>
                            </p:stCondLst>
                            <p:childTnLst>
                              <p:par>
                                <p:cTn id="230" presetID="53" presetClass="entr" presetSubtype="16" fill="hold" nodeType="clickEffect">
                                  <p:stCondLst>
                                    <p:cond delay="0"/>
                                  </p:stCondLst>
                                  <p:childTnLst>
                                    <p:set>
                                      <p:cBhvr>
                                        <p:cTn id="231" dur="1" fill="hold">
                                          <p:stCondLst>
                                            <p:cond delay="0"/>
                                          </p:stCondLst>
                                        </p:cTn>
                                        <p:tgtEl>
                                          <p:spTgt spid="210"/>
                                        </p:tgtEl>
                                        <p:attrNameLst>
                                          <p:attrName>style.visibility</p:attrName>
                                        </p:attrNameLst>
                                      </p:cBhvr>
                                      <p:to>
                                        <p:strVal val="visible"/>
                                      </p:to>
                                    </p:set>
                                    <p:anim calcmode="lin" valueType="num">
                                      <p:cBhvr>
                                        <p:cTn id="232" dur="500" fill="hold"/>
                                        <p:tgtEl>
                                          <p:spTgt spid="210"/>
                                        </p:tgtEl>
                                        <p:attrNameLst>
                                          <p:attrName>ppt_w</p:attrName>
                                        </p:attrNameLst>
                                      </p:cBhvr>
                                      <p:tavLst>
                                        <p:tav tm="0">
                                          <p:val>
                                            <p:fltVal val="0"/>
                                          </p:val>
                                        </p:tav>
                                        <p:tav tm="100000">
                                          <p:val>
                                            <p:strVal val="#ppt_w"/>
                                          </p:val>
                                        </p:tav>
                                      </p:tavLst>
                                    </p:anim>
                                    <p:anim calcmode="lin" valueType="num">
                                      <p:cBhvr>
                                        <p:cTn id="233" dur="500" fill="hold"/>
                                        <p:tgtEl>
                                          <p:spTgt spid="210"/>
                                        </p:tgtEl>
                                        <p:attrNameLst>
                                          <p:attrName>ppt_h</p:attrName>
                                        </p:attrNameLst>
                                      </p:cBhvr>
                                      <p:tavLst>
                                        <p:tav tm="0">
                                          <p:val>
                                            <p:fltVal val="0"/>
                                          </p:val>
                                        </p:tav>
                                        <p:tav tm="100000">
                                          <p:val>
                                            <p:strVal val="#ppt_h"/>
                                          </p:val>
                                        </p:tav>
                                      </p:tavLst>
                                    </p:anim>
                                    <p:animEffect transition="in" filter="fade">
                                      <p:cBhvr>
                                        <p:cTn id="234" dur="500"/>
                                        <p:tgtEl>
                                          <p:spTgt spid="210"/>
                                        </p:tgtEl>
                                      </p:cBhvr>
                                    </p:animEffect>
                                  </p:childTnLst>
                                </p:cTn>
                              </p:par>
                            </p:childTnLst>
                          </p:cTn>
                        </p:par>
                        <p:par>
                          <p:cTn id="235" fill="hold">
                            <p:stCondLst>
                              <p:cond delay="500"/>
                            </p:stCondLst>
                            <p:childTnLst>
                              <p:par>
                                <p:cTn id="236" presetID="10" presetClass="entr" presetSubtype="0" fill="hold" nodeType="afterEffect">
                                  <p:stCondLst>
                                    <p:cond delay="0"/>
                                  </p:stCondLst>
                                  <p:childTnLst>
                                    <p:set>
                                      <p:cBhvr>
                                        <p:cTn id="237" dur="1" fill="hold">
                                          <p:stCondLst>
                                            <p:cond delay="0"/>
                                          </p:stCondLst>
                                        </p:cTn>
                                        <p:tgtEl>
                                          <p:spTgt spid="73"/>
                                        </p:tgtEl>
                                        <p:attrNameLst>
                                          <p:attrName>style.visibility</p:attrName>
                                        </p:attrNameLst>
                                      </p:cBhvr>
                                      <p:to>
                                        <p:strVal val="visible"/>
                                      </p:to>
                                    </p:set>
                                    <p:animEffect transition="in" filter="fade">
                                      <p:cBhvr>
                                        <p:cTn id="238" dur="500"/>
                                        <p:tgtEl>
                                          <p:spTgt spid="73"/>
                                        </p:tgtEl>
                                      </p:cBhvr>
                                    </p:animEffect>
                                  </p:childTnLst>
                                </p:cTn>
                              </p:par>
                            </p:childTnLst>
                          </p:cTn>
                        </p:par>
                        <p:par>
                          <p:cTn id="239" fill="hold">
                            <p:stCondLst>
                              <p:cond delay="1000"/>
                            </p:stCondLst>
                            <p:childTnLst>
                              <p:par>
                                <p:cTn id="240" presetID="10" presetClass="entr" presetSubtype="0" fill="hold" nodeType="afterEffect">
                                  <p:stCondLst>
                                    <p:cond delay="0"/>
                                  </p:stCondLst>
                                  <p:childTnLst>
                                    <p:set>
                                      <p:cBhvr>
                                        <p:cTn id="241" dur="1" fill="hold">
                                          <p:stCondLst>
                                            <p:cond delay="0"/>
                                          </p:stCondLst>
                                        </p:cTn>
                                        <p:tgtEl>
                                          <p:spTgt spid="200"/>
                                        </p:tgtEl>
                                        <p:attrNameLst>
                                          <p:attrName>style.visibility</p:attrName>
                                        </p:attrNameLst>
                                      </p:cBhvr>
                                      <p:to>
                                        <p:strVal val="visible"/>
                                      </p:to>
                                    </p:set>
                                    <p:animEffect transition="in" filter="fade">
                                      <p:cBhvr>
                                        <p:cTn id="242" dur="500"/>
                                        <p:tgtEl>
                                          <p:spTgt spid="20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219"/>
                                        </p:tgtEl>
                                        <p:attrNameLst>
                                          <p:attrName>style.visibility</p:attrName>
                                        </p:attrNameLst>
                                      </p:cBhvr>
                                      <p:to>
                                        <p:strVal val="visible"/>
                                      </p:to>
                                    </p:set>
                                    <p:animEffect transition="in" filter="fade">
                                      <p:cBhvr>
                                        <p:cTn id="247" dur="500"/>
                                        <p:tgtEl>
                                          <p:spTgt spid="219"/>
                                        </p:tgtEl>
                                      </p:cBhvr>
                                    </p:animEffect>
                                  </p:childTnLst>
                                </p:cTn>
                              </p:par>
                            </p:childTnLst>
                          </p:cTn>
                        </p:par>
                      </p:childTnLst>
                    </p:cTn>
                  </p:par>
                  <p:par>
                    <p:cTn id="248" fill="hold">
                      <p:stCondLst>
                        <p:cond delay="indefinite"/>
                      </p:stCondLst>
                      <p:childTnLst>
                        <p:par>
                          <p:cTn id="249" fill="hold">
                            <p:stCondLst>
                              <p:cond delay="0"/>
                            </p:stCondLst>
                            <p:childTnLst>
                              <p:par>
                                <p:cTn id="250" presetID="0" presetClass="path" presetSubtype="0" accel="50000" decel="50000" fill="hold" nodeType="clickEffect">
                                  <p:stCondLst>
                                    <p:cond delay="0"/>
                                  </p:stCondLst>
                                  <p:childTnLst>
                                    <p:animMotion origin="layout" path="M 6.94444E-6 5.18519E-6 C -0.02951 0.02431 -0.05885 0.04862 -0.09999 0.05093 C -0.14114 0.05325 -0.19114 0.02339 -0.24652 0.0139 C -0.3019 0.0044 -0.36701 -0.00069 -0.43194 -0.00555 " pathEditMode="relative" ptsTypes="aaaA">
                                      <p:cBhvr>
                                        <p:cTn id="251" dur="3000" fill="hold"/>
                                        <p:tgtEl>
                                          <p:spTgt spid="219"/>
                                        </p:tgtEl>
                                        <p:attrNameLst>
                                          <p:attrName>ppt_x</p:attrName>
                                          <p:attrName>ppt_y</p:attrName>
                                        </p:attrNameLst>
                                      </p:cBhvr>
                                    </p:animMotion>
                                  </p:childTnLst>
                                </p:cTn>
                              </p:par>
                            </p:childTnLst>
                          </p:cTn>
                        </p:par>
                        <p:par>
                          <p:cTn id="252" fill="hold">
                            <p:stCondLst>
                              <p:cond delay="3000"/>
                            </p:stCondLst>
                            <p:childTnLst>
                              <p:par>
                                <p:cTn id="253" presetID="10" presetClass="entr" presetSubtype="0" fill="hold" nodeType="afterEffect">
                                  <p:stCondLst>
                                    <p:cond delay="0"/>
                                  </p:stCondLst>
                                  <p:childTnLst>
                                    <p:set>
                                      <p:cBhvr>
                                        <p:cTn id="254" dur="1" fill="hold">
                                          <p:stCondLst>
                                            <p:cond delay="0"/>
                                          </p:stCondLst>
                                        </p:cTn>
                                        <p:tgtEl>
                                          <p:spTgt spid="220"/>
                                        </p:tgtEl>
                                        <p:attrNameLst>
                                          <p:attrName>style.visibility</p:attrName>
                                        </p:attrNameLst>
                                      </p:cBhvr>
                                      <p:to>
                                        <p:strVal val="visible"/>
                                      </p:to>
                                    </p:set>
                                    <p:animEffect transition="in" filter="fade">
                                      <p:cBhvr>
                                        <p:cTn id="255" dur="500"/>
                                        <p:tgtEl>
                                          <p:spTgt spid="220"/>
                                        </p:tgtEl>
                                      </p:cBhvr>
                                    </p:animEffect>
                                  </p:childTnLst>
                                </p:cTn>
                              </p:par>
                            </p:childTnLst>
                          </p:cTn>
                        </p:par>
                        <p:par>
                          <p:cTn id="256" fill="hold">
                            <p:stCondLst>
                              <p:cond delay="3500"/>
                            </p:stCondLst>
                            <p:childTnLst>
                              <p:par>
                                <p:cTn id="257" presetID="0" presetClass="path" presetSubtype="0" accel="50000" decel="50000" fill="hold" nodeType="afterEffect">
                                  <p:stCondLst>
                                    <p:cond delay="0"/>
                                  </p:stCondLst>
                                  <p:childTnLst>
                                    <p:animMotion origin="layout" path="M 1.66667E-6 2.96296E-6 L 1.66667E-6 0.0787 " pathEditMode="relative" ptsTypes="AA">
                                      <p:cBhvr>
                                        <p:cTn id="258" dur="2000" fill="hold"/>
                                        <p:tgtEl>
                                          <p:spTgt spid="220"/>
                                        </p:tgtEl>
                                        <p:attrNameLst>
                                          <p:attrName>ppt_x</p:attrName>
                                          <p:attrName>ppt_y</p:attrName>
                                        </p:attrNameLst>
                                      </p:cBhvr>
                                    </p:animMotion>
                                  </p:childTnLst>
                                </p:cTn>
                              </p:par>
                            </p:childTnLst>
                          </p:cTn>
                        </p:par>
                        <p:par>
                          <p:cTn id="259" fill="hold">
                            <p:stCondLst>
                              <p:cond delay="5500"/>
                            </p:stCondLst>
                            <p:childTnLst>
                              <p:par>
                                <p:cTn id="260" presetID="10" presetClass="exit" presetSubtype="0" fill="hold" nodeType="afterEffect">
                                  <p:stCondLst>
                                    <p:cond delay="0"/>
                                  </p:stCondLst>
                                  <p:childTnLst>
                                    <p:animEffect transition="out" filter="fade">
                                      <p:cBhvr>
                                        <p:cTn id="261" dur="500"/>
                                        <p:tgtEl>
                                          <p:spTgt spid="220"/>
                                        </p:tgtEl>
                                      </p:cBhvr>
                                    </p:animEffect>
                                    <p:set>
                                      <p:cBhvr>
                                        <p:cTn id="262" dur="1" fill="hold">
                                          <p:stCondLst>
                                            <p:cond delay="499"/>
                                          </p:stCondLst>
                                        </p:cTn>
                                        <p:tgtEl>
                                          <p:spTgt spid="220"/>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0" presetClass="exit" presetSubtype="0" fill="hold" nodeType="clickEffect">
                                  <p:stCondLst>
                                    <p:cond delay="0"/>
                                  </p:stCondLst>
                                  <p:childTnLst>
                                    <p:animEffect transition="out" filter="fade">
                                      <p:cBhvr>
                                        <p:cTn id="266" dur="500"/>
                                        <p:tgtEl>
                                          <p:spTgt spid="219"/>
                                        </p:tgtEl>
                                      </p:cBhvr>
                                    </p:animEffect>
                                    <p:set>
                                      <p:cBhvr>
                                        <p:cTn id="267" dur="1" fill="hold">
                                          <p:stCondLst>
                                            <p:cond delay="499"/>
                                          </p:stCondLst>
                                        </p:cTn>
                                        <p:tgtEl>
                                          <p:spTgt spid="219"/>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53" presetClass="entr" presetSubtype="16" fill="hold" nodeType="clickEffect">
                                  <p:stCondLst>
                                    <p:cond delay="0"/>
                                  </p:stCondLst>
                                  <p:childTnLst>
                                    <p:set>
                                      <p:cBhvr>
                                        <p:cTn id="271" dur="1" fill="hold">
                                          <p:stCondLst>
                                            <p:cond delay="0"/>
                                          </p:stCondLst>
                                        </p:cTn>
                                        <p:tgtEl>
                                          <p:spTgt spid="221"/>
                                        </p:tgtEl>
                                        <p:attrNameLst>
                                          <p:attrName>style.visibility</p:attrName>
                                        </p:attrNameLst>
                                      </p:cBhvr>
                                      <p:to>
                                        <p:strVal val="visible"/>
                                      </p:to>
                                    </p:set>
                                    <p:anim calcmode="lin" valueType="num">
                                      <p:cBhvr>
                                        <p:cTn id="272" dur="1000" fill="hold"/>
                                        <p:tgtEl>
                                          <p:spTgt spid="221"/>
                                        </p:tgtEl>
                                        <p:attrNameLst>
                                          <p:attrName>ppt_w</p:attrName>
                                        </p:attrNameLst>
                                      </p:cBhvr>
                                      <p:tavLst>
                                        <p:tav tm="0">
                                          <p:val>
                                            <p:fltVal val="0"/>
                                          </p:val>
                                        </p:tav>
                                        <p:tav tm="100000">
                                          <p:val>
                                            <p:strVal val="#ppt_w"/>
                                          </p:val>
                                        </p:tav>
                                      </p:tavLst>
                                    </p:anim>
                                    <p:anim calcmode="lin" valueType="num">
                                      <p:cBhvr>
                                        <p:cTn id="273" dur="1000" fill="hold"/>
                                        <p:tgtEl>
                                          <p:spTgt spid="221"/>
                                        </p:tgtEl>
                                        <p:attrNameLst>
                                          <p:attrName>ppt_h</p:attrName>
                                        </p:attrNameLst>
                                      </p:cBhvr>
                                      <p:tavLst>
                                        <p:tav tm="0">
                                          <p:val>
                                            <p:fltVal val="0"/>
                                          </p:val>
                                        </p:tav>
                                        <p:tav tm="100000">
                                          <p:val>
                                            <p:strVal val="#ppt_h"/>
                                          </p:val>
                                        </p:tav>
                                      </p:tavLst>
                                    </p:anim>
                                    <p:animEffect transition="in" filter="fade">
                                      <p:cBhvr>
                                        <p:cTn id="274" dur="1000"/>
                                        <p:tgtEl>
                                          <p:spTgt spid="221"/>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222"/>
                                        </p:tgtEl>
                                        <p:attrNameLst>
                                          <p:attrName>style.visibility</p:attrName>
                                        </p:attrNameLst>
                                      </p:cBhvr>
                                      <p:to>
                                        <p:strVal val="visible"/>
                                      </p:to>
                                    </p:set>
                                    <p:anim calcmode="lin" valueType="num">
                                      <p:cBhvr>
                                        <p:cTn id="277" dur="500" fill="hold"/>
                                        <p:tgtEl>
                                          <p:spTgt spid="222"/>
                                        </p:tgtEl>
                                        <p:attrNameLst>
                                          <p:attrName>ppt_w</p:attrName>
                                        </p:attrNameLst>
                                      </p:cBhvr>
                                      <p:tavLst>
                                        <p:tav tm="0">
                                          <p:val>
                                            <p:fltVal val="0"/>
                                          </p:val>
                                        </p:tav>
                                        <p:tav tm="100000">
                                          <p:val>
                                            <p:strVal val="#ppt_w"/>
                                          </p:val>
                                        </p:tav>
                                      </p:tavLst>
                                    </p:anim>
                                    <p:anim calcmode="lin" valueType="num">
                                      <p:cBhvr>
                                        <p:cTn id="278" dur="500" fill="hold"/>
                                        <p:tgtEl>
                                          <p:spTgt spid="222"/>
                                        </p:tgtEl>
                                        <p:attrNameLst>
                                          <p:attrName>ppt_h</p:attrName>
                                        </p:attrNameLst>
                                      </p:cBhvr>
                                      <p:tavLst>
                                        <p:tav tm="0">
                                          <p:val>
                                            <p:fltVal val="0"/>
                                          </p:val>
                                        </p:tav>
                                        <p:tav tm="100000">
                                          <p:val>
                                            <p:strVal val="#ppt_h"/>
                                          </p:val>
                                        </p:tav>
                                      </p:tavLst>
                                    </p:anim>
                                    <p:animEffect transition="in" filter="fade">
                                      <p:cBhvr>
                                        <p:cTn id="279" dur="500"/>
                                        <p:tgtEl>
                                          <p:spTgt spid="222"/>
                                        </p:tgtEl>
                                      </p:cBhvr>
                                    </p:animEffect>
                                  </p:childTnLst>
                                </p:cTn>
                              </p:par>
                            </p:childTnLst>
                          </p:cTn>
                        </p:par>
                      </p:childTnLst>
                    </p:cTn>
                  </p:par>
                  <p:par>
                    <p:cTn id="280" fill="hold">
                      <p:stCondLst>
                        <p:cond delay="indefinite"/>
                      </p:stCondLst>
                      <p:childTnLst>
                        <p:par>
                          <p:cTn id="281" fill="hold">
                            <p:stCondLst>
                              <p:cond delay="0"/>
                            </p:stCondLst>
                            <p:childTnLst>
                              <p:par>
                                <p:cTn id="282" presetID="53" presetClass="entr" presetSubtype="16" fill="hold" nodeType="clickEffect">
                                  <p:stCondLst>
                                    <p:cond delay="0"/>
                                  </p:stCondLst>
                                  <p:childTnLst>
                                    <p:set>
                                      <p:cBhvr>
                                        <p:cTn id="283" dur="1" fill="hold">
                                          <p:stCondLst>
                                            <p:cond delay="0"/>
                                          </p:stCondLst>
                                        </p:cTn>
                                        <p:tgtEl>
                                          <p:spTgt spid="67"/>
                                        </p:tgtEl>
                                        <p:attrNameLst>
                                          <p:attrName>style.visibility</p:attrName>
                                        </p:attrNameLst>
                                      </p:cBhvr>
                                      <p:to>
                                        <p:strVal val="visible"/>
                                      </p:to>
                                    </p:set>
                                    <p:anim calcmode="lin" valueType="num">
                                      <p:cBhvr>
                                        <p:cTn id="284" dur="500" fill="hold"/>
                                        <p:tgtEl>
                                          <p:spTgt spid="67"/>
                                        </p:tgtEl>
                                        <p:attrNameLst>
                                          <p:attrName>ppt_w</p:attrName>
                                        </p:attrNameLst>
                                      </p:cBhvr>
                                      <p:tavLst>
                                        <p:tav tm="0">
                                          <p:val>
                                            <p:fltVal val="0"/>
                                          </p:val>
                                        </p:tav>
                                        <p:tav tm="100000">
                                          <p:val>
                                            <p:strVal val="#ppt_w"/>
                                          </p:val>
                                        </p:tav>
                                      </p:tavLst>
                                    </p:anim>
                                    <p:anim calcmode="lin" valueType="num">
                                      <p:cBhvr>
                                        <p:cTn id="285" dur="500" fill="hold"/>
                                        <p:tgtEl>
                                          <p:spTgt spid="67"/>
                                        </p:tgtEl>
                                        <p:attrNameLst>
                                          <p:attrName>ppt_h</p:attrName>
                                        </p:attrNameLst>
                                      </p:cBhvr>
                                      <p:tavLst>
                                        <p:tav tm="0">
                                          <p:val>
                                            <p:fltVal val="0"/>
                                          </p:val>
                                        </p:tav>
                                        <p:tav tm="100000">
                                          <p:val>
                                            <p:strVal val="#ppt_h"/>
                                          </p:val>
                                        </p:tav>
                                      </p:tavLst>
                                    </p:anim>
                                    <p:animEffect transition="in" filter="fade">
                                      <p:cBhvr>
                                        <p:cTn id="286" dur="500"/>
                                        <p:tgtEl>
                                          <p:spTgt spid="67"/>
                                        </p:tgtEl>
                                      </p:cBhvr>
                                    </p:animEffect>
                                  </p:childTnLst>
                                </p:cTn>
                              </p:par>
                            </p:childTnLst>
                          </p:cTn>
                        </p:par>
                        <p:par>
                          <p:cTn id="287" fill="hold">
                            <p:stCondLst>
                              <p:cond delay="500"/>
                            </p:stCondLst>
                            <p:childTnLst>
                              <p:par>
                                <p:cTn id="288" presetID="10" presetClass="entr" presetSubtype="0" fill="hold" grpId="0" nodeType="afterEffect">
                                  <p:stCondLst>
                                    <p:cond delay="0"/>
                                  </p:stCondLst>
                                  <p:childTnLst>
                                    <p:set>
                                      <p:cBhvr>
                                        <p:cTn id="289" dur="1" fill="hold">
                                          <p:stCondLst>
                                            <p:cond delay="0"/>
                                          </p:stCondLst>
                                        </p:cTn>
                                        <p:tgtEl>
                                          <p:spTgt spid="223"/>
                                        </p:tgtEl>
                                        <p:attrNameLst>
                                          <p:attrName>style.visibility</p:attrName>
                                        </p:attrNameLst>
                                      </p:cBhvr>
                                      <p:to>
                                        <p:strVal val="visible"/>
                                      </p:to>
                                    </p:set>
                                    <p:animEffect transition="in" filter="fade">
                                      <p:cBhvr>
                                        <p:cTn id="290" dur="500"/>
                                        <p:tgtEl>
                                          <p:spTgt spid="223"/>
                                        </p:tgtEl>
                                      </p:cBhvr>
                                    </p:animEffect>
                                  </p:childTnLst>
                                </p:cTn>
                              </p:par>
                            </p:childTnLst>
                          </p:cTn>
                        </p:par>
                        <p:par>
                          <p:cTn id="291" fill="hold">
                            <p:stCondLst>
                              <p:cond delay="1000"/>
                            </p:stCondLst>
                            <p:childTnLst>
                              <p:par>
                                <p:cTn id="292" presetID="53" presetClass="entr" presetSubtype="16" fill="hold" nodeType="afterEffect">
                                  <p:stCondLst>
                                    <p:cond delay="0"/>
                                  </p:stCondLst>
                                  <p:childTnLst>
                                    <p:set>
                                      <p:cBhvr>
                                        <p:cTn id="293" dur="1" fill="hold">
                                          <p:stCondLst>
                                            <p:cond delay="0"/>
                                          </p:stCondLst>
                                        </p:cTn>
                                        <p:tgtEl>
                                          <p:spTgt spid="224"/>
                                        </p:tgtEl>
                                        <p:attrNameLst>
                                          <p:attrName>style.visibility</p:attrName>
                                        </p:attrNameLst>
                                      </p:cBhvr>
                                      <p:to>
                                        <p:strVal val="visible"/>
                                      </p:to>
                                    </p:set>
                                    <p:anim calcmode="lin" valueType="num">
                                      <p:cBhvr>
                                        <p:cTn id="294" dur="500" fill="hold"/>
                                        <p:tgtEl>
                                          <p:spTgt spid="224"/>
                                        </p:tgtEl>
                                        <p:attrNameLst>
                                          <p:attrName>ppt_w</p:attrName>
                                        </p:attrNameLst>
                                      </p:cBhvr>
                                      <p:tavLst>
                                        <p:tav tm="0">
                                          <p:val>
                                            <p:fltVal val="0"/>
                                          </p:val>
                                        </p:tav>
                                        <p:tav tm="100000">
                                          <p:val>
                                            <p:strVal val="#ppt_w"/>
                                          </p:val>
                                        </p:tav>
                                      </p:tavLst>
                                    </p:anim>
                                    <p:anim calcmode="lin" valueType="num">
                                      <p:cBhvr>
                                        <p:cTn id="295" dur="500" fill="hold"/>
                                        <p:tgtEl>
                                          <p:spTgt spid="224"/>
                                        </p:tgtEl>
                                        <p:attrNameLst>
                                          <p:attrName>ppt_h</p:attrName>
                                        </p:attrNameLst>
                                      </p:cBhvr>
                                      <p:tavLst>
                                        <p:tav tm="0">
                                          <p:val>
                                            <p:fltVal val="0"/>
                                          </p:val>
                                        </p:tav>
                                        <p:tav tm="100000">
                                          <p:val>
                                            <p:strVal val="#ppt_h"/>
                                          </p:val>
                                        </p:tav>
                                      </p:tavLst>
                                    </p:anim>
                                    <p:animEffect transition="in" filter="fade">
                                      <p:cBhvr>
                                        <p:cTn id="296" dur="500"/>
                                        <p:tgtEl>
                                          <p:spTgt spid="224"/>
                                        </p:tgtEl>
                                      </p:cBhvr>
                                    </p:animEffect>
                                  </p:childTnLst>
                                </p:cTn>
                              </p:par>
                            </p:childTnLst>
                          </p:cTn>
                        </p:par>
                        <p:par>
                          <p:cTn id="297" fill="hold">
                            <p:stCondLst>
                              <p:cond delay="1500"/>
                            </p:stCondLst>
                            <p:childTnLst>
                              <p:par>
                                <p:cTn id="298" presetID="10" presetClass="entr" presetSubtype="0" fill="hold" grpId="0" nodeType="afterEffect">
                                  <p:stCondLst>
                                    <p:cond delay="0"/>
                                  </p:stCondLst>
                                  <p:childTnLst>
                                    <p:set>
                                      <p:cBhvr>
                                        <p:cTn id="299" dur="1" fill="hold">
                                          <p:stCondLst>
                                            <p:cond delay="0"/>
                                          </p:stCondLst>
                                        </p:cTn>
                                        <p:tgtEl>
                                          <p:spTgt spid="225"/>
                                        </p:tgtEl>
                                        <p:attrNameLst>
                                          <p:attrName>style.visibility</p:attrName>
                                        </p:attrNameLst>
                                      </p:cBhvr>
                                      <p:to>
                                        <p:strVal val="visible"/>
                                      </p:to>
                                    </p:set>
                                    <p:animEffect transition="in" filter="fade">
                                      <p:cBhvr>
                                        <p:cTn id="300" dur="500"/>
                                        <p:tgtEl>
                                          <p:spTgt spid="225"/>
                                        </p:tgtEl>
                                      </p:cBhvr>
                                    </p:animEffect>
                                  </p:childTnLst>
                                </p:cTn>
                              </p:par>
                            </p:childTnLst>
                          </p:cTn>
                        </p:par>
                        <p:par>
                          <p:cTn id="301" fill="hold">
                            <p:stCondLst>
                              <p:cond delay="2000"/>
                            </p:stCondLst>
                            <p:childTnLst>
                              <p:par>
                                <p:cTn id="302" presetID="53" presetClass="entr" presetSubtype="16" fill="hold" nodeType="afterEffect">
                                  <p:stCondLst>
                                    <p:cond delay="0"/>
                                  </p:stCondLst>
                                  <p:childTnLst>
                                    <p:set>
                                      <p:cBhvr>
                                        <p:cTn id="303" dur="1" fill="hold">
                                          <p:stCondLst>
                                            <p:cond delay="0"/>
                                          </p:stCondLst>
                                        </p:cTn>
                                        <p:tgtEl>
                                          <p:spTgt spid="226"/>
                                        </p:tgtEl>
                                        <p:attrNameLst>
                                          <p:attrName>style.visibility</p:attrName>
                                        </p:attrNameLst>
                                      </p:cBhvr>
                                      <p:to>
                                        <p:strVal val="visible"/>
                                      </p:to>
                                    </p:set>
                                    <p:anim calcmode="lin" valueType="num">
                                      <p:cBhvr>
                                        <p:cTn id="304" dur="500" fill="hold"/>
                                        <p:tgtEl>
                                          <p:spTgt spid="226"/>
                                        </p:tgtEl>
                                        <p:attrNameLst>
                                          <p:attrName>ppt_w</p:attrName>
                                        </p:attrNameLst>
                                      </p:cBhvr>
                                      <p:tavLst>
                                        <p:tav tm="0">
                                          <p:val>
                                            <p:fltVal val="0"/>
                                          </p:val>
                                        </p:tav>
                                        <p:tav tm="100000">
                                          <p:val>
                                            <p:strVal val="#ppt_w"/>
                                          </p:val>
                                        </p:tav>
                                      </p:tavLst>
                                    </p:anim>
                                    <p:anim calcmode="lin" valueType="num">
                                      <p:cBhvr>
                                        <p:cTn id="305" dur="500" fill="hold"/>
                                        <p:tgtEl>
                                          <p:spTgt spid="226"/>
                                        </p:tgtEl>
                                        <p:attrNameLst>
                                          <p:attrName>ppt_h</p:attrName>
                                        </p:attrNameLst>
                                      </p:cBhvr>
                                      <p:tavLst>
                                        <p:tav tm="0">
                                          <p:val>
                                            <p:fltVal val="0"/>
                                          </p:val>
                                        </p:tav>
                                        <p:tav tm="100000">
                                          <p:val>
                                            <p:strVal val="#ppt_h"/>
                                          </p:val>
                                        </p:tav>
                                      </p:tavLst>
                                    </p:anim>
                                    <p:animEffect transition="in" filter="fade">
                                      <p:cBhvr>
                                        <p:cTn id="306" dur="500"/>
                                        <p:tgtEl>
                                          <p:spTgt spid="226"/>
                                        </p:tgtEl>
                                      </p:cBhvr>
                                    </p:animEffect>
                                  </p:childTnLst>
                                </p:cTn>
                              </p:par>
                            </p:childTnLst>
                          </p:cTn>
                        </p:par>
                        <p:par>
                          <p:cTn id="307" fill="hold">
                            <p:stCondLst>
                              <p:cond delay="2500"/>
                            </p:stCondLst>
                            <p:childTnLst>
                              <p:par>
                                <p:cTn id="308" presetID="10" presetClass="entr" presetSubtype="0" fill="hold" grpId="0" nodeType="afterEffect">
                                  <p:stCondLst>
                                    <p:cond delay="0"/>
                                  </p:stCondLst>
                                  <p:childTnLst>
                                    <p:set>
                                      <p:cBhvr>
                                        <p:cTn id="309" dur="1" fill="hold">
                                          <p:stCondLst>
                                            <p:cond delay="0"/>
                                          </p:stCondLst>
                                        </p:cTn>
                                        <p:tgtEl>
                                          <p:spTgt spid="227"/>
                                        </p:tgtEl>
                                        <p:attrNameLst>
                                          <p:attrName>style.visibility</p:attrName>
                                        </p:attrNameLst>
                                      </p:cBhvr>
                                      <p:to>
                                        <p:strVal val="visible"/>
                                      </p:to>
                                    </p:set>
                                    <p:animEffect transition="in" filter="fade">
                                      <p:cBhvr>
                                        <p:cTn id="310" dur="500"/>
                                        <p:tgtEl>
                                          <p:spTgt spid="227"/>
                                        </p:tgtEl>
                                      </p:cBhvr>
                                    </p:animEffect>
                                  </p:childTnLst>
                                </p:cTn>
                              </p:par>
                            </p:childTnLst>
                          </p:cTn>
                        </p:par>
                        <p:par>
                          <p:cTn id="311" fill="hold">
                            <p:stCondLst>
                              <p:cond delay="3000"/>
                            </p:stCondLst>
                            <p:childTnLst>
                              <p:par>
                                <p:cTn id="312" presetID="53" presetClass="entr" presetSubtype="16" fill="hold" nodeType="afterEffect">
                                  <p:stCondLst>
                                    <p:cond delay="0"/>
                                  </p:stCondLst>
                                  <p:childTnLst>
                                    <p:set>
                                      <p:cBhvr>
                                        <p:cTn id="313" dur="1" fill="hold">
                                          <p:stCondLst>
                                            <p:cond delay="0"/>
                                          </p:stCondLst>
                                        </p:cTn>
                                        <p:tgtEl>
                                          <p:spTgt spid="228"/>
                                        </p:tgtEl>
                                        <p:attrNameLst>
                                          <p:attrName>style.visibility</p:attrName>
                                        </p:attrNameLst>
                                      </p:cBhvr>
                                      <p:to>
                                        <p:strVal val="visible"/>
                                      </p:to>
                                    </p:set>
                                    <p:anim calcmode="lin" valueType="num">
                                      <p:cBhvr>
                                        <p:cTn id="314" dur="500" fill="hold"/>
                                        <p:tgtEl>
                                          <p:spTgt spid="228"/>
                                        </p:tgtEl>
                                        <p:attrNameLst>
                                          <p:attrName>ppt_w</p:attrName>
                                        </p:attrNameLst>
                                      </p:cBhvr>
                                      <p:tavLst>
                                        <p:tav tm="0">
                                          <p:val>
                                            <p:fltVal val="0"/>
                                          </p:val>
                                        </p:tav>
                                        <p:tav tm="100000">
                                          <p:val>
                                            <p:strVal val="#ppt_w"/>
                                          </p:val>
                                        </p:tav>
                                      </p:tavLst>
                                    </p:anim>
                                    <p:anim calcmode="lin" valueType="num">
                                      <p:cBhvr>
                                        <p:cTn id="315" dur="500" fill="hold"/>
                                        <p:tgtEl>
                                          <p:spTgt spid="228"/>
                                        </p:tgtEl>
                                        <p:attrNameLst>
                                          <p:attrName>ppt_h</p:attrName>
                                        </p:attrNameLst>
                                      </p:cBhvr>
                                      <p:tavLst>
                                        <p:tav tm="0">
                                          <p:val>
                                            <p:fltVal val="0"/>
                                          </p:val>
                                        </p:tav>
                                        <p:tav tm="100000">
                                          <p:val>
                                            <p:strVal val="#ppt_h"/>
                                          </p:val>
                                        </p:tav>
                                      </p:tavLst>
                                    </p:anim>
                                    <p:animEffect transition="in" filter="fade">
                                      <p:cBhvr>
                                        <p:cTn id="316" dur="500"/>
                                        <p:tgtEl>
                                          <p:spTgt spid="228"/>
                                        </p:tgtEl>
                                      </p:cBhvr>
                                    </p:animEffect>
                                  </p:childTnLst>
                                </p:cTn>
                              </p:par>
                            </p:childTnLst>
                          </p:cTn>
                        </p:par>
                        <p:par>
                          <p:cTn id="317" fill="hold">
                            <p:stCondLst>
                              <p:cond delay="3500"/>
                            </p:stCondLst>
                            <p:childTnLst>
                              <p:par>
                                <p:cTn id="318" presetID="10" presetClass="entr" presetSubtype="0" fill="hold" grpId="0" nodeType="afterEffect">
                                  <p:stCondLst>
                                    <p:cond delay="0"/>
                                  </p:stCondLst>
                                  <p:childTnLst>
                                    <p:set>
                                      <p:cBhvr>
                                        <p:cTn id="319" dur="1" fill="hold">
                                          <p:stCondLst>
                                            <p:cond delay="0"/>
                                          </p:stCondLst>
                                        </p:cTn>
                                        <p:tgtEl>
                                          <p:spTgt spid="229"/>
                                        </p:tgtEl>
                                        <p:attrNameLst>
                                          <p:attrName>style.visibility</p:attrName>
                                        </p:attrNameLst>
                                      </p:cBhvr>
                                      <p:to>
                                        <p:strVal val="visible"/>
                                      </p:to>
                                    </p:set>
                                    <p:animEffect transition="in" filter="fade">
                                      <p:cBhvr>
                                        <p:cTn id="320" dur="500"/>
                                        <p:tgtEl>
                                          <p:spTgt spid="229"/>
                                        </p:tgtEl>
                                      </p:cBhvr>
                                    </p:animEffect>
                                  </p:childTnLst>
                                </p:cTn>
                              </p:par>
                            </p:childTnLst>
                          </p:cTn>
                        </p:par>
                        <p:par>
                          <p:cTn id="321" fill="hold">
                            <p:stCondLst>
                              <p:cond delay="4000"/>
                            </p:stCondLst>
                            <p:childTnLst>
                              <p:par>
                                <p:cTn id="322" presetID="53" presetClass="entr" presetSubtype="16" fill="hold" nodeType="afterEffect">
                                  <p:stCondLst>
                                    <p:cond delay="0"/>
                                  </p:stCondLst>
                                  <p:childTnLst>
                                    <p:set>
                                      <p:cBhvr>
                                        <p:cTn id="323" dur="1" fill="hold">
                                          <p:stCondLst>
                                            <p:cond delay="0"/>
                                          </p:stCondLst>
                                        </p:cTn>
                                        <p:tgtEl>
                                          <p:spTgt spid="230"/>
                                        </p:tgtEl>
                                        <p:attrNameLst>
                                          <p:attrName>style.visibility</p:attrName>
                                        </p:attrNameLst>
                                      </p:cBhvr>
                                      <p:to>
                                        <p:strVal val="visible"/>
                                      </p:to>
                                    </p:set>
                                    <p:anim calcmode="lin" valueType="num">
                                      <p:cBhvr>
                                        <p:cTn id="324" dur="500" fill="hold"/>
                                        <p:tgtEl>
                                          <p:spTgt spid="230"/>
                                        </p:tgtEl>
                                        <p:attrNameLst>
                                          <p:attrName>ppt_w</p:attrName>
                                        </p:attrNameLst>
                                      </p:cBhvr>
                                      <p:tavLst>
                                        <p:tav tm="0">
                                          <p:val>
                                            <p:fltVal val="0"/>
                                          </p:val>
                                        </p:tav>
                                        <p:tav tm="100000">
                                          <p:val>
                                            <p:strVal val="#ppt_w"/>
                                          </p:val>
                                        </p:tav>
                                      </p:tavLst>
                                    </p:anim>
                                    <p:anim calcmode="lin" valueType="num">
                                      <p:cBhvr>
                                        <p:cTn id="325" dur="500" fill="hold"/>
                                        <p:tgtEl>
                                          <p:spTgt spid="230"/>
                                        </p:tgtEl>
                                        <p:attrNameLst>
                                          <p:attrName>ppt_h</p:attrName>
                                        </p:attrNameLst>
                                      </p:cBhvr>
                                      <p:tavLst>
                                        <p:tav tm="0">
                                          <p:val>
                                            <p:fltVal val="0"/>
                                          </p:val>
                                        </p:tav>
                                        <p:tav tm="100000">
                                          <p:val>
                                            <p:strVal val="#ppt_h"/>
                                          </p:val>
                                        </p:tav>
                                      </p:tavLst>
                                    </p:anim>
                                    <p:animEffect transition="in" filter="fade">
                                      <p:cBhvr>
                                        <p:cTn id="326" dur="500"/>
                                        <p:tgtEl>
                                          <p:spTgt spid="230"/>
                                        </p:tgtEl>
                                      </p:cBhvr>
                                    </p:animEffect>
                                  </p:childTnLst>
                                </p:cTn>
                              </p:par>
                            </p:childTnLst>
                          </p:cTn>
                        </p:par>
                        <p:par>
                          <p:cTn id="327" fill="hold">
                            <p:stCondLst>
                              <p:cond delay="4500"/>
                            </p:stCondLst>
                            <p:childTnLst>
                              <p:par>
                                <p:cTn id="328" presetID="10" presetClass="entr" presetSubtype="0" fill="hold" grpId="0" nodeType="afterEffect">
                                  <p:stCondLst>
                                    <p:cond delay="0"/>
                                  </p:stCondLst>
                                  <p:childTnLst>
                                    <p:set>
                                      <p:cBhvr>
                                        <p:cTn id="329" dur="1" fill="hold">
                                          <p:stCondLst>
                                            <p:cond delay="0"/>
                                          </p:stCondLst>
                                        </p:cTn>
                                        <p:tgtEl>
                                          <p:spTgt spid="231"/>
                                        </p:tgtEl>
                                        <p:attrNameLst>
                                          <p:attrName>style.visibility</p:attrName>
                                        </p:attrNameLst>
                                      </p:cBhvr>
                                      <p:to>
                                        <p:strVal val="visible"/>
                                      </p:to>
                                    </p:set>
                                    <p:animEffect transition="in" filter="fade">
                                      <p:cBhvr>
                                        <p:cTn id="330"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40" grpId="0"/>
      <p:bldP spid="68" grpId="0"/>
      <p:bldP spid="75" grpId="0"/>
      <p:bldP spid="76" grpId="0"/>
      <p:bldP spid="77" grpId="0"/>
      <p:bldP spid="81" grpId="0" animBg="1"/>
      <p:bldP spid="99" grpId="0" animBg="1"/>
      <p:bldP spid="115" grpId="0" animBg="1"/>
      <p:bldP spid="121" grpId="0" animBg="1"/>
      <p:bldP spid="124" grpId="0" animBg="1"/>
      <p:bldP spid="130" grpId="0" animBg="1"/>
      <p:bldP spid="131" grpId="0" animBg="1"/>
      <p:bldP spid="132" grpId="0" animBg="1"/>
      <p:bldP spid="133" grpId="0" animBg="1"/>
      <p:bldP spid="134" grpId="0" animBg="1"/>
      <p:bldP spid="113" grpId="0" animBg="1"/>
      <p:bldP spid="122" grpId="0" animBg="1"/>
      <p:bldP spid="123" grpId="0" animBg="1"/>
      <p:bldP spid="117" grpId="0" animBg="1"/>
      <p:bldP spid="135"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7" grpId="0" animBg="1"/>
      <p:bldP spid="181" grpId="0" animBg="1"/>
      <p:bldP spid="185" grpId="0" animBg="1"/>
      <p:bldP spid="188" grpId="0" animBg="1"/>
      <p:bldP spid="183" grpId="0" animBg="1"/>
      <p:bldP spid="184" grpId="0" animBg="1"/>
      <p:bldP spid="191" grpId="0" animBg="1"/>
      <p:bldP spid="195" grpId="0" animBg="1"/>
      <p:bldP spid="125" grpId="0" animBg="1"/>
      <p:bldP spid="197" grpId="0" animBg="1"/>
      <p:bldP spid="186" grpId="0" animBg="1"/>
      <p:bldP spid="198" grpId="0"/>
      <p:bldP spid="119" grpId="0" animBg="1"/>
      <p:bldP spid="208" grpId="0" animBg="1"/>
      <p:bldP spid="218" grpId="0"/>
      <p:bldP spid="222" grpId="0"/>
      <p:bldP spid="223" grpId="0"/>
      <p:bldP spid="225" grpId="0"/>
      <p:bldP spid="227" grpId="0"/>
      <p:bldP spid="229" grpId="0"/>
      <p:bldP spid="231" grpId="0"/>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Dienstzugangspunkt (SAP)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11201" r="-11201"/>
          <a:stretch>
            <a:fillRect/>
          </a:stretch>
        </p:blipFill>
        <p:spPr/>
      </p:pic>
      <p:sp>
        <p:nvSpPr>
          <p:cNvPr id="5" name="Slide Number Placeholder 4"/>
          <p:cNvSpPr>
            <a:spLocks noGrp="1"/>
          </p:cNvSpPr>
          <p:nvPr>
            <p:ph type="sldNum" sz="quarter" idx="12"/>
          </p:nvPr>
        </p:nvSpPr>
        <p:spPr/>
        <p:txBody>
          <a:bodyPr/>
          <a:lstStyle/>
          <a:p>
            <a:fld id="{62E63B0E-122E-4112-8AEA-022338C1FEFA}" type="slidenum">
              <a:rPr lang="de-DE" smtClean="0"/>
              <a:t>99</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7250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7065</Words>
  <Application>Microsoft Office PowerPoint</Application>
  <PresentationFormat>Bildschirmpräsentation (4:3)</PresentationFormat>
  <Paragraphs>1467</Paragraphs>
  <Slides>126</Slides>
  <Notes>6</Notes>
  <HiddenSlides>2</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126</vt:i4>
      </vt:variant>
    </vt:vector>
  </HeadingPairs>
  <TitlesOfParts>
    <vt:vector size="139" baseType="lpstr">
      <vt:lpstr>Arial</vt:lpstr>
      <vt:lpstr>Arial Black</vt:lpstr>
      <vt:lpstr>Calibri</vt:lpstr>
      <vt:lpstr>Calibri Light</vt:lpstr>
      <vt:lpstr>Consolas</vt:lpstr>
      <vt:lpstr>Courier</vt:lpstr>
      <vt:lpstr>Courier New</vt:lpstr>
      <vt:lpstr>Helvetica</vt:lpstr>
      <vt:lpstr>Helvetica Neue</vt:lpstr>
      <vt:lpstr>Lucida Console</vt:lpstr>
      <vt:lpstr>Mangal</vt:lpstr>
      <vt:lpstr>Wingdings</vt:lpstr>
      <vt:lpstr>1_Office Theme</vt:lpstr>
      <vt:lpstr>Kapitel 3:  Anwendungsschicht</vt:lpstr>
      <vt:lpstr>Inhalt von Kapitel 3</vt:lpstr>
      <vt:lpstr>Chat-Beispiel: Adressierung</vt:lpstr>
      <vt:lpstr>Namen und Adressen</vt:lpstr>
      <vt:lpstr>Kapitel 3.1 Grundkonzepte zu  Namen und Adressen</vt:lpstr>
      <vt:lpstr>Motivation/Grundproblem</vt:lpstr>
      <vt:lpstr>Begriffsklärung</vt:lpstr>
      <vt:lpstr>Eigenschaften</vt:lpstr>
      <vt:lpstr>Adressbildung</vt:lpstr>
      <vt:lpstr>Lokalisierung von Objekten</vt:lpstr>
      <vt:lpstr>Beispiel: Namensauflösung Web (stark vereinfacht)</vt:lpstr>
      <vt:lpstr>Kapitel 3.2 IP-Adressen</vt:lpstr>
      <vt:lpstr>Einordnung</vt:lpstr>
      <vt:lpstr>Grundidee und Vergabe (1/2)</vt:lpstr>
      <vt:lpstr>Grundidee und Vergabe</vt:lpstr>
      <vt:lpstr>Politik und ICANN</vt:lpstr>
      <vt:lpstr>Historischer Hintergrund</vt:lpstr>
      <vt:lpstr>Karte des Internet (2014)</vt:lpstr>
      <vt:lpstr>IPv6 Einführung pro Land</vt:lpstr>
      <vt:lpstr>Notation von IPv4-Adressen</vt:lpstr>
      <vt:lpstr>Kapitel 3.3 DNS – Domain Name System</vt:lpstr>
      <vt:lpstr>Einordnung</vt:lpstr>
      <vt:lpstr>Rahmenbedingungen</vt:lpstr>
      <vt:lpstr>Herausforderungen bei der Namensvergabe</vt:lpstr>
      <vt:lpstr>Lösungsansätze</vt:lpstr>
      <vt:lpstr>Überblick DNS</vt:lpstr>
      <vt:lpstr>DNS als Dienst</vt:lpstr>
      <vt:lpstr>Der DNS Namensraum (1)</vt:lpstr>
      <vt:lpstr>Der DNS Namensraum (2)</vt:lpstr>
      <vt:lpstr>PowerPoint-Präsentation</vt:lpstr>
      <vt:lpstr>Cybersquatting</vt:lpstr>
      <vt:lpstr>Ressourcendatensätze (Engl.: Resource Records)</vt:lpstr>
      <vt:lpstr>Resource Records</vt:lpstr>
      <vt:lpstr>Wichtige RR Typen</vt:lpstr>
      <vt:lpstr>Zonen im DNS Namensraum</vt:lpstr>
      <vt:lpstr>Autoritative Nameserver</vt:lpstr>
      <vt:lpstr>Weitere Nameserver-Typen</vt:lpstr>
      <vt:lpstr>Anfragen an DNS - Ablauf</vt:lpstr>
      <vt:lpstr>PowerPoint-Präsentation</vt:lpstr>
      <vt:lpstr>Abarbeitung der DNS Anfragen</vt:lpstr>
      <vt:lpstr>DNS: Iterative Anfrage (Der Reihe nach)</vt:lpstr>
      <vt:lpstr>DNS: Rekursive Anfrage: (Durchreichen)</vt:lpstr>
      <vt:lpstr>Regelfall: kombinierter Ansatz</vt:lpstr>
      <vt:lpstr>Beispielanfrage: host und dig</vt:lpstr>
      <vt:lpstr>DNS-Nachrichtenformat</vt:lpstr>
      <vt:lpstr>Wahl des Transportprotokolls</vt:lpstr>
      <vt:lpstr>Fragen zu DNS</vt:lpstr>
      <vt:lpstr>Klausurtermin</vt:lpstr>
      <vt:lpstr>Kapitel 3.4 Architekturen verteilter Anwendungen</vt:lpstr>
      <vt:lpstr>Anwendungsarchitektur</vt:lpstr>
      <vt:lpstr>Client-Server</vt:lpstr>
      <vt:lpstr>Peer-to-Peer-Architektur (P2P)</vt:lpstr>
      <vt:lpstr>Kapitel 3.5</vt:lpstr>
      <vt:lpstr>Web: Hypertext Transfer Protocol</vt:lpstr>
      <vt:lpstr>Grundlagen (1/2)</vt:lpstr>
      <vt:lpstr>Grundlagen (2/2)</vt:lpstr>
      <vt:lpstr>Hypertext Transfer Protocol (HTTP)</vt:lpstr>
      <vt:lpstr>Dienstnutzung</vt:lpstr>
      <vt:lpstr>HTTP-Request</vt:lpstr>
      <vt:lpstr>HTTP-Response</vt:lpstr>
      <vt:lpstr>Request-Methoden und Statuscodes in HTTP/1.1</vt:lpstr>
      <vt:lpstr>HTTP-Request-Response Beispiel</vt:lpstr>
      <vt:lpstr>HTTP als zustandsloses Protokoll</vt:lpstr>
      <vt:lpstr>Sicherheit</vt:lpstr>
      <vt:lpstr>Leistungssteigerung</vt:lpstr>
      <vt:lpstr>Pipelining</vt:lpstr>
      <vt:lpstr>Internet Relay Chat (IRC)</vt:lpstr>
      <vt:lpstr>Internet Relay Chat</vt:lpstr>
      <vt:lpstr>IRC Anwendungsarchitektur</vt:lpstr>
      <vt:lpstr>Aufbau</vt:lpstr>
      <vt:lpstr>IRC Nachrichtenformat in BNF</vt:lpstr>
      <vt:lpstr>IRC Nachrichtenbeispiel</vt:lpstr>
      <vt:lpstr>Electronic Mail (Email)</vt:lpstr>
      <vt:lpstr>Message Handling Systeme: Rollen</vt:lpstr>
      <vt:lpstr>Protokolle</vt:lpstr>
      <vt:lpstr>Protokolle (Animation)</vt:lpstr>
      <vt:lpstr>Simple Mail Transfer Protocol (SMTP)</vt:lpstr>
      <vt:lpstr>Beispiel: Einfache SMTP-Sitzung</vt:lpstr>
      <vt:lpstr>Nachrichtenformat</vt:lpstr>
      <vt:lpstr>Multi-purpose Internet  Mail Extension (MIME)</vt:lpstr>
      <vt:lpstr>Post Office Protocol (POP)</vt:lpstr>
      <vt:lpstr>Internet Mail Access Protocol (IMAP)</vt:lpstr>
      <vt:lpstr>Kapitel 3.5 Protokolle und Standards</vt:lpstr>
      <vt:lpstr>Definition: Protokoll</vt:lpstr>
      <vt:lpstr>Protokollfunktionen</vt:lpstr>
      <vt:lpstr>Typische Protokollfunktionen (1/3)</vt:lpstr>
      <vt:lpstr>Typische Protokollfunktionen (2/3)</vt:lpstr>
      <vt:lpstr>Typische Protokollfunktionen (3/3)</vt:lpstr>
      <vt:lpstr>Protokollspezifikation (1/2)</vt:lpstr>
      <vt:lpstr>Protokollspezifikation (2/2)</vt:lpstr>
      <vt:lpstr>Kapitel 3.6 Schnittstellen und Dateneinheiten</vt:lpstr>
      <vt:lpstr>Das Prinzip der Schnittbildung</vt:lpstr>
      <vt:lpstr>Modellannahmen bei Schichtenarchitekturen</vt:lpstr>
      <vt:lpstr>Schnittbildung in der Schichtenarchitektur</vt:lpstr>
      <vt:lpstr>Systemschnitt</vt:lpstr>
      <vt:lpstr>Systemschnitt</vt:lpstr>
      <vt:lpstr>Dienstschnitt</vt:lpstr>
      <vt:lpstr>Dienstschichtung (Beispiel)</vt:lpstr>
      <vt:lpstr>Dienstzugangspunkt (SAP)</vt:lpstr>
      <vt:lpstr>Protokollschnitt</vt:lpstr>
      <vt:lpstr>Protokollschnitt</vt:lpstr>
      <vt:lpstr>Protokollinstanzen</vt:lpstr>
      <vt:lpstr>Schnittbildung in der Schichtenarchitektur</vt:lpstr>
      <vt:lpstr>Dateneinheiten (1/4)</vt:lpstr>
      <vt:lpstr>Dateneinheiten (2/4)</vt:lpstr>
      <vt:lpstr>Dateneinheiten (3/4)</vt:lpstr>
      <vt:lpstr>Dateneinheiten (4/4)</vt:lpstr>
      <vt:lpstr>Zusammenfassung Dateneinheiten</vt:lpstr>
      <vt:lpstr>PowerPoint-Präsentation</vt:lpstr>
      <vt:lpstr>Ablauf des Datenflusses</vt:lpstr>
      <vt:lpstr>PowerPoint-Präsentation</vt:lpstr>
      <vt:lpstr>Datenfluss (vertikal und horizontal) </vt:lpstr>
      <vt:lpstr>Abbildungen zw. Datenblöcken</vt:lpstr>
      <vt:lpstr>Abbildungen zw. Datenblöcken (Segmenting/Reassembly)</vt:lpstr>
      <vt:lpstr>Abbildungen zw. Datenblöcken (Blocking/Deblocking)</vt:lpstr>
      <vt:lpstr>Abbildungen zw. Datenblöcken (Concatenation&amp;Separation) </vt:lpstr>
      <vt:lpstr>Kapitel 3.7 Ports und Sockets</vt:lpstr>
      <vt:lpstr>Sockets</vt:lpstr>
      <vt:lpstr>Begriffsklärung</vt:lpstr>
      <vt:lpstr>Der Multiplex Begriff</vt:lpstr>
      <vt:lpstr>PowerPoint-Präsentation</vt:lpstr>
      <vt:lpstr>Multiplexen auf der Transportschicht im Internet</vt:lpstr>
      <vt:lpstr>Programmierung von Sockets</vt:lpstr>
      <vt:lpstr>Sockets API</vt:lpstr>
      <vt:lpstr>Beispiel: Verbindungssocket</vt:lpstr>
      <vt:lpstr>TCP-Socket-Programmierungsbeispiel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Rechnernetze &amp; Verteilte Systeme</dc:title>
  <dc:creator>quirin</dc:creator>
  <cp:lastModifiedBy>Kowalewski, Roger</cp:lastModifiedBy>
  <cp:revision>401</cp:revision>
  <dcterms:created xsi:type="dcterms:W3CDTF">2016-01-14T15:59:31Z</dcterms:created>
  <dcterms:modified xsi:type="dcterms:W3CDTF">2019-07-26T14:35:47Z</dcterms:modified>
</cp:coreProperties>
</file>