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9"/>
  </p:notesMasterIdLst>
  <p:handoutMasterIdLst>
    <p:handoutMasterId r:id="rId50"/>
  </p:handoutMasterIdLst>
  <p:sldIdLst>
    <p:sldId id="265" r:id="rId2"/>
    <p:sldId id="266" r:id="rId3"/>
    <p:sldId id="410" r:id="rId4"/>
    <p:sldId id="393" r:id="rId5"/>
    <p:sldId id="335" r:id="rId6"/>
    <p:sldId id="337" r:id="rId7"/>
    <p:sldId id="338" r:id="rId8"/>
    <p:sldId id="339" r:id="rId9"/>
    <p:sldId id="342" r:id="rId10"/>
    <p:sldId id="341" r:id="rId11"/>
    <p:sldId id="385" r:id="rId12"/>
    <p:sldId id="411" r:id="rId13"/>
    <p:sldId id="412" r:id="rId14"/>
    <p:sldId id="413" r:id="rId15"/>
    <p:sldId id="414" r:id="rId16"/>
    <p:sldId id="415" r:id="rId17"/>
    <p:sldId id="416" r:id="rId18"/>
    <p:sldId id="419" r:id="rId19"/>
    <p:sldId id="420" r:id="rId20"/>
    <p:sldId id="421" r:id="rId21"/>
    <p:sldId id="267" r:id="rId22"/>
    <p:sldId id="364" r:id="rId23"/>
    <p:sldId id="365" r:id="rId24"/>
    <p:sldId id="404" r:id="rId25"/>
    <p:sldId id="397" r:id="rId26"/>
    <p:sldId id="366" r:id="rId27"/>
    <p:sldId id="398" r:id="rId28"/>
    <p:sldId id="375" r:id="rId29"/>
    <p:sldId id="376" r:id="rId30"/>
    <p:sldId id="390" r:id="rId31"/>
    <p:sldId id="399" r:id="rId32"/>
    <p:sldId id="400" r:id="rId33"/>
    <p:sldId id="372" r:id="rId34"/>
    <p:sldId id="377" r:id="rId35"/>
    <p:sldId id="368" r:id="rId36"/>
    <p:sldId id="401" r:id="rId37"/>
    <p:sldId id="379" r:id="rId38"/>
    <p:sldId id="370" r:id="rId39"/>
    <p:sldId id="389" r:id="rId40"/>
    <p:sldId id="371" r:id="rId41"/>
    <p:sldId id="391" r:id="rId42"/>
    <p:sldId id="392" r:id="rId43"/>
    <p:sldId id="402" r:id="rId44"/>
    <p:sldId id="378" r:id="rId45"/>
    <p:sldId id="373" r:id="rId46"/>
    <p:sldId id="374" r:id="rId47"/>
    <p:sldId id="45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itel 3: DNS" id="{0A01FA3D-6A07-4A48-8595-69BF66C3E212}">
          <p14:sldIdLst>
            <p14:sldId id="265"/>
            <p14:sldId id="266"/>
            <p14:sldId id="410"/>
            <p14:sldId id="393"/>
          </p14:sldIdLst>
        </p14:section>
        <p14:section name="Kapitel 3.1: Allgemeines zu Namen und Adressen" id="{84B41E4E-D34D-4DFC-B28C-386540D16E76}">
          <p14:sldIdLst>
            <p14:sldId id="335"/>
            <p14:sldId id="337"/>
            <p14:sldId id="338"/>
            <p14:sldId id="339"/>
            <p14:sldId id="342"/>
            <p14:sldId id="341"/>
            <p14:sldId id="385"/>
          </p14:sldIdLst>
        </p14:section>
        <p14:section name="Kapitel 2.2: IPv4 Adressen" id="{B5C1F129-969C-4652-B4F0-A2BDF78353F4}">
          <p14:sldIdLst>
            <p14:sldId id="411"/>
            <p14:sldId id="412"/>
            <p14:sldId id="413"/>
            <p14:sldId id="414"/>
            <p14:sldId id="415"/>
            <p14:sldId id="416"/>
            <p14:sldId id="419"/>
            <p14:sldId id="420"/>
            <p14:sldId id="421"/>
          </p14:sldIdLst>
        </p14:section>
        <p14:section name="Kapitel 2.3: DNS – Domain Name System" id="{0360DD49-FBCA-4EE2-8674-7C44C00B675C}">
          <p14:sldIdLst>
            <p14:sldId id="267"/>
            <p14:sldId id="364"/>
            <p14:sldId id="365"/>
            <p14:sldId id="404"/>
            <p14:sldId id="397"/>
            <p14:sldId id="366"/>
            <p14:sldId id="398"/>
            <p14:sldId id="375"/>
            <p14:sldId id="376"/>
            <p14:sldId id="390"/>
            <p14:sldId id="399"/>
            <p14:sldId id="400"/>
            <p14:sldId id="372"/>
            <p14:sldId id="377"/>
            <p14:sldId id="368"/>
            <p14:sldId id="401"/>
            <p14:sldId id="379"/>
            <p14:sldId id="370"/>
            <p14:sldId id="389"/>
            <p14:sldId id="371"/>
            <p14:sldId id="391"/>
            <p14:sldId id="392"/>
            <p14:sldId id="402"/>
            <p14:sldId id="378"/>
            <p14:sldId id="373"/>
            <p14:sldId id="374"/>
            <p14:sldId id="454"/>
          </p14:sldIdLst>
        </p14:section>
        <p14:section name="Fragen zu Kapitel 3" id="{986BC015-1DCF-4669-ABD8-A8E4C3C670C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rin" initials="q" lastIdx="3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49" autoAdjust="0"/>
    <p:restoredTop sz="86382"/>
  </p:normalViewPr>
  <p:slideViewPr>
    <p:cSldViewPr snapToGrid="0">
      <p:cViewPr varScale="1">
        <p:scale>
          <a:sx n="131" d="100"/>
          <a:sy n="131" d="100"/>
        </p:scale>
        <p:origin x="66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7359A2-3D82-0B42-B949-6F38BC866D0D}" type="datetimeFigureOut">
              <a:rPr lang="de-DE" smtClean="0"/>
              <a:t>22.05.2019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CA49B-A554-4846-8931-C652DD1CDE55}" type="slidenum">
              <a:rPr lang="de-DE" smtClean="0"/>
              <a:t>‹Nr.›</a:t>
            </a:fld>
            <a:endParaRPr lang="de-DE"/>
          </a:p>
        </p:txBody>
      </p:sp>
    </p:spTree>
    <p:extLst>
      <p:ext uri="{BB962C8B-B14F-4D97-AF65-F5344CB8AC3E}">
        <p14:creationId xmlns:p14="http://schemas.microsoft.com/office/powerpoint/2010/main" val="38341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0CFB8-C07B-4450-90AA-28AF97BDE110}" type="datetimeFigureOut">
              <a:rPr lang="de-DE" smtClean="0"/>
              <a:t>22.05.2019</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21DF-5BF9-422D-8EF4-C385F99DD261}" type="slidenum">
              <a:rPr lang="de-DE" smtClean="0"/>
              <a:t>‹Nr.›</a:t>
            </a:fld>
            <a:endParaRPr lang="de-DE"/>
          </a:p>
        </p:txBody>
      </p:sp>
    </p:spTree>
    <p:extLst>
      <p:ext uri="{BB962C8B-B14F-4D97-AF65-F5344CB8AC3E}">
        <p14:creationId xmlns:p14="http://schemas.microsoft.com/office/powerpoint/2010/main" val="585433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9</a:t>
            </a:fld>
            <a:endParaRPr lang="de-DE"/>
          </a:p>
        </p:txBody>
      </p:sp>
    </p:spTree>
    <p:extLst>
      <p:ext uri="{BB962C8B-B14F-4D97-AF65-F5344CB8AC3E}">
        <p14:creationId xmlns:p14="http://schemas.microsoft.com/office/powerpoint/2010/main" val="198569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11</a:t>
            </a:fld>
            <a:endParaRPr lang="de-DE"/>
          </a:p>
        </p:txBody>
      </p:sp>
    </p:spTree>
    <p:extLst>
      <p:ext uri="{BB962C8B-B14F-4D97-AF65-F5344CB8AC3E}">
        <p14:creationId xmlns:p14="http://schemas.microsoft.com/office/powerpoint/2010/main" val="1408218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93ED55-458D-0444-8B72-5BA78D1510FF}" type="datetime1">
              <a:rPr lang="de-DE" smtClean="0"/>
              <a:t>22.05.2019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
        <p:nvSpPr>
          <p:cNvPr id="7" name="Rechteck 6"/>
          <p:cNvSpPr/>
          <p:nvPr userDrawn="1"/>
        </p:nvSpPr>
        <p:spPr>
          <a:xfrm>
            <a:off x="0" y="5301208"/>
            <a:ext cx="9144000" cy="15567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mnmLogoNe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3340" y="5696143"/>
            <a:ext cx="3957321" cy="766923"/>
          </a:xfrm>
          <a:prstGeom prst="rect">
            <a:avLst/>
          </a:prstGeom>
        </p:spPr>
      </p:pic>
    </p:spTree>
    <p:extLst>
      <p:ext uri="{BB962C8B-B14F-4D97-AF65-F5344CB8AC3E}">
        <p14:creationId xmlns:p14="http://schemas.microsoft.com/office/powerpoint/2010/main" val="82468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B6789-BD13-9844-B55F-93C50A4E1A41}" type="datetime1">
              <a:rPr lang="de-DE" smtClean="0"/>
              <a:t>22.05.2019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99081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7B8B3-7644-6B4C-BFBB-2A6165FD7835}" type="datetime1">
              <a:rPr lang="de-DE" smtClean="0"/>
              <a:t>22.05.2019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53798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a:xfrm>
            <a:off x="1248553" y="1556792"/>
            <a:ext cx="7266270" cy="431060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3"/>
          <p:cNvSpPr>
            <a:spLocks noGrp="1" noChangeArrowheads="1"/>
          </p:cNvSpPr>
          <p:nvPr>
            <p:ph type="dt" sz="half" idx="10"/>
          </p:nvPr>
        </p:nvSpPr>
        <p:spPr>
          <a:ln/>
        </p:spPr>
        <p:txBody>
          <a:bodyPr/>
          <a:lstStyle>
            <a:lvl1pPr>
              <a:defRPr/>
            </a:lvl1pPr>
          </a:lstStyle>
          <a:p>
            <a:fld id="{A79EDE63-0EA4-8341-8C58-BC046A0058B2}" type="datetime1">
              <a:rPr lang="de-DE" sz="1108" smtClean="0"/>
              <a:t>22.05.2019</a:t>
            </a:fld>
            <a:endParaRPr lang="de-DE" sz="1108"/>
          </a:p>
        </p:txBody>
      </p:sp>
      <p:sp>
        <p:nvSpPr>
          <p:cNvPr id="7" name="Rectangle 5"/>
          <p:cNvSpPr>
            <a:spLocks noGrp="1" noChangeArrowheads="1"/>
          </p:cNvSpPr>
          <p:nvPr>
            <p:ph type="ftr" sz="quarter" idx="12"/>
          </p:nvPr>
        </p:nvSpPr>
        <p:spPr>
          <a:ln/>
        </p:spPr>
        <p:txBody>
          <a:bodyPr/>
          <a:lstStyle>
            <a:lvl1pPr>
              <a:defRPr/>
            </a:lvl1pPr>
          </a:lstStyle>
          <a:p>
            <a:pPr>
              <a:defRPr/>
            </a:pPr>
            <a:r>
              <a:rPr lang="de-DE"/>
              <a:t>Rechnernetze und verteilte Systeme                (Prof. Dr. D. Kranzlmüller)</a:t>
            </a:r>
          </a:p>
        </p:txBody>
      </p:sp>
      <p:sp>
        <p:nvSpPr>
          <p:cNvPr id="8" name="Foliennummernplatzhalter 2"/>
          <p:cNvSpPr>
            <a:spLocks noGrp="1"/>
          </p:cNvSpPr>
          <p:nvPr>
            <p:ph type="sldNum" sz="quarter" idx="4"/>
          </p:nvPr>
        </p:nvSpPr>
        <p:spPr>
          <a:xfrm>
            <a:off x="6758880" y="6520261"/>
            <a:ext cx="2133600" cy="365125"/>
          </a:xfrm>
          <a:prstGeom prst="rect">
            <a:avLst/>
          </a:prstGeom>
        </p:spPr>
        <p:txBody>
          <a:bodyPr vert="horz" lIns="91440" tIns="45720" rIns="91440" bIns="45720" rtlCol="0" anchor="ctr"/>
          <a:lstStyle>
            <a:lvl1pPr algn="r">
              <a:defRPr sz="1108">
                <a:solidFill>
                  <a:schemeClr val="tx1">
                    <a:tint val="75000"/>
                  </a:schemeClr>
                </a:solidFill>
                <a:latin typeface="Arial Black"/>
                <a:cs typeface="Arial Black"/>
              </a:defRPr>
            </a:lvl1pPr>
          </a:lstStyle>
          <a:p>
            <a:fld id="{FC51FD00-A5E7-2740-B1FF-C42AFF1C9198}" type="slidenum">
              <a:rPr lang="de-DE" smtClean="0"/>
              <a:pPr/>
              <a:t>‹Nr.›</a:t>
            </a:fld>
            <a:endParaRPr lang="de-DE"/>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4201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50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CE1AE-EDD9-B748-830C-FEECD50C9712}" type="datetime1">
              <a:rPr lang="de-DE" smtClean="0"/>
              <a:t>22.05.2019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38634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318CF-97AC-C447-9B42-479966325CFB}" type="datetime1">
              <a:rPr lang="de-DE" smtClean="0"/>
              <a:t>22.05.2019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50279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E6ED8-11C2-FF4F-8AB7-22D539FBCAF7}" type="datetime1">
              <a:rPr lang="de-DE" smtClean="0"/>
              <a:t>22.05.2019</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90999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636F0-654C-BD4F-B23E-FCD97ECDA6CB}" type="datetime1">
              <a:rPr lang="de-DE" smtClean="0"/>
              <a:t>22.05.2019</a:t>
            </a:fld>
            <a:endParaRPr lang="de-DE"/>
          </a:p>
        </p:txBody>
      </p:sp>
      <p:sp>
        <p:nvSpPr>
          <p:cNvPr id="8" name="Footer Placeholder 7"/>
          <p:cNvSpPr>
            <a:spLocks noGrp="1"/>
          </p:cNvSpPr>
          <p:nvPr>
            <p:ph type="ftr" sz="quarter" idx="11"/>
          </p:nvPr>
        </p:nvSpPr>
        <p:spPr/>
        <p:txBody>
          <a:bodyPr/>
          <a:lstStyle/>
          <a:p>
            <a:r>
              <a:rPr lang="de-DE"/>
              <a:t>Rechnernetze und verteilte Systeme                (Prof. Dr. D. Kranzlmüller)</a:t>
            </a:r>
          </a:p>
        </p:txBody>
      </p:sp>
      <p:sp>
        <p:nvSpPr>
          <p:cNvPr id="9" name="Slide Number Placeholder 8"/>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59689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ADB94-E9D5-544A-AA5C-A1D42931FAE6}" type="datetime1">
              <a:rPr lang="de-DE" smtClean="0"/>
              <a:t>22.05.2019</a:t>
            </a:fld>
            <a:endParaRPr lang="de-DE"/>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29532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459E2-E776-8D48-86BF-C28BC589016E}" type="datetime1">
              <a:rPr lang="de-DE" smtClean="0"/>
              <a:t>22.05.2019</a:t>
            </a:fld>
            <a:endParaRPr lang="de-DE"/>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48727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9ADE90-1111-254D-802F-B26A64ED586A}" type="datetime1">
              <a:rPr lang="de-DE" smtClean="0"/>
              <a:t>22.05.2019</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13450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B842B4-F846-0C41-93B3-CDE9D6545FDC}" type="datetime1">
              <a:rPr lang="de-DE" smtClean="0"/>
              <a:t>22.05.2019</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63363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078AB-96C0-264C-8B62-FFC9E9F0077C}" type="datetime1">
              <a:rPr lang="de-DE" smtClean="0"/>
              <a:t>22.05.2019</a:t>
            </a:fld>
            <a:endParaRPr lang="de-DE" dirty="0"/>
          </a:p>
        </p:txBody>
      </p:sp>
      <p:sp>
        <p:nvSpPr>
          <p:cNvPr id="5" name="Footer Placeholder 4"/>
          <p:cNvSpPr>
            <a:spLocks noGrp="1"/>
          </p:cNvSpPr>
          <p:nvPr>
            <p:ph type="ftr" sz="quarter" idx="3"/>
          </p:nvPr>
        </p:nvSpPr>
        <p:spPr>
          <a:xfrm>
            <a:off x="3028950" y="63581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Rechnernetze und verteilte Systeme                (Prof. Dr. D. Kranzlmüller)</a:t>
            </a:r>
          </a:p>
        </p:txBody>
      </p:sp>
      <p:sp>
        <p:nvSpPr>
          <p:cNvPr id="6" name="Slide Number Placeholder 5"/>
          <p:cNvSpPr>
            <a:spLocks noGrp="1"/>
          </p:cNvSpPr>
          <p:nvPr>
            <p:ph type="sldNum" sz="quarter" idx="4"/>
          </p:nvPr>
        </p:nvSpPr>
        <p:spPr>
          <a:xfrm>
            <a:off x="6457950" y="63581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63B0E-122E-4112-8AEA-022338C1FEFA}" type="slidenum">
              <a:rPr lang="de-DE" smtClean="0"/>
              <a:t>‹Nr.›</a:t>
            </a:fld>
            <a:endParaRPr lang="de-DE"/>
          </a:p>
        </p:txBody>
      </p:sp>
      <p:pic>
        <p:nvPicPr>
          <p:cNvPr id="7" name="Bild 6" descr="mnmLogoNeu.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7018" y="6398990"/>
            <a:ext cx="1463040" cy="283535"/>
          </a:xfrm>
          <a:prstGeom prst="rect">
            <a:avLst/>
          </a:prstGeom>
        </p:spPr>
      </p:pic>
    </p:spTree>
    <p:extLst>
      <p:ext uri="{BB962C8B-B14F-4D97-AF65-F5344CB8AC3E}">
        <p14:creationId xmlns:p14="http://schemas.microsoft.com/office/powerpoint/2010/main" val="2699380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dirty="0"/>
              <a:t>Kapitel </a:t>
            </a:r>
            <a:r>
              <a:rPr lang="de-DE" dirty="0" smtClean="0"/>
              <a:t>3: </a:t>
            </a:r>
            <a:r>
              <a:rPr lang="de-DE" dirty="0"/>
              <a:t/>
            </a:r>
            <a:br>
              <a:rPr lang="de-DE" dirty="0"/>
            </a:br>
            <a:r>
              <a:rPr lang="de-DE" dirty="0" smtClean="0"/>
              <a:t>Anwendungsschicht</a:t>
            </a:r>
            <a:endParaRPr lang="de-DE" dirty="0"/>
          </a:p>
        </p:txBody>
      </p:sp>
    </p:spTree>
    <p:extLst>
      <p:ext uri="{BB962C8B-B14F-4D97-AF65-F5344CB8AC3E}">
        <p14:creationId xmlns:p14="http://schemas.microsoft.com/office/powerpoint/2010/main" val="2768798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Lokalisierung von Objekten</a:t>
            </a:r>
          </a:p>
        </p:txBody>
      </p:sp>
      <p:sp>
        <p:nvSpPr>
          <p:cNvPr id="3" name="Content Placeholder 2"/>
          <p:cNvSpPr>
            <a:spLocks noGrp="1"/>
          </p:cNvSpPr>
          <p:nvPr>
            <p:ph idx="1"/>
          </p:nvPr>
        </p:nvSpPr>
        <p:spPr/>
        <p:txBody>
          <a:bodyPr>
            <a:normAutofit/>
          </a:bodyPr>
          <a:lstStyle/>
          <a:p>
            <a:r>
              <a:rPr lang="de-DE" b="1" dirty="0"/>
              <a:t>Namensauflösung</a:t>
            </a:r>
            <a:r>
              <a:rPr lang="de-DE" dirty="0"/>
              <a:t>: Adressfindung der Objekte, für die ein Name steht</a:t>
            </a:r>
          </a:p>
          <a:p>
            <a:r>
              <a:rPr lang="de-DE" dirty="0"/>
              <a:t>Zwei Ansätze:</a:t>
            </a:r>
          </a:p>
          <a:p>
            <a:pPr lvl="1"/>
            <a:r>
              <a:rPr lang="de-DE" dirty="0"/>
              <a:t>Namen werden durch separaten Dienst z.B. mit Hilfe von Zuordnungstabellen abgebildet</a:t>
            </a:r>
          </a:p>
          <a:p>
            <a:pPr lvl="1"/>
            <a:r>
              <a:rPr lang="de-DE" dirty="0"/>
              <a:t>Adresse ist aus der Namensstruktur ableitbar: &lt;Prozessname&gt;:=&lt;Netz&gt;.&lt;Subnetz&gt;.&lt;Host&gt;.&lt;ID&gt;</a:t>
            </a:r>
          </a:p>
          <a:p>
            <a:r>
              <a:rPr lang="de-DE" dirty="0"/>
              <a:t>Im Internet: </a:t>
            </a:r>
            <a:br>
              <a:rPr lang="de-DE" dirty="0"/>
            </a:br>
            <a:r>
              <a:rPr lang="de-DE" dirty="0"/>
              <a:t>Namensauflösung via DNS </a:t>
            </a:r>
            <a:r>
              <a:rPr lang="de-DE" dirty="0">
                <a:sym typeface="Wingdings"/>
              </a:rPr>
              <a:t> </a:t>
            </a:r>
            <a:r>
              <a:rPr lang="de-DE" dirty="0"/>
              <a:t>Kapitel 2.3</a:t>
            </a:r>
          </a:p>
        </p:txBody>
      </p:sp>
      <p:sp>
        <p:nvSpPr>
          <p:cNvPr id="4" name="Slide Number Placeholder 3"/>
          <p:cNvSpPr>
            <a:spLocks noGrp="1"/>
          </p:cNvSpPr>
          <p:nvPr>
            <p:ph type="sldNum" sz="quarter" idx="12"/>
          </p:nvPr>
        </p:nvSpPr>
        <p:spPr/>
        <p:txBody>
          <a:bodyPr/>
          <a:lstStyle/>
          <a:p>
            <a:fld id="{62E63B0E-122E-4112-8AEA-022338C1FEFA}" type="slidenum">
              <a:rPr lang="de-DE" smtClean="0"/>
              <a:t>10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14962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a:t>
            </a:r>
            <a:r>
              <a:rPr lang="de-DE" dirty="0" smtClean="0"/>
              <a:t>Namensauflösung Web</a:t>
            </a:r>
            <a:r>
              <a:rPr lang="de-DE" dirty="0"/>
              <a:t/>
            </a:r>
            <a:br>
              <a:rPr lang="de-DE" dirty="0"/>
            </a:br>
            <a:r>
              <a:rPr lang="de-DE" sz="2400" dirty="0"/>
              <a:t>(stark vereinfacht)</a:t>
            </a:r>
            <a:endParaRPr lang="de-DE" dirty="0"/>
          </a:p>
        </p:txBody>
      </p:sp>
      <p:sp>
        <p:nvSpPr>
          <p:cNvPr id="3" name="Slide Number Placeholder 2"/>
          <p:cNvSpPr>
            <a:spLocks noGrp="1"/>
          </p:cNvSpPr>
          <p:nvPr>
            <p:ph type="sldNum" sz="quarter" idx="12"/>
          </p:nvPr>
        </p:nvSpPr>
        <p:spPr/>
        <p:txBody>
          <a:bodyPr/>
          <a:lstStyle/>
          <a:p>
            <a:fld id="{62E63B0E-122E-4112-8AEA-022338C1FEFA}" type="slidenum">
              <a:rPr lang="de-DE" smtClean="0"/>
              <a:t>11</a:t>
            </a:fld>
            <a:endParaRPr lang="de-DE"/>
          </a:p>
        </p:txBody>
      </p:sp>
      <p:sp>
        <p:nvSpPr>
          <p:cNvPr id="4" name="Rechteck 4"/>
          <p:cNvSpPr/>
          <p:nvPr/>
        </p:nvSpPr>
        <p:spPr>
          <a:xfrm>
            <a:off x="2073154" y="2948418"/>
            <a:ext cx="110269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Name Server</a:t>
            </a:r>
          </a:p>
        </p:txBody>
      </p:sp>
      <p:sp>
        <p:nvSpPr>
          <p:cNvPr id="5" name="Rechteck 6"/>
          <p:cNvSpPr/>
          <p:nvPr/>
        </p:nvSpPr>
        <p:spPr>
          <a:xfrm>
            <a:off x="5326884" y="294841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lumMod val="65000"/>
                  </a:schemeClr>
                </a:solidFill>
              </a:rPr>
              <a:t>Browser</a:t>
            </a:r>
            <a:endParaRPr lang="de-DE" dirty="0">
              <a:solidFill>
                <a:schemeClr val="bg1">
                  <a:lumMod val="65000"/>
                </a:schemeClr>
              </a:solidFill>
            </a:endParaRPr>
          </a:p>
        </p:txBody>
      </p:sp>
      <p:sp>
        <p:nvSpPr>
          <p:cNvPr id="6" name="Rechteck 7"/>
          <p:cNvSpPr/>
          <p:nvPr/>
        </p:nvSpPr>
        <p:spPr>
          <a:xfrm>
            <a:off x="5326884" y="420341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Schicht 4 (TCP)</a:t>
            </a:r>
          </a:p>
        </p:txBody>
      </p:sp>
      <p:sp>
        <p:nvSpPr>
          <p:cNvPr id="7" name="Rechteck 11"/>
          <p:cNvSpPr/>
          <p:nvPr/>
        </p:nvSpPr>
        <p:spPr>
          <a:xfrm>
            <a:off x="5326884" y="546787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Schicht 3 (IP)</a:t>
            </a:r>
          </a:p>
        </p:txBody>
      </p:sp>
      <p:cxnSp>
        <p:nvCxnSpPr>
          <p:cNvPr id="8" name="Gerade Verbindung mit Pfeil 13"/>
          <p:cNvCxnSpPr>
            <a:endCxn id="5" idx="0"/>
          </p:cNvCxnSpPr>
          <p:nvPr/>
        </p:nvCxnSpPr>
        <p:spPr>
          <a:xfrm>
            <a:off x="6161392" y="2278985"/>
            <a:ext cx="0" cy="669433"/>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feld 16"/>
          <p:cNvSpPr txBox="1"/>
          <p:nvPr/>
        </p:nvSpPr>
        <p:spPr>
          <a:xfrm>
            <a:off x="5326884" y="1690689"/>
            <a:ext cx="1669015" cy="369332"/>
          </a:xfrm>
          <a:prstGeom prst="rect">
            <a:avLst/>
          </a:prstGeom>
          <a:solidFill>
            <a:srgbClr val="FFFFFF"/>
          </a:solidFill>
          <a:ln>
            <a:solidFill>
              <a:srgbClr val="FFFFFF"/>
            </a:solidFill>
          </a:ln>
        </p:spPr>
        <p:txBody>
          <a:bodyPr wrap="square" rtlCol="0">
            <a:spAutoFit/>
          </a:bodyPr>
          <a:lstStyle/>
          <a:p>
            <a:pPr algn="ctr"/>
            <a:r>
              <a:rPr lang="de-DE" dirty="0"/>
              <a:t>Benutzer</a:t>
            </a:r>
          </a:p>
        </p:txBody>
      </p:sp>
      <p:sp>
        <p:nvSpPr>
          <p:cNvPr id="10" name="Textfeld 17"/>
          <p:cNvSpPr txBox="1"/>
          <p:nvPr/>
        </p:nvSpPr>
        <p:spPr>
          <a:xfrm>
            <a:off x="5317039" y="1975047"/>
            <a:ext cx="1777443" cy="307777"/>
          </a:xfrm>
          <a:prstGeom prst="rect">
            <a:avLst/>
          </a:prstGeom>
          <a:solidFill>
            <a:srgbClr val="FFFFFF"/>
          </a:solidFill>
          <a:ln>
            <a:solidFill>
              <a:srgbClr val="FFFFFF"/>
            </a:solidFill>
          </a:ln>
        </p:spPr>
        <p:txBody>
          <a:bodyPr wrap="square" rtlCol="0">
            <a:spAutoFit/>
          </a:bodyPr>
          <a:lstStyle/>
          <a:p>
            <a:pPr algn="ctr"/>
            <a:r>
              <a:rPr lang="de-DE" sz="1400" dirty="0" smtClean="0"/>
              <a:t>www.ifi.lmu.de</a:t>
            </a:r>
            <a:endParaRPr lang="de-DE" sz="1400" dirty="0"/>
          </a:p>
        </p:txBody>
      </p:sp>
      <p:cxnSp>
        <p:nvCxnSpPr>
          <p:cNvPr id="11" name="Gerade Verbindung mit Pfeil 18"/>
          <p:cNvCxnSpPr/>
          <p:nvPr/>
        </p:nvCxnSpPr>
        <p:spPr>
          <a:xfrm flipH="1">
            <a:off x="3175850" y="3135466"/>
            <a:ext cx="2151034" cy="0"/>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21"/>
          <p:cNvCxnSpPr/>
          <p:nvPr/>
        </p:nvCxnSpPr>
        <p:spPr>
          <a:xfrm flipH="1">
            <a:off x="3175850" y="3425690"/>
            <a:ext cx="2151034" cy="0"/>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 name="Textfeld 23"/>
          <p:cNvSpPr txBox="1"/>
          <p:nvPr/>
        </p:nvSpPr>
        <p:spPr>
          <a:xfrm>
            <a:off x="3281381" y="2768626"/>
            <a:ext cx="1967205" cy="307777"/>
          </a:xfrm>
          <a:prstGeom prst="rect">
            <a:avLst/>
          </a:prstGeom>
          <a:noFill/>
          <a:ln>
            <a:noFill/>
          </a:ln>
        </p:spPr>
        <p:txBody>
          <a:bodyPr wrap="none" rtlCol="0">
            <a:spAutoFit/>
          </a:bodyPr>
          <a:lstStyle/>
          <a:p>
            <a:r>
              <a:rPr lang="de-DE" sz="1400" dirty="0"/>
              <a:t>Anfrage: www.ifi.lmu.de</a:t>
            </a:r>
          </a:p>
        </p:txBody>
      </p:sp>
      <p:sp>
        <p:nvSpPr>
          <p:cNvPr id="14" name="Textfeld 24"/>
          <p:cNvSpPr txBox="1"/>
          <p:nvPr/>
        </p:nvSpPr>
        <p:spPr>
          <a:xfrm>
            <a:off x="3746884" y="3382653"/>
            <a:ext cx="1048597" cy="523220"/>
          </a:xfrm>
          <a:prstGeom prst="rect">
            <a:avLst/>
          </a:prstGeom>
          <a:noFill/>
          <a:ln>
            <a:noFill/>
          </a:ln>
        </p:spPr>
        <p:txBody>
          <a:bodyPr wrap="none" rtlCol="0">
            <a:spAutoFit/>
          </a:bodyPr>
          <a:lstStyle/>
          <a:p>
            <a:r>
              <a:rPr lang="de-DE" sz="1400" dirty="0">
                <a:solidFill>
                  <a:srgbClr val="000000"/>
                </a:solidFill>
              </a:rPr>
              <a:t>Antwort:</a:t>
            </a:r>
          </a:p>
          <a:p>
            <a:r>
              <a:rPr lang="de-DE" sz="1400" dirty="0">
                <a:solidFill>
                  <a:srgbClr val="000000"/>
                </a:solidFill>
              </a:rPr>
              <a:t>192.12.69.5</a:t>
            </a:r>
          </a:p>
        </p:txBody>
      </p:sp>
      <p:cxnSp>
        <p:nvCxnSpPr>
          <p:cNvPr id="15" name="Gerade Verbindung mit Pfeil 25"/>
          <p:cNvCxnSpPr>
            <a:stCxn id="5" idx="2"/>
            <a:endCxn id="6" idx="0"/>
          </p:cNvCxnSpPr>
          <p:nvPr/>
        </p:nvCxnSpPr>
        <p:spPr>
          <a:xfrm>
            <a:off x="6161392" y="3578473"/>
            <a:ext cx="0" cy="624945"/>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30"/>
          <p:cNvCxnSpPr/>
          <p:nvPr/>
        </p:nvCxnSpPr>
        <p:spPr>
          <a:xfrm>
            <a:off x="6161392" y="4833088"/>
            <a:ext cx="0" cy="624945"/>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31"/>
          <p:cNvCxnSpPr/>
          <p:nvPr/>
        </p:nvCxnSpPr>
        <p:spPr>
          <a:xfrm>
            <a:off x="6158625" y="2282824"/>
            <a:ext cx="0" cy="669433"/>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35"/>
          <p:cNvCxnSpPr/>
          <p:nvPr/>
        </p:nvCxnSpPr>
        <p:spPr>
          <a:xfrm flipH="1">
            <a:off x="3175851" y="3140197"/>
            <a:ext cx="2151034" cy="0"/>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37"/>
          <p:cNvCxnSpPr/>
          <p:nvPr/>
        </p:nvCxnSpPr>
        <p:spPr>
          <a:xfrm flipH="1">
            <a:off x="3175851" y="3425306"/>
            <a:ext cx="2151034" cy="0"/>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38"/>
          <p:cNvCxnSpPr/>
          <p:nvPr/>
        </p:nvCxnSpPr>
        <p:spPr>
          <a:xfrm>
            <a:off x="6168468" y="3578473"/>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feld 41"/>
          <p:cNvSpPr txBox="1"/>
          <p:nvPr/>
        </p:nvSpPr>
        <p:spPr>
          <a:xfrm>
            <a:off x="6158625" y="3731192"/>
            <a:ext cx="1048597" cy="307777"/>
          </a:xfrm>
          <a:prstGeom prst="rect">
            <a:avLst/>
          </a:prstGeom>
          <a:noFill/>
          <a:ln>
            <a:noFill/>
          </a:ln>
        </p:spPr>
        <p:txBody>
          <a:bodyPr wrap="none" rtlCol="0">
            <a:spAutoFit/>
          </a:bodyPr>
          <a:lstStyle/>
          <a:p>
            <a:r>
              <a:rPr lang="de-DE" sz="1400" dirty="0">
                <a:solidFill>
                  <a:srgbClr val="000000"/>
                </a:solidFill>
              </a:rPr>
              <a:t>192.12.69.5</a:t>
            </a:r>
          </a:p>
        </p:txBody>
      </p:sp>
      <p:cxnSp>
        <p:nvCxnSpPr>
          <p:cNvPr id="22" name="Gerade Verbindung mit Pfeil 42"/>
          <p:cNvCxnSpPr/>
          <p:nvPr/>
        </p:nvCxnSpPr>
        <p:spPr>
          <a:xfrm>
            <a:off x="6158623" y="4833088"/>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feld 43"/>
          <p:cNvSpPr txBox="1"/>
          <p:nvPr/>
        </p:nvSpPr>
        <p:spPr>
          <a:xfrm>
            <a:off x="6173191" y="5002925"/>
            <a:ext cx="1048597" cy="307777"/>
          </a:xfrm>
          <a:prstGeom prst="rect">
            <a:avLst/>
          </a:prstGeom>
          <a:noFill/>
          <a:ln>
            <a:noFill/>
          </a:ln>
        </p:spPr>
        <p:txBody>
          <a:bodyPr wrap="none" rtlCol="0">
            <a:spAutoFit/>
          </a:bodyPr>
          <a:lstStyle/>
          <a:p>
            <a:r>
              <a:rPr lang="de-DE" sz="1400" dirty="0">
                <a:solidFill>
                  <a:srgbClr val="000000"/>
                </a:solidFill>
              </a:rPr>
              <a:t>192.12.69.5</a:t>
            </a:r>
          </a:p>
        </p:txBody>
      </p:sp>
      <p:sp>
        <p:nvSpPr>
          <p:cNvPr id="24" name="Fußzeilenplatzhalter 23"/>
          <p:cNvSpPr>
            <a:spLocks noGrp="1"/>
          </p:cNvSpPr>
          <p:nvPr>
            <p:ph type="ftr" sz="quarter" idx="11"/>
          </p:nvPr>
        </p:nvSpPr>
        <p:spPr/>
        <p:txBody>
          <a:bodyPr/>
          <a:lstStyle/>
          <a:p>
            <a:r>
              <a:rPr lang="de-DE"/>
              <a:t>Rechnernetze und verteilte Systeme                (Prof. Dr. D. Kranzlmüller)</a:t>
            </a:r>
          </a:p>
        </p:txBody>
      </p:sp>
      <p:grpSp>
        <p:nvGrpSpPr>
          <p:cNvPr id="27" name="Gruppierung 26"/>
          <p:cNvGrpSpPr/>
          <p:nvPr/>
        </p:nvGrpSpPr>
        <p:grpSpPr>
          <a:xfrm>
            <a:off x="421295" y="2002819"/>
            <a:ext cx="3858812" cy="3104015"/>
            <a:chOff x="421295" y="2002819"/>
            <a:chExt cx="3858812" cy="3104015"/>
          </a:xfrm>
        </p:grpSpPr>
        <p:pic>
          <p:nvPicPr>
            <p:cNvPr id="25" name="Bild 24"/>
            <p:cNvPicPr>
              <a:picLocks noChangeAspect="1"/>
            </p:cNvPicPr>
            <p:nvPr/>
          </p:nvPicPr>
          <p:blipFill>
            <a:blip r:embed="rId3"/>
            <a:stretch>
              <a:fillRect/>
            </a:stretch>
          </p:blipFill>
          <p:spPr>
            <a:xfrm>
              <a:off x="1507904" y="2002819"/>
              <a:ext cx="1685594" cy="2548145"/>
            </a:xfrm>
            <a:prstGeom prst="rect">
              <a:avLst/>
            </a:prstGeom>
          </p:spPr>
        </p:pic>
        <p:sp>
          <p:nvSpPr>
            <p:cNvPr id="26" name="Textfeld 25"/>
            <p:cNvSpPr txBox="1"/>
            <p:nvPr/>
          </p:nvSpPr>
          <p:spPr>
            <a:xfrm>
              <a:off x="421295" y="4706724"/>
              <a:ext cx="3858812" cy="400110"/>
            </a:xfrm>
            <a:prstGeom prst="rect">
              <a:avLst/>
            </a:prstGeom>
            <a:noFill/>
          </p:spPr>
          <p:txBody>
            <a:bodyPr wrap="none" rtlCol="0">
              <a:spAutoFit/>
            </a:bodyPr>
            <a:lstStyle/>
            <a:p>
              <a:pPr algn="ctr"/>
              <a:r>
                <a:rPr lang="de-DE" sz="1200" dirty="0"/>
                <a:t>Umschlagseite des Berliner Telefonbuchs vom 14. Juli 1881</a:t>
              </a:r>
              <a:br>
                <a:rPr lang="de-DE" sz="1200" dirty="0"/>
              </a:br>
              <a:r>
                <a:rPr lang="de-DE" sz="800" dirty="0"/>
                <a:t>https://</a:t>
              </a:r>
              <a:r>
                <a:rPr lang="de-DE" sz="800" dirty="0" err="1"/>
                <a:t>commons.wikimedia.org</a:t>
              </a:r>
              <a:r>
                <a:rPr lang="de-DE" sz="800" dirty="0"/>
                <a:t>/</a:t>
              </a:r>
              <a:r>
                <a:rPr lang="de-DE" sz="800" dirty="0" err="1"/>
                <a:t>wiki</a:t>
              </a:r>
              <a:r>
                <a:rPr lang="de-DE" sz="800" dirty="0"/>
                <a:t>/File:Berliner_Telefonbuch_1881_Umschlag.jpg</a:t>
              </a:r>
            </a:p>
          </p:txBody>
        </p:sp>
      </p:grpSp>
      <p:cxnSp>
        <p:nvCxnSpPr>
          <p:cNvPr id="28" name="Gerade Verbindung mit Pfeil 42"/>
          <p:cNvCxnSpPr/>
          <p:nvPr/>
        </p:nvCxnSpPr>
        <p:spPr>
          <a:xfrm>
            <a:off x="6158623" y="6097933"/>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5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500"/>
                            </p:stCondLst>
                            <p:childTnLst>
                              <p:par>
                                <p:cTn id="17" presetID="7" presetClass="emph" presetSubtype="2" fill="hold" nodeType="afterEffect">
                                  <p:stCondLst>
                                    <p:cond delay="0"/>
                                  </p:stCondLst>
                                  <p:childTnLst>
                                    <p:animClr clrSpc="rgb" dir="cw">
                                      <p:cBhvr>
                                        <p:cTn id="18" dur="500" fill="hold"/>
                                        <p:tgtEl>
                                          <p:spTgt spid="5"/>
                                        </p:tgtEl>
                                        <p:attrNameLst>
                                          <p:attrName>stroke.color</p:attrName>
                                        </p:attrNameLst>
                                      </p:cBhvr>
                                      <p:to>
                                        <a:schemeClr val="accent1"/>
                                      </p:to>
                                    </p:animClr>
                                    <p:set>
                                      <p:cBhvr>
                                        <p:cTn id="19" dur="500" fill="hold"/>
                                        <p:tgtEl>
                                          <p:spTgt spid="5"/>
                                        </p:tgtEl>
                                        <p:attrNameLst>
                                          <p:attrName>stroke.on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5"/>
                                        </p:tgtEl>
                                        <p:attrNameLst>
                                          <p:attrName>fillcolor</p:attrName>
                                        </p:attrNameLst>
                                      </p:cBhvr>
                                      <p:to>
                                        <a:srgbClr val="BAD0EC"/>
                                      </p:to>
                                    </p:animClr>
                                    <p:set>
                                      <p:cBhvr>
                                        <p:cTn id="22" dur="500" fill="hold"/>
                                        <p:tgtEl>
                                          <p:spTgt spid="5"/>
                                        </p:tgtEl>
                                        <p:attrNameLst>
                                          <p:attrName>fill.type</p:attrName>
                                        </p:attrNameLst>
                                      </p:cBhvr>
                                      <p:to>
                                        <p:strVal val="solid"/>
                                      </p:to>
                                    </p:set>
                                    <p:set>
                                      <p:cBhvr>
                                        <p:cTn id="23" dur="500" fill="hold"/>
                                        <p:tgtEl>
                                          <p:spTgt spid="5"/>
                                        </p:tgtEl>
                                        <p:attrNameLst>
                                          <p:attrName>fill.on</p:attrName>
                                        </p:attrNameLst>
                                      </p:cBhvr>
                                      <p:to>
                                        <p:strVal val="true"/>
                                      </p:to>
                                    </p:set>
                                  </p:childTnLst>
                                </p:cTn>
                              </p:par>
                              <p:par>
                                <p:cTn id="24" presetID="3" presetClass="emph" presetSubtype="2" fill="hold" grpId="0" nodeType="withEffect">
                                  <p:stCondLst>
                                    <p:cond delay="0"/>
                                  </p:stCondLst>
                                  <p:childTnLst>
                                    <p:animClr clrSpc="rgb" dir="cw">
                                      <p:cBhvr override="childStyle">
                                        <p:cTn id="25" dur="500" fill="hold"/>
                                        <p:tgtEl>
                                          <p:spTgt spid="5"/>
                                        </p:tgtEl>
                                        <p:attrNameLst>
                                          <p:attrName>style.color</p:attrName>
                                        </p:attrNameLst>
                                      </p:cBhvr>
                                      <p:to>
                                        <a:schemeClr val="tx1"/>
                                      </p:to>
                                    </p:animClr>
                                  </p:childTnLst>
                                </p:cTn>
                              </p:par>
                              <p:par>
                                <p:cTn id="26" presetID="22" presetClass="exit" presetSubtype="1" fill="hold" nodeType="withEffect">
                                  <p:stCondLst>
                                    <p:cond delay="0"/>
                                  </p:stCondLst>
                                  <p:childTnLst>
                                    <p:animEffect transition="out" filter="wipe(up)">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p:tgtEl>
                                          <p:spTgt spid="13"/>
                                        </p:tgtEl>
                                        <p:attrNameLst>
                                          <p:attrName>ppt_x</p:attrName>
                                        </p:attrNameLst>
                                      </p:cBhvr>
                                      <p:tavLst>
                                        <p:tav tm="0">
                                          <p:val>
                                            <p:strVal val="#ppt_x+#ppt_w*1.125000"/>
                                          </p:val>
                                        </p:tav>
                                        <p:tav tm="100000">
                                          <p:val>
                                            <p:strVal val="#ppt_x"/>
                                          </p:val>
                                        </p:tav>
                                      </p:tavLst>
                                    </p:anim>
                                    <p:animEffect transition="in" filter="wipe(left)">
                                      <p:cBhvr>
                                        <p:cTn id="34" dur="1000"/>
                                        <p:tgtEl>
                                          <p:spTgt spid="13"/>
                                        </p:tgtEl>
                                      </p:cBhvr>
                                    </p:animEffect>
                                  </p:childTnLst>
                                </p:cTn>
                              </p:par>
                              <p:par>
                                <p:cTn id="35" presetID="22" presetClass="entr" presetSubtype="2"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1000"/>
                                        <p:tgtEl>
                                          <p:spTgt spid="18"/>
                                        </p:tgtEl>
                                      </p:cBhvr>
                                    </p:animEffect>
                                  </p:childTnLst>
                                </p:cTn>
                              </p:par>
                              <p:par>
                                <p:cTn id="38" presetID="7" presetClass="emph" presetSubtype="2" fill="hold" nodeType="withEffect">
                                  <p:stCondLst>
                                    <p:cond delay="0"/>
                                  </p:stCondLst>
                                  <p:childTnLst>
                                    <p:animClr clrSpc="rgb" dir="cw">
                                      <p:cBhvr>
                                        <p:cTn id="39" dur="500" fill="hold"/>
                                        <p:tgtEl>
                                          <p:spTgt spid="5"/>
                                        </p:tgtEl>
                                        <p:attrNameLst>
                                          <p:attrName>stroke.color</p:attrName>
                                        </p:attrNameLst>
                                      </p:cBhvr>
                                      <p:to>
                                        <a:srgbClr val="A6A6A6"/>
                                      </p:to>
                                    </p:animClr>
                                    <p:set>
                                      <p:cBhvr>
                                        <p:cTn id="40" dur="500" fill="hold"/>
                                        <p:tgtEl>
                                          <p:spTgt spid="5"/>
                                        </p:tgtEl>
                                        <p:attrNameLst>
                                          <p:attrName>stroke.on</p:attrName>
                                        </p:attrNameLst>
                                      </p:cBhvr>
                                      <p:to>
                                        <p:strVal val="true"/>
                                      </p:to>
                                    </p:set>
                                  </p:childTnLst>
                                </p:cTn>
                              </p:par>
                            </p:childTnLst>
                          </p:cTn>
                        </p:par>
                        <p:par>
                          <p:cTn id="41" fill="hold">
                            <p:stCondLst>
                              <p:cond delay="1000"/>
                            </p:stCondLst>
                            <p:childTnLst>
                              <p:par>
                                <p:cTn id="42" presetID="1" presetClass="emph" presetSubtype="2" fill="hold" nodeType="afterEffect">
                                  <p:stCondLst>
                                    <p:cond delay="0"/>
                                  </p:stCondLst>
                                  <p:childTnLst>
                                    <p:animClr clrSpc="rgb" dir="cw">
                                      <p:cBhvr>
                                        <p:cTn id="43" dur="2000" fill="hold"/>
                                        <p:tgtEl>
                                          <p:spTgt spid="4"/>
                                        </p:tgtEl>
                                        <p:attrNameLst>
                                          <p:attrName>fillcolor</p:attrName>
                                        </p:attrNameLst>
                                      </p:cBhvr>
                                      <p:to>
                                        <a:srgbClr val="BAD0EC"/>
                                      </p:to>
                                    </p:animClr>
                                    <p:set>
                                      <p:cBhvr>
                                        <p:cTn id="44" dur="2000" fill="hold"/>
                                        <p:tgtEl>
                                          <p:spTgt spid="4"/>
                                        </p:tgtEl>
                                        <p:attrNameLst>
                                          <p:attrName>fill.type</p:attrName>
                                        </p:attrNameLst>
                                      </p:cBhvr>
                                      <p:to>
                                        <p:strVal val="solid"/>
                                      </p:to>
                                    </p:set>
                                    <p:set>
                                      <p:cBhvr>
                                        <p:cTn id="45" dur="2000" fill="hold"/>
                                        <p:tgtEl>
                                          <p:spTgt spid="4"/>
                                        </p:tgtEl>
                                        <p:attrNameLst>
                                          <p:attrName>fill.on</p:attrName>
                                        </p:attrNameLst>
                                      </p:cBhvr>
                                      <p:to>
                                        <p:strVal val="true"/>
                                      </p:to>
                                    </p:set>
                                  </p:childTnLst>
                                </p:cTn>
                              </p:par>
                              <p:par>
                                <p:cTn id="46" presetID="3" presetClass="emph" presetSubtype="2" fill="hold" grpId="0" nodeType="withEffect">
                                  <p:stCondLst>
                                    <p:cond delay="0"/>
                                  </p:stCondLst>
                                  <p:childTnLst>
                                    <p:animClr clrSpc="rgb" dir="cw">
                                      <p:cBhvr override="childStyle">
                                        <p:cTn id="47" dur="2000" fill="hold"/>
                                        <p:tgtEl>
                                          <p:spTgt spid="4"/>
                                        </p:tgtEl>
                                        <p:attrNameLst>
                                          <p:attrName>style.color</p:attrName>
                                        </p:attrNameLst>
                                      </p:cBhvr>
                                      <p:to>
                                        <a:schemeClr val="tx1"/>
                                      </p:to>
                                    </p:animClr>
                                  </p:childTnLst>
                                </p:cTn>
                              </p:par>
                              <p:par>
                                <p:cTn id="48" presetID="7" presetClass="emph" presetSubtype="2" fill="hold" nodeType="withEffect">
                                  <p:stCondLst>
                                    <p:cond delay="0"/>
                                  </p:stCondLst>
                                  <p:childTnLst>
                                    <p:animClr clrSpc="rgb" dir="cw">
                                      <p:cBhvr>
                                        <p:cTn id="49" dur="2000" fill="hold"/>
                                        <p:tgtEl>
                                          <p:spTgt spid="4"/>
                                        </p:tgtEl>
                                        <p:attrNameLst>
                                          <p:attrName>stroke.color</p:attrName>
                                        </p:attrNameLst>
                                      </p:cBhvr>
                                      <p:to>
                                        <a:schemeClr val="accent1"/>
                                      </p:to>
                                    </p:animClr>
                                    <p:set>
                                      <p:cBhvr>
                                        <p:cTn id="50" dur="2000" fill="hold"/>
                                        <p:tgtEl>
                                          <p:spTgt spid="4"/>
                                        </p:tgtEl>
                                        <p:attrNameLst>
                                          <p:attrName>stroke.on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5"/>
                                        </p:tgtEl>
                                        <p:attrNameLst>
                                          <p:attrName>fillcolor</p:attrName>
                                        </p:attrNameLst>
                                      </p:cBhvr>
                                      <p:to>
                                        <a:srgbClr val="D9D9D9"/>
                                      </p:to>
                                    </p:animClr>
                                    <p:set>
                                      <p:cBhvr>
                                        <p:cTn id="53" dur="500" fill="hold"/>
                                        <p:tgtEl>
                                          <p:spTgt spid="5"/>
                                        </p:tgtEl>
                                        <p:attrNameLst>
                                          <p:attrName>fill.type</p:attrName>
                                        </p:attrNameLst>
                                      </p:cBhvr>
                                      <p:to>
                                        <p:strVal val="solid"/>
                                      </p:to>
                                    </p:set>
                                    <p:set>
                                      <p:cBhvr>
                                        <p:cTn id="54" dur="500" fill="hold"/>
                                        <p:tgtEl>
                                          <p:spTgt spid="5"/>
                                        </p:tgtEl>
                                        <p:attrNameLst>
                                          <p:attrName>fill.on</p:attrName>
                                        </p:attrNameLst>
                                      </p:cBhvr>
                                      <p:to>
                                        <p:strVal val="true"/>
                                      </p:to>
                                    </p:set>
                                  </p:childTnLst>
                                </p:cTn>
                              </p:par>
                              <p:par>
                                <p:cTn id="55" presetID="3" presetClass="emph" presetSubtype="2" fill="hold" grpId="1" nodeType="withEffect">
                                  <p:stCondLst>
                                    <p:cond delay="0"/>
                                  </p:stCondLst>
                                  <p:childTnLst>
                                    <p:animClr clrSpc="rgb" dir="cw">
                                      <p:cBhvr override="childStyle">
                                        <p:cTn id="56" dur="500" fill="hold"/>
                                        <p:tgtEl>
                                          <p:spTgt spid="5"/>
                                        </p:tgtEl>
                                        <p:attrNameLst>
                                          <p:attrName>style.color</p:attrName>
                                        </p:attrNameLst>
                                      </p:cBhvr>
                                      <p:to>
                                        <a:srgbClr val="959595"/>
                                      </p:to>
                                    </p:animClr>
                                  </p:childTnLst>
                                </p:cTn>
                              </p:par>
                              <p:par>
                                <p:cTn id="57" presetID="22" presetClass="exit" presetSubtype="2" fill="hold" nodeType="withEffect">
                                  <p:stCondLst>
                                    <p:cond delay="0"/>
                                  </p:stCondLst>
                                  <p:childTnLst>
                                    <p:animEffect transition="out" filter="wipe(right)">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12" presetClass="entr" presetSubtype="8"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p:tgtEl>
                                          <p:spTgt spid="14"/>
                                        </p:tgtEl>
                                        <p:attrNameLst>
                                          <p:attrName>ppt_x</p:attrName>
                                        </p:attrNameLst>
                                      </p:cBhvr>
                                      <p:tavLst>
                                        <p:tav tm="0">
                                          <p:val>
                                            <p:strVal val="#ppt_x-#ppt_w*1.125000"/>
                                          </p:val>
                                        </p:tav>
                                        <p:tav tm="100000">
                                          <p:val>
                                            <p:strVal val="#ppt_x"/>
                                          </p:val>
                                        </p:tav>
                                      </p:tavLst>
                                    </p:anim>
                                    <p:animEffect transition="in" filter="wipe(right)">
                                      <p:cBhvr>
                                        <p:cTn id="68" dur="1000"/>
                                        <p:tgtEl>
                                          <p:spTgt spid="14"/>
                                        </p:tgtEl>
                                      </p:cBhvr>
                                    </p:animEffect>
                                  </p:childTnLst>
                                </p:cTn>
                              </p:par>
                              <p:par>
                                <p:cTn id="69" presetID="3" presetClass="emph" presetSubtype="2" fill="hold" grpId="0" nodeType="withEffect">
                                  <p:stCondLst>
                                    <p:cond delay="0"/>
                                  </p:stCondLst>
                                  <p:childTnLst>
                                    <p:animClr clrSpc="rgb" dir="cw">
                                      <p:cBhvr override="childStyle">
                                        <p:cTn id="70" dur="500" fill="hold"/>
                                        <p:tgtEl>
                                          <p:spTgt spid="13"/>
                                        </p:tgtEl>
                                        <p:attrNameLst>
                                          <p:attrName>style.color</p:attrName>
                                        </p:attrNameLst>
                                      </p:cBhvr>
                                      <p:to>
                                        <a:srgbClr val="949494"/>
                                      </p:to>
                                    </p:animClr>
                                  </p:childTnLst>
                                </p:cTn>
                              </p:par>
                              <p:par>
                                <p:cTn id="71" presetID="1" presetClass="emph" presetSubtype="2" fill="hold" nodeType="withEffect">
                                  <p:stCondLst>
                                    <p:cond delay="0"/>
                                  </p:stCondLst>
                                  <p:childTnLst>
                                    <p:animClr clrSpc="rgb" dir="cw">
                                      <p:cBhvr>
                                        <p:cTn id="72" dur="500" fill="hold"/>
                                        <p:tgtEl>
                                          <p:spTgt spid="4"/>
                                        </p:tgtEl>
                                        <p:attrNameLst>
                                          <p:attrName>fillcolor</p:attrName>
                                        </p:attrNameLst>
                                      </p:cBhvr>
                                      <p:to>
                                        <a:srgbClr val="D9D9D9"/>
                                      </p:to>
                                    </p:animClr>
                                    <p:set>
                                      <p:cBhvr>
                                        <p:cTn id="73" dur="500" fill="hold"/>
                                        <p:tgtEl>
                                          <p:spTgt spid="4"/>
                                        </p:tgtEl>
                                        <p:attrNameLst>
                                          <p:attrName>fill.type</p:attrName>
                                        </p:attrNameLst>
                                      </p:cBhvr>
                                      <p:to>
                                        <p:strVal val="solid"/>
                                      </p:to>
                                    </p:set>
                                    <p:set>
                                      <p:cBhvr>
                                        <p:cTn id="74" dur="500" fill="hold"/>
                                        <p:tgtEl>
                                          <p:spTgt spid="4"/>
                                        </p:tgtEl>
                                        <p:attrNameLst>
                                          <p:attrName>fill.on</p:attrName>
                                        </p:attrNameLst>
                                      </p:cBhvr>
                                      <p:to>
                                        <p:strVal val="true"/>
                                      </p:to>
                                    </p:set>
                                  </p:childTnLst>
                                </p:cTn>
                              </p:par>
                              <p:par>
                                <p:cTn id="75" presetID="3" presetClass="emph" presetSubtype="2" fill="hold" grpId="1" nodeType="withEffect">
                                  <p:stCondLst>
                                    <p:cond delay="0"/>
                                  </p:stCondLst>
                                  <p:childTnLst>
                                    <p:animClr clrSpc="rgb" dir="cw">
                                      <p:cBhvr override="childStyle">
                                        <p:cTn id="76" dur="500" fill="hold"/>
                                        <p:tgtEl>
                                          <p:spTgt spid="4"/>
                                        </p:tgtEl>
                                        <p:attrNameLst>
                                          <p:attrName>style.color</p:attrName>
                                        </p:attrNameLst>
                                      </p:cBhvr>
                                      <p:to>
                                        <a:srgbClr val="959595"/>
                                      </p:to>
                                    </p:animClr>
                                  </p:childTnLst>
                                </p:cTn>
                              </p:par>
                            </p:childTnLst>
                          </p:cTn>
                        </p:par>
                        <p:par>
                          <p:cTn id="77" fill="hold">
                            <p:stCondLst>
                              <p:cond delay="1000"/>
                            </p:stCondLst>
                            <p:childTnLst>
                              <p:par>
                                <p:cTn id="78" presetID="7" presetClass="emph" presetSubtype="2" fill="hold" nodeType="afterEffect">
                                  <p:stCondLst>
                                    <p:cond delay="0"/>
                                  </p:stCondLst>
                                  <p:childTnLst>
                                    <p:animClr clrSpc="rgb" dir="cw">
                                      <p:cBhvr>
                                        <p:cTn id="79" dur="500" fill="hold"/>
                                        <p:tgtEl>
                                          <p:spTgt spid="4"/>
                                        </p:tgtEl>
                                        <p:attrNameLst>
                                          <p:attrName>stroke.color</p:attrName>
                                        </p:attrNameLst>
                                      </p:cBhvr>
                                      <p:to>
                                        <a:srgbClr val="959595"/>
                                      </p:to>
                                    </p:animClr>
                                    <p:set>
                                      <p:cBhvr>
                                        <p:cTn id="80" dur="500" fill="hold"/>
                                        <p:tgtEl>
                                          <p:spTgt spid="4"/>
                                        </p:tgtEl>
                                        <p:attrNameLst>
                                          <p:attrName>stroke.on</p:attrName>
                                        </p:attrNameLst>
                                      </p:cBhvr>
                                      <p:to>
                                        <p:strVal val="true"/>
                                      </p:to>
                                    </p:set>
                                  </p:childTnLst>
                                </p:cTn>
                              </p:par>
                            </p:childTnLst>
                          </p:cTn>
                        </p:par>
                        <p:par>
                          <p:cTn id="81" fill="hold">
                            <p:stCondLst>
                              <p:cond delay="1500"/>
                            </p:stCondLst>
                            <p:childTnLst>
                              <p:par>
                                <p:cTn id="82" presetID="22" presetClass="exit" presetSubtype="8" fill="hold" nodeType="afterEffect">
                                  <p:stCondLst>
                                    <p:cond delay="0"/>
                                  </p:stCondLst>
                                  <p:childTnLst>
                                    <p:animEffect transition="out" filter="wipe(left)">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2000"/>
                            </p:stCondLst>
                            <p:childTnLst>
                              <p:par>
                                <p:cTn id="86" presetID="1" presetClass="emph" presetSubtype="2" fill="hold" nodeType="afterEffect">
                                  <p:stCondLst>
                                    <p:cond delay="0"/>
                                  </p:stCondLst>
                                  <p:childTnLst>
                                    <p:animClr clrSpc="rgb" dir="cw">
                                      <p:cBhvr>
                                        <p:cTn id="87" dur="500" fill="hold"/>
                                        <p:tgtEl>
                                          <p:spTgt spid="5"/>
                                        </p:tgtEl>
                                        <p:attrNameLst>
                                          <p:attrName>fillcolor</p:attrName>
                                        </p:attrNameLst>
                                      </p:cBhvr>
                                      <p:to>
                                        <a:srgbClr val="BAD0EC"/>
                                      </p:to>
                                    </p:animClr>
                                    <p:set>
                                      <p:cBhvr>
                                        <p:cTn id="88" dur="500" fill="hold"/>
                                        <p:tgtEl>
                                          <p:spTgt spid="5"/>
                                        </p:tgtEl>
                                        <p:attrNameLst>
                                          <p:attrName>fill.type</p:attrName>
                                        </p:attrNameLst>
                                      </p:cBhvr>
                                      <p:to>
                                        <p:strVal val="solid"/>
                                      </p:to>
                                    </p:set>
                                    <p:set>
                                      <p:cBhvr>
                                        <p:cTn id="89" dur="500" fill="hold"/>
                                        <p:tgtEl>
                                          <p:spTgt spid="5"/>
                                        </p:tgtEl>
                                        <p:attrNameLst>
                                          <p:attrName>fill.on</p:attrName>
                                        </p:attrNameLst>
                                      </p:cBhvr>
                                      <p:to>
                                        <p:strVal val="true"/>
                                      </p:to>
                                    </p:set>
                                  </p:childTnLst>
                                </p:cTn>
                              </p:par>
                              <p:par>
                                <p:cTn id="90" presetID="3" presetClass="emph" presetSubtype="2" fill="hold" grpId="2" nodeType="withEffect">
                                  <p:stCondLst>
                                    <p:cond delay="0"/>
                                  </p:stCondLst>
                                  <p:childTnLst>
                                    <p:animClr clrSpc="rgb" dir="cw">
                                      <p:cBhvr override="childStyle">
                                        <p:cTn id="91" dur="500" fill="hold"/>
                                        <p:tgtEl>
                                          <p:spTgt spid="5"/>
                                        </p:tgtEl>
                                        <p:attrNameLst>
                                          <p:attrName>style.color</p:attrName>
                                        </p:attrNameLst>
                                      </p:cBhvr>
                                      <p:to>
                                        <a:schemeClr val="tx1"/>
                                      </p:to>
                                    </p:animClr>
                                  </p:childTnLst>
                                </p:cTn>
                              </p:par>
                              <p:par>
                                <p:cTn id="92" presetID="7" presetClass="emph" presetSubtype="2" fill="hold" nodeType="withEffect">
                                  <p:stCondLst>
                                    <p:cond delay="0"/>
                                  </p:stCondLst>
                                  <p:childTnLst>
                                    <p:animClr clrSpc="rgb" dir="cw">
                                      <p:cBhvr>
                                        <p:cTn id="93" dur="500" fill="hold"/>
                                        <p:tgtEl>
                                          <p:spTgt spid="5"/>
                                        </p:tgtEl>
                                        <p:attrNameLst>
                                          <p:attrName>stroke.color</p:attrName>
                                        </p:attrNameLst>
                                      </p:cBhvr>
                                      <p:to>
                                        <a:schemeClr val="accent1"/>
                                      </p:to>
                                    </p:animClr>
                                    <p:set>
                                      <p:cBhvr>
                                        <p:cTn id="94" dur="500" fill="hold"/>
                                        <p:tgtEl>
                                          <p:spTgt spid="5"/>
                                        </p:tgtEl>
                                        <p:attrNameLst>
                                          <p:attrName>stroke.on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0" nodeType="clickEffect">
                                  <p:stCondLst>
                                    <p:cond delay="0"/>
                                  </p:stCondLst>
                                  <p:childTnLst>
                                    <p:animClr clrSpc="rgb" dir="cw">
                                      <p:cBhvr override="childStyle">
                                        <p:cTn id="98" dur="500" fill="hold"/>
                                        <p:tgtEl>
                                          <p:spTgt spid="14"/>
                                        </p:tgtEl>
                                        <p:attrNameLst>
                                          <p:attrName>style.color</p:attrName>
                                        </p:attrNameLst>
                                      </p:cBhvr>
                                      <p:to>
                                        <a:srgbClr val="959595"/>
                                      </p:to>
                                    </p:animClr>
                                  </p:childTnLst>
                                </p:cTn>
                              </p:par>
                              <p:par>
                                <p:cTn id="99" presetID="22" presetClass="entr" presetSubtype="1"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up)">
                                      <p:cBhvr>
                                        <p:cTn id="101" dur="1000"/>
                                        <p:tgtEl>
                                          <p:spTgt spid="20"/>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par>
                                <p:cTn id="106" presetID="1" presetClass="emph" presetSubtype="2" fill="hold" nodeType="withEffect">
                                  <p:stCondLst>
                                    <p:cond delay="0"/>
                                  </p:stCondLst>
                                  <p:childTnLst>
                                    <p:animClr clrSpc="rgb" dir="cw">
                                      <p:cBhvr>
                                        <p:cTn id="107" dur="500" fill="hold"/>
                                        <p:tgtEl>
                                          <p:spTgt spid="5"/>
                                        </p:tgtEl>
                                        <p:attrNameLst>
                                          <p:attrName>fillcolor</p:attrName>
                                        </p:attrNameLst>
                                      </p:cBhvr>
                                      <p:to>
                                        <a:srgbClr val="D9D9D9"/>
                                      </p:to>
                                    </p:animClr>
                                    <p:set>
                                      <p:cBhvr>
                                        <p:cTn id="108" dur="500" fill="hold"/>
                                        <p:tgtEl>
                                          <p:spTgt spid="5"/>
                                        </p:tgtEl>
                                        <p:attrNameLst>
                                          <p:attrName>fill.type</p:attrName>
                                        </p:attrNameLst>
                                      </p:cBhvr>
                                      <p:to>
                                        <p:strVal val="solid"/>
                                      </p:to>
                                    </p:set>
                                    <p:set>
                                      <p:cBhvr>
                                        <p:cTn id="109" dur="500" fill="hold"/>
                                        <p:tgtEl>
                                          <p:spTgt spid="5"/>
                                        </p:tgtEl>
                                        <p:attrNameLst>
                                          <p:attrName>fill.on</p:attrName>
                                        </p:attrNameLst>
                                      </p:cBhvr>
                                      <p:to>
                                        <p:strVal val="true"/>
                                      </p:to>
                                    </p:set>
                                  </p:childTnLst>
                                </p:cTn>
                              </p:par>
                              <p:par>
                                <p:cTn id="110" presetID="3" presetClass="emph" presetSubtype="2" fill="hold" grpId="3" nodeType="withEffect">
                                  <p:stCondLst>
                                    <p:cond delay="0"/>
                                  </p:stCondLst>
                                  <p:childTnLst>
                                    <p:animClr clrSpc="rgb" dir="cw">
                                      <p:cBhvr override="childStyle">
                                        <p:cTn id="111" dur="500" fill="hold"/>
                                        <p:tgtEl>
                                          <p:spTgt spid="5"/>
                                        </p:tgtEl>
                                        <p:attrNameLst>
                                          <p:attrName>style.color</p:attrName>
                                        </p:attrNameLst>
                                      </p:cBhvr>
                                      <p:to>
                                        <a:srgbClr val="959595"/>
                                      </p:to>
                                    </p:animClr>
                                  </p:childTnLst>
                                </p:cTn>
                              </p:par>
                              <p:par>
                                <p:cTn id="112" presetID="7" presetClass="emph" presetSubtype="2" fill="hold" nodeType="withEffect">
                                  <p:stCondLst>
                                    <p:cond delay="0"/>
                                  </p:stCondLst>
                                  <p:childTnLst>
                                    <p:animClr clrSpc="rgb" dir="cw">
                                      <p:cBhvr>
                                        <p:cTn id="113" dur="500" fill="hold"/>
                                        <p:tgtEl>
                                          <p:spTgt spid="5"/>
                                        </p:tgtEl>
                                        <p:attrNameLst>
                                          <p:attrName>stroke.color</p:attrName>
                                        </p:attrNameLst>
                                      </p:cBhvr>
                                      <p:to>
                                        <a:srgbClr val="BEBEBE"/>
                                      </p:to>
                                    </p:animClr>
                                    <p:set>
                                      <p:cBhvr>
                                        <p:cTn id="114" dur="500" fill="hold"/>
                                        <p:tgtEl>
                                          <p:spTgt spid="5"/>
                                        </p:tgtEl>
                                        <p:attrNameLst>
                                          <p:attrName>stroke.on</p:attrName>
                                        </p:attrNameLst>
                                      </p:cBhvr>
                                      <p:to>
                                        <p:strVal val="true"/>
                                      </p:to>
                                    </p:set>
                                  </p:childTnLst>
                                </p:cTn>
                              </p:par>
                            </p:childTnLst>
                          </p:cTn>
                        </p:par>
                        <p:par>
                          <p:cTn id="115" fill="hold">
                            <p:stCondLst>
                              <p:cond delay="1000"/>
                            </p:stCondLst>
                            <p:childTnLst>
                              <p:par>
                                <p:cTn id="116" presetID="22" presetClass="exit" presetSubtype="1" fill="hold" nodeType="afterEffect">
                                  <p:stCondLst>
                                    <p:cond delay="0"/>
                                  </p:stCondLst>
                                  <p:childTnLst>
                                    <p:animEffect transition="out" filter="wipe(up)">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1" presetClass="emph" presetSubtype="2" fill="hold" nodeType="withEffect">
                                  <p:stCondLst>
                                    <p:cond delay="0"/>
                                  </p:stCondLst>
                                  <p:childTnLst>
                                    <p:animClr clrSpc="rgb" dir="cw">
                                      <p:cBhvr>
                                        <p:cTn id="120" dur="500" fill="hold"/>
                                        <p:tgtEl>
                                          <p:spTgt spid="6"/>
                                        </p:tgtEl>
                                        <p:attrNameLst>
                                          <p:attrName>fillcolor</p:attrName>
                                        </p:attrNameLst>
                                      </p:cBhvr>
                                      <p:to>
                                        <a:srgbClr val="BAD0EC"/>
                                      </p:to>
                                    </p:animClr>
                                    <p:set>
                                      <p:cBhvr>
                                        <p:cTn id="121" dur="500" fill="hold"/>
                                        <p:tgtEl>
                                          <p:spTgt spid="6"/>
                                        </p:tgtEl>
                                        <p:attrNameLst>
                                          <p:attrName>fill.type</p:attrName>
                                        </p:attrNameLst>
                                      </p:cBhvr>
                                      <p:to>
                                        <p:strVal val="solid"/>
                                      </p:to>
                                    </p:set>
                                    <p:set>
                                      <p:cBhvr>
                                        <p:cTn id="122" dur="500" fill="hold"/>
                                        <p:tgtEl>
                                          <p:spTgt spid="6"/>
                                        </p:tgtEl>
                                        <p:attrNameLst>
                                          <p:attrName>fill.on</p:attrName>
                                        </p:attrNameLst>
                                      </p:cBhvr>
                                      <p:to>
                                        <p:strVal val="true"/>
                                      </p:to>
                                    </p:set>
                                  </p:childTnLst>
                                </p:cTn>
                              </p:par>
                              <p:par>
                                <p:cTn id="123" presetID="3" presetClass="emph" presetSubtype="2" fill="hold" grpId="0" nodeType="withEffect">
                                  <p:stCondLst>
                                    <p:cond delay="0"/>
                                  </p:stCondLst>
                                  <p:childTnLst>
                                    <p:animClr clrSpc="rgb" dir="cw">
                                      <p:cBhvr override="childStyle">
                                        <p:cTn id="124" dur="500" fill="hold"/>
                                        <p:tgtEl>
                                          <p:spTgt spid="6"/>
                                        </p:tgtEl>
                                        <p:attrNameLst>
                                          <p:attrName>style.color</p:attrName>
                                        </p:attrNameLst>
                                      </p:cBhvr>
                                      <p:to>
                                        <a:schemeClr val="tx1"/>
                                      </p:to>
                                    </p:animClr>
                                  </p:childTnLst>
                                </p:cTn>
                              </p:par>
                            </p:childTnLst>
                          </p:cTn>
                        </p:par>
                        <p:par>
                          <p:cTn id="125" fill="hold">
                            <p:stCondLst>
                              <p:cond delay="1500"/>
                            </p:stCondLst>
                            <p:childTnLst>
                              <p:par>
                                <p:cTn id="126" presetID="7" presetClass="emph" presetSubtype="2" fill="hold" nodeType="afterEffect">
                                  <p:stCondLst>
                                    <p:cond delay="0"/>
                                  </p:stCondLst>
                                  <p:childTnLst>
                                    <p:animClr clrSpc="rgb" dir="cw">
                                      <p:cBhvr>
                                        <p:cTn id="127" dur="500" fill="hold"/>
                                        <p:tgtEl>
                                          <p:spTgt spid="6"/>
                                        </p:tgtEl>
                                        <p:attrNameLst>
                                          <p:attrName>stroke.color</p:attrName>
                                        </p:attrNameLst>
                                      </p:cBhvr>
                                      <p:to>
                                        <a:schemeClr val="accent1"/>
                                      </p:to>
                                    </p:animClr>
                                    <p:set>
                                      <p:cBhvr>
                                        <p:cTn id="128" dur="500" fill="hold"/>
                                        <p:tgtEl>
                                          <p:spTgt spid="6"/>
                                        </p:tgtEl>
                                        <p:attrNameLst>
                                          <p:attrName>stroke.on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grpId="1" nodeType="clickEffect">
                                  <p:stCondLst>
                                    <p:cond delay="0"/>
                                  </p:stCondLst>
                                  <p:childTnLst>
                                    <p:animClr clrSpc="rgb" dir="cw">
                                      <p:cBhvr override="childStyle">
                                        <p:cTn id="132" dur="500" fill="hold"/>
                                        <p:tgtEl>
                                          <p:spTgt spid="21"/>
                                        </p:tgtEl>
                                        <p:attrNameLst>
                                          <p:attrName>style.color</p:attrName>
                                        </p:attrNameLst>
                                      </p:cBhvr>
                                      <p:to>
                                        <a:srgbClr val="949494"/>
                                      </p:to>
                                    </p:animClr>
                                  </p:childTnLst>
                                </p:cTn>
                              </p:par>
                              <p:par>
                                <p:cTn id="133" presetID="22" presetClass="entr" presetSubtype="1" fill="hold"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wipe(up)">
                                      <p:cBhvr>
                                        <p:cTn id="135" dur="500"/>
                                        <p:tgtEl>
                                          <p:spTgt spid="22"/>
                                        </p:tgtEl>
                                      </p:cBhvr>
                                    </p:animEffect>
                                  </p:childTnLst>
                                </p:cTn>
                              </p:par>
                              <p:par>
                                <p:cTn id="136" presetID="12" presetClass="entr" presetSubtype="1"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additive="base">
                                        <p:cTn id="138" dur="500"/>
                                        <p:tgtEl>
                                          <p:spTgt spid="23"/>
                                        </p:tgtEl>
                                        <p:attrNameLst>
                                          <p:attrName>ppt_y</p:attrName>
                                        </p:attrNameLst>
                                      </p:cBhvr>
                                      <p:tavLst>
                                        <p:tav tm="0">
                                          <p:val>
                                            <p:strVal val="#ppt_y-#ppt_h*1.125000"/>
                                          </p:val>
                                        </p:tav>
                                        <p:tav tm="100000">
                                          <p:val>
                                            <p:strVal val="#ppt_y"/>
                                          </p:val>
                                        </p:tav>
                                      </p:tavLst>
                                    </p:anim>
                                    <p:animEffect transition="in" filter="wipe(down)">
                                      <p:cBhvr>
                                        <p:cTn id="139" dur="500"/>
                                        <p:tgtEl>
                                          <p:spTgt spid="23"/>
                                        </p:tgtEl>
                                      </p:cBhvr>
                                    </p:animEffect>
                                  </p:childTnLst>
                                </p:cTn>
                              </p:par>
                              <p:par>
                                <p:cTn id="140" presetID="1" presetClass="emph" presetSubtype="2" fill="hold" nodeType="withEffect">
                                  <p:stCondLst>
                                    <p:cond delay="0"/>
                                  </p:stCondLst>
                                  <p:childTnLst>
                                    <p:animClr clrSpc="rgb" dir="cw">
                                      <p:cBhvr>
                                        <p:cTn id="141" dur="500" fill="hold"/>
                                        <p:tgtEl>
                                          <p:spTgt spid="6"/>
                                        </p:tgtEl>
                                        <p:attrNameLst>
                                          <p:attrName>fillcolor</p:attrName>
                                        </p:attrNameLst>
                                      </p:cBhvr>
                                      <p:to>
                                        <a:srgbClr val="D9D9D9"/>
                                      </p:to>
                                    </p:animClr>
                                    <p:set>
                                      <p:cBhvr>
                                        <p:cTn id="142" dur="500" fill="hold"/>
                                        <p:tgtEl>
                                          <p:spTgt spid="6"/>
                                        </p:tgtEl>
                                        <p:attrNameLst>
                                          <p:attrName>fill.type</p:attrName>
                                        </p:attrNameLst>
                                      </p:cBhvr>
                                      <p:to>
                                        <p:strVal val="solid"/>
                                      </p:to>
                                    </p:set>
                                    <p:set>
                                      <p:cBhvr>
                                        <p:cTn id="143" dur="500" fill="hold"/>
                                        <p:tgtEl>
                                          <p:spTgt spid="6"/>
                                        </p:tgtEl>
                                        <p:attrNameLst>
                                          <p:attrName>fill.on</p:attrName>
                                        </p:attrNameLst>
                                      </p:cBhvr>
                                      <p:to>
                                        <p:strVal val="true"/>
                                      </p:to>
                                    </p:set>
                                  </p:childTnLst>
                                </p:cTn>
                              </p:par>
                              <p:par>
                                <p:cTn id="144" presetID="3" presetClass="emph" presetSubtype="2" fill="hold" grpId="1" nodeType="withEffect">
                                  <p:stCondLst>
                                    <p:cond delay="0"/>
                                  </p:stCondLst>
                                  <p:childTnLst>
                                    <p:animClr clrSpc="rgb" dir="cw">
                                      <p:cBhvr override="childStyle">
                                        <p:cTn id="145" dur="500" fill="hold"/>
                                        <p:tgtEl>
                                          <p:spTgt spid="6"/>
                                        </p:tgtEl>
                                        <p:attrNameLst>
                                          <p:attrName>style.color</p:attrName>
                                        </p:attrNameLst>
                                      </p:cBhvr>
                                      <p:to>
                                        <a:srgbClr val="9E9595"/>
                                      </p:to>
                                    </p:animClr>
                                  </p:childTnLst>
                                </p:cTn>
                              </p:par>
                              <p:par>
                                <p:cTn id="146" presetID="7" presetClass="emph" presetSubtype="2" fill="hold" nodeType="withEffect">
                                  <p:stCondLst>
                                    <p:cond delay="0"/>
                                  </p:stCondLst>
                                  <p:childTnLst>
                                    <p:animClr clrSpc="rgb" dir="cw">
                                      <p:cBhvr>
                                        <p:cTn id="147" dur="500" fill="hold"/>
                                        <p:tgtEl>
                                          <p:spTgt spid="6"/>
                                        </p:tgtEl>
                                        <p:attrNameLst>
                                          <p:attrName>stroke.color</p:attrName>
                                        </p:attrNameLst>
                                      </p:cBhvr>
                                      <p:to>
                                        <a:srgbClr val="A6A6A6"/>
                                      </p:to>
                                    </p:animClr>
                                    <p:set>
                                      <p:cBhvr>
                                        <p:cTn id="148" dur="500" fill="hold"/>
                                        <p:tgtEl>
                                          <p:spTgt spid="6"/>
                                        </p:tgtEl>
                                        <p:attrNameLst>
                                          <p:attrName>stroke.on</p:attrName>
                                        </p:attrNameLst>
                                      </p:cBhvr>
                                      <p:to>
                                        <p:strVal val="true"/>
                                      </p:to>
                                    </p:set>
                                  </p:childTnLst>
                                </p:cTn>
                              </p:par>
                            </p:childTnLst>
                          </p:cTn>
                        </p:par>
                        <p:par>
                          <p:cTn id="149" fill="hold">
                            <p:stCondLst>
                              <p:cond delay="500"/>
                            </p:stCondLst>
                            <p:childTnLst>
                              <p:par>
                                <p:cTn id="150" presetID="22" presetClass="exit" presetSubtype="1" fill="hold" nodeType="afterEffect">
                                  <p:stCondLst>
                                    <p:cond delay="0"/>
                                  </p:stCondLst>
                                  <p:childTnLst>
                                    <p:animEffect transition="out" filter="wipe(up)">
                                      <p:cBhvr>
                                        <p:cTn id="151" dur="500"/>
                                        <p:tgtEl>
                                          <p:spTgt spid="22"/>
                                        </p:tgtEl>
                                      </p:cBhvr>
                                    </p:animEffect>
                                    <p:set>
                                      <p:cBhvr>
                                        <p:cTn id="152" dur="1" fill="hold">
                                          <p:stCondLst>
                                            <p:cond delay="499"/>
                                          </p:stCondLst>
                                        </p:cTn>
                                        <p:tgtEl>
                                          <p:spTgt spid="22"/>
                                        </p:tgtEl>
                                        <p:attrNameLst>
                                          <p:attrName>style.visibility</p:attrName>
                                        </p:attrNameLst>
                                      </p:cBhvr>
                                      <p:to>
                                        <p:strVal val="hidden"/>
                                      </p:to>
                                    </p:set>
                                  </p:childTnLst>
                                </p:cTn>
                              </p:par>
                              <p:par>
                                <p:cTn id="153" presetID="1" presetClass="emph" presetSubtype="2" fill="hold" nodeType="withEffect">
                                  <p:stCondLst>
                                    <p:cond delay="0"/>
                                  </p:stCondLst>
                                  <p:childTnLst>
                                    <p:animClr clrSpc="rgb" dir="cw">
                                      <p:cBhvr>
                                        <p:cTn id="154" dur="500" fill="hold"/>
                                        <p:tgtEl>
                                          <p:spTgt spid="7"/>
                                        </p:tgtEl>
                                        <p:attrNameLst>
                                          <p:attrName>fillcolor</p:attrName>
                                        </p:attrNameLst>
                                      </p:cBhvr>
                                      <p:to>
                                        <a:srgbClr val="BAD0EC"/>
                                      </p:to>
                                    </p:animClr>
                                    <p:set>
                                      <p:cBhvr>
                                        <p:cTn id="155" dur="500" fill="hold"/>
                                        <p:tgtEl>
                                          <p:spTgt spid="7"/>
                                        </p:tgtEl>
                                        <p:attrNameLst>
                                          <p:attrName>fill.type</p:attrName>
                                        </p:attrNameLst>
                                      </p:cBhvr>
                                      <p:to>
                                        <p:strVal val="solid"/>
                                      </p:to>
                                    </p:set>
                                    <p:set>
                                      <p:cBhvr>
                                        <p:cTn id="156" dur="500" fill="hold"/>
                                        <p:tgtEl>
                                          <p:spTgt spid="7"/>
                                        </p:tgtEl>
                                        <p:attrNameLst>
                                          <p:attrName>fill.on</p:attrName>
                                        </p:attrNameLst>
                                      </p:cBhvr>
                                      <p:to>
                                        <p:strVal val="true"/>
                                      </p:to>
                                    </p:set>
                                  </p:childTnLst>
                                </p:cTn>
                              </p:par>
                              <p:par>
                                <p:cTn id="157" presetID="3" presetClass="emph" presetSubtype="2" fill="hold" grpId="0" nodeType="withEffect">
                                  <p:stCondLst>
                                    <p:cond delay="0"/>
                                  </p:stCondLst>
                                  <p:childTnLst>
                                    <p:animClr clrSpc="rgb" dir="cw">
                                      <p:cBhvr override="childStyle">
                                        <p:cTn id="158" dur="500" fill="hold"/>
                                        <p:tgtEl>
                                          <p:spTgt spid="7"/>
                                        </p:tgtEl>
                                        <p:attrNameLst>
                                          <p:attrName>style.color</p:attrName>
                                        </p:attrNameLst>
                                      </p:cBhvr>
                                      <p:to>
                                        <a:schemeClr val="tx1"/>
                                      </p:to>
                                    </p:animClr>
                                  </p:childTnLst>
                                </p:cTn>
                              </p:par>
                              <p:par>
                                <p:cTn id="159" presetID="7" presetClass="emph" presetSubtype="2" fill="hold" nodeType="withEffect">
                                  <p:stCondLst>
                                    <p:cond delay="0"/>
                                  </p:stCondLst>
                                  <p:childTnLst>
                                    <p:animClr clrSpc="rgb" dir="cw">
                                      <p:cBhvr>
                                        <p:cTn id="160" dur="500" fill="hold"/>
                                        <p:tgtEl>
                                          <p:spTgt spid="7"/>
                                        </p:tgtEl>
                                        <p:attrNameLst>
                                          <p:attrName>stroke.color</p:attrName>
                                        </p:attrNameLst>
                                      </p:cBhvr>
                                      <p:to>
                                        <a:schemeClr val="tx1"/>
                                      </p:to>
                                    </p:animClr>
                                    <p:set>
                                      <p:cBhvr>
                                        <p:cTn id="161" dur="500" fill="hold"/>
                                        <p:tgtEl>
                                          <p:spTgt spid="7"/>
                                        </p:tgtEl>
                                        <p:attrNameLst>
                                          <p:attrName>stroke.on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28"/>
                                        </p:tgtEl>
                                        <p:attrNameLst>
                                          <p:attrName>style.visibility</p:attrName>
                                        </p:attrNameLst>
                                      </p:cBhvr>
                                      <p:to>
                                        <p:strVal val="visible"/>
                                      </p:to>
                                    </p:set>
                                    <p:animEffect transition="in" filter="wipe(up)">
                                      <p:cBhvr>
                                        <p:cTn id="166" dur="500"/>
                                        <p:tgtEl>
                                          <p:spTgt spid="28"/>
                                        </p:tgtEl>
                                      </p:cBhvr>
                                    </p:animEffect>
                                  </p:childTnLst>
                                </p:cTn>
                              </p:par>
                            </p:childTnLst>
                          </p:cTn>
                        </p:par>
                        <p:par>
                          <p:cTn id="167" fill="hold">
                            <p:stCondLst>
                              <p:cond delay="500"/>
                            </p:stCondLst>
                            <p:childTnLst>
                              <p:par>
                                <p:cTn id="168" presetID="22" presetClass="exit" presetSubtype="1" fill="hold" nodeType="afterEffect">
                                  <p:stCondLst>
                                    <p:cond delay="0"/>
                                  </p:stCondLst>
                                  <p:childTnLst>
                                    <p:animEffect transition="out" filter="wipe(up)">
                                      <p:cBhvr>
                                        <p:cTn id="169" dur="500"/>
                                        <p:tgtEl>
                                          <p:spTgt spid="28"/>
                                        </p:tgtEl>
                                      </p:cBhvr>
                                    </p:animEffect>
                                    <p:set>
                                      <p:cBhvr>
                                        <p:cTn id="170" dur="1" fill="hold">
                                          <p:stCondLst>
                                            <p:cond delay="499"/>
                                          </p:stCondLst>
                                        </p:cTn>
                                        <p:tgtEl>
                                          <p:spTgt spid="2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6" grpId="0" animBg="1"/>
      <p:bldP spid="6" grpId="1" animBg="1"/>
      <p:bldP spid="7" grpId="0" animBg="1"/>
      <p:bldP spid="9" grpId="0" animBg="1"/>
      <p:bldP spid="10" grpId="0" animBg="1"/>
      <p:bldP spid="13" grpId="0"/>
      <p:bldP spid="13" grpId="1"/>
      <p:bldP spid="14" grpId="0"/>
      <p:bldP spid="14" grpId="1"/>
      <p:bldP spid="21" grpId="0"/>
      <p:bldP spid="21" grpId="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3</a:t>
            </a:r>
            <a:r>
              <a:rPr lang="de-DE" sz="4800" dirty="0" smtClean="0"/>
              <a:t>.2</a:t>
            </a:r>
            <a:r>
              <a:rPr lang="de-DE" sz="4800" dirty="0"/>
              <a:t/>
            </a:r>
            <a:br>
              <a:rPr lang="de-DE" sz="4800" dirty="0"/>
            </a:br>
            <a:r>
              <a:rPr lang="de-DE" sz="4800" dirty="0" smtClean="0"/>
              <a:t>IP-Adressen</a:t>
            </a:r>
            <a:endParaRPr lang="de-DE" sz="4800" dirty="0"/>
          </a:p>
        </p:txBody>
      </p:sp>
      <p:sp>
        <p:nvSpPr>
          <p:cNvPr id="6" name="Text Placeholder 5"/>
          <p:cNvSpPr>
            <a:spLocks noGrp="1"/>
          </p:cNvSpPr>
          <p:nvPr>
            <p:ph type="body" idx="1"/>
          </p:nvPr>
        </p:nvSpPr>
        <p:spPr/>
        <p:txBody>
          <a:bodyPr/>
          <a:lstStyle/>
          <a:p>
            <a:r>
              <a:rPr lang="de-DE" dirty="0"/>
              <a:t>Adressen im Internet</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99501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Einordnung</a:t>
            </a:r>
          </a:p>
        </p:txBody>
      </p:sp>
      <p:sp>
        <p:nvSpPr>
          <p:cNvPr id="3" name="Content Placeholder 2"/>
          <p:cNvSpPr>
            <a:spLocks noGrp="1"/>
          </p:cNvSpPr>
          <p:nvPr>
            <p:ph idx="1"/>
          </p:nvPr>
        </p:nvSpPr>
        <p:spPr/>
        <p:txBody>
          <a:bodyPr>
            <a:normAutofit/>
          </a:bodyPr>
          <a:lstStyle/>
          <a:p>
            <a:r>
              <a:rPr lang="de-DE" dirty="0"/>
              <a:t>Internet Protokoll (IP) ist zentrales Protokoll des Internets </a:t>
            </a:r>
            <a:endParaRPr lang="de-DE" dirty="0" smtClean="0"/>
          </a:p>
          <a:p>
            <a:r>
              <a:rPr lang="de-DE" b="1" dirty="0" smtClean="0"/>
              <a:t>IP-Adressen </a:t>
            </a:r>
            <a:r>
              <a:rPr lang="de-DE" dirty="0"/>
              <a:t>sind Bestandteil des Internet Protokolls</a:t>
            </a:r>
            <a:r>
              <a:rPr lang="de-DE" dirty="0" smtClean="0"/>
              <a:t>.</a:t>
            </a:r>
          </a:p>
          <a:p>
            <a:r>
              <a:rPr lang="de-DE" dirty="0" smtClean="0"/>
              <a:t>IP spezifiziert 2 Protokollversionen</a:t>
            </a:r>
          </a:p>
          <a:p>
            <a:pPr lvl="1"/>
            <a:r>
              <a:rPr lang="de-DE" dirty="0" smtClean="0"/>
              <a:t>IPv4 (32 </a:t>
            </a:r>
            <a:r>
              <a:rPr lang="de-DE" dirty="0" err="1" smtClean="0"/>
              <a:t>bit</a:t>
            </a:r>
            <a:r>
              <a:rPr lang="de-DE" dirty="0" smtClean="0"/>
              <a:t>)</a:t>
            </a:r>
          </a:p>
          <a:p>
            <a:pPr lvl="1"/>
            <a:r>
              <a:rPr lang="de-DE" dirty="0" smtClean="0"/>
              <a:t>IPv6 (128 </a:t>
            </a:r>
            <a:r>
              <a:rPr lang="de-DE" dirty="0" err="1" smtClean="0"/>
              <a:t>bit</a:t>
            </a:r>
            <a:r>
              <a:rPr lang="de-DE" dirty="0" smtClean="0"/>
              <a:t>)</a:t>
            </a:r>
          </a:p>
          <a:p>
            <a:pPr marL="0" indent="0">
              <a:buNone/>
            </a:pPr>
            <a:endParaRPr lang="de-DE" dirty="0"/>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93368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Grundidee und Vergabe (1/2)</a:t>
            </a:r>
          </a:p>
        </p:txBody>
      </p:sp>
      <p:sp>
        <p:nvSpPr>
          <p:cNvPr id="3" name="Content Placeholder 2"/>
          <p:cNvSpPr>
            <a:spLocks noGrp="1"/>
          </p:cNvSpPr>
          <p:nvPr>
            <p:ph idx="1"/>
          </p:nvPr>
        </p:nvSpPr>
        <p:spPr>
          <a:xfrm>
            <a:off x="628650" y="1576553"/>
            <a:ext cx="7886700" cy="4645572"/>
          </a:xfrm>
        </p:spPr>
        <p:txBody>
          <a:bodyPr>
            <a:normAutofit/>
          </a:bodyPr>
          <a:lstStyle/>
          <a:p>
            <a:r>
              <a:rPr lang="de-DE" dirty="0"/>
              <a:t>Jeder Host bekommt eindeutige IP-Adresse</a:t>
            </a:r>
          </a:p>
          <a:p>
            <a:pPr lvl="1"/>
            <a:r>
              <a:rPr lang="de-DE" dirty="0"/>
              <a:t>Strikt genommen bekommen nicht Hosts, sondern Netzschnittstellen IP-Adressen.</a:t>
            </a:r>
          </a:p>
          <a:p>
            <a:pPr lvl="1"/>
            <a:r>
              <a:rPr lang="de-DE" dirty="0"/>
              <a:t>Ein Host hat oft mehrere Netzschnittstellen hat </a:t>
            </a:r>
            <a:br>
              <a:rPr lang="de-DE" dirty="0"/>
            </a:br>
            <a:r>
              <a:rPr lang="de-DE" dirty="0"/>
              <a:t>(z.B. bei Routern der Fall)</a:t>
            </a:r>
          </a:p>
          <a:p>
            <a:pPr lvl="1"/>
            <a:r>
              <a:rPr lang="de-DE" dirty="0"/>
              <a:t>Im </a:t>
            </a:r>
            <a:r>
              <a:rPr lang="de-DE" dirty="0" err="1"/>
              <a:t>Heimnetz</a:t>
            </a:r>
            <a:r>
              <a:rPr lang="de-DE" dirty="0"/>
              <a:t>: Hinter einer Netzschnittstelle verbergen sich mehrere Hosts (</a:t>
            </a:r>
            <a:r>
              <a:rPr lang="de-DE" dirty="0">
                <a:sym typeface="Wingdings"/>
              </a:rPr>
              <a:t> NAT</a:t>
            </a:r>
            <a:r>
              <a:rPr lang="de-DE" dirty="0"/>
              <a:t>).</a:t>
            </a:r>
          </a:p>
          <a:p>
            <a:endParaRPr lang="de-DE" dirty="0"/>
          </a:p>
          <a:p>
            <a:r>
              <a:rPr lang="de-DE" dirty="0"/>
              <a:t>Jeder Host (mit IP-Adresse) kann jederzeit </a:t>
            </a:r>
            <a:br>
              <a:rPr lang="de-DE" dirty="0"/>
            </a:br>
            <a:r>
              <a:rPr lang="de-DE" dirty="0"/>
              <a:t>an jeden anderen Host (mit IP-Adresse) </a:t>
            </a:r>
            <a:br>
              <a:rPr lang="de-DE" dirty="0"/>
            </a:br>
            <a:r>
              <a:rPr lang="de-DE" dirty="0"/>
              <a:t>ein IP-Paket verschicken</a:t>
            </a:r>
          </a:p>
        </p:txBody>
      </p:sp>
      <p:sp>
        <p:nvSpPr>
          <p:cNvPr id="4" name="Slide Number Placeholder 3"/>
          <p:cNvSpPr>
            <a:spLocks noGrp="1"/>
          </p:cNvSpPr>
          <p:nvPr>
            <p:ph type="sldNum" sz="quarter" idx="12"/>
          </p:nvPr>
        </p:nvSpPr>
        <p:spPr/>
        <p:txBody>
          <a:bodyPr/>
          <a:lstStyle/>
          <a:p>
            <a:fld id="{62E63B0E-122E-4112-8AEA-022338C1FEFA}" type="slidenum">
              <a:rPr lang="de-DE" smtClean="0"/>
              <a:t>14</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2385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Grundidee und Vergabe</a:t>
            </a:r>
          </a:p>
        </p:txBody>
      </p:sp>
      <p:sp>
        <p:nvSpPr>
          <p:cNvPr id="3" name="Content Placeholder 2"/>
          <p:cNvSpPr>
            <a:spLocks noGrp="1"/>
          </p:cNvSpPr>
          <p:nvPr>
            <p:ph idx="1"/>
          </p:nvPr>
        </p:nvSpPr>
        <p:spPr>
          <a:xfrm>
            <a:off x="628650" y="1576553"/>
            <a:ext cx="7886700" cy="4645572"/>
          </a:xfrm>
        </p:spPr>
        <p:txBody>
          <a:bodyPr>
            <a:normAutofit lnSpcReduction="10000"/>
          </a:bodyPr>
          <a:lstStyle/>
          <a:p>
            <a:r>
              <a:rPr lang="de-DE" dirty="0"/>
              <a:t>IPv4-Adressen werden hierarchisch verwendet.</a:t>
            </a:r>
          </a:p>
          <a:p>
            <a:pPr lvl="1"/>
            <a:r>
              <a:rPr lang="de-DE" dirty="0"/>
              <a:t>IPv4-Adressen bestehen aus Netzteil (Netz ID), der das Netz adressiert, und </a:t>
            </a:r>
            <a:r>
              <a:rPr lang="de-DE" dirty="0" err="1"/>
              <a:t>Hostteil</a:t>
            </a:r>
            <a:r>
              <a:rPr lang="de-DE" dirty="0"/>
              <a:t> (Host ID), der den Host adressiert</a:t>
            </a:r>
          </a:p>
          <a:p>
            <a:r>
              <a:rPr lang="de-DE" dirty="0"/>
              <a:t>Einzelne IP-Adressen haben Sonderbedeutungen.</a:t>
            </a:r>
          </a:p>
          <a:p>
            <a:endParaRPr lang="de-DE" dirty="0"/>
          </a:p>
          <a:p>
            <a:r>
              <a:rPr lang="de-DE" dirty="0"/>
              <a:t>Internationale Vergabe durch die IANA </a:t>
            </a:r>
            <a:br>
              <a:rPr lang="de-DE" dirty="0"/>
            </a:br>
            <a:r>
              <a:rPr lang="de-DE" dirty="0"/>
              <a:t>(Internet </a:t>
            </a:r>
            <a:r>
              <a:rPr lang="de-DE" dirty="0" err="1"/>
              <a:t>Assigned</a:t>
            </a:r>
            <a:r>
              <a:rPr lang="de-DE" dirty="0"/>
              <a:t> Numbers Authority)</a:t>
            </a:r>
          </a:p>
          <a:p>
            <a:pPr lvl="1"/>
            <a:r>
              <a:rPr lang="de-DE" dirty="0">
                <a:sym typeface="Wingdings"/>
              </a:rPr>
              <a:t>D</a:t>
            </a:r>
            <a:r>
              <a:rPr lang="de-DE" dirty="0"/>
              <a:t>elegiert an nationale Organisationen.</a:t>
            </a:r>
          </a:p>
          <a:p>
            <a:pPr lvl="1"/>
            <a:r>
              <a:rPr lang="de-DE" dirty="0"/>
              <a:t>Abteilung der ICANN (Internet Corporation </a:t>
            </a:r>
            <a:br>
              <a:rPr lang="de-DE" dirty="0"/>
            </a:br>
            <a:r>
              <a:rPr lang="de-DE" dirty="0" err="1"/>
              <a:t>for</a:t>
            </a:r>
            <a:r>
              <a:rPr lang="de-DE" dirty="0"/>
              <a:t> </a:t>
            </a:r>
            <a:r>
              <a:rPr lang="de-DE" dirty="0" err="1"/>
              <a:t>Assigned</a:t>
            </a:r>
            <a:r>
              <a:rPr lang="de-DE" dirty="0"/>
              <a:t> </a:t>
            </a:r>
            <a:r>
              <a:rPr lang="de-DE" dirty="0" err="1"/>
              <a:t>Names</a:t>
            </a:r>
            <a:r>
              <a:rPr lang="de-DE" dirty="0"/>
              <a:t> </a:t>
            </a:r>
            <a:r>
              <a:rPr lang="de-DE" dirty="0" err="1"/>
              <a:t>and</a:t>
            </a:r>
            <a:r>
              <a:rPr lang="de-DE" dirty="0"/>
              <a:t> Numbers)</a:t>
            </a:r>
          </a:p>
          <a:p>
            <a:pPr lvl="1"/>
            <a:r>
              <a:rPr lang="de-DE" dirty="0"/>
              <a:t>Buchhalter für die Registrierungen</a:t>
            </a:r>
          </a:p>
        </p:txBody>
      </p:sp>
      <p:sp>
        <p:nvSpPr>
          <p:cNvPr id="4" name="Slide Number Placeholder 3"/>
          <p:cNvSpPr>
            <a:spLocks noGrp="1"/>
          </p:cNvSpPr>
          <p:nvPr>
            <p:ph type="sldNum" sz="quarter" idx="12"/>
          </p:nvPr>
        </p:nvSpPr>
        <p:spPr/>
        <p:txBody>
          <a:bodyPr/>
          <a:lstStyle/>
          <a:p>
            <a:fld id="{62E63B0E-122E-4112-8AEA-022338C1FEFA}" type="slidenum">
              <a:rPr lang="de-DE" smtClean="0"/>
              <a:t>15</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pic>
        <p:nvPicPr>
          <p:cNvPr id="6" name="Bild 5" descr="Bildschirmfoto 2016-04-27 um 13.57.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059" y="3996347"/>
            <a:ext cx="1179581" cy="483248"/>
          </a:xfrm>
          <a:prstGeom prst="rect">
            <a:avLst/>
          </a:prstGeom>
        </p:spPr>
      </p:pic>
      <p:pic>
        <p:nvPicPr>
          <p:cNvPr id="7" name="Bild 6"/>
          <p:cNvPicPr>
            <a:picLocks noChangeAspect="1"/>
          </p:cNvPicPr>
          <p:nvPr/>
        </p:nvPicPr>
        <p:blipFill>
          <a:blip r:embed="rId3"/>
          <a:stretch>
            <a:fillRect/>
          </a:stretch>
        </p:blipFill>
        <p:spPr>
          <a:xfrm>
            <a:off x="6861583" y="4977047"/>
            <a:ext cx="934531" cy="747625"/>
          </a:xfrm>
          <a:prstGeom prst="rect">
            <a:avLst/>
          </a:prstGeom>
        </p:spPr>
      </p:pic>
    </p:spTree>
    <p:extLst>
      <p:ext uri="{BB962C8B-B14F-4D97-AF65-F5344CB8AC3E}">
        <p14:creationId xmlns:p14="http://schemas.microsoft.com/office/powerpoint/2010/main" val="98396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Politik und ICANN</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16</a:t>
            </a:fld>
            <a:endParaRPr lang="de-DE"/>
          </a:p>
        </p:txBody>
      </p:sp>
      <p:pic>
        <p:nvPicPr>
          <p:cNvPr id="8" name="Inhaltsplatzhalter 7" descr="Bildschirmfoto 2016-04-27 um 14.03.28.png"/>
          <p:cNvPicPr>
            <a:picLocks noGrp="1" noChangeAspect="1"/>
          </p:cNvPicPr>
          <p:nvPr>
            <p:ph idx="1"/>
          </p:nvPr>
        </p:nvPicPr>
        <p:blipFill>
          <a:blip r:embed="rId2">
            <a:extLst>
              <a:ext uri="{28A0092B-C50C-407E-A947-70E740481C1C}">
                <a14:useLocalDpi xmlns:a14="http://schemas.microsoft.com/office/drawing/2010/main" val="0"/>
              </a:ext>
            </a:extLst>
          </a:blip>
          <a:srcRect t="-2935" b="-2935"/>
          <a:stretch>
            <a:fillRect/>
          </a:stretch>
        </p:blipFill>
        <p:spPr/>
      </p:pic>
      <p:sp>
        <p:nvSpPr>
          <p:cNvPr id="9" name="Textfeld 8"/>
          <p:cNvSpPr txBox="1"/>
          <p:nvPr/>
        </p:nvSpPr>
        <p:spPr>
          <a:xfrm>
            <a:off x="3100139" y="5993226"/>
            <a:ext cx="6043861" cy="261610"/>
          </a:xfrm>
          <a:prstGeom prst="rect">
            <a:avLst/>
          </a:prstGeom>
          <a:noFill/>
        </p:spPr>
        <p:txBody>
          <a:bodyPr wrap="none" rtlCol="0">
            <a:spAutoFit/>
          </a:bodyPr>
          <a:lstStyle/>
          <a:p>
            <a:pPr algn="r"/>
            <a:r>
              <a:rPr lang="de-DE" sz="1100" dirty="0"/>
              <a:t>http://</a:t>
            </a:r>
            <a:r>
              <a:rPr lang="de-DE" sz="1100" dirty="0" err="1"/>
              <a:t>www.spiegel.de</a:t>
            </a:r>
            <a:r>
              <a:rPr lang="de-DE" sz="1100" dirty="0"/>
              <a:t>/</a:t>
            </a:r>
            <a:r>
              <a:rPr lang="de-DE" sz="1100" dirty="0" err="1"/>
              <a:t>netzwelt</a:t>
            </a:r>
            <a:r>
              <a:rPr lang="de-DE" sz="1100" dirty="0"/>
              <a:t>/</a:t>
            </a:r>
            <a:r>
              <a:rPr lang="de-DE" sz="1100" dirty="0" err="1"/>
              <a:t>netzpolitik</a:t>
            </a:r>
            <a:r>
              <a:rPr lang="de-DE" sz="1100" dirty="0"/>
              <a:t>/icann-sagt-sich-von-us-abhaengigkeit-los-a-1081731.html</a:t>
            </a:r>
          </a:p>
        </p:txBody>
      </p:sp>
      <p:sp>
        <p:nvSpPr>
          <p:cNvPr id="10" name="Textfeld 9"/>
          <p:cNvSpPr txBox="1"/>
          <p:nvPr/>
        </p:nvSpPr>
        <p:spPr>
          <a:xfrm>
            <a:off x="4919578" y="2486527"/>
            <a:ext cx="3380465" cy="2677656"/>
          </a:xfrm>
          <a:prstGeom prst="rect">
            <a:avLst/>
          </a:prstGeom>
          <a:solidFill>
            <a:schemeClr val="accent4">
              <a:lumMod val="50000"/>
              <a:alpha val="50000"/>
            </a:schemeClr>
          </a:solidFill>
        </p:spPr>
        <p:txBody>
          <a:bodyPr wrap="none" rtlCol="0">
            <a:spAutoFit/>
          </a:bodyPr>
          <a:lstStyle/>
          <a:p>
            <a:r>
              <a:rPr lang="de-DE" sz="1400" dirty="0">
                <a:solidFill>
                  <a:schemeClr val="bg1"/>
                </a:solidFill>
              </a:rPr>
              <a:t>Die Internet-Adressverwaltung </a:t>
            </a:r>
            <a:r>
              <a:rPr lang="de-DE" sz="1400" dirty="0" err="1">
                <a:solidFill>
                  <a:schemeClr val="bg1"/>
                </a:solidFill>
              </a:rPr>
              <a:t>Icann</a:t>
            </a:r>
            <a:r>
              <a:rPr lang="de-DE" sz="1400" dirty="0">
                <a:solidFill>
                  <a:schemeClr val="bg1"/>
                </a:solidFill>
              </a:rPr>
              <a:t> </a:t>
            </a:r>
            <a:br>
              <a:rPr lang="de-DE" sz="1400" dirty="0">
                <a:solidFill>
                  <a:schemeClr val="bg1"/>
                </a:solidFill>
              </a:rPr>
            </a:br>
            <a:r>
              <a:rPr lang="de-DE" sz="1400" dirty="0">
                <a:solidFill>
                  <a:schemeClr val="bg1"/>
                </a:solidFill>
              </a:rPr>
              <a:t>(Internet Corporation </a:t>
            </a:r>
            <a:r>
              <a:rPr lang="de-DE" sz="1400" dirty="0" err="1">
                <a:solidFill>
                  <a:schemeClr val="bg1"/>
                </a:solidFill>
              </a:rPr>
              <a:t>for</a:t>
            </a:r>
            <a:r>
              <a:rPr lang="de-DE" sz="1400" dirty="0">
                <a:solidFill>
                  <a:schemeClr val="bg1"/>
                </a:solidFill>
              </a:rPr>
              <a:t> </a:t>
            </a:r>
            <a:r>
              <a:rPr lang="de-DE" sz="1400" dirty="0" err="1">
                <a:solidFill>
                  <a:schemeClr val="bg1"/>
                </a:solidFill>
              </a:rPr>
              <a:t>Assigned</a:t>
            </a:r>
            <a:r>
              <a:rPr lang="de-DE" sz="1400" dirty="0">
                <a:solidFill>
                  <a:schemeClr val="bg1"/>
                </a:solidFill>
              </a:rPr>
              <a:t> </a:t>
            </a:r>
            <a:r>
              <a:rPr lang="de-DE" sz="1400" dirty="0" err="1">
                <a:solidFill>
                  <a:schemeClr val="bg1"/>
                </a:solidFill>
              </a:rPr>
              <a:t>Names</a:t>
            </a:r>
            <a:r>
              <a:rPr lang="de-DE" sz="1400" dirty="0">
                <a:solidFill>
                  <a:schemeClr val="bg1"/>
                </a:solidFill>
              </a:rPr>
              <a:t> </a:t>
            </a:r>
            <a:br>
              <a:rPr lang="de-DE" sz="1400" dirty="0">
                <a:solidFill>
                  <a:schemeClr val="bg1"/>
                </a:solidFill>
              </a:rPr>
            </a:br>
            <a:r>
              <a:rPr lang="de-DE" sz="1400" dirty="0" err="1">
                <a:solidFill>
                  <a:schemeClr val="bg1"/>
                </a:solidFill>
              </a:rPr>
              <a:t>and</a:t>
            </a:r>
            <a:r>
              <a:rPr lang="de-DE" sz="1400" dirty="0">
                <a:solidFill>
                  <a:schemeClr val="bg1"/>
                </a:solidFill>
              </a:rPr>
              <a:t> Numbers) hat für ihre Unabhängigkeit </a:t>
            </a:r>
            <a:br>
              <a:rPr lang="de-DE" sz="1400" dirty="0">
                <a:solidFill>
                  <a:schemeClr val="bg1"/>
                </a:solidFill>
              </a:rPr>
            </a:br>
            <a:r>
              <a:rPr lang="de-DE" sz="1400" dirty="0">
                <a:solidFill>
                  <a:schemeClr val="bg1"/>
                </a:solidFill>
              </a:rPr>
              <a:t>von der US-Regierung gestimmt. Das </a:t>
            </a:r>
            <a:br>
              <a:rPr lang="de-DE" sz="1400" dirty="0">
                <a:solidFill>
                  <a:schemeClr val="bg1"/>
                </a:solidFill>
              </a:rPr>
            </a:br>
            <a:r>
              <a:rPr lang="de-DE" sz="1400" dirty="0">
                <a:solidFill>
                  <a:schemeClr val="bg1"/>
                </a:solidFill>
              </a:rPr>
              <a:t>Leitungsgremium der Organisation </a:t>
            </a:r>
            <a:br>
              <a:rPr lang="de-DE" sz="1400" dirty="0">
                <a:solidFill>
                  <a:schemeClr val="bg1"/>
                </a:solidFill>
              </a:rPr>
            </a:br>
            <a:r>
              <a:rPr lang="de-DE" sz="1400" dirty="0">
                <a:solidFill>
                  <a:schemeClr val="bg1"/>
                </a:solidFill>
              </a:rPr>
              <a:t>beschloss bei einem Treffen in Marokko </a:t>
            </a:r>
            <a:br>
              <a:rPr lang="de-DE" sz="1400" dirty="0">
                <a:solidFill>
                  <a:schemeClr val="bg1"/>
                </a:solidFill>
              </a:rPr>
            </a:br>
            <a:r>
              <a:rPr lang="de-DE" sz="1400" dirty="0">
                <a:solidFill>
                  <a:schemeClr val="bg1"/>
                </a:solidFill>
              </a:rPr>
              <a:t>einen Plan, der einer Reihe von weltweiten </a:t>
            </a:r>
            <a:br>
              <a:rPr lang="de-DE" sz="1400" dirty="0">
                <a:solidFill>
                  <a:schemeClr val="bg1"/>
                </a:solidFill>
              </a:rPr>
            </a:br>
            <a:r>
              <a:rPr lang="de-DE" sz="1400" dirty="0">
                <a:solidFill>
                  <a:schemeClr val="bg1"/>
                </a:solidFill>
              </a:rPr>
              <a:t>Akteuren aus Wirtschaft, Politik und </a:t>
            </a:r>
            <a:br>
              <a:rPr lang="de-DE" sz="1400" dirty="0">
                <a:solidFill>
                  <a:schemeClr val="bg1"/>
                </a:solidFill>
              </a:rPr>
            </a:br>
            <a:r>
              <a:rPr lang="de-DE" sz="1400" dirty="0">
                <a:solidFill>
                  <a:schemeClr val="bg1"/>
                </a:solidFill>
              </a:rPr>
              <a:t>Zivilgesellschaft die Kontrolle über das </a:t>
            </a:r>
          </a:p>
          <a:p>
            <a:r>
              <a:rPr lang="de-DE" sz="1400" dirty="0">
                <a:solidFill>
                  <a:schemeClr val="bg1"/>
                </a:solidFill>
              </a:rPr>
              <a:t>System der Adressen im Netz geben soll. </a:t>
            </a:r>
          </a:p>
          <a:p>
            <a:r>
              <a:rPr lang="de-DE" sz="1400" dirty="0">
                <a:solidFill>
                  <a:schemeClr val="bg1"/>
                </a:solidFill>
              </a:rPr>
              <a:t>Der Plan geht nun an die US-Regierung, </a:t>
            </a:r>
          </a:p>
          <a:p>
            <a:r>
              <a:rPr lang="de-DE" sz="1400" dirty="0">
                <a:solidFill>
                  <a:schemeClr val="bg1"/>
                </a:solidFill>
              </a:rPr>
              <a:t>die den Änderungen noch zustimmen muss.</a:t>
            </a:r>
          </a:p>
        </p:txBody>
      </p:sp>
    </p:spTree>
    <p:extLst>
      <p:ext uri="{BB962C8B-B14F-4D97-AF65-F5344CB8AC3E}">
        <p14:creationId xmlns:p14="http://schemas.microsoft.com/office/powerpoint/2010/main" val="35468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Historischer Hintergrund</a:t>
            </a:r>
          </a:p>
        </p:txBody>
      </p:sp>
      <p:sp>
        <p:nvSpPr>
          <p:cNvPr id="3" name="Content Placeholder 2"/>
          <p:cNvSpPr>
            <a:spLocks noGrp="1"/>
          </p:cNvSpPr>
          <p:nvPr>
            <p:ph idx="1"/>
          </p:nvPr>
        </p:nvSpPr>
        <p:spPr/>
        <p:txBody>
          <a:bodyPr>
            <a:normAutofit fontScale="92500" lnSpcReduction="10000"/>
          </a:bodyPr>
          <a:lstStyle/>
          <a:p>
            <a:r>
              <a:rPr lang="de-DE" b="1" dirty="0"/>
              <a:t>Ursprünglich</a:t>
            </a:r>
            <a:r>
              <a:rPr lang="de-DE" dirty="0"/>
              <a:t>: hauptsächlich Universitäten und Forschungseinrichtungen brauchen Internetzugang</a:t>
            </a:r>
          </a:p>
          <a:p>
            <a:endParaRPr lang="de-DE" b="1" dirty="0"/>
          </a:p>
          <a:p>
            <a:r>
              <a:rPr lang="de-DE" b="1" dirty="0"/>
              <a:t>Wandel</a:t>
            </a:r>
            <a:r>
              <a:rPr lang="de-DE" dirty="0"/>
              <a:t>: Internet als Massenkommunikationsnetz </a:t>
            </a:r>
            <a:br>
              <a:rPr lang="de-DE" dirty="0"/>
            </a:br>
            <a:r>
              <a:rPr lang="de-DE" dirty="0">
                <a:sym typeface="Wingdings"/>
              </a:rPr>
              <a:t> </a:t>
            </a:r>
            <a:r>
              <a:rPr lang="de-DE" dirty="0"/>
              <a:t>2</a:t>
            </a:r>
            <a:r>
              <a:rPr lang="de-DE" baseline="30000" dirty="0"/>
              <a:t>32</a:t>
            </a:r>
            <a:r>
              <a:rPr lang="de-DE" dirty="0"/>
              <a:t> IP-Adressen werden nicht (lange) reichen</a:t>
            </a:r>
          </a:p>
          <a:p>
            <a:endParaRPr lang="de-DE" b="1" dirty="0"/>
          </a:p>
          <a:p>
            <a:r>
              <a:rPr lang="de-DE" b="1" dirty="0"/>
              <a:t>Kurzfristig</a:t>
            </a:r>
            <a:r>
              <a:rPr lang="de-DE" dirty="0"/>
              <a:t>: Entwicklungen und Maßnahmen, um mit den bestehenden IPv4-Adressen auszukommen (NAT, CIDR, ...)</a:t>
            </a:r>
          </a:p>
          <a:p>
            <a:endParaRPr lang="de-DE" b="1" dirty="0"/>
          </a:p>
          <a:p>
            <a:r>
              <a:rPr lang="de-DE" b="1" dirty="0"/>
              <a:t>Langfristig</a:t>
            </a:r>
            <a:r>
              <a:rPr lang="de-DE" dirty="0"/>
              <a:t>: Migration zu IPv6 (128-bit Adressen)</a:t>
            </a:r>
          </a:p>
        </p:txBody>
      </p:sp>
      <p:sp>
        <p:nvSpPr>
          <p:cNvPr id="4" name="Slide Number Placeholder 3"/>
          <p:cNvSpPr>
            <a:spLocks noGrp="1"/>
          </p:cNvSpPr>
          <p:nvPr>
            <p:ph type="sldNum" sz="quarter" idx="12"/>
          </p:nvPr>
        </p:nvSpPr>
        <p:spPr/>
        <p:txBody>
          <a:bodyPr/>
          <a:lstStyle/>
          <a:p>
            <a:fld id="{62E63B0E-122E-4112-8AEA-022338C1FEFA}" type="slidenum">
              <a:rPr lang="de-DE" smtClean="0"/>
              <a:t>17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3944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Karte des Internet (2014)</a:t>
            </a:r>
          </a:p>
        </p:txBody>
      </p:sp>
      <p:pic>
        <p:nvPicPr>
          <p:cNvPr id="5" name="Content Placeholder 4"/>
          <p:cNvPicPr>
            <a:picLocks noGrp="1" noChangeAspect="1"/>
          </p:cNvPicPr>
          <p:nvPr>
            <p:ph idx="1"/>
          </p:nvPr>
        </p:nvPicPr>
        <p:blipFill>
          <a:blip r:embed="rId2"/>
          <a:stretch>
            <a:fillRect/>
          </a:stretch>
        </p:blipFill>
        <p:spPr>
          <a:xfrm>
            <a:off x="312830" y="1316334"/>
            <a:ext cx="8518340" cy="5040017"/>
          </a:xfrm>
        </p:spPr>
      </p:pic>
      <p:sp>
        <p:nvSpPr>
          <p:cNvPr id="4" name="Slide Number Placeholder 3"/>
          <p:cNvSpPr>
            <a:spLocks noGrp="1"/>
          </p:cNvSpPr>
          <p:nvPr>
            <p:ph type="sldNum" sz="quarter" idx="12"/>
          </p:nvPr>
        </p:nvSpPr>
        <p:spPr/>
        <p:txBody>
          <a:bodyPr/>
          <a:lstStyle/>
          <a:p>
            <a:fld id="{62E63B0E-122E-4112-8AEA-022338C1FEFA}" type="slidenum">
              <a:rPr lang="de-DE" smtClean="0"/>
              <a:t>18</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6" name="Textfeld 5"/>
          <p:cNvSpPr txBox="1"/>
          <p:nvPr/>
        </p:nvSpPr>
        <p:spPr>
          <a:xfrm>
            <a:off x="4984287" y="6018865"/>
            <a:ext cx="4057521" cy="261610"/>
          </a:xfrm>
          <a:prstGeom prst="rect">
            <a:avLst/>
          </a:prstGeom>
          <a:noFill/>
        </p:spPr>
        <p:txBody>
          <a:bodyPr wrap="none" rtlCol="0">
            <a:spAutoFit/>
          </a:bodyPr>
          <a:lstStyle/>
          <a:p>
            <a:r>
              <a:rPr lang="de-DE" sz="1100" dirty="0"/>
              <a:t>https://</a:t>
            </a:r>
            <a:r>
              <a:rPr lang="de-DE" sz="1100" dirty="0" err="1"/>
              <a:t>www.caida.org</a:t>
            </a:r>
            <a:r>
              <a:rPr lang="de-DE" sz="1100" dirty="0"/>
              <a:t>/</a:t>
            </a:r>
            <a:r>
              <a:rPr lang="de-DE" sz="1100" dirty="0" err="1"/>
              <a:t>research</a:t>
            </a:r>
            <a:r>
              <a:rPr lang="de-DE" sz="1100" dirty="0"/>
              <a:t>/</a:t>
            </a:r>
            <a:r>
              <a:rPr lang="de-DE" sz="1100" dirty="0" err="1"/>
              <a:t>topology</a:t>
            </a:r>
            <a:r>
              <a:rPr lang="de-DE" sz="1100" dirty="0"/>
              <a:t>/</a:t>
            </a:r>
            <a:r>
              <a:rPr lang="de-DE" sz="1100" dirty="0" err="1"/>
              <a:t>as_core_network</a:t>
            </a:r>
            <a:r>
              <a:rPr lang="de-DE" sz="1100" dirty="0"/>
              <a:t>/2015/</a:t>
            </a:r>
          </a:p>
        </p:txBody>
      </p:sp>
    </p:spTree>
    <p:extLst>
      <p:ext uri="{BB962C8B-B14F-4D97-AF65-F5344CB8AC3E}">
        <p14:creationId xmlns:p14="http://schemas.microsoft.com/office/powerpoint/2010/main" val="305758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IPv6 Einführung pro Land</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449" y="1879630"/>
            <a:ext cx="7355101" cy="4243328"/>
          </a:xfrm>
        </p:spPr>
      </p:pic>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19</a:t>
            </a:fld>
            <a:endParaRPr lang="de-DE"/>
          </a:p>
        </p:txBody>
      </p:sp>
      <p:sp>
        <p:nvSpPr>
          <p:cNvPr id="7" name="Textfeld 6"/>
          <p:cNvSpPr txBox="1"/>
          <p:nvPr/>
        </p:nvSpPr>
        <p:spPr>
          <a:xfrm>
            <a:off x="2817380" y="1300346"/>
            <a:ext cx="5697970" cy="307777"/>
          </a:xfrm>
          <a:prstGeom prst="rect">
            <a:avLst/>
          </a:prstGeom>
          <a:noFill/>
        </p:spPr>
        <p:txBody>
          <a:bodyPr wrap="none" rtlCol="0">
            <a:spAutoFit/>
          </a:bodyPr>
          <a:lstStyle/>
          <a:p>
            <a:r>
              <a:rPr lang="de-DE" sz="1400" dirty="0"/>
              <a:t>https://</a:t>
            </a:r>
            <a:r>
              <a:rPr lang="de-DE" sz="1400" dirty="0" err="1"/>
              <a:t>www.google.de</a:t>
            </a:r>
            <a:r>
              <a:rPr lang="de-DE" sz="1400" dirty="0"/>
              <a:t>/ipv6/</a:t>
            </a:r>
            <a:r>
              <a:rPr lang="de-DE" sz="1400" dirty="0" err="1"/>
              <a:t>statistics.html#tab</a:t>
            </a:r>
            <a:r>
              <a:rPr lang="de-DE" sz="1400" dirty="0"/>
              <a:t>=per-country-ipv6-adoption</a:t>
            </a:r>
          </a:p>
        </p:txBody>
      </p:sp>
    </p:spTree>
    <p:extLst>
      <p:ext uri="{BB962C8B-B14F-4D97-AF65-F5344CB8AC3E}">
        <p14:creationId xmlns:p14="http://schemas.microsoft.com/office/powerpoint/2010/main" val="225504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Inhalt von Kapitel </a:t>
            </a:r>
            <a:r>
              <a:rPr lang="de-DE" dirty="0" smtClean="0"/>
              <a:t>3</a:t>
            </a:r>
            <a:endParaRPr lang="de-DE" dirty="0"/>
          </a:p>
        </p:txBody>
      </p:sp>
      <p:sp>
        <p:nvSpPr>
          <p:cNvPr id="3" name="Content Placeholder 2"/>
          <p:cNvSpPr>
            <a:spLocks noGrp="1"/>
          </p:cNvSpPr>
          <p:nvPr>
            <p:ph idx="1"/>
          </p:nvPr>
        </p:nvSpPr>
        <p:spPr/>
        <p:txBody>
          <a:bodyPr/>
          <a:lstStyle/>
          <a:p>
            <a:pPr marL="0" indent="0">
              <a:buNone/>
            </a:pPr>
            <a:r>
              <a:rPr lang="de-DE" dirty="0" smtClean="0"/>
              <a:t>Namen bzw. </a:t>
            </a:r>
            <a:r>
              <a:rPr lang="de-DE" dirty="0"/>
              <a:t>Adressen </a:t>
            </a:r>
            <a:r>
              <a:rPr lang="de-DE" dirty="0" smtClean="0"/>
              <a:t>kommen in allen Schichten und Protokollen zum Einsatz.</a:t>
            </a:r>
            <a:endParaRPr lang="de-DE" dirty="0"/>
          </a:p>
          <a:p>
            <a:endParaRPr lang="de-DE" dirty="0"/>
          </a:p>
          <a:p>
            <a:r>
              <a:rPr lang="de-DE" dirty="0" smtClean="0"/>
              <a:t>Anwendungsschicht</a:t>
            </a:r>
            <a:endParaRPr lang="de-DE" dirty="0"/>
          </a:p>
          <a:p>
            <a:pPr marL="514350" indent="-514350">
              <a:buFont typeface="+mj-lt"/>
              <a:buAutoNum type="arabicPeriod"/>
            </a:pPr>
            <a:r>
              <a:rPr lang="de-DE" dirty="0" smtClean="0"/>
              <a:t>Namen und IP-Adressen</a:t>
            </a:r>
            <a:endParaRPr lang="de-DE" dirty="0"/>
          </a:p>
          <a:p>
            <a:pPr marL="514350" indent="-514350">
              <a:buFont typeface="+mj-lt"/>
              <a:buAutoNum type="arabicPeriod"/>
            </a:pPr>
            <a:r>
              <a:rPr lang="de-DE" dirty="0"/>
              <a:t>DNS – Domain Name </a:t>
            </a:r>
            <a:r>
              <a:rPr lang="de-DE" dirty="0" smtClean="0"/>
              <a:t>System</a:t>
            </a:r>
          </a:p>
          <a:p>
            <a:pPr marL="514350" indent="-514350">
              <a:buFont typeface="+mj-lt"/>
              <a:buAutoNum type="arabicPeriod"/>
            </a:pPr>
            <a:r>
              <a:rPr lang="de-DE" dirty="0" smtClean="0"/>
              <a:t>Client-Server-Anwendungen</a:t>
            </a:r>
          </a:p>
        </p:txBody>
      </p:sp>
      <p:sp>
        <p:nvSpPr>
          <p:cNvPr id="4" name="Slide Number Placeholder 3"/>
          <p:cNvSpPr>
            <a:spLocks noGrp="1"/>
          </p:cNvSpPr>
          <p:nvPr>
            <p:ph type="sldNum" sz="quarter" idx="12"/>
          </p:nvPr>
        </p:nvSpPr>
        <p:spPr/>
        <p:txBody>
          <a:bodyPr/>
          <a:lstStyle/>
          <a:p>
            <a:fld id="{62E63B0E-122E-4112-8AEA-022338C1FEFA}" type="slidenum">
              <a:rPr lang="de-DE" smtClean="0"/>
              <a:t>2</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37720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Notation von IPv4-Adressen</a:t>
            </a:r>
          </a:p>
        </p:txBody>
      </p:sp>
      <p:sp>
        <p:nvSpPr>
          <p:cNvPr id="3" name="Content Placeholder 2"/>
          <p:cNvSpPr>
            <a:spLocks noGrp="1"/>
          </p:cNvSpPr>
          <p:nvPr>
            <p:ph idx="1"/>
          </p:nvPr>
        </p:nvSpPr>
        <p:spPr/>
        <p:txBody>
          <a:bodyPr>
            <a:normAutofit/>
          </a:bodyPr>
          <a:lstStyle/>
          <a:p>
            <a:r>
              <a:rPr lang="de-DE" dirty="0"/>
              <a:t>Durch Punkte getrennte, byteweise Dezimalschreibweise: </a:t>
            </a:r>
            <a:r>
              <a:rPr lang="de-DE" dirty="0" err="1"/>
              <a:t>p.q.r.s</a:t>
            </a:r>
            <a:r>
              <a:rPr lang="de-DE" dirty="0"/>
              <a:t> </a:t>
            </a:r>
          </a:p>
          <a:p>
            <a:r>
              <a:rPr lang="de-DE" dirty="0"/>
              <a:t>wobei </a:t>
            </a:r>
            <a:r>
              <a:rPr lang="de-DE" dirty="0" err="1"/>
              <a:t>p,q,r,s</a:t>
            </a:r>
            <a:r>
              <a:rPr lang="de-DE" dirty="0"/>
              <a:t> Dezimalzahlen zwischen 0 und 255 sind.</a:t>
            </a:r>
          </a:p>
          <a:p>
            <a:r>
              <a:rPr lang="de-DE" dirty="0"/>
              <a:t>Beispiel: „208.77.255.0</a:t>
            </a:r>
            <a:r>
              <a:rPr lang="de-DE" dirty="0" smtClean="0"/>
              <a:t>“</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20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9203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a:t>
            </a:r>
            <a:r>
              <a:rPr lang="de-DE" sz="4800" dirty="0" smtClean="0"/>
              <a:t>3.3</a:t>
            </a:r>
            <a:r>
              <a:rPr lang="de-DE" sz="4800" dirty="0"/>
              <a:t/>
            </a:r>
            <a:br>
              <a:rPr lang="de-DE" sz="4800" dirty="0"/>
            </a:br>
            <a:r>
              <a:rPr lang="de-DE" sz="4800" dirty="0"/>
              <a:t>DNS – Domain Name System</a:t>
            </a:r>
          </a:p>
        </p:txBody>
      </p:sp>
      <p:sp>
        <p:nvSpPr>
          <p:cNvPr id="6" name="Text Placeholder 5"/>
          <p:cNvSpPr>
            <a:spLocks noGrp="1"/>
          </p:cNvSpPr>
          <p:nvPr>
            <p:ph type="body" idx="1"/>
          </p:nvPr>
        </p:nvSpPr>
        <p:spPr/>
        <p:txBody>
          <a:bodyPr/>
          <a:lstStyle/>
          <a:p>
            <a:r>
              <a:rPr lang="de-DE" dirty="0"/>
              <a:t>Namen im Internet</a:t>
            </a:r>
          </a:p>
        </p:txBody>
      </p:sp>
      <p:sp>
        <p:nvSpPr>
          <p:cNvPr id="2" name="Slide Number Placeholder 1"/>
          <p:cNvSpPr>
            <a:spLocks noGrp="1"/>
          </p:cNvSpPr>
          <p:nvPr>
            <p:ph type="sldNum" sz="quarter" idx="12"/>
          </p:nvPr>
        </p:nvSpPr>
        <p:spPr/>
        <p:txBody>
          <a:bodyPr/>
          <a:lstStyle/>
          <a:p>
            <a:fld id="{62E63B0E-122E-4112-8AEA-022338C1FEFA}" type="slidenum">
              <a:rPr lang="de-DE" smtClean="0"/>
              <a:t>21</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548183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Einordnung</a:t>
            </a:r>
          </a:p>
        </p:txBody>
      </p:sp>
      <p:sp>
        <p:nvSpPr>
          <p:cNvPr id="3" name="Content Placeholder 2"/>
          <p:cNvSpPr>
            <a:spLocks noGrp="1"/>
          </p:cNvSpPr>
          <p:nvPr>
            <p:ph idx="1"/>
          </p:nvPr>
        </p:nvSpPr>
        <p:spPr/>
        <p:txBody>
          <a:bodyPr>
            <a:normAutofit fontScale="92500"/>
          </a:bodyPr>
          <a:lstStyle/>
          <a:p>
            <a:r>
              <a:rPr lang="de-DE" dirty="0"/>
              <a:t>IPv4-Adressen für (menschliche) Endnutzer „</a:t>
            </a:r>
            <a:r>
              <a:rPr lang="de-DE" i="1" dirty="0"/>
              <a:t>ungünstig</a:t>
            </a:r>
            <a:r>
              <a:rPr lang="de-DE" dirty="0"/>
              <a:t>“</a:t>
            </a:r>
          </a:p>
          <a:p>
            <a:r>
              <a:rPr lang="de-DE" dirty="0"/>
              <a:t>IP-Adressen sind (wegen hierarchischem Routing) an die Netztopologie gebunden. Wenn ein Host (oder Inhalt) also von einer Stelle im Internet an eine andere verlegt wird, ändert sich (in der Regel) die IP-Adresse.</a:t>
            </a:r>
          </a:p>
          <a:p>
            <a:r>
              <a:rPr lang="de-DE" dirty="0"/>
              <a:t>Gesucht: ein System um Hosts Namen zu geben, und diese Namen auf IP-Adressen abzubilden.</a:t>
            </a:r>
          </a:p>
          <a:p>
            <a:pPr algn="ctr">
              <a:buFont typeface="Wingdings" charset="0"/>
              <a:buChar char="è"/>
            </a:pPr>
            <a:r>
              <a:rPr lang="de-DE" dirty="0">
                <a:sym typeface="Wingdings"/>
              </a:rPr>
              <a:t>DNS (Domain Name System)</a:t>
            </a:r>
          </a:p>
          <a:p>
            <a:r>
              <a:rPr lang="de-DE" dirty="0"/>
              <a:t>Andere Ansätze: Aliasing, X.500, LDAP</a:t>
            </a:r>
          </a:p>
        </p:txBody>
      </p:sp>
      <p:sp>
        <p:nvSpPr>
          <p:cNvPr id="4" name="Slide Number Placeholder 3"/>
          <p:cNvSpPr>
            <a:spLocks noGrp="1"/>
          </p:cNvSpPr>
          <p:nvPr>
            <p:ph type="sldNum" sz="quarter" idx="12"/>
          </p:nvPr>
        </p:nvSpPr>
        <p:spPr/>
        <p:txBody>
          <a:bodyPr/>
          <a:lstStyle/>
          <a:p>
            <a:fld id="{62E63B0E-122E-4112-8AEA-022338C1FEFA}" type="slidenum">
              <a:rPr lang="de-DE" smtClean="0"/>
              <a:t>22</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11356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Rahmenbedingungen</a:t>
            </a:r>
            <a:endParaRPr lang="de-DE" dirty="0"/>
          </a:p>
        </p:txBody>
      </p:sp>
      <p:sp>
        <p:nvSpPr>
          <p:cNvPr id="3" name="Content Placeholder 2"/>
          <p:cNvSpPr>
            <a:spLocks noGrp="1"/>
          </p:cNvSpPr>
          <p:nvPr>
            <p:ph idx="1"/>
          </p:nvPr>
        </p:nvSpPr>
        <p:spPr/>
        <p:txBody>
          <a:bodyPr>
            <a:normAutofit/>
          </a:bodyPr>
          <a:lstStyle/>
          <a:p>
            <a:r>
              <a:rPr lang="de-DE" dirty="0" smtClean="0"/>
              <a:t>Im </a:t>
            </a:r>
            <a:r>
              <a:rPr lang="de-DE" dirty="0"/>
              <a:t>LAN einer einzigen Organisation wäre es möglich eine zentrale Liste von Hostnamen mit zugehörigen IP-Adressen zu führen</a:t>
            </a:r>
          </a:p>
          <a:p>
            <a:r>
              <a:rPr lang="de-DE" dirty="0"/>
              <a:t>Im Internet widerspricht ein zentralverwalteter Ansatz der Grundidee (und ist technisch problematisch)</a:t>
            </a:r>
          </a:p>
          <a:p>
            <a:endParaRPr lang="de-DE" dirty="0"/>
          </a:p>
          <a:p>
            <a:r>
              <a:rPr lang="is-IS" sz="2600" dirty="0" smtClean="0">
                <a:cs typeface="Courier New"/>
              </a:rPr>
              <a:t>1.012.695.272 </a:t>
            </a:r>
            <a:r>
              <a:rPr lang="de-DE" sz="2600" dirty="0" smtClean="0"/>
              <a:t>Hosts </a:t>
            </a:r>
            <a:r>
              <a:rPr lang="de-DE" dirty="0"/>
              <a:t>im </a:t>
            </a:r>
            <a:r>
              <a:rPr lang="de-DE" dirty="0" smtClean="0"/>
              <a:t>DNS (Stand Januar 2019)</a:t>
            </a:r>
            <a:br>
              <a:rPr lang="de-DE" dirty="0" smtClean="0"/>
            </a:br>
            <a:endParaRPr lang="de-DE" dirty="0" smtClean="0"/>
          </a:p>
          <a:p>
            <a:pPr marL="0" indent="0">
              <a:buNone/>
            </a:pPr>
            <a:r>
              <a:rPr lang="de-DE" sz="2000" dirty="0"/>
              <a:t>https://ftp.isc.org/www/survey/reports/current/</a:t>
            </a:r>
          </a:p>
          <a:p>
            <a:endParaRPr lang="de-DE" dirty="0" smtClean="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23</a:t>
            </a:fld>
            <a:endParaRPr lang="de-DE"/>
          </a:p>
        </p:txBody>
      </p:sp>
    </p:spTree>
    <p:extLst>
      <p:ext uri="{BB962C8B-B14F-4D97-AF65-F5344CB8AC3E}">
        <p14:creationId xmlns:p14="http://schemas.microsoft.com/office/powerpoint/2010/main" val="2074199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Herausforderungen bei der Namensvergabe</a:t>
            </a:r>
          </a:p>
        </p:txBody>
      </p:sp>
      <p:sp>
        <p:nvSpPr>
          <p:cNvPr id="3" name="Inhaltsplatzhalter 2"/>
          <p:cNvSpPr>
            <a:spLocks noGrp="1"/>
          </p:cNvSpPr>
          <p:nvPr>
            <p:ph idx="1"/>
          </p:nvPr>
        </p:nvSpPr>
        <p:spPr/>
        <p:txBody>
          <a:bodyPr>
            <a:normAutofit/>
          </a:bodyPr>
          <a:lstStyle/>
          <a:p>
            <a:r>
              <a:rPr lang="de-DE" dirty="0"/>
              <a:t>Unabhängigkeit der Akteure</a:t>
            </a:r>
          </a:p>
          <a:p>
            <a:pPr lvl="1"/>
            <a:r>
              <a:rPr lang="de-DE" dirty="0"/>
              <a:t>Kein globaler einheitlicher Zustand</a:t>
            </a:r>
          </a:p>
          <a:p>
            <a:pPr lvl="1"/>
            <a:r>
              <a:rPr lang="de-DE" dirty="0"/>
              <a:t>Umziehen eines einzelnen Hosts muss allen mitgeteilt werden</a:t>
            </a:r>
          </a:p>
          <a:p>
            <a:r>
              <a:rPr lang="de-DE" dirty="0"/>
              <a:t>Skalierbarkeit</a:t>
            </a:r>
          </a:p>
          <a:p>
            <a:pPr lvl="1"/>
            <a:r>
              <a:rPr lang="de-DE" dirty="0"/>
              <a:t>Abbildung von Namen auf Adressen muss für alle </a:t>
            </a:r>
            <a:br>
              <a:rPr lang="de-DE" dirty="0"/>
            </a:br>
            <a:r>
              <a:rPr lang="de-DE" dirty="0"/>
              <a:t>2</a:t>
            </a:r>
            <a:r>
              <a:rPr lang="de-DE" baseline="30000" dirty="0"/>
              <a:t>32</a:t>
            </a:r>
            <a:r>
              <a:rPr lang="de-DE" dirty="0"/>
              <a:t> IPv4-Adressen bzw. </a:t>
            </a:r>
            <a:r>
              <a:rPr lang="de-DE" smtClean="0"/>
              <a:t>2</a:t>
            </a:r>
            <a:r>
              <a:rPr lang="de-DE" baseline="30000" smtClean="0"/>
              <a:t>128</a:t>
            </a:r>
            <a:r>
              <a:rPr lang="de-DE" smtClean="0"/>
              <a:t> </a:t>
            </a:r>
            <a:r>
              <a:rPr lang="de-DE" dirty="0"/>
              <a:t>IPv6-Adressen skalieren</a:t>
            </a:r>
          </a:p>
          <a:p>
            <a:pPr lvl="1"/>
            <a:r>
              <a:rPr lang="de-DE" dirty="0"/>
              <a:t>Portierbarkeit auf nachfolgende größere Adressräume</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24</a:t>
            </a:fld>
            <a:endParaRPr lang="de-DE"/>
          </a:p>
        </p:txBody>
      </p:sp>
    </p:spTree>
    <p:extLst>
      <p:ext uri="{BB962C8B-B14F-4D97-AF65-F5344CB8AC3E}">
        <p14:creationId xmlns:p14="http://schemas.microsoft.com/office/powerpoint/2010/main" val="230726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Lösungsansätze</a:t>
            </a:r>
          </a:p>
        </p:txBody>
      </p:sp>
      <p:sp>
        <p:nvSpPr>
          <p:cNvPr id="3" name="Content Placeholder 2"/>
          <p:cNvSpPr>
            <a:spLocks noGrp="1"/>
          </p:cNvSpPr>
          <p:nvPr>
            <p:ph idx="1"/>
          </p:nvPr>
        </p:nvSpPr>
        <p:spPr/>
        <p:txBody>
          <a:bodyPr>
            <a:normAutofit/>
          </a:bodyPr>
          <a:lstStyle/>
          <a:p>
            <a:r>
              <a:rPr lang="de-DE" dirty="0"/>
              <a:t>Viele unabhängige Akteure: </a:t>
            </a:r>
            <a:br>
              <a:rPr lang="de-DE" dirty="0"/>
            </a:br>
            <a:r>
              <a:rPr lang="de-DE" dirty="0"/>
              <a:t>DNS-Namensraum als Baumstruktur </a:t>
            </a:r>
            <a:r>
              <a:rPr lang="de-DE" dirty="0">
                <a:sym typeface="Wingdings"/>
              </a:rPr>
              <a:t> </a:t>
            </a:r>
            <a:r>
              <a:rPr lang="de-DE" dirty="0"/>
              <a:t>hierarchischer Namensraum </a:t>
            </a:r>
          </a:p>
          <a:p>
            <a:pPr lvl="1"/>
            <a:r>
              <a:rPr lang="de-DE" dirty="0"/>
              <a:t>Einzelne Äste/Bereiche des Baums werden einzelnen Akteuren zugesprochen.</a:t>
            </a:r>
          </a:p>
          <a:p>
            <a:r>
              <a:rPr lang="de-DE" dirty="0"/>
              <a:t>Skalierbarkeit (große und wachsende absolute Zahl an Teilnehmern): </a:t>
            </a:r>
            <a:br>
              <a:rPr lang="de-DE" dirty="0"/>
            </a:br>
            <a:r>
              <a:rPr lang="de-DE" dirty="0"/>
              <a:t>Implementierung als verteilte Datenbank.</a:t>
            </a:r>
          </a:p>
          <a:p>
            <a:pPr lvl="1"/>
            <a:r>
              <a:rPr lang="de-DE" dirty="0"/>
              <a:t>Bei Wachstum des Systems (bzw. Last) können einfach weitere DNS Server hinzugefügt werden.</a:t>
            </a:r>
          </a:p>
          <a:p>
            <a:pPr lvl="1"/>
            <a:endParaRPr lang="de-DE" dirty="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25</a:t>
            </a:fld>
            <a:endParaRPr lang="de-DE"/>
          </a:p>
        </p:txBody>
      </p:sp>
    </p:spTree>
    <p:extLst>
      <p:ext uri="{BB962C8B-B14F-4D97-AF65-F5344CB8AC3E}">
        <p14:creationId xmlns:p14="http://schemas.microsoft.com/office/powerpoint/2010/main" val="3573258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Überblick DNS</a:t>
            </a: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de-DE" dirty="0"/>
              <a:t>DNS ...</a:t>
            </a:r>
          </a:p>
          <a:p>
            <a:r>
              <a:rPr lang="de-DE" dirty="0"/>
              <a:t>ist ein Dienst der Anwendungsschicht</a:t>
            </a:r>
          </a:p>
          <a:p>
            <a:r>
              <a:rPr lang="de-DE" dirty="0"/>
              <a:t>ist als verteilte Datenbank mit einer Hierarchie von Nameservern implementiert.</a:t>
            </a:r>
          </a:p>
          <a:p>
            <a:r>
              <a:rPr lang="de-DE" dirty="0"/>
              <a:t>bietet einen als Baum strukturierten (hierarchischen) Namensraum für Hosts im Internet.</a:t>
            </a:r>
          </a:p>
          <a:p>
            <a:r>
              <a:rPr lang="de-DE" dirty="0"/>
              <a:t>ist kritischer Bestandteil des Internets!</a:t>
            </a:r>
          </a:p>
        </p:txBody>
      </p:sp>
      <p:sp>
        <p:nvSpPr>
          <p:cNvPr id="4" name="Slide Number Placeholder 3"/>
          <p:cNvSpPr>
            <a:spLocks noGrp="1"/>
          </p:cNvSpPr>
          <p:nvPr>
            <p:ph type="sldNum" sz="quarter" idx="12"/>
          </p:nvPr>
        </p:nvSpPr>
        <p:spPr/>
        <p:txBody>
          <a:bodyPr/>
          <a:lstStyle/>
          <a:p>
            <a:fld id="{62E63B0E-122E-4112-8AEA-022338C1FEFA}" type="slidenum">
              <a:rPr lang="de-DE" smtClean="0"/>
              <a:t>26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977459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DNS als Dienst</a:t>
            </a:r>
          </a:p>
        </p:txBody>
      </p:sp>
      <p:sp>
        <p:nvSpPr>
          <p:cNvPr id="3" name="Inhaltsplatzhalter 2"/>
          <p:cNvSpPr>
            <a:spLocks noGrp="1"/>
          </p:cNvSpPr>
          <p:nvPr>
            <p:ph idx="1"/>
          </p:nvPr>
        </p:nvSpPr>
        <p:spPr/>
        <p:txBody>
          <a:bodyPr/>
          <a:lstStyle/>
          <a:p>
            <a:r>
              <a:rPr lang="de-DE" dirty="0"/>
              <a:t>Dienste und Dienstmerkmale:</a:t>
            </a:r>
          </a:p>
          <a:p>
            <a:pPr lvl="1"/>
            <a:r>
              <a:rPr lang="de-DE" dirty="0"/>
              <a:t>Namensauflösung (Abbildung Host-Namen auf IP-Adressen</a:t>
            </a:r>
          </a:p>
          <a:p>
            <a:pPr lvl="2"/>
            <a:r>
              <a:rPr lang="de-DE" i="1" dirty="0" err="1"/>
              <a:t>Fully</a:t>
            </a:r>
            <a:r>
              <a:rPr lang="de-DE" i="1" dirty="0"/>
              <a:t> </a:t>
            </a:r>
            <a:r>
              <a:rPr lang="de-DE" i="1" dirty="0" err="1"/>
              <a:t>Qualified</a:t>
            </a:r>
            <a:r>
              <a:rPr lang="de-DE" i="1" dirty="0"/>
              <a:t> Domain-Name (FQDN)</a:t>
            </a:r>
          </a:p>
          <a:p>
            <a:pPr lvl="2"/>
            <a:r>
              <a:rPr lang="de-DE" i="1" dirty="0" err="1"/>
              <a:t>Resource</a:t>
            </a:r>
            <a:r>
              <a:rPr lang="de-DE" i="1" dirty="0"/>
              <a:t> Records = &lt;</a:t>
            </a:r>
            <a:r>
              <a:rPr lang="de-DE" i="1" dirty="0" err="1"/>
              <a:t>name</a:t>
            </a:r>
            <a:r>
              <a:rPr lang="de-DE" i="1" dirty="0"/>
              <a:t>&gt; [&lt;</a:t>
            </a:r>
            <a:r>
              <a:rPr lang="de-DE" i="1" dirty="0" err="1"/>
              <a:t>ttl</a:t>
            </a:r>
            <a:r>
              <a:rPr lang="de-DE" i="1" dirty="0"/>
              <a:t>&gt;] [&lt;</a:t>
            </a:r>
            <a:r>
              <a:rPr lang="de-DE" i="1" dirty="0" err="1"/>
              <a:t>class</a:t>
            </a:r>
            <a:r>
              <a:rPr lang="de-DE" i="1" dirty="0"/>
              <a:t>&gt;] &lt;type&gt; &lt;</a:t>
            </a:r>
            <a:r>
              <a:rPr lang="de-DE" i="1" dirty="0" err="1"/>
              <a:t>rdata</a:t>
            </a:r>
            <a:r>
              <a:rPr lang="de-DE" i="1" dirty="0"/>
              <a:t>&gt;</a:t>
            </a:r>
            <a:endParaRPr lang="de-DE" dirty="0"/>
          </a:p>
          <a:p>
            <a:pPr lvl="1"/>
            <a:r>
              <a:rPr lang="de-DE" dirty="0"/>
              <a:t>Aliasing (insbesondere für Hosts, Mail Server)</a:t>
            </a:r>
          </a:p>
          <a:p>
            <a:pPr lvl="1"/>
            <a:r>
              <a:rPr lang="de-DE" dirty="0"/>
              <a:t>Redundanz</a:t>
            </a:r>
          </a:p>
          <a:p>
            <a:pPr lvl="1"/>
            <a:r>
              <a:rPr lang="de-DE" dirty="0"/>
              <a:t>Lastverteilung zwischen replizierten Servern</a:t>
            </a:r>
          </a:p>
          <a:p>
            <a:r>
              <a:rPr lang="de-DE" dirty="0"/>
              <a:t>Grundfunktionen eines DNS-Servers:</a:t>
            </a:r>
          </a:p>
          <a:p>
            <a:pPr lvl="1"/>
            <a:r>
              <a:rPr lang="de-DE" dirty="0"/>
              <a:t>Beantworten von Client-Anfragen</a:t>
            </a:r>
          </a:p>
          <a:p>
            <a:pPr lvl="1"/>
            <a:r>
              <a:rPr lang="de-DE" dirty="0"/>
              <a:t>Austausch mit anderen DNS-Servern</a:t>
            </a:r>
          </a:p>
          <a:p>
            <a:endParaRPr lang="de-DE" dirty="0"/>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27</a:t>
            </a:fld>
            <a:endParaRPr lang="de-DE"/>
          </a:p>
        </p:txBody>
      </p:sp>
    </p:spTree>
    <p:extLst>
      <p:ext uri="{BB962C8B-B14F-4D97-AF65-F5344CB8AC3E}">
        <p14:creationId xmlns:p14="http://schemas.microsoft.com/office/powerpoint/2010/main" val="385831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DNS Namensraum (1)</a:t>
            </a:r>
          </a:p>
        </p:txBody>
      </p:sp>
      <p:sp>
        <p:nvSpPr>
          <p:cNvPr id="9" name="Content Placeholder 8"/>
          <p:cNvSpPr>
            <a:spLocks noGrp="1"/>
          </p:cNvSpPr>
          <p:nvPr>
            <p:ph idx="1"/>
          </p:nvPr>
        </p:nvSpPr>
        <p:spPr/>
        <p:txBody>
          <a:bodyPr>
            <a:normAutofit/>
          </a:bodyPr>
          <a:lstStyle/>
          <a:p>
            <a:r>
              <a:rPr lang="de-DE" dirty="0"/>
              <a:t>Unterscheidung: Generische und Länder-Domänen</a:t>
            </a:r>
          </a:p>
          <a:p>
            <a:r>
              <a:rPr lang="de-DE" dirty="0"/>
              <a:t>Top Level Domains (TLD) von der ICANN (Internet Corporation </a:t>
            </a:r>
            <a:r>
              <a:rPr lang="de-DE" dirty="0" err="1"/>
              <a:t>for</a:t>
            </a:r>
            <a:r>
              <a:rPr lang="de-DE" dirty="0"/>
              <a:t> </a:t>
            </a:r>
            <a:r>
              <a:rPr lang="de-DE" dirty="0" err="1"/>
              <a:t>Assigned</a:t>
            </a:r>
            <a:r>
              <a:rPr lang="de-DE" dirty="0"/>
              <a:t> </a:t>
            </a:r>
            <a:r>
              <a:rPr lang="de-DE" dirty="0" err="1"/>
              <a:t>Names</a:t>
            </a:r>
            <a:r>
              <a:rPr lang="de-DE" dirty="0"/>
              <a:t> </a:t>
            </a:r>
            <a:r>
              <a:rPr lang="de-DE" dirty="0" err="1"/>
              <a:t>and</a:t>
            </a:r>
            <a:r>
              <a:rPr lang="de-DE" dirty="0"/>
              <a:t> Numbers) verwaltet</a:t>
            </a:r>
          </a:p>
          <a:p>
            <a:r>
              <a:rPr lang="de-DE" dirty="0"/>
              <a:t>Für jeden TLD gibt es einen </a:t>
            </a:r>
            <a:r>
              <a:rPr lang="de-DE" dirty="0" err="1"/>
              <a:t>Registrar</a:t>
            </a:r>
            <a:r>
              <a:rPr lang="de-DE" dirty="0"/>
              <a:t>, der (gegen Gebühr) </a:t>
            </a:r>
            <a:r>
              <a:rPr lang="de-DE" dirty="0" err="1"/>
              <a:t>second</a:t>
            </a:r>
            <a:r>
              <a:rPr lang="de-DE" dirty="0"/>
              <a:t> </a:t>
            </a:r>
            <a:r>
              <a:rPr lang="de-DE" dirty="0" err="1"/>
              <a:t>level</a:t>
            </a:r>
            <a:r>
              <a:rPr lang="de-DE" dirty="0"/>
              <a:t> Domains in diesem TLD an verschiedenste Organisationen (z.B.: LMU) sowie Privatleute vergibt (</a:t>
            </a:r>
            <a:r>
              <a:rPr lang="de-DE" dirty="0">
                <a:sym typeface="Wingdings"/>
              </a:rPr>
              <a:t> </a:t>
            </a:r>
            <a:r>
              <a:rPr lang="de-DE" dirty="0"/>
              <a:t>First </a:t>
            </a:r>
            <a:r>
              <a:rPr lang="de-DE" dirty="0" err="1"/>
              <a:t>Come</a:t>
            </a:r>
            <a:r>
              <a:rPr lang="de-DE" dirty="0"/>
              <a:t>, First </a:t>
            </a:r>
            <a:r>
              <a:rPr lang="de-DE" dirty="0" err="1"/>
              <a:t>Served</a:t>
            </a:r>
            <a:r>
              <a:rPr lang="de-DE" dirty="0"/>
              <a: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28</a:t>
            </a:fld>
            <a:endParaRPr lang="de-DE"/>
          </a:p>
        </p:txBody>
      </p:sp>
    </p:spTree>
    <p:extLst>
      <p:ext uri="{BB962C8B-B14F-4D97-AF65-F5344CB8AC3E}">
        <p14:creationId xmlns:p14="http://schemas.microsoft.com/office/powerpoint/2010/main" val="4242405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DNS Namensraum (2)</a:t>
            </a:r>
          </a:p>
        </p:txBody>
      </p:sp>
      <p:sp>
        <p:nvSpPr>
          <p:cNvPr id="9" name="Content Placeholder 8"/>
          <p:cNvSpPr>
            <a:spLocks noGrp="1"/>
          </p:cNvSpPr>
          <p:nvPr>
            <p:ph idx="1"/>
          </p:nvPr>
        </p:nvSpPr>
        <p:spPr/>
        <p:txBody>
          <a:bodyPr>
            <a:normAutofit fontScale="92500"/>
          </a:bodyPr>
          <a:lstStyle/>
          <a:p>
            <a:r>
              <a:rPr lang="de-DE" dirty="0"/>
              <a:t>Second Level Domains (und tiefer) können von den Organisationen, denen sie zugesprochen wurden, beliebig in weitere Subdomänen eingeteilt werden. (z.B.: „</a:t>
            </a:r>
            <a:r>
              <a:rPr lang="de-DE" dirty="0" err="1"/>
              <a:t>ifi</a:t>
            </a:r>
            <a:r>
              <a:rPr lang="de-DE" dirty="0"/>
              <a:t>“ als Subdomäne von „</a:t>
            </a:r>
            <a:r>
              <a:rPr lang="de-DE" dirty="0" err="1"/>
              <a:t>lmu</a:t>
            </a:r>
            <a:r>
              <a:rPr lang="de-DE" dirty="0"/>
              <a:t>“)</a:t>
            </a:r>
          </a:p>
          <a:p>
            <a:r>
              <a:rPr lang="de-DE" dirty="0"/>
              <a:t>Blätter des Baums enthalten Hostnamen </a:t>
            </a:r>
            <a:br>
              <a:rPr lang="de-DE" dirty="0"/>
            </a:br>
            <a:r>
              <a:rPr lang="de-DE" dirty="0"/>
              <a:t>(In der Praxis kann „Hostname“ mit vielen IP-Adressen /tatsächlichen Hostmaschinen assoziiert werden)</a:t>
            </a:r>
          </a:p>
          <a:p>
            <a:r>
              <a:rPr lang="de-DE" dirty="0"/>
              <a:t>Der </a:t>
            </a:r>
            <a:r>
              <a:rPr lang="de-DE" i="1" dirty="0" err="1"/>
              <a:t>Fully</a:t>
            </a:r>
            <a:r>
              <a:rPr lang="de-DE" i="1" dirty="0"/>
              <a:t> </a:t>
            </a:r>
            <a:r>
              <a:rPr lang="de-DE" i="1" dirty="0" err="1"/>
              <a:t>Qualified</a:t>
            </a:r>
            <a:r>
              <a:rPr lang="de-DE" i="1" dirty="0"/>
              <a:t> Domain Name </a:t>
            </a:r>
            <a:r>
              <a:rPr lang="de-DE" dirty="0"/>
              <a:t>(FQDN) ist der volle Pfad von einem Blatt des Baums bis zur Wurzel (durch Punkte getrennt) z.B.: „pcheger12.nm.ifi.lmu.de.“ </a:t>
            </a:r>
            <a:br>
              <a:rPr lang="de-DE" dirty="0"/>
            </a:br>
            <a:r>
              <a:rPr lang="de-DE" dirty="0"/>
              <a:t>(Die Wurzel nach dem letztem Punkt ist namenslos)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29</a:t>
            </a:fld>
            <a:endParaRPr lang="de-DE"/>
          </a:p>
        </p:txBody>
      </p:sp>
    </p:spTree>
    <p:extLst>
      <p:ext uri="{BB962C8B-B14F-4D97-AF65-F5344CB8AC3E}">
        <p14:creationId xmlns:p14="http://schemas.microsoft.com/office/powerpoint/2010/main" val="364111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Chat-</a:t>
            </a:r>
            <a:r>
              <a:rPr lang="en-GB" dirty="0" err="1" smtClean="0"/>
              <a:t>Beispiel</a:t>
            </a:r>
            <a:r>
              <a:rPr lang="en-GB" dirty="0" smtClean="0"/>
              <a:t>: </a:t>
            </a:r>
            <a:r>
              <a:rPr lang="en-GB" dirty="0" err="1" smtClean="0"/>
              <a:t>Adressierung</a:t>
            </a:r>
            <a:endParaRPr lang="de-DE" dirty="0"/>
          </a:p>
        </p:txBody>
      </p:sp>
      <p:sp>
        <p:nvSpPr>
          <p:cNvPr id="3" name="Inhaltsplatzhalter 2"/>
          <p:cNvSpPr>
            <a:spLocks noGrp="1"/>
          </p:cNvSpPr>
          <p:nvPr>
            <p:ph idx="1"/>
          </p:nvPr>
        </p:nvSpPr>
        <p:spPr>
          <a:xfrm>
            <a:off x="628650" y="1825625"/>
            <a:ext cx="3784324" cy="4351338"/>
          </a:xfrm>
        </p:spPr>
        <p:txBody>
          <a:bodyPr>
            <a:normAutofit/>
          </a:bodyPr>
          <a:lstStyle/>
          <a:p>
            <a:pPr marL="0" indent="0">
              <a:buNone/>
            </a:pPr>
            <a:r>
              <a:rPr lang="en-GB" sz="2000" dirty="0" err="1" smtClean="0"/>
              <a:t>Adressierung</a:t>
            </a:r>
            <a:r>
              <a:rPr lang="en-GB" sz="2000" dirty="0" smtClean="0"/>
              <a:t> des </a:t>
            </a:r>
            <a:r>
              <a:rPr lang="en-GB" sz="2000" b="1" dirty="0" err="1" smtClean="0"/>
              <a:t>Empf</a:t>
            </a:r>
            <a:r>
              <a:rPr lang="de-DE" sz="2000" b="1" dirty="0" err="1" smtClean="0"/>
              <a:t>ängers</a:t>
            </a:r>
            <a:r>
              <a:rPr lang="de-DE" sz="2000" b="1" dirty="0" smtClean="0"/>
              <a:t> </a:t>
            </a:r>
            <a:r>
              <a:rPr lang="de-DE" sz="2000" dirty="0" smtClean="0"/>
              <a:t>einer Nachricht anhand von </a:t>
            </a:r>
            <a:r>
              <a:rPr lang="de-DE" sz="2000" i="1" dirty="0" smtClean="0"/>
              <a:t>mnemonischen</a:t>
            </a:r>
            <a:r>
              <a:rPr lang="de-DE" sz="2000" dirty="0" smtClean="0"/>
              <a:t> </a:t>
            </a:r>
            <a:r>
              <a:rPr lang="de-DE" sz="2000" b="1" dirty="0" smtClean="0"/>
              <a:t>Benutzernamens</a:t>
            </a:r>
          </a:p>
          <a:p>
            <a:pPr marL="0" indent="0">
              <a:buNone/>
            </a:pPr>
            <a:endParaRPr lang="de-DE" sz="2000" dirty="0" smtClean="0"/>
          </a:p>
          <a:p>
            <a:pPr marL="0" indent="0">
              <a:buNone/>
            </a:pPr>
            <a:r>
              <a:rPr lang="de-DE" sz="2000" dirty="0" smtClean="0"/>
              <a:t>Adressierung der Hosts anhand eines mnemonischen </a:t>
            </a:r>
            <a:r>
              <a:rPr lang="de-DE" sz="2000" b="1" dirty="0" smtClean="0"/>
              <a:t>Hostnamens</a:t>
            </a:r>
            <a:endParaRPr lang="de-DE" sz="2000" dirty="0"/>
          </a:p>
          <a:p>
            <a:pPr marL="0" indent="0">
              <a:buNone/>
            </a:pPr>
            <a:endParaRPr lang="de-DE" sz="2000" b="1" dirty="0" smtClean="0"/>
          </a:p>
          <a:p>
            <a:pPr marL="0" indent="0">
              <a:buNone/>
            </a:pPr>
            <a:r>
              <a:rPr lang="de-DE" sz="2000" dirty="0" smtClean="0"/>
              <a:t>Aber: Hostnamen geben keine Informationen darüber, wo sich ein Host im Internet befindet.</a:t>
            </a:r>
          </a:p>
          <a:p>
            <a:pPr marL="0" indent="0">
              <a:buNone/>
            </a:pPr>
            <a:r>
              <a:rPr lang="de-DE" sz="2000" dirty="0" smtClean="0">
                <a:sym typeface="Wingdings" panose="05000000000000000000" pitchFamily="2" charset="2"/>
              </a:rPr>
              <a:t> IP-Adressen</a:t>
            </a:r>
            <a:endParaRPr lang="de-DE" sz="2000" dirty="0" smtClean="0"/>
          </a:p>
          <a:p>
            <a:pPr marL="0" indent="0">
              <a:buNone/>
            </a:pPr>
            <a:endParaRPr lang="de-DE" sz="2000" b="1"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3</a:t>
            </a:fld>
            <a:endParaRPr lang="de-DE"/>
          </a:p>
        </p:txBody>
      </p:sp>
      <p:sp>
        <p:nvSpPr>
          <p:cNvPr id="7" name="Smiley 6"/>
          <p:cNvSpPr/>
          <p:nvPr/>
        </p:nvSpPr>
        <p:spPr>
          <a:xfrm>
            <a:off x="4940097" y="2325769"/>
            <a:ext cx="325465" cy="3254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miley 7"/>
          <p:cNvSpPr/>
          <p:nvPr/>
        </p:nvSpPr>
        <p:spPr>
          <a:xfrm>
            <a:off x="8185799" y="2325769"/>
            <a:ext cx="325465" cy="3254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krümmter Verbinder 11"/>
          <p:cNvCxnSpPr>
            <a:stCxn id="7" idx="7"/>
            <a:endCxn id="8" idx="1"/>
          </p:cNvCxnSpPr>
          <p:nvPr/>
        </p:nvCxnSpPr>
        <p:spPr>
          <a:xfrm rot="5400000" flipH="1" flipV="1">
            <a:off x="6725680" y="865651"/>
            <a:ext cx="12700" cy="3015563"/>
          </a:xfrm>
          <a:prstGeom prst="curvedConnector3">
            <a:avLst>
              <a:gd name="adj1" fmla="val 2175299"/>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Vertikales Scrollen 13"/>
          <p:cNvSpPr/>
          <p:nvPr/>
        </p:nvSpPr>
        <p:spPr>
          <a:xfrm>
            <a:off x="6115050" y="1659005"/>
            <a:ext cx="1339679" cy="333239"/>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Hallo, Bob!</a:t>
            </a:r>
            <a:endParaRPr lang="de-DE" sz="1600" dirty="0"/>
          </a:p>
        </p:txBody>
      </p:sp>
      <p:cxnSp>
        <p:nvCxnSpPr>
          <p:cNvPr id="16" name="Gekrümmter Verbinder 15"/>
          <p:cNvCxnSpPr>
            <a:stCxn id="8" idx="3"/>
            <a:endCxn id="7" idx="5"/>
          </p:cNvCxnSpPr>
          <p:nvPr/>
        </p:nvCxnSpPr>
        <p:spPr>
          <a:xfrm rot="5400000">
            <a:off x="6725681" y="1095790"/>
            <a:ext cx="12700" cy="3015563"/>
          </a:xfrm>
          <a:prstGeom prst="curvedConnector3">
            <a:avLst>
              <a:gd name="adj1" fmla="val 2175299"/>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Vertikales Scrollen 18"/>
          <p:cNvSpPr/>
          <p:nvPr/>
        </p:nvSpPr>
        <p:spPr>
          <a:xfrm>
            <a:off x="6115050" y="2957223"/>
            <a:ext cx="1339679" cy="333239"/>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Hallo, Alice!</a:t>
            </a:r>
            <a:endParaRPr lang="de-DE" sz="1600" dirty="0"/>
          </a:p>
        </p:txBody>
      </p:sp>
      <p:grpSp>
        <p:nvGrpSpPr>
          <p:cNvPr id="40" name="Gruppieren 39"/>
          <p:cNvGrpSpPr/>
          <p:nvPr/>
        </p:nvGrpSpPr>
        <p:grpSpPr>
          <a:xfrm>
            <a:off x="3849949" y="3840478"/>
            <a:ext cx="5124364" cy="2597874"/>
            <a:chOff x="3418814" y="3699397"/>
            <a:chExt cx="5519896" cy="2815790"/>
          </a:xfrm>
        </p:grpSpPr>
        <p:pic>
          <p:nvPicPr>
            <p:cNvPr id="22" name="Bild 4"/>
            <p:cNvPicPr>
              <a:picLocks noChangeAspect="1"/>
            </p:cNvPicPr>
            <p:nvPr/>
          </p:nvPicPr>
          <p:blipFill>
            <a:blip r:embed="rId2"/>
            <a:stretch>
              <a:fillRect/>
            </a:stretch>
          </p:blipFill>
          <p:spPr>
            <a:xfrm>
              <a:off x="4125515" y="4001294"/>
              <a:ext cx="1180358" cy="1094111"/>
            </a:xfrm>
            <a:prstGeom prst="rect">
              <a:avLst/>
            </a:prstGeom>
          </p:spPr>
        </p:pic>
        <p:pic>
          <p:nvPicPr>
            <p:cNvPr id="23" name="Bild 20"/>
            <p:cNvPicPr>
              <a:picLocks noChangeAspect="1"/>
            </p:cNvPicPr>
            <p:nvPr/>
          </p:nvPicPr>
          <p:blipFill>
            <a:blip r:embed="rId3"/>
            <a:stretch>
              <a:fillRect/>
            </a:stretch>
          </p:blipFill>
          <p:spPr>
            <a:xfrm>
              <a:off x="6481651" y="5251226"/>
              <a:ext cx="606476" cy="852857"/>
            </a:xfrm>
            <a:prstGeom prst="rect">
              <a:avLst/>
            </a:prstGeom>
          </p:spPr>
        </p:pic>
        <p:pic>
          <p:nvPicPr>
            <p:cNvPr id="24" name="Bild 4"/>
            <p:cNvPicPr>
              <a:picLocks noChangeAspect="1"/>
            </p:cNvPicPr>
            <p:nvPr/>
          </p:nvPicPr>
          <p:blipFill>
            <a:blip r:embed="rId2"/>
            <a:stretch>
              <a:fillRect/>
            </a:stretch>
          </p:blipFill>
          <p:spPr>
            <a:xfrm>
              <a:off x="7758352" y="4082561"/>
              <a:ext cx="1180358" cy="1094111"/>
            </a:xfrm>
            <a:prstGeom prst="rect">
              <a:avLst/>
            </a:prstGeom>
          </p:spPr>
        </p:pic>
        <p:cxnSp>
          <p:nvCxnSpPr>
            <p:cNvPr id="26" name="Gerade Verbindung mit Pfeil 25"/>
            <p:cNvCxnSpPr>
              <a:endCxn id="23" idx="1"/>
            </p:cNvCxnSpPr>
            <p:nvPr/>
          </p:nvCxnSpPr>
          <p:spPr>
            <a:xfrm>
              <a:off x="5019450" y="4758422"/>
              <a:ext cx="1462201" cy="9192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23" idx="3"/>
            </p:cNvCxnSpPr>
            <p:nvPr/>
          </p:nvCxnSpPr>
          <p:spPr>
            <a:xfrm flipV="1">
              <a:off x="7088127" y="4997114"/>
              <a:ext cx="894983" cy="6805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5305874" y="6114875"/>
              <a:ext cx="2811398" cy="400312"/>
            </a:xfrm>
            <a:prstGeom prst="rect">
              <a:avLst/>
            </a:prstGeom>
            <a:noFill/>
          </p:spPr>
          <p:txBody>
            <a:bodyPr wrap="none" rtlCol="0">
              <a:spAutoFit/>
            </a:bodyPr>
            <a:lstStyle/>
            <a:p>
              <a:r>
                <a:rPr lang="de-DE" dirty="0"/>
                <a:t>r</a:t>
              </a:r>
              <a:r>
                <a:rPr lang="de-DE" dirty="0" smtClean="0"/>
                <a:t>nvs.rnp.lab.nm.ifi.lmu.de</a:t>
              </a:r>
              <a:endParaRPr lang="de-DE" dirty="0"/>
            </a:p>
          </p:txBody>
        </p:sp>
        <p:sp>
          <p:nvSpPr>
            <p:cNvPr id="38" name="Textfeld 37"/>
            <p:cNvSpPr txBox="1"/>
            <p:nvPr/>
          </p:nvSpPr>
          <p:spPr>
            <a:xfrm>
              <a:off x="6838537" y="3699397"/>
              <a:ext cx="2043829" cy="369332"/>
            </a:xfrm>
            <a:prstGeom prst="rect">
              <a:avLst/>
            </a:prstGeom>
            <a:noFill/>
          </p:spPr>
          <p:txBody>
            <a:bodyPr wrap="none" rtlCol="0">
              <a:spAutoFit/>
            </a:bodyPr>
            <a:lstStyle/>
            <a:p>
              <a:r>
                <a:rPr lang="de-DE" dirty="0" smtClean="0"/>
                <a:t>bob.campus.lmu.de</a:t>
              </a:r>
              <a:endParaRPr lang="de-DE" dirty="0"/>
            </a:p>
          </p:txBody>
        </p:sp>
        <p:sp>
          <p:nvSpPr>
            <p:cNvPr id="39" name="Textfeld 38"/>
            <p:cNvSpPr txBox="1"/>
            <p:nvPr/>
          </p:nvSpPr>
          <p:spPr>
            <a:xfrm>
              <a:off x="3418814" y="5017198"/>
              <a:ext cx="2107949" cy="369332"/>
            </a:xfrm>
            <a:prstGeom prst="rect">
              <a:avLst/>
            </a:prstGeom>
            <a:noFill/>
          </p:spPr>
          <p:txBody>
            <a:bodyPr wrap="none" rtlCol="0">
              <a:spAutoFit/>
            </a:bodyPr>
            <a:lstStyle/>
            <a:p>
              <a:r>
                <a:rPr lang="de-DE" dirty="0" smtClean="0"/>
                <a:t>alice.campus.lmu.de</a:t>
              </a:r>
              <a:endParaRPr lang="de-DE" dirty="0"/>
            </a:p>
          </p:txBody>
        </p:sp>
      </p:grpSp>
    </p:spTree>
    <p:extLst>
      <p:ext uri="{BB962C8B-B14F-4D97-AF65-F5344CB8AC3E}">
        <p14:creationId xmlns:p14="http://schemas.microsoft.com/office/powerpoint/2010/main" val="30665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hteck 101"/>
          <p:cNvSpPr/>
          <p:nvPr/>
        </p:nvSpPr>
        <p:spPr>
          <a:xfrm>
            <a:off x="490900" y="2656313"/>
            <a:ext cx="6764754" cy="52442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101" name="Rechteck 100"/>
          <p:cNvSpPr/>
          <p:nvPr/>
        </p:nvSpPr>
        <p:spPr>
          <a:xfrm>
            <a:off x="501309" y="1258233"/>
            <a:ext cx="6764754" cy="139808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60" name="Rechteck 59"/>
          <p:cNvSpPr/>
          <p:nvPr/>
        </p:nvSpPr>
        <p:spPr>
          <a:xfrm>
            <a:off x="501309" y="396207"/>
            <a:ext cx="4837211" cy="8657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58" name="Rechteck 57"/>
          <p:cNvSpPr/>
          <p:nvPr/>
        </p:nvSpPr>
        <p:spPr>
          <a:xfrm>
            <a:off x="5414785" y="396207"/>
            <a:ext cx="1851278" cy="8657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6" name="Gerade Verbindung mit Pfeil 5"/>
          <p:cNvCxnSpPr/>
          <p:nvPr/>
        </p:nvCxnSpPr>
        <p:spPr>
          <a:xfrm flipH="1">
            <a:off x="995142" y="397437"/>
            <a:ext cx="2959431"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Rechteck 11"/>
          <p:cNvSpPr/>
          <p:nvPr/>
        </p:nvSpPr>
        <p:spPr>
          <a:xfrm>
            <a:off x="470580" y="3159618"/>
            <a:ext cx="6856414" cy="3046988"/>
          </a:xfrm>
          <a:prstGeom prst="rect">
            <a:avLst/>
          </a:prstGeom>
        </p:spPr>
        <p:txBody>
          <a:bodyPr wrap="square">
            <a:spAutoFit/>
          </a:bodyPr>
          <a:lstStyle/>
          <a:p>
            <a:pPr marL="285750" indent="-285750">
              <a:buClr>
                <a:schemeClr val="tx2">
                  <a:lumMod val="60000"/>
                  <a:lumOff val="40000"/>
                </a:schemeClr>
              </a:buClr>
              <a:buFont typeface="Arial"/>
              <a:buChar char="•"/>
            </a:pPr>
            <a:r>
              <a:rPr lang="de-DE" sz="1600" dirty="0">
                <a:solidFill>
                  <a:schemeClr val="tx1"/>
                </a:solidFill>
              </a:rPr>
              <a:t>Hierarchisch, Baumstruktur</a:t>
            </a:r>
          </a:p>
          <a:p>
            <a:pPr marL="285750" indent="-285750">
              <a:buClr>
                <a:schemeClr val="tx2">
                  <a:lumMod val="60000"/>
                  <a:lumOff val="40000"/>
                </a:schemeClr>
              </a:buClr>
              <a:buFont typeface="Arial"/>
              <a:buChar char="•"/>
            </a:pPr>
            <a:r>
              <a:rPr lang="de-DE" sz="1600" dirty="0"/>
              <a:t>Top Level Domains (TLD): festgelegt von ICANN</a:t>
            </a:r>
          </a:p>
          <a:p>
            <a:pPr marL="742950" lvl="1" indent="-285750">
              <a:buClr>
                <a:schemeClr val="tx2">
                  <a:lumMod val="60000"/>
                  <a:lumOff val="40000"/>
                </a:schemeClr>
              </a:buClr>
              <a:buFont typeface="Arial"/>
              <a:buChar char="•"/>
            </a:pPr>
            <a:r>
              <a:rPr lang="de-DE" sz="1600" dirty="0"/>
              <a:t>generisch, nach Zweck (</a:t>
            </a:r>
            <a:r>
              <a:rPr lang="de-DE" sz="1600" dirty="0" err="1"/>
              <a:t>gTLD</a:t>
            </a:r>
            <a:r>
              <a:rPr lang="de-DE" sz="1600" dirty="0"/>
              <a:t>)</a:t>
            </a:r>
          </a:p>
          <a:p>
            <a:pPr marL="742950" lvl="1" indent="-285750">
              <a:buClr>
                <a:schemeClr val="tx2">
                  <a:lumMod val="60000"/>
                  <a:lumOff val="40000"/>
                </a:schemeClr>
              </a:buClr>
              <a:buFont typeface="Arial"/>
              <a:buChar char="•"/>
            </a:pPr>
            <a:r>
              <a:rPr lang="de-DE" sz="1600" dirty="0"/>
              <a:t>TLD für Länder (</a:t>
            </a:r>
            <a:r>
              <a:rPr lang="de-DE" sz="1600" dirty="0" err="1"/>
              <a:t>ccTLD</a:t>
            </a:r>
            <a:r>
              <a:rPr lang="de-DE" sz="1600" dirty="0"/>
              <a:t>, </a:t>
            </a:r>
            <a:r>
              <a:rPr lang="de-DE" sz="1600" dirty="0" err="1"/>
              <a:t>ca</a:t>
            </a:r>
            <a:r>
              <a:rPr lang="de-DE" sz="1600" dirty="0"/>
              <a:t> 240 Stück)</a:t>
            </a:r>
          </a:p>
          <a:p>
            <a:pPr marL="742950" lvl="1" indent="-285750">
              <a:buClr>
                <a:schemeClr val="tx2">
                  <a:lumMod val="60000"/>
                  <a:lumOff val="40000"/>
                </a:schemeClr>
              </a:buClr>
              <a:buFont typeface="Arial"/>
              <a:buChar char="•"/>
            </a:pPr>
            <a:r>
              <a:rPr lang="de-DE" sz="1600" dirty="0"/>
              <a:t>seit 2013: „</a:t>
            </a:r>
            <a:r>
              <a:rPr lang="de-DE" sz="1600" dirty="0" err="1"/>
              <a:t>new</a:t>
            </a:r>
            <a:r>
              <a:rPr lang="de-DE" sz="1600" dirty="0"/>
              <a:t> </a:t>
            </a:r>
            <a:r>
              <a:rPr lang="de-DE" sz="1600" dirty="0" err="1"/>
              <a:t>gTLDs</a:t>
            </a:r>
            <a:r>
              <a:rPr lang="de-DE" sz="1600" dirty="0"/>
              <a:t>“</a:t>
            </a:r>
          </a:p>
          <a:p>
            <a:pPr marL="285750" indent="-285750">
              <a:buClr>
                <a:schemeClr val="tx2">
                  <a:lumMod val="60000"/>
                  <a:lumOff val="40000"/>
                </a:schemeClr>
              </a:buClr>
              <a:buFont typeface="Arial"/>
              <a:buChar char="•"/>
            </a:pPr>
            <a:r>
              <a:rPr lang="de-DE" sz="1600" dirty="0">
                <a:solidFill>
                  <a:schemeClr val="tx1"/>
                </a:solidFill>
              </a:rPr>
              <a:t>Subdomains: Unterteilung in benannte Teildomänen</a:t>
            </a:r>
          </a:p>
          <a:p>
            <a:pPr marL="742950" lvl="1" indent="-285750">
              <a:buClr>
                <a:schemeClr val="tx2">
                  <a:lumMod val="60000"/>
                  <a:lumOff val="40000"/>
                </a:schemeClr>
              </a:buClr>
              <a:buFont typeface="Arial"/>
              <a:buChar char="•"/>
            </a:pPr>
            <a:r>
              <a:rPr lang="de-DE" sz="1600" dirty="0"/>
              <a:t>Second-level </a:t>
            </a:r>
            <a:r>
              <a:rPr lang="de-DE" sz="1600" dirty="0" err="1"/>
              <a:t>domains</a:t>
            </a:r>
            <a:r>
              <a:rPr lang="de-DE" sz="1600" dirty="0"/>
              <a:t> (</a:t>
            </a:r>
            <a:r>
              <a:rPr lang="de-DE" sz="1600" dirty="0" err="1"/>
              <a:t>z.b.</a:t>
            </a:r>
            <a:r>
              <a:rPr lang="de-DE" sz="1600" dirty="0"/>
              <a:t> </a:t>
            </a:r>
            <a:r>
              <a:rPr lang="de-DE" sz="1600" dirty="0" err="1">
                <a:solidFill>
                  <a:schemeClr val="bg1">
                    <a:lumMod val="65000"/>
                  </a:schemeClr>
                </a:solidFill>
                <a:latin typeface="Courier"/>
                <a:cs typeface="Courier"/>
              </a:rPr>
              <a:t>lmu.de</a:t>
            </a:r>
            <a:r>
              <a:rPr lang="de-DE" sz="1600" dirty="0"/>
              <a:t>) von </a:t>
            </a:r>
            <a:r>
              <a:rPr lang="de-DE" sz="1600" u="sng" dirty="0" err="1"/>
              <a:t>Registraren</a:t>
            </a:r>
            <a:r>
              <a:rPr lang="de-DE" sz="1600" dirty="0"/>
              <a:t> zugeteilt</a:t>
            </a:r>
          </a:p>
          <a:p>
            <a:pPr marL="742950" lvl="1" indent="-285750">
              <a:buClr>
                <a:schemeClr val="tx2">
                  <a:lumMod val="60000"/>
                  <a:lumOff val="40000"/>
                </a:schemeClr>
              </a:buClr>
              <a:buFont typeface="Arial"/>
              <a:buChar char="•"/>
            </a:pPr>
            <a:r>
              <a:rPr lang="de-DE" sz="1600" dirty="0">
                <a:solidFill>
                  <a:schemeClr val="tx1"/>
                </a:solidFill>
              </a:rPr>
              <a:t>Unterteilung in Subdomains kann wiederholt werden</a:t>
            </a:r>
          </a:p>
          <a:p>
            <a:pPr marL="285750" indent="-285750">
              <a:buClr>
                <a:schemeClr val="tx2">
                  <a:lumMod val="60000"/>
                  <a:lumOff val="40000"/>
                </a:schemeClr>
              </a:buClr>
              <a:buFont typeface="Arial"/>
              <a:buChar char="•"/>
            </a:pPr>
            <a:r>
              <a:rPr lang="de-DE" sz="1600" dirty="0"/>
              <a:t>Host-Name: Blätter des Baumes</a:t>
            </a:r>
          </a:p>
          <a:p>
            <a:pPr marL="285750" indent="-285750">
              <a:buClr>
                <a:schemeClr val="tx2">
                  <a:lumMod val="60000"/>
                  <a:lumOff val="40000"/>
                </a:schemeClr>
              </a:buClr>
              <a:buFont typeface="Arial"/>
              <a:buChar char="•"/>
            </a:pPr>
            <a:r>
              <a:rPr lang="de-DE" sz="1600" dirty="0" err="1">
                <a:solidFill>
                  <a:schemeClr val="tx1"/>
                </a:solidFill>
              </a:rPr>
              <a:t>Fully</a:t>
            </a:r>
            <a:r>
              <a:rPr lang="de-DE" sz="1600" dirty="0">
                <a:solidFill>
                  <a:schemeClr val="tx1"/>
                </a:solidFill>
              </a:rPr>
              <a:t> </a:t>
            </a:r>
            <a:r>
              <a:rPr lang="de-DE" sz="1600" dirty="0" err="1">
                <a:solidFill>
                  <a:schemeClr val="tx1"/>
                </a:solidFill>
              </a:rPr>
              <a:t>Qualified</a:t>
            </a:r>
            <a:r>
              <a:rPr lang="de-DE" sz="1600" dirty="0">
                <a:solidFill>
                  <a:schemeClr val="tx1"/>
                </a:solidFill>
              </a:rPr>
              <a:t> Domain Name (FQDN)</a:t>
            </a:r>
          </a:p>
          <a:p>
            <a:pPr marL="742950" lvl="1" indent="-285750">
              <a:buClr>
                <a:schemeClr val="tx2">
                  <a:lumMod val="60000"/>
                  <a:lumOff val="40000"/>
                </a:schemeClr>
              </a:buClr>
              <a:buFont typeface="Arial"/>
              <a:buChar char="•"/>
            </a:pPr>
            <a:r>
              <a:rPr lang="de-DE" sz="1600" dirty="0"/>
              <a:t>vollständiger Name bestehend aus Hostname und Domänennamen</a:t>
            </a:r>
          </a:p>
          <a:p>
            <a:pPr marL="742950" lvl="1" indent="-285750">
              <a:buClr>
                <a:schemeClr val="tx2">
                  <a:lumMod val="60000"/>
                  <a:lumOff val="40000"/>
                </a:schemeClr>
              </a:buClr>
              <a:buFont typeface="Arial"/>
              <a:buChar char="•"/>
            </a:pPr>
            <a:r>
              <a:rPr lang="de-DE" sz="1600" dirty="0">
                <a:solidFill>
                  <a:schemeClr val="tx1"/>
                </a:solidFill>
              </a:rPr>
              <a:t>in Richtung Baumwurzel zu lesen; endet mit Punkt</a:t>
            </a:r>
          </a:p>
        </p:txBody>
      </p:sp>
      <p:cxnSp>
        <p:nvCxnSpPr>
          <p:cNvPr id="13" name="Gerade Verbindung mit Pfeil 12"/>
          <p:cNvCxnSpPr/>
          <p:nvPr/>
        </p:nvCxnSpPr>
        <p:spPr>
          <a:xfrm flipH="1">
            <a:off x="1740329" y="397437"/>
            <a:ext cx="2214244"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p:nvPr/>
        </p:nvCxnSpPr>
        <p:spPr>
          <a:xfrm flipH="1">
            <a:off x="2345178" y="397437"/>
            <a:ext cx="1609395"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flipH="1">
            <a:off x="2875194" y="397437"/>
            <a:ext cx="1079379"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flipH="1">
            <a:off x="3495210" y="397437"/>
            <a:ext cx="459363"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3954573" y="397437"/>
            <a:ext cx="2959431"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p:nvPr/>
        </p:nvCxnSpPr>
        <p:spPr>
          <a:xfrm>
            <a:off x="3954573" y="397437"/>
            <a:ext cx="2110707"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a:off x="3954573" y="397437"/>
            <a:ext cx="1609395"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Gerade Verbindung mit Pfeil 37"/>
          <p:cNvCxnSpPr/>
          <p:nvPr/>
        </p:nvCxnSpPr>
        <p:spPr>
          <a:xfrm>
            <a:off x="3954573" y="397437"/>
            <a:ext cx="1079379"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3954573" y="397437"/>
            <a:ext cx="460662"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extfeld 46"/>
          <p:cNvSpPr txBox="1"/>
          <p:nvPr/>
        </p:nvSpPr>
        <p:spPr>
          <a:xfrm>
            <a:off x="784569" y="888901"/>
            <a:ext cx="441146" cy="369332"/>
          </a:xfrm>
          <a:prstGeom prst="rect">
            <a:avLst/>
          </a:prstGeom>
          <a:noFill/>
        </p:spPr>
        <p:txBody>
          <a:bodyPr wrap="none" rtlCol="0">
            <a:spAutoFit/>
          </a:bodyPr>
          <a:lstStyle/>
          <a:p>
            <a:r>
              <a:rPr lang="de-DE" dirty="0" err="1"/>
              <a:t>int</a:t>
            </a:r>
            <a:endParaRPr lang="de-DE" dirty="0"/>
          </a:p>
        </p:txBody>
      </p:sp>
      <p:sp>
        <p:nvSpPr>
          <p:cNvPr id="48" name="Textfeld 47"/>
          <p:cNvSpPr txBox="1"/>
          <p:nvPr/>
        </p:nvSpPr>
        <p:spPr>
          <a:xfrm>
            <a:off x="1446130" y="888901"/>
            <a:ext cx="588397" cy="369332"/>
          </a:xfrm>
          <a:prstGeom prst="rect">
            <a:avLst/>
          </a:prstGeom>
          <a:noFill/>
        </p:spPr>
        <p:txBody>
          <a:bodyPr wrap="none" rtlCol="0">
            <a:spAutoFit/>
          </a:bodyPr>
          <a:lstStyle/>
          <a:p>
            <a:r>
              <a:rPr lang="de-DE" dirty="0" err="1"/>
              <a:t>com</a:t>
            </a:r>
            <a:endParaRPr lang="de-DE" dirty="0"/>
          </a:p>
        </p:txBody>
      </p:sp>
      <p:sp>
        <p:nvSpPr>
          <p:cNvPr id="49" name="Textfeld 48"/>
          <p:cNvSpPr txBox="1"/>
          <p:nvPr/>
        </p:nvSpPr>
        <p:spPr>
          <a:xfrm>
            <a:off x="2097416" y="888901"/>
            <a:ext cx="495523" cy="369332"/>
          </a:xfrm>
          <a:prstGeom prst="rect">
            <a:avLst/>
          </a:prstGeom>
          <a:noFill/>
        </p:spPr>
        <p:txBody>
          <a:bodyPr wrap="none" rtlCol="0">
            <a:spAutoFit/>
          </a:bodyPr>
          <a:lstStyle/>
          <a:p>
            <a:r>
              <a:rPr lang="de-DE" dirty="0" err="1"/>
              <a:t>org</a:t>
            </a:r>
            <a:endParaRPr lang="de-DE" dirty="0"/>
          </a:p>
        </p:txBody>
      </p:sp>
      <p:sp>
        <p:nvSpPr>
          <p:cNvPr id="50" name="Textfeld 49"/>
          <p:cNvSpPr txBox="1"/>
          <p:nvPr/>
        </p:nvSpPr>
        <p:spPr>
          <a:xfrm>
            <a:off x="2648702" y="888901"/>
            <a:ext cx="498116" cy="369332"/>
          </a:xfrm>
          <a:prstGeom prst="rect">
            <a:avLst/>
          </a:prstGeom>
          <a:noFill/>
        </p:spPr>
        <p:txBody>
          <a:bodyPr wrap="none" rtlCol="0">
            <a:spAutoFit/>
          </a:bodyPr>
          <a:lstStyle/>
          <a:p>
            <a:r>
              <a:rPr lang="de-DE" dirty="0" err="1"/>
              <a:t>net</a:t>
            </a:r>
            <a:endParaRPr lang="de-DE" dirty="0"/>
          </a:p>
        </p:txBody>
      </p:sp>
      <p:sp>
        <p:nvSpPr>
          <p:cNvPr id="51" name="Textfeld 50"/>
          <p:cNvSpPr txBox="1"/>
          <p:nvPr/>
        </p:nvSpPr>
        <p:spPr>
          <a:xfrm>
            <a:off x="3199988" y="888901"/>
            <a:ext cx="519305" cy="369332"/>
          </a:xfrm>
          <a:prstGeom prst="rect">
            <a:avLst/>
          </a:prstGeom>
          <a:noFill/>
        </p:spPr>
        <p:txBody>
          <a:bodyPr wrap="none" rtlCol="0">
            <a:spAutoFit/>
          </a:bodyPr>
          <a:lstStyle/>
          <a:p>
            <a:r>
              <a:rPr lang="de-DE" dirty="0" err="1"/>
              <a:t>gov</a:t>
            </a:r>
            <a:endParaRPr lang="de-DE" dirty="0"/>
          </a:p>
        </p:txBody>
      </p:sp>
      <p:sp>
        <p:nvSpPr>
          <p:cNvPr id="52" name="Textfeld 51"/>
          <p:cNvSpPr txBox="1"/>
          <p:nvPr/>
        </p:nvSpPr>
        <p:spPr>
          <a:xfrm>
            <a:off x="4171274" y="888901"/>
            <a:ext cx="475010" cy="369332"/>
          </a:xfrm>
          <a:prstGeom prst="rect">
            <a:avLst/>
          </a:prstGeom>
          <a:noFill/>
        </p:spPr>
        <p:txBody>
          <a:bodyPr wrap="none" rtlCol="0">
            <a:spAutoFit/>
          </a:bodyPr>
          <a:lstStyle/>
          <a:p>
            <a:r>
              <a:rPr lang="de-DE" dirty="0" err="1"/>
              <a:t>mil</a:t>
            </a:r>
            <a:endParaRPr lang="de-DE" dirty="0"/>
          </a:p>
        </p:txBody>
      </p:sp>
      <p:sp>
        <p:nvSpPr>
          <p:cNvPr id="53" name="Textfeld 52"/>
          <p:cNvSpPr txBox="1"/>
          <p:nvPr/>
        </p:nvSpPr>
        <p:spPr>
          <a:xfrm>
            <a:off x="4796447" y="888901"/>
            <a:ext cx="542073" cy="369332"/>
          </a:xfrm>
          <a:prstGeom prst="rect">
            <a:avLst/>
          </a:prstGeom>
          <a:noFill/>
        </p:spPr>
        <p:txBody>
          <a:bodyPr wrap="none" rtlCol="0">
            <a:spAutoFit/>
          </a:bodyPr>
          <a:lstStyle/>
          <a:p>
            <a:r>
              <a:rPr lang="de-DE" dirty="0" err="1"/>
              <a:t>edu</a:t>
            </a:r>
            <a:endParaRPr lang="de-DE" dirty="0"/>
          </a:p>
        </p:txBody>
      </p:sp>
      <p:sp>
        <p:nvSpPr>
          <p:cNvPr id="54" name="Textfeld 53"/>
          <p:cNvSpPr txBox="1"/>
          <p:nvPr/>
        </p:nvSpPr>
        <p:spPr>
          <a:xfrm>
            <a:off x="5363570" y="888901"/>
            <a:ext cx="420796" cy="369332"/>
          </a:xfrm>
          <a:prstGeom prst="rect">
            <a:avLst/>
          </a:prstGeom>
          <a:noFill/>
        </p:spPr>
        <p:txBody>
          <a:bodyPr wrap="none" rtlCol="0">
            <a:spAutoFit/>
          </a:bodyPr>
          <a:lstStyle/>
          <a:p>
            <a:r>
              <a:rPr lang="de-DE" dirty="0"/>
              <a:t>de</a:t>
            </a:r>
          </a:p>
        </p:txBody>
      </p:sp>
      <p:sp>
        <p:nvSpPr>
          <p:cNvPr id="55" name="Textfeld 54"/>
          <p:cNvSpPr txBox="1"/>
          <p:nvPr/>
        </p:nvSpPr>
        <p:spPr>
          <a:xfrm>
            <a:off x="5884694" y="888901"/>
            <a:ext cx="361172" cy="369332"/>
          </a:xfrm>
          <a:prstGeom prst="rect">
            <a:avLst/>
          </a:prstGeom>
          <a:noFill/>
        </p:spPr>
        <p:txBody>
          <a:bodyPr wrap="none" rtlCol="0">
            <a:spAutoFit/>
          </a:bodyPr>
          <a:lstStyle/>
          <a:p>
            <a:r>
              <a:rPr lang="de-DE" dirty="0" err="1"/>
              <a:t>jp</a:t>
            </a:r>
            <a:endParaRPr lang="de-DE" dirty="0"/>
          </a:p>
        </p:txBody>
      </p:sp>
      <p:sp>
        <p:nvSpPr>
          <p:cNvPr id="56" name="Textfeld 55"/>
          <p:cNvSpPr txBox="1"/>
          <p:nvPr/>
        </p:nvSpPr>
        <p:spPr>
          <a:xfrm>
            <a:off x="6719104" y="888901"/>
            <a:ext cx="389800" cy="369332"/>
          </a:xfrm>
          <a:prstGeom prst="rect">
            <a:avLst/>
          </a:prstGeom>
          <a:noFill/>
        </p:spPr>
        <p:txBody>
          <a:bodyPr wrap="none" rtlCol="0">
            <a:spAutoFit/>
          </a:bodyPr>
          <a:lstStyle/>
          <a:p>
            <a:r>
              <a:rPr lang="de-DE" dirty="0"/>
              <a:t>se</a:t>
            </a:r>
          </a:p>
        </p:txBody>
      </p:sp>
      <p:sp>
        <p:nvSpPr>
          <p:cNvPr id="57" name="Textfeld 56"/>
          <p:cNvSpPr txBox="1"/>
          <p:nvPr/>
        </p:nvSpPr>
        <p:spPr>
          <a:xfrm>
            <a:off x="679569" y="334755"/>
            <a:ext cx="1676523" cy="369332"/>
          </a:xfrm>
          <a:prstGeom prst="rect">
            <a:avLst/>
          </a:prstGeom>
          <a:noFill/>
        </p:spPr>
        <p:txBody>
          <a:bodyPr wrap="none" rtlCol="0">
            <a:spAutoFit/>
          </a:bodyPr>
          <a:lstStyle/>
          <a:p>
            <a:r>
              <a:rPr lang="de-DE" i="1" dirty="0"/>
              <a:t>Generische TLD</a:t>
            </a:r>
          </a:p>
        </p:txBody>
      </p:sp>
      <p:sp>
        <p:nvSpPr>
          <p:cNvPr id="59" name="Textfeld 58"/>
          <p:cNvSpPr txBox="1"/>
          <p:nvPr/>
        </p:nvSpPr>
        <p:spPr>
          <a:xfrm>
            <a:off x="470580" y="842978"/>
            <a:ext cx="359481" cy="369332"/>
          </a:xfrm>
          <a:prstGeom prst="rect">
            <a:avLst/>
          </a:prstGeom>
          <a:noFill/>
        </p:spPr>
        <p:txBody>
          <a:bodyPr wrap="none" rtlCol="0">
            <a:spAutoFit/>
          </a:bodyPr>
          <a:lstStyle/>
          <a:p>
            <a:r>
              <a:rPr lang="de-DE" dirty="0"/>
              <a:t>...</a:t>
            </a:r>
          </a:p>
        </p:txBody>
      </p:sp>
      <p:sp>
        <p:nvSpPr>
          <p:cNvPr id="61" name="Textfeld 60"/>
          <p:cNvSpPr txBox="1"/>
          <p:nvPr/>
        </p:nvSpPr>
        <p:spPr>
          <a:xfrm>
            <a:off x="6278741" y="334755"/>
            <a:ext cx="883600" cy="369332"/>
          </a:xfrm>
          <a:prstGeom prst="rect">
            <a:avLst/>
          </a:prstGeom>
          <a:noFill/>
        </p:spPr>
        <p:txBody>
          <a:bodyPr wrap="none" rtlCol="0">
            <a:spAutoFit/>
          </a:bodyPr>
          <a:lstStyle/>
          <a:p>
            <a:r>
              <a:rPr lang="de-DE" i="1" dirty="0"/>
              <a:t>Länder</a:t>
            </a:r>
          </a:p>
        </p:txBody>
      </p:sp>
      <p:cxnSp>
        <p:nvCxnSpPr>
          <p:cNvPr id="62" name="Gerade Verbindung mit Pfeil 61"/>
          <p:cNvCxnSpPr/>
          <p:nvPr/>
        </p:nvCxnSpPr>
        <p:spPr>
          <a:xfrm>
            <a:off x="2356599" y="1258233"/>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2374373" y="2082935"/>
            <a:ext cx="0" cy="840411"/>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7" name="Textfeld 66"/>
          <p:cNvSpPr txBox="1"/>
          <p:nvPr/>
        </p:nvSpPr>
        <p:spPr>
          <a:xfrm>
            <a:off x="2036565" y="2811402"/>
            <a:ext cx="679693" cy="369332"/>
          </a:xfrm>
          <a:prstGeom prst="rect">
            <a:avLst/>
          </a:prstGeom>
          <a:noFill/>
        </p:spPr>
        <p:txBody>
          <a:bodyPr wrap="none" rtlCol="0">
            <a:spAutoFit/>
          </a:bodyPr>
          <a:lstStyle/>
          <a:p>
            <a:r>
              <a:rPr lang="de-DE" dirty="0" err="1"/>
              <a:t>www</a:t>
            </a:r>
            <a:endParaRPr lang="de-DE" dirty="0"/>
          </a:p>
        </p:txBody>
      </p:sp>
      <p:cxnSp>
        <p:nvCxnSpPr>
          <p:cNvPr id="68" name="Gerade Verbindung mit Pfeil 67"/>
          <p:cNvCxnSpPr>
            <a:stCxn id="54" idx="2"/>
            <a:endCxn id="76" idx="0"/>
          </p:cNvCxnSpPr>
          <p:nvPr/>
        </p:nvCxnSpPr>
        <p:spPr>
          <a:xfrm flipH="1">
            <a:off x="5049177" y="1258233"/>
            <a:ext cx="524791" cy="326862"/>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a:stCxn id="54" idx="2"/>
            <a:endCxn id="74" idx="0"/>
          </p:cNvCxnSpPr>
          <p:nvPr/>
        </p:nvCxnSpPr>
        <p:spPr>
          <a:xfrm>
            <a:off x="5573968" y="1258233"/>
            <a:ext cx="631258" cy="326862"/>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77" name="Gruppierung 76"/>
          <p:cNvGrpSpPr/>
          <p:nvPr/>
        </p:nvGrpSpPr>
        <p:grpSpPr>
          <a:xfrm>
            <a:off x="1693537" y="1579290"/>
            <a:ext cx="1323768" cy="472348"/>
            <a:chOff x="6867039" y="2862415"/>
            <a:chExt cx="1323768" cy="472348"/>
          </a:xfrm>
        </p:grpSpPr>
        <p:sp>
          <p:nvSpPr>
            <p:cNvPr id="75" name="Rechteck 74"/>
            <p:cNvSpPr/>
            <p:nvPr/>
          </p:nvSpPr>
          <p:spPr>
            <a:xfrm>
              <a:off x="6877283" y="2862415"/>
              <a:ext cx="1313524"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2" name="Bild 71"/>
            <p:cNvPicPr>
              <a:picLocks noChangeAspect="1"/>
            </p:cNvPicPr>
            <p:nvPr/>
          </p:nvPicPr>
          <p:blipFill>
            <a:blip r:embed="rId2"/>
            <a:stretch>
              <a:fillRect/>
            </a:stretch>
          </p:blipFill>
          <p:spPr>
            <a:xfrm>
              <a:off x="6867039" y="2913625"/>
              <a:ext cx="1313524" cy="351470"/>
            </a:xfrm>
            <a:prstGeom prst="rect">
              <a:avLst/>
            </a:prstGeom>
          </p:spPr>
        </p:pic>
      </p:grpSp>
      <p:grpSp>
        <p:nvGrpSpPr>
          <p:cNvPr id="79" name="Gruppierung 78"/>
          <p:cNvGrpSpPr/>
          <p:nvPr/>
        </p:nvGrpSpPr>
        <p:grpSpPr>
          <a:xfrm>
            <a:off x="4623806" y="1585095"/>
            <a:ext cx="850742" cy="472348"/>
            <a:chOff x="5428364" y="3098589"/>
            <a:chExt cx="850742" cy="472348"/>
          </a:xfrm>
        </p:grpSpPr>
        <p:sp>
          <p:nvSpPr>
            <p:cNvPr id="76" name="Rechteck 75"/>
            <p:cNvSpPr/>
            <p:nvPr/>
          </p:nvSpPr>
          <p:spPr>
            <a:xfrm>
              <a:off x="5428364" y="3098589"/>
              <a:ext cx="850742"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3" name="Bild 72"/>
            <p:cNvPicPr>
              <a:picLocks noChangeAspect="1"/>
            </p:cNvPicPr>
            <p:nvPr/>
          </p:nvPicPr>
          <p:blipFill>
            <a:blip r:embed="rId3"/>
            <a:stretch>
              <a:fillRect/>
            </a:stretch>
          </p:blipFill>
          <p:spPr>
            <a:xfrm>
              <a:off x="5469993" y="3131804"/>
              <a:ext cx="734320" cy="396930"/>
            </a:xfrm>
            <a:prstGeom prst="rect">
              <a:avLst/>
            </a:prstGeom>
          </p:spPr>
        </p:pic>
      </p:grpSp>
      <p:grpSp>
        <p:nvGrpSpPr>
          <p:cNvPr id="80" name="Gruppierung 79"/>
          <p:cNvGrpSpPr/>
          <p:nvPr/>
        </p:nvGrpSpPr>
        <p:grpSpPr>
          <a:xfrm>
            <a:off x="5735637" y="1585095"/>
            <a:ext cx="939178" cy="491660"/>
            <a:chOff x="6480177" y="3092980"/>
            <a:chExt cx="939178" cy="491660"/>
          </a:xfrm>
        </p:grpSpPr>
        <p:sp>
          <p:nvSpPr>
            <p:cNvPr id="78" name="Rechteck 77"/>
            <p:cNvSpPr/>
            <p:nvPr/>
          </p:nvSpPr>
          <p:spPr>
            <a:xfrm>
              <a:off x="6480177" y="3098589"/>
              <a:ext cx="939178"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4" name="Bild 73"/>
            <p:cNvPicPr>
              <a:picLocks noChangeAspect="1"/>
            </p:cNvPicPr>
            <p:nvPr/>
          </p:nvPicPr>
          <p:blipFill>
            <a:blip r:embed="rId4"/>
            <a:stretch>
              <a:fillRect/>
            </a:stretch>
          </p:blipFill>
          <p:spPr>
            <a:xfrm>
              <a:off x="6480177" y="3092980"/>
              <a:ext cx="939178" cy="491660"/>
            </a:xfrm>
            <a:prstGeom prst="rect">
              <a:avLst/>
            </a:prstGeom>
          </p:spPr>
        </p:pic>
      </p:grpSp>
      <p:cxnSp>
        <p:nvCxnSpPr>
          <p:cNvPr id="90" name="Gerade Verbindung mit Pfeil 89"/>
          <p:cNvCxnSpPr/>
          <p:nvPr/>
        </p:nvCxnSpPr>
        <p:spPr>
          <a:xfrm>
            <a:off x="5049177" y="2057443"/>
            <a:ext cx="0" cy="319855"/>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Gerade Verbindung mit Pfeil 90"/>
          <p:cNvCxnSpPr/>
          <p:nvPr/>
        </p:nvCxnSpPr>
        <p:spPr>
          <a:xfrm>
            <a:off x="6207620" y="2076755"/>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2" name="Textfeld 91"/>
          <p:cNvSpPr txBox="1"/>
          <p:nvPr/>
        </p:nvSpPr>
        <p:spPr>
          <a:xfrm>
            <a:off x="4869718" y="2286981"/>
            <a:ext cx="358917" cy="369332"/>
          </a:xfrm>
          <a:prstGeom prst="rect">
            <a:avLst/>
          </a:prstGeom>
          <a:noFill/>
        </p:spPr>
        <p:txBody>
          <a:bodyPr wrap="none" rtlCol="0">
            <a:spAutoFit/>
          </a:bodyPr>
          <a:lstStyle/>
          <a:p>
            <a:r>
              <a:rPr lang="de-DE" dirty="0"/>
              <a:t>in</a:t>
            </a:r>
          </a:p>
        </p:txBody>
      </p:sp>
      <p:sp>
        <p:nvSpPr>
          <p:cNvPr id="93" name="Textfeld 92"/>
          <p:cNvSpPr txBox="1"/>
          <p:nvPr/>
        </p:nvSpPr>
        <p:spPr>
          <a:xfrm>
            <a:off x="6027711" y="2286981"/>
            <a:ext cx="359819" cy="369332"/>
          </a:xfrm>
          <a:prstGeom prst="rect">
            <a:avLst/>
          </a:prstGeom>
          <a:noFill/>
        </p:spPr>
        <p:txBody>
          <a:bodyPr wrap="none" rtlCol="0">
            <a:spAutoFit/>
          </a:bodyPr>
          <a:lstStyle/>
          <a:p>
            <a:r>
              <a:rPr lang="de-DE" dirty="0" err="1"/>
              <a:t>ifi</a:t>
            </a:r>
            <a:endParaRPr lang="de-DE" dirty="0"/>
          </a:p>
        </p:txBody>
      </p:sp>
      <p:cxnSp>
        <p:nvCxnSpPr>
          <p:cNvPr id="96" name="Gerade Verbindung mit Pfeil 95"/>
          <p:cNvCxnSpPr/>
          <p:nvPr/>
        </p:nvCxnSpPr>
        <p:spPr>
          <a:xfrm>
            <a:off x="6207620" y="2622803"/>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7" name="Textfeld 96"/>
          <p:cNvSpPr txBox="1"/>
          <p:nvPr/>
        </p:nvSpPr>
        <p:spPr>
          <a:xfrm>
            <a:off x="5578557" y="2821746"/>
            <a:ext cx="1258127" cy="369332"/>
          </a:xfrm>
          <a:prstGeom prst="rect">
            <a:avLst/>
          </a:prstGeom>
          <a:noFill/>
        </p:spPr>
        <p:txBody>
          <a:bodyPr wrap="none" rtlCol="0">
            <a:spAutoFit/>
          </a:bodyPr>
          <a:lstStyle/>
          <a:p>
            <a:r>
              <a:rPr lang="de-DE" dirty="0"/>
              <a:t>pcherger12</a:t>
            </a:r>
          </a:p>
        </p:txBody>
      </p:sp>
      <p:sp>
        <p:nvSpPr>
          <p:cNvPr id="100" name="Textfeld 99"/>
          <p:cNvSpPr txBox="1"/>
          <p:nvPr/>
        </p:nvSpPr>
        <p:spPr>
          <a:xfrm>
            <a:off x="6979963" y="834680"/>
            <a:ext cx="359481" cy="369332"/>
          </a:xfrm>
          <a:prstGeom prst="rect">
            <a:avLst/>
          </a:prstGeom>
          <a:noFill/>
        </p:spPr>
        <p:txBody>
          <a:bodyPr wrap="none" rtlCol="0">
            <a:spAutoFit/>
          </a:bodyPr>
          <a:lstStyle/>
          <a:p>
            <a:r>
              <a:rPr lang="de-DE" dirty="0"/>
              <a:t>...</a:t>
            </a:r>
          </a:p>
        </p:txBody>
      </p:sp>
      <p:sp>
        <p:nvSpPr>
          <p:cNvPr id="103" name="Geschweifte Klammer rechts 102"/>
          <p:cNvSpPr/>
          <p:nvPr/>
        </p:nvSpPr>
        <p:spPr>
          <a:xfrm>
            <a:off x="7316863" y="405703"/>
            <a:ext cx="111600" cy="864000"/>
          </a:xfrm>
          <a:prstGeom prst="rightBrace">
            <a:avLst/>
          </a:prstGeom>
          <a:ln w="19050" cmpd="sng">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4" name="Geschweifte Klammer rechts 103"/>
          <p:cNvSpPr/>
          <p:nvPr/>
        </p:nvSpPr>
        <p:spPr>
          <a:xfrm>
            <a:off x="7316863" y="1283018"/>
            <a:ext cx="111600" cy="1339200"/>
          </a:xfrm>
          <a:prstGeom prst="rightBrace">
            <a:avLst/>
          </a:prstGeom>
          <a:ln w="190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5" name="Geschweifte Klammer rechts 104"/>
          <p:cNvSpPr/>
          <p:nvPr/>
        </p:nvSpPr>
        <p:spPr>
          <a:xfrm>
            <a:off x="7316863" y="2644588"/>
            <a:ext cx="111600" cy="525600"/>
          </a:xfrm>
          <a:prstGeom prst="rightBrace">
            <a:avLst/>
          </a:prstGeom>
          <a:ln w="19050" cmpd="sng">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6" name="Textfeld 105"/>
          <p:cNvSpPr txBox="1"/>
          <p:nvPr/>
        </p:nvSpPr>
        <p:spPr>
          <a:xfrm>
            <a:off x="7377663" y="627832"/>
            <a:ext cx="577402" cy="338554"/>
          </a:xfrm>
          <a:prstGeom prst="rect">
            <a:avLst/>
          </a:prstGeom>
          <a:noFill/>
        </p:spPr>
        <p:txBody>
          <a:bodyPr wrap="none" rtlCol="0">
            <a:spAutoFit/>
          </a:bodyPr>
          <a:lstStyle/>
          <a:p>
            <a:r>
              <a:rPr lang="de-DE" sz="1600" dirty="0">
                <a:solidFill>
                  <a:srgbClr val="3366FF"/>
                </a:solidFill>
              </a:rPr>
              <a:t>TLDs</a:t>
            </a:r>
          </a:p>
        </p:txBody>
      </p:sp>
      <p:sp>
        <p:nvSpPr>
          <p:cNvPr id="107" name="Textfeld 106"/>
          <p:cNvSpPr txBox="1"/>
          <p:nvPr/>
        </p:nvSpPr>
        <p:spPr>
          <a:xfrm>
            <a:off x="7377663" y="1757815"/>
            <a:ext cx="1290437" cy="338554"/>
          </a:xfrm>
          <a:prstGeom prst="rect">
            <a:avLst/>
          </a:prstGeom>
          <a:noFill/>
        </p:spPr>
        <p:txBody>
          <a:bodyPr wrap="none" rtlCol="0">
            <a:spAutoFit/>
          </a:bodyPr>
          <a:lstStyle/>
          <a:p>
            <a:r>
              <a:rPr lang="de-DE" sz="1600" dirty="0">
                <a:solidFill>
                  <a:schemeClr val="accent6">
                    <a:lumMod val="75000"/>
                  </a:schemeClr>
                </a:solidFill>
              </a:rPr>
              <a:t>Subdomänen</a:t>
            </a:r>
          </a:p>
        </p:txBody>
      </p:sp>
      <p:sp>
        <p:nvSpPr>
          <p:cNvPr id="108" name="Textfeld 107"/>
          <p:cNvSpPr txBox="1"/>
          <p:nvPr/>
        </p:nvSpPr>
        <p:spPr>
          <a:xfrm>
            <a:off x="7377663" y="2723589"/>
            <a:ext cx="649938" cy="338554"/>
          </a:xfrm>
          <a:prstGeom prst="rect">
            <a:avLst/>
          </a:prstGeom>
          <a:noFill/>
        </p:spPr>
        <p:txBody>
          <a:bodyPr wrap="none" rtlCol="0">
            <a:spAutoFit/>
          </a:bodyPr>
          <a:lstStyle/>
          <a:p>
            <a:r>
              <a:rPr lang="de-DE" sz="1600" dirty="0">
                <a:solidFill>
                  <a:srgbClr val="F3C190"/>
                </a:solidFill>
              </a:rPr>
              <a:t>Hosts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30</a:t>
            </a:fld>
            <a:endParaRPr lang="de-DE"/>
          </a:p>
        </p:txBody>
      </p:sp>
    </p:spTree>
    <p:extLst>
      <p:ext uri="{BB962C8B-B14F-4D97-AF65-F5344CB8AC3E}">
        <p14:creationId xmlns:p14="http://schemas.microsoft.com/office/powerpoint/2010/main" val="10089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up)">
                                      <p:cBhvr>
                                        <p:cTn id="59" dur="500"/>
                                        <p:tgtEl>
                                          <p:spTgt spid="66"/>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up)">
                                      <p:cBhvr>
                                        <p:cTn id="86" dur="500"/>
                                        <p:tgtEl>
                                          <p:spTgt spid="41"/>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up)">
                                      <p:cBhvr>
                                        <p:cTn id="104" dur="500"/>
                                        <p:tgtEl>
                                          <p:spTgt spid="35"/>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up)">
                                      <p:cBhvr>
                                        <p:cTn id="113" dur="500"/>
                                        <p:tgtEl>
                                          <p:spTgt spid="68"/>
                                        </p:tgtEl>
                                      </p:cBhvr>
                                    </p:animEffect>
                                  </p:childTnLst>
                                </p:cTn>
                              </p:par>
                              <p:par>
                                <p:cTn id="114" presetID="22" presetClass="entr" presetSubtype="1"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wipe(up)">
                                      <p:cBhvr>
                                        <p:cTn id="116" dur="500"/>
                                        <p:tgtEl>
                                          <p:spTgt spid="70"/>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fade">
                                      <p:cBhvr>
                                        <p:cTn id="120" dur="500"/>
                                        <p:tgtEl>
                                          <p:spTgt spid="79"/>
                                        </p:tgtEl>
                                      </p:cBhvr>
                                    </p:animEffect>
                                  </p:childTnLst>
                                </p:cTn>
                              </p:par>
                              <p:par>
                                <p:cTn id="121" presetID="10" presetClass="entr" presetSubtype="0" fill="hold" nodeType="with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0"/>
                                        <p:tgtEl>
                                          <p:spTgt spid="8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wipe(up)">
                                      <p:cBhvr>
                                        <p:cTn id="128" dur="500"/>
                                        <p:tgtEl>
                                          <p:spTgt spid="90"/>
                                        </p:tgtEl>
                                      </p:cBhvr>
                                    </p:animEffect>
                                  </p:childTnLst>
                                </p:cTn>
                              </p:par>
                              <p:par>
                                <p:cTn id="129" presetID="22" presetClass="entr" presetSubtype="1" fill="hold" nodeType="with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wipe(up)">
                                      <p:cBhvr>
                                        <p:cTn id="131" dur="500"/>
                                        <p:tgtEl>
                                          <p:spTgt spid="91"/>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fade">
                                      <p:cBhvr>
                                        <p:cTn id="138" dur="500"/>
                                        <p:tgtEl>
                                          <p:spTgt spid="9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wipe(up)">
                                      <p:cBhvr>
                                        <p:cTn id="143" dur="500"/>
                                        <p:tgtEl>
                                          <p:spTgt spid="9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wipe(up)">
                                      <p:cBhvr>
                                        <p:cTn id="152" dur="500"/>
                                        <p:tgtEl>
                                          <p:spTgt spid="33"/>
                                        </p:tgtEl>
                                      </p:cBhvr>
                                    </p:animEffec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wipe(up)">
                                      <p:cBhvr>
                                        <p:cTn id="161" dur="500"/>
                                        <p:tgtEl>
                                          <p:spTgt spid="30"/>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fade">
                                      <p:cBhvr>
                                        <p:cTn id="165" dur="500"/>
                                        <p:tgtEl>
                                          <p:spTgt spid="56"/>
                                        </p:tgtEl>
                                      </p:cBhvr>
                                    </p:animEffect>
                                  </p:childTnLst>
                                </p:cTn>
                              </p:par>
                            </p:childTnLst>
                          </p:cTn>
                        </p:par>
                        <p:par>
                          <p:cTn id="166" fill="hold">
                            <p:stCondLst>
                              <p:cond delay="1000"/>
                            </p:stCondLst>
                            <p:childTnLst>
                              <p:par>
                                <p:cTn id="167" presetID="22" presetClass="entr" presetSubtype="8" fill="hold" grpId="0" nodeType="after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wipe(left)">
                                      <p:cBhvr>
                                        <p:cTn id="169" dur="500"/>
                                        <p:tgtEl>
                                          <p:spTgt spid="59"/>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00"/>
                                        </p:tgtEl>
                                        <p:attrNameLst>
                                          <p:attrName>style.visibility</p:attrName>
                                        </p:attrNameLst>
                                      </p:cBhvr>
                                      <p:to>
                                        <p:strVal val="visible"/>
                                      </p:to>
                                    </p:set>
                                    <p:animEffect transition="in" filter="wipe(left)">
                                      <p:cBhvr>
                                        <p:cTn id="172" dur="500"/>
                                        <p:tgtEl>
                                          <p:spTgt spid="10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3"/>
                                        </p:tgtEl>
                                        <p:attrNameLst>
                                          <p:attrName>style.visibility</p:attrName>
                                        </p:attrNameLst>
                                      </p:cBhvr>
                                      <p:to>
                                        <p:strVal val="visible"/>
                                      </p:to>
                                    </p:set>
                                    <p:animEffect transition="in" filter="fade">
                                      <p:cBhvr>
                                        <p:cTn id="177" dur="500"/>
                                        <p:tgtEl>
                                          <p:spTgt spid="10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06"/>
                                        </p:tgtEl>
                                        <p:attrNameLst>
                                          <p:attrName>style.visibility</p:attrName>
                                        </p:attrNameLst>
                                      </p:cBhvr>
                                      <p:to>
                                        <p:strVal val="visible"/>
                                      </p:to>
                                    </p:set>
                                    <p:animEffect transition="in" filter="fade">
                                      <p:cBhvr>
                                        <p:cTn id="180" dur="500"/>
                                        <p:tgtEl>
                                          <p:spTgt spid="106"/>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01"/>
                                        </p:tgtEl>
                                        <p:attrNameLst>
                                          <p:attrName>style.visibility</p:attrName>
                                        </p:attrNameLst>
                                      </p:cBhvr>
                                      <p:to>
                                        <p:strVal val="visible"/>
                                      </p:to>
                                    </p:set>
                                    <p:animEffect transition="in" filter="fade">
                                      <p:cBhvr>
                                        <p:cTn id="185" dur="500"/>
                                        <p:tgtEl>
                                          <p:spTgt spid="10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500"/>
                                        <p:tgtEl>
                                          <p:spTgt spid="10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animEffect transition="in" filter="fade">
                                      <p:cBhvr>
                                        <p:cTn id="191" dur="500"/>
                                        <p:tgtEl>
                                          <p:spTgt spid="107"/>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500"/>
                                        <p:tgtEl>
                                          <p:spTgt spid="10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08"/>
                                        </p:tgtEl>
                                        <p:attrNameLst>
                                          <p:attrName>style.visibility</p:attrName>
                                        </p:attrNameLst>
                                      </p:cBhvr>
                                      <p:to>
                                        <p:strVal val="visible"/>
                                      </p:to>
                                    </p:set>
                                    <p:animEffect transition="in" filter="fade">
                                      <p:cBhvr>
                                        <p:cTn id="199" dur="500"/>
                                        <p:tgtEl>
                                          <p:spTgt spid="108"/>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02"/>
                                        </p:tgtEl>
                                        <p:attrNameLst>
                                          <p:attrName>style.visibility</p:attrName>
                                        </p:attrNameLst>
                                      </p:cBhvr>
                                      <p:to>
                                        <p:strVal val="visible"/>
                                      </p:to>
                                    </p:set>
                                    <p:animEffect transition="in" filter="fade">
                                      <p:cBhvr>
                                        <p:cTn id="202" dur="500"/>
                                        <p:tgtEl>
                                          <p:spTgt spid="10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2"/>
                                        </p:tgtEl>
                                        <p:attrNameLst>
                                          <p:attrName>style.visibility</p:attrName>
                                        </p:attrNameLst>
                                      </p:cBhvr>
                                      <p:to>
                                        <p:strVal val="visible"/>
                                      </p:to>
                                    </p:set>
                                    <p:animEffect transition="in" filter="fade">
                                      <p:cBhvr>
                                        <p:cTn id="20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1" grpId="0" animBg="1"/>
      <p:bldP spid="60" grpId="0" animBg="1"/>
      <p:bldP spid="58" grpId="0" animBg="1"/>
      <p:bldP spid="12" grpId="0"/>
      <p:bldP spid="47" grpId="0"/>
      <p:bldP spid="48" grpId="0"/>
      <p:bldP spid="49" grpId="0"/>
      <p:bldP spid="50" grpId="0"/>
      <p:bldP spid="51" grpId="0"/>
      <p:bldP spid="52" grpId="0"/>
      <p:bldP spid="53" grpId="0"/>
      <p:bldP spid="54" grpId="0"/>
      <p:bldP spid="55" grpId="0"/>
      <p:bldP spid="56" grpId="0"/>
      <p:bldP spid="57" grpId="0"/>
      <p:bldP spid="59" grpId="0"/>
      <p:bldP spid="61" grpId="0"/>
      <p:bldP spid="67" grpId="0"/>
      <p:bldP spid="92" grpId="0"/>
      <p:bldP spid="93" grpId="0"/>
      <p:bldP spid="97" grpId="0"/>
      <p:bldP spid="100" grpId="0"/>
      <p:bldP spid="103" grpId="0" animBg="1"/>
      <p:bldP spid="104" grpId="0" animBg="1"/>
      <p:bldP spid="105" grpId="0" animBg="1"/>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Cybersquatting</a:t>
            </a:r>
            <a:endParaRPr lang="de-DE" dirty="0"/>
          </a:p>
        </p:txBody>
      </p:sp>
      <p:sp>
        <p:nvSpPr>
          <p:cNvPr id="3" name="Inhaltsplatzhalter 2"/>
          <p:cNvSpPr>
            <a:spLocks noGrp="1"/>
          </p:cNvSpPr>
          <p:nvPr>
            <p:ph idx="1"/>
          </p:nvPr>
        </p:nvSpPr>
        <p:spPr/>
        <p:txBody>
          <a:bodyPr/>
          <a:lstStyle/>
          <a:p>
            <a:r>
              <a:rPr lang="de-DE" dirty="0"/>
              <a:t>Engl. Squatter = Hausbesetzer</a:t>
            </a:r>
          </a:p>
          <a:p>
            <a:pPr lvl="1"/>
            <a:r>
              <a:rPr lang="de-DE" dirty="0"/>
              <a:t>Domänenbesetzung, </a:t>
            </a:r>
            <a:r>
              <a:rPr lang="de-DE" dirty="0" err="1"/>
              <a:t>Domainsquatting</a:t>
            </a:r>
            <a:r>
              <a:rPr lang="de-DE" dirty="0"/>
              <a:t>, </a:t>
            </a:r>
            <a:r>
              <a:rPr lang="de-DE" dirty="0" err="1"/>
              <a:t>Namejacking</a:t>
            </a:r>
            <a:r>
              <a:rPr lang="de-DE" dirty="0"/>
              <a:t>, </a:t>
            </a:r>
            <a:r>
              <a:rPr lang="de-DE" dirty="0" err="1"/>
              <a:t>Brandjacking</a:t>
            </a:r>
            <a:endParaRPr lang="de-DE" dirty="0"/>
          </a:p>
          <a:p>
            <a:r>
              <a:rPr lang="de-DE" dirty="0"/>
              <a:t>Registrierung von Domain-Namen, die für andere Personen oder Institutionen von Interesse sind</a:t>
            </a:r>
          </a:p>
          <a:p>
            <a:pPr lvl="1"/>
            <a:r>
              <a:rPr lang="de-DE" dirty="0"/>
              <a:t>Markennamen, Musiker, Sportler, ...</a:t>
            </a:r>
          </a:p>
          <a:p>
            <a:r>
              <a:rPr lang="de-DE" dirty="0"/>
              <a:t>Verkauf der Namen</a:t>
            </a:r>
          </a:p>
          <a:p>
            <a:r>
              <a:rPr lang="de-DE" dirty="0"/>
              <a:t>Rechtliche Situation</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31</a:t>
            </a:fld>
            <a:endParaRPr lang="de-DE"/>
          </a:p>
        </p:txBody>
      </p:sp>
    </p:spTree>
    <p:extLst>
      <p:ext uri="{BB962C8B-B14F-4D97-AF65-F5344CB8AC3E}">
        <p14:creationId xmlns:p14="http://schemas.microsoft.com/office/powerpoint/2010/main" val="3809086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Ressourcendatensätze</a:t>
            </a:r>
            <a:br>
              <a:rPr lang="de-DE"/>
            </a:br>
            <a:r>
              <a:rPr lang="de-DE"/>
              <a:t>(Engl.: Resource Records)</a:t>
            </a:r>
            <a:endParaRPr lang="de-DE" dirty="0"/>
          </a:p>
        </p:txBody>
      </p:sp>
      <p:sp>
        <p:nvSpPr>
          <p:cNvPr id="3" name="Content Placeholder 2"/>
          <p:cNvSpPr>
            <a:spLocks noGrp="1"/>
          </p:cNvSpPr>
          <p:nvPr>
            <p:ph idx="1"/>
          </p:nvPr>
        </p:nvSpPr>
        <p:spPr/>
        <p:txBody>
          <a:bodyPr/>
          <a:lstStyle/>
          <a:p>
            <a:r>
              <a:rPr lang="de-DE" dirty="0"/>
              <a:t>Die durch DNS implementierte Datenbank enthält als Daten sogenannte </a:t>
            </a:r>
            <a:r>
              <a:rPr lang="de-DE" dirty="0" err="1"/>
              <a:t>Resource</a:t>
            </a:r>
            <a:r>
              <a:rPr lang="de-DE" dirty="0"/>
              <a:t> Records (RR)</a:t>
            </a:r>
          </a:p>
          <a:p>
            <a:r>
              <a:rPr lang="de-DE" dirty="0"/>
              <a:t>Jede Domäne kann mit beliebiger Anzahl von RRs assoziiert sein</a:t>
            </a:r>
          </a:p>
          <a:p>
            <a:r>
              <a:rPr lang="de-DE" dirty="0" err="1"/>
              <a:t>Resource</a:t>
            </a:r>
            <a:r>
              <a:rPr lang="de-DE" dirty="0"/>
              <a:t> Records sind (zur Effizienz) </a:t>
            </a:r>
            <a:br>
              <a:rPr lang="de-DE" dirty="0"/>
            </a:br>
            <a:r>
              <a:rPr lang="de-DE" dirty="0"/>
              <a:t>binär codierter </a:t>
            </a:r>
            <a:r>
              <a:rPr lang="de-DE" dirty="0" err="1"/>
              <a:t>Fünftupel</a:t>
            </a:r>
            <a:r>
              <a:rPr lang="de-DE" dirty="0"/>
              <a:t> mit folgendem Schema: (&lt;Domain</a:t>
            </a:r>
            <a:r>
              <a:rPr lang="en-US" dirty="0"/>
              <a:t> </a:t>
            </a:r>
            <a:r>
              <a:rPr lang="de-DE" dirty="0"/>
              <a:t>Name&gt;,&lt;TTL&gt;,&lt;Klasse&gt;,&lt;Typ&gt;,&lt;Wert&gt;)</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32</a:t>
            </a:fld>
            <a:endParaRPr lang="de-DE"/>
          </a:p>
        </p:txBody>
      </p:sp>
    </p:spTree>
    <p:extLst>
      <p:ext uri="{BB962C8B-B14F-4D97-AF65-F5344CB8AC3E}">
        <p14:creationId xmlns:p14="http://schemas.microsoft.com/office/powerpoint/2010/main" val="1625585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Resource</a:t>
            </a:r>
            <a:r>
              <a:rPr lang="de-DE" dirty="0"/>
              <a:t> Records</a:t>
            </a:r>
          </a:p>
        </p:txBody>
      </p:sp>
      <p:sp>
        <p:nvSpPr>
          <p:cNvPr id="3" name="Content Placeholder 2"/>
          <p:cNvSpPr>
            <a:spLocks noGrp="1"/>
          </p:cNvSpPr>
          <p:nvPr>
            <p:ph idx="1"/>
          </p:nvPr>
        </p:nvSpPr>
        <p:spPr/>
        <p:txBody>
          <a:bodyPr>
            <a:normAutofit fontScale="92500"/>
          </a:bodyPr>
          <a:lstStyle/>
          <a:p>
            <a:r>
              <a:rPr lang="de-DE" i="1" dirty="0" err="1"/>
              <a:t>Resource</a:t>
            </a:r>
            <a:r>
              <a:rPr lang="de-DE" i="1" dirty="0"/>
              <a:t> Records</a:t>
            </a:r>
            <a:r>
              <a:rPr lang="de-DE" dirty="0"/>
              <a:t> sind ein (zur Effizienz) binär codierter </a:t>
            </a:r>
            <a:r>
              <a:rPr lang="de-DE" dirty="0" err="1"/>
              <a:t>Fünftupel</a:t>
            </a:r>
            <a:r>
              <a:rPr lang="de-DE" dirty="0"/>
              <a:t> mit folgendem Schema: (&lt;Domain</a:t>
            </a:r>
            <a:r>
              <a:rPr lang="en-US" dirty="0"/>
              <a:t> </a:t>
            </a:r>
            <a:r>
              <a:rPr lang="de-DE" dirty="0"/>
              <a:t>Name&gt;,&lt;TTL&gt;,&lt;Klasse&gt;,&lt;Typ&gt;,&lt;Wert&gt;)</a:t>
            </a:r>
          </a:p>
          <a:p>
            <a:pPr lvl="1"/>
            <a:r>
              <a:rPr lang="de-DE" dirty="0"/>
              <a:t>Der </a:t>
            </a:r>
            <a:r>
              <a:rPr lang="de-DE" b="1" dirty="0"/>
              <a:t>Domain Name </a:t>
            </a:r>
            <a:r>
              <a:rPr lang="de-DE" dirty="0"/>
              <a:t>ist normalerweise der primäre Suchschlüssel für die Anforderung von RRs (z.B.: „lmu.de“).</a:t>
            </a:r>
          </a:p>
          <a:p>
            <a:pPr lvl="1"/>
            <a:r>
              <a:rPr lang="de-DE" b="1" dirty="0"/>
              <a:t>TTL</a:t>
            </a:r>
            <a:r>
              <a:rPr lang="de-DE" dirty="0"/>
              <a:t> (engl.: time </a:t>
            </a:r>
            <a:r>
              <a:rPr lang="de-DE" dirty="0" err="1"/>
              <a:t>to</a:t>
            </a:r>
            <a:r>
              <a:rPr lang="de-DE" dirty="0"/>
              <a:t> live) ist die Zeit in Sekunden für die, die Instanz des RR als gesichert (wahrscheinlich korrekt) gilt.</a:t>
            </a:r>
          </a:p>
          <a:p>
            <a:pPr lvl="1"/>
            <a:r>
              <a:rPr lang="de-DE" dirty="0"/>
              <a:t>Das </a:t>
            </a:r>
            <a:r>
              <a:rPr lang="de-DE" b="1" dirty="0"/>
              <a:t>Klasse</a:t>
            </a:r>
            <a:r>
              <a:rPr lang="de-DE" dirty="0"/>
              <a:t> Feld enthält in der Praxis fast immer den wert „IN“ für „Internet“.</a:t>
            </a:r>
          </a:p>
          <a:p>
            <a:pPr lvl="1"/>
            <a:r>
              <a:rPr lang="de-DE" dirty="0"/>
              <a:t>Eine Auswahl von RR </a:t>
            </a:r>
            <a:r>
              <a:rPr lang="de-DE" b="1" dirty="0"/>
              <a:t>Typen</a:t>
            </a:r>
            <a:r>
              <a:rPr lang="de-DE" dirty="0"/>
              <a:t> gibt es auf der nächsten Folie.</a:t>
            </a:r>
          </a:p>
          <a:p>
            <a:pPr lvl="1"/>
            <a:r>
              <a:rPr lang="de-DE" dirty="0"/>
              <a:t>Der </a:t>
            </a:r>
            <a:r>
              <a:rPr lang="de-DE" b="1" dirty="0"/>
              <a:t>Wert</a:t>
            </a:r>
            <a:r>
              <a:rPr lang="de-DE" dirty="0"/>
              <a:t> sind die eigentlichen Daten des RRs.</a:t>
            </a:r>
          </a:p>
        </p:txBody>
      </p:sp>
      <p:sp>
        <p:nvSpPr>
          <p:cNvPr id="4" name="Slide Number Placeholder 3"/>
          <p:cNvSpPr>
            <a:spLocks noGrp="1"/>
          </p:cNvSpPr>
          <p:nvPr>
            <p:ph type="sldNum" sz="quarter" idx="12"/>
          </p:nvPr>
        </p:nvSpPr>
        <p:spPr/>
        <p:txBody>
          <a:bodyPr/>
          <a:lstStyle/>
          <a:p>
            <a:fld id="{62E63B0E-122E-4112-8AEA-022338C1FEFA}" type="slidenum">
              <a:rPr lang="de-DE" smtClean="0"/>
              <a:t>33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442617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Wichtige RR Typen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4136578"/>
              </p:ext>
            </p:extLst>
          </p:nvPr>
        </p:nvGraphicFramePr>
        <p:xfrm>
          <a:off x="628650" y="1825625"/>
          <a:ext cx="7968812" cy="3881120"/>
        </p:xfrm>
        <a:graphic>
          <a:graphicData uri="http://schemas.openxmlformats.org/drawingml/2006/table">
            <a:tbl>
              <a:tblPr firstRow="1" bandRow="1">
                <a:tableStyleId>{5940675A-B579-460E-94D1-54222C63F5DA}</a:tableStyleId>
              </a:tblPr>
              <a:tblGrid>
                <a:gridCol w="925912">
                  <a:extLst>
                    <a:ext uri="{9D8B030D-6E8A-4147-A177-3AD203B41FA5}">
                      <a16:colId xmlns:a16="http://schemas.microsoft.com/office/drawing/2014/main" val="4023218901"/>
                    </a:ext>
                  </a:extLst>
                </a:gridCol>
                <a:gridCol w="2580604">
                  <a:extLst>
                    <a:ext uri="{9D8B030D-6E8A-4147-A177-3AD203B41FA5}">
                      <a16:colId xmlns:a16="http://schemas.microsoft.com/office/drawing/2014/main" val="1411139589"/>
                    </a:ext>
                  </a:extLst>
                </a:gridCol>
                <a:gridCol w="4462296">
                  <a:extLst>
                    <a:ext uri="{9D8B030D-6E8A-4147-A177-3AD203B41FA5}">
                      <a16:colId xmlns:a16="http://schemas.microsoft.com/office/drawing/2014/main" val="1434521717"/>
                    </a:ext>
                  </a:extLst>
                </a:gridCol>
              </a:tblGrid>
              <a:tr h="370840">
                <a:tc>
                  <a:txBody>
                    <a:bodyPr/>
                    <a:lstStyle/>
                    <a:p>
                      <a:r>
                        <a:rPr lang="de-DE" b="1" dirty="0"/>
                        <a:t>Typ</a:t>
                      </a:r>
                    </a:p>
                  </a:txBody>
                  <a:tcPr/>
                </a:tc>
                <a:tc>
                  <a:txBody>
                    <a:bodyPr/>
                    <a:lstStyle/>
                    <a:p>
                      <a:r>
                        <a:rPr lang="de-DE" b="1" dirty="0"/>
                        <a:t>Bedeutung</a:t>
                      </a:r>
                    </a:p>
                  </a:txBody>
                  <a:tcPr/>
                </a:tc>
                <a:tc>
                  <a:txBody>
                    <a:bodyPr/>
                    <a:lstStyle/>
                    <a:p>
                      <a:r>
                        <a:rPr lang="de-DE" b="1" dirty="0"/>
                        <a:t>Zugehöriger Wert</a:t>
                      </a:r>
                    </a:p>
                  </a:txBody>
                  <a:tcPr/>
                </a:tc>
                <a:extLst>
                  <a:ext uri="{0D108BD9-81ED-4DB2-BD59-A6C34878D82A}">
                    <a16:rowId xmlns:a16="http://schemas.microsoft.com/office/drawing/2014/main" val="1337595944"/>
                  </a:ext>
                </a:extLst>
              </a:tr>
              <a:tr h="370840">
                <a:tc>
                  <a:txBody>
                    <a:bodyPr/>
                    <a:lstStyle/>
                    <a:p>
                      <a:r>
                        <a:rPr lang="de-DE" dirty="0"/>
                        <a:t>SOA</a:t>
                      </a:r>
                    </a:p>
                  </a:txBody>
                  <a:tcPr/>
                </a:tc>
                <a:tc>
                  <a:txBody>
                    <a:bodyPr/>
                    <a:lstStyle/>
                    <a:p>
                      <a:r>
                        <a:rPr lang="de-DE" dirty="0"/>
                        <a:t>Start </a:t>
                      </a:r>
                      <a:r>
                        <a:rPr lang="de-DE" dirty="0" err="1"/>
                        <a:t>of</a:t>
                      </a:r>
                      <a:r>
                        <a:rPr lang="de-DE" dirty="0"/>
                        <a:t> Authority</a:t>
                      </a:r>
                    </a:p>
                  </a:txBody>
                  <a:tcPr/>
                </a:tc>
                <a:tc>
                  <a:txBody>
                    <a:bodyPr/>
                    <a:lstStyle/>
                    <a:p>
                      <a:r>
                        <a:rPr lang="de-DE" dirty="0"/>
                        <a:t>Infos zur Zonen</a:t>
                      </a:r>
                      <a:r>
                        <a:rPr lang="de-DE" baseline="0" dirty="0"/>
                        <a:t> Verwaltung</a:t>
                      </a:r>
                      <a:endParaRPr lang="de-DE" dirty="0"/>
                    </a:p>
                  </a:txBody>
                  <a:tcPr/>
                </a:tc>
                <a:extLst>
                  <a:ext uri="{0D108BD9-81ED-4DB2-BD59-A6C34878D82A}">
                    <a16:rowId xmlns:a16="http://schemas.microsoft.com/office/drawing/2014/main" val="2139570621"/>
                  </a:ext>
                </a:extLst>
              </a:tr>
              <a:tr h="370840">
                <a:tc>
                  <a:txBody>
                    <a:bodyPr/>
                    <a:lstStyle/>
                    <a:p>
                      <a:r>
                        <a:rPr lang="de-DE" dirty="0"/>
                        <a:t>A</a:t>
                      </a:r>
                    </a:p>
                  </a:txBody>
                  <a:tcPr/>
                </a:tc>
                <a:tc>
                  <a:txBody>
                    <a:bodyPr/>
                    <a:lstStyle/>
                    <a:p>
                      <a:r>
                        <a:rPr lang="de-DE" dirty="0"/>
                        <a:t>IPv4 </a:t>
                      </a:r>
                      <a:r>
                        <a:rPr lang="de-DE" dirty="0" err="1"/>
                        <a:t>Address</a:t>
                      </a:r>
                      <a:r>
                        <a:rPr lang="de-DE" dirty="0"/>
                        <a:t> </a:t>
                      </a:r>
                      <a:r>
                        <a:rPr lang="de-DE" dirty="0" err="1"/>
                        <a:t>Record</a:t>
                      </a:r>
                      <a:endParaRPr lang="de-DE" dirty="0"/>
                    </a:p>
                  </a:txBody>
                  <a:tcPr/>
                </a:tc>
                <a:tc>
                  <a:txBody>
                    <a:bodyPr/>
                    <a:lstStyle/>
                    <a:p>
                      <a:r>
                        <a:rPr lang="de-DE" dirty="0"/>
                        <a:t>32-bit Integer, IPv4-Adresse</a:t>
                      </a:r>
                    </a:p>
                  </a:txBody>
                  <a:tcPr/>
                </a:tc>
                <a:extLst>
                  <a:ext uri="{0D108BD9-81ED-4DB2-BD59-A6C34878D82A}">
                    <a16:rowId xmlns:a16="http://schemas.microsoft.com/office/drawing/2014/main" val="2943661510"/>
                  </a:ext>
                </a:extLst>
              </a:tr>
              <a:tr h="370840">
                <a:tc>
                  <a:txBody>
                    <a:bodyPr/>
                    <a:lstStyle/>
                    <a:p>
                      <a:r>
                        <a:rPr lang="de-DE" dirty="0"/>
                        <a:t>AAAA</a:t>
                      </a:r>
                    </a:p>
                  </a:txBody>
                  <a:tcPr/>
                </a:tc>
                <a:tc>
                  <a:txBody>
                    <a:bodyPr/>
                    <a:lstStyle/>
                    <a:p>
                      <a:r>
                        <a:rPr lang="de-DE" dirty="0"/>
                        <a:t>IPv6 </a:t>
                      </a:r>
                      <a:r>
                        <a:rPr lang="de-DE" dirty="0" err="1"/>
                        <a:t>Address</a:t>
                      </a:r>
                      <a:r>
                        <a:rPr lang="de-DE" dirty="0"/>
                        <a:t> </a:t>
                      </a:r>
                      <a:r>
                        <a:rPr lang="de-DE" dirty="0" err="1"/>
                        <a:t>Record</a:t>
                      </a:r>
                      <a:endParaRPr lang="de-DE" dirty="0"/>
                    </a:p>
                  </a:txBody>
                  <a:tcPr/>
                </a:tc>
                <a:tc>
                  <a:txBody>
                    <a:bodyPr/>
                    <a:lstStyle/>
                    <a:p>
                      <a:r>
                        <a:rPr lang="de-DE" dirty="0"/>
                        <a:t>128-bit</a:t>
                      </a:r>
                      <a:r>
                        <a:rPr lang="de-DE" baseline="0" dirty="0"/>
                        <a:t> Integer, IPv6-Adresse</a:t>
                      </a:r>
                      <a:endParaRPr lang="de-DE" dirty="0"/>
                    </a:p>
                  </a:txBody>
                  <a:tcPr/>
                </a:tc>
                <a:extLst>
                  <a:ext uri="{0D108BD9-81ED-4DB2-BD59-A6C34878D82A}">
                    <a16:rowId xmlns:a16="http://schemas.microsoft.com/office/drawing/2014/main" val="3355944967"/>
                  </a:ext>
                </a:extLst>
              </a:tr>
              <a:tr h="370840">
                <a:tc>
                  <a:txBody>
                    <a:bodyPr/>
                    <a:lstStyle/>
                    <a:p>
                      <a:r>
                        <a:rPr lang="de-DE" dirty="0"/>
                        <a:t>MX</a:t>
                      </a:r>
                    </a:p>
                  </a:txBody>
                  <a:tcPr/>
                </a:tc>
                <a:tc>
                  <a:txBody>
                    <a:bodyPr/>
                    <a:lstStyle/>
                    <a:p>
                      <a:r>
                        <a:rPr lang="de-DE" dirty="0"/>
                        <a:t>Mail Exchange </a:t>
                      </a:r>
                      <a:r>
                        <a:rPr lang="de-DE" dirty="0" err="1"/>
                        <a:t>Record</a:t>
                      </a:r>
                      <a:endParaRPr lang="de-DE" dirty="0"/>
                    </a:p>
                  </a:txBody>
                  <a:tcPr/>
                </a:tc>
                <a:tc>
                  <a:txBody>
                    <a:bodyPr/>
                    <a:lstStyle/>
                    <a:p>
                      <a:r>
                        <a:rPr lang="de-DE" dirty="0"/>
                        <a:t>Zuordnung</a:t>
                      </a:r>
                      <a:r>
                        <a:rPr lang="de-DE" baseline="0" dirty="0"/>
                        <a:t> der zuständigen Mailserver</a:t>
                      </a:r>
                      <a:endParaRPr lang="de-DE" dirty="0"/>
                    </a:p>
                  </a:txBody>
                  <a:tcPr/>
                </a:tc>
                <a:extLst>
                  <a:ext uri="{0D108BD9-81ED-4DB2-BD59-A6C34878D82A}">
                    <a16:rowId xmlns:a16="http://schemas.microsoft.com/office/drawing/2014/main" val="3336570449"/>
                  </a:ext>
                </a:extLst>
              </a:tr>
              <a:tr h="370840">
                <a:tc>
                  <a:txBody>
                    <a:bodyPr/>
                    <a:lstStyle/>
                    <a:p>
                      <a:r>
                        <a:rPr lang="de-DE" dirty="0"/>
                        <a:t>NS</a:t>
                      </a:r>
                    </a:p>
                  </a:txBody>
                  <a:tcPr/>
                </a:tc>
                <a:tc>
                  <a:txBody>
                    <a:bodyPr/>
                    <a:lstStyle/>
                    <a:p>
                      <a:r>
                        <a:rPr lang="de-DE" dirty="0"/>
                        <a:t>Nameserver </a:t>
                      </a:r>
                      <a:r>
                        <a:rPr lang="de-DE" dirty="0" err="1"/>
                        <a:t>Record</a:t>
                      </a:r>
                      <a:endParaRPr lang="de-DE" dirty="0"/>
                    </a:p>
                  </a:txBody>
                  <a:tcPr/>
                </a:tc>
                <a:tc>
                  <a:txBody>
                    <a:bodyPr/>
                    <a:lstStyle/>
                    <a:p>
                      <a:r>
                        <a:rPr lang="de-DE" dirty="0"/>
                        <a:t>Hostname</a:t>
                      </a:r>
                      <a:r>
                        <a:rPr lang="de-DE" baseline="0" dirty="0"/>
                        <a:t> eines autoritativen Nameservers</a:t>
                      </a:r>
                      <a:endParaRPr lang="de-DE" dirty="0"/>
                    </a:p>
                  </a:txBody>
                  <a:tcPr/>
                </a:tc>
                <a:extLst>
                  <a:ext uri="{0D108BD9-81ED-4DB2-BD59-A6C34878D82A}">
                    <a16:rowId xmlns:a16="http://schemas.microsoft.com/office/drawing/2014/main" val="4070478265"/>
                  </a:ext>
                </a:extLst>
              </a:tr>
              <a:tr h="370840">
                <a:tc>
                  <a:txBody>
                    <a:bodyPr/>
                    <a:lstStyle/>
                    <a:p>
                      <a:r>
                        <a:rPr lang="de-DE" dirty="0"/>
                        <a:t>CNAME</a:t>
                      </a:r>
                    </a:p>
                  </a:txBody>
                  <a:tcPr/>
                </a:tc>
                <a:tc>
                  <a:txBody>
                    <a:bodyPr/>
                    <a:lstStyle/>
                    <a:p>
                      <a:r>
                        <a:rPr lang="de-DE" dirty="0" err="1"/>
                        <a:t>Canonical</a:t>
                      </a:r>
                      <a:r>
                        <a:rPr lang="de-DE" dirty="0"/>
                        <a:t> Name </a:t>
                      </a:r>
                      <a:r>
                        <a:rPr lang="de-DE" dirty="0" err="1"/>
                        <a:t>Record</a:t>
                      </a:r>
                      <a:endParaRPr lang="de-DE" dirty="0"/>
                    </a:p>
                  </a:txBody>
                  <a:tcPr/>
                </a:tc>
                <a:tc>
                  <a:txBody>
                    <a:bodyPr/>
                    <a:lstStyle/>
                    <a:p>
                      <a:r>
                        <a:rPr lang="de-DE" dirty="0"/>
                        <a:t>Kanonischer Name eines</a:t>
                      </a:r>
                      <a:r>
                        <a:rPr lang="de-DE" baseline="0" dirty="0"/>
                        <a:t> Hosts</a:t>
                      </a:r>
                      <a:endParaRPr lang="de-DE" dirty="0"/>
                    </a:p>
                  </a:txBody>
                  <a:tcPr/>
                </a:tc>
                <a:extLst>
                  <a:ext uri="{0D108BD9-81ED-4DB2-BD59-A6C34878D82A}">
                    <a16:rowId xmlns:a16="http://schemas.microsoft.com/office/drawing/2014/main" val="2771045727"/>
                  </a:ext>
                </a:extLst>
              </a:tr>
              <a:tr h="370840">
                <a:tc>
                  <a:txBody>
                    <a:bodyPr/>
                    <a:lstStyle/>
                    <a:p>
                      <a:r>
                        <a:rPr lang="de-DE" dirty="0"/>
                        <a:t>PTR</a:t>
                      </a:r>
                    </a:p>
                  </a:txBody>
                  <a:tcPr/>
                </a:tc>
                <a:tc>
                  <a:txBody>
                    <a:bodyPr/>
                    <a:lstStyle/>
                    <a:p>
                      <a:r>
                        <a:rPr lang="de-DE" dirty="0"/>
                        <a:t>Pointer</a:t>
                      </a:r>
                    </a:p>
                  </a:txBody>
                  <a:tcPr/>
                </a:tc>
                <a:tc>
                  <a:txBody>
                    <a:bodyPr/>
                    <a:lstStyle/>
                    <a:p>
                      <a:r>
                        <a:rPr lang="de-DE" dirty="0"/>
                        <a:t>Für Reverse Mapping: </a:t>
                      </a:r>
                      <a:r>
                        <a:rPr lang="de-DE" dirty="0" err="1"/>
                        <a:t>IP-Adressen</a:t>
                      </a:r>
                      <a:r>
                        <a:rPr lang="de-DE" dirty="0" err="1">
                          <a:sym typeface="Wingdings"/>
                        </a:rPr>
                        <a:t>Namen</a:t>
                      </a:r>
                      <a:endParaRPr lang="de-DE" dirty="0"/>
                    </a:p>
                  </a:txBody>
                  <a:tcPr/>
                </a:tc>
                <a:extLst>
                  <a:ext uri="{0D108BD9-81ED-4DB2-BD59-A6C34878D82A}">
                    <a16:rowId xmlns:a16="http://schemas.microsoft.com/office/drawing/2014/main" val="1264444467"/>
                  </a:ext>
                </a:extLst>
              </a:tr>
              <a:tr h="370840">
                <a:tc>
                  <a:txBody>
                    <a:bodyPr/>
                    <a:lstStyle/>
                    <a:p>
                      <a:r>
                        <a:rPr lang="de-DE" dirty="0"/>
                        <a:t>TXT</a:t>
                      </a:r>
                    </a:p>
                  </a:txBody>
                  <a:tcPr/>
                </a:tc>
                <a:tc>
                  <a:txBody>
                    <a:bodyPr/>
                    <a:lstStyle/>
                    <a:p>
                      <a:r>
                        <a:rPr lang="de-DE" dirty="0"/>
                        <a:t>Text </a:t>
                      </a:r>
                      <a:r>
                        <a:rPr lang="de-DE" dirty="0" err="1"/>
                        <a:t>Record</a:t>
                      </a:r>
                      <a:endParaRPr lang="de-DE" dirty="0"/>
                    </a:p>
                  </a:txBody>
                  <a:tcPr/>
                </a:tc>
                <a:tc>
                  <a:txBody>
                    <a:bodyPr/>
                    <a:lstStyle/>
                    <a:p>
                      <a:r>
                        <a:rPr lang="de-DE" dirty="0"/>
                        <a:t>Ursprünglich frei definiert, heute SPF (Sender </a:t>
                      </a:r>
                      <a:r>
                        <a:rPr lang="de-DE" dirty="0" err="1"/>
                        <a:t>Policy</a:t>
                      </a:r>
                      <a:r>
                        <a:rPr lang="de-DE" dirty="0"/>
                        <a:t> Framework),</a:t>
                      </a:r>
                      <a:r>
                        <a:rPr lang="de-DE" baseline="0" dirty="0"/>
                        <a:t> </a:t>
                      </a:r>
                      <a:r>
                        <a:rPr lang="de-DE" baseline="0" dirty="0" err="1"/>
                        <a:t>DomainKeys</a:t>
                      </a:r>
                      <a:r>
                        <a:rPr lang="de-DE" baseline="0" dirty="0"/>
                        <a:t>, DMARC, DNS-SD, Google-Site </a:t>
                      </a:r>
                      <a:r>
                        <a:rPr lang="de-DE" baseline="0" dirty="0" err="1"/>
                        <a:t>Verificiation</a:t>
                      </a:r>
                      <a:endParaRPr lang="de-DE" dirty="0"/>
                    </a:p>
                  </a:txBody>
                  <a:tcPr/>
                </a:tc>
                <a:extLst>
                  <a:ext uri="{0D108BD9-81ED-4DB2-BD59-A6C34878D82A}">
                    <a16:rowId xmlns:a16="http://schemas.microsoft.com/office/drawing/2014/main" val="15656251"/>
                  </a:ext>
                </a:extLst>
              </a:tr>
            </a:tbl>
          </a:graphicData>
        </a:graphic>
      </p:graphicFrame>
      <p:sp>
        <p:nvSpPr>
          <p:cNvPr id="4" name="Slide Number Placeholder 3"/>
          <p:cNvSpPr>
            <a:spLocks noGrp="1"/>
          </p:cNvSpPr>
          <p:nvPr>
            <p:ph type="sldNum" sz="quarter" idx="12"/>
          </p:nvPr>
        </p:nvSpPr>
        <p:spPr/>
        <p:txBody>
          <a:bodyPr/>
          <a:lstStyle/>
          <a:p>
            <a:fld id="{62E63B0E-122E-4112-8AEA-022338C1FEFA}" type="slidenum">
              <a:rPr lang="de-DE" smtClean="0"/>
              <a:t>34</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00934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Zonen im DNS Namensraum</a:t>
            </a:r>
            <a:endParaRPr lang="de-DE" dirty="0"/>
          </a:p>
        </p:txBody>
      </p:sp>
      <p:sp>
        <p:nvSpPr>
          <p:cNvPr id="3" name="Content Placeholder 2"/>
          <p:cNvSpPr>
            <a:spLocks noGrp="1"/>
          </p:cNvSpPr>
          <p:nvPr>
            <p:ph idx="1"/>
          </p:nvPr>
        </p:nvSpPr>
        <p:spPr/>
        <p:txBody>
          <a:bodyPr/>
          <a:lstStyle/>
          <a:p>
            <a:r>
              <a:rPr lang="de-DE" dirty="0"/>
              <a:t>DNS Namensraum wird in </a:t>
            </a:r>
            <a:r>
              <a:rPr lang="de-DE" b="1" dirty="0"/>
              <a:t>nicht überlappende administrative Zonen </a:t>
            </a:r>
            <a:r>
              <a:rPr lang="de-DE" dirty="0"/>
              <a:t>aufgeteilt</a:t>
            </a:r>
          </a:p>
          <a:p>
            <a:r>
              <a:rPr lang="de-DE" dirty="0"/>
              <a:t>Administratoren einer Zone stellen für Anfragen zu beliebigen FQDNs in ihrer Zone „</a:t>
            </a:r>
            <a:r>
              <a:rPr lang="de-DE" b="1" dirty="0"/>
              <a:t>autoritative Nameserver</a:t>
            </a:r>
            <a:r>
              <a:rPr lang="de-DE" dirty="0"/>
              <a:t>“ bereit</a:t>
            </a:r>
          </a:p>
          <a:p>
            <a:endParaRPr lang="de-DE" dirty="0"/>
          </a:p>
          <a:p>
            <a:r>
              <a:rPr lang="de-DE" dirty="0"/>
              <a:t>Anmerkung: Die Administratoren einer Zone sind nicht unbedingt identisch mit den Inhabern der zugehörigen Domänen</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35</a:t>
            </a:fld>
            <a:endParaRPr lang="de-DE"/>
          </a:p>
        </p:txBody>
      </p:sp>
    </p:spTree>
    <p:extLst>
      <p:ext uri="{BB962C8B-B14F-4D97-AF65-F5344CB8AC3E}">
        <p14:creationId xmlns:p14="http://schemas.microsoft.com/office/powerpoint/2010/main" val="1255360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Autoritative Nameserver</a:t>
            </a:r>
            <a:endParaRPr lang="de-DE" dirty="0"/>
          </a:p>
        </p:txBody>
      </p:sp>
      <p:sp>
        <p:nvSpPr>
          <p:cNvPr id="3" name="Content Placeholder 2"/>
          <p:cNvSpPr>
            <a:spLocks noGrp="1"/>
          </p:cNvSpPr>
          <p:nvPr>
            <p:ph idx="1"/>
          </p:nvPr>
        </p:nvSpPr>
        <p:spPr/>
        <p:txBody>
          <a:bodyPr>
            <a:normAutofit/>
          </a:bodyPr>
          <a:lstStyle/>
          <a:p>
            <a:r>
              <a:rPr lang="de-DE" dirty="0"/>
              <a:t>Antworten von „</a:t>
            </a:r>
            <a:r>
              <a:rPr lang="de-DE" i="1" dirty="0"/>
              <a:t>autoritativen Nameserver</a:t>
            </a:r>
            <a:r>
              <a:rPr lang="de-DE" dirty="0"/>
              <a:t>“ </a:t>
            </a:r>
            <a:br>
              <a:rPr lang="de-DE" dirty="0"/>
            </a:br>
            <a:r>
              <a:rPr lang="de-DE" dirty="0"/>
              <a:t>gelten als richtig</a:t>
            </a:r>
          </a:p>
          <a:p>
            <a:r>
              <a:rPr lang="de-DE" dirty="0"/>
              <a:t>Allgemein: zur </a:t>
            </a:r>
            <a:r>
              <a:rPr lang="de-DE" b="1" dirty="0"/>
              <a:t>Lastverteilung/Ausfallsicherheit</a:t>
            </a:r>
            <a:r>
              <a:rPr lang="de-DE" dirty="0"/>
              <a:t> </a:t>
            </a:r>
            <a:r>
              <a:rPr lang="de-DE" b="1" dirty="0"/>
              <a:t>mehrere autoritative Nameserver </a:t>
            </a:r>
            <a:r>
              <a:rPr lang="de-DE" dirty="0"/>
              <a:t>pro Zone bereitgestellt</a:t>
            </a:r>
          </a:p>
          <a:p>
            <a:pPr lvl="1"/>
            <a:r>
              <a:rPr lang="de-DE" dirty="0"/>
              <a:t>Ein primärer Nameserver (wird aktiv gewartet)</a:t>
            </a:r>
          </a:p>
          <a:p>
            <a:pPr lvl="1"/>
            <a:r>
              <a:rPr lang="de-DE" dirty="0"/>
              <a:t>Alle anderen sind sekundäre Nameserver (holen regelmäßig aktuelle Informationen vom primären Nameserver per „Zonentransfer“)</a:t>
            </a:r>
          </a:p>
          <a:p>
            <a:pPr lvl="1"/>
            <a:r>
              <a:rPr lang="de-DE" dirty="0"/>
              <a:t>Primäre und sekundäre Nameserver einer Zone gelten gleichermaßen als autoritativ.</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36</a:t>
            </a:fld>
            <a:endParaRPr lang="de-DE"/>
          </a:p>
        </p:txBody>
      </p:sp>
    </p:spTree>
    <p:extLst>
      <p:ext uri="{BB962C8B-B14F-4D97-AF65-F5344CB8AC3E}">
        <p14:creationId xmlns:p14="http://schemas.microsoft.com/office/powerpoint/2010/main" val="3115715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Weitere Nameserver-Typen</a:t>
            </a:r>
          </a:p>
        </p:txBody>
      </p:sp>
      <p:sp>
        <p:nvSpPr>
          <p:cNvPr id="3" name="Content Placeholder 2"/>
          <p:cNvSpPr>
            <a:spLocks noGrp="1"/>
          </p:cNvSpPr>
          <p:nvPr>
            <p:ph idx="1"/>
          </p:nvPr>
        </p:nvSpPr>
        <p:spPr>
          <a:xfrm>
            <a:off x="628650" y="1690689"/>
            <a:ext cx="7886700" cy="4486274"/>
          </a:xfrm>
        </p:spPr>
        <p:txBody>
          <a:bodyPr>
            <a:normAutofit fontScale="92500"/>
          </a:bodyPr>
          <a:lstStyle/>
          <a:p>
            <a:r>
              <a:rPr lang="de-DE" dirty="0"/>
              <a:t>Root Nameserver</a:t>
            </a:r>
          </a:p>
          <a:p>
            <a:pPr lvl="1"/>
            <a:r>
              <a:rPr lang="de-DE" dirty="0"/>
              <a:t>13 Root-Nameserver weltweit</a:t>
            </a:r>
          </a:p>
          <a:p>
            <a:pPr lvl="1"/>
            <a:r>
              <a:rPr lang="de-DE" dirty="0"/>
              <a:t>gut geschützte stark replizierte Hochleistungssysteme (werden per </a:t>
            </a:r>
            <a:r>
              <a:rPr lang="de-DE" i="1" dirty="0" err="1"/>
              <a:t>anycast</a:t>
            </a:r>
            <a:r>
              <a:rPr lang="de-DE" i="1" dirty="0"/>
              <a:t> </a:t>
            </a:r>
            <a:r>
              <a:rPr lang="de-DE" i="1" dirty="0" err="1"/>
              <a:t>routing</a:t>
            </a:r>
            <a:r>
              <a:rPr lang="de-DE" dirty="0"/>
              <a:t> angesteuert)</a:t>
            </a:r>
          </a:p>
          <a:p>
            <a:pPr lvl="1"/>
            <a:r>
              <a:rPr lang="de-DE" dirty="0"/>
              <a:t>kennen vor allem die autoritativen Nameserver der top-level Domänen (sowie die populärer </a:t>
            </a:r>
            <a:r>
              <a:rPr lang="de-DE" dirty="0" err="1"/>
              <a:t>second</a:t>
            </a:r>
            <a:r>
              <a:rPr lang="de-DE" dirty="0"/>
              <a:t>-level Domänen)</a:t>
            </a:r>
          </a:p>
          <a:p>
            <a:r>
              <a:rPr lang="de-DE" dirty="0"/>
              <a:t>Lokale Nameserver</a:t>
            </a:r>
          </a:p>
          <a:p>
            <a:pPr lvl="1"/>
            <a:r>
              <a:rPr lang="de-DE" dirty="0"/>
              <a:t>Hosts im Internet müssen mindestens einen Nameserver mit IP-Adresse kennen, um überhaupt eine Anlaufstelle für die Namensauflösung (und damit das Ermitteln weiterer IP-Adressen) zu haben </a:t>
            </a:r>
            <a:r>
              <a:rPr lang="de-DE" dirty="0">
                <a:sym typeface="Wingdings"/>
              </a:rPr>
              <a:t></a:t>
            </a:r>
            <a:r>
              <a:rPr lang="de-DE" dirty="0"/>
              <a:t> Lokaler Nameserver des Hosts</a:t>
            </a:r>
          </a:p>
          <a:p>
            <a:pPr lvl="1"/>
            <a:r>
              <a:rPr lang="de-DE" dirty="0"/>
              <a:t>Werden vor allem von ISPs bereitgestellt.</a:t>
            </a:r>
          </a:p>
        </p:txBody>
      </p:sp>
      <p:sp>
        <p:nvSpPr>
          <p:cNvPr id="4" name="Slide Number Placeholder 3"/>
          <p:cNvSpPr>
            <a:spLocks noGrp="1"/>
          </p:cNvSpPr>
          <p:nvPr>
            <p:ph type="sldNum" sz="quarter" idx="12"/>
          </p:nvPr>
        </p:nvSpPr>
        <p:spPr/>
        <p:txBody>
          <a:bodyPr/>
          <a:lstStyle/>
          <a:p>
            <a:fld id="{62E63B0E-122E-4112-8AEA-022338C1FEFA}" type="slidenum">
              <a:rPr lang="de-DE" smtClean="0"/>
              <a:t>37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182970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Anfragen an DNS - Ablauf</a:t>
            </a:r>
          </a:p>
        </p:txBody>
      </p:sp>
      <p:sp>
        <p:nvSpPr>
          <p:cNvPr id="6" name="Content Placeholder 5"/>
          <p:cNvSpPr>
            <a:spLocks noGrp="1"/>
          </p:cNvSpPr>
          <p:nvPr>
            <p:ph idx="1"/>
          </p:nvPr>
        </p:nvSpPr>
        <p:spPr/>
        <p:txBody>
          <a:bodyPr>
            <a:normAutofit fontScale="92500"/>
          </a:bodyPr>
          <a:lstStyle/>
          <a:p>
            <a:pPr marL="514350" indent="-514350">
              <a:buFont typeface="+mj-lt"/>
              <a:buAutoNum type="arabicPeriod"/>
            </a:pPr>
            <a:r>
              <a:rPr lang="de-DE" b="1" dirty="0"/>
              <a:t>Anfrage</a:t>
            </a:r>
            <a:r>
              <a:rPr lang="de-DE" dirty="0"/>
              <a:t> an </a:t>
            </a:r>
            <a:r>
              <a:rPr lang="de-DE" dirty="0" err="1"/>
              <a:t>Resolver</a:t>
            </a:r>
            <a:r>
              <a:rPr lang="de-DE" dirty="0"/>
              <a:t> (lokales Programm des Hosts)</a:t>
            </a:r>
          </a:p>
          <a:p>
            <a:pPr marL="514350" indent="-514350">
              <a:buFont typeface="+mj-lt"/>
              <a:buAutoNum type="arabicPeriod"/>
            </a:pPr>
            <a:r>
              <a:rPr lang="de-DE" dirty="0"/>
              <a:t>Nachschlagen im Cache – Ergebnis?</a:t>
            </a:r>
          </a:p>
          <a:p>
            <a:pPr marL="514350" indent="-514350">
              <a:buFont typeface="+mj-lt"/>
              <a:buAutoNum type="arabicPeriod"/>
            </a:pPr>
            <a:r>
              <a:rPr lang="de-DE" b="1" dirty="0"/>
              <a:t>Anfrage</a:t>
            </a:r>
            <a:r>
              <a:rPr lang="de-DE" dirty="0"/>
              <a:t> an lokalen Nameserver</a:t>
            </a:r>
          </a:p>
          <a:p>
            <a:pPr marL="514350" indent="-514350">
              <a:buFont typeface="+mj-lt"/>
              <a:buAutoNum type="arabicPeriod"/>
            </a:pPr>
            <a:r>
              <a:rPr lang="de-DE" dirty="0"/>
              <a:t>Nachschlagen im Cache – Ergebnis?</a:t>
            </a:r>
          </a:p>
          <a:p>
            <a:pPr marL="514350" indent="-514350">
              <a:buFont typeface="+mj-lt"/>
              <a:buAutoNum type="arabicPeriod"/>
            </a:pPr>
            <a:r>
              <a:rPr lang="de-DE" dirty="0"/>
              <a:t>Nachschlagen in RRs des lokalen NS – Ergebnis?</a:t>
            </a:r>
          </a:p>
          <a:p>
            <a:pPr marL="514350" indent="-514350">
              <a:buFont typeface="+mj-lt"/>
              <a:buAutoNum type="arabicPeriod"/>
            </a:pPr>
            <a:r>
              <a:rPr lang="de-DE" b="1" dirty="0"/>
              <a:t>Anfrage</a:t>
            </a:r>
            <a:r>
              <a:rPr lang="de-DE" dirty="0"/>
              <a:t> an fremde Nameserver – Ergebnis?</a:t>
            </a:r>
          </a:p>
          <a:p>
            <a:pPr marL="0" indent="0">
              <a:buNone/>
            </a:pPr>
            <a:endParaRPr lang="de-DE" dirty="0"/>
          </a:p>
          <a:p>
            <a:pPr marL="0" indent="0">
              <a:buNone/>
            </a:pPr>
            <a:r>
              <a:rPr lang="de-DE" dirty="0"/>
              <a:t>Achtung: RRs in einem Cache sind niemals autoritativ und werden nach Ablauf der </a:t>
            </a:r>
            <a:r>
              <a:rPr lang="de-DE" i="1" dirty="0"/>
              <a:t>time-</a:t>
            </a:r>
            <a:r>
              <a:rPr lang="de-DE" i="1" dirty="0" err="1"/>
              <a:t>to</a:t>
            </a:r>
            <a:r>
              <a:rPr lang="de-DE" i="1" dirty="0"/>
              <a:t>-live</a:t>
            </a:r>
            <a:r>
              <a:rPr lang="de-DE" dirty="0"/>
              <a:t> (TTL) verworfen!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38</a:t>
            </a:fld>
            <a:endParaRPr lang="de-DE"/>
          </a:p>
        </p:txBody>
      </p:sp>
      <p:sp>
        <p:nvSpPr>
          <p:cNvPr id="7" name="Raute 6"/>
          <p:cNvSpPr/>
          <p:nvPr/>
        </p:nvSpPr>
        <p:spPr>
          <a:xfrm>
            <a:off x="6053265" y="2199501"/>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8" name="Rechteck 7"/>
          <p:cNvSpPr/>
          <p:nvPr/>
        </p:nvSpPr>
        <p:spPr>
          <a:xfrm>
            <a:off x="3089" y="2743199"/>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
        <p:nvSpPr>
          <p:cNvPr id="9" name="Raute 8"/>
          <p:cNvSpPr/>
          <p:nvPr/>
        </p:nvSpPr>
        <p:spPr>
          <a:xfrm>
            <a:off x="6053265" y="3130372"/>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10" name="Rechteck 9"/>
          <p:cNvSpPr/>
          <p:nvPr/>
        </p:nvSpPr>
        <p:spPr>
          <a:xfrm>
            <a:off x="-1" y="3704730"/>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
        <p:nvSpPr>
          <p:cNvPr id="11" name="Raute 10"/>
          <p:cNvSpPr/>
          <p:nvPr/>
        </p:nvSpPr>
        <p:spPr>
          <a:xfrm>
            <a:off x="7651405" y="3642948"/>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12" name="Rechteck 11"/>
          <p:cNvSpPr/>
          <p:nvPr/>
        </p:nvSpPr>
        <p:spPr>
          <a:xfrm>
            <a:off x="0" y="4200589"/>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Tree>
    <p:extLst>
      <p:ext uri="{BB962C8B-B14F-4D97-AF65-F5344CB8AC3E}">
        <p14:creationId xmlns:p14="http://schemas.microsoft.com/office/powerpoint/2010/main" val="40293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1"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grpId="1" nodeType="after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bgerundetes Rechteck 89"/>
          <p:cNvSpPr/>
          <p:nvPr/>
        </p:nvSpPr>
        <p:spPr>
          <a:xfrm>
            <a:off x="4517359" y="296781"/>
            <a:ext cx="4197292" cy="2204452"/>
          </a:xfrm>
          <a:prstGeom prst="roundRect">
            <a:avLst>
              <a:gd name="adj" fmla="val 8658"/>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Abgerundetes Rechteck 26"/>
          <p:cNvSpPr/>
          <p:nvPr/>
        </p:nvSpPr>
        <p:spPr>
          <a:xfrm>
            <a:off x="390783" y="296781"/>
            <a:ext cx="3814146" cy="2204452"/>
          </a:xfrm>
          <a:prstGeom prst="roundRect">
            <a:avLst>
              <a:gd name="adj" fmla="val 9123"/>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2" name="Gerade Verbindung mit Pfeil 51"/>
          <p:cNvCxnSpPr/>
          <p:nvPr/>
        </p:nvCxnSpPr>
        <p:spPr>
          <a:xfrm flipV="1">
            <a:off x="3810329"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 name="Rechteck 3"/>
          <p:cNvSpPr/>
          <p:nvPr/>
        </p:nvSpPr>
        <p:spPr>
          <a:xfrm>
            <a:off x="1078509" y="5733101"/>
            <a:ext cx="5558023" cy="369332"/>
          </a:xfrm>
          <a:prstGeom prst="rect">
            <a:avLst/>
          </a:prstGeom>
        </p:spPr>
        <p:txBody>
          <a:bodyPr wrap="square">
            <a:spAutoFit/>
          </a:bodyPr>
          <a:lstStyle/>
          <a:p>
            <a:pPr marL="285750" indent="-285750">
              <a:buClr>
                <a:schemeClr val="tx2">
                  <a:lumMod val="60000"/>
                  <a:lumOff val="40000"/>
                </a:schemeClr>
              </a:buClr>
              <a:buFont typeface="Arial"/>
              <a:buChar char="•"/>
            </a:pPr>
            <a:r>
              <a:rPr lang="de-DE" dirty="0">
                <a:solidFill>
                  <a:schemeClr val="tx1"/>
                </a:solidFill>
              </a:rPr>
              <a:t>Antwort führt zur Auffrischung der Cache-Information</a:t>
            </a:r>
          </a:p>
        </p:txBody>
      </p:sp>
      <p:sp>
        <p:nvSpPr>
          <p:cNvPr id="5" name="Rechteck 4"/>
          <p:cNvSpPr/>
          <p:nvPr/>
        </p:nvSpPr>
        <p:spPr>
          <a:xfrm>
            <a:off x="1078509" y="2503007"/>
            <a:ext cx="1184940" cy="369332"/>
          </a:xfrm>
          <a:prstGeom prst="rect">
            <a:avLst/>
          </a:prstGeom>
        </p:spPr>
        <p:txBody>
          <a:bodyPr wrap="none">
            <a:spAutoFit/>
          </a:bodyPr>
          <a:lstStyle/>
          <a:p>
            <a:pPr marL="285750" indent="-285750">
              <a:buClr>
                <a:schemeClr val="tx2">
                  <a:lumMod val="60000"/>
                  <a:lumOff val="40000"/>
                </a:schemeClr>
              </a:buClr>
              <a:buFont typeface="Arial"/>
              <a:buChar char="•"/>
            </a:pPr>
            <a:r>
              <a:rPr lang="de-DE" dirty="0">
                <a:solidFill>
                  <a:schemeClr val="tx1"/>
                </a:solidFill>
              </a:rPr>
              <a:t>Schritte</a:t>
            </a:r>
          </a:p>
        </p:txBody>
      </p:sp>
      <p:sp>
        <p:nvSpPr>
          <p:cNvPr id="6" name="Rechteck 5"/>
          <p:cNvSpPr/>
          <p:nvPr/>
        </p:nvSpPr>
        <p:spPr>
          <a:xfrm>
            <a:off x="1078509" y="2796550"/>
            <a:ext cx="5236377"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1. </a:t>
            </a:r>
            <a:r>
              <a:rPr lang="de-DE" dirty="0"/>
              <a:t>Anfrage an den </a:t>
            </a:r>
            <a:r>
              <a:rPr lang="de-DE" dirty="0" err="1"/>
              <a:t>Resolver</a:t>
            </a:r>
            <a:r>
              <a:rPr lang="de-DE" dirty="0"/>
              <a:t> (lokal auf Host)</a:t>
            </a:r>
          </a:p>
        </p:txBody>
      </p:sp>
      <p:sp>
        <p:nvSpPr>
          <p:cNvPr id="7" name="Rechteck 6"/>
          <p:cNvSpPr/>
          <p:nvPr/>
        </p:nvSpPr>
        <p:spPr>
          <a:xfrm>
            <a:off x="1078509" y="3085115"/>
            <a:ext cx="3126420"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2. </a:t>
            </a:r>
            <a:r>
              <a:rPr lang="de-DE" dirty="0">
                <a:solidFill>
                  <a:schemeClr val="tx1"/>
                </a:solidFill>
              </a:rPr>
              <a:t>Nachschlagen </a:t>
            </a:r>
            <a:r>
              <a:rPr lang="de-DE" dirty="0"/>
              <a:t>im Cache. </a:t>
            </a:r>
          </a:p>
        </p:txBody>
      </p:sp>
      <p:sp>
        <p:nvSpPr>
          <p:cNvPr id="8" name="Rechteck 7"/>
          <p:cNvSpPr/>
          <p:nvPr/>
        </p:nvSpPr>
        <p:spPr>
          <a:xfrm>
            <a:off x="1078509" y="3362754"/>
            <a:ext cx="4198191"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3. </a:t>
            </a:r>
            <a:r>
              <a:rPr lang="de-DE" dirty="0">
                <a:solidFill>
                  <a:schemeClr val="tx1"/>
                </a:solidFill>
              </a:rPr>
              <a:t>Anfragen bei lokalem DNS-Server</a:t>
            </a:r>
          </a:p>
        </p:txBody>
      </p:sp>
      <p:sp>
        <p:nvSpPr>
          <p:cNvPr id="9" name="Rechteck 8"/>
          <p:cNvSpPr/>
          <p:nvPr/>
        </p:nvSpPr>
        <p:spPr>
          <a:xfrm>
            <a:off x="1078510" y="3943239"/>
            <a:ext cx="3126420"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5. </a:t>
            </a:r>
            <a:r>
              <a:rPr lang="de-DE" dirty="0"/>
              <a:t>Nachschalgen im Cache. </a:t>
            </a:r>
          </a:p>
        </p:txBody>
      </p:sp>
      <p:sp>
        <p:nvSpPr>
          <p:cNvPr id="10" name="Rechteck 9"/>
          <p:cNvSpPr/>
          <p:nvPr/>
        </p:nvSpPr>
        <p:spPr>
          <a:xfrm>
            <a:off x="1078509" y="3652078"/>
            <a:ext cx="3606929"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4. </a:t>
            </a:r>
            <a:r>
              <a:rPr lang="de-DE" dirty="0"/>
              <a:t>Nachschlagen in Datenbasis. </a:t>
            </a:r>
          </a:p>
        </p:txBody>
      </p:sp>
      <p:sp>
        <p:nvSpPr>
          <p:cNvPr id="11" name="Rechteck 10"/>
          <p:cNvSpPr/>
          <p:nvPr/>
        </p:nvSpPr>
        <p:spPr>
          <a:xfrm>
            <a:off x="1078509" y="4232563"/>
            <a:ext cx="4017518"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6. </a:t>
            </a:r>
            <a:r>
              <a:rPr lang="de-DE" dirty="0"/>
              <a:t>Anfrage an fremden DNS-Server. </a:t>
            </a:r>
          </a:p>
        </p:txBody>
      </p:sp>
      <p:sp>
        <p:nvSpPr>
          <p:cNvPr id="12" name="Rechteck 11"/>
          <p:cNvSpPr/>
          <p:nvPr/>
        </p:nvSpPr>
        <p:spPr>
          <a:xfrm>
            <a:off x="1078509" y="4565295"/>
            <a:ext cx="2210862" cy="369332"/>
          </a:xfrm>
          <a:prstGeom prst="rect">
            <a:avLst/>
          </a:prstGeom>
        </p:spPr>
        <p:txBody>
          <a:bodyPr wrap="none">
            <a:spAutoFit/>
          </a:bodyPr>
          <a:lstStyle/>
          <a:p>
            <a:pPr marL="285750" indent="-285750">
              <a:buClr>
                <a:schemeClr val="tx2">
                  <a:lumMod val="60000"/>
                  <a:lumOff val="40000"/>
                </a:schemeClr>
              </a:buClr>
              <a:buFont typeface="Arial"/>
              <a:buChar char="•"/>
            </a:pPr>
            <a:r>
              <a:rPr lang="de-DE" dirty="0"/>
              <a:t>Inhalt der Antwort</a:t>
            </a:r>
          </a:p>
        </p:txBody>
      </p:sp>
      <p:sp>
        <p:nvSpPr>
          <p:cNvPr id="13" name="Rechteck 12"/>
          <p:cNvSpPr/>
          <p:nvPr/>
        </p:nvSpPr>
        <p:spPr>
          <a:xfrm>
            <a:off x="1078509" y="4858023"/>
            <a:ext cx="2903359" cy="369332"/>
          </a:xfrm>
          <a:prstGeom prst="rect">
            <a:avLst/>
          </a:prstGeom>
        </p:spPr>
        <p:txBody>
          <a:bodyPr wrap="none">
            <a:spAutoFit/>
          </a:bodyPr>
          <a:lstStyle/>
          <a:p>
            <a:pPr marL="742950" lvl="1" indent="-285750">
              <a:buClr>
                <a:schemeClr val="tx2">
                  <a:lumMod val="60000"/>
                  <a:lumOff val="40000"/>
                </a:schemeClr>
              </a:buClr>
              <a:buFont typeface="Arial"/>
              <a:buChar char="•"/>
            </a:pPr>
            <a:r>
              <a:rPr lang="de-DE" dirty="0"/>
              <a:t>gesuchte IP-Adresse, oder</a:t>
            </a:r>
          </a:p>
        </p:txBody>
      </p:sp>
      <p:sp>
        <p:nvSpPr>
          <p:cNvPr id="14" name="Rechteck 13"/>
          <p:cNvSpPr/>
          <p:nvPr/>
        </p:nvSpPr>
        <p:spPr>
          <a:xfrm>
            <a:off x="1078509" y="5148406"/>
            <a:ext cx="6815809" cy="369332"/>
          </a:xfrm>
          <a:prstGeom prst="rect">
            <a:avLst/>
          </a:prstGeom>
        </p:spPr>
        <p:txBody>
          <a:bodyPr wrap="square">
            <a:spAutoFit/>
          </a:bodyPr>
          <a:lstStyle/>
          <a:p>
            <a:pPr marL="742950" lvl="1" indent="-285750">
              <a:buClr>
                <a:schemeClr val="tx2">
                  <a:lumMod val="60000"/>
                  <a:lumOff val="40000"/>
                </a:schemeClr>
              </a:buClr>
              <a:buFont typeface="Arial"/>
              <a:buChar char="•"/>
            </a:pPr>
            <a:r>
              <a:rPr lang="de-DE" dirty="0"/>
              <a:t>Referenz auf DNS-Server, der den Name auflösen kann, oder</a:t>
            </a:r>
          </a:p>
        </p:txBody>
      </p:sp>
      <p:sp>
        <p:nvSpPr>
          <p:cNvPr id="15" name="Rechteck 14"/>
          <p:cNvSpPr/>
          <p:nvPr/>
        </p:nvSpPr>
        <p:spPr>
          <a:xfrm>
            <a:off x="1078509" y="5433776"/>
            <a:ext cx="3020195" cy="369332"/>
          </a:xfrm>
          <a:prstGeom prst="rect">
            <a:avLst/>
          </a:prstGeom>
        </p:spPr>
        <p:txBody>
          <a:bodyPr wrap="square">
            <a:spAutoFit/>
          </a:bodyPr>
          <a:lstStyle/>
          <a:p>
            <a:pPr marL="742950" lvl="1" indent="-285750">
              <a:buClr>
                <a:schemeClr val="tx2">
                  <a:lumMod val="60000"/>
                  <a:lumOff val="40000"/>
                </a:schemeClr>
              </a:buClr>
              <a:buFont typeface="Arial"/>
              <a:buChar char="•"/>
            </a:pPr>
            <a:r>
              <a:rPr lang="de-DE" dirty="0"/>
              <a:t>„gibt es nicht“</a:t>
            </a:r>
          </a:p>
        </p:txBody>
      </p:sp>
      <p:sp>
        <p:nvSpPr>
          <p:cNvPr id="26" name="Rechteck 25"/>
          <p:cNvSpPr/>
          <p:nvPr/>
        </p:nvSpPr>
        <p:spPr>
          <a:xfrm>
            <a:off x="588293"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Anwendungs-</a:t>
            </a:r>
          </a:p>
          <a:p>
            <a:pPr algn="ctr"/>
            <a:r>
              <a:rPr lang="de-DE" sz="1600" dirty="0" err="1">
                <a:solidFill>
                  <a:schemeClr val="tx2">
                    <a:lumMod val="60000"/>
                    <a:lumOff val="40000"/>
                  </a:schemeClr>
                </a:solidFill>
              </a:rPr>
              <a:t>programm</a:t>
            </a:r>
            <a:endParaRPr lang="de-DE" sz="1600" dirty="0">
              <a:solidFill>
                <a:schemeClr val="tx1"/>
              </a:solidFill>
            </a:endParaRPr>
          </a:p>
        </p:txBody>
      </p:sp>
      <p:sp>
        <p:nvSpPr>
          <p:cNvPr id="29" name="Rechteck 28"/>
          <p:cNvSpPr/>
          <p:nvPr/>
        </p:nvSpPr>
        <p:spPr>
          <a:xfrm>
            <a:off x="2623092"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err="1">
                <a:solidFill>
                  <a:schemeClr val="tx2">
                    <a:lumMod val="60000"/>
                    <a:lumOff val="40000"/>
                  </a:schemeClr>
                </a:solidFill>
              </a:rPr>
              <a:t>Resolver</a:t>
            </a:r>
            <a:endParaRPr lang="de-DE" sz="1600" dirty="0">
              <a:solidFill>
                <a:schemeClr val="tx1"/>
              </a:solidFill>
            </a:endParaRPr>
          </a:p>
        </p:txBody>
      </p:sp>
      <p:sp>
        <p:nvSpPr>
          <p:cNvPr id="30" name="Rechteck 29"/>
          <p:cNvSpPr/>
          <p:nvPr/>
        </p:nvSpPr>
        <p:spPr>
          <a:xfrm>
            <a:off x="4670315" y="491689"/>
            <a:ext cx="194621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Lokaler</a:t>
            </a:r>
          </a:p>
          <a:p>
            <a:pPr algn="ctr"/>
            <a:r>
              <a:rPr lang="de-DE" sz="1600" dirty="0">
                <a:solidFill>
                  <a:schemeClr val="tx2">
                    <a:lumMod val="60000"/>
                    <a:lumOff val="40000"/>
                  </a:schemeClr>
                </a:solidFill>
              </a:rPr>
              <a:t>Name Server</a:t>
            </a:r>
            <a:endParaRPr lang="de-DE" sz="1600" dirty="0">
              <a:solidFill>
                <a:schemeClr val="tx1"/>
              </a:solidFill>
            </a:endParaRPr>
          </a:p>
        </p:txBody>
      </p:sp>
      <p:sp>
        <p:nvSpPr>
          <p:cNvPr id="31" name="Rechteck 30"/>
          <p:cNvSpPr/>
          <p:nvPr/>
        </p:nvSpPr>
        <p:spPr>
          <a:xfrm>
            <a:off x="2617117" y="1758629"/>
            <a:ext cx="1338531" cy="42649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Cache</a:t>
            </a:r>
            <a:endParaRPr lang="de-DE" sz="1600" dirty="0">
              <a:solidFill>
                <a:schemeClr val="tx1"/>
              </a:solidFill>
            </a:endParaRPr>
          </a:p>
        </p:txBody>
      </p:sp>
      <p:sp>
        <p:nvSpPr>
          <p:cNvPr id="32" name="Rechteck 31"/>
          <p:cNvSpPr/>
          <p:nvPr/>
        </p:nvSpPr>
        <p:spPr>
          <a:xfrm>
            <a:off x="5539362" y="1758629"/>
            <a:ext cx="1097170"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DNS-</a:t>
            </a:r>
          </a:p>
          <a:p>
            <a:pPr algn="ctr"/>
            <a:r>
              <a:rPr lang="de-DE" sz="1600" dirty="0">
                <a:solidFill>
                  <a:schemeClr val="tx2">
                    <a:lumMod val="60000"/>
                    <a:lumOff val="40000"/>
                  </a:schemeClr>
                </a:solidFill>
              </a:rPr>
              <a:t>Datenbasis</a:t>
            </a:r>
            <a:endParaRPr lang="de-DE" sz="1600" dirty="0">
              <a:solidFill>
                <a:schemeClr val="tx1"/>
              </a:solidFill>
            </a:endParaRPr>
          </a:p>
        </p:txBody>
      </p:sp>
      <p:sp>
        <p:nvSpPr>
          <p:cNvPr id="33" name="Rechteck 32"/>
          <p:cNvSpPr/>
          <p:nvPr/>
        </p:nvSpPr>
        <p:spPr>
          <a:xfrm>
            <a:off x="7336273"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Fremder </a:t>
            </a:r>
          </a:p>
          <a:p>
            <a:pPr algn="ctr"/>
            <a:r>
              <a:rPr lang="de-DE" sz="1600" dirty="0">
                <a:solidFill>
                  <a:schemeClr val="tx2">
                    <a:lumMod val="60000"/>
                    <a:lumOff val="40000"/>
                  </a:schemeClr>
                </a:solidFill>
              </a:rPr>
              <a:t>Name Server</a:t>
            </a:r>
            <a:endParaRPr lang="de-DE" sz="1600" dirty="0">
              <a:solidFill>
                <a:schemeClr val="tx1"/>
              </a:solidFill>
            </a:endParaRPr>
          </a:p>
        </p:txBody>
      </p:sp>
      <p:sp>
        <p:nvSpPr>
          <p:cNvPr id="38" name="Rechteck 37"/>
          <p:cNvSpPr/>
          <p:nvPr/>
        </p:nvSpPr>
        <p:spPr>
          <a:xfrm>
            <a:off x="4685438" y="1758629"/>
            <a:ext cx="763490" cy="42649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Cache</a:t>
            </a:r>
            <a:endParaRPr lang="de-DE" sz="1600" dirty="0">
              <a:solidFill>
                <a:schemeClr val="tx1"/>
              </a:solidFill>
            </a:endParaRPr>
          </a:p>
        </p:txBody>
      </p:sp>
      <p:cxnSp>
        <p:nvCxnSpPr>
          <p:cNvPr id="40" name="Gerade Verbindung mit Pfeil 39"/>
          <p:cNvCxnSpPr/>
          <p:nvPr/>
        </p:nvCxnSpPr>
        <p:spPr>
          <a:xfrm>
            <a:off x="1912328" y="598273"/>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3" name="Gerade Verbindung mit Pfeil 42"/>
          <p:cNvCxnSpPr/>
          <p:nvPr/>
        </p:nvCxnSpPr>
        <p:spPr>
          <a:xfrm>
            <a:off x="1912328" y="598273"/>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p:nvPr/>
        </p:nvCxnSpPr>
        <p:spPr>
          <a:xfrm flipH="1">
            <a:off x="1912328" y="960688"/>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a:off x="2789017"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a:off x="2789017"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1" name="Gerade Verbindung mit Pfeil 50"/>
          <p:cNvCxnSpPr/>
          <p:nvPr/>
        </p:nvCxnSpPr>
        <p:spPr>
          <a:xfrm flipV="1">
            <a:off x="3810329"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p:nvPr/>
        </p:nvCxnSpPr>
        <p:spPr>
          <a:xfrm>
            <a:off x="3958610" y="608272"/>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5" name="Gerade Verbindung mit Pfeil 54"/>
          <p:cNvCxnSpPr/>
          <p:nvPr/>
        </p:nvCxnSpPr>
        <p:spPr>
          <a:xfrm>
            <a:off x="3958610" y="608272"/>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H="1">
            <a:off x="3958610" y="970687"/>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H="1">
            <a:off x="6627069" y="970689"/>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a:off x="4821468"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3" name="Gerade Verbindung mit Pfeil 62"/>
          <p:cNvCxnSpPr/>
          <p:nvPr/>
        </p:nvCxnSpPr>
        <p:spPr>
          <a:xfrm>
            <a:off x="4821468"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Gerade Verbindung mit Pfeil 63"/>
          <p:cNvCxnSpPr/>
          <p:nvPr/>
        </p:nvCxnSpPr>
        <p:spPr>
          <a:xfrm flipV="1">
            <a:off x="5316700"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flipV="1">
            <a:off x="5316700"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5714860"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Gerade Verbindung mit Pfeil 66"/>
          <p:cNvCxnSpPr/>
          <p:nvPr/>
        </p:nvCxnSpPr>
        <p:spPr>
          <a:xfrm>
            <a:off x="5714860"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p:nvPr/>
        </p:nvCxnSpPr>
        <p:spPr>
          <a:xfrm flipV="1">
            <a:off x="6482798"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9" name="Gerade Verbindung mit Pfeil 68"/>
          <p:cNvCxnSpPr/>
          <p:nvPr/>
        </p:nvCxnSpPr>
        <p:spPr>
          <a:xfrm flipV="1">
            <a:off x="6482798"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p:nvPr/>
        </p:nvCxnSpPr>
        <p:spPr>
          <a:xfrm>
            <a:off x="6626532" y="583490"/>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p:nvPr/>
        </p:nvCxnSpPr>
        <p:spPr>
          <a:xfrm>
            <a:off x="6626532" y="583490"/>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2" name="Rechteck 71"/>
          <p:cNvSpPr/>
          <p:nvPr/>
        </p:nvSpPr>
        <p:spPr>
          <a:xfrm>
            <a:off x="2081890" y="276297"/>
            <a:ext cx="301660" cy="369332"/>
          </a:xfrm>
          <a:prstGeom prst="rect">
            <a:avLst/>
          </a:prstGeom>
        </p:spPr>
        <p:txBody>
          <a:bodyPr wrap="none">
            <a:spAutoFit/>
          </a:bodyPr>
          <a:lstStyle/>
          <a:p>
            <a:r>
              <a:rPr lang="de-DE" dirty="0">
                <a:solidFill>
                  <a:srgbClr val="7F7F7F"/>
                </a:solidFill>
              </a:rPr>
              <a:t>1</a:t>
            </a:r>
          </a:p>
        </p:txBody>
      </p:sp>
      <p:sp>
        <p:nvSpPr>
          <p:cNvPr id="73" name="Rechteck 72"/>
          <p:cNvSpPr/>
          <p:nvPr/>
        </p:nvSpPr>
        <p:spPr>
          <a:xfrm>
            <a:off x="2560517" y="1232374"/>
            <a:ext cx="301660" cy="369332"/>
          </a:xfrm>
          <a:prstGeom prst="rect">
            <a:avLst/>
          </a:prstGeom>
        </p:spPr>
        <p:txBody>
          <a:bodyPr wrap="none">
            <a:spAutoFit/>
          </a:bodyPr>
          <a:lstStyle/>
          <a:p>
            <a:r>
              <a:rPr lang="de-DE" dirty="0">
                <a:solidFill>
                  <a:srgbClr val="7F7F7F"/>
                </a:solidFill>
              </a:rPr>
              <a:t>2</a:t>
            </a:r>
          </a:p>
        </p:txBody>
      </p:sp>
      <p:sp>
        <p:nvSpPr>
          <p:cNvPr id="74" name="Rechteck 73"/>
          <p:cNvSpPr/>
          <p:nvPr/>
        </p:nvSpPr>
        <p:spPr>
          <a:xfrm>
            <a:off x="4180648" y="296781"/>
            <a:ext cx="301660" cy="369332"/>
          </a:xfrm>
          <a:prstGeom prst="rect">
            <a:avLst/>
          </a:prstGeom>
        </p:spPr>
        <p:txBody>
          <a:bodyPr wrap="none">
            <a:spAutoFit/>
          </a:bodyPr>
          <a:lstStyle/>
          <a:p>
            <a:r>
              <a:rPr lang="de-DE" dirty="0">
                <a:solidFill>
                  <a:schemeClr val="bg1">
                    <a:lumMod val="50000"/>
                  </a:schemeClr>
                </a:solidFill>
              </a:rPr>
              <a:t>3</a:t>
            </a:r>
          </a:p>
        </p:txBody>
      </p:sp>
      <p:sp>
        <p:nvSpPr>
          <p:cNvPr id="75" name="Rechteck 74"/>
          <p:cNvSpPr/>
          <p:nvPr/>
        </p:nvSpPr>
        <p:spPr>
          <a:xfrm>
            <a:off x="4585823" y="1232374"/>
            <a:ext cx="301660" cy="369332"/>
          </a:xfrm>
          <a:prstGeom prst="rect">
            <a:avLst/>
          </a:prstGeom>
        </p:spPr>
        <p:txBody>
          <a:bodyPr wrap="none">
            <a:spAutoFit/>
          </a:bodyPr>
          <a:lstStyle/>
          <a:p>
            <a:r>
              <a:rPr lang="de-DE" dirty="0">
                <a:solidFill>
                  <a:schemeClr val="bg1">
                    <a:lumMod val="50000"/>
                  </a:schemeClr>
                </a:solidFill>
              </a:rPr>
              <a:t>4</a:t>
            </a:r>
          </a:p>
        </p:txBody>
      </p:sp>
      <p:sp>
        <p:nvSpPr>
          <p:cNvPr id="76" name="Rechteck 75"/>
          <p:cNvSpPr/>
          <p:nvPr/>
        </p:nvSpPr>
        <p:spPr>
          <a:xfrm>
            <a:off x="5492329" y="1232374"/>
            <a:ext cx="301660" cy="369332"/>
          </a:xfrm>
          <a:prstGeom prst="rect">
            <a:avLst/>
          </a:prstGeom>
        </p:spPr>
        <p:txBody>
          <a:bodyPr wrap="none">
            <a:spAutoFit/>
          </a:bodyPr>
          <a:lstStyle/>
          <a:p>
            <a:r>
              <a:rPr lang="de-DE" dirty="0">
                <a:solidFill>
                  <a:schemeClr val="bg1">
                    <a:lumMod val="50000"/>
                  </a:schemeClr>
                </a:solidFill>
              </a:rPr>
              <a:t>5</a:t>
            </a:r>
          </a:p>
        </p:txBody>
      </p:sp>
      <p:sp>
        <p:nvSpPr>
          <p:cNvPr id="77" name="Rechteck 76"/>
          <p:cNvSpPr/>
          <p:nvPr/>
        </p:nvSpPr>
        <p:spPr>
          <a:xfrm>
            <a:off x="6807577" y="280918"/>
            <a:ext cx="301660" cy="369332"/>
          </a:xfrm>
          <a:prstGeom prst="rect">
            <a:avLst/>
          </a:prstGeom>
        </p:spPr>
        <p:txBody>
          <a:bodyPr wrap="none">
            <a:spAutoFit/>
          </a:bodyPr>
          <a:lstStyle/>
          <a:p>
            <a:r>
              <a:rPr lang="de-DE" dirty="0">
                <a:solidFill>
                  <a:schemeClr val="bg1">
                    <a:lumMod val="50000"/>
                  </a:schemeClr>
                </a:solidFill>
              </a:rPr>
              <a:t>6</a:t>
            </a:r>
          </a:p>
        </p:txBody>
      </p:sp>
      <p:sp>
        <p:nvSpPr>
          <p:cNvPr id="78" name="Rechteck 77"/>
          <p:cNvSpPr/>
          <p:nvPr/>
        </p:nvSpPr>
        <p:spPr>
          <a:xfrm>
            <a:off x="3766315" y="1232374"/>
            <a:ext cx="301660" cy="369332"/>
          </a:xfrm>
          <a:prstGeom prst="rect">
            <a:avLst/>
          </a:prstGeom>
        </p:spPr>
        <p:txBody>
          <a:bodyPr wrap="none">
            <a:spAutoFit/>
          </a:bodyPr>
          <a:lstStyle/>
          <a:p>
            <a:r>
              <a:rPr lang="de-DE" dirty="0">
                <a:solidFill>
                  <a:schemeClr val="bg1">
                    <a:lumMod val="50000"/>
                  </a:schemeClr>
                </a:solidFill>
              </a:rPr>
              <a:t>7</a:t>
            </a:r>
          </a:p>
        </p:txBody>
      </p:sp>
      <p:sp>
        <p:nvSpPr>
          <p:cNvPr id="79" name="Rechteck 78"/>
          <p:cNvSpPr/>
          <p:nvPr/>
        </p:nvSpPr>
        <p:spPr>
          <a:xfrm>
            <a:off x="5095141" y="1232374"/>
            <a:ext cx="301660" cy="369332"/>
          </a:xfrm>
          <a:prstGeom prst="rect">
            <a:avLst/>
          </a:prstGeom>
        </p:spPr>
        <p:txBody>
          <a:bodyPr wrap="none">
            <a:spAutoFit/>
          </a:bodyPr>
          <a:lstStyle/>
          <a:p>
            <a:r>
              <a:rPr lang="de-DE" dirty="0">
                <a:solidFill>
                  <a:schemeClr val="bg1">
                    <a:lumMod val="50000"/>
                  </a:schemeClr>
                </a:solidFill>
              </a:rPr>
              <a:t>8</a:t>
            </a:r>
          </a:p>
        </p:txBody>
      </p:sp>
      <p:sp>
        <p:nvSpPr>
          <p:cNvPr id="80" name="Rechteck 79"/>
          <p:cNvSpPr/>
          <p:nvPr/>
        </p:nvSpPr>
        <p:spPr>
          <a:xfrm>
            <a:off x="6244640" y="1232374"/>
            <a:ext cx="301660" cy="369332"/>
          </a:xfrm>
          <a:prstGeom prst="rect">
            <a:avLst/>
          </a:prstGeom>
        </p:spPr>
        <p:txBody>
          <a:bodyPr wrap="none">
            <a:spAutoFit/>
          </a:bodyPr>
          <a:lstStyle/>
          <a:p>
            <a:r>
              <a:rPr lang="de-DE" dirty="0">
                <a:solidFill>
                  <a:schemeClr val="bg1">
                    <a:lumMod val="50000"/>
                  </a:schemeClr>
                </a:solidFill>
              </a:rPr>
              <a:t>9</a:t>
            </a:r>
          </a:p>
        </p:txBody>
      </p:sp>
      <p:sp>
        <p:nvSpPr>
          <p:cNvPr id="81" name="Rechteck 80"/>
          <p:cNvSpPr/>
          <p:nvPr/>
        </p:nvSpPr>
        <p:spPr>
          <a:xfrm>
            <a:off x="6776848" y="874923"/>
            <a:ext cx="418654" cy="369332"/>
          </a:xfrm>
          <a:prstGeom prst="rect">
            <a:avLst/>
          </a:prstGeom>
        </p:spPr>
        <p:txBody>
          <a:bodyPr wrap="none">
            <a:spAutoFit/>
          </a:bodyPr>
          <a:lstStyle/>
          <a:p>
            <a:r>
              <a:rPr lang="de-DE" dirty="0">
                <a:solidFill>
                  <a:schemeClr val="bg1">
                    <a:lumMod val="50000"/>
                  </a:schemeClr>
                </a:solidFill>
              </a:rPr>
              <a:t>10</a:t>
            </a:r>
          </a:p>
        </p:txBody>
      </p:sp>
      <p:sp>
        <p:nvSpPr>
          <p:cNvPr id="85" name="Rechteck 84"/>
          <p:cNvSpPr/>
          <p:nvPr/>
        </p:nvSpPr>
        <p:spPr>
          <a:xfrm>
            <a:off x="3554571" y="3085115"/>
            <a:ext cx="2309645" cy="369332"/>
          </a:xfrm>
          <a:prstGeom prst="rect">
            <a:avLst/>
          </a:prstGeom>
        </p:spPr>
        <p:txBody>
          <a:bodyPr wrap="square">
            <a:spAutoFit/>
          </a:bodyPr>
          <a:lstStyle/>
          <a:p>
            <a:pPr lvl="1">
              <a:buClr>
                <a:schemeClr val="tx2">
                  <a:lumMod val="60000"/>
                  <a:lumOff val="40000"/>
                </a:schemeClr>
              </a:buClr>
            </a:pPr>
            <a:r>
              <a:rPr lang="de-DE" dirty="0"/>
              <a:t>(Bei Erfolg: 7, 12)</a:t>
            </a:r>
          </a:p>
        </p:txBody>
      </p:sp>
      <p:sp>
        <p:nvSpPr>
          <p:cNvPr id="86" name="Rechteck 85"/>
          <p:cNvSpPr/>
          <p:nvPr/>
        </p:nvSpPr>
        <p:spPr>
          <a:xfrm>
            <a:off x="3953731" y="3652078"/>
            <a:ext cx="2135696" cy="369332"/>
          </a:xfrm>
          <a:prstGeom prst="rect">
            <a:avLst/>
          </a:prstGeom>
        </p:spPr>
        <p:txBody>
          <a:bodyPr wrap="none">
            <a:spAutoFit/>
          </a:bodyPr>
          <a:lstStyle/>
          <a:p>
            <a:pPr lvl="1">
              <a:buClr>
                <a:schemeClr val="tx2">
                  <a:lumMod val="60000"/>
                  <a:lumOff val="40000"/>
                </a:schemeClr>
              </a:buClr>
            </a:pPr>
            <a:r>
              <a:rPr lang="de-DE" dirty="0"/>
              <a:t>(Bei Erfolg: 9, 11, 12)</a:t>
            </a:r>
          </a:p>
        </p:txBody>
      </p:sp>
      <p:sp>
        <p:nvSpPr>
          <p:cNvPr id="87" name="Rechteck 86"/>
          <p:cNvSpPr/>
          <p:nvPr/>
        </p:nvSpPr>
        <p:spPr>
          <a:xfrm>
            <a:off x="4015033" y="4493188"/>
            <a:ext cx="6001969" cy="369332"/>
          </a:xfrm>
          <a:prstGeom prst="rect">
            <a:avLst/>
          </a:prstGeom>
        </p:spPr>
        <p:txBody>
          <a:bodyPr wrap="square">
            <a:spAutoFit/>
          </a:bodyPr>
          <a:lstStyle/>
          <a:p>
            <a:pPr lvl="1">
              <a:buClr>
                <a:schemeClr val="tx2">
                  <a:lumMod val="60000"/>
                  <a:lumOff val="40000"/>
                </a:schemeClr>
              </a:buClr>
            </a:pPr>
            <a:r>
              <a:rPr lang="de-DE" dirty="0"/>
              <a:t>(Bei Erfolg: 8, 11, 12 + Update </a:t>
            </a:r>
            <a:r>
              <a:rPr lang="de-DE" dirty="0" err="1"/>
              <a:t>Resolver</a:t>
            </a:r>
            <a:r>
              <a:rPr lang="de-DE" dirty="0"/>
              <a:t>-Cache)</a:t>
            </a:r>
          </a:p>
        </p:txBody>
      </p:sp>
      <p:sp>
        <p:nvSpPr>
          <p:cNvPr id="88" name="Rechteck 87"/>
          <p:cNvSpPr/>
          <p:nvPr/>
        </p:nvSpPr>
        <p:spPr>
          <a:xfrm>
            <a:off x="4398634" y="4230325"/>
            <a:ext cx="1996836" cy="369332"/>
          </a:xfrm>
          <a:prstGeom prst="rect">
            <a:avLst/>
          </a:prstGeom>
        </p:spPr>
        <p:txBody>
          <a:bodyPr wrap="none">
            <a:spAutoFit/>
          </a:bodyPr>
          <a:lstStyle/>
          <a:p>
            <a:pPr lvl="1">
              <a:buClr>
                <a:schemeClr val="tx2">
                  <a:lumMod val="60000"/>
                  <a:lumOff val="40000"/>
                </a:schemeClr>
              </a:buClr>
            </a:pPr>
            <a:r>
              <a:rPr lang="de-DE" dirty="0"/>
              <a:t>Antwort: 10, 11, 12</a:t>
            </a:r>
          </a:p>
        </p:txBody>
      </p:sp>
      <p:sp>
        <p:nvSpPr>
          <p:cNvPr id="89" name="Rechteck 88"/>
          <p:cNvSpPr/>
          <p:nvPr/>
        </p:nvSpPr>
        <p:spPr>
          <a:xfrm>
            <a:off x="4149919" y="857715"/>
            <a:ext cx="418654" cy="369332"/>
          </a:xfrm>
          <a:prstGeom prst="rect">
            <a:avLst/>
          </a:prstGeom>
        </p:spPr>
        <p:txBody>
          <a:bodyPr wrap="none">
            <a:spAutoFit/>
          </a:bodyPr>
          <a:lstStyle/>
          <a:p>
            <a:r>
              <a:rPr lang="de-DE" dirty="0">
                <a:solidFill>
                  <a:schemeClr val="bg1">
                    <a:lumMod val="50000"/>
                  </a:schemeClr>
                </a:solidFill>
              </a:rPr>
              <a:t>11</a:t>
            </a:r>
          </a:p>
        </p:txBody>
      </p:sp>
      <p:sp>
        <p:nvSpPr>
          <p:cNvPr id="91" name="Textfeld 90"/>
          <p:cNvSpPr txBox="1"/>
          <p:nvPr/>
        </p:nvSpPr>
        <p:spPr>
          <a:xfrm>
            <a:off x="390783" y="2162627"/>
            <a:ext cx="3814146" cy="369332"/>
          </a:xfrm>
          <a:prstGeom prst="rect">
            <a:avLst/>
          </a:prstGeom>
          <a:noFill/>
        </p:spPr>
        <p:txBody>
          <a:bodyPr wrap="square" rtlCol="0">
            <a:spAutoFit/>
          </a:bodyPr>
          <a:lstStyle/>
          <a:p>
            <a:pPr algn="ctr"/>
            <a:r>
              <a:rPr lang="de-DE" dirty="0"/>
              <a:t>Anfragender Host</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39</a:t>
            </a:fld>
            <a:endParaRPr lang="de-DE"/>
          </a:p>
        </p:txBody>
      </p:sp>
      <p:sp>
        <p:nvSpPr>
          <p:cNvPr id="82" name="Rechteck 81"/>
          <p:cNvSpPr/>
          <p:nvPr/>
        </p:nvSpPr>
        <p:spPr>
          <a:xfrm>
            <a:off x="2083737" y="872419"/>
            <a:ext cx="418654" cy="369332"/>
          </a:xfrm>
          <a:prstGeom prst="rect">
            <a:avLst/>
          </a:prstGeom>
        </p:spPr>
        <p:txBody>
          <a:bodyPr wrap="none">
            <a:spAutoFit/>
          </a:bodyPr>
          <a:lstStyle/>
          <a:p>
            <a:r>
              <a:rPr lang="de-DE" dirty="0">
                <a:solidFill>
                  <a:schemeClr val="bg1">
                    <a:lumMod val="50000"/>
                  </a:schemeClr>
                </a:solidFill>
              </a:rPr>
              <a:t>12</a:t>
            </a:r>
          </a:p>
        </p:txBody>
      </p:sp>
    </p:spTree>
    <p:extLst>
      <p:ext uri="{BB962C8B-B14F-4D97-AF65-F5344CB8AC3E}">
        <p14:creationId xmlns:p14="http://schemas.microsoft.com/office/powerpoint/2010/main" val="8688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22" presetClass="exit" presetSubtype="8" fill="hold" nodeType="afterEffect">
                                  <p:stCondLst>
                                    <p:cond delay="0"/>
                                  </p:stCondLst>
                                  <p:childTnLst>
                                    <p:animEffect transition="out" filter="wipe(left)">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26"/>
                                        </p:tgtEl>
                                        <p:attrNameLst>
                                          <p:attrName>style.color</p:attrName>
                                        </p:attrNameLst>
                                      </p:cBhvr>
                                      <p:to>
                                        <a:srgbClr val="999999"/>
                                      </p:to>
                                    </p:animClr>
                                  </p:childTnLst>
                                </p:cTn>
                              </p:par>
                              <p:par>
                                <p:cTn id="31" presetID="7" presetClass="emph" presetSubtype="2" fill="hold" grpId="0" nodeType="withEffect">
                                  <p:stCondLst>
                                    <p:cond delay="0"/>
                                  </p:stCondLst>
                                  <p:childTnLst>
                                    <p:animClr clrSpc="rgb" dir="cw">
                                      <p:cBhvr>
                                        <p:cTn id="32" dur="500" fill="hold"/>
                                        <p:tgtEl>
                                          <p:spTgt spid="26"/>
                                        </p:tgtEl>
                                        <p:attrNameLst>
                                          <p:attrName>stroke.color</p:attrName>
                                        </p:attrNameLst>
                                      </p:cBhvr>
                                      <p:to>
                                        <a:srgbClr val="999999"/>
                                      </p:to>
                                    </p:animClr>
                                    <p:set>
                                      <p:cBhvr>
                                        <p:cTn id="33" dur="500" fill="hold"/>
                                        <p:tgtEl>
                                          <p:spTgt spid="26"/>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up)">
                                      <p:cBhvr>
                                        <p:cTn id="38" dur="500"/>
                                        <p:tgtEl>
                                          <p:spTgt spid="46"/>
                                        </p:tgtEl>
                                      </p:cBhvr>
                                    </p:animEffect>
                                  </p:childTnLst>
                                </p:cTn>
                              </p:par>
                              <p:par>
                                <p:cTn id="39" presetID="22" presetClass="entr" presetSubtype="1"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500"/>
                            </p:stCondLst>
                            <p:childTnLst>
                              <p:par>
                                <p:cTn id="46" presetID="22" presetClass="exit" presetSubtype="1" fill="hold" nodeType="afterEffect">
                                  <p:stCondLst>
                                    <p:cond delay="0"/>
                                  </p:stCondLst>
                                  <p:childTnLst>
                                    <p:animEffect transition="out" filter="wipe(up)">
                                      <p:cBhvr>
                                        <p:cTn id="47" dur="500"/>
                                        <p:tgtEl>
                                          <p:spTgt spid="50"/>
                                        </p:tgtEl>
                                      </p:cBhvr>
                                    </p:animEffect>
                                    <p:set>
                                      <p:cBhvr>
                                        <p:cTn id="48" dur="1" fill="hold">
                                          <p:stCondLst>
                                            <p:cond delay="499"/>
                                          </p:stCondLst>
                                        </p:cTn>
                                        <p:tgtEl>
                                          <p:spTgt spid="5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3" presetClass="emph" presetSubtype="2" fill="hold" grpId="1" nodeType="withEffect">
                                  <p:stCondLst>
                                    <p:cond delay="0"/>
                                  </p:stCondLst>
                                  <p:childTnLst>
                                    <p:animClr clrSpc="rgb" dir="cw">
                                      <p:cBhvr override="childStyle">
                                        <p:cTn id="53" dur="500" fill="hold"/>
                                        <p:tgtEl>
                                          <p:spTgt spid="29"/>
                                        </p:tgtEl>
                                        <p:attrNameLst>
                                          <p:attrName>style.color</p:attrName>
                                        </p:attrNameLst>
                                      </p:cBhvr>
                                      <p:to>
                                        <a:srgbClr val="999999"/>
                                      </p:to>
                                    </p:animClr>
                                  </p:childTnLst>
                                </p:cTn>
                              </p:par>
                              <p:par>
                                <p:cTn id="54" presetID="7" presetClass="emph" presetSubtype="2" fill="hold" nodeType="withEffect">
                                  <p:stCondLst>
                                    <p:cond delay="0"/>
                                  </p:stCondLst>
                                  <p:childTnLst>
                                    <p:animClr clrSpc="rgb" dir="cw">
                                      <p:cBhvr>
                                        <p:cTn id="55" dur="500" fill="hold"/>
                                        <p:tgtEl>
                                          <p:spTgt spid="29"/>
                                        </p:tgtEl>
                                        <p:attrNameLst>
                                          <p:attrName>stroke.color</p:attrName>
                                        </p:attrNameLst>
                                      </p:cBhvr>
                                      <p:to>
                                        <a:srgbClr val="999999"/>
                                      </p:to>
                                    </p:animClr>
                                    <p:set>
                                      <p:cBhvr>
                                        <p:cTn id="56" dur="500" fill="hold"/>
                                        <p:tgtEl>
                                          <p:spTgt spid="29"/>
                                        </p:tgtEl>
                                        <p:attrNameLst>
                                          <p:attrName>stroke.on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par>
                                <p:cTn id="62" presetID="22" presetClass="entr" presetSubtype="4"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500"/>
                            </p:stCondLst>
                            <p:childTnLst>
                              <p:par>
                                <p:cTn id="66" presetID="22" presetClass="exit" presetSubtype="4" fill="hold" nodeType="afterEffect">
                                  <p:stCondLst>
                                    <p:cond delay="0"/>
                                  </p:stCondLst>
                                  <p:childTnLst>
                                    <p:animEffect transition="out" filter="wipe(down)">
                                      <p:cBhvr>
                                        <p:cTn id="67" dur="500"/>
                                        <p:tgtEl>
                                          <p:spTgt spid="51"/>
                                        </p:tgtEl>
                                      </p:cBhvr>
                                    </p:animEffect>
                                    <p:set>
                                      <p:cBhvr>
                                        <p:cTn id="68" dur="1" fill="hold">
                                          <p:stCondLst>
                                            <p:cond delay="499"/>
                                          </p:stCondLst>
                                        </p:cTn>
                                        <p:tgtEl>
                                          <p:spTgt spid="51"/>
                                        </p:tgtEl>
                                        <p:attrNameLst>
                                          <p:attrName>style.visibility</p:attrName>
                                        </p:attrNameLst>
                                      </p:cBhvr>
                                      <p:to>
                                        <p:strVal val="hidden"/>
                                      </p:to>
                                    </p:set>
                                  </p:childTnLst>
                                </p:cTn>
                              </p:par>
                              <p:par>
                                <p:cTn id="69" presetID="3" presetClass="emph" presetSubtype="2" fill="hold" grpId="2" nodeType="withEffect">
                                  <p:stCondLst>
                                    <p:cond delay="0"/>
                                  </p:stCondLst>
                                  <p:childTnLst>
                                    <p:animClr clrSpc="rgb" dir="cw">
                                      <p:cBhvr override="childStyle">
                                        <p:cTn id="70" dur="500" fill="hold"/>
                                        <p:tgtEl>
                                          <p:spTgt spid="29"/>
                                        </p:tgtEl>
                                        <p:attrNameLst>
                                          <p:attrName>style.color</p:attrName>
                                        </p:attrNameLst>
                                      </p:cBhvr>
                                      <p:to>
                                        <a:srgbClr val="4579CC"/>
                                      </p:to>
                                    </p:animClr>
                                  </p:childTnLst>
                                </p:cTn>
                              </p:par>
                              <p:par>
                                <p:cTn id="71" presetID="7" presetClass="emph" presetSubtype="2" fill="hold" nodeType="withEffect">
                                  <p:stCondLst>
                                    <p:cond delay="0"/>
                                  </p:stCondLst>
                                  <p:childTnLst>
                                    <p:animClr clrSpc="rgb" dir="cw">
                                      <p:cBhvr>
                                        <p:cTn id="72" dur="500" fill="hold"/>
                                        <p:tgtEl>
                                          <p:spTgt spid="29"/>
                                        </p:tgtEl>
                                        <p:attrNameLst>
                                          <p:attrName>stroke.color</p:attrName>
                                        </p:attrNameLst>
                                      </p:cBhvr>
                                      <p:to>
                                        <a:srgbClr val="5E8EC4"/>
                                      </p:to>
                                    </p:animClr>
                                    <p:set>
                                      <p:cBhvr>
                                        <p:cTn id="73" dur="500" fill="hold"/>
                                        <p:tgtEl>
                                          <p:spTgt spid="29"/>
                                        </p:tgtEl>
                                        <p:attrNameLst>
                                          <p:attrName>stroke.on</p:attrName>
                                        </p:attrNameLst>
                                      </p:cBhvr>
                                      <p:to>
                                        <p:strVal val="true"/>
                                      </p:to>
                                    </p:set>
                                  </p:childTnLst>
                                </p:cTn>
                              </p:par>
                              <p:par>
                                <p:cTn id="74" presetID="3" presetClass="emph" presetSubtype="2" fill="hold" grpId="1" nodeType="withEffect">
                                  <p:stCondLst>
                                    <p:cond delay="0"/>
                                  </p:stCondLst>
                                  <p:childTnLst>
                                    <p:animClr clrSpc="rgb" dir="cw">
                                      <p:cBhvr override="childStyle">
                                        <p:cTn id="75" dur="500" fill="hold"/>
                                        <p:tgtEl>
                                          <p:spTgt spid="31"/>
                                        </p:tgtEl>
                                        <p:attrNameLst>
                                          <p:attrName>style.color</p:attrName>
                                        </p:attrNameLst>
                                      </p:cBhvr>
                                      <p:to>
                                        <a:srgbClr val="999999"/>
                                      </p:to>
                                    </p:animClr>
                                  </p:childTnLst>
                                </p:cTn>
                              </p:par>
                              <p:par>
                                <p:cTn id="76" presetID="7" presetClass="emph" presetSubtype="2" fill="hold" nodeType="withEffect">
                                  <p:stCondLst>
                                    <p:cond delay="0"/>
                                  </p:stCondLst>
                                  <p:childTnLst>
                                    <p:animClr clrSpc="rgb" dir="cw">
                                      <p:cBhvr>
                                        <p:cTn id="77" dur="500" fill="hold"/>
                                        <p:tgtEl>
                                          <p:spTgt spid="31"/>
                                        </p:tgtEl>
                                        <p:attrNameLst>
                                          <p:attrName>stroke.color</p:attrName>
                                        </p:attrNameLst>
                                      </p:cBhvr>
                                      <p:to>
                                        <a:srgbClr val="999999"/>
                                      </p:to>
                                    </p:animClr>
                                    <p:set>
                                      <p:cBhvr>
                                        <p:cTn id="78" dur="500" fill="hold"/>
                                        <p:tgtEl>
                                          <p:spTgt spid="31"/>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par>
                                <p:cTn id="84" presetID="22" presetClass="entr" presetSubtype="8"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childTnLst>
                          </p:cTn>
                        </p:par>
                        <p:par>
                          <p:cTn id="90" fill="hold">
                            <p:stCondLst>
                              <p:cond delay="500"/>
                            </p:stCondLst>
                            <p:childTnLst>
                              <p:par>
                                <p:cTn id="91" presetID="22" presetClass="exit" presetSubtype="8" fill="hold" nodeType="afterEffect">
                                  <p:stCondLst>
                                    <p:cond delay="0"/>
                                  </p:stCondLst>
                                  <p:childTnLst>
                                    <p:animEffect transition="out" filter="wipe(left)">
                                      <p:cBhvr>
                                        <p:cTn id="92" dur="500"/>
                                        <p:tgtEl>
                                          <p:spTgt spid="55"/>
                                        </p:tgtEl>
                                      </p:cBhvr>
                                    </p:animEffect>
                                    <p:set>
                                      <p:cBhvr>
                                        <p:cTn id="93" dur="1" fill="hold">
                                          <p:stCondLst>
                                            <p:cond delay="499"/>
                                          </p:stCondLst>
                                        </p:cTn>
                                        <p:tgtEl>
                                          <p:spTgt spid="55"/>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3" presetClass="emph" presetSubtype="2" fill="hold" grpId="3" nodeType="withEffect">
                                  <p:stCondLst>
                                    <p:cond delay="0"/>
                                  </p:stCondLst>
                                  <p:childTnLst>
                                    <p:animClr clrSpc="rgb" dir="cw">
                                      <p:cBhvr override="childStyle">
                                        <p:cTn id="98" dur="500" fill="hold"/>
                                        <p:tgtEl>
                                          <p:spTgt spid="29"/>
                                        </p:tgtEl>
                                        <p:attrNameLst>
                                          <p:attrName>style.color</p:attrName>
                                        </p:attrNameLst>
                                      </p:cBhvr>
                                      <p:to>
                                        <a:srgbClr val="999999"/>
                                      </p:to>
                                    </p:animClr>
                                  </p:childTnLst>
                                </p:cTn>
                              </p:par>
                              <p:par>
                                <p:cTn id="99" presetID="7" presetClass="emph" presetSubtype="2" fill="hold" nodeType="withEffect">
                                  <p:stCondLst>
                                    <p:cond delay="0"/>
                                  </p:stCondLst>
                                  <p:childTnLst>
                                    <p:animClr clrSpc="rgb" dir="cw">
                                      <p:cBhvr>
                                        <p:cTn id="100" dur="500" fill="hold"/>
                                        <p:tgtEl>
                                          <p:spTgt spid="29"/>
                                        </p:tgtEl>
                                        <p:attrNameLst>
                                          <p:attrName>stroke.color</p:attrName>
                                        </p:attrNameLst>
                                      </p:cBhvr>
                                      <p:to>
                                        <a:srgbClr val="999999"/>
                                      </p:to>
                                    </p:animClr>
                                    <p:set>
                                      <p:cBhvr>
                                        <p:cTn id="101" dur="500" fill="hold"/>
                                        <p:tgtEl>
                                          <p:spTgt spid="29"/>
                                        </p:tgtEl>
                                        <p:attrNameLst>
                                          <p:attrName>stroke.on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wipe(up)">
                                      <p:cBhvr>
                                        <p:cTn id="106" dur="500"/>
                                        <p:tgtEl>
                                          <p:spTgt spid="66"/>
                                        </p:tgtEl>
                                      </p:cBhvr>
                                    </p:animEffect>
                                  </p:childTnLst>
                                </p:cTn>
                              </p:par>
                              <p:par>
                                <p:cTn id="107" presetID="22" presetClass="entr" presetSubtype="1"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wipe(up)">
                                      <p:cBhvr>
                                        <p:cTn id="109" dur="500"/>
                                        <p:tgtEl>
                                          <p:spTgt spid="6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childTnLst>
                          </p:cTn>
                        </p:par>
                        <p:par>
                          <p:cTn id="113" fill="hold">
                            <p:stCondLst>
                              <p:cond delay="500"/>
                            </p:stCondLst>
                            <p:childTnLst>
                              <p:par>
                                <p:cTn id="114" presetID="22" presetClass="exit" presetSubtype="1" fill="hold" nodeType="afterEffect">
                                  <p:stCondLst>
                                    <p:cond delay="0"/>
                                  </p:stCondLst>
                                  <p:childTnLst>
                                    <p:animEffect transition="out" filter="wipe(up)">
                                      <p:cBhvr>
                                        <p:cTn id="115" dur="500"/>
                                        <p:tgtEl>
                                          <p:spTgt spid="67"/>
                                        </p:tgtEl>
                                      </p:cBhvr>
                                    </p:animEffect>
                                    <p:set>
                                      <p:cBhvr>
                                        <p:cTn id="116" dur="1" fill="hold">
                                          <p:stCondLst>
                                            <p:cond delay="499"/>
                                          </p:stCondLst>
                                        </p:cTn>
                                        <p:tgtEl>
                                          <p:spTgt spid="67"/>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par>
                                <p:cTn id="120" presetID="7" presetClass="emph" presetSubtype="2" fill="hold" nodeType="withEffect">
                                  <p:stCondLst>
                                    <p:cond delay="0"/>
                                  </p:stCondLst>
                                  <p:childTnLst>
                                    <p:animClr clrSpc="rgb" dir="cw">
                                      <p:cBhvr>
                                        <p:cTn id="121" dur="500" fill="hold"/>
                                        <p:tgtEl>
                                          <p:spTgt spid="30"/>
                                        </p:tgtEl>
                                        <p:attrNameLst>
                                          <p:attrName>stroke.color</p:attrName>
                                        </p:attrNameLst>
                                      </p:cBhvr>
                                      <p:to>
                                        <a:srgbClr val="999999"/>
                                      </p:to>
                                    </p:animClr>
                                    <p:set>
                                      <p:cBhvr>
                                        <p:cTn id="122" dur="500" fill="hold"/>
                                        <p:tgtEl>
                                          <p:spTgt spid="30"/>
                                        </p:tgtEl>
                                        <p:attrNameLst>
                                          <p:attrName>stroke.on</p:attrName>
                                        </p:attrNameLst>
                                      </p:cBhvr>
                                      <p:to>
                                        <p:strVal val="true"/>
                                      </p:to>
                                    </p:set>
                                  </p:childTnLst>
                                </p:cTn>
                              </p:par>
                              <p:par>
                                <p:cTn id="123" presetID="3" presetClass="emph" presetSubtype="2" fill="hold" grpId="3" nodeType="withEffect">
                                  <p:stCondLst>
                                    <p:cond delay="0"/>
                                  </p:stCondLst>
                                  <p:childTnLst>
                                    <p:animClr clrSpc="rgb" dir="cw">
                                      <p:cBhvr override="childStyle">
                                        <p:cTn id="124" dur="500" fill="hold"/>
                                        <p:tgtEl>
                                          <p:spTgt spid="30"/>
                                        </p:tgtEl>
                                        <p:attrNameLst>
                                          <p:attrName>style.color</p:attrName>
                                        </p:attrNameLst>
                                      </p:cBhvr>
                                      <p:to>
                                        <a:srgbClr val="999999"/>
                                      </p:to>
                                    </p:animClr>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wipe(down)">
                                      <p:cBhvr>
                                        <p:cTn id="129" dur="500"/>
                                        <p:tgtEl>
                                          <p:spTgt spid="69"/>
                                        </p:tgtEl>
                                      </p:cBhvr>
                                    </p:animEffect>
                                  </p:childTnLst>
                                </p:cTn>
                              </p:par>
                              <p:par>
                                <p:cTn id="130" presetID="22" presetClass="entr" presetSubtype="4"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childTnLst>
                          </p:cTn>
                        </p:par>
                        <p:par>
                          <p:cTn id="133" fill="hold">
                            <p:stCondLst>
                              <p:cond delay="500"/>
                            </p:stCondLst>
                            <p:childTnLst>
                              <p:par>
                                <p:cTn id="134" presetID="22" presetClass="exit" presetSubtype="4" fill="hold" nodeType="afterEffect">
                                  <p:stCondLst>
                                    <p:cond delay="0"/>
                                  </p:stCondLst>
                                  <p:childTnLst>
                                    <p:animEffect transition="out" filter="wipe(down)">
                                      <p:cBhvr>
                                        <p:cTn id="135" dur="500"/>
                                        <p:tgtEl>
                                          <p:spTgt spid="69"/>
                                        </p:tgtEl>
                                      </p:cBhvr>
                                    </p:animEffect>
                                    <p:set>
                                      <p:cBhvr>
                                        <p:cTn id="136" dur="1" fill="hold">
                                          <p:stCondLst>
                                            <p:cond delay="499"/>
                                          </p:stCondLst>
                                        </p:cTn>
                                        <p:tgtEl>
                                          <p:spTgt spid="69"/>
                                        </p:tgtEl>
                                        <p:attrNameLst>
                                          <p:attrName>style.visibility</p:attrName>
                                        </p:attrNameLst>
                                      </p:cBhvr>
                                      <p:to>
                                        <p:strVal val="hidden"/>
                                      </p:to>
                                    </p:set>
                                  </p:childTnLst>
                                </p:cTn>
                              </p:par>
                              <p:par>
                                <p:cTn id="137" presetID="3" presetClass="emph" presetSubtype="2" fill="hold" grpId="1" nodeType="withEffect">
                                  <p:stCondLst>
                                    <p:cond delay="0"/>
                                  </p:stCondLst>
                                  <p:childTnLst>
                                    <p:animClr clrSpc="rgb" dir="cw">
                                      <p:cBhvr override="childStyle">
                                        <p:cTn id="138" dur="500" fill="hold"/>
                                        <p:tgtEl>
                                          <p:spTgt spid="32"/>
                                        </p:tgtEl>
                                        <p:attrNameLst>
                                          <p:attrName>style.color</p:attrName>
                                        </p:attrNameLst>
                                      </p:cBhvr>
                                      <p:to>
                                        <a:srgbClr val="999999"/>
                                      </p:to>
                                    </p:animClr>
                                  </p:childTnLst>
                                </p:cTn>
                              </p:par>
                              <p:par>
                                <p:cTn id="139" presetID="7" presetClass="emph" presetSubtype="2" fill="hold" nodeType="withEffect">
                                  <p:stCondLst>
                                    <p:cond delay="0"/>
                                  </p:stCondLst>
                                  <p:childTnLst>
                                    <p:animClr clrSpc="rgb" dir="cw">
                                      <p:cBhvr>
                                        <p:cTn id="140" dur="500" fill="hold"/>
                                        <p:tgtEl>
                                          <p:spTgt spid="32"/>
                                        </p:tgtEl>
                                        <p:attrNameLst>
                                          <p:attrName>stroke.color</p:attrName>
                                        </p:attrNameLst>
                                      </p:cBhvr>
                                      <p:to>
                                        <a:srgbClr val="999999"/>
                                      </p:to>
                                    </p:animClr>
                                    <p:set>
                                      <p:cBhvr>
                                        <p:cTn id="141" dur="500" fill="hold"/>
                                        <p:tgtEl>
                                          <p:spTgt spid="32"/>
                                        </p:tgtEl>
                                        <p:attrNameLst>
                                          <p:attrName>stroke.on</p:attrName>
                                        </p:attrNameLst>
                                      </p:cBhvr>
                                      <p:to>
                                        <p:strVal val="true"/>
                                      </p:to>
                                    </p:set>
                                  </p:childTnLst>
                                </p:cTn>
                              </p:par>
                              <p:par>
                                <p:cTn id="142" presetID="3" presetClass="emph" presetSubtype="2" fill="hold" grpId="4" nodeType="withEffect">
                                  <p:stCondLst>
                                    <p:cond delay="0"/>
                                  </p:stCondLst>
                                  <p:childTnLst>
                                    <p:animClr clrSpc="rgb" dir="cw">
                                      <p:cBhvr override="childStyle">
                                        <p:cTn id="143" dur="500" fill="hold"/>
                                        <p:tgtEl>
                                          <p:spTgt spid="30"/>
                                        </p:tgtEl>
                                        <p:attrNameLst>
                                          <p:attrName>style.color</p:attrName>
                                        </p:attrNameLst>
                                      </p:cBhvr>
                                      <p:to>
                                        <a:srgbClr val="6078CB"/>
                                      </p:to>
                                    </p:animClr>
                                  </p:childTnLst>
                                </p:cTn>
                              </p:par>
                              <p:par>
                                <p:cTn id="144" presetID="7" presetClass="emph" presetSubtype="2" fill="hold" nodeType="withEffect">
                                  <p:stCondLst>
                                    <p:cond delay="0"/>
                                  </p:stCondLst>
                                  <p:childTnLst>
                                    <p:animClr clrSpc="rgb" dir="cw">
                                      <p:cBhvr>
                                        <p:cTn id="145" dur="500" fill="hold"/>
                                        <p:tgtEl>
                                          <p:spTgt spid="30"/>
                                        </p:tgtEl>
                                        <p:attrNameLst>
                                          <p:attrName>stroke.color</p:attrName>
                                        </p:attrNameLst>
                                      </p:cBhvr>
                                      <p:to>
                                        <a:srgbClr val="7DA7D1"/>
                                      </p:to>
                                    </p:animClr>
                                    <p:set>
                                      <p:cBhvr>
                                        <p:cTn id="146" dur="500" fill="hold"/>
                                        <p:tgtEl>
                                          <p:spTgt spid="30"/>
                                        </p:tgtEl>
                                        <p:attrNameLst>
                                          <p:attrName>stroke.on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wipe(up)">
                                      <p:cBhvr>
                                        <p:cTn id="151" dur="500"/>
                                        <p:tgtEl>
                                          <p:spTgt spid="62"/>
                                        </p:tgtEl>
                                      </p:cBhvr>
                                    </p:animEffect>
                                  </p:childTnLst>
                                </p:cTn>
                              </p:par>
                              <p:par>
                                <p:cTn id="152" presetID="22" presetClass="entr" presetSubtype="1" fill="hold"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up)">
                                      <p:cBhvr>
                                        <p:cTn id="154" dur="500"/>
                                        <p:tgtEl>
                                          <p:spTgt spid="6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fade">
                                      <p:cBhvr>
                                        <p:cTn id="157" dur="500"/>
                                        <p:tgtEl>
                                          <p:spTgt spid="9"/>
                                        </p:tgtEl>
                                      </p:cBhvr>
                                    </p:animEffect>
                                  </p:childTnLst>
                                </p:cTn>
                              </p:par>
                            </p:childTnLst>
                          </p:cTn>
                        </p:par>
                        <p:par>
                          <p:cTn id="158" fill="hold">
                            <p:stCondLst>
                              <p:cond delay="500"/>
                            </p:stCondLst>
                            <p:childTnLst>
                              <p:par>
                                <p:cTn id="159" presetID="22" presetClass="exit" presetSubtype="1" fill="hold" nodeType="afterEffect">
                                  <p:stCondLst>
                                    <p:cond delay="0"/>
                                  </p:stCondLst>
                                  <p:childTnLst>
                                    <p:animEffect transition="out" filter="wipe(up)">
                                      <p:cBhvr>
                                        <p:cTn id="160" dur="500"/>
                                        <p:tgtEl>
                                          <p:spTgt spid="63"/>
                                        </p:tgtEl>
                                      </p:cBhvr>
                                    </p:animEffect>
                                    <p:set>
                                      <p:cBhvr>
                                        <p:cTn id="161" dur="1" fill="hold">
                                          <p:stCondLst>
                                            <p:cond delay="499"/>
                                          </p:stCondLst>
                                        </p:cTn>
                                        <p:tgtEl>
                                          <p:spTgt spid="63"/>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fade">
                                      <p:cBhvr>
                                        <p:cTn id="164" dur="500"/>
                                        <p:tgtEl>
                                          <p:spTgt spid="38"/>
                                        </p:tgtEl>
                                      </p:cBhvr>
                                    </p:animEffect>
                                  </p:childTnLst>
                                </p:cTn>
                              </p:par>
                              <p:par>
                                <p:cTn id="165" presetID="3" presetClass="emph" presetSubtype="2" fill="hold" grpId="1" nodeType="withEffect">
                                  <p:stCondLst>
                                    <p:cond delay="0"/>
                                  </p:stCondLst>
                                  <p:childTnLst>
                                    <p:animClr clrSpc="rgb" dir="cw">
                                      <p:cBhvr override="childStyle">
                                        <p:cTn id="166" dur="500" fill="hold"/>
                                        <p:tgtEl>
                                          <p:spTgt spid="30"/>
                                        </p:tgtEl>
                                        <p:attrNameLst>
                                          <p:attrName>style.color</p:attrName>
                                        </p:attrNameLst>
                                      </p:cBhvr>
                                      <p:to>
                                        <a:srgbClr val="999999"/>
                                      </p:to>
                                    </p:animClr>
                                  </p:childTnLst>
                                </p:cTn>
                              </p:par>
                              <p:par>
                                <p:cTn id="167" presetID="7" presetClass="emph" presetSubtype="2" fill="hold" nodeType="withEffect">
                                  <p:stCondLst>
                                    <p:cond delay="0"/>
                                  </p:stCondLst>
                                  <p:childTnLst>
                                    <p:animClr clrSpc="rgb" dir="cw">
                                      <p:cBhvr>
                                        <p:cTn id="168" dur="500" fill="hold"/>
                                        <p:tgtEl>
                                          <p:spTgt spid="30"/>
                                        </p:tgtEl>
                                        <p:attrNameLst>
                                          <p:attrName>stroke.color</p:attrName>
                                        </p:attrNameLst>
                                      </p:cBhvr>
                                      <p:to>
                                        <a:srgbClr val="999999"/>
                                      </p:to>
                                    </p:animClr>
                                    <p:set>
                                      <p:cBhvr>
                                        <p:cTn id="169" dur="500" fill="hold"/>
                                        <p:tgtEl>
                                          <p:spTgt spid="30"/>
                                        </p:tgtEl>
                                        <p:attrNameLst>
                                          <p:attrName>stroke.on</p:attrName>
                                        </p:attrNameLst>
                                      </p:cBhvr>
                                      <p:to>
                                        <p:strVal val="true"/>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wipe(down)">
                                      <p:cBhvr>
                                        <p:cTn id="174" dur="500"/>
                                        <p:tgtEl>
                                          <p:spTgt spid="65"/>
                                        </p:tgtEl>
                                      </p:cBhvr>
                                    </p:animEffect>
                                  </p:childTnLst>
                                </p:cTn>
                              </p:par>
                              <p:par>
                                <p:cTn id="175" presetID="22" presetClass="entr" presetSubtype="4" fill="hold"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in" filter="wipe(down)">
                                      <p:cBhvr>
                                        <p:cTn id="177" dur="500"/>
                                        <p:tgtEl>
                                          <p:spTgt spid="64"/>
                                        </p:tgtEl>
                                      </p:cBhvr>
                                    </p:animEffect>
                                  </p:childTnLst>
                                </p:cTn>
                              </p:par>
                            </p:childTnLst>
                          </p:cTn>
                        </p:par>
                        <p:par>
                          <p:cTn id="178" fill="hold">
                            <p:stCondLst>
                              <p:cond delay="500"/>
                            </p:stCondLst>
                            <p:childTnLst>
                              <p:par>
                                <p:cTn id="179" presetID="22" presetClass="exit" presetSubtype="4" fill="hold" nodeType="afterEffect">
                                  <p:stCondLst>
                                    <p:cond delay="0"/>
                                  </p:stCondLst>
                                  <p:childTnLst>
                                    <p:animEffect transition="out" filter="wipe(down)">
                                      <p:cBhvr>
                                        <p:cTn id="180" dur="500"/>
                                        <p:tgtEl>
                                          <p:spTgt spid="65"/>
                                        </p:tgtEl>
                                      </p:cBhvr>
                                    </p:animEffect>
                                    <p:set>
                                      <p:cBhvr>
                                        <p:cTn id="181" dur="1" fill="hold">
                                          <p:stCondLst>
                                            <p:cond delay="499"/>
                                          </p:stCondLst>
                                        </p:cTn>
                                        <p:tgtEl>
                                          <p:spTgt spid="65"/>
                                        </p:tgtEl>
                                        <p:attrNameLst>
                                          <p:attrName>style.visibility</p:attrName>
                                        </p:attrNameLst>
                                      </p:cBhvr>
                                      <p:to>
                                        <p:strVal val="hidden"/>
                                      </p:to>
                                    </p:set>
                                  </p:childTnLst>
                                </p:cTn>
                              </p:par>
                              <p:par>
                                <p:cTn id="182" presetID="3" presetClass="emph" presetSubtype="2" fill="hold" grpId="1" nodeType="withEffect">
                                  <p:stCondLst>
                                    <p:cond delay="0"/>
                                  </p:stCondLst>
                                  <p:childTnLst>
                                    <p:animClr clrSpc="rgb" dir="cw">
                                      <p:cBhvr override="childStyle">
                                        <p:cTn id="183" dur="500" fill="hold"/>
                                        <p:tgtEl>
                                          <p:spTgt spid="38"/>
                                        </p:tgtEl>
                                        <p:attrNameLst>
                                          <p:attrName>style.color</p:attrName>
                                        </p:attrNameLst>
                                      </p:cBhvr>
                                      <p:to>
                                        <a:srgbClr val="999999"/>
                                      </p:to>
                                    </p:animClr>
                                  </p:childTnLst>
                                </p:cTn>
                              </p:par>
                              <p:par>
                                <p:cTn id="184" presetID="7" presetClass="emph" presetSubtype="2" fill="hold" nodeType="withEffect">
                                  <p:stCondLst>
                                    <p:cond delay="0"/>
                                  </p:stCondLst>
                                  <p:childTnLst>
                                    <p:animClr clrSpc="rgb" dir="cw">
                                      <p:cBhvr>
                                        <p:cTn id="185" dur="500" fill="hold"/>
                                        <p:tgtEl>
                                          <p:spTgt spid="38"/>
                                        </p:tgtEl>
                                        <p:attrNameLst>
                                          <p:attrName>stroke.color</p:attrName>
                                        </p:attrNameLst>
                                      </p:cBhvr>
                                      <p:to>
                                        <a:srgbClr val="999999"/>
                                      </p:to>
                                    </p:animClr>
                                    <p:set>
                                      <p:cBhvr>
                                        <p:cTn id="186" dur="500" fill="hold"/>
                                        <p:tgtEl>
                                          <p:spTgt spid="38"/>
                                        </p:tgtEl>
                                        <p:attrNameLst>
                                          <p:attrName>stroke.on</p:attrName>
                                        </p:attrNameLst>
                                      </p:cBhvr>
                                      <p:to>
                                        <p:strVal val="true"/>
                                      </p:to>
                                    </p:set>
                                  </p:childTnLst>
                                </p:cTn>
                              </p:par>
                              <p:par>
                                <p:cTn id="187" presetID="3" presetClass="emph" presetSubtype="2" fill="hold" grpId="2" nodeType="withEffect">
                                  <p:stCondLst>
                                    <p:cond delay="0"/>
                                  </p:stCondLst>
                                  <p:childTnLst>
                                    <p:animClr clrSpc="rgb" dir="cw">
                                      <p:cBhvr override="childStyle">
                                        <p:cTn id="188" dur="500" fill="hold"/>
                                        <p:tgtEl>
                                          <p:spTgt spid="30"/>
                                        </p:tgtEl>
                                        <p:attrNameLst>
                                          <p:attrName>style.color</p:attrName>
                                        </p:attrNameLst>
                                      </p:cBhvr>
                                      <p:to>
                                        <a:srgbClr val="4579CC"/>
                                      </p:to>
                                    </p:animClr>
                                  </p:childTnLst>
                                </p:cTn>
                              </p:par>
                              <p:par>
                                <p:cTn id="189" presetID="7" presetClass="emph" presetSubtype="2" fill="hold" nodeType="withEffect">
                                  <p:stCondLst>
                                    <p:cond delay="0"/>
                                  </p:stCondLst>
                                  <p:childTnLst>
                                    <p:animClr clrSpc="rgb" dir="cw">
                                      <p:cBhvr>
                                        <p:cTn id="190" dur="500" fill="hold"/>
                                        <p:tgtEl>
                                          <p:spTgt spid="30"/>
                                        </p:tgtEl>
                                        <p:attrNameLst>
                                          <p:attrName>stroke.color</p:attrName>
                                        </p:attrNameLst>
                                      </p:cBhvr>
                                      <p:to>
                                        <a:srgbClr val="5E8EC4"/>
                                      </p:to>
                                    </p:animClr>
                                    <p:set>
                                      <p:cBhvr>
                                        <p:cTn id="191" dur="500" fill="hold"/>
                                        <p:tgtEl>
                                          <p:spTgt spid="30"/>
                                        </p:tgtEl>
                                        <p:attrNameLst>
                                          <p:attrName>stroke.on</p:attrName>
                                        </p:attrNameLst>
                                      </p:cBhvr>
                                      <p:to>
                                        <p:strVal val="true"/>
                                      </p:to>
                                    </p:se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wipe(left)">
                                      <p:cBhvr>
                                        <p:cTn id="196" dur="500"/>
                                        <p:tgtEl>
                                          <p:spTgt spid="70"/>
                                        </p:tgtEl>
                                      </p:cBhvr>
                                    </p:animEffect>
                                  </p:childTnLst>
                                </p:cTn>
                              </p:par>
                              <p:par>
                                <p:cTn id="197" presetID="22" presetClass="entr" presetSubtype="8" fill="hold" nodeType="withEffect">
                                  <p:stCondLst>
                                    <p:cond delay="0"/>
                                  </p:stCondLst>
                                  <p:childTnLst>
                                    <p:set>
                                      <p:cBhvr>
                                        <p:cTn id="198" dur="1" fill="hold">
                                          <p:stCondLst>
                                            <p:cond delay="0"/>
                                          </p:stCondLst>
                                        </p:cTn>
                                        <p:tgtEl>
                                          <p:spTgt spid="71"/>
                                        </p:tgtEl>
                                        <p:attrNameLst>
                                          <p:attrName>style.visibility</p:attrName>
                                        </p:attrNameLst>
                                      </p:cBhvr>
                                      <p:to>
                                        <p:strVal val="visible"/>
                                      </p:to>
                                    </p:set>
                                    <p:animEffect transition="in" filter="wipe(left)">
                                      <p:cBhvr>
                                        <p:cTn id="199" dur="500"/>
                                        <p:tgtEl>
                                          <p:spTgt spid="7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
                                        </p:tgtEl>
                                        <p:attrNameLst>
                                          <p:attrName>style.visibility</p:attrName>
                                        </p:attrNameLst>
                                      </p:cBhvr>
                                      <p:to>
                                        <p:strVal val="visible"/>
                                      </p:to>
                                    </p:set>
                                    <p:animEffect transition="in" filter="fade">
                                      <p:cBhvr>
                                        <p:cTn id="202" dur="500"/>
                                        <p:tgtEl>
                                          <p:spTgt spid="11"/>
                                        </p:tgtEl>
                                      </p:cBhvr>
                                    </p:animEffect>
                                  </p:childTnLst>
                                </p:cTn>
                              </p:par>
                            </p:childTnLst>
                          </p:cTn>
                        </p:par>
                        <p:par>
                          <p:cTn id="203" fill="hold">
                            <p:stCondLst>
                              <p:cond delay="500"/>
                            </p:stCondLst>
                            <p:childTnLst>
                              <p:par>
                                <p:cTn id="204" presetID="22" presetClass="exit" presetSubtype="8" fill="hold" nodeType="afterEffect">
                                  <p:stCondLst>
                                    <p:cond delay="0"/>
                                  </p:stCondLst>
                                  <p:childTnLst>
                                    <p:animEffect transition="out" filter="wipe(left)">
                                      <p:cBhvr>
                                        <p:cTn id="205" dur="500"/>
                                        <p:tgtEl>
                                          <p:spTgt spid="71"/>
                                        </p:tgtEl>
                                      </p:cBhvr>
                                    </p:animEffect>
                                    <p:set>
                                      <p:cBhvr>
                                        <p:cTn id="206" dur="1" fill="hold">
                                          <p:stCondLst>
                                            <p:cond delay="499"/>
                                          </p:stCondLst>
                                        </p:cTn>
                                        <p:tgtEl>
                                          <p:spTgt spid="71"/>
                                        </p:tgtEl>
                                        <p:attrNameLst>
                                          <p:attrName>style.visibility</p:attrName>
                                        </p:attrNameLst>
                                      </p:cBhvr>
                                      <p:to>
                                        <p:strVal val="hidden"/>
                                      </p:to>
                                    </p:set>
                                  </p:childTnLst>
                                </p:cTn>
                              </p:par>
                              <p:par>
                                <p:cTn id="207" presetID="10" presetClass="entr" presetSubtype="0" fill="hold" grpId="0" nodeType="withEffect">
                                  <p:stCondLst>
                                    <p:cond delay="0"/>
                                  </p:stCondLst>
                                  <p:childTnLst>
                                    <p:set>
                                      <p:cBhvr>
                                        <p:cTn id="208" dur="1" fill="hold">
                                          <p:stCondLst>
                                            <p:cond delay="0"/>
                                          </p:stCondLst>
                                        </p:cTn>
                                        <p:tgtEl>
                                          <p:spTgt spid="33"/>
                                        </p:tgtEl>
                                        <p:attrNameLst>
                                          <p:attrName>style.visibility</p:attrName>
                                        </p:attrNameLst>
                                      </p:cBhvr>
                                      <p:to>
                                        <p:strVal val="visible"/>
                                      </p:to>
                                    </p:set>
                                    <p:animEffect transition="in" filter="fade">
                                      <p:cBhvr>
                                        <p:cTn id="209" dur="500"/>
                                        <p:tgtEl>
                                          <p:spTgt spid="33"/>
                                        </p:tgtEl>
                                      </p:cBhvr>
                                    </p:animEffect>
                                  </p:childTnLst>
                                </p:cTn>
                              </p:par>
                              <p:par>
                                <p:cTn id="210" presetID="3" presetClass="emph" presetSubtype="2" fill="hold" grpId="5" nodeType="withEffect">
                                  <p:stCondLst>
                                    <p:cond delay="0"/>
                                  </p:stCondLst>
                                  <p:childTnLst>
                                    <p:animClr clrSpc="rgb" dir="cw">
                                      <p:cBhvr override="childStyle">
                                        <p:cTn id="211" dur="500" fill="hold"/>
                                        <p:tgtEl>
                                          <p:spTgt spid="30"/>
                                        </p:tgtEl>
                                        <p:attrNameLst>
                                          <p:attrName>style.color</p:attrName>
                                        </p:attrNameLst>
                                      </p:cBhvr>
                                      <p:to>
                                        <a:srgbClr val="999999"/>
                                      </p:to>
                                    </p:animClr>
                                  </p:childTnLst>
                                </p:cTn>
                              </p:par>
                              <p:par>
                                <p:cTn id="212" presetID="7" presetClass="emph" presetSubtype="2" fill="hold" nodeType="withEffect">
                                  <p:stCondLst>
                                    <p:cond delay="0"/>
                                  </p:stCondLst>
                                  <p:childTnLst>
                                    <p:animClr clrSpc="rgb" dir="cw">
                                      <p:cBhvr>
                                        <p:cTn id="213" dur="500" fill="hold"/>
                                        <p:tgtEl>
                                          <p:spTgt spid="30"/>
                                        </p:tgtEl>
                                        <p:attrNameLst>
                                          <p:attrName>stroke.color</p:attrName>
                                        </p:attrNameLst>
                                      </p:cBhvr>
                                      <p:to>
                                        <a:srgbClr val="999999"/>
                                      </p:to>
                                    </p:animClr>
                                    <p:set>
                                      <p:cBhvr>
                                        <p:cTn id="214" dur="500" fill="hold"/>
                                        <p:tgtEl>
                                          <p:spTgt spid="30"/>
                                        </p:tgtEl>
                                        <p:attrNameLst>
                                          <p:attrName>stroke.on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nodeType="clickEffect">
                                  <p:stCondLst>
                                    <p:cond delay="0"/>
                                  </p:stCondLst>
                                  <p:childTnLst>
                                    <p:set>
                                      <p:cBhvr>
                                        <p:cTn id="218" dur="1" fill="hold">
                                          <p:stCondLst>
                                            <p:cond delay="0"/>
                                          </p:stCondLst>
                                        </p:cTn>
                                        <p:tgtEl>
                                          <p:spTgt spid="44"/>
                                        </p:tgtEl>
                                        <p:attrNameLst>
                                          <p:attrName>style.visibility</p:attrName>
                                        </p:attrNameLst>
                                      </p:cBhvr>
                                      <p:to>
                                        <p:strVal val="visible"/>
                                      </p:to>
                                    </p:set>
                                    <p:animEffect transition="in" filter="wipe(right)">
                                      <p:cBhvr>
                                        <p:cTn id="219" dur="500"/>
                                        <p:tgtEl>
                                          <p:spTgt spid="44"/>
                                        </p:tgtEl>
                                      </p:cBhvr>
                                    </p:animEffect>
                                  </p:childTnLst>
                                </p:cTn>
                              </p:par>
                              <p:par>
                                <p:cTn id="220" presetID="22" presetClass="entr" presetSubtype="2" fill="hold" nodeType="with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ipe(right)">
                                      <p:cBhvr>
                                        <p:cTn id="222" dur="500"/>
                                        <p:tgtEl>
                                          <p:spTgt spid="56"/>
                                        </p:tgtEl>
                                      </p:cBhvr>
                                    </p:animEffect>
                                  </p:childTnLst>
                                </p:cTn>
                              </p:par>
                              <p:par>
                                <p:cTn id="223" presetID="22" presetClass="entr" presetSubtype="2" fill="hold" nodeType="with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wipe(right)">
                                      <p:cBhvr>
                                        <p:cTn id="225" dur="500"/>
                                        <p:tgtEl>
                                          <p:spTgt spid="60"/>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91"/>
                                        </p:tgtEl>
                                        <p:attrNameLst>
                                          <p:attrName>style.visibility</p:attrName>
                                        </p:attrNameLst>
                                      </p:cBhvr>
                                      <p:to>
                                        <p:strVal val="visible"/>
                                      </p:to>
                                    </p:set>
                                    <p:animEffect transition="in" filter="fade">
                                      <p:cBhvr>
                                        <p:cTn id="230" dur="500"/>
                                        <p:tgtEl>
                                          <p:spTgt spid="9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7"/>
                                        </p:tgtEl>
                                        <p:attrNameLst>
                                          <p:attrName>style.visibility</p:attrName>
                                        </p:attrNameLst>
                                      </p:cBhvr>
                                      <p:to>
                                        <p:strVal val="visible"/>
                                      </p:to>
                                    </p:set>
                                    <p:animEffect transition="in" filter="fade">
                                      <p:cBhvr>
                                        <p:cTn id="233" dur="500"/>
                                        <p:tgtEl>
                                          <p:spTgt spid="27"/>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fade">
                                      <p:cBhvr>
                                        <p:cTn id="236" dur="500"/>
                                        <p:tgtEl>
                                          <p:spTgt spid="90"/>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fade">
                                      <p:cBhvr>
                                        <p:cTn id="244" dur="500"/>
                                        <p:tgtEl>
                                          <p:spTgt spid="8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fade">
                                      <p:cBhvr>
                                        <p:cTn id="247" dur="500"/>
                                        <p:tgtEl>
                                          <p:spTgt spid="8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fade">
                                      <p:cBhvr>
                                        <p:cTn id="250" dur="500"/>
                                        <p:tgtEl>
                                          <p:spTgt spid="8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72"/>
                                        </p:tgtEl>
                                        <p:attrNameLst>
                                          <p:attrName>style.visibility</p:attrName>
                                        </p:attrNameLst>
                                      </p:cBhvr>
                                      <p:to>
                                        <p:strVal val="visible"/>
                                      </p:to>
                                    </p:set>
                                    <p:animEffect transition="in" filter="fade">
                                      <p:cBhvr>
                                        <p:cTn id="253" dur="500"/>
                                        <p:tgtEl>
                                          <p:spTgt spid="7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73"/>
                                        </p:tgtEl>
                                        <p:attrNameLst>
                                          <p:attrName>style.visibility</p:attrName>
                                        </p:attrNameLst>
                                      </p:cBhvr>
                                      <p:to>
                                        <p:strVal val="visible"/>
                                      </p:to>
                                    </p:set>
                                    <p:animEffect transition="in" filter="fade">
                                      <p:cBhvr>
                                        <p:cTn id="256" dur="500"/>
                                        <p:tgtEl>
                                          <p:spTgt spid="7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Effect transition="in" filter="fade">
                                      <p:cBhvr>
                                        <p:cTn id="259" dur="500"/>
                                        <p:tgtEl>
                                          <p:spTgt spid="7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75"/>
                                        </p:tgtEl>
                                        <p:attrNameLst>
                                          <p:attrName>style.visibility</p:attrName>
                                        </p:attrNameLst>
                                      </p:cBhvr>
                                      <p:to>
                                        <p:strVal val="visible"/>
                                      </p:to>
                                    </p:set>
                                    <p:animEffect transition="in" filter="fade">
                                      <p:cBhvr>
                                        <p:cTn id="262" dur="500"/>
                                        <p:tgtEl>
                                          <p:spTgt spid="7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fade">
                                      <p:cBhvr>
                                        <p:cTn id="265" dur="500"/>
                                        <p:tgtEl>
                                          <p:spTgt spid="7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fade">
                                      <p:cBhvr>
                                        <p:cTn id="268" dur="500"/>
                                        <p:tgtEl>
                                          <p:spTgt spid="7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78"/>
                                        </p:tgtEl>
                                        <p:attrNameLst>
                                          <p:attrName>style.visibility</p:attrName>
                                        </p:attrNameLst>
                                      </p:cBhvr>
                                      <p:to>
                                        <p:strVal val="visible"/>
                                      </p:to>
                                    </p:set>
                                    <p:animEffect transition="in" filter="fade">
                                      <p:cBhvr>
                                        <p:cTn id="271" dur="500"/>
                                        <p:tgtEl>
                                          <p:spTgt spid="7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79"/>
                                        </p:tgtEl>
                                        <p:attrNameLst>
                                          <p:attrName>style.visibility</p:attrName>
                                        </p:attrNameLst>
                                      </p:cBhvr>
                                      <p:to>
                                        <p:strVal val="visible"/>
                                      </p:to>
                                    </p:set>
                                    <p:animEffect transition="in" filter="fade">
                                      <p:cBhvr>
                                        <p:cTn id="274" dur="500"/>
                                        <p:tgtEl>
                                          <p:spTgt spid="7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80"/>
                                        </p:tgtEl>
                                        <p:attrNameLst>
                                          <p:attrName>style.visibility</p:attrName>
                                        </p:attrNameLst>
                                      </p:cBhvr>
                                      <p:to>
                                        <p:strVal val="visible"/>
                                      </p:to>
                                    </p:set>
                                    <p:animEffect transition="in" filter="fade">
                                      <p:cBhvr>
                                        <p:cTn id="277" dur="500"/>
                                        <p:tgtEl>
                                          <p:spTgt spid="8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81"/>
                                        </p:tgtEl>
                                        <p:attrNameLst>
                                          <p:attrName>style.visibility</p:attrName>
                                        </p:attrNameLst>
                                      </p:cBhvr>
                                      <p:to>
                                        <p:strVal val="visible"/>
                                      </p:to>
                                    </p:set>
                                    <p:animEffect transition="in" filter="fade">
                                      <p:cBhvr>
                                        <p:cTn id="280" dur="500"/>
                                        <p:tgtEl>
                                          <p:spTgt spid="8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Effect transition="in" filter="fade">
                                      <p:cBhvr>
                                        <p:cTn id="283" dur="500"/>
                                        <p:tgtEl>
                                          <p:spTgt spid="8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0" nodeType="clickEffect">
                                  <p:stCondLst>
                                    <p:cond delay="0"/>
                                  </p:stCondLst>
                                  <p:childTnLst>
                                    <p:set>
                                      <p:cBhvr>
                                        <p:cTn id="287" dur="1" fill="hold">
                                          <p:stCondLst>
                                            <p:cond delay="0"/>
                                          </p:stCondLst>
                                        </p:cTn>
                                        <p:tgtEl>
                                          <p:spTgt spid="4"/>
                                        </p:tgtEl>
                                        <p:attrNameLst>
                                          <p:attrName>style.visibility</p:attrName>
                                        </p:attrNameLst>
                                      </p:cBhvr>
                                      <p:to>
                                        <p:strVal val="visible"/>
                                      </p:to>
                                    </p:set>
                                    <p:animEffect transition="in" filter="fade">
                                      <p:cBhvr>
                                        <p:cTn id="288" dur="500"/>
                                        <p:tgtEl>
                                          <p:spTgt spid="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0"/>
                                        <p:tgtEl>
                                          <p:spTgt spid="1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3"/>
                                        </p:tgtEl>
                                        <p:attrNameLst>
                                          <p:attrName>style.visibility</p:attrName>
                                        </p:attrNameLst>
                                      </p:cBhvr>
                                      <p:to>
                                        <p:strVal val="visible"/>
                                      </p:to>
                                    </p:set>
                                    <p:animEffect transition="in" filter="fade">
                                      <p:cBhvr>
                                        <p:cTn id="294" dur="500"/>
                                        <p:tgtEl>
                                          <p:spTgt spid="13"/>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4"/>
                                        </p:tgtEl>
                                        <p:attrNameLst>
                                          <p:attrName>style.visibility</p:attrName>
                                        </p:attrNameLst>
                                      </p:cBhvr>
                                      <p:to>
                                        <p:strVal val="visible"/>
                                      </p:to>
                                    </p:set>
                                    <p:animEffect transition="in" filter="fade">
                                      <p:cBhvr>
                                        <p:cTn id="297" dur="500"/>
                                        <p:tgtEl>
                                          <p:spTgt spid="14"/>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5"/>
                                        </p:tgtEl>
                                        <p:attrNameLst>
                                          <p:attrName>style.visibility</p:attrName>
                                        </p:attrNameLst>
                                      </p:cBhvr>
                                      <p:to>
                                        <p:strVal val="visible"/>
                                      </p:to>
                                    </p:set>
                                    <p:animEffect transition="in" filter="fade">
                                      <p:cBhvr>
                                        <p:cTn id="300" dur="500"/>
                                        <p:tgtEl>
                                          <p:spTgt spid="1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82"/>
                                        </p:tgtEl>
                                        <p:attrNameLst>
                                          <p:attrName>style.visibility</p:attrName>
                                        </p:attrNameLst>
                                      </p:cBhvr>
                                      <p:to>
                                        <p:strVal val="visible"/>
                                      </p:to>
                                    </p:set>
                                    <p:animEffect transition="in" filter="fade">
                                      <p:cBhvr>
                                        <p:cTn id="30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27" grpId="0" animBg="1"/>
      <p:bldP spid="4" grpId="0"/>
      <p:bldP spid="5" grpId="0"/>
      <p:bldP spid="6" grpId="0"/>
      <p:bldP spid="7" grpId="0"/>
      <p:bldP spid="8" grpId="0"/>
      <p:bldP spid="9" grpId="0"/>
      <p:bldP spid="10" grpId="0"/>
      <p:bldP spid="11" grpId="0"/>
      <p:bldP spid="12" grpId="0"/>
      <p:bldP spid="13" grpId="0"/>
      <p:bldP spid="14" grpId="0"/>
      <p:bldP spid="15" grpId="0"/>
      <p:bldP spid="26" grpId="0" animBg="1"/>
      <p:bldP spid="26" grpId="1" animBg="1"/>
      <p:bldP spid="26" grpId="2" animBg="1"/>
      <p:bldP spid="29" grpId="0" animBg="1"/>
      <p:bldP spid="29" grpId="1" animBg="1"/>
      <p:bldP spid="29" grpId="2" animBg="1"/>
      <p:bldP spid="29" grpId="3" animBg="1"/>
      <p:bldP spid="30" grpId="0" animBg="1"/>
      <p:bldP spid="30" grpId="1" animBg="1"/>
      <p:bldP spid="30" grpId="2" animBg="1"/>
      <p:bldP spid="30" grpId="3" animBg="1"/>
      <p:bldP spid="30" grpId="4" animBg="1"/>
      <p:bldP spid="30" grpId="5" animBg="1"/>
      <p:bldP spid="31" grpId="0" animBg="1"/>
      <p:bldP spid="31" grpId="1" animBg="1"/>
      <p:bldP spid="32" grpId="0" animBg="1"/>
      <p:bldP spid="32" grpId="1" animBg="1"/>
      <p:bldP spid="33" grpId="0" animBg="1"/>
      <p:bldP spid="38" grpId="0" animBg="1"/>
      <p:bldP spid="38" grpId="1" animBg="1"/>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1"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Namen und Adressen</a:t>
            </a:r>
          </a:p>
        </p:txBody>
      </p:sp>
      <p:pic>
        <p:nvPicPr>
          <p:cNvPr id="6" name="Inhaltsplatzhalter 5" descr="Bildschirmfoto 2016-04-22 um 08.38.08.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99" b="998"/>
          <a:stretch/>
        </p:blipFill>
        <p:spPr>
          <a:xfrm>
            <a:off x="628650" y="2087406"/>
            <a:ext cx="7886700" cy="3774727"/>
          </a:xfrm>
        </p:spPr>
      </p:pic>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4</a:t>
            </a:fld>
            <a:endParaRPr lang="de-DE"/>
          </a:p>
        </p:txBody>
      </p:sp>
    </p:spTree>
    <p:extLst>
      <p:ext uri="{BB962C8B-B14F-4D97-AF65-F5344CB8AC3E}">
        <p14:creationId xmlns:p14="http://schemas.microsoft.com/office/powerpoint/2010/main" val="1159270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Abarbeitung der DNS Anfragen</a:t>
            </a:r>
          </a:p>
        </p:txBody>
      </p:sp>
      <p:sp>
        <p:nvSpPr>
          <p:cNvPr id="6" name="Content Placeholder 5"/>
          <p:cNvSpPr>
            <a:spLocks noGrp="1"/>
          </p:cNvSpPr>
          <p:nvPr>
            <p:ph idx="1"/>
          </p:nvPr>
        </p:nvSpPr>
        <p:spPr/>
        <p:txBody>
          <a:bodyPr>
            <a:normAutofit/>
          </a:bodyPr>
          <a:lstStyle/>
          <a:p>
            <a:r>
              <a:rPr lang="de-DE" dirty="0"/>
              <a:t>Man unterscheidet</a:t>
            </a:r>
          </a:p>
          <a:p>
            <a:pPr lvl="1"/>
            <a:r>
              <a:rPr lang="de-DE" dirty="0"/>
              <a:t>Iterative Anfragen</a:t>
            </a:r>
          </a:p>
          <a:p>
            <a:pPr lvl="1"/>
            <a:r>
              <a:rPr lang="de-DE" dirty="0"/>
              <a:t>Rekursive Anfragen</a:t>
            </a:r>
          </a:p>
          <a:p>
            <a:endParaRPr lang="de-DE" dirty="0"/>
          </a:p>
          <a:p>
            <a:r>
              <a:rPr lang="de-DE" dirty="0"/>
              <a:t>Iterative Anfragen geben jeweils Teilantwort der Anfrage (z.B.: Root Nameserver gibt nur den NS für „.de“ als Antwort zur Anfrage „dns1.nm.ifi.lmu.de“)</a:t>
            </a:r>
          </a:p>
          <a:p>
            <a:r>
              <a:rPr lang="de-DE" dirty="0"/>
              <a:t>Rekursive Anfragen geben immer vollständige Antwort, erhöhen aber die Last auf beteiligte Nameserver (außerdem Sicherheitsrisiken)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40</a:t>
            </a:fld>
            <a:endParaRPr lang="de-DE"/>
          </a:p>
        </p:txBody>
      </p:sp>
    </p:spTree>
    <p:extLst>
      <p:ext uri="{BB962C8B-B14F-4D97-AF65-F5344CB8AC3E}">
        <p14:creationId xmlns:p14="http://schemas.microsoft.com/office/powerpoint/2010/main" val="2371928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wolke3.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7306177">
            <a:off x="2997359" y="2321118"/>
            <a:ext cx="3828858" cy="2271601"/>
          </a:xfrm>
          <a:prstGeom prst="rect">
            <a:avLst/>
          </a:prstGeom>
          <a:noFill/>
          <a:effectLst/>
        </p:spPr>
      </p:pic>
      <p:pic>
        <p:nvPicPr>
          <p:cNvPr id="5" name="Bild 4"/>
          <p:cNvPicPr>
            <a:picLocks noChangeAspect="1"/>
          </p:cNvPicPr>
          <p:nvPr/>
        </p:nvPicPr>
        <p:blipFill>
          <a:blip r:embed="rId3"/>
          <a:stretch>
            <a:fillRect/>
          </a:stretch>
        </p:blipFill>
        <p:spPr>
          <a:xfrm>
            <a:off x="3945077" y="3494204"/>
            <a:ext cx="1180358" cy="1094111"/>
          </a:xfrm>
          <a:prstGeom prst="rect">
            <a:avLst/>
          </a:prstGeom>
        </p:spPr>
      </p:pic>
      <p:pic>
        <p:nvPicPr>
          <p:cNvPr id="9" name="Bild 8"/>
          <p:cNvPicPr>
            <a:picLocks noChangeAspect="1"/>
          </p:cNvPicPr>
          <p:nvPr/>
        </p:nvPicPr>
        <p:blipFill>
          <a:blip r:embed="rId4"/>
          <a:stretch>
            <a:fillRect/>
          </a:stretch>
        </p:blipFill>
        <p:spPr>
          <a:xfrm>
            <a:off x="5450111" y="5202297"/>
            <a:ext cx="606476" cy="852857"/>
          </a:xfrm>
          <a:prstGeom prst="rect">
            <a:avLst/>
          </a:prstGeom>
        </p:spPr>
      </p:pic>
      <p:sp>
        <p:nvSpPr>
          <p:cNvPr id="38" name="Freihandform 37"/>
          <p:cNvSpPr/>
          <p:nvPr/>
        </p:nvSpPr>
        <p:spPr>
          <a:xfrm>
            <a:off x="4683997" y="2617403"/>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9" name="Freihandform 38"/>
          <p:cNvSpPr/>
          <p:nvPr/>
        </p:nvSpPr>
        <p:spPr>
          <a:xfrm>
            <a:off x="4984005" y="2787416"/>
            <a:ext cx="820022" cy="850062"/>
          </a:xfrm>
          <a:custGeom>
            <a:avLst/>
            <a:gdLst>
              <a:gd name="connsiteX0" fmla="*/ 820022 w 820022"/>
              <a:gd name="connsiteY0" fmla="*/ 0 h 850062"/>
              <a:gd name="connsiteX1" fmla="*/ 550015 w 820022"/>
              <a:gd name="connsiteY1" fmla="*/ 520038 h 850062"/>
              <a:gd name="connsiteX2" fmla="*/ 0 w 820022"/>
              <a:gd name="connsiteY2" fmla="*/ 850062 h 850062"/>
            </a:gdLst>
            <a:ahLst/>
            <a:cxnLst>
              <a:cxn ang="0">
                <a:pos x="connsiteX0" y="connsiteY0"/>
              </a:cxn>
              <a:cxn ang="0">
                <a:pos x="connsiteX1" y="connsiteY1"/>
              </a:cxn>
              <a:cxn ang="0">
                <a:pos x="connsiteX2" y="connsiteY2"/>
              </a:cxn>
            </a:cxnLst>
            <a:rect l="l" t="t" r="r" b="b"/>
            <a:pathLst>
              <a:path w="820022" h="850062">
                <a:moveTo>
                  <a:pt x="820022" y="0"/>
                </a:moveTo>
                <a:cubicBezTo>
                  <a:pt x="753353" y="189180"/>
                  <a:pt x="686685" y="378361"/>
                  <a:pt x="550015" y="520038"/>
                </a:cubicBezTo>
                <a:cubicBezTo>
                  <a:pt x="413345" y="661715"/>
                  <a:pt x="0" y="850062"/>
                  <a:pt x="0" y="850062"/>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0" name="Freihandform 39"/>
          <p:cNvSpPr/>
          <p:nvPr/>
        </p:nvSpPr>
        <p:spPr>
          <a:xfrm>
            <a:off x="5104008" y="3377459"/>
            <a:ext cx="1110031" cy="340025"/>
          </a:xfrm>
          <a:custGeom>
            <a:avLst/>
            <a:gdLst>
              <a:gd name="connsiteX0" fmla="*/ 0 w 1110031"/>
              <a:gd name="connsiteY0" fmla="*/ 340025 h 340025"/>
              <a:gd name="connsiteX1" fmla="*/ 650018 w 1110031"/>
              <a:gd name="connsiteY1" fmla="*/ 70005 h 340025"/>
              <a:gd name="connsiteX2" fmla="*/ 1110031 w 1110031"/>
              <a:gd name="connsiteY2" fmla="*/ 0 h 340025"/>
            </a:gdLst>
            <a:ahLst/>
            <a:cxnLst>
              <a:cxn ang="0">
                <a:pos x="connsiteX0" y="connsiteY0"/>
              </a:cxn>
              <a:cxn ang="0">
                <a:pos x="connsiteX1" y="connsiteY1"/>
              </a:cxn>
              <a:cxn ang="0">
                <a:pos x="connsiteX2" y="connsiteY2"/>
              </a:cxn>
            </a:cxnLst>
            <a:rect l="l" t="t" r="r" b="b"/>
            <a:pathLst>
              <a:path w="1110031" h="340025">
                <a:moveTo>
                  <a:pt x="0" y="340025"/>
                </a:moveTo>
                <a:cubicBezTo>
                  <a:pt x="232506" y="233350"/>
                  <a:pt x="465013" y="126676"/>
                  <a:pt x="650018" y="70005"/>
                </a:cubicBezTo>
                <a:cubicBezTo>
                  <a:pt x="835023" y="13334"/>
                  <a:pt x="1035029" y="11667"/>
                  <a:pt x="1110031" y="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1" name="Freihandform 40"/>
          <p:cNvSpPr/>
          <p:nvPr/>
        </p:nvSpPr>
        <p:spPr>
          <a:xfrm>
            <a:off x="5064007" y="3607476"/>
            <a:ext cx="1150032" cy="303510"/>
          </a:xfrm>
          <a:custGeom>
            <a:avLst/>
            <a:gdLst>
              <a:gd name="connsiteX0" fmla="*/ 0 w 1150032"/>
              <a:gd name="connsiteY0" fmla="*/ 290021 h 303510"/>
              <a:gd name="connsiteX1" fmla="*/ 590016 w 1150032"/>
              <a:gd name="connsiteY1" fmla="*/ 270019 h 303510"/>
              <a:gd name="connsiteX2" fmla="*/ 1150032 w 1150032"/>
              <a:gd name="connsiteY2" fmla="*/ 0 h 303510"/>
            </a:gdLst>
            <a:ahLst/>
            <a:cxnLst>
              <a:cxn ang="0">
                <a:pos x="connsiteX0" y="connsiteY0"/>
              </a:cxn>
              <a:cxn ang="0">
                <a:pos x="connsiteX1" y="connsiteY1"/>
              </a:cxn>
              <a:cxn ang="0">
                <a:pos x="connsiteX2" y="connsiteY2"/>
              </a:cxn>
            </a:cxnLst>
            <a:rect l="l" t="t" r="r" b="b"/>
            <a:pathLst>
              <a:path w="1150032" h="303510">
                <a:moveTo>
                  <a:pt x="0" y="290021"/>
                </a:moveTo>
                <a:cubicBezTo>
                  <a:pt x="199172" y="304188"/>
                  <a:pt x="398344" y="318356"/>
                  <a:pt x="590016" y="270019"/>
                </a:cubicBezTo>
                <a:cubicBezTo>
                  <a:pt x="781688" y="221682"/>
                  <a:pt x="1150032" y="0"/>
                  <a:pt x="1150032" y="0"/>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2" name="Freihandform 41"/>
          <p:cNvSpPr/>
          <p:nvPr/>
        </p:nvSpPr>
        <p:spPr>
          <a:xfrm>
            <a:off x="4974005" y="4044414"/>
            <a:ext cx="1240034" cy="263113"/>
          </a:xfrm>
          <a:custGeom>
            <a:avLst/>
            <a:gdLst>
              <a:gd name="connsiteX0" fmla="*/ 0 w 1240034"/>
              <a:gd name="connsiteY0" fmla="*/ 23095 h 263113"/>
              <a:gd name="connsiteX1" fmla="*/ 510014 w 1240034"/>
              <a:gd name="connsiteY1" fmla="*/ 23095 h 263113"/>
              <a:gd name="connsiteX2" fmla="*/ 1240034 w 1240034"/>
              <a:gd name="connsiteY2" fmla="*/ 263113 h 263113"/>
            </a:gdLst>
            <a:ahLst/>
            <a:cxnLst>
              <a:cxn ang="0">
                <a:pos x="connsiteX0" y="connsiteY0"/>
              </a:cxn>
              <a:cxn ang="0">
                <a:pos x="connsiteX1" y="connsiteY1"/>
              </a:cxn>
              <a:cxn ang="0">
                <a:pos x="connsiteX2" y="connsiteY2"/>
              </a:cxn>
            </a:cxnLst>
            <a:rect l="l" t="t" r="r" b="b"/>
            <a:pathLst>
              <a:path w="1240034" h="263113">
                <a:moveTo>
                  <a:pt x="0" y="23095"/>
                </a:moveTo>
                <a:cubicBezTo>
                  <a:pt x="151671" y="3093"/>
                  <a:pt x="303342" y="-16908"/>
                  <a:pt x="510014" y="23095"/>
                </a:cubicBezTo>
                <a:cubicBezTo>
                  <a:pt x="716686" y="63098"/>
                  <a:pt x="1240034" y="263113"/>
                  <a:pt x="1240034" y="263113"/>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3" name="Freihandform 42"/>
          <p:cNvSpPr/>
          <p:nvPr/>
        </p:nvSpPr>
        <p:spPr>
          <a:xfrm>
            <a:off x="4904003" y="4187518"/>
            <a:ext cx="1300035" cy="480035"/>
          </a:xfrm>
          <a:custGeom>
            <a:avLst/>
            <a:gdLst>
              <a:gd name="connsiteX0" fmla="*/ 0 w 1300035"/>
              <a:gd name="connsiteY0" fmla="*/ 0 h 480035"/>
              <a:gd name="connsiteX1" fmla="*/ 550015 w 1300035"/>
              <a:gd name="connsiteY1" fmla="*/ 390028 h 480035"/>
              <a:gd name="connsiteX2" fmla="*/ 1300035 w 1300035"/>
              <a:gd name="connsiteY2" fmla="*/ 480035 h 480035"/>
            </a:gdLst>
            <a:ahLst/>
            <a:cxnLst>
              <a:cxn ang="0">
                <a:pos x="connsiteX0" y="connsiteY0"/>
              </a:cxn>
              <a:cxn ang="0">
                <a:pos x="connsiteX1" y="connsiteY1"/>
              </a:cxn>
              <a:cxn ang="0">
                <a:pos x="connsiteX2" y="connsiteY2"/>
              </a:cxn>
            </a:cxnLst>
            <a:rect l="l" t="t" r="r" b="b"/>
            <a:pathLst>
              <a:path w="1300035" h="480035">
                <a:moveTo>
                  <a:pt x="0" y="0"/>
                </a:moveTo>
                <a:cubicBezTo>
                  <a:pt x="166671" y="155011"/>
                  <a:pt x="333342" y="310022"/>
                  <a:pt x="550015" y="390028"/>
                </a:cubicBezTo>
                <a:cubicBezTo>
                  <a:pt x="766688" y="470034"/>
                  <a:pt x="1300035" y="480035"/>
                  <a:pt x="1300035" y="480035"/>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4" name="Freihandform 43"/>
          <p:cNvSpPr/>
          <p:nvPr/>
        </p:nvSpPr>
        <p:spPr>
          <a:xfrm>
            <a:off x="4763999" y="4397533"/>
            <a:ext cx="950026" cy="820060"/>
          </a:xfrm>
          <a:custGeom>
            <a:avLst/>
            <a:gdLst>
              <a:gd name="connsiteX0" fmla="*/ 0 w 950026"/>
              <a:gd name="connsiteY0" fmla="*/ 0 h 820060"/>
              <a:gd name="connsiteX1" fmla="*/ 680019 w 950026"/>
              <a:gd name="connsiteY1" fmla="*/ 390029 h 820060"/>
              <a:gd name="connsiteX2" fmla="*/ 950026 w 950026"/>
              <a:gd name="connsiteY2" fmla="*/ 820060 h 820060"/>
            </a:gdLst>
            <a:ahLst/>
            <a:cxnLst>
              <a:cxn ang="0">
                <a:pos x="connsiteX0" y="connsiteY0"/>
              </a:cxn>
              <a:cxn ang="0">
                <a:pos x="connsiteX1" y="connsiteY1"/>
              </a:cxn>
              <a:cxn ang="0">
                <a:pos x="connsiteX2" y="connsiteY2"/>
              </a:cxn>
            </a:cxnLst>
            <a:rect l="l" t="t" r="r" b="b"/>
            <a:pathLst>
              <a:path w="950026" h="820060">
                <a:moveTo>
                  <a:pt x="0" y="0"/>
                </a:moveTo>
                <a:cubicBezTo>
                  <a:pt x="260840" y="126676"/>
                  <a:pt x="521681" y="253352"/>
                  <a:pt x="680019" y="390029"/>
                </a:cubicBezTo>
                <a:cubicBezTo>
                  <a:pt x="838357" y="526706"/>
                  <a:pt x="950026" y="820060"/>
                  <a:pt x="950026" y="82006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5" name="Freihandform 44"/>
          <p:cNvSpPr/>
          <p:nvPr/>
        </p:nvSpPr>
        <p:spPr>
          <a:xfrm>
            <a:off x="4613995" y="4477539"/>
            <a:ext cx="840023" cy="1120082"/>
          </a:xfrm>
          <a:custGeom>
            <a:avLst/>
            <a:gdLst>
              <a:gd name="connsiteX0" fmla="*/ 0 w 840023"/>
              <a:gd name="connsiteY0" fmla="*/ 0 h 1120082"/>
              <a:gd name="connsiteX1" fmla="*/ 260007 w 840023"/>
              <a:gd name="connsiteY1" fmla="*/ 790058 h 1120082"/>
              <a:gd name="connsiteX2" fmla="*/ 840023 w 840023"/>
              <a:gd name="connsiteY2" fmla="*/ 1120082 h 1120082"/>
            </a:gdLst>
            <a:ahLst/>
            <a:cxnLst>
              <a:cxn ang="0">
                <a:pos x="connsiteX0" y="connsiteY0"/>
              </a:cxn>
              <a:cxn ang="0">
                <a:pos x="connsiteX1" y="connsiteY1"/>
              </a:cxn>
              <a:cxn ang="0">
                <a:pos x="connsiteX2" y="connsiteY2"/>
              </a:cxn>
            </a:cxnLst>
            <a:rect l="l" t="t" r="r" b="b"/>
            <a:pathLst>
              <a:path w="840023" h="1120082">
                <a:moveTo>
                  <a:pt x="0" y="0"/>
                </a:moveTo>
                <a:cubicBezTo>
                  <a:pt x="60001" y="301689"/>
                  <a:pt x="120003" y="603378"/>
                  <a:pt x="260007" y="790058"/>
                </a:cubicBezTo>
                <a:cubicBezTo>
                  <a:pt x="400011" y="976738"/>
                  <a:pt x="840023" y="1120082"/>
                  <a:pt x="840023" y="1120082"/>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Freihandform 45"/>
          <p:cNvSpPr/>
          <p:nvPr/>
        </p:nvSpPr>
        <p:spPr>
          <a:xfrm>
            <a:off x="4683997" y="2617403"/>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7" name="Bild 6"/>
          <p:cNvPicPr>
            <a:picLocks noChangeAspect="1"/>
          </p:cNvPicPr>
          <p:nvPr/>
        </p:nvPicPr>
        <p:blipFill>
          <a:blip r:embed="rId4"/>
          <a:stretch>
            <a:fillRect/>
          </a:stretch>
        </p:blipFill>
        <p:spPr>
          <a:xfrm>
            <a:off x="6208987" y="2978652"/>
            <a:ext cx="606476" cy="852857"/>
          </a:xfrm>
          <a:prstGeom prst="rect">
            <a:avLst/>
          </a:prstGeom>
        </p:spPr>
      </p:pic>
      <p:sp>
        <p:nvSpPr>
          <p:cNvPr id="48" name="Textfeld 47"/>
          <p:cNvSpPr txBox="1"/>
          <p:nvPr/>
        </p:nvSpPr>
        <p:spPr>
          <a:xfrm>
            <a:off x="6734733" y="3004170"/>
            <a:ext cx="1261984" cy="584776"/>
          </a:xfrm>
          <a:prstGeom prst="rect">
            <a:avLst/>
          </a:prstGeom>
          <a:noFill/>
        </p:spPr>
        <p:txBody>
          <a:bodyPr wrap="none" rtlCol="0">
            <a:spAutoFit/>
          </a:bodyPr>
          <a:lstStyle/>
          <a:p>
            <a:r>
              <a:rPr lang="de-DE" sz="1600" dirty="0"/>
              <a:t>Root</a:t>
            </a:r>
          </a:p>
          <a:p>
            <a:r>
              <a:rPr lang="de-DE" sz="1600" dirty="0"/>
              <a:t>Name Server</a:t>
            </a:r>
          </a:p>
        </p:txBody>
      </p:sp>
      <p:sp>
        <p:nvSpPr>
          <p:cNvPr id="52" name="Textfeld 51"/>
          <p:cNvSpPr txBox="1"/>
          <p:nvPr/>
        </p:nvSpPr>
        <p:spPr>
          <a:xfrm>
            <a:off x="5996587" y="3704638"/>
            <a:ext cx="2401018" cy="338554"/>
          </a:xfrm>
          <a:prstGeom prst="rect">
            <a:avLst/>
          </a:prstGeom>
          <a:noFill/>
        </p:spPr>
        <p:txBody>
          <a:bodyPr wrap="none" rtlCol="0">
            <a:spAutoFit/>
          </a:bodyPr>
          <a:lstStyle/>
          <a:p>
            <a:r>
              <a:rPr lang="de-DE" sz="1600" dirty="0">
                <a:solidFill>
                  <a:srgbClr val="3366FF"/>
                </a:solidFill>
                <a:latin typeface="Courier"/>
                <a:cs typeface="Courier"/>
              </a:rPr>
              <a:t>G.ROOT-SERVERS.NET </a:t>
            </a:r>
          </a:p>
        </p:txBody>
      </p:sp>
      <p:sp>
        <p:nvSpPr>
          <p:cNvPr id="56" name="Abgerundetes Rechteck 55"/>
          <p:cNvSpPr/>
          <p:nvPr/>
        </p:nvSpPr>
        <p:spPr>
          <a:xfrm>
            <a:off x="6066785" y="2942893"/>
            <a:ext cx="2237585" cy="1141525"/>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a:blip r:embed="rId4"/>
          <a:stretch>
            <a:fillRect/>
          </a:stretch>
        </p:blipFill>
        <p:spPr>
          <a:xfrm>
            <a:off x="5450111" y="1973395"/>
            <a:ext cx="606476" cy="852857"/>
          </a:xfrm>
          <a:prstGeom prst="rect">
            <a:avLst/>
          </a:prstGeom>
        </p:spPr>
      </p:pic>
      <p:sp>
        <p:nvSpPr>
          <p:cNvPr id="47" name="Textfeld 46"/>
          <p:cNvSpPr txBox="1"/>
          <p:nvPr/>
        </p:nvSpPr>
        <p:spPr>
          <a:xfrm>
            <a:off x="4913638" y="1153239"/>
            <a:ext cx="1901825" cy="584776"/>
          </a:xfrm>
          <a:prstGeom prst="rect">
            <a:avLst/>
          </a:prstGeom>
          <a:noFill/>
        </p:spPr>
        <p:txBody>
          <a:bodyPr wrap="square" rtlCol="0">
            <a:spAutoFit/>
          </a:bodyPr>
          <a:lstStyle/>
          <a:p>
            <a:pPr algn="ctr"/>
            <a:r>
              <a:rPr lang="de-DE" sz="1600" dirty="0"/>
              <a:t>Lokaler </a:t>
            </a:r>
          </a:p>
          <a:p>
            <a:pPr algn="ctr"/>
            <a:r>
              <a:rPr lang="de-DE" sz="1600" dirty="0"/>
              <a:t>Name Server</a:t>
            </a:r>
          </a:p>
        </p:txBody>
      </p:sp>
      <p:sp>
        <p:nvSpPr>
          <p:cNvPr id="51" name="Textfeld 50"/>
          <p:cNvSpPr txBox="1"/>
          <p:nvPr/>
        </p:nvSpPr>
        <p:spPr>
          <a:xfrm>
            <a:off x="4913638" y="1672943"/>
            <a:ext cx="1908495" cy="338554"/>
          </a:xfrm>
          <a:prstGeom prst="rect">
            <a:avLst/>
          </a:prstGeom>
          <a:noFill/>
        </p:spPr>
        <p:txBody>
          <a:bodyPr wrap="none" rtlCol="0">
            <a:spAutoFit/>
          </a:bodyPr>
          <a:lstStyle/>
          <a:p>
            <a:r>
              <a:rPr lang="de-DE" sz="1600" dirty="0" err="1">
                <a:solidFill>
                  <a:srgbClr val="3366FF"/>
                </a:solidFill>
                <a:latin typeface="Courier"/>
                <a:cs typeface="Courier"/>
              </a:rPr>
              <a:t>dnsl.nm.ifi.de</a:t>
            </a:r>
            <a:endParaRPr lang="de-DE" sz="1600" dirty="0">
              <a:solidFill>
                <a:srgbClr val="3366FF"/>
              </a:solidFill>
              <a:latin typeface="Courier"/>
              <a:cs typeface="Courier"/>
            </a:endParaRPr>
          </a:p>
        </p:txBody>
      </p:sp>
      <p:sp>
        <p:nvSpPr>
          <p:cNvPr id="55" name="Abgerundetes Rechteck 54"/>
          <p:cNvSpPr/>
          <p:nvPr/>
        </p:nvSpPr>
        <p:spPr>
          <a:xfrm>
            <a:off x="4964279" y="1168484"/>
            <a:ext cx="1857854" cy="1657768"/>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4"/>
          <a:stretch>
            <a:fillRect/>
          </a:stretch>
        </p:blipFill>
        <p:spPr>
          <a:xfrm>
            <a:off x="6208987" y="4193924"/>
            <a:ext cx="606476" cy="852857"/>
          </a:xfrm>
          <a:prstGeom prst="rect">
            <a:avLst/>
          </a:prstGeom>
        </p:spPr>
      </p:pic>
      <p:sp>
        <p:nvSpPr>
          <p:cNvPr id="49" name="Textfeld 48"/>
          <p:cNvSpPr txBox="1"/>
          <p:nvPr/>
        </p:nvSpPr>
        <p:spPr>
          <a:xfrm>
            <a:off x="6755463" y="4248635"/>
            <a:ext cx="1966103" cy="584776"/>
          </a:xfrm>
          <a:prstGeom prst="rect">
            <a:avLst/>
          </a:prstGeom>
          <a:noFill/>
        </p:spPr>
        <p:txBody>
          <a:bodyPr wrap="none" rtlCol="0">
            <a:spAutoFit/>
          </a:bodyPr>
          <a:lstStyle/>
          <a:p>
            <a:r>
              <a:rPr lang="de-DE" sz="1600" dirty="0"/>
              <a:t>autoritativer</a:t>
            </a:r>
          </a:p>
          <a:p>
            <a:r>
              <a:rPr lang="de-DE" sz="1600" dirty="0"/>
              <a:t>Name Server für </a:t>
            </a:r>
            <a:r>
              <a:rPr lang="de-DE" sz="1600" dirty="0">
                <a:solidFill>
                  <a:srgbClr val="7F7F7F"/>
                </a:solidFill>
                <a:latin typeface="Courier"/>
                <a:cs typeface="Courier"/>
              </a:rPr>
              <a:t>de.</a:t>
            </a:r>
          </a:p>
        </p:txBody>
      </p:sp>
      <p:sp>
        <p:nvSpPr>
          <p:cNvPr id="53" name="Textfeld 52"/>
          <p:cNvSpPr txBox="1"/>
          <p:nvPr/>
        </p:nvSpPr>
        <p:spPr>
          <a:xfrm>
            <a:off x="6755463" y="4654564"/>
            <a:ext cx="1169711" cy="338554"/>
          </a:xfrm>
          <a:prstGeom prst="rect">
            <a:avLst/>
          </a:prstGeom>
          <a:noFill/>
        </p:spPr>
        <p:txBody>
          <a:bodyPr wrap="none" rtlCol="0">
            <a:spAutoFit/>
          </a:bodyPr>
          <a:lstStyle/>
          <a:p>
            <a:r>
              <a:rPr lang="de-DE" sz="1600" dirty="0" err="1">
                <a:solidFill>
                  <a:srgbClr val="3366FF"/>
                </a:solidFill>
                <a:latin typeface="Courier"/>
                <a:cs typeface="Courier"/>
              </a:rPr>
              <a:t>a.nic.de</a:t>
            </a:r>
            <a:endParaRPr lang="de-DE" sz="1600" dirty="0">
              <a:solidFill>
                <a:srgbClr val="3366FF"/>
              </a:solidFill>
              <a:latin typeface="Courier"/>
              <a:cs typeface="Courier"/>
            </a:endParaRPr>
          </a:p>
        </p:txBody>
      </p:sp>
      <p:sp>
        <p:nvSpPr>
          <p:cNvPr id="57" name="Abgerundetes Rechteck 56"/>
          <p:cNvSpPr/>
          <p:nvPr/>
        </p:nvSpPr>
        <p:spPr>
          <a:xfrm>
            <a:off x="6156785" y="4173968"/>
            <a:ext cx="2477595" cy="902816"/>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Textfeld 49"/>
          <p:cNvSpPr txBox="1"/>
          <p:nvPr/>
        </p:nvSpPr>
        <p:spPr>
          <a:xfrm>
            <a:off x="6006587" y="5146782"/>
            <a:ext cx="2893540" cy="830997"/>
          </a:xfrm>
          <a:prstGeom prst="rect">
            <a:avLst/>
          </a:prstGeom>
          <a:noFill/>
        </p:spPr>
        <p:txBody>
          <a:bodyPr wrap="none" rtlCol="0">
            <a:spAutoFit/>
          </a:bodyPr>
          <a:lstStyle/>
          <a:p>
            <a:r>
              <a:rPr lang="de-DE" sz="1600" dirty="0"/>
              <a:t>autoritativer</a:t>
            </a:r>
          </a:p>
          <a:p>
            <a:r>
              <a:rPr lang="de-DE" sz="1600" dirty="0"/>
              <a:t>Name Server für </a:t>
            </a:r>
          </a:p>
          <a:p>
            <a:r>
              <a:rPr lang="de-DE" sz="1600" dirty="0" err="1">
                <a:solidFill>
                  <a:srgbClr val="7F7F7F"/>
                </a:solidFill>
                <a:latin typeface="Courier"/>
                <a:cs typeface="Courier"/>
              </a:rPr>
              <a:t>informatik.uni-ulm.de</a:t>
            </a:r>
            <a:r>
              <a:rPr lang="de-DE" sz="1600" dirty="0">
                <a:solidFill>
                  <a:srgbClr val="7F7F7F"/>
                </a:solidFill>
                <a:latin typeface="Courier"/>
                <a:cs typeface="Courier"/>
              </a:rPr>
              <a:t>.</a:t>
            </a:r>
          </a:p>
        </p:txBody>
      </p:sp>
      <p:sp>
        <p:nvSpPr>
          <p:cNvPr id="54" name="Textfeld 53"/>
          <p:cNvSpPr txBox="1"/>
          <p:nvPr/>
        </p:nvSpPr>
        <p:spPr>
          <a:xfrm>
            <a:off x="5424017" y="5948717"/>
            <a:ext cx="2031626" cy="338554"/>
          </a:xfrm>
          <a:prstGeom prst="rect">
            <a:avLst/>
          </a:prstGeom>
          <a:noFill/>
        </p:spPr>
        <p:txBody>
          <a:bodyPr wrap="none" rtlCol="0">
            <a:spAutoFit/>
          </a:bodyPr>
          <a:lstStyle/>
          <a:p>
            <a:r>
              <a:rPr lang="de-DE" sz="1600" dirty="0" err="1">
                <a:solidFill>
                  <a:srgbClr val="3366FF"/>
                </a:solidFill>
                <a:latin typeface="Courier"/>
                <a:cs typeface="Courier"/>
              </a:rPr>
              <a:t>dnsl.uni-ulm.de</a:t>
            </a:r>
            <a:endParaRPr lang="de-DE" sz="1600" dirty="0">
              <a:solidFill>
                <a:srgbClr val="3366FF"/>
              </a:solidFill>
              <a:latin typeface="Courier"/>
              <a:cs typeface="Courier"/>
            </a:endParaRPr>
          </a:p>
        </p:txBody>
      </p:sp>
      <p:sp>
        <p:nvSpPr>
          <p:cNvPr id="58" name="Abgerundetes Rechteck 57"/>
          <p:cNvSpPr/>
          <p:nvPr/>
        </p:nvSpPr>
        <p:spPr>
          <a:xfrm>
            <a:off x="5355935" y="5186785"/>
            <a:ext cx="3438449" cy="1120487"/>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Freihandform 62"/>
          <p:cNvSpPr/>
          <p:nvPr/>
        </p:nvSpPr>
        <p:spPr>
          <a:xfrm>
            <a:off x="4984005" y="2787416"/>
            <a:ext cx="820022" cy="850062"/>
          </a:xfrm>
          <a:custGeom>
            <a:avLst/>
            <a:gdLst>
              <a:gd name="connsiteX0" fmla="*/ 820022 w 820022"/>
              <a:gd name="connsiteY0" fmla="*/ 0 h 850062"/>
              <a:gd name="connsiteX1" fmla="*/ 550015 w 820022"/>
              <a:gd name="connsiteY1" fmla="*/ 520038 h 850062"/>
              <a:gd name="connsiteX2" fmla="*/ 0 w 820022"/>
              <a:gd name="connsiteY2" fmla="*/ 850062 h 850062"/>
            </a:gdLst>
            <a:ahLst/>
            <a:cxnLst>
              <a:cxn ang="0">
                <a:pos x="connsiteX0" y="connsiteY0"/>
              </a:cxn>
              <a:cxn ang="0">
                <a:pos x="connsiteX1" y="connsiteY1"/>
              </a:cxn>
              <a:cxn ang="0">
                <a:pos x="connsiteX2" y="connsiteY2"/>
              </a:cxn>
            </a:cxnLst>
            <a:rect l="l" t="t" r="r" b="b"/>
            <a:pathLst>
              <a:path w="820022" h="850062">
                <a:moveTo>
                  <a:pt x="820022" y="0"/>
                </a:moveTo>
                <a:cubicBezTo>
                  <a:pt x="753353" y="189180"/>
                  <a:pt x="686685" y="378361"/>
                  <a:pt x="550015" y="520038"/>
                </a:cubicBezTo>
                <a:cubicBezTo>
                  <a:pt x="413345" y="661715"/>
                  <a:pt x="0" y="850062"/>
                  <a:pt x="0" y="850062"/>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4" name="Freihandform 63"/>
          <p:cNvSpPr/>
          <p:nvPr/>
        </p:nvSpPr>
        <p:spPr>
          <a:xfrm>
            <a:off x="5104008" y="3377459"/>
            <a:ext cx="1110031" cy="340025"/>
          </a:xfrm>
          <a:custGeom>
            <a:avLst/>
            <a:gdLst>
              <a:gd name="connsiteX0" fmla="*/ 0 w 1110031"/>
              <a:gd name="connsiteY0" fmla="*/ 340025 h 340025"/>
              <a:gd name="connsiteX1" fmla="*/ 650018 w 1110031"/>
              <a:gd name="connsiteY1" fmla="*/ 70005 h 340025"/>
              <a:gd name="connsiteX2" fmla="*/ 1110031 w 1110031"/>
              <a:gd name="connsiteY2" fmla="*/ 0 h 340025"/>
            </a:gdLst>
            <a:ahLst/>
            <a:cxnLst>
              <a:cxn ang="0">
                <a:pos x="connsiteX0" y="connsiteY0"/>
              </a:cxn>
              <a:cxn ang="0">
                <a:pos x="connsiteX1" y="connsiteY1"/>
              </a:cxn>
              <a:cxn ang="0">
                <a:pos x="connsiteX2" y="connsiteY2"/>
              </a:cxn>
            </a:cxnLst>
            <a:rect l="l" t="t" r="r" b="b"/>
            <a:pathLst>
              <a:path w="1110031" h="340025">
                <a:moveTo>
                  <a:pt x="0" y="340025"/>
                </a:moveTo>
                <a:cubicBezTo>
                  <a:pt x="232506" y="233350"/>
                  <a:pt x="465013" y="126676"/>
                  <a:pt x="650018" y="70005"/>
                </a:cubicBezTo>
                <a:cubicBezTo>
                  <a:pt x="835023" y="13334"/>
                  <a:pt x="1035029" y="11667"/>
                  <a:pt x="1110031"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5" name="Freihandform 64"/>
          <p:cNvSpPr/>
          <p:nvPr/>
        </p:nvSpPr>
        <p:spPr>
          <a:xfrm>
            <a:off x="5064007" y="3607476"/>
            <a:ext cx="1150032" cy="303510"/>
          </a:xfrm>
          <a:custGeom>
            <a:avLst/>
            <a:gdLst>
              <a:gd name="connsiteX0" fmla="*/ 0 w 1150032"/>
              <a:gd name="connsiteY0" fmla="*/ 290021 h 303510"/>
              <a:gd name="connsiteX1" fmla="*/ 590016 w 1150032"/>
              <a:gd name="connsiteY1" fmla="*/ 270019 h 303510"/>
              <a:gd name="connsiteX2" fmla="*/ 1150032 w 1150032"/>
              <a:gd name="connsiteY2" fmla="*/ 0 h 303510"/>
            </a:gdLst>
            <a:ahLst/>
            <a:cxnLst>
              <a:cxn ang="0">
                <a:pos x="connsiteX0" y="connsiteY0"/>
              </a:cxn>
              <a:cxn ang="0">
                <a:pos x="connsiteX1" y="connsiteY1"/>
              </a:cxn>
              <a:cxn ang="0">
                <a:pos x="connsiteX2" y="connsiteY2"/>
              </a:cxn>
            </a:cxnLst>
            <a:rect l="l" t="t" r="r" b="b"/>
            <a:pathLst>
              <a:path w="1150032" h="303510">
                <a:moveTo>
                  <a:pt x="0" y="290021"/>
                </a:moveTo>
                <a:cubicBezTo>
                  <a:pt x="199172" y="304188"/>
                  <a:pt x="398344" y="318356"/>
                  <a:pt x="590016" y="270019"/>
                </a:cubicBezTo>
                <a:cubicBezTo>
                  <a:pt x="781688" y="221682"/>
                  <a:pt x="1150032" y="0"/>
                  <a:pt x="1150032" y="0"/>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6" name="Freihandform 65"/>
          <p:cNvSpPr/>
          <p:nvPr/>
        </p:nvSpPr>
        <p:spPr>
          <a:xfrm>
            <a:off x="4974005" y="4044414"/>
            <a:ext cx="1240034" cy="263113"/>
          </a:xfrm>
          <a:custGeom>
            <a:avLst/>
            <a:gdLst>
              <a:gd name="connsiteX0" fmla="*/ 0 w 1240034"/>
              <a:gd name="connsiteY0" fmla="*/ 23095 h 263113"/>
              <a:gd name="connsiteX1" fmla="*/ 510014 w 1240034"/>
              <a:gd name="connsiteY1" fmla="*/ 23095 h 263113"/>
              <a:gd name="connsiteX2" fmla="*/ 1240034 w 1240034"/>
              <a:gd name="connsiteY2" fmla="*/ 263113 h 263113"/>
            </a:gdLst>
            <a:ahLst/>
            <a:cxnLst>
              <a:cxn ang="0">
                <a:pos x="connsiteX0" y="connsiteY0"/>
              </a:cxn>
              <a:cxn ang="0">
                <a:pos x="connsiteX1" y="connsiteY1"/>
              </a:cxn>
              <a:cxn ang="0">
                <a:pos x="connsiteX2" y="connsiteY2"/>
              </a:cxn>
            </a:cxnLst>
            <a:rect l="l" t="t" r="r" b="b"/>
            <a:pathLst>
              <a:path w="1240034" h="263113">
                <a:moveTo>
                  <a:pt x="0" y="23095"/>
                </a:moveTo>
                <a:cubicBezTo>
                  <a:pt x="151671" y="3093"/>
                  <a:pt x="303342" y="-16908"/>
                  <a:pt x="510014" y="23095"/>
                </a:cubicBezTo>
                <a:cubicBezTo>
                  <a:pt x="716686" y="63098"/>
                  <a:pt x="1240034" y="263113"/>
                  <a:pt x="1240034" y="263113"/>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7" name="Freihandform 66"/>
          <p:cNvSpPr/>
          <p:nvPr/>
        </p:nvSpPr>
        <p:spPr>
          <a:xfrm>
            <a:off x="4904003" y="4187518"/>
            <a:ext cx="1300035" cy="480035"/>
          </a:xfrm>
          <a:custGeom>
            <a:avLst/>
            <a:gdLst>
              <a:gd name="connsiteX0" fmla="*/ 0 w 1300035"/>
              <a:gd name="connsiteY0" fmla="*/ 0 h 480035"/>
              <a:gd name="connsiteX1" fmla="*/ 550015 w 1300035"/>
              <a:gd name="connsiteY1" fmla="*/ 390028 h 480035"/>
              <a:gd name="connsiteX2" fmla="*/ 1300035 w 1300035"/>
              <a:gd name="connsiteY2" fmla="*/ 480035 h 480035"/>
            </a:gdLst>
            <a:ahLst/>
            <a:cxnLst>
              <a:cxn ang="0">
                <a:pos x="connsiteX0" y="connsiteY0"/>
              </a:cxn>
              <a:cxn ang="0">
                <a:pos x="connsiteX1" y="connsiteY1"/>
              </a:cxn>
              <a:cxn ang="0">
                <a:pos x="connsiteX2" y="connsiteY2"/>
              </a:cxn>
            </a:cxnLst>
            <a:rect l="l" t="t" r="r" b="b"/>
            <a:pathLst>
              <a:path w="1300035" h="480035">
                <a:moveTo>
                  <a:pt x="0" y="0"/>
                </a:moveTo>
                <a:cubicBezTo>
                  <a:pt x="166671" y="155011"/>
                  <a:pt x="333342" y="310022"/>
                  <a:pt x="550015" y="390028"/>
                </a:cubicBezTo>
                <a:cubicBezTo>
                  <a:pt x="766688" y="470034"/>
                  <a:pt x="1300035" y="480035"/>
                  <a:pt x="1300035" y="480035"/>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8" name="Freihandform 67"/>
          <p:cNvSpPr/>
          <p:nvPr/>
        </p:nvSpPr>
        <p:spPr>
          <a:xfrm>
            <a:off x="4763999" y="4397533"/>
            <a:ext cx="950026" cy="820060"/>
          </a:xfrm>
          <a:custGeom>
            <a:avLst/>
            <a:gdLst>
              <a:gd name="connsiteX0" fmla="*/ 0 w 950026"/>
              <a:gd name="connsiteY0" fmla="*/ 0 h 820060"/>
              <a:gd name="connsiteX1" fmla="*/ 680019 w 950026"/>
              <a:gd name="connsiteY1" fmla="*/ 390029 h 820060"/>
              <a:gd name="connsiteX2" fmla="*/ 950026 w 950026"/>
              <a:gd name="connsiteY2" fmla="*/ 820060 h 820060"/>
            </a:gdLst>
            <a:ahLst/>
            <a:cxnLst>
              <a:cxn ang="0">
                <a:pos x="connsiteX0" y="connsiteY0"/>
              </a:cxn>
              <a:cxn ang="0">
                <a:pos x="connsiteX1" y="connsiteY1"/>
              </a:cxn>
              <a:cxn ang="0">
                <a:pos x="connsiteX2" y="connsiteY2"/>
              </a:cxn>
            </a:cxnLst>
            <a:rect l="l" t="t" r="r" b="b"/>
            <a:pathLst>
              <a:path w="950026" h="820060">
                <a:moveTo>
                  <a:pt x="0" y="0"/>
                </a:moveTo>
                <a:cubicBezTo>
                  <a:pt x="260840" y="126676"/>
                  <a:pt x="521681" y="253352"/>
                  <a:pt x="680019" y="390029"/>
                </a:cubicBezTo>
                <a:cubicBezTo>
                  <a:pt x="838357" y="526706"/>
                  <a:pt x="950026" y="820060"/>
                  <a:pt x="950026" y="82006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9" name="Freihandform 68"/>
          <p:cNvSpPr/>
          <p:nvPr/>
        </p:nvSpPr>
        <p:spPr>
          <a:xfrm>
            <a:off x="4613995" y="4477539"/>
            <a:ext cx="840023" cy="1120082"/>
          </a:xfrm>
          <a:custGeom>
            <a:avLst/>
            <a:gdLst>
              <a:gd name="connsiteX0" fmla="*/ 0 w 840023"/>
              <a:gd name="connsiteY0" fmla="*/ 0 h 1120082"/>
              <a:gd name="connsiteX1" fmla="*/ 260007 w 840023"/>
              <a:gd name="connsiteY1" fmla="*/ 790058 h 1120082"/>
              <a:gd name="connsiteX2" fmla="*/ 840023 w 840023"/>
              <a:gd name="connsiteY2" fmla="*/ 1120082 h 1120082"/>
            </a:gdLst>
            <a:ahLst/>
            <a:cxnLst>
              <a:cxn ang="0">
                <a:pos x="connsiteX0" y="connsiteY0"/>
              </a:cxn>
              <a:cxn ang="0">
                <a:pos x="connsiteX1" y="connsiteY1"/>
              </a:cxn>
              <a:cxn ang="0">
                <a:pos x="connsiteX2" y="connsiteY2"/>
              </a:cxn>
            </a:cxnLst>
            <a:rect l="l" t="t" r="r" b="b"/>
            <a:pathLst>
              <a:path w="840023" h="1120082">
                <a:moveTo>
                  <a:pt x="0" y="0"/>
                </a:moveTo>
                <a:cubicBezTo>
                  <a:pt x="60001" y="301689"/>
                  <a:pt x="120003" y="603378"/>
                  <a:pt x="260007" y="790058"/>
                </a:cubicBezTo>
                <a:cubicBezTo>
                  <a:pt x="400011" y="976738"/>
                  <a:pt x="840023" y="1120082"/>
                  <a:pt x="840023" y="1120082"/>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70" name="Textfeld 69"/>
          <p:cNvSpPr txBox="1"/>
          <p:nvPr/>
        </p:nvSpPr>
        <p:spPr>
          <a:xfrm>
            <a:off x="4815342" y="2670101"/>
            <a:ext cx="288661" cy="338554"/>
          </a:xfrm>
          <a:prstGeom prst="rect">
            <a:avLst/>
          </a:prstGeom>
          <a:noFill/>
        </p:spPr>
        <p:txBody>
          <a:bodyPr wrap="none" rtlCol="0">
            <a:spAutoFit/>
          </a:bodyPr>
          <a:lstStyle/>
          <a:p>
            <a:r>
              <a:rPr lang="de-DE" sz="1600" dirty="0">
                <a:solidFill>
                  <a:schemeClr val="bg1">
                    <a:lumMod val="65000"/>
                  </a:schemeClr>
                </a:solidFill>
              </a:rPr>
              <a:t>1</a:t>
            </a:r>
          </a:p>
        </p:txBody>
      </p:sp>
      <p:sp>
        <p:nvSpPr>
          <p:cNvPr id="71" name="Textfeld 70"/>
          <p:cNvSpPr txBox="1"/>
          <p:nvPr/>
        </p:nvSpPr>
        <p:spPr>
          <a:xfrm>
            <a:off x="5324017" y="3038905"/>
            <a:ext cx="288661" cy="338554"/>
          </a:xfrm>
          <a:prstGeom prst="rect">
            <a:avLst/>
          </a:prstGeom>
          <a:noFill/>
        </p:spPr>
        <p:txBody>
          <a:bodyPr wrap="none" rtlCol="0">
            <a:spAutoFit/>
          </a:bodyPr>
          <a:lstStyle/>
          <a:p>
            <a:r>
              <a:rPr lang="de-DE" sz="1600" dirty="0">
                <a:solidFill>
                  <a:schemeClr val="bg1">
                    <a:lumMod val="65000"/>
                  </a:schemeClr>
                </a:solidFill>
              </a:rPr>
              <a:t>2</a:t>
            </a:r>
          </a:p>
        </p:txBody>
      </p:sp>
      <p:sp>
        <p:nvSpPr>
          <p:cNvPr id="72" name="Textfeld 71"/>
          <p:cNvSpPr txBox="1"/>
          <p:nvPr/>
        </p:nvSpPr>
        <p:spPr>
          <a:xfrm>
            <a:off x="5659696" y="3155650"/>
            <a:ext cx="288661" cy="338554"/>
          </a:xfrm>
          <a:prstGeom prst="rect">
            <a:avLst/>
          </a:prstGeom>
          <a:noFill/>
        </p:spPr>
        <p:txBody>
          <a:bodyPr wrap="none" rtlCol="0">
            <a:spAutoFit/>
          </a:bodyPr>
          <a:lstStyle/>
          <a:p>
            <a:r>
              <a:rPr lang="de-DE" sz="1600" dirty="0">
                <a:solidFill>
                  <a:schemeClr val="bg1">
                    <a:lumMod val="65000"/>
                  </a:schemeClr>
                </a:solidFill>
              </a:rPr>
              <a:t>3</a:t>
            </a:r>
          </a:p>
        </p:txBody>
      </p:sp>
      <p:sp>
        <p:nvSpPr>
          <p:cNvPr id="73" name="Textfeld 72"/>
          <p:cNvSpPr txBox="1"/>
          <p:nvPr/>
        </p:nvSpPr>
        <p:spPr>
          <a:xfrm>
            <a:off x="5515366" y="3574376"/>
            <a:ext cx="288661" cy="338554"/>
          </a:xfrm>
          <a:prstGeom prst="rect">
            <a:avLst/>
          </a:prstGeom>
          <a:noFill/>
        </p:spPr>
        <p:txBody>
          <a:bodyPr wrap="none" rtlCol="0">
            <a:spAutoFit/>
          </a:bodyPr>
          <a:lstStyle/>
          <a:p>
            <a:r>
              <a:rPr lang="de-DE" sz="1600" dirty="0">
                <a:solidFill>
                  <a:schemeClr val="bg1">
                    <a:lumMod val="65000"/>
                  </a:schemeClr>
                </a:solidFill>
              </a:rPr>
              <a:t>4</a:t>
            </a:r>
          </a:p>
        </p:txBody>
      </p:sp>
      <p:sp>
        <p:nvSpPr>
          <p:cNvPr id="74" name="Textfeld 73"/>
          <p:cNvSpPr txBox="1"/>
          <p:nvPr/>
        </p:nvSpPr>
        <p:spPr>
          <a:xfrm>
            <a:off x="5612678" y="3853913"/>
            <a:ext cx="288661" cy="338554"/>
          </a:xfrm>
          <a:prstGeom prst="rect">
            <a:avLst/>
          </a:prstGeom>
          <a:noFill/>
        </p:spPr>
        <p:txBody>
          <a:bodyPr wrap="none" rtlCol="0">
            <a:spAutoFit/>
          </a:bodyPr>
          <a:lstStyle/>
          <a:p>
            <a:r>
              <a:rPr lang="de-DE" sz="1600" dirty="0">
                <a:solidFill>
                  <a:schemeClr val="bg1">
                    <a:lumMod val="65000"/>
                  </a:schemeClr>
                </a:solidFill>
              </a:rPr>
              <a:t>5</a:t>
            </a:r>
          </a:p>
        </p:txBody>
      </p:sp>
      <p:sp>
        <p:nvSpPr>
          <p:cNvPr id="75" name="Textfeld 74"/>
          <p:cNvSpPr txBox="1"/>
          <p:nvPr/>
        </p:nvSpPr>
        <p:spPr>
          <a:xfrm>
            <a:off x="5355935" y="4284247"/>
            <a:ext cx="288661" cy="338554"/>
          </a:xfrm>
          <a:prstGeom prst="rect">
            <a:avLst/>
          </a:prstGeom>
          <a:noFill/>
        </p:spPr>
        <p:txBody>
          <a:bodyPr wrap="none" rtlCol="0">
            <a:spAutoFit/>
          </a:bodyPr>
          <a:lstStyle/>
          <a:p>
            <a:r>
              <a:rPr lang="de-DE" sz="1600" dirty="0">
                <a:solidFill>
                  <a:schemeClr val="bg1">
                    <a:lumMod val="65000"/>
                  </a:schemeClr>
                </a:solidFill>
              </a:rPr>
              <a:t>6</a:t>
            </a:r>
          </a:p>
        </p:txBody>
      </p:sp>
      <p:sp>
        <p:nvSpPr>
          <p:cNvPr id="76" name="Textfeld 75"/>
          <p:cNvSpPr txBox="1"/>
          <p:nvPr/>
        </p:nvSpPr>
        <p:spPr>
          <a:xfrm>
            <a:off x="5485972" y="4657552"/>
            <a:ext cx="288661" cy="338554"/>
          </a:xfrm>
          <a:prstGeom prst="rect">
            <a:avLst/>
          </a:prstGeom>
          <a:noFill/>
        </p:spPr>
        <p:txBody>
          <a:bodyPr wrap="none" rtlCol="0">
            <a:spAutoFit/>
          </a:bodyPr>
          <a:lstStyle/>
          <a:p>
            <a:r>
              <a:rPr lang="de-DE" sz="1600" dirty="0">
                <a:solidFill>
                  <a:schemeClr val="bg1">
                    <a:lumMod val="65000"/>
                  </a:schemeClr>
                </a:solidFill>
              </a:rPr>
              <a:t>7</a:t>
            </a:r>
          </a:p>
        </p:txBody>
      </p:sp>
      <p:sp>
        <p:nvSpPr>
          <p:cNvPr id="77" name="Textfeld 76"/>
          <p:cNvSpPr txBox="1"/>
          <p:nvPr/>
        </p:nvSpPr>
        <p:spPr>
          <a:xfrm>
            <a:off x="4759672" y="4947502"/>
            <a:ext cx="288661" cy="338554"/>
          </a:xfrm>
          <a:prstGeom prst="rect">
            <a:avLst/>
          </a:prstGeom>
          <a:noFill/>
        </p:spPr>
        <p:txBody>
          <a:bodyPr wrap="none" rtlCol="0">
            <a:spAutoFit/>
          </a:bodyPr>
          <a:lstStyle/>
          <a:p>
            <a:r>
              <a:rPr lang="de-DE" sz="1600" dirty="0">
                <a:solidFill>
                  <a:schemeClr val="bg1">
                    <a:lumMod val="65000"/>
                  </a:schemeClr>
                </a:solidFill>
              </a:rPr>
              <a:t>8</a:t>
            </a:r>
          </a:p>
        </p:txBody>
      </p:sp>
      <p:sp>
        <p:nvSpPr>
          <p:cNvPr id="3" name="Titel 2"/>
          <p:cNvSpPr>
            <a:spLocks noGrp="1"/>
          </p:cNvSpPr>
          <p:nvPr>
            <p:ph type="title"/>
          </p:nvPr>
        </p:nvSpPr>
        <p:spPr/>
        <p:txBody>
          <a:bodyPr/>
          <a:lstStyle/>
          <a:p>
            <a:r>
              <a:rPr lang="de-DE" dirty="0"/>
              <a:t>DNS: Iterative Anfrage</a:t>
            </a:r>
            <a:br>
              <a:rPr lang="de-DE" dirty="0"/>
            </a:br>
            <a:r>
              <a:rPr lang="de-DE" dirty="0"/>
              <a:t>(Der Reihe nach)</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41</a:t>
            </a:fld>
            <a:endParaRPr lang="de-DE"/>
          </a:p>
        </p:txBody>
      </p:sp>
    </p:spTree>
    <p:extLst>
      <p:ext uri="{BB962C8B-B14F-4D97-AF65-F5344CB8AC3E}">
        <p14:creationId xmlns:p14="http://schemas.microsoft.com/office/powerpoint/2010/main" val="9363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500"/>
                            </p:stCondLst>
                            <p:childTnLst>
                              <p:par>
                                <p:cTn id="34" presetID="22" presetClass="exit" presetSubtype="4" fill="hold" grpId="1" nodeType="afterEffect">
                                  <p:stCondLst>
                                    <p:cond delay="0"/>
                                  </p:stCondLst>
                                  <p:childTnLst>
                                    <p:animEffect transition="out" filter="wipe(down)">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up)">
                                      <p:cBhvr>
                                        <p:cTn id="41" dur="500"/>
                                        <p:tgtEl>
                                          <p:spTgt spid="6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up)">
                                      <p:cBhvr>
                                        <p:cTn id="44" dur="500"/>
                                        <p:tgtEl>
                                          <p:spTgt spid="39"/>
                                        </p:tgtEl>
                                      </p:cBhvr>
                                    </p:animEffect>
                                  </p:childTnLst>
                                </p:cTn>
                              </p:par>
                            </p:childTnLst>
                          </p:cTn>
                        </p:par>
                        <p:par>
                          <p:cTn id="45" fill="hold">
                            <p:stCondLst>
                              <p:cond delay="500"/>
                            </p:stCondLst>
                            <p:childTnLst>
                              <p:par>
                                <p:cTn id="46" presetID="22" presetClass="exit" presetSubtype="1" fill="hold" grpId="1" nodeType="afterEffect">
                                  <p:stCondLst>
                                    <p:cond delay="0"/>
                                  </p:stCondLst>
                                  <p:childTnLst>
                                    <p:animEffect transition="out" filter="wipe(up)">
                                      <p:cBhvr>
                                        <p:cTn id="47" dur="500"/>
                                        <p:tgtEl>
                                          <p:spTgt spid="63"/>
                                        </p:tgtEl>
                                      </p:cBhvr>
                                    </p:animEffect>
                                    <p:set>
                                      <p:cBhvr>
                                        <p:cTn id="48" dur="1" fill="hold">
                                          <p:stCondLst>
                                            <p:cond delay="499"/>
                                          </p:stCondLst>
                                        </p:cTn>
                                        <p:tgtEl>
                                          <p:spTgt spid="6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3" presetClass="emph" presetSubtype="2" fill="hold" grpId="1" nodeType="withEffect">
                                  <p:stCondLst>
                                    <p:cond delay="0"/>
                                  </p:stCondLst>
                                  <p:childTnLst>
                                    <p:animClr clrSpc="rgb" dir="cw">
                                      <p:cBhvr override="childStyle">
                                        <p:cTn id="64" dur="500" fill="hold"/>
                                        <p:tgtEl>
                                          <p:spTgt spid="47"/>
                                        </p:tgtEl>
                                        <p:attrNameLst>
                                          <p:attrName>style.color</p:attrName>
                                        </p:attrNameLst>
                                      </p:cBhvr>
                                      <p:to>
                                        <a:srgbClr val="999999"/>
                                      </p:to>
                                    </p:animClr>
                                  </p:childTnLst>
                                </p:cTn>
                              </p:par>
                              <p:par>
                                <p:cTn id="65" presetID="3" presetClass="emph" presetSubtype="2" fill="hold" grpId="1" nodeType="withEffect">
                                  <p:stCondLst>
                                    <p:cond delay="0"/>
                                  </p:stCondLst>
                                  <p:childTnLst>
                                    <p:animClr clrSpc="rgb" dir="cw">
                                      <p:cBhvr override="childStyle">
                                        <p:cTn id="66" dur="500" fill="hold"/>
                                        <p:tgtEl>
                                          <p:spTgt spid="51"/>
                                        </p:tgtEl>
                                        <p:attrNameLst>
                                          <p:attrName>style.color</p:attrName>
                                        </p:attrNameLst>
                                      </p:cBhvr>
                                      <p:to>
                                        <a:srgbClr val="999999"/>
                                      </p:to>
                                    </p:animClr>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childTnLst>
                          </p:cTn>
                        </p:par>
                        <p:par>
                          <p:cTn id="75" fill="hold">
                            <p:stCondLst>
                              <p:cond delay="500"/>
                            </p:stCondLst>
                            <p:childTnLst>
                              <p:par>
                                <p:cTn id="76" presetID="22" presetClass="exit" presetSubtype="8" fill="hold" grpId="1" nodeType="afterEffect">
                                  <p:stCondLst>
                                    <p:cond delay="0"/>
                                  </p:stCondLst>
                                  <p:childTnLst>
                                    <p:animEffect transition="out" filter="wipe(left)">
                                      <p:cBhvr>
                                        <p:cTn id="77" dur="500"/>
                                        <p:tgtEl>
                                          <p:spTgt spid="64"/>
                                        </p:tgtEl>
                                      </p:cBhvr>
                                    </p:animEffect>
                                    <p:set>
                                      <p:cBhvr>
                                        <p:cTn id="78" dur="1" fill="hold">
                                          <p:stCondLst>
                                            <p:cond delay="499"/>
                                          </p:stCondLst>
                                        </p:cTn>
                                        <p:tgtEl>
                                          <p:spTgt spid="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right)">
                                      <p:cBhvr>
                                        <p:cTn id="86" dur="500"/>
                                        <p:tgtEl>
                                          <p:spTgt spid="41"/>
                                        </p:tgtEl>
                                      </p:cBhvr>
                                    </p:animEffect>
                                  </p:childTnLst>
                                </p:cTn>
                              </p:par>
                            </p:childTnLst>
                          </p:cTn>
                        </p:par>
                        <p:par>
                          <p:cTn id="87" fill="hold">
                            <p:stCondLst>
                              <p:cond delay="500"/>
                            </p:stCondLst>
                            <p:childTnLst>
                              <p:par>
                                <p:cTn id="88" presetID="22" presetClass="exit" presetSubtype="2" fill="hold" grpId="1" nodeType="afterEffect">
                                  <p:stCondLst>
                                    <p:cond delay="0"/>
                                  </p:stCondLst>
                                  <p:childTnLst>
                                    <p:animEffect transition="out" filter="wipe(right)">
                                      <p:cBhvr>
                                        <p:cTn id="89" dur="500"/>
                                        <p:tgtEl>
                                          <p:spTgt spid="65"/>
                                        </p:tgtEl>
                                      </p:cBhvr>
                                    </p:animEffect>
                                    <p:set>
                                      <p:cBhvr>
                                        <p:cTn id="90" dur="1" fill="hold">
                                          <p:stCondLst>
                                            <p:cond delay="499"/>
                                          </p:stCondLst>
                                        </p:cTn>
                                        <p:tgtEl>
                                          <p:spTgt spid="6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500"/>
                                        <p:tgtEl>
                                          <p:spTgt spid="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3" presetClass="emph" presetSubtype="2" fill="hold" grpId="1" nodeType="withEffect">
                                  <p:stCondLst>
                                    <p:cond delay="0"/>
                                  </p:stCondLst>
                                  <p:childTnLst>
                                    <p:animClr clrSpc="rgb" dir="cw">
                                      <p:cBhvr override="childStyle">
                                        <p:cTn id="106" dur="500" fill="hold"/>
                                        <p:tgtEl>
                                          <p:spTgt spid="48"/>
                                        </p:tgtEl>
                                        <p:attrNameLst>
                                          <p:attrName>style.color</p:attrName>
                                        </p:attrNameLst>
                                      </p:cBhvr>
                                      <p:to>
                                        <a:srgbClr val="999999"/>
                                      </p:to>
                                    </p:animClr>
                                  </p:childTnLst>
                                </p:cTn>
                              </p:par>
                              <p:par>
                                <p:cTn id="107" presetID="3" presetClass="emph" presetSubtype="2" fill="hold" grpId="1" nodeType="withEffect">
                                  <p:stCondLst>
                                    <p:cond delay="0"/>
                                  </p:stCondLst>
                                  <p:childTnLst>
                                    <p:animClr clrSpc="rgb" dir="cw">
                                      <p:cBhvr override="childStyle">
                                        <p:cTn id="108" dur="500" fill="hold"/>
                                        <p:tgtEl>
                                          <p:spTgt spid="52"/>
                                        </p:tgtEl>
                                        <p:attrNameLst>
                                          <p:attrName>style.color</p:attrName>
                                        </p:attrNameLst>
                                      </p:cBhvr>
                                      <p:to>
                                        <a:srgbClr val="999999"/>
                                      </p:to>
                                    </p:animClr>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left)">
                                      <p:cBhvr>
                                        <p:cTn id="113" dur="500"/>
                                        <p:tgtEl>
                                          <p:spTgt spid="42"/>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500"/>
                                        <p:tgtEl>
                                          <p:spTgt spid="66"/>
                                        </p:tgtEl>
                                      </p:cBhvr>
                                    </p:animEffect>
                                  </p:childTnLst>
                                </p:cTn>
                              </p:par>
                            </p:childTnLst>
                          </p:cTn>
                        </p:par>
                        <p:par>
                          <p:cTn id="117" fill="hold">
                            <p:stCondLst>
                              <p:cond delay="500"/>
                            </p:stCondLst>
                            <p:childTnLst>
                              <p:par>
                                <p:cTn id="118" presetID="22" presetClass="exit" presetSubtype="8" fill="hold" grpId="1" nodeType="afterEffect">
                                  <p:stCondLst>
                                    <p:cond delay="0"/>
                                  </p:stCondLst>
                                  <p:childTnLst>
                                    <p:animEffect transition="out" filter="wipe(left)">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right)">
                                      <p:cBhvr>
                                        <p:cTn id="125" dur="500"/>
                                        <p:tgtEl>
                                          <p:spTgt spid="43"/>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right)">
                                      <p:cBhvr>
                                        <p:cTn id="128" dur="500"/>
                                        <p:tgtEl>
                                          <p:spTgt spid="67"/>
                                        </p:tgtEl>
                                      </p:cBhvr>
                                    </p:animEffect>
                                  </p:childTnLst>
                                </p:cTn>
                              </p:par>
                            </p:childTnLst>
                          </p:cTn>
                        </p:par>
                        <p:par>
                          <p:cTn id="129" fill="hold">
                            <p:stCondLst>
                              <p:cond delay="500"/>
                            </p:stCondLst>
                            <p:childTnLst>
                              <p:par>
                                <p:cTn id="130" presetID="22" presetClass="exit" presetSubtype="2" fill="hold" grpId="1" nodeType="afterEffect">
                                  <p:stCondLst>
                                    <p:cond delay="0"/>
                                  </p:stCondLst>
                                  <p:childTnLst>
                                    <p:animEffect transition="out" filter="wipe(right)">
                                      <p:cBhvr>
                                        <p:cTn id="131" dur="500"/>
                                        <p:tgtEl>
                                          <p:spTgt spid="67"/>
                                        </p:tgtEl>
                                      </p:cBhvr>
                                    </p:animEffect>
                                    <p:set>
                                      <p:cBhvr>
                                        <p:cTn id="132" dur="1" fill="hold">
                                          <p:stCondLst>
                                            <p:cond delay="499"/>
                                          </p:stCondLst>
                                        </p:cTn>
                                        <p:tgtEl>
                                          <p:spTgt spid="6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00"/>
                                        <p:tgtEl>
                                          <p:spTgt spid="5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fade">
                                      <p:cBhvr>
                                        <p:cTn id="140" dur="500"/>
                                        <p:tgtEl>
                                          <p:spTgt spid="54"/>
                                        </p:tgtEl>
                                      </p:cBhvr>
                                    </p:animEffect>
                                  </p:childTnLst>
                                </p:cTn>
                              </p:par>
                              <p:par>
                                <p:cTn id="141" presetID="10" presetClass="entr" presetSubtype="0" fill="hold"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500"/>
                                        <p:tgtEl>
                                          <p:spTgt spid="58"/>
                                        </p:tgtEl>
                                      </p:cBhvr>
                                    </p:animEffect>
                                  </p:childTnLst>
                                </p:cTn>
                              </p:par>
                              <p:par>
                                <p:cTn id="147" presetID="3" presetClass="emph" presetSubtype="2" fill="hold" grpId="1" nodeType="withEffect">
                                  <p:stCondLst>
                                    <p:cond delay="0"/>
                                  </p:stCondLst>
                                  <p:childTnLst>
                                    <p:animClr clrSpc="rgb" dir="cw">
                                      <p:cBhvr override="childStyle">
                                        <p:cTn id="148" dur="500" fill="hold"/>
                                        <p:tgtEl>
                                          <p:spTgt spid="49"/>
                                        </p:tgtEl>
                                        <p:attrNameLst>
                                          <p:attrName>style.color</p:attrName>
                                        </p:attrNameLst>
                                      </p:cBhvr>
                                      <p:to>
                                        <a:srgbClr val="999999"/>
                                      </p:to>
                                    </p:animClr>
                                  </p:childTnLst>
                                </p:cTn>
                              </p:par>
                              <p:par>
                                <p:cTn id="149" presetID="3" presetClass="emph" presetSubtype="2" fill="hold" grpId="1" nodeType="withEffect">
                                  <p:stCondLst>
                                    <p:cond delay="0"/>
                                  </p:stCondLst>
                                  <p:childTnLst>
                                    <p:animClr clrSpc="rgb" dir="cw">
                                      <p:cBhvr override="childStyle">
                                        <p:cTn id="150" dur="500" fill="hold"/>
                                        <p:tgtEl>
                                          <p:spTgt spid="53"/>
                                        </p:tgtEl>
                                        <p:attrNameLst>
                                          <p:attrName>style.color</p:attrName>
                                        </p:attrNameLst>
                                      </p:cBhvr>
                                      <p:to>
                                        <a:srgbClr val="999999"/>
                                      </p:to>
                                    </p:animClr>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left)">
                                      <p:cBhvr>
                                        <p:cTn id="158" dur="500"/>
                                        <p:tgtEl>
                                          <p:spTgt spid="68"/>
                                        </p:tgtEl>
                                      </p:cBhvr>
                                    </p:animEffect>
                                  </p:childTnLst>
                                </p:cTn>
                              </p:par>
                            </p:childTnLst>
                          </p:cTn>
                        </p:par>
                        <p:par>
                          <p:cTn id="159" fill="hold">
                            <p:stCondLst>
                              <p:cond delay="500"/>
                            </p:stCondLst>
                            <p:childTnLst>
                              <p:par>
                                <p:cTn id="160" presetID="22" presetClass="exit" presetSubtype="8" fill="hold" grpId="1" nodeType="afterEffect">
                                  <p:stCondLst>
                                    <p:cond delay="0"/>
                                  </p:stCondLst>
                                  <p:childTnLst>
                                    <p:animEffect transition="out" filter="wipe(left)">
                                      <p:cBhvr>
                                        <p:cTn id="161" dur="500"/>
                                        <p:tgtEl>
                                          <p:spTgt spid="68"/>
                                        </p:tgtEl>
                                      </p:cBhvr>
                                    </p:animEffect>
                                    <p:set>
                                      <p:cBhvr>
                                        <p:cTn id="162" dur="1" fill="hold">
                                          <p:stCondLst>
                                            <p:cond delay="499"/>
                                          </p:stCondLst>
                                        </p:cTn>
                                        <p:tgtEl>
                                          <p:spTgt spid="6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wipe(down)">
                                      <p:cBhvr>
                                        <p:cTn id="167" dur="500"/>
                                        <p:tgtEl>
                                          <p:spTgt spid="45"/>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down)">
                                      <p:cBhvr>
                                        <p:cTn id="170" dur="500"/>
                                        <p:tgtEl>
                                          <p:spTgt spid="69"/>
                                        </p:tgtEl>
                                      </p:cBhvr>
                                    </p:animEffect>
                                  </p:childTnLst>
                                </p:cTn>
                              </p:par>
                            </p:childTnLst>
                          </p:cTn>
                        </p:par>
                        <p:par>
                          <p:cTn id="171" fill="hold">
                            <p:stCondLst>
                              <p:cond delay="500"/>
                            </p:stCondLst>
                            <p:childTnLst>
                              <p:par>
                                <p:cTn id="172" presetID="22" presetClass="exit" presetSubtype="4" fill="hold" grpId="1" nodeType="afterEffect">
                                  <p:stCondLst>
                                    <p:cond delay="0"/>
                                  </p:stCondLst>
                                  <p:childTnLst>
                                    <p:animEffect transition="out" filter="wipe(down)">
                                      <p:cBhvr>
                                        <p:cTn id="173" dur="500"/>
                                        <p:tgtEl>
                                          <p:spTgt spid="69"/>
                                        </p:tgtEl>
                                      </p:cBhvr>
                                    </p:animEffect>
                                    <p:set>
                                      <p:cBhvr>
                                        <p:cTn id="174" dur="1" fill="hold">
                                          <p:stCondLst>
                                            <p:cond delay="499"/>
                                          </p:stCondLst>
                                        </p:cTn>
                                        <p:tgtEl>
                                          <p:spTgt spid="6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fade">
                                      <p:cBhvr>
                                        <p:cTn id="179" dur="500"/>
                                        <p:tgtEl>
                                          <p:spTgt spid="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500"/>
                                        <p:tgtEl>
                                          <p:spTgt spid="7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2"/>
                                        </p:tgtEl>
                                        <p:attrNameLst>
                                          <p:attrName>style.visibility</p:attrName>
                                        </p:attrNameLst>
                                      </p:cBhvr>
                                      <p:to>
                                        <p:strVal val="visible"/>
                                      </p:to>
                                    </p:set>
                                    <p:animEffect transition="in" filter="fade">
                                      <p:cBhvr>
                                        <p:cTn id="185" dur="500"/>
                                        <p:tgtEl>
                                          <p:spTgt spid="7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fade">
                                      <p:cBhvr>
                                        <p:cTn id="191" dur="500"/>
                                        <p:tgtEl>
                                          <p:spTgt spid="7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fade">
                                      <p:cBhvr>
                                        <p:cTn id="194" dur="500"/>
                                        <p:tgtEl>
                                          <p:spTgt spid="7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fade">
                                      <p:cBhvr>
                                        <p:cTn id="197" dur="500"/>
                                        <p:tgtEl>
                                          <p:spTgt spid="7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7"/>
                                        </p:tgtEl>
                                        <p:attrNameLst>
                                          <p:attrName>style.visibility</p:attrName>
                                        </p:attrNameLst>
                                      </p:cBhvr>
                                      <p:to>
                                        <p:strVal val="visible"/>
                                      </p:to>
                                    </p:set>
                                    <p:animEffect transition="in" filter="fade">
                                      <p:cBhvr>
                                        <p:cTn id="20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6" grpId="1" animBg="1"/>
      <p:bldP spid="48" grpId="0"/>
      <p:bldP spid="48" grpId="1"/>
      <p:bldP spid="52" grpId="0"/>
      <p:bldP spid="52" grpId="1"/>
      <p:bldP spid="56" grpId="0" animBg="1"/>
      <p:bldP spid="47" grpId="0"/>
      <p:bldP spid="47" grpId="1"/>
      <p:bldP spid="51" grpId="0"/>
      <p:bldP spid="51" grpId="1"/>
      <p:bldP spid="55" grpId="0" animBg="1"/>
      <p:bldP spid="49" grpId="0"/>
      <p:bldP spid="49" grpId="1"/>
      <p:bldP spid="53" grpId="0"/>
      <p:bldP spid="53" grpId="1"/>
      <p:bldP spid="57" grpId="0" animBg="1"/>
      <p:bldP spid="50" grpId="0"/>
      <p:bldP spid="54" grpId="0"/>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p:bldP spid="71" grpId="0"/>
      <p:bldP spid="72" grpId="0"/>
      <p:bldP spid="73" grpId="0"/>
      <p:bldP spid="74" grpId="0"/>
      <p:bldP spid="75" grpId="0"/>
      <p:bldP spid="76" grpId="0"/>
      <p:bldP spid="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 24"/>
          <p:cNvPicPr>
            <a:picLocks noChangeAspect="1"/>
          </p:cNvPicPr>
          <p:nvPr/>
        </p:nvPicPr>
        <p:blipFill>
          <a:blip r:embed="rId2"/>
          <a:stretch>
            <a:fillRect/>
          </a:stretch>
        </p:blipFill>
        <p:spPr>
          <a:xfrm>
            <a:off x="6078057" y="4180830"/>
            <a:ext cx="606476" cy="852857"/>
          </a:xfrm>
          <a:prstGeom prst="rect">
            <a:avLst/>
          </a:prstGeom>
        </p:spPr>
      </p:pic>
      <p:pic>
        <p:nvPicPr>
          <p:cNvPr id="7" name="Bild 6"/>
          <p:cNvPicPr>
            <a:picLocks noChangeAspect="1"/>
          </p:cNvPicPr>
          <p:nvPr/>
        </p:nvPicPr>
        <p:blipFill>
          <a:blip r:embed="rId2"/>
          <a:stretch>
            <a:fillRect/>
          </a:stretch>
        </p:blipFill>
        <p:spPr>
          <a:xfrm>
            <a:off x="5319181" y="5189203"/>
            <a:ext cx="606476" cy="852857"/>
          </a:xfrm>
          <a:prstGeom prst="rect">
            <a:avLst/>
          </a:prstGeom>
        </p:spPr>
      </p:pic>
      <p:pic>
        <p:nvPicPr>
          <p:cNvPr id="17" name="Bild 16"/>
          <p:cNvPicPr>
            <a:picLocks noChangeAspect="1"/>
          </p:cNvPicPr>
          <p:nvPr/>
        </p:nvPicPr>
        <p:blipFill>
          <a:blip r:embed="rId2"/>
          <a:stretch>
            <a:fillRect/>
          </a:stretch>
        </p:blipFill>
        <p:spPr>
          <a:xfrm>
            <a:off x="6078057" y="2965558"/>
            <a:ext cx="606476" cy="852857"/>
          </a:xfrm>
          <a:prstGeom prst="rect">
            <a:avLst/>
          </a:prstGeom>
        </p:spPr>
      </p:pic>
      <p:pic>
        <p:nvPicPr>
          <p:cNvPr id="5" name="Bild 4" descr="wolke3.pn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7306177">
            <a:off x="2866429" y="2321118"/>
            <a:ext cx="3828858" cy="2271601"/>
          </a:xfrm>
          <a:prstGeom prst="rect">
            <a:avLst/>
          </a:prstGeom>
          <a:noFill/>
          <a:effectLst/>
        </p:spPr>
      </p:pic>
      <p:sp>
        <p:nvSpPr>
          <p:cNvPr id="47" name="Freihandform 46"/>
          <p:cNvSpPr/>
          <p:nvPr/>
        </p:nvSpPr>
        <p:spPr>
          <a:xfrm>
            <a:off x="5865657" y="2601120"/>
            <a:ext cx="522368" cy="419904"/>
          </a:xfrm>
          <a:custGeom>
            <a:avLst/>
            <a:gdLst>
              <a:gd name="connsiteX0" fmla="*/ 0 w 522368"/>
              <a:gd name="connsiteY0" fmla="*/ 0 h 419904"/>
              <a:gd name="connsiteX1" fmla="*/ 348245 w 522368"/>
              <a:gd name="connsiteY1" fmla="*/ 71691 h 419904"/>
              <a:gd name="connsiteX2" fmla="*/ 522368 w 522368"/>
              <a:gd name="connsiteY2" fmla="*/ 419904 h 419904"/>
              <a:gd name="connsiteX0" fmla="*/ 0 w 522368"/>
              <a:gd name="connsiteY0" fmla="*/ 0 h 419904"/>
              <a:gd name="connsiteX1" fmla="*/ 348245 w 522368"/>
              <a:gd name="connsiteY1" fmla="*/ 163865 h 419904"/>
              <a:gd name="connsiteX2" fmla="*/ 522368 w 522368"/>
              <a:gd name="connsiteY2" fmla="*/ 419904 h 419904"/>
            </a:gdLst>
            <a:ahLst/>
            <a:cxnLst>
              <a:cxn ang="0">
                <a:pos x="connsiteX0" y="connsiteY0"/>
              </a:cxn>
              <a:cxn ang="0">
                <a:pos x="connsiteX1" y="connsiteY1"/>
              </a:cxn>
              <a:cxn ang="0">
                <a:pos x="connsiteX2" y="connsiteY2"/>
              </a:cxn>
            </a:cxnLst>
            <a:rect l="l" t="t" r="r" b="b"/>
            <a:pathLst>
              <a:path w="522368" h="419904">
                <a:moveTo>
                  <a:pt x="0" y="0"/>
                </a:moveTo>
                <a:cubicBezTo>
                  <a:pt x="130592" y="853"/>
                  <a:pt x="261184" y="93881"/>
                  <a:pt x="348245" y="163865"/>
                </a:cubicBezTo>
                <a:cubicBezTo>
                  <a:pt x="435306" y="233849"/>
                  <a:pt x="522368" y="419904"/>
                  <a:pt x="522368" y="419904"/>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8" name="Freihandform 47"/>
          <p:cNvSpPr/>
          <p:nvPr/>
        </p:nvSpPr>
        <p:spPr>
          <a:xfrm>
            <a:off x="6531420" y="3737932"/>
            <a:ext cx="206129" cy="573527"/>
          </a:xfrm>
          <a:custGeom>
            <a:avLst/>
            <a:gdLst>
              <a:gd name="connsiteX0" fmla="*/ 0 w 206129"/>
              <a:gd name="connsiteY0" fmla="*/ 0 h 573527"/>
              <a:gd name="connsiteX1" fmla="*/ 204850 w 206129"/>
              <a:gd name="connsiteY1" fmla="*/ 348213 h 573527"/>
              <a:gd name="connsiteX2" fmla="*/ 92182 w 206129"/>
              <a:gd name="connsiteY2" fmla="*/ 573527 h 573527"/>
            </a:gdLst>
            <a:ahLst/>
            <a:cxnLst>
              <a:cxn ang="0">
                <a:pos x="connsiteX0" y="connsiteY0"/>
              </a:cxn>
              <a:cxn ang="0">
                <a:pos x="connsiteX1" y="connsiteY1"/>
              </a:cxn>
              <a:cxn ang="0">
                <a:pos x="connsiteX2" y="connsiteY2"/>
              </a:cxn>
            </a:cxnLst>
            <a:rect l="l" t="t" r="r" b="b"/>
            <a:pathLst>
              <a:path w="206129" h="573527">
                <a:moveTo>
                  <a:pt x="0" y="0"/>
                </a:moveTo>
                <a:cubicBezTo>
                  <a:pt x="94743" y="126312"/>
                  <a:pt x="189486" y="252625"/>
                  <a:pt x="204850" y="348213"/>
                </a:cubicBezTo>
                <a:cubicBezTo>
                  <a:pt x="220214" y="443801"/>
                  <a:pt x="92182" y="573527"/>
                  <a:pt x="92182" y="573527"/>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9" name="Freihandform 48"/>
          <p:cNvSpPr/>
          <p:nvPr/>
        </p:nvSpPr>
        <p:spPr>
          <a:xfrm>
            <a:off x="5865657" y="4966919"/>
            <a:ext cx="624793" cy="348213"/>
          </a:xfrm>
          <a:custGeom>
            <a:avLst/>
            <a:gdLst>
              <a:gd name="connsiteX0" fmla="*/ 624793 w 624793"/>
              <a:gd name="connsiteY0" fmla="*/ 0 h 348213"/>
              <a:gd name="connsiteX1" fmla="*/ 430185 w 624793"/>
              <a:gd name="connsiteY1" fmla="*/ 266280 h 348213"/>
              <a:gd name="connsiteX2" fmla="*/ 0 w 624793"/>
              <a:gd name="connsiteY2" fmla="*/ 348213 h 348213"/>
            </a:gdLst>
            <a:ahLst/>
            <a:cxnLst>
              <a:cxn ang="0">
                <a:pos x="connsiteX0" y="connsiteY0"/>
              </a:cxn>
              <a:cxn ang="0">
                <a:pos x="connsiteX1" y="connsiteY1"/>
              </a:cxn>
              <a:cxn ang="0">
                <a:pos x="connsiteX2" y="connsiteY2"/>
              </a:cxn>
            </a:cxnLst>
            <a:rect l="l" t="t" r="r" b="b"/>
            <a:pathLst>
              <a:path w="624793" h="348213">
                <a:moveTo>
                  <a:pt x="624793" y="0"/>
                </a:moveTo>
                <a:cubicBezTo>
                  <a:pt x="579555" y="104122"/>
                  <a:pt x="534317" y="208244"/>
                  <a:pt x="430185" y="266280"/>
                </a:cubicBezTo>
                <a:cubicBezTo>
                  <a:pt x="326053" y="324316"/>
                  <a:pt x="0" y="348213"/>
                  <a:pt x="0" y="348213"/>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0" name="Freihandform 49"/>
          <p:cNvSpPr/>
          <p:nvPr/>
        </p:nvSpPr>
        <p:spPr>
          <a:xfrm>
            <a:off x="5671050" y="4782569"/>
            <a:ext cx="399458" cy="419903"/>
          </a:xfrm>
          <a:custGeom>
            <a:avLst/>
            <a:gdLst>
              <a:gd name="connsiteX0" fmla="*/ 0 w 399458"/>
              <a:gd name="connsiteY0" fmla="*/ 419903 h 419903"/>
              <a:gd name="connsiteX1" fmla="*/ 163881 w 399458"/>
              <a:gd name="connsiteY1" fmla="*/ 143381 h 419903"/>
              <a:gd name="connsiteX2" fmla="*/ 399458 w 399458"/>
              <a:gd name="connsiteY2" fmla="*/ 0 h 419903"/>
            </a:gdLst>
            <a:ahLst/>
            <a:cxnLst>
              <a:cxn ang="0">
                <a:pos x="connsiteX0" y="connsiteY0"/>
              </a:cxn>
              <a:cxn ang="0">
                <a:pos x="connsiteX1" y="connsiteY1"/>
              </a:cxn>
              <a:cxn ang="0">
                <a:pos x="connsiteX2" y="connsiteY2"/>
              </a:cxn>
            </a:cxnLst>
            <a:rect l="l" t="t" r="r" b="b"/>
            <a:pathLst>
              <a:path w="399458" h="419903">
                <a:moveTo>
                  <a:pt x="0" y="419903"/>
                </a:moveTo>
                <a:cubicBezTo>
                  <a:pt x="48652" y="316634"/>
                  <a:pt x="97305" y="213365"/>
                  <a:pt x="163881" y="143381"/>
                </a:cubicBezTo>
                <a:cubicBezTo>
                  <a:pt x="230457" y="73397"/>
                  <a:pt x="399458" y="0"/>
                  <a:pt x="399458" y="0"/>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3" name="Freihandform 52"/>
          <p:cNvSpPr/>
          <p:nvPr/>
        </p:nvSpPr>
        <p:spPr>
          <a:xfrm>
            <a:off x="5752989" y="2734260"/>
            <a:ext cx="325068" cy="512078"/>
          </a:xfrm>
          <a:custGeom>
            <a:avLst/>
            <a:gdLst>
              <a:gd name="connsiteX0" fmla="*/ 266305 w 266305"/>
              <a:gd name="connsiteY0" fmla="*/ 512078 h 512078"/>
              <a:gd name="connsiteX1" fmla="*/ 0 w 266305"/>
              <a:gd name="connsiteY1" fmla="*/ 0 h 512078"/>
            </a:gdLst>
            <a:ahLst/>
            <a:cxnLst>
              <a:cxn ang="0">
                <a:pos x="connsiteX0" y="connsiteY0"/>
              </a:cxn>
              <a:cxn ang="0">
                <a:pos x="connsiteX1" y="connsiteY1"/>
              </a:cxn>
            </a:cxnLst>
            <a:rect l="l" t="t" r="r" b="b"/>
            <a:pathLst>
              <a:path w="266305" h="512078">
                <a:moveTo>
                  <a:pt x="266305" y="512078"/>
                </a:moveTo>
                <a:lnTo>
                  <a:pt x="0" y="0"/>
                </a:ln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4" name="Freihandform 53"/>
          <p:cNvSpPr/>
          <p:nvPr/>
        </p:nvSpPr>
        <p:spPr>
          <a:xfrm>
            <a:off x="5879118" y="3571829"/>
            <a:ext cx="256434" cy="737392"/>
          </a:xfrm>
          <a:custGeom>
            <a:avLst/>
            <a:gdLst>
              <a:gd name="connsiteX0" fmla="*/ 256434 w 256434"/>
              <a:gd name="connsiteY0" fmla="*/ 737392 h 737392"/>
              <a:gd name="connsiteX1" fmla="*/ 371 w 256434"/>
              <a:gd name="connsiteY1" fmla="*/ 501836 h 737392"/>
              <a:gd name="connsiteX2" fmla="*/ 194979 w 256434"/>
              <a:gd name="connsiteY2" fmla="*/ 0 h 737392"/>
            </a:gdLst>
            <a:ahLst/>
            <a:cxnLst>
              <a:cxn ang="0">
                <a:pos x="connsiteX0" y="connsiteY0"/>
              </a:cxn>
              <a:cxn ang="0">
                <a:pos x="connsiteX1" y="connsiteY1"/>
              </a:cxn>
              <a:cxn ang="0">
                <a:pos x="connsiteX2" y="connsiteY2"/>
              </a:cxn>
            </a:cxnLst>
            <a:rect l="l" t="t" r="r" b="b"/>
            <a:pathLst>
              <a:path w="256434" h="737392">
                <a:moveTo>
                  <a:pt x="256434" y="737392"/>
                </a:moveTo>
                <a:cubicBezTo>
                  <a:pt x="133523" y="681063"/>
                  <a:pt x="10613" y="624735"/>
                  <a:pt x="371" y="501836"/>
                </a:cubicBezTo>
                <a:cubicBezTo>
                  <a:pt x="-9872" y="378937"/>
                  <a:pt x="194979" y="0"/>
                  <a:pt x="194979" y="0"/>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6" name="Bild 5"/>
          <p:cNvPicPr>
            <a:picLocks noChangeAspect="1"/>
          </p:cNvPicPr>
          <p:nvPr/>
        </p:nvPicPr>
        <p:blipFill>
          <a:blip r:embed="rId4"/>
          <a:stretch>
            <a:fillRect/>
          </a:stretch>
        </p:blipFill>
        <p:spPr>
          <a:xfrm>
            <a:off x="3814147" y="3481110"/>
            <a:ext cx="1180358" cy="1094111"/>
          </a:xfrm>
          <a:prstGeom prst="rect">
            <a:avLst/>
          </a:prstGeom>
        </p:spPr>
      </p:pic>
      <p:sp>
        <p:nvSpPr>
          <p:cNvPr id="8" name="Freihandform 7"/>
          <p:cNvSpPr/>
          <p:nvPr/>
        </p:nvSpPr>
        <p:spPr>
          <a:xfrm>
            <a:off x="4553067" y="2604309"/>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6" name="Freihandform 15"/>
          <p:cNvSpPr/>
          <p:nvPr/>
        </p:nvSpPr>
        <p:spPr>
          <a:xfrm>
            <a:off x="4553067" y="2604309"/>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Abgerundetes Rechteck 19"/>
          <p:cNvSpPr/>
          <p:nvPr/>
        </p:nvSpPr>
        <p:spPr>
          <a:xfrm>
            <a:off x="5935855" y="2929799"/>
            <a:ext cx="2237585" cy="1141525"/>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1" name="Bild 20"/>
          <p:cNvPicPr>
            <a:picLocks noChangeAspect="1"/>
          </p:cNvPicPr>
          <p:nvPr/>
        </p:nvPicPr>
        <p:blipFill>
          <a:blip r:embed="rId2"/>
          <a:stretch>
            <a:fillRect/>
          </a:stretch>
        </p:blipFill>
        <p:spPr>
          <a:xfrm>
            <a:off x="5319181" y="1960301"/>
            <a:ext cx="606476" cy="852857"/>
          </a:xfrm>
          <a:prstGeom prst="rect">
            <a:avLst/>
          </a:prstGeom>
        </p:spPr>
      </p:pic>
      <p:sp>
        <p:nvSpPr>
          <p:cNvPr id="22" name="Textfeld 21"/>
          <p:cNvSpPr txBox="1"/>
          <p:nvPr/>
        </p:nvSpPr>
        <p:spPr>
          <a:xfrm>
            <a:off x="4782708" y="1140145"/>
            <a:ext cx="1901825" cy="584776"/>
          </a:xfrm>
          <a:prstGeom prst="rect">
            <a:avLst/>
          </a:prstGeom>
          <a:noFill/>
        </p:spPr>
        <p:txBody>
          <a:bodyPr wrap="square" rtlCol="0">
            <a:spAutoFit/>
          </a:bodyPr>
          <a:lstStyle/>
          <a:p>
            <a:pPr algn="ctr"/>
            <a:r>
              <a:rPr lang="de-DE" sz="1600" dirty="0"/>
              <a:t>Lokaler </a:t>
            </a:r>
          </a:p>
          <a:p>
            <a:pPr algn="ctr"/>
            <a:r>
              <a:rPr lang="de-DE" sz="1600" dirty="0"/>
              <a:t>Name Server</a:t>
            </a:r>
          </a:p>
        </p:txBody>
      </p:sp>
      <p:sp>
        <p:nvSpPr>
          <p:cNvPr id="23" name="Textfeld 22"/>
          <p:cNvSpPr txBox="1"/>
          <p:nvPr/>
        </p:nvSpPr>
        <p:spPr>
          <a:xfrm>
            <a:off x="4782708" y="1659849"/>
            <a:ext cx="1908495" cy="338554"/>
          </a:xfrm>
          <a:prstGeom prst="rect">
            <a:avLst/>
          </a:prstGeom>
          <a:noFill/>
        </p:spPr>
        <p:txBody>
          <a:bodyPr wrap="none" rtlCol="0">
            <a:spAutoFit/>
          </a:bodyPr>
          <a:lstStyle/>
          <a:p>
            <a:r>
              <a:rPr lang="de-DE" sz="1600" dirty="0" err="1">
                <a:solidFill>
                  <a:srgbClr val="3366FF"/>
                </a:solidFill>
                <a:latin typeface="Courier"/>
                <a:cs typeface="Courier"/>
              </a:rPr>
              <a:t>dnsl.nm.ifi.de</a:t>
            </a:r>
            <a:endParaRPr lang="de-DE" sz="1600" dirty="0">
              <a:solidFill>
                <a:srgbClr val="3366FF"/>
              </a:solidFill>
              <a:latin typeface="Courier"/>
              <a:cs typeface="Courier"/>
            </a:endParaRPr>
          </a:p>
        </p:txBody>
      </p:sp>
      <p:sp>
        <p:nvSpPr>
          <p:cNvPr id="24" name="Abgerundetes Rechteck 23"/>
          <p:cNvSpPr/>
          <p:nvPr/>
        </p:nvSpPr>
        <p:spPr>
          <a:xfrm>
            <a:off x="4833349" y="1155390"/>
            <a:ext cx="1857854" cy="1657768"/>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extfeld 25"/>
          <p:cNvSpPr txBox="1"/>
          <p:nvPr/>
        </p:nvSpPr>
        <p:spPr>
          <a:xfrm>
            <a:off x="6624533" y="4235541"/>
            <a:ext cx="1966103" cy="584776"/>
          </a:xfrm>
          <a:prstGeom prst="rect">
            <a:avLst/>
          </a:prstGeom>
          <a:noFill/>
        </p:spPr>
        <p:txBody>
          <a:bodyPr wrap="none" rtlCol="0">
            <a:spAutoFit/>
          </a:bodyPr>
          <a:lstStyle/>
          <a:p>
            <a:r>
              <a:rPr lang="de-DE" sz="1600" dirty="0"/>
              <a:t>autoritativer</a:t>
            </a:r>
          </a:p>
          <a:p>
            <a:r>
              <a:rPr lang="de-DE" sz="1600" dirty="0"/>
              <a:t>Name Server für </a:t>
            </a:r>
            <a:r>
              <a:rPr lang="de-DE" sz="1600" dirty="0">
                <a:solidFill>
                  <a:srgbClr val="7F7F7F"/>
                </a:solidFill>
                <a:latin typeface="Courier"/>
                <a:cs typeface="Courier"/>
              </a:rPr>
              <a:t>de.</a:t>
            </a:r>
          </a:p>
        </p:txBody>
      </p:sp>
      <p:sp>
        <p:nvSpPr>
          <p:cNvPr id="27" name="Textfeld 26"/>
          <p:cNvSpPr txBox="1"/>
          <p:nvPr/>
        </p:nvSpPr>
        <p:spPr>
          <a:xfrm>
            <a:off x="6624533" y="4641470"/>
            <a:ext cx="1169711" cy="338554"/>
          </a:xfrm>
          <a:prstGeom prst="rect">
            <a:avLst/>
          </a:prstGeom>
          <a:noFill/>
        </p:spPr>
        <p:txBody>
          <a:bodyPr wrap="none" rtlCol="0">
            <a:spAutoFit/>
          </a:bodyPr>
          <a:lstStyle/>
          <a:p>
            <a:r>
              <a:rPr lang="de-DE" sz="1600" dirty="0" err="1">
                <a:solidFill>
                  <a:srgbClr val="3366FF"/>
                </a:solidFill>
                <a:latin typeface="Courier"/>
                <a:cs typeface="Courier"/>
              </a:rPr>
              <a:t>a.nic.de</a:t>
            </a:r>
            <a:endParaRPr lang="de-DE" sz="1600" dirty="0">
              <a:solidFill>
                <a:srgbClr val="3366FF"/>
              </a:solidFill>
              <a:latin typeface="Courier"/>
              <a:cs typeface="Courier"/>
            </a:endParaRPr>
          </a:p>
        </p:txBody>
      </p:sp>
      <p:sp>
        <p:nvSpPr>
          <p:cNvPr id="28" name="Abgerundetes Rechteck 27"/>
          <p:cNvSpPr/>
          <p:nvPr/>
        </p:nvSpPr>
        <p:spPr>
          <a:xfrm>
            <a:off x="6025855" y="4160874"/>
            <a:ext cx="2477595" cy="902816"/>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feld 29"/>
          <p:cNvSpPr txBox="1"/>
          <p:nvPr/>
        </p:nvSpPr>
        <p:spPr>
          <a:xfrm>
            <a:off x="5293087" y="5935623"/>
            <a:ext cx="2031626" cy="338554"/>
          </a:xfrm>
          <a:prstGeom prst="rect">
            <a:avLst/>
          </a:prstGeom>
          <a:noFill/>
        </p:spPr>
        <p:txBody>
          <a:bodyPr wrap="none" rtlCol="0">
            <a:spAutoFit/>
          </a:bodyPr>
          <a:lstStyle/>
          <a:p>
            <a:r>
              <a:rPr lang="de-DE" sz="1600" dirty="0" err="1">
                <a:solidFill>
                  <a:srgbClr val="3366FF"/>
                </a:solidFill>
                <a:latin typeface="Courier"/>
                <a:cs typeface="Courier"/>
              </a:rPr>
              <a:t>dnsl.uni-ulm.de</a:t>
            </a:r>
            <a:endParaRPr lang="de-DE" sz="1600" dirty="0">
              <a:solidFill>
                <a:srgbClr val="3366FF"/>
              </a:solidFill>
              <a:latin typeface="Courier"/>
              <a:cs typeface="Courier"/>
            </a:endParaRPr>
          </a:p>
        </p:txBody>
      </p:sp>
      <p:sp>
        <p:nvSpPr>
          <p:cNvPr id="31" name="Abgerundetes Rechteck 30"/>
          <p:cNvSpPr/>
          <p:nvPr/>
        </p:nvSpPr>
        <p:spPr>
          <a:xfrm>
            <a:off x="5225005" y="5173691"/>
            <a:ext cx="3438449" cy="1120487"/>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Textfeld 38"/>
          <p:cNvSpPr txBox="1"/>
          <p:nvPr/>
        </p:nvSpPr>
        <p:spPr>
          <a:xfrm>
            <a:off x="4565748" y="2769811"/>
            <a:ext cx="288661" cy="338554"/>
          </a:xfrm>
          <a:prstGeom prst="rect">
            <a:avLst/>
          </a:prstGeom>
          <a:noFill/>
        </p:spPr>
        <p:txBody>
          <a:bodyPr wrap="none" rtlCol="0">
            <a:spAutoFit/>
          </a:bodyPr>
          <a:lstStyle/>
          <a:p>
            <a:r>
              <a:rPr lang="de-DE" sz="1600" dirty="0">
                <a:solidFill>
                  <a:schemeClr val="bg1">
                    <a:lumMod val="65000"/>
                  </a:schemeClr>
                </a:solidFill>
              </a:rPr>
              <a:t>1</a:t>
            </a:r>
          </a:p>
        </p:txBody>
      </p:sp>
      <p:sp>
        <p:nvSpPr>
          <p:cNvPr id="40" name="Textfeld 39"/>
          <p:cNvSpPr txBox="1"/>
          <p:nvPr/>
        </p:nvSpPr>
        <p:spPr>
          <a:xfrm>
            <a:off x="6150579" y="2516997"/>
            <a:ext cx="288661" cy="338554"/>
          </a:xfrm>
          <a:prstGeom prst="rect">
            <a:avLst/>
          </a:prstGeom>
          <a:noFill/>
        </p:spPr>
        <p:txBody>
          <a:bodyPr wrap="none" rtlCol="0">
            <a:spAutoFit/>
          </a:bodyPr>
          <a:lstStyle/>
          <a:p>
            <a:r>
              <a:rPr lang="de-DE" sz="1600" dirty="0">
                <a:solidFill>
                  <a:schemeClr val="bg1">
                    <a:lumMod val="65000"/>
                  </a:schemeClr>
                </a:solidFill>
              </a:rPr>
              <a:t>2</a:t>
            </a:r>
          </a:p>
        </p:txBody>
      </p:sp>
      <p:sp>
        <p:nvSpPr>
          <p:cNvPr id="41" name="Textfeld 40"/>
          <p:cNvSpPr txBox="1"/>
          <p:nvPr/>
        </p:nvSpPr>
        <p:spPr>
          <a:xfrm>
            <a:off x="6680825" y="3910419"/>
            <a:ext cx="288661" cy="338554"/>
          </a:xfrm>
          <a:prstGeom prst="rect">
            <a:avLst/>
          </a:prstGeom>
          <a:noFill/>
        </p:spPr>
        <p:txBody>
          <a:bodyPr wrap="none" rtlCol="0">
            <a:spAutoFit/>
          </a:bodyPr>
          <a:lstStyle/>
          <a:p>
            <a:r>
              <a:rPr lang="de-DE" sz="1600" dirty="0">
                <a:solidFill>
                  <a:schemeClr val="bg1">
                    <a:lumMod val="65000"/>
                  </a:schemeClr>
                </a:solidFill>
              </a:rPr>
              <a:t>3</a:t>
            </a:r>
          </a:p>
        </p:txBody>
      </p:sp>
      <p:sp>
        <p:nvSpPr>
          <p:cNvPr id="42" name="Textfeld 41"/>
          <p:cNvSpPr txBox="1"/>
          <p:nvPr/>
        </p:nvSpPr>
        <p:spPr>
          <a:xfrm>
            <a:off x="6371205" y="4933685"/>
            <a:ext cx="288661" cy="338554"/>
          </a:xfrm>
          <a:prstGeom prst="rect">
            <a:avLst/>
          </a:prstGeom>
          <a:noFill/>
        </p:spPr>
        <p:txBody>
          <a:bodyPr wrap="none" rtlCol="0">
            <a:spAutoFit/>
          </a:bodyPr>
          <a:lstStyle/>
          <a:p>
            <a:r>
              <a:rPr lang="de-DE" sz="1600" dirty="0">
                <a:solidFill>
                  <a:schemeClr val="bg1">
                    <a:lumMod val="65000"/>
                  </a:schemeClr>
                </a:solidFill>
              </a:rPr>
              <a:t>4</a:t>
            </a:r>
          </a:p>
        </p:txBody>
      </p:sp>
      <p:sp>
        <p:nvSpPr>
          <p:cNvPr id="43" name="Textfeld 42"/>
          <p:cNvSpPr txBox="1"/>
          <p:nvPr/>
        </p:nvSpPr>
        <p:spPr>
          <a:xfrm>
            <a:off x="5596446" y="4718804"/>
            <a:ext cx="288661" cy="338554"/>
          </a:xfrm>
          <a:prstGeom prst="rect">
            <a:avLst/>
          </a:prstGeom>
          <a:noFill/>
        </p:spPr>
        <p:txBody>
          <a:bodyPr wrap="none" rtlCol="0">
            <a:spAutoFit/>
          </a:bodyPr>
          <a:lstStyle/>
          <a:p>
            <a:r>
              <a:rPr lang="de-DE" sz="1600" dirty="0">
                <a:solidFill>
                  <a:schemeClr val="bg1">
                    <a:lumMod val="65000"/>
                  </a:schemeClr>
                </a:solidFill>
              </a:rPr>
              <a:t>5</a:t>
            </a:r>
          </a:p>
        </p:txBody>
      </p:sp>
      <p:sp>
        <p:nvSpPr>
          <p:cNvPr id="44" name="Textfeld 43"/>
          <p:cNvSpPr txBox="1"/>
          <p:nvPr/>
        </p:nvSpPr>
        <p:spPr>
          <a:xfrm>
            <a:off x="5671050" y="3902047"/>
            <a:ext cx="288661" cy="338554"/>
          </a:xfrm>
          <a:prstGeom prst="rect">
            <a:avLst/>
          </a:prstGeom>
          <a:noFill/>
        </p:spPr>
        <p:txBody>
          <a:bodyPr wrap="none" rtlCol="0">
            <a:spAutoFit/>
          </a:bodyPr>
          <a:lstStyle/>
          <a:p>
            <a:r>
              <a:rPr lang="de-DE" sz="1600" dirty="0">
                <a:solidFill>
                  <a:schemeClr val="bg1">
                    <a:lumMod val="65000"/>
                  </a:schemeClr>
                </a:solidFill>
              </a:rPr>
              <a:t>6</a:t>
            </a:r>
          </a:p>
        </p:txBody>
      </p:sp>
      <p:sp>
        <p:nvSpPr>
          <p:cNvPr id="45" name="Textfeld 44"/>
          <p:cNvSpPr txBox="1"/>
          <p:nvPr/>
        </p:nvSpPr>
        <p:spPr>
          <a:xfrm>
            <a:off x="5685979" y="2862767"/>
            <a:ext cx="288661" cy="338554"/>
          </a:xfrm>
          <a:prstGeom prst="rect">
            <a:avLst/>
          </a:prstGeom>
          <a:noFill/>
        </p:spPr>
        <p:txBody>
          <a:bodyPr wrap="none" rtlCol="0">
            <a:spAutoFit/>
          </a:bodyPr>
          <a:lstStyle/>
          <a:p>
            <a:r>
              <a:rPr lang="de-DE" sz="1600" dirty="0">
                <a:solidFill>
                  <a:schemeClr val="bg1">
                    <a:lumMod val="65000"/>
                  </a:schemeClr>
                </a:solidFill>
              </a:rPr>
              <a:t>7</a:t>
            </a:r>
          </a:p>
        </p:txBody>
      </p:sp>
      <p:sp>
        <p:nvSpPr>
          <p:cNvPr id="46" name="Textfeld 45"/>
          <p:cNvSpPr txBox="1"/>
          <p:nvPr/>
        </p:nvSpPr>
        <p:spPr>
          <a:xfrm>
            <a:off x="5329424" y="3168073"/>
            <a:ext cx="288661" cy="338554"/>
          </a:xfrm>
          <a:prstGeom prst="rect">
            <a:avLst/>
          </a:prstGeom>
          <a:noFill/>
        </p:spPr>
        <p:txBody>
          <a:bodyPr wrap="none" rtlCol="0">
            <a:spAutoFit/>
          </a:bodyPr>
          <a:lstStyle/>
          <a:p>
            <a:r>
              <a:rPr lang="de-DE" sz="1600" dirty="0">
                <a:solidFill>
                  <a:schemeClr val="bg1">
                    <a:lumMod val="65000"/>
                  </a:schemeClr>
                </a:solidFill>
              </a:rPr>
              <a:t>8</a:t>
            </a:r>
          </a:p>
        </p:txBody>
      </p:sp>
      <p:sp>
        <p:nvSpPr>
          <p:cNvPr id="56" name="Freihandform 55"/>
          <p:cNvSpPr/>
          <p:nvPr/>
        </p:nvSpPr>
        <p:spPr>
          <a:xfrm>
            <a:off x="6531420" y="3737932"/>
            <a:ext cx="206129" cy="573527"/>
          </a:xfrm>
          <a:custGeom>
            <a:avLst/>
            <a:gdLst>
              <a:gd name="connsiteX0" fmla="*/ 0 w 206129"/>
              <a:gd name="connsiteY0" fmla="*/ 0 h 573527"/>
              <a:gd name="connsiteX1" fmla="*/ 204850 w 206129"/>
              <a:gd name="connsiteY1" fmla="*/ 348213 h 573527"/>
              <a:gd name="connsiteX2" fmla="*/ 92182 w 206129"/>
              <a:gd name="connsiteY2" fmla="*/ 573527 h 573527"/>
            </a:gdLst>
            <a:ahLst/>
            <a:cxnLst>
              <a:cxn ang="0">
                <a:pos x="connsiteX0" y="connsiteY0"/>
              </a:cxn>
              <a:cxn ang="0">
                <a:pos x="connsiteX1" y="connsiteY1"/>
              </a:cxn>
              <a:cxn ang="0">
                <a:pos x="connsiteX2" y="connsiteY2"/>
              </a:cxn>
            </a:cxnLst>
            <a:rect l="l" t="t" r="r" b="b"/>
            <a:pathLst>
              <a:path w="206129" h="573527">
                <a:moveTo>
                  <a:pt x="0" y="0"/>
                </a:moveTo>
                <a:cubicBezTo>
                  <a:pt x="94743" y="126312"/>
                  <a:pt x="189486" y="252625"/>
                  <a:pt x="204850" y="348213"/>
                </a:cubicBezTo>
                <a:cubicBezTo>
                  <a:pt x="220214" y="443801"/>
                  <a:pt x="92182" y="573527"/>
                  <a:pt x="92182" y="573527"/>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7" name="Freihandform 56"/>
          <p:cNvSpPr/>
          <p:nvPr/>
        </p:nvSpPr>
        <p:spPr>
          <a:xfrm>
            <a:off x="5865657" y="4966919"/>
            <a:ext cx="624793" cy="348213"/>
          </a:xfrm>
          <a:custGeom>
            <a:avLst/>
            <a:gdLst>
              <a:gd name="connsiteX0" fmla="*/ 624793 w 624793"/>
              <a:gd name="connsiteY0" fmla="*/ 0 h 348213"/>
              <a:gd name="connsiteX1" fmla="*/ 430185 w 624793"/>
              <a:gd name="connsiteY1" fmla="*/ 266280 h 348213"/>
              <a:gd name="connsiteX2" fmla="*/ 0 w 624793"/>
              <a:gd name="connsiteY2" fmla="*/ 348213 h 348213"/>
            </a:gdLst>
            <a:ahLst/>
            <a:cxnLst>
              <a:cxn ang="0">
                <a:pos x="connsiteX0" y="connsiteY0"/>
              </a:cxn>
              <a:cxn ang="0">
                <a:pos x="connsiteX1" y="connsiteY1"/>
              </a:cxn>
              <a:cxn ang="0">
                <a:pos x="connsiteX2" y="connsiteY2"/>
              </a:cxn>
            </a:cxnLst>
            <a:rect l="l" t="t" r="r" b="b"/>
            <a:pathLst>
              <a:path w="624793" h="348213">
                <a:moveTo>
                  <a:pt x="624793" y="0"/>
                </a:moveTo>
                <a:cubicBezTo>
                  <a:pt x="579555" y="104122"/>
                  <a:pt x="534317" y="208244"/>
                  <a:pt x="430185" y="266280"/>
                </a:cubicBezTo>
                <a:cubicBezTo>
                  <a:pt x="326053" y="324316"/>
                  <a:pt x="0" y="348213"/>
                  <a:pt x="0" y="348213"/>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8" name="Freihandform 57"/>
          <p:cNvSpPr/>
          <p:nvPr/>
        </p:nvSpPr>
        <p:spPr>
          <a:xfrm>
            <a:off x="5671050" y="4782569"/>
            <a:ext cx="399458" cy="419903"/>
          </a:xfrm>
          <a:custGeom>
            <a:avLst/>
            <a:gdLst>
              <a:gd name="connsiteX0" fmla="*/ 0 w 399458"/>
              <a:gd name="connsiteY0" fmla="*/ 419903 h 419903"/>
              <a:gd name="connsiteX1" fmla="*/ 163881 w 399458"/>
              <a:gd name="connsiteY1" fmla="*/ 143381 h 419903"/>
              <a:gd name="connsiteX2" fmla="*/ 399458 w 399458"/>
              <a:gd name="connsiteY2" fmla="*/ 0 h 419903"/>
            </a:gdLst>
            <a:ahLst/>
            <a:cxnLst>
              <a:cxn ang="0">
                <a:pos x="connsiteX0" y="connsiteY0"/>
              </a:cxn>
              <a:cxn ang="0">
                <a:pos x="connsiteX1" y="connsiteY1"/>
              </a:cxn>
              <a:cxn ang="0">
                <a:pos x="connsiteX2" y="connsiteY2"/>
              </a:cxn>
            </a:cxnLst>
            <a:rect l="l" t="t" r="r" b="b"/>
            <a:pathLst>
              <a:path w="399458" h="419903">
                <a:moveTo>
                  <a:pt x="0" y="419903"/>
                </a:moveTo>
                <a:cubicBezTo>
                  <a:pt x="48652" y="316634"/>
                  <a:pt x="97305" y="213365"/>
                  <a:pt x="163881" y="143381"/>
                </a:cubicBezTo>
                <a:cubicBezTo>
                  <a:pt x="230457" y="73397"/>
                  <a:pt x="399458" y="0"/>
                  <a:pt x="399458"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9" name="Freihandform 58"/>
          <p:cNvSpPr/>
          <p:nvPr/>
        </p:nvSpPr>
        <p:spPr>
          <a:xfrm>
            <a:off x="5879118" y="3571829"/>
            <a:ext cx="256434" cy="737392"/>
          </a:xfrm>
          <a:custGeom>
            <a:avLst/>
            <a:gdLst>
              <a:gd name="connsiteX0" fmla="*/ 256434 w 256434"/>
              <a:gd name="connsiteY0" fmla="*/ 737392 h 737392"/>
              <a:gd name="connsiteX1" fmla="*/ 371 w 256434"/>
              <a:gd name="connsiteY1" fmla="*/ 501836 h 737392"/>
              <a:gd name="connsiteX2" fmla="*/ 194979 w 256434"/>
              <a:gd name="connsiteY2" fmla="*/ 0 h 737392"/>
            </a:gdLst>
            <a:ahLst/>
            <a:cxnLst>
              <a:cxn ang="0">
                <a:pos x="connsiteX0" y="connsiteY0"/>
              </a:cxn>
              <a:cxn ang="0">
                <a:pos x="connsiteX1" y="connsiteY1"/>
              </a:cxn>
              <a:cxn ang="0">
                <a:pos x="connsiteX2" y="connsiteY2"/>
              </a:cxn>
            </a:cxnLst>
            <a:rect l="l" t="t" r="r" b="b"/>
            <a:pathLst>
              <a:path w="256434" h="737392">
                <a:moveTo>
                  <a:pt x="256434" y="737392"/>
                </a:moveTo>
                <a:cubicBezTo>
                  <a:pt x="133523" y="681063"/>
                  <a:pt x="10613" y="624735"/>
                  <a:pt x="371" y="501836"/>
                </a:cubicBezTo>
                <a:cubicBezTo>
                  <a:pt x="-9872" y="378937"/>
                  <a:pt x="194979" y="0"/>
                  <a:pt x="194979"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9" name="Textfeld 28"/>
          <p:cNvSpPr txBox="1"/>
          <p:nvPr/>
        </p:nvSpPr>
        <p:spPr>
          <a:xfrm>
            <a:off x="5875657" y="5133688"/>
            <a:ext cx="1550324" cy="584776"/>
          </a:xfrm>
          <a:prstGeom prst="rect">
            <a:avLst/>
          </a:prstGeom>
          <a:noFill/>
        </p:spPr>
        <p:txBody>
          <a:bodyPr wrap="none" rtlCol="0">
            <a:spAutoFit/>
          </a:bodyPr>
          <a:lstStyle/>
          <a:p>
            <a:r>
              <a:rPr lang="de-DE" sz="1600" dirty="0"/>
              <a:t>autoritativer</a:t>
            </a:r>
          </a:p>
          <a:p>
            <a:r>
              <a:rPr lang="de-DE" sz="1600" dirty="0"/>
              <a:t>Name Server für </a:t>
            </a:r>
          </a:p>
        </p:txBody>
      </p:sp>
      <p:sp>
        <p:nvSpPr>
          <p:cNvPr id="60" name="Freihandform 59"/>
          <p:cNvSpPr/>
          <p:nvPr/>
        </p:nvSpPr>
        <p:spPr>
          <a:xfrm>
            <a:off x="5865657" y="2601120"/>
            <a:ext cx="522368" cy="419904"/>
          </a:xfrm>
          <a:custGeom>
            <a:avLst/>
            <a:gdLst>
              <a:gd name="connsiteX0" fmla="*/ 0 w 522368"/>
              <a:gd name="connsiteY0" fmla="*/ 0 h 419904"/>
              <a:gd name="connsiteX1" fmla="*/ 348245 w 522368"/>
              <a:gd name="connsiteY1" fmla="*/ 71691 h 419904"/>
              <a:gd name="connsiteX2" fmla="*/ 522368 w 522368"/>
              <a:gd name="connsiteY2" fmla="*/ 419904 h 419904"/>
              <a:gd name="connsiteX0" fmla="*/ 0 w 522368"/>
              <a:gd name="connsiteY0" fmla="*/ 0 h 419904"/>
              <a:gd name="connsiteX1" fmla="*/ 348245 w 522368"/>
              <a:gd name="connsiteY1" fmla="*/ 163865 h 419904"/>
              <a:gd name="connsiteX2" fmla="*/ 522368 w 522368"/>
              <a:gd name="connsiteY2" fmla="*/ 419904 h 419904"/>
            </a:gdLst>
            <a:ahLst/>
            <a:cxnLst>
              <a:cxn ang="0">
                <a:pos x="connsiteX0" y="connsiteY0"/>
              </a:cxn>
              <a:cxn ang="0">
                <a:pos x="connsiteX1" y="connsiteY1"/>
              </a:cxn>
              <a:cxn ang="0">
                <a:pos x="connsiteX2" y="connsiteY2"/>
              </a:cxn>
            </a:cxnLst>
            <a:rect l="l" t="t" r="r" b="b"/>
            <a:pathLst>
              <a:path w="522368" h="419904">
                <a:moveTo>
                  <a:pt x="0" y="0"/>
                </a:moveTo>
                <a:cubicBezTo>
                  <a:pt x="130592" y="853"/>
                  <a:pt x="261184" y="93881"/>
                  <a:pt x="348245" y="163865"/>
                </a:cubicBezTo>
                <a:cubicBezTo>
                  <a:pt x="435306" y="233849"/>
                  <a:pt x="522368" y="419904"/>
                  <a:pt x="522368" y="419904"/>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1" name="Freihandform 60"/>
          <p:cNvSpPr/>
          <p:nvPr/>
        </p:nvSpPr>
        <p:spPr>
          <a:xfrm>
            <a:off x="5752989" y="2734260"/>
            <a:ext cx="325068" cy="512078"/>
          </a:xfrm>
          <a:custGeom>
            <a:avLst/>
            <a:gdLst>
              <a:gd name="connsiteX0" fmla="*/ 266305 w 266305"/>
              <a:gd name="connsiteY0" fmla="*/ 512078 h 512078"/>
              <a:gd name="connsiteX1" fmla="*/ 0 w 266305"/>
              <a:gd name="connsiteY1" fmla="*/ 0 h 512078"/>
            </a:gdLst>
            <a:ahLst/>
            <a:cxnLst>
              <a:cxn ang="0">
                <a:pos x="connsiteX0" y="connsiteY0"/>
              </a:cxn>
              <a:cxn ang="0">
                <a:pos x="connsiteX1" y="connsiteY1"/>
              </a:cxn>
            </a:cxnLst>
            <a:rect l="l" t="t" r="r" b="b"/>
            <a:pathLst>
              <a:path w="266305" h="512078">
                <a:moveTo>
                  <a:pt x="266305" y="512078"/>
                </a:moveTo>
                <a:lnTo>
                  <a:pt x="0" y="0"/>
                </a:ln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Textfeld 17"/>
          <p:cNvSpPr txBox="1"/>
          <p:nvPr/>
        </p:nvSpPr>
        <p:spPr>
          <a:xfrm>
            <a:off x="6603803" y="2991076"/>
            <a:ext cx="1261984" cy="584776"/>
          </a:xfrm>
          <a:prstGeom prst="rect">
            <a:avLst/>
          </a:prstGeom>
          <a:noFill/>
        </p:spPr>
        <p:txBody>
          <a:bodyPr wrap="none" rtlCol="0">
            <a:spAutoFit/>
          </a:bodyPr>
          <a:lstStyle/>
          <a:p>
            <a:r>
              <a:rPr lang="de-DE" sz="1600" dirty="0"/>
              <a:t>Root</a:t>
            </a:r>
          </a:p>
          <a:p>
            <a:r>
              <a:rPr lang="de-DE" sz="1600" dirty="0"/>
              <a:t>Name Server</a:t>
            </a:r>
          </a:p>
        </p:txBody>
      </p:sp>
      <p:sp>
        <p:nvSpPr>
          <p:cNvPr id="19" name="Textfeld 18"/>
          <p:cNvSpPr txBox="1"/>
          <p:nvPr/>
        </p:nvSpPr>
        <p:spPr>
          <a:xfrm>
            <a:off x="5865657" y="3691544"/>
            <a:ext cx="2401018" cy="338554"/>
          </a:xfrm>
          <a:prstGeom prst="rect">
            <a:avLst/>
          </a:prstGeom>
          <a:noFill/>
        </p:spPr>
        <p:txBody>
          <a:bodyPr wrap="none" rtlCol="0">
            <a:spAutoFit/>
          </a:bodyPr>
          <a:lstStyle/>
          <a:p>
            <a:r>
              <a:rPr lang="de-DE" sz="1600" dirty="0">
                <a:solidFill>
                  <a:srgbClr val="3366FF"/>
                </a:solidFill>
                <a:latin typeface="Courier"/>
                <a:cs typeface="Courier"/>
              </a:rPr>
              <a:t>G.ROOT-SERVERS.NET </a:t>
            </a:r>
          </a:p>
        </p:txBody>
      </p:sp>
      <p:sp>
        <p:nvSpPr>
          <p:cNvPr id="62" name="Rechteck 61"/>
          <p:cNvSpPr/>
          <p:nvPr/>
        </p:nvSpPr>
        <p:spPr>
          <a:xfrm>
            <a:off x="5854860" y="5608952"/>
            <a:ext cx="2893540" cy="338554"/>
          </a:xfrm>
          <a:prstGeom prst="rect">
            <a:avLst/>
          </a:prstGeom>
        </p:spPr>
        <p:txBody>
          <a:bodyPr wrap="none">
            <a:spAutoFit/>
          </a:bodyPr>
          <a:lstStyle/>
          <a:p>
            <a:r>
              <a:rPr lang="de-DE" sz="1600" dirty="0" err="1">
                <a:solidFill>
                  <a:srgbClr val="7F7F7F"/>
                </a:solidFill>
                <a:latin typeface="Courier"/>
                <a:cs typeface="Courier"/>
              </a:rPr>
              <a:t>informatik.uni-ulm.de</a:t>
            </a:r>
            <a:r>
              <a:rPr lang="de-DE" sz="1600" dirty="0">
                <a:solidFill>
                  <a:srgbClr val="7F7F7F"/>
                </a:solidFill>
                <a:latin typeface="Courier"/>
                <a:cs typeface="Courier"/>
              </a:rPr>
              <a:t>.</a:t>
            </a:r>
          </a:p>
        </p:txBody>
      </p:sp>
      <p:sp>
        <p:nvSpPr>
          <p:cNvPr id="63" name="Freihandform 62"/>
          <p:cNvSpPr/>
          <p:nvPr/>
        </p:nvSpPr>
        <p:spPr>
          <a:xfrm>
            <a:off x="4916693" y="2803713"/>
            <a:ext cx="696491" cy="850049"/>
          </a:xfrm>
          <a:custGeom>
            <a:avLst/>
            <a:gdLst>
              <a:gd name="connsiteX0" fmla="*/ 696491 w 696491"/>
              <a:gd name="connsiteY0" fmla="*/ 0 h 850049"/>
              <a:gd name="connsiteX1" fmla="*/ 450671 w 696491"/>
              <a:gd name="connsiteY1" fmla="*/ 542802 h 850049"/>
              <a:gd name="connsiteX2" fmla="*/ 0 w 696491"/>
              <a:gd name="connsiteY2" fmla="*/ 850049 h 850049"/>
            </a:gdLst>
            <a:ahLst/>
            <a:cxnLst>
              <a:cxn ang="0">
                <a:pos x="connsiteX0" y="connsiteY0"/>
              </a:cxn>
              <a:cxn ang="0">
                <a:pos x="connsiteX1" y="connsiteY1"/>
              </a:cxn>
              <a:cxn ang="0">
                <a:pos x="connsiteX2" y="connsiteY2"/>
              </a:cxn>
            </a:cxnLst>
            <a:rect l="l" t="t" r="r" b="b"/>
            <a:pathLst>
              <a:path w="696491" h="850049">
                <a:moveTo>
                  <a:pt x="696491" y="0"/>
                </a:moveTo>
                <a:cubicBezTo>
                  <a:pt x="631622" y="200563"/>
                  <a:pt x="566753" y="401127"/>
                  <a:pt x="450671" y="542802"/>
                </a:cubicBezTo>
                <a:cubicBezTo>
                  <a:pt x="334589" y="684477"/>
                  <a:pt x="0" y="850049"/>
                  <a:pt x="0" y="850049"/>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4" name="Freihandform 63"/>
          <p:cNvSpPr/>
          <p:nvPr/>
        </p:nvSpPr>
        <p:spPr>
          <a:xfrm>
            <a:off x="4916693" y="2803713"/>
            <a:ext cx="696491" cy="850049"/>
          </a:xfrm>
          <a:custGeom>
            <a:avLst/>
            <a:gdLst>
              <a:gd name="connsiteX0" fmla="*/ 696491 w 696491"/>
              <a:gd name="connsiteY0" fmla="*/ 0 h 850049"/>
              <a:gd name="connsiteX1" fmla="*/ 450671 w 696491"/>
              <a:gd name="connsiteY1" fmla="*/ 542802 h 850049"/>
              <a:gd name="connsiteX2" fmla="*/ 0 w 696491"/>
              <a:gd name="connsiteY2" fmla="*/ 850049 h 850049"/>
            </a:gdLst>
            <a:ahLst/>
            <a:cxnLst>
              <a:cxn ang="0">
                <a:pos x="connsiteX0" y="connsiteY0"/>
              </a:cxn>
              <a:cxn ang="0">
                <a:pos x="connsiteX1" y="connsiteY1"/>
              </a:cxn>
              <a:cxn ang="0">
                <a:pos x="connsiteX2" y="connsiteY2"/>
              </a:cxn>
            </a:cxnLst>
            <a:rect l="l" t="t" r="r" b="b"/>
            <a:pathLst>
              <a:path w="696491" h="850049">
                <a:moveTo>
                  <a:pt x="696491" y="0"/>
                </a:moveTo>
                <a:cubicBezTo>
                  <a:pt x="631622" y="200563"/>
                  <a:pt x="566753" y="401127"/>
                  <a:pt x="450671" y="542802"/>
                </a:cubicBezTo>
                <a:cubicBezTo>
                  <a:pt x="334589" y="684477"/>
                  <a:pt x="0" y="850049"/>
                  <a:pt x="0" y="850049"/>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9" name="Titel 8"/>
          <p:cNvSpPr>
            <a:spLocks noGrp="1"/>
          </p:cNvSpPr>
          <p:nvPr>
            <p:ph type="title"/>
          </p:nvPr>
        </p:nvSpPr>
        <p:spPr/>
        <p:txBody>
          <a:bodyPr/>
          <a:lstStyle/>
          <a:p>
            <a:r>
              <a:rPr lang="de-DE"/>
              <a:t>DNS: Rekursive Anfrage:</a:t>
            </a:r>
            <a:br>
              <a:rPr lang="de-DE"/>
            </a:br>
            <a:r>
              <a:rPr lang="de-DE"/>
              <a:t>(Durchreichen)</a:t>
            </a:r>
            <a:endParaRPr lang="de-DE" dirty="0"/>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pPr/>
              <a:t>42</a:t>
            </a:fld>
            <a:endParaRPr lang="de-DE"/>
          </a:p>
        </p:txBody>
      </p:sp>
    </p:spTree>
    <p:extLst>
      <p:ext uri="{BB962C8B-B14F-4D97-AF65-F5344CB8AC3E}">
        <p14:creationId xmlns:p14="http://schemas.microsoft.com/office/powerpoint/2010/main" val="42654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grpId="1" nodeType="clickEffect">
                                  <p:stCondLst>
                                    <p:cond delay="0"/>
                                  </p:stCondLst>
                                  <p:childTnLst>
                                    <p:animClr clrSpc="rgb" dir="cw">
                                      <p:cBhvr override="childStyle">
                                        <p:cTn id="67" dur="500" fill="hold"/>
                                        <p:tgtEl>
                                          <p:spTgt spid="18"/>
                                        </p:tgtEl>
                                        <p:attrNameLst>
                                          <p:attrName>style.color</p:attrName>
                                        </p:attrNameLst>
                                      </p:cBhvr>
                                      <p:to>
                                        <a:srgbClr val="999999"/>
                                      </p:to>
                                    </p:animClr>
                                  </p:childTnLst>
                                </p:cTn>
                              </p:par>
                              <p:par>
                                <p:cTn id="68" presetID="3" presetClass="emph" presetSubtype="2" fill="hold" grpId="4" nodeType="withEffect">
                                  <p:stCondLst>
                                    <p:cond delay="0"/>
                                  </p:stCondLst>
                                  <p:childTnLst>
                                    <p:animClr clrSpc="rgb" dir="cw">
                                      <p:cBhvr override="childStyle">
                                        <p:cTn id="69" dur="500" fill="hold"/>
                                        <p:tgtEl>
                                          <p:spTgt spid="22"/>
                                        </p:tgtEl>
                                        <p:attrNameLst>
                                          <p:attrName>style.color</p:attrName>
                                        </p:attrNameLst>
                                      </p:cBhvr>
                                      <p:to>
                                        <a:srgbClr val="999999"/>
                                      </p:to>
                                    </p:animClr>
                                  </p:childTnLst>
                                </p:cTn>
                              </p:par>
                              <p:par>
                                <p:cTn id="70" presetID="3" presetClass="emph" presetSubtype="2" fill="hold" grpId="4" nodeType="withEffect">
                                  <p:stCondLst>
                                    <p:cond delay="0"/>
                                  </p:stCondLst>
                                  <p:childTnLst>
                                    <p:animClr clrSpc="rgb" dir="cw">
                                      <p:cBhvr override="childStyle">
                                        <p:cTn id="71" dur="500" fill="hold"/>
                                        <p:tgtEl>
                                          <p:spTgt spid="23"/>
                                        </p:tgtEl>
                                        <p:attrNameLst>
                                          <p:attrName>style.color</p:attrName>
                                        </p:attrNameLst>
                                      </p:cBhvr>
                                      <p:to>
                                        <a:srgbClr val="999999"/>
                                      </p:to>
                                    </p:animClr>
                                  </p:childTnLst>
                                </p:cTn>
                              </p:par>
                              <p:par>
                                <p:cTn id="72" presetID="3" presetClass="emph" presetSubtype="2" fill="hold" grpId="1" nodeType="withEffect">
                                  <p:stCondLst>
                                    <p:cond delay="0"/>
                                  </p:stCondLst>
                                  <p:childTnLst>
                                    <p:animClr clrSpc="rgb" dir="cw">
                                      <p:cBhvr override="childStyle">
                                        <p:cTn id="73" dur="500" fill="hold"/>
                                        <p:tgtEl>
                                          <p:spTgt spid="19"/>
                                        </p:tgtEl>
                                        <p:attrNameLst>
                                          <p:attrName>style.color</p:attrName>
                                        </p:attrNameLst>
                                      </p:cBhvr>
                                      <p:to>
                                        <a:srgbClr val="999999"/>
                                      </p:to>
                                    </p:animClr>
                                  </p:childTnLst>
                                </p:cTn>
                              </p:par>
                              <p:par>
                                <p:cTn id="74" presetID="3" presetClass="emph" presetSubtype="2" fill="hold" grpId="1" nodeType="withEffect">
                                  <p:stCondLst>
                                    <p:cond delay="0"/>
                                  </p:stCondLst>
                                  <p:childTnLst>
                                    <p:animClr clrSpc="rgb" dir="cw">
                                      <p:cBhvr override="childStyle">
                                        <p:cTn id="75" dur="500" fill="hold"/>
                                        <p:tgtEl>
                                          <p:spTgt spid="62"/>
                                        </p:tgtEl>
                                        <p:attrNameLst>
                                          <p:attrName>style.color</p:attrName>
                                        </p:attrNameLst>
                                      </p:cBhvr>
                                      <p:to>
                                        <a:srgbClr val="999999"/>
                                      </p:to>
                                    </p:animClr>
                                  </p:childTnLst>
                                </p:cTn>
                              </p:par>
                              <p:par>
                                <p:cTn id="76" presetID="3" presetClass="emph" presetSubtype="2" fill="hold" grpId="1" nodeType="withEffect">
                                  <p:stCondLst>
                                    <p:cond delay="0"/>
                                  </p:stCondLst>
                                  <p:childTnLst>
                                    <p:animClr clrSpc="rgb" dir="cw">
                                      <p:cBhvr override="childStyle">
                                        <p:cTn id="77" dur="500" fill="hold"/>
                                        <p:tgtEl>
                                          <p:spTgt spid="27"/>
                                        </p:tgtEl>
                                        <p:attrNameLst>
                                          <p:attrName>style.color</p:attrName>
                                        </p:attrNameLst>
                                      </p:cBhvr>
                                      <p:to>
                                        <a:srgbClr val="999999"/>
                                      </p:to>
                                    </p:animClr>
                                  </p:childTnLst>
                                </p:cTn>
                              </p:par>
                              <p:par>
                                <p:cTn id="78" presetID="3" presetClass="emph" presetSubtype="2" fill="hold" grpId="1" nodeType="withEffect">
                                  <p:stCondLst>
                                    <p:cond delay="0"/>
                                  </p:stCondLst>
                                  <p:childTnLst>
                                    <p:animClr clrSpc="rgb" dir="cw">
                                      <p:cBhvr override="childStyle">
                                        <p:cTn id="79" dur="500" fill="hold"/>
                                        <p:tgtEl>
                                          <p:spTgt spid="26"/>
                                        </p:tgtEl>
                                        <p:attrNameLst>
                                          <p:attrName>style.color</p:attrName>
                                        </p:attrNameLst>
                                      </p:cBhvr>
                                      <p:to>
                                        <a:srgbClr val="999999"/>
                                      </p:to>
                                    </p:animClr>
                                  </p:childTnLst>
                                </p:cTn>
                              </p:par>
                              <p:par>
                                <p:cTn id="80" presetID="3" presetClass="emph" presetSubtype="2" fill="hold" grpId="1" nodeType="withEffect">
                                  <p:stCondLst>
                                    <p:cond delay="0"/>
                                  </p:stCondLst>
                                  <p:childTnLst>
                                    <p:animClr clrSpc="rgb" dir="cw">
                                      <p:cBhvr override="childStyle">
                                        <p:cTn id="81" dur="500" fill="hold"/>
                                        <p:tgtEl>
                                          <p:spTgt spid="29"/>
                                        </p:tgtEl>
                                        <p:attrNameLst>
                                          <p:attrName>style.color</p:attrName>
                                        </p:attrNameLst>
                                      </p:cBhvr>
                                      <p:to>
                                        <a:srgbClr val="999999"/>
                                      </p:to>
                                    </p:animClr>
                                  </p:childTnLst>
                                </p:cTn>
                              </p:par>
                              <p:par>
                                <p:cTn id="82" presetID="3" presetClass="emph" presetSubtype="2" fill="hold" grpId="1" nodeType="withEffect">
                                  <p:stCondLst>
                                    <p:cond delay="0"/>
                                  </p:stCondLst>
                                  <p:childTnLst>
                                    <p:animClr clrSpc="rgb" dir="cw">
                                      <p:cBhvr override="childStyle">
                                        <p:cTn id="83" dur="500" fill="hold"/>
                                        <p:tgtEl>
                                          <p:spTgt spid="30"/>
                                        </p:tgtEl>
                                        <p:attrNameLst>
                                          <p:attrName>style.color</p:attrName>
                                        </p:attrNameLst>
                                      </p:cBhvr>
                                      <p:to>
                                        <a:srgbClr val="999999"/>
                                      </p:to>
                                    </p:animClr>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00"/>
                                        <p:tgtEl>
                                          <p:spTgt spid="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00"/>
                                        <p:tgtEl>
                                          <p:spTgt spid="16"/>
                                        </p:tgtEl>
                                      </p:cBhvr>
                                    </p:animEffect>
                                  </p:childTnLst>
                                </p:cTn>
                              </p:par>
                              <p:par>
                                <p:cTn id="92" presetID="3" presetClass="emph" presetSubtype="2" fill="hold" grpId="5" nodeType="withEffect">
                                  <p:stCondLst>
                                    <p:cond delay="0"/>
                                  </p:stCondLst>
                                  <p:childTnLst>
                                    <p:animClr clrSpc="rgb" dir="cw">
                                      <p:cBhvr override="childStyle">
                                        <p:cTn id="93" dur="500" fill="hold"/>
                                        <p:tgtEl>
                                          <p:spTgt spid="22"/>
                                        </p:tgtEl>
                                        <p:attrNameLst>
                                          <p:attrName>style.color</p:attrName>
                                        </p:attrNameLst>
                                      </p:cBhvr>
                                      <p:to>
                                        <a:schemeClr val="tx1"/>
                                      </p:to>
                                    </p:animClr>
                                  </p:childTnLst>
                                </p:cTn>
                              </p:par>
                              <p:par>
                                <p:cTn id="94" presetID="3" presetClass="emph" presetSubtype="2" fill="hold" grpId="5" nodeType="withEffect">
                                  <p:stCondLst>
                                    <p:cond delay="0"/>
                                  </p:stCondLst>
                                  <p:childTnLst>
                                    <p:animClr clrSpc="rgb" dir="cw">
                                      <p:cBhvr override="childStyle">
                                        <p:cTn id="95" dur="500" fill="hold"/>
                                        <p:tgtEl>
                                          <p:spTgt spid="23"/>
                                        </p:tgtEl>
                                        <p:attrNameLst>
                                          <p:attrName>style.color</p:attrName>
                                        </p:attrNameLst>
                                      </p:cBhvr>
                                      <p:to>
                                        <a:srgbClr val="3548FF"/>
                                      </p:to>
                                    </p:animClr>
                                  </p:childTnLst>
                                </p:cTn>
                              </p:par>
                            </p:childTnLst>
                          </p:cTn>
                        </p:par>
                        <p:par>
                          <p:cTn id="96" fill="hold">
                            <p:stCondLst>
                              <p:cond delay="500"/>
                            </p:stCondLst>
                            <p:childTnLst>
                              <p:par>
                                <p:cTn id="97" presetID="22" presetClass="exit" presetSubtype="4" fill="hold" grpId="1" nodeType="afterEffect">
                                  <p:stCondLst>
                                    <p:cond delay="0"/>
                                  </p:stCondLst>
                                  <p:childTnLst>
                                    <p:animEffect transition="out" filter="wipe(down)">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wipe(up)">
                                      <p:cBhvr>
                                        <p:cTn id="104" dur="500"/>
                                        <p:tgtEl>
                                          <p:spTgt spid="60"/>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500"/>
                                        <p:tgtEl>
                                          <p:spTgt spid="47"/>
                                        </p:tgtEl>
                                      </p:cBhvr>
                                    </p:animEffect>
                                  </p:childTnLst>
                                </p:cTn>
                              </p:par>
                              <p:par>
                                <p:cTn id="108" presetID="3" presetClass="emph" presetSubtype="2" fill="hold" grpId="1" nodeType="withEffect">
                                  <p:stCondLst>
                                    <p:cond delay="0"/>
                                  </p:stCondLst>
                                  <p:childTnLst>
                                    <p:animClr clrSpc="rgb" dir="cw">
                                      <p:cBhvr override="childStyle">
                                        <p:cTn id="109" dur="500" fill="hold"/>
                                        <p:tgtEl>
                                          <p:spTgt spid="23"/>
                                        </p:tgtEl>
                                        <p:attrNameLst>
                                          <p:attrName>style.color</p:attrName>
                                        </p:attrNameLst>
                                      </p:cBhvr>
                                      <p:to>
                                        <a:srgbClr val="999999"/>
                                      </p:to>
                                    </p:animClr>
                                  </p:childTnLst>
                                </p:cTn>
                              </p:par>
                              <p:par>
                                <p:cTn id="110" presetID="3" presetClass="emph" presetSubtype="2" fill="hold" grpId="1" nodeType="withEffect">
                                  <p:stCondLst>
                                    <p:cond delay="0"/>
                                  </p:stCondLst>
                                  <p:childTnLst>
                                    <p:animClr clrSpc="rgb" dir="cw">
                                      <p:cBhvr override="childStyle">
                                        <p:cTn id="111" dur="500" fill="hold"/>
                                        <p:tgtEl>
                                          <p:spTgt spid="22"/>
                                        </p:tgtEl>
                                        <p:attrNameLst>
                                          <p:attrName>style.color</p:attrName>
                                        </p:attrNameLst>
                                      </p:cBhvr>
                                      <p:to>
                                        <a:srgbClr val="999999"/>
                                      </p:to>
                                    </p:animClr>
                                  </p:childTnLst>
                                </p:cTn>
                              </p:par>
                              <p:par>
                                <p:cTn id="112" presetID="3" presetClass="emph" presetSubtype="2" fill="hold" grpId="2" nodeType="withEffect">
                                  <p:stCondLst>
                                    <p:cond delay="0"/>
                                  </p:stCondLst>
                                  <p:childTnLst>
                                    <p:animClr clrSpc="rgb" dir="cw">
                                      <p:cBhvr override="childStyle">
                                        <p:cTn id="113" dur="500" fill="hold"/>
                                        <p:tgtEl>
                                          <p:spTgt spid="18"/>
                                        </p:tgtEl>
                                        <p:attrNameLst>
                                          <p:attrName>style.color</p:attrName>
                                        </p:attrNameLst>
                                      </p:cBhvr>
                                      <p:to>
                                        <a:schemeClr val="tx1"/>
                                      </p:to>
                                    </p:animClr>
                                  </p:childTnLst>
                                </p:cTn>
                              </p:par>
                              <p:par>
                                <p:cTn id="114" presetID="3" presetClass="emph" presetSubtype="2" fill="hold" grpId="2" nodeType="withEffect">
                                  <p:stCondLst>
                                    <p:cond delay="0"/>
                                  </p:stCondLst>
                                  <p:childTnLst>
                                    <p:animClr clrSpc="rgb" dir="cw">
                                      <p:cBhvr override="childStyle">
                                        <p:cTn id="115" dur="500" fill="hold"/>
                                        <p:tgtEl>
                                          <p:spTgt spid="19"/>
                                        </p:tgtEl>
                                        <p:attrNameLst>
                                          <p:attrName>style.color</p:attrName>
                                        </p:attrNameLst>
                                      </p:cBhvr>
                                      <p:to>
                                        <a:srgbClr val="3548FF"/>
                                      </p:to>
                                    </p:animClr>
                                  </p:childTnLst>
                                </p:cTn>
                              </p:par>
                            </p:childTnLst>
                          </p:cTn>
                        </p:par>
                        <p:par>
                          <p:cTn id="116" fill="hold">
                            <p:stCondLst>
                              <p:cond delay="500"/>
                            </p:stCondLst>
                            <p:childTnLst>
                              <p:par>
                                <p:cTn id="117" presetID="22" presetClass="exit" presetSubtype="1" fill="hold" grpId="1" nodeType="afterEffect">
                                  <p:stCondLst>
                                    <p:cond delay="0"/>
                                  </p:stCondLst>
                                  <p:childTnLst>
                                    <p:animEffect transition="out" filter="wipe(up)">
                                      <p:cBhvr>
                                        <p:cTn id="118" dur="500"/>
                                        <p:tgtEl>
                                          <p:spTgt spid="60"/>
                                        </p:tgtEl>
                                      </p:cBhvr>
                                    </p:animEffect>
                                    <p:set>
                                      <p:cBhvr>
                                        <p:cTn id="119" dur="1" fill="hold">
                                          <p:stCondLst>
                                            <p:cond delay="499"/>
                                          </p:stCondLst>
                                        </p:cTn>
                                        <p:tgtEl>
                                          <p:spTgt spid="6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wipe(up)">
                                      <p:cBhvr>
                                        <p:cTn id="124" dur="500"/>
                                        <p:tgtEl>
                                          <p:spTgt spid="48"/>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3" presetClass="emph" presetSubtype="2" fill="hold" grpId="3" nodeType="withEffect">
                                  <p:stCondLst>
                                    <p:cond delay="0"/>
                                  </p:stCondLst>
                                  <p:childTnLst>
                                    <p:animClr clrSpc="rgb" dir="cw">
                                      <p:cBhvr override="childStyle">
                                        <p:cTn id="129" dur="500" fill="hold"/>
                                        <p:tgtEl>
                                          <p:spTgt spid="18"/>
                                        </p:tgtEl>
                                        <p:attrNameLst>
                                          <p:attrName>style.color</p:attrName>
                                        </p:attrNameLst>
                                      </p:cBhvr>
                                      <p:to>
                                        <a:srgbClr val="999999"/>
                                      </p:to>
                                    </p:animClr>
                                  </p:childTnLst>
                                </p:cTn>
                              </p:par>
                              <p:par>
                                <p:cTn id="130" presetID="3" presetClass="emph" presetSubtype="2" fill="hold" grpId="3" nodeType="withEffect">
                                  <p:stCondLst>
                                    <p:cond delay="0"/>
                                  </p:stCondLst>
                                  <p:childTnLst>
                                    <p:animClr clrSpc="rgb" dir="cw">
                                      <p:cBhvr override="childStyle">
                                        <p:cTn id="131" dur="500" fill="hold"/>
                                        <p:tgtEl>
                                          <p:spTgt spid="19"/>
                                        </p:tgtEl>
                                        <p:attrNameLst>
                                          <p:attrName>style.color</p:attrName>
                                        </p:attrNameLst>
                                      </p:cBhvr>
                                      <p:to>
                                        <a:srgbClr val="999999"/>
                                      </p:to>
                                    </p:animClr>
                                  </p:childTnLst>
                                </p:cTn>
                              </p:par>
                              <p:par>
                                <p:cTn id="132" presetID="3" presetClass="emph" presetSubtype="2" fill="hold" grpId="2" nodeType="withEffect">
                                  <p:stCondLst>
                                    <p:cond delay="0"/>
                                  </p:stCondLst>
                                  <p:childTnLst>
                                    <p:animClr clrSpc="rgb" dir="cw">
                                      <p:cBhvr override="childStyle">
                                        <p:cTn id="133" dur="500" fill="hold"/>
                                        <p:tgtEl>
                                          <p:spTgt spid="26"/>
                                        </p:tgtEl>
                                        <p:attrNameLst>
                                          <p:attrName>style.color</p:attrName>
                                        </p:attrNameLst>
                                      </p:cBhvr>
                                      <p:to>
                                        <a:schemeClr val="tx1"/>
                                      </p:to>
                                    </p:animClr>
                                  </p:childTnLst>
                                </p:cTn>
                              </p:par>
                              <p:par>
                                <p:cTn id="134" presetID="3" presetClass="emph" presetSubtype="2" fill="hold" grpId="2" nodeType="withEffect">
                                  <p:stCondLst>
                                    <p:cond delay="0"/>
                                  </p:stCondLst>
                                  <p:childTnLst>
                                    <p:animClr clrSpc="rgb" dir="cw">
                                      <p:cBhvr override="childStyle">
                                        <p:cTn id="135" dur="500" fill="hold"/>
                                        <p:tgtEl>
                                          <p:spTgt spid="27"/>
                                        </p:tgtEl>
                                        <p:attrNameLst>
                                          <p:attrName>style.color</p:attrName>
                                        </p:attrNameLst>
                                      </p:cBhvr>
                                      <p:to>
                                        <a:srgbClr val="3548FF"/>
                                      </p:to>
                                    </p:animClr>
                                  </p:childTnLst>
                                </p:cTn>
                              </p:par>
                            </p:childTnLst>
                          </p:cTn>
                        </p:par>
                        <p:par>
                          <p:cTn id="136" fill="hold">
                            <p:stCondLst>
                              <p:cond delay="500"/>
                            </p:stCondLst>
                            <p:childTnLst>
                              <p:par>
                                <p:cTn id="137" presetID="22" presetClass="exit" presetSubtype="1" fill="hold" grpId="1" nodeType="afterEffect">
                                  <p:stCondLst>
                                    <p:cond delay="0"/>
                                  </p:stCondLst>
                                  <p:childTnLst>
                                    <p:animEffect transition="out" filter="wipe(up)">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grpId="0" nodeType="click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wipe(right)">
                                      <p:cBhvr>
                                        <p:cTn id="144" dur="500"/>
                                        <p:tgtEl>
                                          <p:spTgt spid="49"/>
                                        </p:tgtEl>
                                      </p:cBhvr>
                                    </p:animEffect>
                                  </p:childTnLst>
                                </p:cTn>
                              </p:par>
                              <p:par>
                                <p:cTn id="145" presetID="22" presetClass="entr" presetSubtype="2"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right)">
                                      <p:cBhvr>
                                        <p:cTn id="147" dur="500"/>
                                        <p:tgtEl>
                                          <p:spTgt spid="57"/>
                                        </p:tgtEl>
                                      </p:cBhvr>
                                    </p:animEffect>
                                  </p:childTnLst>
                                </p:cTn>
                              </p:par>
                              <p:par>
                                <p:cTn id="148" presetID="3" presetClass="emph" presetSubtype="2" fill="hold" grpId="3" nodeType="withEffect">
                                  <p:stCondLst>
                                    <p:cond delay="0"/>
                                  </p:stCondLst>
                                  <p:childTnLst>
                                    <p:animClr clrSpc="rgb" dir="cw">
                                      <p:cBhvr override="childStyle">
                                        <p:cTn id="149" dur="500" fill="hold"/>
                                        <p:tgtEl>
                                          <p:spTgt spid="26"/>
                                        </p:tgtEl>
                                        <p:attrNameLst>
                                          <p:attrName>style.color</p:attrName>
                                        </p:attrNameLst>
                                      </p:cBhvr>
                                      <p:to>
                                        <a:srgbClr val="999999"/>
                                      </p:to>
                                    </p:animClr>
                                  </p:childTnLst>
                                </p:cTn>
                              </p:par>
                              <p:par>
                                <p:cTn id="150" presetID="3" presetClass="emph" presetSubtype="2" fill="hold" grpId="3" nodeType="withEffect">
                                  <p:stCondLst>
                                    <p:cond delay="0"/>
                                  </p:stCondLst>
                                  <p:childTnLst>
                                    <p:animClr clrSpc="rgb" dir="cw">
                                      <p:cBhvr override="childStyle">
                                        <p:cTn id="151" dur="500" fill="hold"/>
                                        <p:tgtEl>
                                          <p:spTgt spid="27"/>
                                        </p:tgtEl>
                                        <p:attrNameLst>
                                          <p:attrName>style.color</p:attrName>
                                        </p:attrNameLst>
                                      </p:cBhvr>
                                      <p:to>
                                        <a:srgbClr val="999999"/>
                                      </p:to>
                                    </p:animClr>
                                  </p:childTnLst>
                                </p:cTn>
                              </p:par>
                              <p:par>
                                <p:cTn id="152" presetID="3" presetClass="emph" presetSubtype="2" fill="hold" grpId="2" nodeType="withEffect">
                                  <p:stCondLst>
                                    <p:cond delay="0"/>
                                  </p:stCondLst>
                                  <p:childTnLst>
                                    <p:animClr clrSpc="rgb" dir="cw">
                                      <p:cBhvr override="childStyle">
                                        <p:cTn id="153" dur="500" fill="hold"/>
                                        <p:tgtEl>
                                          <p:spTgt spid="29"/>
                                        </p:tgtEl>
                                        <p:attrNameLst>
                                          <p:attrName>style.color</p:attrName>
                                        </p:attrNameLst>
                                      </p:cBhvr>
                                      <p:to>
                                        <a:schemeClr val="tx1"/>
                                      </p:to>
                                    </p:animClr>
                                  </p:childTnLst>
                                </p:cTn>
                              </p:par>
                              <p:par>
                                <p:cTn id="154" presetID="3" presetClass="emph" presetSubtype="2" fill="hold" grpId="2" nodeType="withEffect">
                                  <p:stCondLst>
                                    <p:cond delay="0"/>
                                  </p:stCondLst>
                                  <p:childTnLst>
                                    <p:animClr clrSpc="rgb" dir="cw">
                                      <p:cBhvr override="childStyle">
                                        <p:cTn id="155" dur="500" fill="hold"/>
                                        <p:tgtEl>
                                          <p:spTgt spid="62"/>
                                        </p:tgtEl>
                                        <p:attrNameLst>
                                          <p:attrName>style.color</p:attrName>
                                        </p:attrNameLst>
                                      </p:cBhvr>
                                      <p:to>
                                        <a:srgbClr val="6C6C6C"/>
                                      </p:to>
                                    </p:animClr>
                                  </p:childTnLst>
                                </p:cTn>
                              </p:par>
                              <p:par>
                                <p:cTn id="156" presetID="3" presetClass="emph" presetSubtype="2" fill="hold" grpId="2" nodeType="withEffect">
                                  <p:stCondLst>
                                    <p:cond delay="0"/>
                                  </p:stCondLst>
                                  <p:childTnLst>
                                    <p:animClr clrSpc="rgb" dir="cw">
                                      <p:cBhvr override="childStyle">
                                        <p:cTn id="157" dur="500" fill="hold"/>
                                        <p:tgtEl>
                                          <p:spTgt spid="30"/>
                                        </p:tgtEl>
                                        <p:attrNameLst>
                                          <p:attrName>style.color</p:attrName>
                                        </p:attrNameLst>
                                      </p:cBhvr>
                                      <p:to>
                                        <a:srgbClr val="3548FF"/>
                                      </p:to>
                                    </p:animClr>
                                  </p:childTnLst>
                                </p:cTn>
                              </p:par>
                            </p:childTnLst>
                          </p:cTn>
                        </p:par>
                        <p:par>
                          <p:cTn id="158" fill="hold">
                            <p:stCondLst>
                              <p:cond delay="500"/>
                            </p:stCondLst>
                            <p:childTnLst>
                              <p:par>
                                <p:cTn id="159" presetID="22" presetClass="exit" presetSubtype="2" fill="hold" grpId="1" nodeType="afterEffect">
                                  <p:stCondLst>
                                    <p:cond delay="0"/>
                                  </p:stCondLst>
                                  <p:childTnLst>
                                    <p:animEffect transition="out" filter="wipe(right)">
                                      <p:cBhvr>
                                        <p:cTn id="160" dur="500"/>
                                        <p:tgtEl>
                                          <p:spTgt spid="57"/>
                                        </p:tgtEl>
                                      </p:cBhvr>
                                    </p:animEffect>
                                    <p:set>
                                      <p:cBhvr>
                                        <p:cTn id="161" dur="1" fill="hold">
                                          <p:stCondLst>
                                            <p:cond delay="499"/>
                                          </p:stCondLst>
                                        </p:cTn>
                                        <p:tgtEl>
                                          <p:spTgt spid="57"/>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50"/>
                                        </p:tgtEl>
                                        <p:attrNameLst>
                                          <p:attrName>style.visibility</p:attrName>
                                        </p:attrNameLst>
                                      </p:cBhvr>
                                      <p:to>
                                        <p:strVal val="visible"/>
                                      </p:to>
                                    </p:set>
                                    <p:animEffect transition="in" filter="wipe(down)">
                                      <p:cBhvr>
                                        <p:cTn id="166" dur="500"/>
                                        <p:tgtEl>
                                          <p:spTgt spid="50"/>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down)">
                                      <p:cBhvr>
                                        <p:cTn id="169" dur="500"/>
                                        <p:tgtEl>
                                          <p:spTgt spid="58"/>
                                        </p:tgtEl>
                                      </p:cBhvr>
                                    </p:animEffect>
                                  </p:childTnLst>
                                </p:cTn>
                              </p:par>
                              <p:par>
                                <p:cTn id="170" presetID="3" presetClass="emph" presetSubtype="2" fill="hold" grpId="3" nodeType="withEffect">
                                  <p:stCondLst>
                                    <p:cond delay="0"/>
                                  </p:stCondLst>
                                  <p:childTnLst>
                                    <p:animClr clrSpc="rgb" dir="cw">
                                      <p:cBhvr override="childStyle">
                                        <p:cTn id="171" dur="500" fill="hold"/>
                                        <p:tgtEl>
                                          <p:spTgt spid="29"/>
                                        </p:tgtEl>
                                        <p:attrNameLst>
                                          <p:attrName>style.color</p:attrName>
                                        </p:attrNameLst>
                                      </p:cBhvr>
                                      <p:to>
                                        <a:srgbClr val="999999"/>
                                      </p:to>
                                    </p:animClr>
                                  </p:childTnLst>
                                </p:cTn>
                              </p:par>
                              <p:par>
                                <p:cTn id="172" presetID="3" presetClass="emph" presetSubtype="2" fill="hold" grpId="3" nodeType="withEffect">
                                  <p:stCondLst>
                                    <p:cond delay="0"/>
                                  </p:stCondLst>
                                  <p:childTnLst>
                                    <p:animClr clrSpc="rgb" dir="cw">
                                      <p:cBhvr override="childStyle">
                                        <p:cTn id="173" dur="500" fill="hold"/>
                                        <p:tgtEl>
                                          <p:spTgt spid="62"/>
                                        </p:tgtEl>
                                        <p:attrNameLst>
                                          <p:attrName>style.color</p:attrName>
                                        </p:attrNameLst>
                                      </p:cBhvr>
                                      <p:to>
                                        <a:srgbClr val="999999"/>
                                      </p:to>
                                    </p:animClr>
                                  </p:childTnLst>
                                </p:cTn>
                              </p:par>
                              <p:par>
                                <p:cTn id="174" presetID="3" presetClass="emph" presetSubtype="2" fill="hold" grpId="3" nodeType="withEffect">
                                  <p:stCondLst>
                                    <p:cond delay="0"/>
                                  </p:stCondLst>
                                  <p:childTnLst>
                                    <p:animClr clrSpc="rgb" dir="cw">
                                      <p:cBhvr override="childStyle">
                                        <p:cTn id="175" dur="500" fill="hold"/>
                                        <p:tgtEl>
                                          <p:spTgt spid="30"/>
                                        </p:tgtEl>
                                        <p:attrNameLst>
                                          <p:attrName>style.color</p:attrName>
                                        </p:attrNameLst>
                                      </p:cBhvr>
                                      <p:to>
                                        <a:srgbClr val="999999"/>
                                      </p:to>
                                    </p:animClr>
                                  </p:childTnLst>
                                </p:cTn>
                              </p:par>
                              <p:par>
                                <p:cTn id="176" presetID="3" presetClass="emph" presetSubtype="2" fill="hold" grpId="4" nodeType="withEffect">
                                  <p:stCondLst>
                                    <p:cond delay="0"/>
                                  </p:stCondLst>
                                  <p:childTnLst>
                                    <p:animClr clrSpc="rgb" dir="cw">
                                      <p:cBhvr override="childStyle">
                                        <p:cTn id="177" dur="500" fill="hold"/>
                                        <p:tgtEl>
                                          <p:spTgt spid="26"/>
                                        </p:tgtEl>
                                        <p:attrNameLst>
                                          <p:attrName>style.color</p:attrName>
                                        </p:attrNameLst>
                                      </p:cBhvr>
                                      <p:to>
                                        <a:schemeClr val="tx1"/>
                                      </p:to>
                                    </p:animClr>
                                  </p:childTnLst>
                                </p:cTn>
                              </p:par>
                              <p:par>
                                <p:cTn id="178" presetID="3" presetClass="emph" presetSubtype="2" fill="hold" grpId="4" nodeType="withEffect">
                                  <p:stCondLst>
                                    <p:cond delay="0"/>
                                  </p:stCondLst>
                                  <p:childTnLst>
                                    <p:animClr clrSpc="rgb" dir="cw">
                                      <p:cBhvr override="childStyle">
                                        <p:cTn id="179" dur="500" fill="hold"/>
                                        <p:tgtEl>
                                          <p:spTgt spid="27"/>
                                        </p:tgtEl>
                                        <p:attrNameLst>
                                          <p:attrName>style.color</p:attrName>
                                        </p:attrNameLst>
                                      </p:cBhvr>
                                      <p:to>
                                        <a:srgbClr val="3548FF"/>
                                      </p:to>
                                    </p:animClr>
                                  </p:childTnLst>
                                </p:cTn>
                              </p:par>
                            </p:childTnLst>
                          </p:cTn>
                        </p:par>
                        <p:par>
                          <p:cTn id="180" fill="hold">
                            <p:stCondLst>
                              <p:cond delay="500"/>
                            </p:stCondLst>
                            <p:childTnLst>
                              <p:par>
                                <p:cTn id="181" presetID="22" presetClass="exit" presetSubtype="4" fill="hold" grpId="1" nodeType="afterEffect">
                                  <p:stCondLst>
                                    <p:cond delay="0"/>
                                  </p:stCondLst>
                                  <p:childTnLst>
                                    <p:animEffect transition="out" filter="wipe(down)">
                                      <p:cBhvr>
                                        <p:cTn id="182" dur="500"/>
                                        <p:tgtEl>
                                          <p:spTgt spid="58"/>
                                        </p:tgtEl>
                                      </p:cBhvr>
                                    </p:animEffect>
                                    <p:set>
                                      <p:cBhvr>
                                        <p:cTn id="183" dur="1" fill="hold">
                                          <p:stCondLst>
                                            <p:cond delay="499"/>
                                          </p:stCondLst>
                                        </p:cTn>
                                        <p:tgtEl>
                                          <p:spTgt spid="58"/>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54"/>
                                        </p:tgtEl>
                                        <p:attrNameLst>
                                          <p:attrName>style.visibility</p:attrName>
                                        </p:attrNameLst>
                                      </p:cBhvr>
                                      <p:to>
                                        <p:strVal val="visible"/>
                                      </p:to>
                                    </p:set>
                                    <p:animEffect transition="in" filter="wipe(down)">
                                      <p:cBhvr>
                                        <p:cTn id="188" dur="500"/>
                                        <p:tgtEl>
                                          <p:spTgt spid="54"/>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wipe(down)">
                                      <p:cBhvr>
                                        <p:cTn id="191" dur="500"/>
                                        <p:tgtEl>
                                          <p:spTgt spid="59"/>
                                        </p:tgtEl>
                                      </p:cBhvr>
                                    </p:animEffect>
                                  </p:childTnLst>
                                </p:cTn>
                              </p:par>
                              <p:par>
                                <p:cTn id="192" presetID="3" presetClass="emph" presetSubtype="2" fill="hold" grpId="5" nodeType="withEffect">
                                  <p:stCondLst>
                                    <p:cond delay="0"/>
                                  </p:stCondLst>
                                  <p:childTnLst>
                                    <p:animClr clrSpc="rgb" dir="cw">
                                      <p:cBhvr override="childStyle">
                                        <p:cTn id="193" dur="500" fill="hold"/>
                                        <p:tgtEl>
                                          <p:spTgt spid="27"/>
                                        </p:tgtEl>
                                        <p:attrNameLst>
                                          <p:attrName>style.color</p:attrName>
                                        </p:attrNameLst>
                                      </p:cBhvr>
                                      <p:to>
                                        <a:srgbClr val="999999"/>
                                      </p:to>
                                    </p:animClr>
                                  </p:childTnLst>
                                </p:cTn>
                              </p:par>
                              <p:par>
                                <p:cTn id="194" presetID="3" presetClass="emph" presetSubtype="2" fill="hold" grpId="5" nodeType="withEffect">
                                  <p:stCondLst>
                                    <p:cond delay="0"/>
                                  </p:stCondLst>
                                  <p:childTnLst>
                                    <p:animClr clrSpc="rgb" dir="cw">
                                      <p:cBhvr override="childStyle">
                                        <p:cTn id="195" dur="500" fill="hold"/>
                                        <p:tgtEl>
                                          <p:spTgt spid="26"/>
                                        </p:tgtEl>
                                        <p:attrNameLst>
                                          <p:attrName>style.color</p:attrName>
                                        </p:attrNameLst>
                                      </p:cBhvr>
                                      <p:to>
                                        <a:srgbClr val="999999"/>
                                      </p:to>
                                    </p:animClr>
                                  </p:childTnLst>
                                </p:cTn>
                              </p:par>
                              <p:par>
                                <p:cTn id="196" presetID="3" presetClass="emph" presetSubtype="2" fill="hold" grpId="4" nodeType="withEffect">
                                  <p:stCondLst>
                                    <p:cond delay="0"/>
                                  </p:stCondLst>
                                  <p:childTnLst>
                                    <p:animClr clrSpc="rgb" dir="cw">
                                      <p:cBhvr override="childStyle">
                                        <p:cTn id="197" dur="500" fill="hold"/>
                                        <p:tgtEl>
                                          <p:spTgt spid="18"/>
                                        </p:tgtEl>
                                        <p:attrNameLst>
                                          <p:attrName>style.color</p:attrName>
                                        </p:attrNameLst>
                                      </p:cBhvr>
                                      <p:to>
                                        <a:schemeClr val="tx1"/>
                                      </p:to>
                                    </p:animClr>
                                  </p:childTnLst>
                                </p:cTn>
                              </p:par>
                              <p:par>
                                <p:cTn id="198" presetID="3" presetClass="emph" presetSubtype="2" fill="hold" grpId="4" nodeType="withEffect">
                                  <p:stCondLst>
                                    <p:cond delay="0"/>
                                  </p:stCondLst>
                                  <p:childTnLst>
                                    <p:animClr clrSpc="rgb" dir="cw">
                                      <p:cBhvr override="childStyle">
                                        <p:cTn id="199" dur="500" fill="hold"/>
                                        <p:tgtEl>
                                          <p:spTgt spid="19"/>
                                        </p:tgtEl>
                                        <p:attrNameLst>
                                          <p:attrName>style.color</p:attrName>
                                        </p:attrNameLst>
                                      </p:cBhvr>
                                      <p:to>
                                        <a:srgbClr val="3548FF"/>
                                      </p:to>
                                    </p:animClr>
                                  </p:childTnLst>
                                </p:cTn>
                              </p:par>
                            </p:childTnLst>
                          </p:cTn>
                        </p:par>
                        <p:par>
                          <p:cTn id="200" fill="hold">
                            <p:stCondLst>
                              <p:cond delay="500"/>
                            </p:stCondLst>
                            <p:childTnLst>
                              <p:par>
                                <p:cTn id="201" presetID="22" presetClass="exit" presetSubtype="4" fill="hold" grpId="1" nodeType="afterEffect">
                                  <p:stCondLst>
                                    <p:cond delay="0"/>
                                  </p:stCondLst>
                                  <p:childTnLst>
                                    <p:animEffect transition="out" filter="wipe(down)">
                                      <p:cBhvr>
                                        <p:cTn id="202" dur="500"/>
                                        <p:tgtEl>
                                          <p:spTgt spid="59"/>
                                        </p:tgtEl>
                                      </p:cBhvr>
                                    </p:animEffect>
                                    <p:set>
                                      <p:cBhvr>
                                        <p:cTn id="203" dur="1" fill="hold">
                                          <p:stCondLst>
                                            <p:cond delay="499"/>
                                          </p:stCondLst>
                                        </p:cTn>
                                        <p:tgtEl>
                                          <p:spTgt spid="59"/>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53"/>
                                        </p:tgtEl>
                                        <p:attrNameLst>
                                          <p:attrName>style.visibility</p:attrName>
                                        </p:attrNameLst>
                                      </p:cBhvr>
                                      <p:to>
                                        <p:strVal val="visible"/>
                                      </p:to>
                                    </p:set>
                                    <p:animEffect transition="in" filter="wipe(down)">
                                      <p:cBhvr>
                                        <p:cTn id="208" dur="500"/>
                                        <p:tgtEl>
                                          <p:spTgt spid="53"/>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animEffect transition="in" filter="wipe(down)">
                                      <p:cBhvr>
                                        <p:cTn id="211" dur="500"/>
                                        <p:tgtEl>
                                          <p:spTgt spid="61"/>
                                        </p:tgtEl>
                                      </p:cBhvr>
                                    </p:animEffect>
                                  </p:childTnLst>
                                </p:cTn>
                              </p:par>
                              <p:par>
                                <p:cTn id="212" presetID="3" presetClass="emph" presetSubtype="2" fill="hold" grpId="5" nodeType="withEffect">
                                  <p:stCondLst>
                                    <p:cond delay="0"/>
                                  </p:stCondLst>
                                  <p:childTnLst>
                                    <p:animClr clrSpc="rgb" dir="cw">
                                      <p:cBhvr override="childStyle">
                                        <p:cTn id="213" dur="500" fill="hold"/>
                                        <p:tgtEl>
                                          <p:spTgt spid="18"/>
                                        </p:tgtEl>
                                        <p:attrNameLst>
                                          <p:attrName>style.color</p:attrName>
                                        </p:attrNameLst>
                                      </p:cBhvr>
                                      <p:to>
                                        <a:srgbClr val="999999"/>
                                      </p:to>
                                    </p:animClr>
                                  </p:childTnLst>
                                </p:cTn>
                              </p:par>
                              <p:par>
                                <p:cTn id="214" presetID="3" presetClass="emph" presetSubtype="2" fill="hold" grpId="5" nodeType="withEffect">
                                  <p:stCondLst>
                                    <p:cond delay="0"/>
                                  </p:stCondLst>
                                  <p:childTnLst>
                                    <p:animClr clrSpc="rgb" dir="cw">
                                      <p:cBhvr override="childStyle">
                                        <p:cTn id="215" dur="500" fill="hold"/>
                                        <p:tgtEl>
                                          <p:spTgt spid="19"/>
                                        </p:tgtEl>
                                        <p:attrNameLst>
                                          <p:attrName>style.color</p:attrName>
                                        </p:attrNameLst>
                                      </p:cBhvr>
                                      <p:to>
                                        <a:srgbClr val="999999"/>
                                      </p:to>
                                    </p:animClr>
                                  </p:childTnLst>
                                </p:cTn>
                              </p:par>
                              <p:par>
                                <p:cTn id="216" presetID="3" presetClass="emph" presetSubtype="2" fill="hold" grpId="2" nodeType="withEffect">
                                  <p:stCondLst>
                                    <p:cond delay="0"/>
                                  </p:stCondLst>
                                  <p:childTnLst>
                                    <p:animClr clrSpc="rgb" dir="cw">
                                      <p:cBhvr override="childStyle">
                                        <p:cTn id="217" dur="500" fill="hold"/>
                                        <p:tgtEl>
                                          <p:spTgt spid="22"/>
                                        </p:tgtEl>
                                        <p:attrNameLst>
                                          <p:attrName>style.color</p:attrName>
                                        </p:attrNameLst>
                                      </p:cBhvr>
                                      <p:to>
                                        <a:schemeClr val="tx1"/>
                                      </p:to>
                                    </p:animClr>
                                  </p:childTnLst>
                                </p:cTn>
                              </p:par>
                              <p:par>
                                <p:cTn id="218" presetID="3" presetClass="emph" presetSubtype="2" fill="hold" grpId="2" nodeType="withEffect">
                                  <p:stCondLst>
                                    <p:cond delay="0"/>
                                  </p:stCondLst>
                                  <p:childTnLst>
                                    <p:animClr clrSpc="rgb" dir="cw">
                                      <p:cBhvr override="childStyle">
                                        <p:cTn id="219" dur="500" fill="hold"/>
                                        <p:tgtEl>
                                          <p:spTgt spid="23"/>
                                        </p:tgtEl>
                                        <p:attrNameLst>
                                          <p:attrName>style.color</p:attrName>
                                        </p:attrNameLst>
                                      </p:cBhvr>
                                      <p:to>
                                        <a:srgbClr val="3548FF"/>
                                      </p:to>
                                    </p:animClr>
                                  </p:childTnLst>
                                </p:cTn>
                              </p:par>
                            </p:childTnLst>
                          </p:cTn>
                        </p:par>
                        <p:par>
                          <p:cTn id="220" fill="hold">
                            <p:stCondLst>
                              <p:cond delay="500"/>
                            </p:stCondLst>
                            <p:childTnLst>
                              <p:par>
                                <p:cTn id="221" presetID="22" presetClass="exit" presetSubtype="4" fill="hold" grpId="1" nodeType="afterEffect">
                                  <p:stCondLst>
                                    <p:cond delay="0"/>
                                  </p:stCondLst>
                                  <p:childTnLst>
                                    <p:animEffect transition="out" filter="wipe(down)">
                                      <p:cBhvr>
                                        <p:cTn id="222" dur="500"/>
                                        <p:tgtEl>
                                          <p:spTgt spid="61"/>
                                        </p:tgtEl>
                                      </p:cBhvr>
                                    </p:animEffect>
                                    <p:set>
                                      <p:cBhvr>
                                        <p:cTn id="223" dur="1" fill="hold">
                                          <p:stCondLst>
                                            <p:cond delay="499"/>
                                          </p:stCondLst>
                                        </p:cTn>
                                        <p:tgtEl>
                                          <p:spTgt spid="6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2" presetClass="entr" presetSubtype="1" fill="hold" grpId="0" nodeType="click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wipe(up)">
                                      <p:cBhvr>
                                        <p:cTn id="228" dur="500"/>
                                        <p:tgtEl>
                                          <p:spTgt spid="64"/>
                                        </p:tgtEl>
                                      </p:cBhvr>
                                    </p:animEffect>
                                  </p:childTnLst>
                                </p:cTn>
                              </p:par>
                              <p:par>
                                <p:cTn id="229" presetID="22" presetClass="entr" presetSubtype="1"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Effect transition="in" filter="wipe(up)">
                                      <p:cBhvr>
                                        <p:cTn id="231" dur="500"/>
                                        <p:tgtEl>
                                          <p:spTgt spid="63"/>
                                        </p:tgtEl>
                                      </p:cBhvr>
                                    </p:animEffect>
                                  </p:childTnLst>
                                </p:cTn>
                              </p:par>
                            </p:childTnLst>
                          </p:cTn>
                        </p:par>
                        <p:par>
                          <p:cTn id="232" fill="hold">
                            <p:stCondLst>
                              <p:cond delay="500"/>
                            </p:stCondLst>
                            <p:childTnLst>
                              <p:par>
                                <p:cTn id="233" presetID="22" presetClass="exit" presetSubtype="1" fill="hold" grpId="1" nodeType="afterEffect">
                                  <p:stCondLst>
                                    <p:cond delay="0"/>
                                  </p:stCondLst>
                                  <p:childTnLst>
                                    <p:animEffect transition="out" filter="wipe(up)">
                                      <p:cBhvr>
                                        <p:cTn id="234" dur="500"/>
                                        <p:tgtEl>
                                          <p:spTgt spid="64"/>
                                        </p:tgtEl>
                                      </p:cBhvr>
                                    </p:animEffect>
                                    <p:set>
                                      <p:cBhvr>
                                        <p:cTn id="235" dur="1" fill="hold">
                                          <p:stCondLst>
                                            <p:cond delay="499"/>
                                          </p:stCondLst>
                                        </p:cTn>
                                        <p:tgtEl>
                                          <p:spTgt spid="64"/>
                                        </p:tgtEl>
                                        <p:attrNameLst>
                                          <p:attrName>style.visibility</p:attrName>
                                        </p:attrNameLst>
                                      </p:cBhvr>
                                      <p:to>
                                        <p:strVal val="hidden"/>
                                      </p:to>
                                    </p:set>
                                  </p:childTnLst>
                                </p:cTn>
                              </p:par>
                              <p:par>
                                <p:cTn id="236" presetID="3" presetClass="emph" presetSubtype="2" fill="hold" grpId="3" nodeType="withEffect">
                                  <p:stCondLst>
                                    <p:cond delay="0"/>
                                  </p:stCondLst>
                                  <p:childTnLst>
                                    <p:animClr clrSpc="rgb" dir="cw">
                                      <p:cBhvr override="childStyle">
                                        <p:cTn id="237" dur="500" fill="hold"/>
                                        <p:tgtEl>
                                          <p:spTgt spid="23"/>
                                        </p:tgtEl>
                                        <p:attrNameLst>
                                          <p:attrName>style.color</p:attrName>
                                        </p:attrNameLst>
                                      </p:cBhvr>
                                      <p:to>
                                        <a:srgbClr val="999999"/>
                                      </p:to>
                                    </p:animClr>
                                  </p:childTnLst>
                                </p:cTn>
                              </p:par>
                              <p:par>
                                <p:cTn id="238" presetID="3" presetClass="emph" presetSubtype="2" fill="hold" grpId="3" nodeType="withEffect">
                                  <p:stCondLst>
                                    <p:cond delay="0"/>
                                  </p:stCondLst>
                                  <p:childTnLst>
                                    <p:animClr clrSpc="rgb" dir="cw">
                                      <p:cBhvr override="childStyle">
                                        <p:cTn id="239" dur="500" fill="hold"/>
                                        <p:tgtEl>
                                          <p:spTgt spid="22"/>
                                        </p:tgtEl>
                                        <p:attrNameLst>
                                          <p:attrName>style.color</p:attrName>
                                        </p:attrNameLst>
                                      </p:cBhvr>
                                      <p:to>
                                        <a:srgbClr val="999999"/>
                                      </p:to>
                                    </p:animClr>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39"/>
                                        </p:tgtEl>
                                        <p:attrNameLst>
                                          <p:attrName>style.visibility</p:attrName>
                                        </p:attrNameLst>
                                      </p:cBhvr>
                                      <p:to>
                                        <p:strVal val="visible"/>
                                      </p:to>
                                    </p:set>
                                    <p:animEffect transition="in" filter="fade">
                                      <p:cBhvr>
                                        <p:cTn id="244" dur="500"/>
                                        <p:tgtEl>
                                          <p:spTgt spid="39"/>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0"/>
                                        </p:tgtEl>
                                        <p:attrNameLst>
                                          <p:attrName>style.visibility</p:attrName>
                                        </p:attrNameLst>
                                      </p:cBhvr>
                                      <p:to>
                                        <p:strVal val="visible"/>
                                      </p:to>
                                    </p:set>
                                    <p:animEffect transition="in" filter="fade">
                                      <p:cBhvr>
                                        <p:cTn id="247" dur="500"/>
                                        <p:tgtEl>
                                          <p:spTgt spid="40"/>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1"/>
                                        </p:tgtEl>
                                        <p:attrNameLst>
                                          <p:attrName>style.visibility</p:attrName>
                                        </p:attrNameLst>
                                      </p:cBhvr>
                                      <p:to>
                                        <p:strVal val="visible"/>
                                      </p:to>
                                    </p:set>
                                    <p:animEffect transition="in" filter="fade">
                                      <p:cBhvr>
                                        <p:cTn id="250" dur="500"/>
                                        <p:tgtEl>
                                          <p:spTgt spid="41"/>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42"/>
                                        </p:tgtEl>
                                        <p:attrNameLst>
                                          <p:attrName>style.visibility</p:attrName>
                                        </p:attrNameLst>
                                      </p:cBhvr>
                                      <p:to>
                                        <p:strVal val="visible"/>
                                      </p:to>
                                    </p:set>
                                    <p:animEffect transition="in" filter="fade">
                                      <p:cBhvr>
                                        <p:cTn id="253" dur="500"/>
                                        <p:tgtEl>
                                          <p:spTgt spid="4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43"/>
                                        </p:tgtEl>
                                        <p:attrNameLst>
                                          <p:attrName>style.visibility</p:attrName>
                                        </p:attrNameLst>
                                      </p:cBhvr>
                                      <p:to>
                                        <p:strVal val="visible"/>
                                      </p:to>
                                    </p:set>
                                    <p:animEffect transition="in" filter="fade">
                                      <p:cBhvr>
                                        <p:cTn id="256" dur="500"/>
                                        <p:tgtEl>
                                          <p:spTgt spid="4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Effect transition="in" filter="fade">
                                      <p:cBhvr>
                                        <p:cTn id="259" dur="500"/>
                                        <p:tgtEl>
                                          <p:spTgt spid="4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45"/>
                                        </p:tgtEl>
                                        <p:attrNameLst>
                                          <p:attrName>style.visibility</p:attrName>
                                        </p:attrNameLst>
                                      </p:cBhvr>
                                      <p:to>
                                        <p:strVal val="visible"/>
                                      </p:to>
                                    </p:set>
                                    <p:animEffect transition="in" filter="fade">
                                      <p:cBhvr>
                                        <p:cTn id="262" dur="500"/>
                                        <p:tgtEl>
                                          <p:spTgt spid="4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6"/>
                                        </p:tgtEl>
                                        <p:attrNameLst>
                                          <p:attrName>style.visibility</p:attrName>
                                        </p:attrNameLst>
                                      </p:cBhvr>
                                      <p:to>
                                        <p:strVal val="visible"/>
                                      </p:to>
                                    </p:set>
                                    <p:animEffect transition="in" filter="fade">
                                      <p:cBhvr>
                                        <p:cTn id="2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3" grpId="0" animBg="1"/>
      <p:bldP spid="54" grpId="0" animBg="1"/>
      <p:bldP spid="8" grpId="0" animBg="1"/>
      <p:bldP spid="16" grpId="0" animBg="1"/>
      <p:bldP spid="16" grpId="1" animBg="1"/>
      <p:bldP spid="20" grpId="0" animBg="1"/>
      <p:bldP spid="22" grpId="0"/>
      <p:bldP spid="22" grpId="1"/>
      <p:bldP spid="22" grpId="2"/>
      <p:bldP spid="22" grpId="3"/>
      <p:bldP spid="22" grpId="4"/>
      <p:bldP spid="22" grpId="5"/>
      <p:bldP spid="23" grpId="0"/>
      <p:bldP spid="23" grpId="1"/>
      <p:bldP spid="23" grpId="2"/>
      <p:bldP spid="23" grpId="3"/>
      <p:bldP spid="23" grpId="4"/>
      <p:bldP spid="23" grpId="5"/>
      <p:bldP spid="24" grpId="0" animBg="1"/>
      <p:bldP spid="26" grpId="0"/>
      <p:bldP spid="26" grpId="1"/>
      <p:bldP spid="26" grpId="2"/>
      <p:bldP spid="26" grpId="3"/>
      <p:bldP spid="26" grpId="4"/>
      <p:bldP spid="26" grpId="5"/>
      <p:bldP spid="27" grpId="0"/>
      <p:bldP spid="27" grpId="1"/>
      <p:bldP spid="27" grpId="2"/>
      <p:bldP spid="27" grpId="3"/>
      <p:bldP spid="27" grpId="4"/>
      <p:bldP spid="27" grpId="5"/>
      <p:bldP spid="28" grpId="0" animBg="1"/>
      <p:bldP spid="30" grpId="0"/>
      <p:bldP spid="30" grpId="1"/>
      <p:bldP spid="30" grpId="2"/>
      <p:bldP spid="30" grpId="3"/>
      <p:bldP spid="31" grpId="0" animBg="1"/>
      <p:bldP spid="39" grpId="0"/>
      <p:bldP spid="40" grpId="0"/>
      <p:bldP spid="41" grpId="0"/>
      <p:bldP spid="42" grpId="0"/>
      <p:bldP spid="43" grpId="0"/>
      <p:bldP spid="44" grpId="0"/>
      <p:bldP spid="45" grpId="0"/>
      <p:bldP spid="46" grpId="0"/>
      <p:bldP spid="56" grpId="0" animBg="1"/>
      <p:bldP spid="56" grpId="1" animBg="1"/>
      <p:bldP spid="57" grpId="0" animBg="1"/>
      <p:bldP spid="57" grpId="1" animBg="1"/>
      <p:bldP spid="58" grpId="0" animBg="1"/>
      <p:bldP spid="58" grpId="1" animBg="1"/>
      <p:bldP spid="59" grpId="0" animBg="1"/>
      <p:bldP spid="59" grpId="1" animBg="1"/>
      <p:bldP spid="29" grpId="0"/>
      <p:bldP spid="29" grpId="1"/>
      <p:bldP spid="29" grpId="2"/>
      <p:bldP spid="29" grpId="3"/>
      <p:bldP spid="60" grpId="0" animBg="1"/>
      <p:bldP spid="60" grpId="1" animBg="1"/>
      <p:bldP spid="61" grpId="0" animBg="1"/>
      <p:bldP spid="61" grpId="1" animBg="1"/>
      <p:bldP spid="18" grpId="0"/>
      <p:bldP spid="18" grpId="1"/>
      <p:bldP spid="18" grpId="2"/>
      <p:bldP spid="18" grpId="3"/>
      <p:bldP spid="18" grpId="4"/>
      <p:bldP spid="18" grpId="5"/>
      <p:bldP spid="19" grpId="0"/>
      <p:bldP spid="19" grpId="1"/>
      <p:bldP spid="19" grpId="2"/>
      <p:bldP spid="19" grpId="3"/>
      <p:bldP spid="19" grpId="4"/>
      <p:bldP spid="19" grpId="5"/>
      <p:bldP spid="62" grpId="0"/>
      <p:bldP spid="62" grpId="1"/>
      <p:bldP spid="62" grpId="2"/>
      <p:bldP spid="62" grpId="3"/>
      <p:bldP spid="63" grpId="0" animBg="1"/>
      <p:bldP spid="64" grpId="0" animBg="1"/>
      <p:bldP spid="6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Regelfall: kombinierter Ansatz</a:t>
            </a:r>
          </a:p>
        </p:txBody>
      </p:sp>
      <p:pic>
        <p:nvPicPr>
          <p:cNvPr id="6" name="Content Placeholder 5"/>
          <p:cNvPicPr>
            <a:picLocks noGrp="1" noChangeAspect="1"/>
          </p:cNvPicPr>
          <p:nvPr>
            <p:ph sz="half" idx="1"/>
          </p:nvPr>
        </p:nvPicPr>
        <p:blipFill>
          <a:blip r:embed="rId2"/>
          <a:stretch>
            <a:fillRect/>
          </a:stretch>
        </p:blipFill>
        <p:spPr>
          <a:xfrm>
            <a:off x="482338" y="1849822"/>
            <a:ext cx="3662954" cy="4130566"/>
          </a:xfrm>
        </p:spPr>
      </p:pic>
      <p:sp>
        <p:nvSpPr>
          <p:cNvPr id="4" name="Content Placeholder 3"/>
          <p:cNvSpPr>
            <a:spLocks noGrp="1"/>
          </p:cNvSpPr>
          <p:nvPr>
            <p:ph sz="half" idx="2"/>
          </p:nvPr>
        </p:nvSpPr>
        <p:spPr>
          <a:xfrm>
            <a:off x="4225159" y="1597572"/>
            <a:ext cx="4290191" cy="4579391"/>
          </a:xfrm>
        </p:spPr>
        <p:txBody>
          <a:bodyPr>
            <a:normAutofit fontScale="92500" lnSpcReduction="20000"/>
          </a:bodyPr>
          <a:lstStyle/>
          <a:p>
            <a:r>
              <a:rPr lang="de-DE" dirty="0"/>
              <a:t>In der Praxis meist Kombination aus rekursiven/iterativen Anfragen. (Sofern die gewünschte Information nicht schon in einem Cache vorhanden ist)</a:t>
            </a:r>
          </a:p>
          <a:p>
            <a:r>
              <a:rPr lang="de-DE" dirty="0"/>
              <a:t>Root Nameserver beantworten Anfragen im allgemeinen nicht rekursiv.</a:t>
            </a:r>
          </a:p>
          <a:p>
            <a:r>
              <a:rPr lang="de-DE" dirty="0"/>
              <a:t>Hosts stellen allgemein rekursive Anfragen an ihren lokalen Nameserver. Dieser arbeitet sie iterativ ab.</a:t>
            </a:r>
          </a:p>
        </p:txBody>
      </p:sp>
      <p:sp>
        <p:nvSpPr>
          <p:cNvPr id="5" name="Slide Number Placeholder 4"/>
          <p:cNvSpPr>
            <a:spLocks noGrp="1"/>
          </p:cNvSpPr>
          <p:nvPr>
            <p:ph type="sldNum" sz="quarter" idx="12"/>
          </p:nvPr>
        </p:nvSpPr>
        <p:spPr/>
        <p:txBody>
          <a:bodyPr/>
          <a:lstStyle/>
          <a:p>
            <a:fld id="{62E63B0E-122E-4112-8AEA-022338C1FEFA}" type="slidenum">
              <a:rPr lang="de-DE" smtClean="0"/>
              <a:t>43</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859792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Beispielanfrage: </a:t>
            </a:r>
            <a:r>
              <a:rPr lang="de-DE" dirty="0" err="1"/>
              <a:t>host</a:t>
            </a:r>
            <a:r>
              <a:rPr lang="de-DE" dirty="0"/>
              <a:t> und </a:t>
            </a:r>
            <a:r>
              <a:rPr lang="de-DE" dirty="0" err="1"/>
              <a:t>dig</a:t>
            </a:r>
            <a:endParaRPr lang="de-DE" dirty="0"/>
          </a:p>
        </p:txBody>
      </p:sp>
      <p:pic>
        <p:nvPicPr>
          <p:cNvPr id="5" name="Content Placeholder 4"/>
          <p:cNvPicPr>
            <a:picLocks noGrp="1" noChangeAspect="1"/>
          </p:cNvPicPr>
          <p:nvPr>
            <p:ph idx="1"/>
          </p:nvPr>
        </p:nvPicPr>
        <p:blipFill>
          <a:blip r:embed="rId2"/>
          <a:srcRect l="-13942" r="-13942"/>
          <a:stretch>
            <a:fillRect/>
          </a:stretch>
        </p:blipFill>
        <p:spPr/>
      </p:pic>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44</a:t>
            </a:fld>
            <a:endParaRPr lang="de-DE"/>
          </a:p>
        </p:txBody>
      </p:sp>
    </p:spTree>
    <p:extLst>
      <p:ext uri="{BB962C8B-B14F-4D97-AF65-F5344CB8AC3E}">
        <p14:creationId xmlns:p14="http://schemas.microsoft.com/office/powerpoint/2010/main" val="1573522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DNS-Nachrichtenformat</a:t>
            </a:r>
            <a:endParaRPr lang="de-DE" dirty="0"/>
          </a:p>
        </p:txBody>
      </p:sp>
      <p:sp>
        <p:nvSpPr>
          <p:cNvPr id="6" name="Content Placeholder 5"/>
          <p:cNvSpPr>
            <a:spLocks noGrp="1"/>
          </p:cNvSpPr>
          <p:nvPr>
            <p:ph idx="1"/>
          </p:nvPr>
        </p:nvSpPr>
        <p:spPr>
          <a:xfrm>
            <a:off x="628650" y="5276193"/>
            <a:ext cx="7886700" cy="1080158"/>
          </a:xfrm>
        </p:spPr>
        <p:txBody>
          <a:bodyPr>
            <a:normAutofit fontScale="92500" lnSpcReduction="20000"/>
          </a:bodyPr>
          <a:lstStyle/>
          <a:p>
            <a:r>
              <a:rPr lang="de-DE" dirty="0" err="1"/>
              <a:t>Identification</a:t>
            </a:r>
            <a:r>
              <a:rPr lang="de-DE" dirty="0"/>
              <a:t>: Anfrage ID</a:t>
            </a:r>
          </a:p>
          <a:p>
            <a:r>
              <a:rPr lang="de-DE" dirty="0"/>
              <a:t>Flags: Query/Reply, </a:t>
            </a:r>
            <a:r>
              <a:rPr lang="de-DE" dirty="0" err="1"/>
              <a:t>Authoritative</a:t>
            </a:r>
            <a:r>
              <a:rPr lang="de-DE" dirty="0"/>
              <a:t> Bit, </a:t>
            </a:r>
            <a:r>
              <a:rPr lang="de-DE" dirty="0" err="1"/>
              <a:t>Recursion</a:t>
            </a:r>
            <a:r>
              <a:rPr lang="de-DE" dirty="0"/>
              <a:t> </a:t>
            </a:r>
            <a:r>
              <a:rPr lang="de-DE" dirty="0" err="1"/>
              <a:t>Desired</a:t>
            </a:r>
            <a:r>
              <a:rPr lang="de-DE" dirty="0"/>
              <a:t>, </a:t>
            </a:r>
            <a:r>
              <a:rPr lang="de-DE" dirty="0" err="1"/>
              <a:t>Recursion</a:t>
            </a:r>
            <a:r>
              <a:rPr lang="de-DE" dirty="0"/>
              <a:t> </a:t>
            </a:r>
            <a:r>
              <a:rPr lang="de-DE" dirty="0" err="1"/>
              <a:t>Available</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45</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pic>
        <p:nvPicPr>
          <p:cNvPr id="5" name="Grafik 4"/>
          <p:cNvPicPr>
            <a:picLocks noChangeAspect="1"/>
          </p:cNvPicPr>
          <p:nvPr/>
        </p:nvPicPr>
        <p:blipFill rotWithShape="1">
          <a:blip r:embed="rId2"/>
          <a:srcRect l="1138" t="1277" b="7623"/>
          <a:stretch/>
        </p:blipFill>
        <p:spPr>
          <a:xfrm>
            <a:off x="1744825" y="1324947"/>
            <a:ext cx="5927854" cy="3856096"/>
          </a:xfrm>
          <a:prstGeom prst="rect">
            <a:avLst/>
          </a:prstGeom>
        </p:spPr>
      </p:pic>
    </p:spTree>
    <p:extLst>
      <p:ext uri="{BB962C8B-B14F-4D97-AF65-F5344CB8AC3E}">
        <p14:creationId xmlns:p14="http://schemas.microsoft.com/office/powerpoint/2010/main" val="2207938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Wahl des Transportprotokolls</a:t>
            </a:r>
          </a:p>
        </p:txBody>
      </p:sp>
      <p:sp>
        <p:nvSpPr>
          <p:cNvPr id="3" name="Content Placeholder 2"/>
          <p:cNvSpPr>
            <a:spLocks noGrp="1"/>
          </p:cNvSpPr>
          <p:nvPr>
            <p:ph idx="1"/>
          </p:nvPr>
        </p:nvSpPr>
        <p:spPr/>
        <p:txBody>
          <a:bodyPr>
            <a:normAutofit lnSpcReduction="10000"/>
          </a:bodyPr>
          <a:lstStyle/>
          <a:p>
            <a:r>
              <a:rPr lang="de-DE" dirty="0"/>
              <a:t>Anfragen: UDP-basiert (Performanz)</a:t>
            </a:r>
          </a:p>
          <a:p>
            <a:pPr lvl="1"/>
            <a:r>
              <a:rPr lang="de-DE" dirty="0"/>
              <a:t>Verzicht auf Verbindungsaufbau</a:t>
            </a:r>
          </a:p>
          <a:p>
            <a:pPr lvl="1"/>
            <a:r>
              <a:rPr lang="de-DE" dirty="0"/>
              <a:t>Anfragen zustandslos</a:t>
            </a:r>
          </a:p>
          <a:p>
            <a:pPr lvl="1"/>
            <a:r>
              <a:rPr lang="de-DE" dirty="0"/>
              <a:t>Wiederholung möglich, falls Frage oder Antwort verloren gehen</a:t>
            </a:r>
          </a:p>
          <a:p>
            <a:r>
              <a:rPr lang="de-DE" dirty="0"/>
              <a:t>Zonentransfer: TCP-basiert (Zuverlässigkeit)</a:t>
            </a:r>
          </a:p>
          <a:p>
            <a:pPr lvl="1"/>
            <a:r>
              <a:rPr lang="de-DE" dirty="0"/>
              <a:t>Größeres Datenvolumen als einzelne Anfrage</a:t>
            </a:r>
          </a:p>
          <a:p>
            <a:pPr lvl="1"/>
            <a:r>
              <a:rPr lang="de-DE" dirty="0"/>
              <a:t>Findet im Vergleich zu Anfragen selten statt</a:t>
            </a:r>
          </a:p>
          <a:p>
            <a:pPr marL="457200" lvl="1" indent="0">
              <a:buNone/>
            </a:pPr>
            <a:endParaRPr lang="de-DE" dirty="0"/>
          </a:p>
          <a:p>
            <a:r>
              <a:rPr lang="de-DE" dirty="0"/>
              <a:t>Details zu TCP/UDP </a:t>
            </a:r>
            <a:r>
              <a:rPr lang="de-DE" dirty="0" smtClean="0">
                <a:sym typeface="Wingdings"/>
              </a:rPr>
              <a:t>in nachfolgenden Veranstaltungen</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46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316258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Fragen zu </a:t>
            </a:r>
            <a:r>
              <a:rPr lang="de-DE" dirty="0" smtClean="0"/>
              <a:t>DNS</a:t>
            </a:r>
            <a:endParaRPr lang="de-DE" dirty="0"/>
          </a:p>
        </p:txBody>
      </p:sp>
      <p:sp>
        <p:nvSpPr>
          <p:cNvPr id="3" name="Content Placeholder 2"/>
          <p:cNvSpPr>
            <a:spLocks noGrp="1"/>
          </p:cNvSpPr>
          <p:nvPr>
            <p:ph idx="1"/>
          </p:nvPr>
        </p:nvSpPr>
        <p:spPr/>
        <p:txBody>
          <a:bodyPr>
            <a:normAutofit/>
          </a:bodyPr>
          <a:lstStyle/>
          <a:p>
            <a:r>
              <a:rPr lang="de-DE" smtClean="0"/>
              <a:t>Wie </a:t>
            </a:r>
            <a:r>
              <a:rPr lang="de-DE" dirty="0"/>
              <a:t>unterscheiden sich die Rollen eines lokalen und eines autoritativen Nameservers? Kann ein einziger Server beide gleichzeitig erfüllen?</a:t>
            </a:r>
          </a:p>
          <a:p>
            <a:r>
              <a:rPr lang="de-DE" dirty="0"/>
              <a:t>Was sind die Unterschiede zwischen einer DNS Domäne und einer DNS Zone</a:t>
            </a:r>
            <a:r>
              <a:rPr lang="de-DE" dirty="0" smtClean="0"/>
              <a:t>?</a:t>
            </a:r>
          </a:p>
          <a:p>
            <a:r>
              <a:rPr lang="en-GB" dirty="0" smtClean="0"/>
              <a:t>Was </a:t>
            </a:r>
            <a:r>
              <a:rPr lang="en-GB" dirty="0" err="1" smtClean="0"/>
              <a:t>unterscheidet</a:t>
            </a:r>
            <a:r>
              <a:rPr lang="en-GB" dirty="0" smtClean="0"/>
              <a:t> </a:t>
            </a:r>
            <a:r>
              <a:rPr lang="en-GB" dirty="0" err="1" smtClean="0"/>
              <a:t>eine</a:t>
            </a:r>
            <a:r>
              <a:rPr lang="en-GB" dirty="0" smtClean="0"/>
              <a:t> iterative von </a:t>
            </a:r>
            <a:r>
              <a:rPr lang="en-GB" dirty="0" err="1" smtClean="0"/>
              <a:t>einer</a:t>
            </a:r>
            <a:r>
              <a:rPr lang="en-GB" dirty="0" smtClean="0"/>
              <a:t> </a:t>
            </a:r>
            <a:r>
              <a:rPr lang="en-GB" dirty="0" err="1" smtClean="0"/>
              <a:t>rekursiven</a:t>
            </a:r>
            <a:r>
              <a:rPr lang="en-GB" dirty="0" smtClean="0"/>
              <a:t> DNS-</a:t>
            </a:r>
            <a:r>
              <a:rPr lang="en-GB" dirty="0" err="1" smtClean="0"/>
              <a:t>Anfrage</a:t>
            </a:r>
            <a:r>
              <a:rPr lang="en-GB" dirty="0" smtClean="0"/>
              <a:t>? K</a:t>
            </a:r>
            <a:r>
              <a:rPr lang="de-DE" dirty="0" err="1" smtClean="0"/>
              <a:t>önnen</a:t>
            </a:r>
            <a:r>
              <a:rPr lang="de-DE" dirty="0" smtClean="0"/>
              <a:t> beide kombiniert werden?</a:t>
            </a:r>
            <a:endParaRPr lang="de-DE" dirty="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47</a:t>
            </a:fld>
            <a:endParaRPr lang="de-DE"/>
          </a:p>
        </p:txBody>
      </p:sp>
    </p:spTree>
    <p:extLst>
      <p:ext uri="{BB962C8B-B14F-4D97-AF65-F5344CB8AC3E}">
        <p14:creationId xmlns:p14="http://schemas.microsoft.com/office/powerpoint/2010/main" val="241604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a:t>
            </a:r>
            <a:r>
              <a:rPr lang="de-DE" sz="4800" dirty="0" smtClean="0"/>
              <a:t>3.1</a:t>
            </a:r>
            <a:r>
              <a:rPr lang="de-DE" sz="4800" dirty="0"/>
              <a:t/>
            </a:r>
            <a:br>
              <a:rPr lang="de-DE" sz="4800" dirty="0"/>
            </a:br>
            <a:r>
              <a:rPr lang="de-DE" sz="4800" dirty="0" smtClean="0"/>
              <a:t>Grundkonzepte </a:t>
            </a:r>
            <a:r>
              <a:rPr lang="de-DE" sz="4800" dirty="0"/>
              <a:t>zu </a:t>
            </a:r>
            <a:br>
              <a:rPr lang="de-DE" sz="4800" dirty="0"/>
            </a:br>
            <a:r>
              <a:rPr lang="de-DE" sz="4800" dirty="0"/>
              <a:t>Namen und Adressen</a:t>
            </a:r>
          </a:p>
        </p:txBody>
      </p:sp>
      <p:sp>
        <p:nvSpPr>
          <p:cNvPr id="6" name="Text Placeholder 5"/>
          <p:cNvSpPr>
            <a:spLocks noGrp="1"/>
          </p:cNvSpPr>
          <p:nvPr>
            <p:ph type="body" idx="1"/>
          </p:nvPr>
        </p:nvSpPr>
        <p:spPr/>
        <p:txBody>
          <a:bodyPr/>
          <a:lstStyle/>
          <a:p>
            <a:endParaRPr lang="de-DE"/>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0039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Motivation/Grundproblem</a:t>
            </a:r>
          </a:p>
        </p:txBody>
      </p:sp>
      <p:sp>
        <p:nvSpPr>
          <p:cNvPr id="3" name="Content Placeholder 2"/>
          <p:cNvSpPr>
            <a:spLocks noGrp="1"/>
          </p:cNvSpPr>
          <p:nvPr>
            <p:ph idx="1"/>
          </p:nvPr>
        </p:nvSpPr>
        <p:spPr/>
        <p:txBody>
          <a:bodyPr>
            <a:normAutofit lnSpcReduction="10000"/>
          </a:bodyPr>
          <a:lstStyle/>
          <a:p>
            <a:r>
              <a:rPr lang="de-DE" b="1" dirty="0"/>
              <a:t>WH</a:t>
            </a:r>
            <a:r>
              <a:rPr lang="de-DE" dirty="0"/>
              <a:t>: In einem verteilten System wird mittels Austausch von Nachrichten kommuniziert.</a:t>
            </a:r>
          </a:p>
          <a:p>
            <a:r>
              <a:rPr lang="de-DE" b="1" dirty="0"/>
              <a:t>Grundproblem</a:t>
            </a:r>
            <a:r>
              <a:rPr lang="de-DE" dirty="0"/>
              <a:t>: </a:t>
            </a:r>
            <a:br>
              <a:rPr lang="de-DE" dirty="0"/>
            </a:br>
            <a:r>
              <a:rPr lang="de-DE" dirty="0"/>
              <a:t>Für die Kommunikation ist es notwendig, dass die </a:t>
            </a:r>
            <a:r>
              <a:rPr lang="de-DE" i="1" dirty="0"/>
              <a:t>Adressen </a:t>
            </a:r>
            <a:r>
              <a:rPr lang="de-DE" dirty="0"/>
              <a:t>der Kommunikationspartner bekannt sind bzw. diese </a:t>
            </a:r>
            <a:r>
              <a:rPr lang="de-DE" i="1" dirty="0"/>
              <a:t>adressiert </a:t>
            </a:r>
            <a:r>
              <a:rPr lang="de-DE" dirty="0"/>
              <a:t>werden können</a:t>
            </a:r>
          </a:p>
          <a:p>
            <a:r>
              <a:rPr lang="de-DE" dirty="0"/>
              <a:t>Zusätzlich: </a:t>
            </a:r>
          </a:p>
          <a:p>
            <a:pPr lvl="1"/>
            <a:r>
              <a:rPr lang="de-DE" dirty="0"/>
              <a:t>Aus </a:t>
            </a:r>
            <a:r>
              <a:rPr lang="de-DE" i="1" dirty="0"/>
              <a:t>Adressen</a:t>
            </a:r>
            <a:r>
              <a:rPr lang="de-DE" dirty="0"/>
              <a:t> müssen </a:t>
            </a:r>
            <a:r>
              <a:rPr lang="de-DE" i="1" dirty="0"/>
              <a:t>Pfade </a:t>
            </a:r>
            <a:r>
              <a:rPr lang="de-DE" dirty="0"/>
              <a:t>bzw. </a:t>
            </a:r>
            <a:r>
              <a:rPr lang="de-DE" i="1" dirty="0"/>
              <a:t>Wege</a:t>
            </a:r>
            <a:r>
              <a:rPr lang="de-DE" dirty="0"/>
              <a:t> ableitbar sein</a:t>
            </a:r>
          </a:p>
          <a:p>
            <a:pPr lvl="1"/>
            <a:r>
              <a:rPr lang="de-DE" dirty="0"/>
              <a:t>Zwischenstationen sollten Nachrichten mit gegebener Adressierung so weiterreichen, dass diese möglichst effektiv an ihr Ziel gelangen. </a:t>
            </a:r>
          </a:p>
        </p:txBody>
      </p:sp>
      <p:sp>
        <p:nvSpPr>
          <p:cNvPr id="4" name="Slide Number Placeholder 3"/>
          <p:cNvSpPr>
            <a:spLocks noGrp="1"/>
          </p:cNvSpPr>
          <p:nvPr>
            <p:ph type="sldNum" sz="quarter" idx="12"/>
          </p:nvPr>
        </p:nvSpPr>
        <p:spPr/>
        <p:txBody>
          <a:bodyPr/>
          <a:lstStyle/>
          <a:p>
            <a:fld id="{62E63B0E-122E-4112-8AEA-022338C1FEFA}" type="slidenum">
              <a:rPr lang="de-DE" smtClean="0"/>
              <a:t>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29197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Begriffsklärung</a:t>
            </a:r>
          </a:p>
        </p:txBody>
      </p:sp>
      <p:sp>
        <p:nvSpPr>
          <p:cNvPr id="3" name="Content Placeholder 2"/>
          <p:cNvSpPr>
            <a:spLocks noGrp="1"/>
          </p:cNvSpPr>
          <p:nvPr>
            <p:ph idx="1"/>
          </p:nvPr>
        </p:nvSpPr>
        <p:spPr/>
        <p:txBody>
          <a:bodyPr>
            <a:normAutofit/>
          </a:bodyPr>
          <a:lstStyle/>
          <a:p>
            <a:r>
              <a:rPr lang="de-DE" b="1" dirty="0"/>
              <a:t>Adressen</a:t>
            </a:r>
            <a:r>
              <a:rPr lang="de-DE" dirty="0"/>
              <a:t> dienen der Identifizierung von Netzkomponenten oder Diensten</a:t>
            </a:r>
          </a:p>
          <a:p>
            <a:r>
              <a:rPr lang="de-DE" dirty="0"/>
              <a:t>Adressen müssen von von Maschinen (Computern) effizient verarbeitet werden können</a:t>
            </a:r>
          </a:p>
          <a:p>
            <a:r>
              <a:rPr lang="de-DE" dirty="0"/>
              <a:t>(Mnemonische) </a:t>
            </a:r>
            <a:r>
              <a:rPr lang="de-DE" b="1" dirty="0"/>
              <a:t>Namen</a:t>
            </a:r>
            <a:r>
              <a:rPr lang="de-DE" dirty="0"/>
              <a:t> sind solche, die Menschen sich gut merken können</a:t>
            </a:r>
          </a:p>
          <a:p>
            <a:r>
              <a:rPr lang="de-DE" i="1" dirty="0"/>
              <a:t>Namens-</a:t>
            </a:r>
            <a:r>
              <a:rPr lang="de-DE" dirty="0"/>
              <a:t> oder </a:t>
            </a:r>
            <a:r>
              <a:rPr lang="de-DE" i="1" dirty="0"/>
              <a:t>Adressraum </a:t>
            </a:r>
            <a:r>
              <a:rPr lang="de-DE" dirty="0"/>
              <a:t>ist eine Menge von eindeutigen Namen bzw. Adressen, die uns in einem bestimmen Format zur Kommunikation in einem Kontext zur Verfügung stehen</a:t>
            </a:r>
            <a:endParaRPr lang="de-DE" i="1" dirty="0"/>
          </a:p>
        </p:txBody>
      </p:sp>
      <p:sp>
        <p:nvSpPr>
          <p:cNvPr id="4" name="Slide Number Placeholder 3"/>
          <p:cNvSpPr>
            <a:spLocks noGrp="1"/>
          </p:cNvSpPr>
          <p:nvPr>
            <p:ph type="sldNum" sz="quarter" idx="12"/>
          </p:nvPr>
        </p:nvSpPr>
        <p:spPr/>
        <p:txBody>
          <a:bodyPr/>
          <a:lstStyle/>
          <a:p>
            <a:fld id="{62E63B0E-122E-4112-8AEA-022338C1FEFA}" type="slidenum">
              <a:rPr lang="de-DE" smtClean="0"/>
              <a:t>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77996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Eigenschaften</a:t>
            </a:r>
          </a:p>
        </p:txBody>
      </p:sp>
      <p:sp>
        <p:nvSpPr>
          <p:cNvPr id="3" name="Content Placeholder 2"/>
          <p:cNvSpPr>
            <a:spLocks noGrp="1"/>
          </p:cNvSpPr>
          <p:nvPr>
            <p:ph idx="1"/>
          </p:nvPr>
        </p:nvSpPr>
        <p:spPr/>
        <p:txBody>
          <a:bodyPr/>
          <a:lstStyle/>
          <a:p>
            <a:r>
              <a:rPr lang="de-DE" dirty="0"/>
              <a:t>(Mnemonische) Namen </a:t>
            </a:r>
          </a:p>
          <a:p>
            <a:pPr lvl="1"/>
            <a:r>
              <a:rPr lang="de-DE" dirty="0"/>
              <a:t>dienen der Bequemlichkeit menschlicher Nutzer</a:t>
            </a:r>
          </a:p>
          <a:p>
            <a:pPr lvl="1"/>
            <a:r>
              <a:rPr lang="de-DE" dirty="0"/>
              <a:t>mehrere Inkarnationen logisch identischer Objekte</a:t>
            </a:r>
          </a:p>
          <a:p>
            <a:pPr lvl="1"/>
            <a:r>
              <a:rPr lang="de-DE" dirty="0"/>
              <a:t>Objekten können ortsunabhängig Namen behalten</a:t>
            </a:r>
          </a:p>
          <a:p>
            <a:pPr lvl="1"/>
            <a:r>
              <a:rPr lang="de-DE" dirty="0"/>
              <a:t>Bedeutung oft kontextabhängig</a:t>
            </a:r>
          </a:p>
          <a:p>
            <a:pPr lvl="1"/>
            <a:r>
              <a:rPr lang="de-DE" dirty="0"/>
              <a:t>strukturiert oder flach</a:t>
            </a:r>
          </a:p>
          <a:p>
            <a:r>
              <a:rPr lang="de-DE" dirty="0"/>
              <a:t>Adressen </a:t>
            </a:r>
          </a:p>
          <a:p>
            <a:pPr lvl="1"/>
            <a:r>
              <a:rPr lang="de-DE" dirty="0"/>
              <a:t>dienen der effizienten maschinellen Verarbeitung</a:t>
            </a:r>
          </a:p>
          <a:p>
            <a:pPr lvl="1"/>
            <a:r>
              <a:rPr lang="de-DE" dirty="0"/>
              <a:t>werden für Routing/</a:t>
            </a:r>
            <a:r>
              <a:rPr lang="de-DE" dirty="0" err="1"/>
              <a:t>Wegewahl</a:t>
            </a:r>
            <a:r>
              <a:rPr lang="de-DE" dirty="0"/>
              <a:t> verwendet</a:t>
            </a:r>
          </a:p>
          <a:p>
            <a:pPr lvl="1"/>
            <a:r>
              <a:rPr lang="de-DE" dirty="0"/>
              <a:t>strukturiert oder flach</a:t>
            </a:r>
          </a:p>
          <a:p>
            <a:pPr lvl="1"/>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8</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0368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Adressbildung</a:t>
            </a:r>
          </a:p>
        </p:txBody>
      </p:sp>
      <p:sp>
        <p:nvSpPr>
          <p:cNvPr id="3" name="Content Placeholder 2"/>
          <p:cNvSpPr>
            <a:spLocks noGrp="1"/>
          </p:cNvSpPr>
          <p:nvPr>
            <p:ph idx="1"/>
          </p:nvPr>
        </p:nvSpPr>
        <p:spPr/>
        <p:txBody>
          <a:bodyPr>
            <a:normAutofit fontScale="92500" lnSpcReduction="10000"/>
          </a:bodyPr>
          <a:lstStyle/>
          <a:p>
            <a:r>
              <a:rPr lang="de-DE" dirty="0"/>
              <a:t>Struktur</a:t>
            </a:r>
          </a:p>
          <a:p>
            <a:pPr lvl="1"/>
            <a:r>
              <a:rPr lang="de-DE" dirty="0"/>
              <a:t>uniform global (durchlaufende Nummerierung) (Bsp.: Ethernet-Adressen)</a:t>
            </a:r>
          </a:p>
          <a:p>
            <a:pPr lvl="1"/>
            <a:r>
              <a:rPr lang="de-DE" dirty="0"/>
              <a:t>hierarchisch (Bsp.: Telefonnummern)</a:t>
            </a:r>
          </a:p>
          <a:p>
            <a:r>
              <a:rPr lang="de-DE" dirty="0"/>
              <a:t>Umfang des Adressraums</a:t>
            </a:r>
          </a:p>
          <a:p>
            <a:pPr lvl="1"/>
            <a:r>
              <a:rPr lang="de-DE" dirty="0"/>
              <a:t>groß genug: ermöglicht permanente Zuordnung, </a:t>
            </a:r>
            <a:br>
              <a:rPr lang="de-DE" dirty="0"/>
            </a:br>
            <a:r>
              <a:rPr lang="de-DE" dirty="0"/>
              <a:t>erfordert große Header</a:t>
            </a:r>
          </a:p>
          <a:p>
            <a:pPr lvl="1"/>
            <a:r>
              <a:rPr lang="de-DE" dirty="0"/>
              <a:t>Zu klein: Mehrfachverwendung erfordert dynamische Vergabestrategie (Bsp.: DHCP)</a:t>
            </a:r>
          </a:p>
          <a:p>
            <a:r>
              <a:rPr lang="de-DE" dirty="0"/>
              <a:t>Codierung</a:t>
            </a:r>
          </a:p>
          <a:p>
            <a:pPr lvl="1"/>
            <a:r>
              <a:rPr lang="de-DE" dirty="0"/>
              <a:t>variable Namensfelder: erweiterbar</a:t>
            </a:r>
          </a:p>
          <a:p>
            <a:pPr lvl="1"/>
            <a:r>
              <a:rPr lang="de-DE" dirty="0"/>
              <a:t>feste Namensfelder: effizient/einfach zu implementieren</a:t>
            </a:r>
          </a:p>
        </p:txBody>
      </p:sp>
      <p:sp>
        <p:nvSpPr>
          <p:cNvPr id="4" name="Slide Number Placeholder 3"/>
          <p:cNvSpPr>
            <a:spLocks noGrp="1"/>
          </p:cNvSpPr>
          <p:nvPr>
            <p:ph type="sldNum" sz="quarter" idx="12"/>
          </p:nvPr>
        </p:nvSpPr>
        <p:spPr/>
        <p:txBody>
          <a:bodyPr/>
          <a:lstStyle/>
          <a:p>
            <a:fld id="{62E63B0E-122E-4112-8AEA-022338C1FEFA}" type="slidenum">
              <a:rPr lang="de-DE" smtClean="0"/>
              <a:t>9</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986142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2411</Words>
  <Application>Microsoft Office PowerPoint</Application>
  <PresentationFormat>Bildschirmpräsentation (4:3)</PresentationFormat>
  <Paragraphs>490</Paragraphs>
  <Slides>47</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47</vt:i4>
      </vt:variant>
    </vt:vector>
  </HeadingPairs>
  <TitlesOfParts>
    <vt:vector size="55" baseType="lpstr">
      <vt:lpstr>Arial</vt:lpstr>
      <vt:lpstr>Arial Black</vt:lpstr>
      <vt:lpstr>Calibri</vt:lpstr>
      <vt:lpstr>Calibri Light</vt:lpstr>
      <vt:lpstr>Courier</vt:lpstr>
      <vt:lpstr>Courier New</vt:lpstr>
      <vt:lpstr>Wingdings</vt:lpstr>
      <vt:lpstr>1_Office Theme</vt:lpstr>
      <vt:lpstr>Kapitel 3:  Anwendungsschicht</vt:lpstr>
      <vt:lpstr>Inhalt von Kapitel 3</vt:lpstr>
      <vt:lpstr>Chat-Beispiel: Adressierung</vt:lpstr>
      <vt:lpstr>Namen und Adressen</vt:lpstr>
      <vt:lpstr>Kapitel 3.1 Grundkonzepte zu  Namen und Adressen</vt:lpstr>
      <vt:lpstr>Motivation/Grundproblem</vt:lpstr>
      <vt:lpstr>Begriffsklärung</vt:lpstr>
      <vt:lpstr>Eigenschaften</vt:lpstr>
      <vt:lpstr>Adressbildung</vt:lpstr>
      <vt:lpstr>Lokalisierung von Objekten</vt:lpstr>
      <vt:lpstr>Beispiel: Namensauflösung Web (stark vereinfacht)</vt:lpstr>
      <vt:lpstr>Kapitel 3.2 IP-Adressen</vt:lpstr>
      <vt:lpstr>Einordnung</vt:lpstr>
      <vt:lpstr>Grundidee und Vergabe (1/2)</vt:lpstr>
      <vt:lpstr>Grundidee und Vergabe</vt:lpstr>
      <vt:lpstr>Politik und ICANN</vt:lpstr>
      <vt:lpstr>Historischer Hintergrund</vt:lpstr>
      <vt:lpstr>Karte des Internet (2014)</vt:lpstr>
      <vt:lpstr>IPv6 Einführung pro Land</vt:lpstr>
      <vt:lpstr>Notation von IPv4-Adressen</vt:lpstr>
      <vt:lpstr>Kapitel 3.3 DNS – Domain Name System</vt:lpstr>
      <vt:lpstr>Einordnung</vt:lpstr>
      <vt:lpstr>Rahmenbedingungen</vt:lpstr>
      <vt:lpstr>Herausforderungen bei der Namensvergabe</vt:lpstr>
      <vt:lpstr>Lösungsansätze</vt:lpstr>
      <vt:lpstr>Überblick DNS</vt:lpstr>
      <vt:lpstr>DNS als Dienst</vt:lpstr>
      <vt:lpstr>Der DNS Namensraum (1)</vt:lpstr>
      <vt:lpstr>Der DNS Namensraum (2)</vt:lpstr>
      <vt:lpstr>PowerPoint-Präsentation</vt:lpstr>
      <vt:lpstr>Cybersquatting</vt:lpstr>
      <vt:lpstr>Ressourcendatensätze (Engl.: Resource Records)</vt:lpstr>
      <vt:lpstr>Resource Records</vt:lpstr>
      <vt:lpstr>Wichtige RR Typen</vt:lpstr>
      <vt:lpstr>Zonen im DNS Namensraum</vt:lpstr>
      <vt:lpstr>Autoritative Nameserver</vt:lpstr>
      <vt:lpstr>Weitere Nameserver-Typen</vt:lpstr>
      <vt:lpstr>Anfragen an DNS - Ablauf</vt:lpstr>
      <vt:lpstr>PowerPoint-Präsentation</vt:lpstr>
      <vt:lpstr>Abarbeitung der DNS Anfragen</vt:lpstr>
      <vt:lpstr>DNS: Iterative Anfrage (Der Reihe nach)</vt:lpstr>
      <vt:lpstr>DNS: Rekursive Anfrage: (Durchreichen)</vt:lpstr>
      <vt:lpstr>Regelfall: kombinierter Ansatz</vt:lpstr>
      <vt:lpstr>Beispielanfrage: host und dig</vt:lpstr>
      <vt:lpstr>DNS-Nachrichtenformat</vt:lpstr>
      <vt:lpstr>Wahl des Transportprotokolls</vt:lpstr>
      <vt:lpstr>Fragen zu DNS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Rechnernetze &amp; Verteilte Systeme</dc:title>
  <dc:creator>quirin</dc:creator>
  <cp:lastModifiedBy>Kowalewski, Roger</cp:lastModifiedBy>
  <cp:revision>382</cp:revision>
  <dcterms:created xsi:type="dcterms:W3CDTF">2016-01-14T15:59:31Z</dcterms:created>
  <dcterms:modified xsi:type="dcterms:W3CDTF">2019-05-22T09:15:43Z</dcterms:modified>
</cp:coreProperties>
</file>