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  <p:sldMasterId id="2147483690" r:id="rId2"/>
  </p:sldMasterIdLst>
  <p:notesMasterIdLst>
    <p:notesMasterId r:id="rId30"/>
  </p:notesMasterIdLst>
  <p:handoutMasterIdLst>
    <p:handoutMasterId r:id="rId31"/>
  </p:handoutMasterIdLst>
  <p:sldIdLst>
    <p:sldId id="462" r:id="rId3"/>
    <p:sldId id="424" r:id="rId4"/>
    <p:sldId id="425" r:id="rId5"/>
    <p:sldId id="426" r:id="rId6"/>
    <p:sldId id="427" r:id="rId7"/>
    <p:sldId id="428" r:id="rId8"/>
    <p:sldId id="429" r:id="rId9"/>
    <p:sldId id="430" r:id="rId10"/>
    <p:sldId id="431" r:id="rId11"/>
    <p:sldId id="432" r:id="rId12"/>
    <p:sldId id="433" r:id="rId13"/>
    <p:sldId id="434" r:id="rId14"/>
    <p:sldId id="435" r:id="rId15"/>
    <p:sldId id="454" r:id="rId16"/>
    <p:sldId id="455" r:id="rId17"/>
    <p:sldId id="456" r:id="rId18"/>
    <p:sldId id="457" r:id="rId19"/>
    <p:sldId id="458" r:id="rId20"/>
    <p:sldId id="459" r:id="rId21"/>
    <p:sldId id="460" r:id="rId22"/>
    <p:sldId id="461" r:id="rId23"/>
    <p:sldId id="444" r:id="rId24"/>
    <p:sldId id="445" r:id="rId25"/>
    <p:sldId id="446" r:id="rId26"/>
    <p:sldId id="447" r:id="rId27"/>
    <p:sldId id="448" r:id="rId28"/>
    <p:sldId id="449" r:id="rId29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apitel 2.2: Fehlererkennung" id="{54F58CEE-EDC9-4E88-A1B7-0720020AD2E1}">
          <p14:sldIdLst>
            <p14:sldId id="462"/>
            <p14:sldId id="424"/>
            <p14:sldId id="425"/>
            <p14:sldId id="426"/>
            <p14:sldId id="427"/>
            <p14:sldId id="428"/>
            <p14:sldId id="429"/>
            <p14:sldId id="430"/>
            <p14:sldId id="431"/>
            <p14:sldId id="432"/>
            <p14:sldId id="433"/>
            <p14:sldId id="434"/>
            <p14:sldId id="435"/>
            <p14:sldId id="454"/>
            <p14:sldId id="455"/>
            <p14:sldId id="456"/>
            <p14:sldId id="457"/>
            <p14:sldId id="458"/>
            <p14:sldId id="459"/>
            <p14:sldId id="460"/>
            <p14:sldId id="461"/>
            <p14:sldId id="444"/>
            <p14:sldId id="445"/>
            <p14:sldId id="446"/>
            <p14:sldId id="447"/>
            <p14:sldId id="448"/>
            <p14:sldId id="4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quirin" initials="q" lastIdx="25" clrIdx="0">
    <p:extLst/>
  </p:cmAuthor>
  <p:cmAuthor id="2" name="Jungblut, Pascal" initials="JP" lastIdx="1" clrIdx="1">
    <p:extLst>
      <p:ext uri="{19B8F6BF-5375-455C-9EA6-DF929625EA0E}">
        <p15:presenceInfo xmlns:p15="http://schemas.microsoft.com/office/powerpoint/2012/main" userId="Jungblut, Pasca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AE61"/>
    <a:srgbClr val="2B83BA"/>
    <a:srgbClr val="D719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74" autoAdjust="0"/>
    <p:restoredTop sz="79501" autoAdjust="0"/>
  </p:normalViewPr>
  <p:slideViewPr>
    <p:cSldViewPr snapToGrid="0">
      <p:cViewPr varScale="1">
        <p:scale>
          <a:sx n="111" d="100"/>
          <a:sy n="111" d="100"/>
        </p:scale>
        <p:origin x="1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164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019E10-39B0-AD4A-B3C5-56104CA6B58C}" type="datetimeFigureOut">
              <a:rPr lang="de-DE" smtClean="0"/>
              <a:t>16.05.2019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95050-1539-1E4C-8A16-EE8E0F9F5B3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10433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0CFB8-C07B-4450-90AA-28AF97BDE110}" type="datetimeFigureOut">
              <a:rPr lang="de-DE" smtClean="0"/>
              <a:t>16.05.2019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321DF-5BF9-422D-8EF4-C385F99DD26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54333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00" name="Notizenplatzhalter 999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490291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00" name="Notizenplatzhalter 999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69584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de-DE" baseline="0" dirty="0" smtClean="0"/>
              <a:t>Transport ist primär für Übertragung zuständig.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Kann sich nicht darauf verlassen, dass ein sicheres Schicht 2/3 Protokoll verwendet wird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/>
              <a:t>Generell schreibt das </a:t>
            </a:r>
            <a:r>
              <a:rPr lang="de-DE" baseline="0" dirty="0" err="1" smtClean="0"/>
              <a:t>grund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321DF-5BF9-422D-8EF4-C385F99DD261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16513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00" name="Notizenplatzhalter 999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Overhead:</a:t>
            </a:r>
            <a:r>
              <a:rPr lang="de-DE" baseline="0" dirty="0" smtClean="0"/>
              <a:t> in Software geringe Komplexität, in Hardware kann sie durchaus höher sein.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298230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00" name="Notizenplatzhalter 999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200" b="0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Gerade Parität: Das Paritätsbit erkennt alle Fehler, bei denen eine gerade Anzahl an Bits zerstört wurde.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0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Ungerade Parität: Das Paritätsbit erkennt alle Fehler, bei denen eine ungerade Anzahl an Bits zerstört wurde.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1" i="0" u="none" strike="noStrike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Das sind 50% aller Fehler!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3351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00" name="Notizenplatzhalter 999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68620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00" name="Notizenplatzhalter 999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79591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321DF-5BF9-422D-8EF4-C385F99DD261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2121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00" name="Notizenplatzhalter 999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44090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00" name="Notizenplatzhalter 9999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9668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tif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89C4E-9405-2D48-838A-79A56097AF7A}" type="datetime1">
              <a:rPr lang="de-DE" smtClean="0"/>
              <a:t>16.05.2019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3B0E-122E-4112-8AEA-022338C1FEFA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>
          <a:xfrm>
            <a:off x="0" y="5301208"/>
            <a:ext cx="9144000" cy="15567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Bild 7" descr="mnmLogo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340" y="5696143"/>
            <a:ext cx="3957321" cy="766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836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36083-26A2-4248-B18D-272FF5D420B6}" type="datetime1">
              <a:rPr lang="de-DE" smtClean="0"/>
              <a:t>16.05.2019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3B0E-122E-4112-8AEA-022338C1F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6110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FC4DB-4AC3-284D-B1F1-775D10044BBC}" type="datetime1">
              <a:rPr lang="de-DE" smtClean="0"/>
              <a:t>16.05.2019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3B0E-122E-4112-8AEA-022338C1F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6680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liederu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>
            <a:spLocks noGrp="1"/>
          </p:cNvSpPr>
          <p:nvPr>
            <p:ph idx="1"/>
          </p:nvPr>
        </p:nvSpPr>
        <p:spPr>
          <a:xfrm>
            <a:off x="1248553" y="1556792"/>
            <a:ext cx="7266270" cy="4310608"/>
          </a:xfrm>
        </p:spPr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983BF-7D85-F04C-933B-58B9DE20DCF5}" type="datetime1">
              <a:rPr lang="de-DE" sz="1108" smtClean="0"/>
              <a:t>16.05.2019</a:t>
            </a:fld>
            <a:endParaRPr lang="de-DE" sz="1108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8" name="Foliennummernplatzhalter 2"/>
          <p:cNvSpPr>
            <a:spLocks noGrp="1"/>
          </p:cNvSpPr>
          <p:nvPr>
            <p:ph type="sldNum" sz="quarter" idx="4"/>
          </p:nvPr>
        </p:nvSpPr>
        <p:spPr>
          <a:xfrm>
            <a:off x="6758880" y="652026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  <a:latin typeface="Arial Black"/>
                <a:cs typeface="Arial Black"/>
              </a:defRPr>
            </a:lvl1pPr>
          </a:lstStyle>
          <a:p>
            <a:fld id="{FC51FD00-A5E7-2740-B1FF-C42AFF1C9198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904227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1634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4038600" y="228600"/>
            <a:ext cx="4876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90000"/>
              </a:lnSpc>
              <a:defRPr/>
            </a:pPr>
            <a:endParaRPr lang="de-DE" sz="3200" b="1">
              <a:solidFill>
                <a:srgbClr val="006C30"/>
              </a:solidFill>
              <a:cs typeface="+mn-cs"/>
            </a:endParaRPr>
          </a:p>
        </p:txBody>
      </p:sp>
      <p:pic>
        <p:nvPicPr>
          <p:cNvPr id="6" name="Picture 10"/>
          <p:cNvPicPr preferRelativeResize="0"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025" y="101601"/>
            <a:ext cx="9652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6" name="Rectangle 1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2362200"/>
            <a:ext cx="6400800" cy="1295400"/>
          </a:xfrm>
        </p:spPr>
        <p:txBody>
          <a:bodyPr/>
          <a:lstStyle>
            <a:lvl1pPr>
              <a:defRPr sz="3200"/>
            </a:lvl1pPr>
          </a:lstStyle>
          <a:p>
            <a:pPr lvl="0"/>
            <a:endParaRPr lang="en-US" noProof="0" dirty="0"/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57200" y="3886200"/>
            <a:ext cx="6400800" cy="2286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>
                <a:solidFill>
                  <a:srgbClr val="006C30"/>
                </a:solidFill>
              </a:defRPr>
            </a:lvl1pPr>
          </a:lstStyle>
          <a:p>
            <a:pPr lvl="0"/>
            <a:endParaRPr lang="en-US" noProof="0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989263" y="304800"/>
            <a:ext cx="3165475" cy="61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32651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Dieter Kranzlmüller</a:t>
            </a:r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KUKDM 2018, Zakopane, Poland</a:t>
            </a:r>
            <a:endParaRPr lang="de-DE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83443-9964-0C4C-B05A-10F8AC3B252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352223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6200" y="838200"/>
            <a:ext cx="44196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err="1"/>
              <a:t>Textmasterformat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  <a:p>
            <a:pPr lvl="1"/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2"/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3"/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  <a:p>
            <a:pPr lvl="4"/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196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Dieter Kranzlmüller</a:t>
            </a:r>
          </a:p>
        </p:txBody>
      </p:sp>
      <p:sp>
        <p:nvSpPr>
          <p:cNvPr id="6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KUKDM 2018, Zakopane, Poland</a:t>
            </a:r>
            <a:endParaRPr lang="de-DE" dirty="0"/>
          </a:p>
        </p:txBody>
      </p:sp>
      <p:sp>
        <p:nvSpPr>
          <p:cNvPr id="7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C1483-145E-DF48-B8F1-0A46C02DAAB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3487130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Dieter Kranzlmüller</a:t>
            </a:r>
          </a:p>
        </p:txBody>
      </p:sp>
      <p:sp>
        <p:nvSpPr>
          <p:cNvPr id="4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KUKDM 2018, Zakopane, Poland</a:t>
            </a:r>
            <a:endParaRPr lang="de-DE" dirty="0"/>
          </a:p>
        </p:txBody>
      </p:sp>
      <p:sp>
        <p:nvSpPr>
          <p:cNvPr id="5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3B128-FA6A-3740-95B7-6AFDF4A8EEE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408328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Dieter Kranzlmüller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KUKDM 2018, Zakopane, Poland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A47E4-DAB5-AE42-9195-9259833F916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55027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8800" y="76202"/>
            <a:ext cx="5410200" cy="641351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76200" y="838200"/>
            <a:ext cx="8991600" cy="5638800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Dieter Kranzlmüller</a:t>
            </a:r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KUKDM 2018, Zakopane, Poland</a:t>
            </a:r>
            <a:endParaRPr lang="de-DE" dirty="0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531E5-2E87-BD44-AD70-85453509904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993556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3C7C2-29E8-744A-9809-F01271342D85}" type="datetime1">
              <a:rPr lang="de-DE" smtClean="0"/>
              <a:t>16.05.2019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3B0E-122E-4112-8AEA-022338C1FE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770348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x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8800" y="76202"/>
            <a:ext cx="5410200" cy="641351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76200" y="838200"/>
            <a:ext cx="4419600" cy="5638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838200"/>
            <a:ext cx="4419600" cy="2743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419600" cy="27432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Dieter Kranzlmüller</a:t>
            </a:r>
          </a:p>
        </p:txBody>
      </p:sp>
      <p:sp>
        <p:nvSpPr>
          <p:cNvPr id="7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KUKDM 2018, Zakopane, Poland</a:t>
            </a:r>
            <a:endParaRPr lang="de-DE" dirty="0"/>
          </a:p>
        </p:txBody>
      </p:sp>
      <p:sp>
        <p:nvSpPr>
          <p:cNvPr id="8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B975B-796B-194D-894C-C422F10C65B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0119408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28800" y="76202"/>
            <a:ext cx="5410200" cy="641351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76200" y="838200"/>
            <a:ext cx="4419600" cy="5638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419600" cy="5638800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Dieter Kranzlmüller</a:t>
            </a:r>
          </a:p>
        </p:txBody>
      </p:sp>
      <p:sp>
        <p:nvSpPr>
          <p:cNvPr id="6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KUKDM 2018, Zakopane, Poland</a:t>
            </a:r>
            <a:endParaRPr lang="de-DE" dirty="0"/>
          </a:p>
        </p:txBody>
      </p:sp>
      <p:sp>
        <p:nvSpPr>
          <p:cNvPr id="7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5EF9D-D43F-F441-9598-06784A6120D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4426925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SC2017-Gener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03" y="217893"/>
            <a:ext cx="8229598" cy="838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3500" b="1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64803" y="1215072"/>
            <a:ext cx="8229598" cy="4833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41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5D0DA-5808-5743-99CD-64D813A5DFB3}" type="datetime1">
              <a:rPr lang="de-DE" smtClean="0"/>
              <a:t>16.05.2019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3B0E-122E-4112-8AEA-022338C1F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474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B59D6-2E48-1349-B446-438A2C25D1D1}" type="datetime1">
              <a:rPr lang="de-DE" smtClean="0"/>
              <a:t>16.05.2019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3B0E-122E-4112-8AEA-022338C1F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454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34DDE-1596-9345-9A99-531E56E62B82}" type="datetime1">
              <a:rPr lang="de-DE" smtClean="0"/>
              <a:t>16.05.2019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3B0E-122E-4112-8AEA-022338C1F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890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256E-2D38-9A47-A946-54F313976D7E}" type="datetime1">
              <a:rPr lang="de-DE" smtClean="0"/>
              <a:t>16.05.2019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3B0E-122E-4112-8AEA-022338C1F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115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B3341-64CA-6844-AEA9-853F5ED5884B}" type="datetime1">
              <a:rPr lang="de-DE" smtClean="0"/>
              <a:t>16.05.2019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3B0E-122E-4112-8AEA-022338C1F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992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61B49-A276-1F43-A5FD-A4056AB460E8}" type="datetime1">
              <a:rPr lang="de-DE" smtClean="0"/>
              <a:t>16.05.2019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3B0E-122E-4112-8AEA-022338C1F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252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0379-4162-0E48-9F19-0F985E262158}" type="datetime1">
              <a:rPr lang="de-DE" smtClean="0"/>
              <a:t>16.05.2019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63B0E-122E-4112-8AEA-022338C1FE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2030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image" Target="../media/image3.emf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462FE-FE18-514C-ACEA-868135BFB5B4}" type="datetime1">
              <a:rPr lang="de-DE" smtClean="0"/>
              <a:t>16.05.2019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819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Rechnernetze und verteilte Systeme                (Prof. Dr. D. Kranzlmüller)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819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63B0E-122E-4112-8AEA-022338C1FEFA}" type="slidenum">
              <a:rPr lang="de-DE" smtClean="0"/>
              <a:t>‹Nr.›</a:t>
            </a:fld>
            <a:endParaRPr lang="de-DE"/>
          </a:p>
        </p:txBody>
      </p:sp>
      <p:pic>
        <p:nvPicPr>
          <p:cNvPr id="7" name="Bild 6" descr="mnmLogoNeu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18" y="6398990"/>
            <a:ext cx="1463040" cy="283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5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D7D8D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de-DE">
              <a:cs typeface="+mn-cs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838200"/>
            <a:ext cx="8991600" cy="5638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Hier klicken, um Master-Textformat zu bearbeiten.</a:t>
            </a:r>
          </a:p>
          <a:p>
            <a:pPr lvl="1"/>
            <a:r>
              <a:rPr lang="en-US"/>
              <a:t>Zweite Ebene</a:t>
            </a:r>
          </a:p>
          <a:p>
            <a:pPr lvl="2"/>
            <a:r>
              <a:rPr lang="en-US"/>
              <a:t>Dritte Ebene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0" y="0"/>
            <a:ext cx="9144000" cy="760414"/>
          </a:xfrm>
          <a:prstGeom prst="rect">
            <a:avLst/>
          </a:prstGeom>
          <a:solidFill>
            <a:srgbClr val="C6C7B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de-DE">
              <a:cs typeface="+mn-cs"/>
            </a:endParaRPr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76202"/>
            <a:ext cx="6248400" cy="641351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de-DE" dirty="0"/>
          </a:p>
        </p:txBody>
      </p:sp>
      <p:pic>
        <p:nvPicPr>
          <p:cNvPr id="1030" name="Picture 14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15876"/>
            <a:ext cx="14478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31" name="Grafik 9" descr="mnmLogoNeu-50grau.pdf.emf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" b="26782"/>
          <a:stretch>
            <a:fillRect/>
          </a:stretch>
        </p:blipFill>
        <p:spPr bwMode="auto">
          <a:xfrm>
            <a:off x="15875" y="6591300"/>
            <a:ext cx="12715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umsplatzhalter 1"/>
          <p:cNvSpPr>
            <a:spLocks noGrp="1"/>
          </p:cNvSpPr>
          <p:nvPr>
            <p:ph type="dt" sz="half" idx="2"/>
          </p:nvPr>
        </p:nvSpPr>
        <p:spPr>
          <a:xfrm>
            <a:off x="1287463" y="6553200"/>
            <a:ext cx="2133600" cy="304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de-DE"/>
              <a:t>Dieter Kranzlmüller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5638800" y="6553200"/>
            <a:ext cx="289560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DE"/>
              <a:t>KUKDM 2018, Zakopane, Poland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>
          <a:xfrm>
            <a:off x="8566150" y="6553200"/>
            <a:ext cx="533400" cy="3048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9132A318-DA03-C84E-B5BB-7054F27371D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1035" name="Picture 10"/>
          <p:cNvPicPr preferRelativeResize="0"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76201"/>
            <a:ext cx="6350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9926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</p:sldLayoutIdLst>
  <p:transition/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6C30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6C30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6C30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6C30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6C30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195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6C30"/>
          </a:solidFill>
          <a:latin typeface="Calibri" pitchFamily="34" charset="0"/>
        </a:defRPr>
      </a:lvl6pPr>
      <a:lvl7pPr marL="91439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6C30"/>
          </a:solidFill>
          <a:latin typeface="Calibri" pitchFamily="34" charset="0"/>
        </a:defRPr>
      </a:lvl7pPr>
      <a:lvl8pPr marL="1371587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6C30"/>
          </a:solidFill>
          <a:latin typeface="Calibri" pitchFamily="34" charset="0"/>
        </a:defRPr>
      </a:lvl8pPr>
      <a:lvl9pPr marL="1828782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6C30"/>
          </a:solidFill>
          <a:latin typeface="Calibri" pitchFamily="34" charset="0"/>
        </a:defRPr>
      </a:lvl9pPr>
    </p:titleStyle>
    <p:bodyStyle>
      <a:lvl1pPr marL="387347" indent="-387347" algn="l" rtl="0" eaLnBrk="0" fontAlgn="base" hangingPunct="0">
        <a:spcBef>
          <a:spcPct val="0"/>
        </a:spcBef>
        <a:spcAft>
          <a:spcPct val="0"/>
        </a:spcAft>
        <a:buClr>
          <a:srgbClr val="006C30"/>
        </a:buClr>
        <a:buSzPct val="8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858830" indent="-280985" algn="l" rtl="0" eaLnBrk="0" fontAlgn="base" hangingPunct="0">
        <a:spcBef>
          <a:spcPct val="1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1336661" indent="184148" algn="l" rtl="0" eaLnBrk="0" fontAlgn="base" hangingPunct="0">
        <a:spcBef>
          <a:spcPct val="1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charset="0"/>
        </a:defRPr>
      </a:lvl3pPr>
      <a:lvl4pPr marL="2568548" indent="-184148" algn="l" rtl="0" eaLnBrk="0" fontAlgn="base" hangingPunct="0">
        <a:spcBef>
          <a:spcPct val="20000"/>
        </a:spcBef>
        <a:spcAft>
          <a:spcPct val="0"/>
        </a:spcAft>
        <a:defRPr sz="1600">
          <a:solidFill>
            <a:schemeClr val="tx1"/>
          </a:solidFill>
          <a:latin typeface="Arial" charset="0"/>
          <a:ea typeface="ＭＳ Ｐゴシック" charset="0"/>
        </a:defRPr>
      </a:lvl4pPr>
      <a:lvl5pPr marL="2943196" indent="-184148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Arial" charset="0"/>
          <a:ea typeface="ＭＳ Ｐゴシック" charset="0"/>
        </a:defRPr>
      </a:lvl5pPr>
      <a:lvl6pPr marL="3400391" indent="-184148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Arial" charset="0"/>
        </a:defRPr>
      </a:lvl6pPr>
      <a:lvl7pPr marL="3857587" indent="-184148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Arial" charset="0"/>
        </a:defRPr>
      </a:lvl7pPr>
      <a:lvl8pPr marL="4314782" indent="-184148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Arial" charset="0"/>
        </a:defRPr>
      </a:lvl8pPr>
      <a:lvl9pPr marL="4771978" indent="-184148" algn="l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3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0" algn="l" defTabSz="9143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7" algn="l" defTabSz="9143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2" algn="l" defTabSz="9143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4" algn="l" defTabSz="91439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m.ifi.lmu.de/rn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75227"/>
            <a:ext cx="7772400" cy="2387600"/>
          </a:xfrm>
        </p:spPr>
        <p:txBody>
          <a:bodyPr/>
          <a:lstStyle/>
          <a:p>
            <a:r>
              <a:rPr lang="de-DE" dirty="0"/>
              <a:t>Rechnernetze &amp; Verteilte Systeme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2554901"/>
            <a:ext cx="6858000" cy="2739769"/>
          </a:xfrm>
        </p:spPr>
        <p:txBody>
          <a:bodyPr>
            <a:normAutofit/>
          </a:bodyPr>
          <a:lstStyle/>
          <a:p>
            <a:r>
              <a:rPr lang="de-DE" dirty="0"/>
              <a:t>Ludwig-Maximilians-Universität München</a:t>
            </a:r>
          </a:p>
          <a:p>
            <a:r>
              <a:rPr lang="de-DE" dirty="0"/>
              <a:t>Sommersemester 2019</a:t>
            </a:r>
          </a:p>
          <a:p>
            <a:r>
              <a:rPr lang="de-DE" dirty="0"/>
              <a:t>Prof. Dr. D. Kranzlmüller</a:t>
            </a:r>
          </a:p>
          <a:p>
            <a:endParaRPr lang="de-DE" dirty="0"/>
          </a:p>
          <a:p>
            <a:r>
              <a:rPr lang="de-DE" dirty="0">
                <a:hlinkClick r:id="rId2"/>
              </a:rPr>
              <a:t>http://www.nm.ifi.lmu.de/rn</a:t>
            </a:r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6388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Paritätsprüfung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0000"/>
              </a:lnSpc>
              <a:defRPr/>
            </a:pPr>
            <a:r>
              <a:rPr lang="de-DE" sz="2400" dirty="0" smtClean="0"/>
              <a:t>Paritätsbit erkennt alle Fehler bei denen eine ungerade Anzahl an Bits </a:t>
            </a:r>
            <a:r>
              <a:rPr lang="de-DE" sz="2400" i="1" dirty="0" smtClean="0"/>
              <a:t>zerstört</a:t>
            </a:r>
            <a:r>
              <a:rPr lang="de-DE" sz="2400" dirty="0" smtClean="0"/>
              <a:t> wurde. </a:t>
            </a:r>
            <a:r>
              <a:rPr lang="de-DE" sz="2400" dirty="0" smtClean="0">
                <a:sym typeface="Wingdings" panose="05000000000000000000" pitchFamily="2" charset="2"/>
              </a:rPr>
              <a:t> </a:t>
            </a:r>
            <a:r>
              <a:rPr lang="de-DE" sz="2400" b="1" dirty="0" smtClean="0">
                <a:sym typeface="Wingdings" panose="05000000000000000000" pitchFamily="2" charset="2"/>
              </a:rPr>
              <a:t>50% aller Fehler</a:t>
            </a:r>
            <a:endParaRPr lang="de-DE" b="1" dirty="0"/>
          </a:p>
          <a:p>
            <a:pPr>
              <a:lnSpc>
                <a:spcPct val="70000"/>
              </a:lnSpc>
              <a:defRPr/>
            </a:pPr>
            <a:r>
              <a:rPr lang="de-DE" sz="2400" dirty="0" smtClean="0"/>
              <a:t>Leicht </a:t>
            </a:r>
            <a:r>
              <a:rPr lang="de-DE" sz="2400" dirty="0"/>
              <a:t>zu berechnen, geringer </a:t>
            </a:r>
            <a:r>
              <a:rPr lang="de-DE" sz="2400" dirty="0" smtClean="0"/>
              <a:t>Overhead</a:t>
            </a:r>
          </a:p>
          <a:p>
            <a:pPr>
              <a:lnSpc>
                <a:spcPct val="70000"/>
              </a:lnSpc>
              <a:defRPr/>
            </a:pPr>
            <a:endParaRPr lang="de-DE" sz="2400" dirty="0"/>
          </a:p>
          <a:p>
            <a:pPr>
              <a:lnSpc>
                <a:spcPct val="70000"/>
              </a:lnSpc>
              <a:defRPr/>
            </a:pPr>
            <a:r>
              <a:rPr lang="de-DE" sz="2400" b="1" dirty="0" smtClean="0"/>
              <a:t>Schwäche</a:t>
            </a:r>
            <a:r>
              <a:rPr lang="de-DE" sz="2400" dirty="0" smtClean="0"/>
              <a:t>: In der Realität sind bei hohen Bitraten (hoher Durchsatz) häufig mehrere Bits betroffen (Burst Fehler)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393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 smtClean="0"/>
              <a:t>Paritätsmatrix</a:t>
            </a:r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 bwMode="auto">
          <a:xfrm>
            <a:off x="628650" y="1470025"/>
            <a:ext cx="7886700" cy="2454274"/>
          </a:xfrm>
        </p:spPr>
        <p:txBody>
          <a:bodyPr/>
          <a:lstStyle/>
          <a:p>
            <a:pPr>
              <a:lnSpc>
                <a:spcPct val="70000"/>
              </a:lnSpc>
              <a:defRPr/>
            </a:pPr>
            <a:endParaRPr dirty="0"/>
          </a:p>
        </p:txBody>
      </p:sp>
      <p:pic>
        <p:nvPicPr>
          <p:cNvPr id="6" name="Picture 2" descr="D:\WORK\PEARSON\000 FOLIEN\4237_Computernetzweke\JPG\4237_eBook-4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112" y="1470025"/>
            <a:ext cx="4003178" cy="4713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979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dirty="0" err="1"/>
              <a:t>Beurteilung</a:t>
            </a:r>
            <a:r>
              <a:rPr dirty="0"/>
              <a:t> </a:t>
            </a:r>
            <a:r>
              <a:rPr lang="de-DE" dirty="0" smtClean="0"/>
              <a:t>Paritätsmatrix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dirty="0"/>
              <a:t>Overhead: Pro n*m </a:t>
            </a:r>
            <a:r>
              <a:rPr dirty="0" err="1"/>
              <a:t>Nutzdatenbits</a:t>
            </a:r>
            <a:r>
              <a:rPr dirty="0"/>
              <a:t> </a:t>
            </a:r>
            <a:r>
              <a:rPr dirty="0" err="1"/>
              <a:t>müssen</a:t>
            </a:r>
            <a:r>
              <a:rPr dirty="0"/>
              <a:t> n+m+1 </a:t>
            </a:r>
            <a:r>
              <a:rPr dirty="0" err="1"/>
              <a:t>Paritätsbits</a:t>
            </a:r>
            <a:r>
              <a:rPr dirty="0"/>
              <a:t> </a:t>
            </a:r>
            <a:r>
              <a:rPr dirty="0" err="1"/>
              <a:t>berechnet</a:t>
            </a:r>
            <a:r>
              <a:rPr dirty="0"/>
              <a:t> und </a:t>
            </a:r>
            <a:r>
              <a:rPr dirty="0" err="1"/>
              <a:t>mitübertragen</a:t>
            </a:r>
            <a:r>
              <a:rPr dirty="0"/>
              <a:t> </a:t>
            </a:r>
            <a:r>
              <a:rPr dirty="0" err="1"/>
              <a:t>werden</a:t>
            </a:r>
            <a:r>
              <a:rPr dirty="0"/>
              <a:t>.</a:t>
            </a:r>
          </a:p>
          <a:p>
            <a:pPr>
              <a:defRPr/>
            </a:pPr>
            <a:r>
              <a:rPr dirty="0" err="1"/>
              <a:t>Gibt</a:t>
            </a:r>
            <a:r>
              <a:rPr dirty="0"/>
              <a:t> </a:t>
            </a:r>
            <a:r>
              <a:rPr dirty="0" err="1"/>
              <a:t>es</a:t>
            </a:r>
            <a:r>
              <a:rPr dirty="0"/>
              <a:t> in </a:t>
            </a:r>
            <a:r>
              <a:rPr dirty="0" err="1"/>
              <a:t>einer</a:t>
            </a:r>
            <a:r>
              <a:rPr dirty="0"/>
              <a:t> </a:t>
            </a:r>
            <a:r>
              <a:rPr dirty="0" err="1"/>
              <a:t>Zeile</a:t>
            </a:r>
            <a:r>
              <a:rPr dirty="0"/>
              <a:t> (</a:t>
            </a:r>
            <a:r>
              <a:rPr dirty="0" err="1"/>
              <a:t>oder</a:t>
            </a:r>
            <a:r>
              <a:rPr dirty="0"/>
              <a:t> </a:t>
            </a:r>
            <a:r>
              <a:rPr dirty="0" err="1"/>
              <a:t>Spalte</a:t>
            </a:r>
            <a:r>
              <a:rPr dirty="0"/>
              <a:t>) </a:t>
            </a:r>
            <a:r>
              <a:rPr dirty="0" err="1"/>
              <a:t>eine</a:t>
            </a:r>
            <a:r>
              <a:rPr dirty="0"/>
              <a:t> </a:t>
            </a:r>
            <a:r>
              <a:rPr dirty="0" err="1"/>
              <a:t>gerade</a:t>
            </a:r>
            <a:r>
              <a:rPr dirty="0"/>
              <a:t> </a:t>
            </a:r>
            <a:r>
              <a:rPr dirty="0" err="1"/>
              <a:t>Anzahl</a:t>
            </a:r>
            <a:r>
              <a:rPr dirty="0"/>
              <a:t> </a:t>
            </a:r>
            <a:r>
              <a:rPr dirty="0" err="1"/>
              <a:t>Bitfehler</a:t>
            </a:r>
            <a:r>
              <a:rPr dirty="0"/>
              <a:t>, so </a:t>
            </a:r>
            <a:r>
              <a:rPr dirty="0" err="1"/>
              <a:t>können</a:t>
            </a:r>
            <a:r>
              <a:rPr dirty="0"/>
              <a:t> </a:t>
            </a:r>
            <a:r>
              <a:rPr dirty="0" err="1"/>
              <a:t>diese</a:t>
            </a:r>
            <a:r>
              <a:rPr dirty="0"/>
              <a:t> in der Regel </a:t>
            </a:r>
            <a:r>
              <a:rPr dirty="0" err="1"/>
              <a:t>immer</a:t>
            </a:r>
            <a:r>
              <a:rPr dirty="0"/>
              <a:t> </a:t>
            </a:r>
            <a:r>
              <a:rPr dirty="0" err="1"/>
              <a:t>noch</a:t>
            </a:r>
            <a:r>
              <a:rPr dirty="0"/>
              <a:t> </a:t>
            </a:r>
            <a:r>
              <a:rPr dirty="0" err="1"/>
              <a:t>anhand</a:t>
            </a:r>
            <a:r>
              <a:rPr dirty="0"/>
              <a:t> der </a:t>
            </a:r>
            <a:r>
              <a:rPr dirty="0" err="1"/>
              <a:t>Parität</a:t>
            </a:r>
            <a:r>
              <a:rPr dirty="0"/>
              <a:t> der </a:t>
            </a:r>
            <a:r>
              <a:rPr dirty="0" err="1"/>
              <a:t>betroffenen</a:t>
            </a:r>
            <a:r>
              <a:rPr dirty="0"/>
              <a:t> </a:t>
            </a:r>
            <a:r>
              <a:rPr dirty="0" err="1"/>
              <a:t>Spalte</a:t>
            </a:r>
            <a:r>
              <a:rPr dirty="0"/>
              <a:t> (</a:t>
            </a:r>
            <a:r>
              <a:rPr dirty="0" err="1"/>
              <a:t>bzw</a:t>
            </a:r>
            <a:r>
              <a:rPr dirty="0"/>
              <a:t>. </a:t>
            </a:r>
            <a:r>
              <a:rPr dirty="0" err="1"/>
              <a:t>Zeile</a:t>
            </a:r>
            <a:r>
              <a:rPr dirty="0"/>
              <a:t>) </a:t>
            </a:r>
            <a:r>
              <a:rPr dirty="0" err="1"/>
              <a:t>erkannt</a:t>
            </a:r>
            <a:r>
              <a:rPr dirty="0"/>
              <a:t> </a:t>
            </a:r>
            <a:r>
              <a:rPr dirty="0" err="1"/>
              <a:t>werden</a:t>
            </a:r>
            <a:r>
              <a:rPr dirty="0"/>
              <a:t>.</a:t>
            </a:r>
          </a:p>
          <a:p>
            <a:pPr>
              <a:defRPr/>
            </a:pPr>
            <a:r>
              <a:rPr dirty="0" err="1" smtClean="0"/>
              <a:t>Restfehlerrate</a:t>
            </a:r>
            <a:r>
              <a:rPr dirty="0" smtClean="0"/>
              <a:t> </a:t>
            </a:r>
            <a:r>
              <a:rPr dirty="0" err="1"/>
              <a:t>ist</a:t>
            </a:r>
            <a:r>
              <a:rPr dirty="0"/>
              <a:t> </a:t>
            </a:r>
            <a:r>
              <a:rPr dirty="0" err="1"/>
              <a:t>wesentlich</a:t>
            </a:r>
            <a:r>
              <a:rPr dirty="0"/>
              <a:t> </a:t>
            </a:r>
            <a:r>
              <a:rPr dirty="0" err="1"/>
              <a:t>geringer</a:t>
            </a:r>
            <a:r>
              <a:rPr dirty="0"/>
              <a:t> </a:t>
            </a:r>
            <a:r>
              <a:rPr dirty="0" err="1"/>
              <a:t>als</a:t>
            </a:r>
            <a:r>
              <a:rPr dirty="0"/>
              <a:t> </a:t>
            </a:r>
            <a:r>
              <a:rPr dirty="0" err="1"/>
              <a:t>bei</a:t>
            </a:r>
            <a:r>
              <a:rPr dirty="0"/>
              <a:t> </a:t>
            </a:r>
            <a:r>
              <a:rPr dirty="0" err="1"/>
              <a:t>einfacher</a:t>
            </a:r>
            <a:r>
              <a:rPr dirty="0"/>
              <a:t> </a:t>
            </a:r>
            <a:r>
              <a:rPr dirty="0" err="1"/>
              <a:t>Paritätsprüfung</a:t>
            </a:r>
            <a:r>
              <a:rPr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</p:spTree>
    <p:extLst>
      <p:ext uri="{BB962C8B-B14F-4D97-AF65-F5344CB8AC3E}">
        <p14:creationId xmlns:p14="http://schemas.microsoft.com/office/powerpoint/2010/main" val="380054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Checksummen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986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Internet-Checksumme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Wird in UDP zur Fehlererkennung in Datagrammen verwendet (RFC 1071)</a:t>
            </a:r>
          </a:p>
          <a:p>
            <a:endParaRPr lang="de-DE" dirty="0"/>
          </a:p>
          <a:p>
            <a:r>
              <a:rPr lang="de-DE" dirty="0" smtClean="0"/>
              <a:t>Berechnungsvorschrift  (Sender)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dirty="0" smtClean="0"/>
              <a:t>Summiere alle k-bit Codewörter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dirty="0" smtClean="0"/>
              <a:t>Berechne 1er Komplement (Invertieren aller Bits)</a:t>
            </a:r>
          </a:p>
          <a:p>
            <a:pPr marL="914400" lvl="1" indent="-457200">
              <a:buFont typeface="+mj-lt"/>
              <a:buAutoNum type="arabicPeriod"/>
            </a:pPr>
            <a:endParaRPr lang="de-DE" dirty="0"/>
          </a:p>
          <a:p>
            <a:r>
              <a:rPr lang="de-DE" dirty="0" smtClean="0"/>
              <a:t>Prüfungsvorschrift (Empfänger)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dirty="0" smtClean="0"/>
              <a:t>Summiere alle k-bit Codewörter + Checksumme</a:t>
            </a:r>
          </a:p>
          <a:p>
            <a:pPr marL="914400" lvl="1" indent="-457200">
              <a:buFont typeface="+mj-lt"/>
              <a:buAutoNum type="arabicPeriod"/>
            </a:pPr>
            <a:r>
              <a:rPr lang="de-DE" dirty="0" smtClean="0"/>
              <a:t>Ergebnis darf ausschließlich Einsen beinhalten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1207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Internet Checksumme: Beispiel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Übertrage Nachricht „</a:t>
            </a:r>
            <a:r>
              <a:rPr lang="de-DE" dirty="0" err="1" smtClean="0"/>
              <a:t>rnvs</a:t>
            </a:r>
            <a:r>
              <a:rPr lang="de-DE" dirty="0" smtClean="0"/>
              <a:t>“</a:t>
            </a:r>
          </a:p>
          <a:p>
            <a:r>
              <a:rPr lang="de-DE" dirty="0" smtClean="0"/>
              <a:t>UDP-Felder bestehen immer aus 16-Bit Wörter (2 Bytes)</a:t>
            </a:r>
          </a:p>
          <a:p>
            <a:endParaRPr lang="de-DE" dirty="0" smtClean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Rechnernetze und verteilte Systeme                (Prof. Dr. D. </a:t>
            </a:r>
            <a:r>
              <a:rPr lang="de-DE" dirty="0" err="1" smtClean="0"/>
              <a:t>Kranzlmüller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1079653" y="3470313"/>
            <a:ext cx="484742" cy="385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r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1564395" y="3470313"/>
            <a:ext cx="2005070" cy="3855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01110010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3569465" y="3470313"/>
            <a:ext cx="484742" cy="385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n</a:t>
            </a:r>
          </a:p>
        </p:txBody>
      </p:sp>
      <p:sp>
        <p:nvSpPr>
          <p:cNvPr id="9" name="Rechteck 8"/>
          <p:cNvSpPr/>
          <p:nvPr/>
        </p:nvSpPr>
        <p:spPr>
          <a:xfrm>
            <a:off x="4054207" y="3470313"/>
            <a:ext cx="2005070" cy="3855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01101110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79653" y="3855904"/>
            <a:ext cx="484742" cy="385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v</a:t>
            </a:r>
          </a:p>
        </p:txBody>
      </p:sp>
      <p:sp>
        <p:nvSpPr>
          <p:cNvPr id="11" name="Rechteck 10"/>
          <p:cNvSpPr/>
          <p:nvPr/>
        </p:nvSpPr>
        <p:spPr>
          <a:xfrm>
            <a:off x="1564395" y="3855904"/>
            <a:ext cx="2005070" cy="3855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01110110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3569465" y="3855904"/>
            <a:ext cx="484742" cy="3855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s</a:t>
            </a:r>
            <a:endParaRPr lang="de-DE" dirty="0"/>
          </a:p>
        </p:txBody>
      </p:sp>
      <p:sp>
        <p:nvSpPr>
          <p:cNvPr id="13" name="Rechteck 12"/>
          <p:cNvSpPr/>
          <p:nvPr/>
        </p:nvSpPr>
        <p:spPr>
          <a:xfrm>
            <a:off x="4054207" y="3855904"/>
            <a:ext cx="2005070" cy="3855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01110011</a:t>
            </a:r>
            <a:endParaRPr lang="de-DE" dirty="0">
              <a:solidFill>
                <a:schemeClr val="tx1"/>
              </a:solidFill>
            </a:endParaRPr>
          </a:p>
        </p:txBody>
      </p:sp>
      <p:cxnSp>
        <p:nvCxnSpPr>
          <p:cNvPr id="15" name="Gerader Verbinder 14"/>
          <p:cNvCxnSpPr/>
          <p:nvPr/>
        </p:nvCxnSpPr>
        <p:spPr>
          <a:xfrm>
            <a:off x="947451" y="4428781"/>
            <a:ext cx="5288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hteck 16"/>
          <p:cNvSpPr/>
          <p:nvPr/>
        </p:nvSpPr>
        <p:spPr>
          <a:xfrm>
            <a:off x="1564395" y="4627086"/>
            <a:ext cx="2005070" cy="3855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11101000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4054207" y="4627086"/>
            <a:ext cx="2005070" cy="3855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11100001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564395" y="5233016"/>
            <a:ext cx="2005070" cy="38559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00010111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380082" y="3894462"/>
            <a:ext cx="363557" cy="3084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+</a:t>
            </a:r>
            <a:endParaRPr lang="de-DE" dirty="0"/>
          </a:p>
        </p:txBody>
      </p:sp>
      <p:sp>
        <p:nvSpPr>
          <p:cNvPr id="23" name="Ellipse 22"/>
          <p:cNvSpPr/>
          <p:nvPr/>
        </p:nvSpPr>
        <p:spPr>
          <a:xfrm>
            <a:off x="380081" y="4665644"/>
            <a:ext cx="363557" cy="3084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=</a:t>
            </a:r>
          </a:p>
        </p:txBody>
      </p:sp>
      <p:sp>
        <p:nvSpPr>
          <p:cNvPr id="24" name="Bogen 23"/>
          <p:cNvSpPr/>
          <p:nvPr/>
        </p:nvSpPr>
        <p:spPr>
          <a:xfrm rot="14331300">
            <a:off x="1361084" y="4362863"/>
            <a:ext cx="1039528" cy="1340024"/>
          </a:xfrm>
          <a:prstGeom prst="arc">
            <a:avLst>
              <a:gd name="adj1" fmla="val 15103689"/>
              <a:gd name="adj2" fmla="val 20738958"/>
            </a:avLst>
          </a:prstGeom>
          <a:ln>
            <a:headEnd type="triangle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Rechteck 25"/>
          <p:cNvSpPr/>
          <p:nvPr/>
        </p:nvSpPr>
        <p:spPr>
          <a:xfrm>
            <a:off x="4054207" y="5235195"/>
            <a:ext cx="2005070" cy="38559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00011110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5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Beurteilung Internet-Checksumme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Einfach zu berechnen</a:t>
            </a:r>
          </a:p>
          <a:p>
            <a:r>
              <a:rPr lang="de-DE" dirty="0" smtClean="0"/>
              <a:t>Geringer Overhead: Nur 16 Bit</a:t>
            </a:r>
          </a:p>
          <a:p>
            <a:endParaRPr lang="de-DE" dirty="0"/>
          </a:p>
          <a:p>
            <a:r>
              <a:rPr lang="de-DE" dirty="0" smtClean="0"/>
              <a:t>Schwäche: Allgemein dennoch schwächerer Schutz als andere Checksummen Varianten.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82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sz="4000" dirty="0" err="1"/>
              <a:t>Zyklische</a:t>
            </a:r>
            <a:r>
              <a:rPr sz="4000" dirty="0"/>
              <a:t> </a:t>
            </a:r>
            <a:r>
              <a:rPr sz="4000" dirty="0" err="1"/>
              <a:t>Redundanzprüfung</a:t>
            </a:r>
            <a:r>
              <a:rPr lang="de-DE" sz="4000" dirty="0"/>
              <a:t> (CRC)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628650" y="1690689"/>
            <a:ext cx="7886700" cy="466750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defRPr/>
            </a:pPr>
            <a:r>
              <a:rPr lang="de-DE" sz="2200" dirty="0" smtClean="0"/>
              <a:t>Betrachte d Datenbits als Koeffizienten für ein Polynom mit d Terme.</a:t>
            </a:r>
          </a:p>
          <a:p>
            <a:pPr>
              <a:lnSpc>
                <a:spcPct val="95000"/>
              </a:lnSpc>
              <a:defRPr/>
            </a:pPr>
            <a:r>
              <a:rPr lang="de-DE" sz="2200" dirty="0" smtClean="0"/>
              <a:t>Sender und Empfänger vereinbaren ein r+1 bit-pattern, was als Generatorpolynom G aufgefasst wird.</a:t>
            </a:r>
            <a:endParaRPr lang="de-DE" dirty="0"/>
          </a:p>
          <a:p>
            <a:pPr>
              <a:lnSpc>
                <a:spcPct val="95000"/>
              </a:lnSpc>
              <a:defRPr/>
            </a:pPr>
            <a:r>
              <a:rPr lang="de-DE" sz="2200" dirty="0" smtClean="0"/>
              <a:t>Der Sender berechnet r zusätzliche Bits (</a:t>
            </a:r>
            <a:r>
              <a:rPr lang="de-DE" sz="2200" b="1" dirty="0" smtClean="0"/>
              <a:t>R</a:t>
            </a:r>
            <a:r>
              <a:rPr lang="de-DE" sz="2200" dirty="0" smtClean="0"/>
              <a:t>) als Prüfsumme, sodass die Kombination aus d Datenbits und r teilbar durch G ist.</a:t>
            </a:r>
          </a:p>
          <a:p>
            <a:pPr>
              <a:lnSpc>
                <a:spcPct val="95000"/>
              </a:lnSpc>
              <a:defRPr/>
            </a:pPr>
            <a:r>
              <a:rPr lang="de-DE" sz="2200" dirty="0" smtClean="0"/>
              <a:t>Empfänger teilt empfangene Nachricht ebenfalls durch G.</a:t>
            </a:r>
          </a:p>
          <a:p>
            <a:pPr>
              <a:lnSpc>
                <a:spcPct val="95000"/>
              </a:lnSpc>
              <a:defRPr/>
            </a:pPr>
            <a:r>
              <a:rPr lang="de-DE" sz="2200" b="1" dirty="0" smtClean="0"/>
              <a:t>Wenn Rest = 0, ist die Nachricht fehlerfrei übertragen.</a:t>
            </a:r>
            <a:endParaRPr lang="de-DE" sz="2200" b="1" dirty="0"/>
          </a:p>
          <a:p>
            <a:pPr>
              <a:lnSpc>
                <a:spcPct val="70000"/>
              </a:lnSpc>
              <a:defRPr/>
            </a:pPr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pic>
        <p:nvPicPr>
          <p:cNvPr id="7" name="Picture 2" descr="D:\WORK\PEARSON\000 FOLIEN\4237_Computernetzweke\JPG\4237_eBook-47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9050" y="4918791"/>
            <a:ext cx="4438353" cy="1359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498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Berechnung der CRC Quersumme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dirty="0" smtClean="0"/>
                  <a:t>Sei G(x) ein Generator-Polynom mit Grad </a:t>
                </a:r>
                <a:r>
                  <a:rPr lang="de-DE" i="1" dirty="0" smtClean="0"/>
                  <a:t>r</a:t>
                </a:r>
              </a:p>
              <a:p>
                <a:pPr lvl="1"/>
                <a:r>
                  <a:rPr lang="de-DE" i="1" dirty="0" smtClean="0"/>
                  <a:t>Beispiel: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de-DE" b="0" i="1" smtClean="0">
                        <a:latin typeface="Cambria Math" panose="02040503050406030204" pitchFamily="18" charset="0"/>
                      </a:rPr>
                      <m:t>+ </m:t>
                    </m:r>
                    <m:sSup>
                      <m:sSup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de-DE" b="0" i="1" smtClean="0">
                        <a:latin typeface="Cambria Math" panose="02040503050406030204" pitchFamily="18" charset="0"/>
                      </a:rPr>
                      <m:t>+ </m:t>
                    </m:r>
                    <m:sSup>
                      <m:sSup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de-DE" dirty="0" smtClean="0"/>
                  <a:t> (Grad 5)</a:t>
                </a:r>
              </a:p>
              <a:p>
                <a:r>
                  <a:rPr lang="de-DE" dirty="0" smtClean="0"/>
                  <a:t>Füge </a:t>
                </a:r>
                <a:r>
                  <a:rPr lang="de-DE" i="1" dirty="0" smtClean="0"/>
                  <a:t>r </a:t>
                </a:r>
                <a:r>
                  <a:rPr lang="de-DE" dirty="0" smtClean="0"/>
                  <a:t>Null-Bits an die Nachricht M (d Datenbits)</a:t>
                </a:r>
              </a:p>
              <a:p>
                <a:r>
                  <a:rPr lang="de-DE" dirty="0" smtClean="0"/>
                  <a:t>Wähle R, sodass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∗</m:t>
                    </m:r>
                    <m:sSup>
                      <m:sSupPr>
                        <m:ctrlPr>
                          <a:rPr lang="de-D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p>
                    </m:sSup>
                    <m:r>
                      <a:rPr lang="de-DE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𝑋𝑂𝑅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de-DE" b="0" i="1" smtClean="0">
                        <a:latin typeface="Cambria Math" panose="02040503050406030204" pitchFamily="18" charset="0"/>
                      </a:rPr>
                      <m:t>𝑛𝐺</m:t>
                    </m:r>
                  </m:oMath>
                </a14:m>
                <a:endParaRPr lang="de-DE" dirty="0" smtClean="0"/>
              </a:p>
              <a:p>
                <a:endParaRPr lang="de-DE" dirty="0"/>
              </a:p>
              <a:p>
                <a:pPr marL="0" indent="0">
                  <a:buNone/>
                </a:pPr>
                <a:r>
                  <a:rPr lang="de-DE" dirty="0" smtClean="0">
                    <a:sym typeface="Wingdings" panose="05000000000000000000" pitchFamily="2" charset="2"/>
                  </a:rPr>
                  <a:t> </a:t>
                </a:r>
                <a14:m>
                  <m:oMath xmlns:m="http://schemas.openxmlformats.org/officeDocument/2006/math">
                    <m:r>
                      <a:rPr lang="de-DE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𝑅</m:t>
                    </m:r>
                    <m:r>
                      <a:rPr lang="de-DE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>
                      <a:rPr lang="de-DE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𝑟𝑒𝑚𝑎𝑖𝑛𝑑𝑒𝑟</m:t>
                    </m:r>
                    <m:r>
                      <a:rPr lang="de-DE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</m:t>
                    </m:r>
                    <m:f>
                      <m:fPr>
                        <m:ctrlPr>
                          <a:rPr lang="de-DE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de-DE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𝐷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∗ </m:t>
                        </m:r>
                        <m:sSup>
                          <m:sSupPr>
                            <m:ctrlPr>
                              <a:rPr lang="de-DE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pPr>
                          <m:e>
                            <m:r>
                              <a:rPr lang="de-DE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2</m:t>
                            </m:r>
                          </m:e>
                          <m:sup>
                            <m:r>
                              <a:rPr lang="de-DE" b="0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𝑟</m:t>
                            </m:r>
                          </m:sup>
                        </m:sSup>
                      </m:num>
                      <m:den>
                        <m:r>
                          <a:rPr lang="de-DE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𝐺</m:t>
                        </m:r>
                      </m:den>
                    </m:f>
                  </m:oMath>
                </a14:m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546" t="-224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3261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Beispiel: CRC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sz="1800" dirty="0" smtClean="0"/>
                  <a:t>Generator-Polynom </a:t>
                </a:r>
                <a14:m>
                  <m:oMath xmlns:m="http://schemas.openxmlformats.org/officeDocument/2006/math">
                    <m:r>
                      <a:rPr lang="de-DE" sz="18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de-DE" sz="18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de-DE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de-DE" sz="1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de-DE" sz="18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de-DE" sz="1800" b="0" dirty="0" smtClean="0"/>
              </a:p>
              <a:p>
                <a:pPr>
                  <a:buFont typeface="Wingdings" panose="05000000000000000000" pitchFamily="2" charset="2"/>
                  <a:buChar char="à"/>
                </a:pPr>
                <a:r>
                  <a:rPr lang="de-DE" sz="1800" b="0" dirty="0" smtClean="0">
                    <a:sym typeface="Wingdings" panose="05000000000000000000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de-DE" sz="18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𝐺</m:t>
                    </m:r>
                    <m:r>
                      <a:rPr lang="de-DE" sz="18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=1001, </m:t>
                    </m:r>
                    <m:r>
                      <a:rPr lang="de-DE" sz="18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𝑟</m:t>
                    </m:r>
                    <m:r>
                      <a:rPr lang="de-DE" sz="18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=3</m:t>
                    </m:r>
                  </m:oMath>
                </a14:m>
                <a:endParaRPr lang="de-DE" sz="1800" b="0" dirty="0" smtClean="0">
                  <a:sym typeface="Wingdings" panose="05000000000000000000" pitchFamily="2" charset="2"/>
                </a:endParaRPr>
              </a:p>
              <a:p>
                <a:pPr>
                  <a:buFont typeface="Wingdings" panose="05000000000000000000" pitchFamily="2" charset="2"/>
                  <a:buChar char="à"/>
                </a:pPr>
                <a:endParaRPr lang="de-DE" sz="1800" dirty="0">
                  <a:sym typeface="Wingdings" panose="05000000000000000000" pitchFamily="2" charset="2"/>
                </a:endParaRPr>
              </a:p>
              <a:p>
                <a:r>
                  <a:rPr lang="de-DE" sz="1800" b="0" dirty="0" smtClean="0">
                    <a:sym typeface="Wingdings" panose="05000000000000000000" pitchFamily="2" charset="2"/>
                  </a:rPr>
                  <a:t>Daten: 101110</a:t>
                </a:r>
              </a:p>
              <a:p>
                <a:pPr marL="0" indent="0">
                  <a:buNone/>
                </a:pPr>
                <a:r>
                  <a:rPr lang="de-DE" sz="1800" dirty="0" smtClean="0">
                    <a:sym typeface="Wingdings" panose="05000000000000000000" pitchFamily="2" charset="2"/>
                  </a:rPr>
                  <a:t>   Anhängen von r Nullen.</a:t>
                </a:r>
              </a:p>
              <a:p>
                <a:pPr marL="0" indent="0">
                  <a:buNone/>
                </a:pPr>
                <a:endParaRPr lang="de-DE" sz="1800" b="0" dirty="0">
                  <a:sym typeface="Wingdings" panose="05000000000000000000" pitchFamily="2" charset="2"/>
                </a:endParaRPr>
              </a:p>
              <a:p>
                <a:pPr marL="0" indent="0">
                  <a:buNone/>
                </a:pPr>
                <a:r>
                  <a:rPr lang="de-DE" sz="1800" dirty="0" smtClean="0">
                    <a:sym typeface="Wingdings" panose="05000000000000000000" pitchFamily="2" charset="2"/>
                  </a:rPr>
                  <a:t>Zu Übertragende Nachricht:</a:t>
                </a:r>
              </a:p>
              <a:p>
                <a:pPr marL="0" indent="0">
                  <a:buNone/>
                </a:pPr>
                <a:r>
                  <a:rPr lang="de-DE" sz="1800" b="0" dirty="0" smtClean="0">
                    <a:sym typeface="Wingdings" panose="05000000000000000000" pitchFamily="2" charset="2"/>
                  </a:rPr>
                  <a:t>101110</a:t>
                </a:r>
                <a:r>
                  <a:rPr lang="de-DE" sz="1800" b="1" dirty="0" smtClean="0">
                    <a:sym typeface="Wingdings" panose="05000000000000000000" pitchFamily="2" charset="2"/>
                  </a:rPr>
                  <a:t>011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b="0" dirty="0" smtClean="0"/>
              </a:p>
            </p:txBody>
          </p:sp>
        </mc:Choice>
        <mc:Fallback xmlns=""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8" t="-126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  <p:pic>
        <p:nvPicPr>
          <p:cNvPr id="5" name="Picture 2" descr="D:\WORK\PEARSON\000 FOLIEN\4237_Computernetzweke\JPG\4237_eBook-47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598" y="1690689"/>
            <a:ext cx="3723560" cy="4308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982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 smtClean="0"/>
              <a:t>Fehlererkennung und </a:t>
            </a:r>
            <a:br>
              <a:rPr lang="de-DE" dirty="0" smtClean="0"/>
            </a:br>
            <a:r>
              <a:rPr lang="de-DE" dirty="0" smtClean="0"/>
              <a:t>-Korrektur</a:t>
            </a:r>
            <a:endParaRPr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</p:spTree>
    <p:extLst>
      <p:ext uri="{BB962C8B-B14F-4D97-AF65-F5344CB8AC3E}">
        <p14:creationId xmlns:p14="http://schemas.microsoft.com/office/powerpoint/2010/main" val="8425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84EFB1-6804-40BC-9777-4482E2E48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Alle 1-Bit Fehler, falls G(X) </a:t>
            </a:r>
            <a:r>
              <a:rPr lang="de-DE" dirty="0" smtClean="0"/>
              <a:t>mindestens zwei Terme </a:t>
            </a:r>
            <a:r>
              <a:rPr lang="de-DE" dirty="0"/>
              <a:t>ungleich 0 hat.</a:t>
            </a:r>
          </a:p>
          <a:p>
            <a:r>
              <a:rPr lang="de-DE" dirty="0"/>
              <a:t>Alle 2-Bit Fehler, falls G(X) einen Faktor mit drei oder mehr Summanden hat</a:t>
            </a:r>
          </a:p>
          <a:p>
            <a:r>
              <a:rPr lang="de-DE" dirty="0"/>
              <a:t>Jede ungerade Anzahl an Fehler, solange G(X) einen Faktor (X+1) hat</a:t>
            </a:r>
          </a:p>
          <a:p>
            <a:r>
              <a:rPr lang="de-DE" dirty="0"/>
              <a:t>Jeden zusammenhängenden Fehler (Fehlerburst), dessen Länge nicht größer als r ist.</a:t>
            </a:r>
          </a:p>
          <a:p>
            <a:r>
              <a:rPr lang="de-DE" dirty="0"/>
              <a:t>Einen Teil der Bursts mit r+1 Bits</a:t>
            </a:r>
          </a:p>
          <a:p>
            <a:r>
              <a:rPr lang="de-DE" dirty="0"/>
              <a:t>Einen Teil der Bursts mit mehr als r+1 Bits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E804E2-476D-4303-869F-0938BB232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Rechnernetze und verteilte Systeme                (Prof. Dr. D. Kranzlmüller)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7C60DBD-E3AA-4931-AA75-1D861EBC587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Anforderungen an Generatorpolynome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4000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CRC Standards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dirty="0" smtClean="0"/>
              <a:t>Wähle G so, dass potenzielle Fehler möglichst kein Vielfaches von G sind.</a:t>
            </a:r>
          </a:p>
          <a:p>
            <a:r>
              <a:rPr lang="de-DE" dirty="0" smtClean="0"/>
              <a:t>Eine Auswahl an standardisierten </a:t>
            </a:r>
            <a:r>
              <a:rPr lang="de-DE" dirty="0" err="1" smtClean="0"/>
              <a:t>Gs</a:t>
            </a:r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r>
              <a:rPr lang="de-DE" dirty="0" smtClean="0"/>
              <a:t>CRC-32</a:t>
            </a:r>
          </a:p>
          <a:p>
            <a:pPr lvl="1"/>
            <a:r>
              <a:rPr lang="de-DE" dirty="0"/>
              <a:t>Einsatz in Ethernet seit 1980</a:t>
            </a:r>
          </a:p>
          <a:p>
            <a:pPr lvl="1"/>
            <a:r>
              <a:rPr lang="de-DE" dirty="0"/>
              <a:t>Erkennt alle  Fehler mit ungerade Anzahl an Bits</a:t>
            </a:r>
          </a:p>
          <a:p>
            <a:pPr lvl="1"/>
            <a:r>
              <a:rPr lang="de-DE" dirty="0"/>
              <a:t>Erkennt alle Bursts der Länge &lt;= </a:t>
            </a:r>
            <a:r>
              <a:rPr lang="de-DE" dirty="0" smtClean="0"/>
              <a:t>32</a:t>
            </a:r>
          </a:p>
          <a:p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DC90EF6C-11F7-4461-A366-849817E4C68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78827" y="2930598"/>
          <a:ext cx="7759774" cy="1368152"/>
        </p:xfrm>
        <a:graphic>
          <a:graphicData uri="http://schemas.openxmlformats.org/drawingml/2006/table">
            <a:tbl>
              <a:tblPr firstRow="1" bandRow="1"/>
              <a:tblGrid>
                <a:gridCol w="1483122">
                  <a:extLst>
                    <a:ext uri="{9D8B030D-6E8A-4147-A177-3AD203B41FA5}">
                      <a16:colId xmlns:a16="http://schemas.microsoft.com/office/drawing/2014/main" val="278997238"/>
                    </a:ext>
                  </a:extLst>
                </a:gridCol>
                <a:gridCol w="6276652">
                  <a:extLst>
                    <a:ext uri="{9D8B030D-6E8A-4147-A177-3AD203B41FA5}">
                      <a16:colId xmlns:a16="http://schemas.microsoft.com/office/drawing/2014/main" val="3894264280"/>
                    </a:ext>
                  </a:extLst>
                </a:gridCol>
              </a:tblGrid>
              <a:tr h="342038">
                <a:tc>
                  <a:txBody>
                    <a:bodyPr/>
                    <a:lstStyle/>
                    <a:p>
                      <a:r>
                        <a:rPr lang="de-DE" sz="1600" dirty="0"/>
                        <a:t>CRC-16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X</a:t>
                      </a:r>
                      <a:r>
                        <a:rPr lang="de-DE" sz="1600" baseline="30000" dirty="0"/>
                        <a:t>16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15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2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804461"/>
                  </a:ext>
                </a:extLst>
              </a:tr>
              <a:tr h="342038">
                <a:tc>
                  <a:txBody>
                    <a:bodyPr/>
                    <a:lstStyle/>
                    <a:p>
                      <a:r>
                        <a:rPr lang="de-DE" sz="1600" dirty="0"/>
                        <a:t>CRC-CCITT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/>
                        <a:t>X</a:t>
                      </a:r>
                      <a:r>
                        <a:rPr lang="de-DE" sz="1600" baseline="30000" dirty="0"/>
                        <a:t>16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12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5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0544769"/>
                  </a:ext>
                </a:extLst>
              </a:tr>
              <a:tr h="342038">
                <a:tc>
                  <a:txBody>
                    <a:bodyPr/>
                    <a:lstStyle/>
                    <a:p>
                      <a:r>
                        <a:rPr lang="de-DE" sz="1600" dirty="0"/>
                        <a:t>CRC-32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X</a:t>
                      </a:r>
                      <a:r>
                        <a:rPr lang="de-DE" sz="1600" baseline="30000" dirty="0"/>
                        <a:t>32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26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23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22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16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12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11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10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8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7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5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4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2</a:t>
                      </a:r>
                      <a:r>
                        <a:rPr lang="de-DE" sz="1600" dirty="0"/>
                        <a:t> + X + 1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598831"/>
                  </a:ext>
                </a:extLst>
              </a:tr>
              <a:tr h="342038">
                <a:tc>
                  <a:txBody>
                    <a:bodyPr/>
                    <a:lstStyle/>
                    <a:p>
                      <a:r>
                        <a:rPr lang="de-DE" sz="1600" dirty="0"/>
                        <a:t>Bluetooth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/>
                        <a:t>X</a:t>
                      </a:r>
                      <a:r>
                        <a:rPr lang="de-DE" sz="1600" baseline="30000" dirty="0"/>
                        <a:t>8</a:t>
                      </a:r>
                      <a:r>
                        <a:rPr lang="de-DE" sz="1600" dirty="0"/>
                        <a:t> + X</a:t>
                      </a:r>
                      <a:r>
                        <a:rPr lang="de-DE" sz="1600" baseline="30000" dirty="0"/>
                        <a:t>2</a:t>
                      </a:r>
                      <a:r>
                        <a:rPr lang="de-DE" sz="1600" dirty="0"/>
                        <a:t> + X + 1</a:t>
                      </a:r>
                      <a:endParaRPr lang="de-DE" sz="1600" baseline="30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330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201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Selbstkorrigierende Codes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058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dirty="0" err="1"/>
              <a:t>Selbstkorrigierende</a:t>
            </a:r>
            <a:r>
              <a:rPr dirty="0"/>
              <a:t> Cod</a:t>
            </a:r>
            <a:r>
              <a:rPr lang="de-DE" dirty="0"/>
              <a:t>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dirty="0" err="1"/>
              <a:t>Idee</a:t>
            </a:r>
            <a:r>
              <a:rPr dirty="0"/>
              <a:t>: </a:t>
            </a:r>
            <a:r>
              <a:rPr dirty="0" err="1"/>
              <a:t>Codetabelle</a:t>
            </a:r>
            <a:r>
              <a:rPr dirty="0"/>
              <a:t> </a:t>
            </a:r>
            <a:r>
              <a:rPr dirty="0" err="1"/>
              <a:t>wird</a:t>
            </a:r>
            <a:r>
              <a:rPr dirty="0"/>
              <a:t> so </a:t>
            </a:r>
            <a:r>
              <a:rPr dirty="0" err="1"/>
              <a:t>dünn</a:t>
            </a:r>
            <a:r>
              <a:rPr dirty="0"/>
              <a:t> </a:t>
            </a:r>
            <a:r>
              <a:rPr dirty="0" err="1"/>
              <a:t>besetzt</a:t>
            </a:r>
            <a:r>
              <a:rPr dirty="0"/>
              <a:t>, </a:t>
            </a:r>
            <a:r>
              <a:rPr dirty="0" err="1"/>
              <a:t>dass</a:t>
            </a:r>
            <a:r>
              <a:rPr dirty="0"/>
              <a:t> </a:t>
            </a:r>
            <a:r>
              <a:rPr dirty="0" err="1"/>
              <a:t>Verfälschung</a:t>
            </a:r>
            <a:r>
              <a:rPr dirty="0"/>
              <a:t> </a:t>
            </a:r>
            <a:r>
              <a:rPr dirty="0" err="1"/>
              <a:t>zu</a:t>
            </a:r>
            <a:r>
              <a:rPr dirty="0"/>
              <a:t> </a:t>
            </a:r>
            <a:r>
              <a:rPr dirty="0" err="1"/>
              <a:t>unzulässiger</a:t>
            </a:r>
            <a:r>
              <a:rPr dirty="0"/>
              <a:t> </a:t>
            </a:r>
            <a:r>
              <a:rPr dirty="0" err="1"/>
              <a:t>Codierung</a:t>
            </a:r>
            <a:r>
              <a:rPr dirty="0"/>
              <a:t> </a:t>
            </a:r>
            <a:r>
              <a:rPr dirty="0" err="1"/>
              <a:t>führt</a:t>
            </a:r>
            <a:r>
              <a:rPr dirty="0"/>
              <a:t>. Die </a:t>
            </a:r>
            <a:r>
              <a:rPr dirty="0" err="1"/>
              <a:t>Fehlerlokalisierung</a:t>
            </a:r>
            <a:r>
              <a:rPr dirty="0"/>
              <a:t> </a:t>
            </a:r>
            <a:r>
              <a:rPr dirty="0" err="1"/>
              <a:t>ermöglicht</a:t>
            </a:r>
            <a:r>
              <a:rPr dirty="0"/>
              <a:t> </a:t>
            </a:r>
            <a:r>
              <a:rPr dirty="0" err="1"/>
              <a:t>Korrektur</a:t>
            </a:r>
            <a:r>
              <a:rPr dirty="0"/>
              <a:t>.</a:t>
            </a:r>
          </a:p>
          <a:p>
            <a:pPr>
              <a:defRPr/>
            </a:pPr>
            <a:r>
              <a:rPr dirty="0"/>
              <a:t>Hamming</a:t>
            </a:r>
            <a:r>
              <a:rPr lang="de-DE" dirty="0"/>
              <a:t>abstand</a:t>
            </a:r>
            <a:r>
              <a:rPr dirty="0"/>
              <a:t> </a:t>
            </a:r>
            <a:r>
              <a:rPr lang="de-DE" b="1" i="1" dirty="0"/>
              <a:t>h</a:t>
            </a:r>
            <a:r>
              <a:rPr lang="de-DE" dirty="0" smtClean="0"/>
              <a:t> </a:t>
            </a:r>
            <a:r>
              <a:rPr dirty="0"/>
              <a:t>von </a:t>
            </a:r>
            <a:r>
              <a:rPr dirty="0" err="1"/>
              <a:t>Codewörtern</a:t>
            </a:r>
            <a:r>
              <a:rPr dirty="0"/>
              <a:t>: </a:t>
            </a:r>
            <a:r>
              <a:rPr dirty="0" err="1"/>
              <a:t>Anzahl</a:t>
            </a:r>
            <a:r>
              <a:rPr dirty="0"/>
              <a:t> der </a:t>
            </a:r>
            <a:r>
              <a:rPr lang="de-DE" dirty="0"/>
              <a:t>unterschiedlichen Bits zwischen zwei Codewörter</a:t>
            </a:r>
          </a:p>
          <a:p>
            <a:pPr marL="457200" lvl="1" indent="0">
              <a:buNone/>
              <a:defRPr/>
            </a:pPr>
            <a:r>
              <a:rPr lang="de-DE" dirty="0">
                <a:sym typeface="Wingdings" panose="05000000000000000000" pitchFamily="2" charset="2"/>
              </a:rPr>
              <a:t> </a:t>
            </a:r>
            <a:r>
              <a:rPr lang="de-DE" dirty="0" smtClean="0">
                <a:sym typeface="Wingdings" panose="05000000000000000000" pitchFamily="2" charset="2"/>
              </a:rPr>
              <a:t>Logisches </a:t>
            </a:r>
            <a:r>
              <a:rPr lang="de-DE" dirty="0">
                <a:sym typeface="Wingdings" panose="05000000000000000000" pitchFamily="2" charset="2"/>
              </a:rPr>
              <a:t>„</a:t>
            </a:r>
            <a:r>
              <a:rPr lang="de-DE" dirty="0" err="1">
                <a:sym typeface="Wingdings" panose="05000000000000000000" pitchFamily="2" charset="2"/>
              </a:rPr>
              <a:t>exclusiv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order</a:t>
            </a:r>
            <a:r>
              <a:rPr lang="de-DE" dirty="0">
                <a:sym typeface="Wingdings" panose="05000000000000000000" pitchFamily="2" charset="2"/>
              </a:rPr>
              <a:t>“ (XOR)</a:t>
            </a:r>
            <a:endParaRPr dirty="0"/>
          </a:p>
          <a:p>
            <a:pPr>
              <a:defRPr/>
            </a:pPr>
            <a:r>
              <a:rPr dirty="0" err="1" smtClean="0"/>
              <a:t>Hammingabstand</a:t>
            </a:r>
            <a:r>
              <a:rPr dirty="0" smtClean="0"/>
              <a:t> </a:t>
            </a:r>
            <a:r>
              <a:rPr lang="de-DE" b="1" i="1" dirty="0"/>
              <a:t>h</a:t>
            </a:r>
            <a:r>
              <a:rPr lang="de-DE" b="1" i="1" dirty="0" smtClean="0"/>
              <a:t> </a:t>
            </a:r>
            <a:r>
              <a:rPr dirty="0"/>
              <a:t>von Codes: Minimum der </a:t>
            </a:r>
            <a:r>
              <a:rPr dirty="0" err="1"/>
              <a:t>Distanzen</a:t>
            </a:r>
            <a:r>
              <a:rPr dirty="0"/>
              <a:t> </a:t>
            </a:r>
            <a:r>
              <a:rPr dirty="0" err="1"/>
              <a:t>aller</a:t>
            </a:r>
            <a:r>
              <a:rPr dirty="0"/>
              <a:t> </a:t>
            </a:r>
            <a:r>
              <a:rPr dirty="0" err="1"/>
              <a:t>Paare</a:t>
            </a:r>
            <a:r>
              <a:rPr dirty="0"/>
              <a:t> von </a:t>
            </a:r>
            <a:r>
              <a:rPr dirty="0" err="1"/>
              <a:t>Codewörtern</a:t>
            </a:r>
            <a:r>
              <a:rPr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</p:spTree>
    <p:extLst>
      <p:ext uri="{BB962C8B-B14F-4D97-AF65-F5344CB8AC3E}">
        <p14:creationId xmlns:p14="http://schemas.microsoft.com/office/powerpoint/2010/main" val="140815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Beispiel: Code-Matrix</a:t>
            </a:r>
            <a:endParaRPr lang="de-DE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7148451"/>
              </p:ext>
            </p:extLst>
          </p:nvPr>
        </p:nvGraphicFramePr>
        <p:xfrm>
          <a:off x="628650" y="1825625"/>
          <a:ext cx="78867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7340">
                  <a:extLst>
                    <a:ext uri="{9D8B030D-6E8A-4147-A177-3AD203B41FA5}">
                      <a16:colId xmlns:a16="http://schemas.microsoft.com/office/drawing/2014/main" val="100183695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04926513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10430034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97949522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3522156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00000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00111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11001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11110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284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00000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08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00111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270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11001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271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11110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0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556234"/>
                  </a:ext>
                </a:extLst>
              </a:tr>
            </a:tbl>
          </a:graphicData>
        </a:graphic>
      </p:graphicFrame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628650" y="4043189"/>
            <a:ext cx="7886700" cy="2133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dirty="0" err="1" smtClean="0"/>
              <a:t>Hamming</a:t>
            </a:r>
            <a:r>
              <a:rPr lang="de-DE" dirty="0" smtClean="0"/>
              <a:t> Distanz h = 3</a:t>
            </a:r>
          </a:p>
          <a:p>
            <a:pPr lvl="1">
              <a:defRPr/>
            </a:pPr>
            <a:r>
              <a:rPr lang="de-DE" dirty="0" smtClean="0"/>
              <a:t>Korrigiert alle 1-Bit Fehler.</a:t>
            </a:r>
          </a:p>
          <a:p>
            <a:pPr lvl="1">
              <a:defRPr/>
            </a:pPr>
            <a:r>
              <a:rPr lang="de-DE" dirty="0" smtClean="0"/>
              <a:t>Erkennt alle 2-Bit Fehler.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4179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358B2F-7F99-46DF-9C6C-F7EA4ABB7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Relevante</a:t>
            </a:r>
            <a:r>
              <a:rPr lang="en-US" dirty="0"/>
              <a:t> Parameter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024146-0DD3-40A9-91BE-AB104F85F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Hammingabstand</a:t>
            </a:r>
            <a:r>
              <a:rPr lang="de-DE" dirty="0"/>
              <a:t> eines Code: </a:t>
            </a:r>
            <a:r>
              <a:rPr lang="de-DE" i="1" dirty="0"/>
              <a:t>h</a:t>
            </a:r>
          </a:p>
          <a:p>
            <a:endParaRPr lang="de-DE" i="1" dirty="0"/>
          </a:p>
          <a:p>
            <a:r>
              <a:rPr lang="de-DE" dirty="0"/>
              <a:t>Erkennung von </a:t>
            </a:r>
            <a:r>
              <a:rPr lang="de-DE" i="1" dirty="0"/>
              <a:t>h</a:t>
            </a:r>
            <a:r>
              <a:rPr lang="de-DE" dirty="0" smtClean="0"/>
              <a:t> </a:t>
            </a:r>
            <a:r>
              <a:rPr lang="de-DE" dirty="0"/>
              <a:t>Fehler: </a:t>
            </a:r>
            <a:r>
              <a:rPr lang="de-DE" i="1" dirty="0"/>
              <a:t>h</a:t>
            </a:r>
            <a:r>
              <a:rPr lang="de-DE" dirty="0" smtClean="0"/>
              <a:t>+1 </a:t>
            </a:r>
            <a:r>
              <a:rPr lang="de-DE" dirty="0"/>
              <a:t>Code</a:t>
            </a:r>
          </a:p>
          <a:p>
            <a:pPr lvl="1"/>
            <a:r>
              <a:rPr lang="de-DE" i="1" dirty="0">
                <a:sym typeface="Wingdings" panose="05000000000000000000" pitchFamily="2" charset="2"/>
              </a:rPr>
              <a:t>h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r>
              <a:rPr lang="de-DE" dirty="0">
                <a:sym typeface="Wingdings" panose="05000000000000000000" pitchFamily="2" charset="2"/>
              </a:rPr>
              <a:t>Fehler (</a:t>
            </a:r>
            <a:r>
              <a:rPr lang="de-DE" dirty="0" err="1">
                <a:sym typeface="Wingdings" panose="05000000000000000000" pitchFamily="2" charset="2"/>
              </a:rPr>
              <a:t>Bitflips</a:t>
            </a:r>
            <a:r>
              <a:rPr lang="de-DE" dirty="0">
                <a:sym typeface="Wingdings" panose="05000000000000000000" pitchFamily="2" charset="2"/>
              </a:rPr>
              <a:t>) ergeben kein anderes valides Codewort</a:t>
            </a:r>
            <a:endParaRPr lang="de-DE" dirty="0"/>
          </a:p>
          <a:p>
            <a:pPr lvl="1"/>
            <a:endParaRPr lang="de-DE" dirty="0"/>
          </a:p>
          <a:p>
            <a:r>
              <a:rPr lang="de-DE" dirty="0"/>
              <a:t>Korrektur von </a:t>
            </a:r>
            <a:r>
              <a:rPr lang="de-DE" i="1" dirty="0"/>
              <a:t>h</a:t>
            </a:r>
            <a:r>
              <a:rPr lang="de-DE" i="1" dirty="0" smtClean="0"/>
              <a:t> </a:t>
            </a:r>
            <a:r>
              <a:rPr lang="de-DE" dirty="0"/>
              <a:t>Fehler: </a:t>
            </a:r>
            <a:r>
              <a:rPr lang="de-DE" dirty="0" smtClean="0"/>
              <a:t>2</a:t>
            </a:r>
            <a:r>
              <a:rPr lang="de-DE" i="1" dirty="0"/>
              <a:t>h</a:t>
            </a:r>
            <a:r>
              <a:rPr lang="de-DE" dirty="0" smtClean="0"/>
              <a:t>+1 </a:t>
            </a:r>
            <a:r>
              <a:rPr lang="de-DE" dirty="0"/>
              <a:t>Code</a:t>
            </a:r>
          </a:p>
          <a:p>
            <a:pPr lvl="1"/>
            <a:r>
              <a:rPr lang="de-DE" dirty="0"/>
              <a:t>Bei </a:t>
            </a:r>
            <a:r>
              <a:rPr lang="de-DE" i="1" dirty="0"/>
              <a:t>h</a:t>
            </a:r>
            <a:r>
              <a:rPr lang="de-DE" i="1" dirty="0" smtClean="0"/>
              <a:t> </a:t>
            </a:r>
            <a:r>
              <a:rPr lang="de-DE" dirty="0"/>
              <a:t>Fehler ist das ursprüngliche Codewort immer noch näher am Fehler als jedes andere Codewort.  </a:t>
            </a:r>
          </a:p>
          <a:p>
            <a:pPr lvl="1"/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9E7A88D-2BF1-49B4-A73F-B6D2CDC75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Rechnernetze und verteilte Systeme                (Prof. Dr. D. Kranzlmüller)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540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 smtClean="0"/>
              <a:t>Erkennung </a:t>
            </a:r>
            <a:r>
              <a:rPr lang="de-DE" dirty="0"/>
              <a:t>von 1 Bit Fehler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 bwMode="auto">
              <a:xfrm>
                <a:off x="628650" y="1690689"/>
                <a:ext cx="7886700" cy="4486274"/>
              </a:xfrm>
            </p:spPr>
            <p:txBody>
              <a:bodyPr>
                <a:normAutofit lnSpcReduction="10000"/>
              </a:bodyPr>
              <a:lstStyle/>
              <a:p>
                <a:pPr>
                  <a:lnSpc>
                    <a:spcPct val="80000"/>
                  </a:lnSpc>
                  <a:defRPr/>
                </a:pPr>
                <a:r>
                  <a:rPr lang="de-DE" sz="2400" dirty="0" smtClean="0"/>
                  <a:t>Betrachte einen Code mit </a:t>
                </a:r>
                <a:r>
                  <a:rPr lang="de-DE" sz="2400" dirty="0"/>
                  <a:t>d</a:t>
                </a:r>
                <a:r>
                  <a:rPr lang="de-DE" sz="2400" dirty="0" smtClean="0"/>
                  <a:t> </a:t>
                </a:r>
                <a:r>
                  <a:rPr lang="de-DE" sz="2400" dirty="0"/>
                  <a:t>+ r Bits </a:t>
                </a:r>
                <a:r>
                  <a:rPr lang="de-DE" sz="2400" dirty="0" smtClean="0"/>
                  <a:t>(d </a:t>
                </a:r>
                <a:r>
                  <a:rPr lang="de-DE" sz="2400" dirty="0"/>
                  <a:t>= Daten, r = </a:t>
                </a:r>
                <a:r>
                  <a:rPr lang="de-DE" sz="2400" dirty="0" smtClean="0"/>
                  <a:t>Redundanz</a:t>
                </a:r>
              </a:p>
              <a:p>
                <a:pPr>
                  <a:lnSpc>
                    <a:spcPct val="80000"/>
                  </a:lnSpc>
                  <a:defRPr/>
                </a:pPr>
                <a:r>
                  <a:rPr lang="de-DE" sz="2400" dirty="0" smtClean="0"/>
                  <a:t>Minimaler </a:t>
                </a:r>
                <a:r>
                  <a:rPr lang="de-DE" sz="2400" dirty="0" err="1" smtClean="0"/>
                  <a:t>Hamming</a:t>
                </a:r>
                <a:r>
                  <a:rPr lang="de-DE" sz="2400" dirty="0" smtClean="0"/>
                  <a:t>-Abstand h = 2 erforderlich</a:t>
                </a:r>
              </a:p>
              <a:p>
                <a:pPr>
                  <a:lnSpc>
                    <a:spcPct val="80000"/>
                  </a:lnSpc>
                  <a:defRPr/>
                </a:pPr>
                <a:endParaRPr lang="de-DE" dirty="0" smtClean="0"/>
              </a:p>
              <a:p>
                <a:pPr>
                  <a:lnSpc>
                    <a:spcPct val="80000"/>
                  </a:lnSpc>
                  <a:defRPr/>
                </a:pPr>
                <a:r>
                  <a:rPr lang="de-DE" sz="2400" dirty="0" smtClean="0"/>
                  <a:t>es </a:t>
                </a:r>
                <a:r>
                  <a:rPr lang="de-DE" sz="2400" dirty="0"/>
                  <a:t>gibt </a:t>
                </a:r>
                <a:r>
                  <a:rPr lang="de-DE" sz="2400" dirty="0" smtClean="0"/>
                  <a:t>2</a:t>
                </a:r>
                <a:r>
                  <a:rPr lang="de-DE" sz="2400" baseline="30000" dirty="0"/>
                  <a:t>d</a:t>
                </a:r>
                <a:r>
                  <a:rPr lang="de-DE" sz="2400" dirty="0" smtClean="0"/>
                  <a:t> </a:t>
                </a:r>
                <a:r>
                  <a:rPr lang="de-DE" sz="2400" dirty="0"/>
                  <a:t>Nutzzeichen sowie </a:t>
                </a:r>
                <a:r>
                  <a:rPr lang="de-DE" sz="2400" dirty="0">
                    <a:solidFill>
                      <a:prstClr val="black"/>
                    </a:solidFill>
                  </a:rPr>
                  <a:t>2</a:t>
                </a:r>
                <a:r>
                  <a:rPr lang="de-DE" sz="2400" baseline="30000" dirty="0">
                    <a:solidFill>
                      <a:prstClr val="black"/>
                    </a:solidFill>
                  </a:rPr>
                  <a:t>n</a:t>
                </a:r>
                <a:r>
                  <a:rPr lang="de-DE" sz="2400" dirty="0">
                    <a:solidFill>
                      <a:prstClr val="black"/>
                    </a:solidFill>
                  </a:rPr>
                  <a:t> Bitmuster</a:t>
                </a:r>
                <a:endParaRPr lang="de-DE" dirty="0"/>
              </a:p>
              <a:p>
                <a:pPr>
                  <a:lnSpc>
                    <a:spcPct val="80000"/>
                  </a:lnSpc>
                  <a:defRPr/>
                </a:pPr>
                <a:r>
                  <a:rPr lang="de-DE" sz="2400" dirty="0" err="1"/>
                  <a:t>jedes</a:t>
                </a:r>
                <a:r>
                  <a:rPr lang="de-DE" sz="2400" dirty="0"/>
                  <a:t> Nutzzeichen hat n </a:t>
                </a:r>
                <a:r>
                  <a:rPr lang="de-DE" sz="2400" dirty="0" err="1"/>
                  <a:t>Nachbarn</a:t>
                </a:r>
                <a:r>
                  <a:rPr lang="de-DE" sz="2400" dirty="0"/>
                  <a:t> </a:t>
                </a:r>
                <a:r>
                  <a:rPr lang="de-DE" sz="2400" dirty="0" err="1"/>
                  <a:t>mit</a:t>
                </a:r>
                <a:r>
                  <a:rPr lang="de-DE" sz="2400" dirty="0"/>
                  <a:t> </a:t>
                </a:r>
                <a:r>
                  <a:rPr lang="de-DE" sz="2400" dirty="0" err="1"/>
                  <a:t>Distanz</a:t>
                </a:r>
                <a:r>
                  <a:rPr lang="de-DE" sz="2400" dirty="0"/>
                  <a:t> 1</a:t>
                </a:r>
                <a:endParaRPr lang="de-DE" dirty="0"/>
              </a:p>
              <a:p>
                <a:pPr marL="0" indent="0">
                  <a:lnSpc>
                    <a:spcPct val="80000"/>
                  </a:lnSpc>
                  <a:buNone/>
                  <a:defRPr/>
                </a:pPr>
                <a:r>
                  <a:rPr lang="de-DE" sz="2400" dirty="0">
                    <a:sym typeface="Wingdings" panose="05000000000000000000" pitchFamily="2" charset="2"/>
                  </a:rPr>
                  <a:t>    </a:t>
                </a:r>
                <a:r>
                  <a:rPr lang="de-DE" sz="2400" dirty="0"/>
                  <a:t>benötigt daher n+1 </a:t>
                </a:r>
                <a:r>
                  <a:rPr lang="de-DE" sz="2400" dirty="0" smtClean="0"/>
                  <a:t>Bitmuster</a:t>
                </a:r>
              </a:p>
              <a:p>
                <a:pPr marL="0" indent="0">
                  <a:lnSpc>
                    <a:spcPct val="80000"/>
                  </a:lnSpc>
                  <a:buNone/>
                  <a:defRPr/>
                </a:pPr>
                <a:endParaRPr lang="de-DE" dirty="0" smtClean="0"/>
              </a:p>
              <a:p>
                <a:pPr>
                  <a:lnSpc>
                    <a:spcPct val="80000"/>
                  </a:lnSpc>
                  <a:defRPr/>
                </a:pPr>
                <a:r>
                  <a:rPr lang="de-DE" sz="2400" dirty="0" smtClean="0"/>
                  <a:t>Daher gilt</a:t>
                </a:r>
                <a:endParaRPr lang="de-DE" sz="2400" dirty="0"/>
              </a:p>
              <a:p>
                <a:pPr marL="457200" lvl="1" indent="0">
                  <a:lnSpc>
                    <a:spcPct val="80000"/>
                  </a:lnSpc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e-DE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de-DE" sz="20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sSup>
                        <m:sSupPr>
                          <m:ctrlPr>
                            <a:rPr lang="de-DE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de-DE" sz="20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sup>
                      </m:sSup>
                      <m:r>
                        <a:rPr lang="de-DE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de-DE" sz="2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de-DE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m:oMathPara>
                </a14:m>
                <a:endParaRPr lang="de-DE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457200" lvl="1" indent="0">
                  <a:lnSpc>
                    <a:spcPct val="80000"/>
                  </a:lnSpc>
                  <a:buNone/>
                  <a:defRPr/>
                </a:pPr>
                <a:endParaRPr lang="de-DE" sz="20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457200" lvl="1" indent="0">
                  <a:lnSpc>
                    <a:spcPct val="80000"/>
                  </a:lnSpc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de-DE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de-DE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de-DE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de-DE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de-DE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 </m:t>
                      </m:r>
                      <m:sSup>
                        <m:sSupPr>
                          <m:ctrlPr>
                            <a:rPr lang="de-DE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de-DE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p>
                      </m:sSup>
                    </m:oMath>
                  </m:oMathPara>
                </a14:m>
                <a:endParaRPr lang="de-DE" sz="20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 bwMode="auto">
              <a:xfrm>
                <a:off x="628650" y="1690689"/>
                <a:ext cx="7886700" cy="4486274"/>
              </a:xfrm>
              <a:blipFill>
                <a:blip r:embed="rId3"/>
                <a:stretch>
                  <a:fillRect l="-1005" t="-312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</p:spTree>
    <p:extLst>
      <p:ext uri="{BB962C8B-B14F-4D97-AF65-F5344CB8AC3E}">
        <p14:creationId xmlns:p14="http://schemas.microsoft.com/office/powerpoint/2010/main" val="391390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Beispiel: ASCII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de-DE" sz="2400" dirty="0" smtClean="0"/>
              <a:t>für </a:t>
            </a:r>
            <a:r>
              <a:rPr lang="de-DE" sz="2400" dirty="0"/>
              <a:t>ASCII gilt </a:t>
            </a:r>
            <a:r>
              <a:rPr lang="de-DE" sz="2400" dirty="0" smtClean="0"/>
              <a:t>d </a:t>
            </a:r>
            <a:r>
              <a:rPr lang="de-DE" sz="2400" dirty="0"/>
              <a:t>= 7 </a:t>
            </a:r>
            <a:r>
              <a:rPr lang="de-DE" sz="2400" dirty="0">
                <a:sym typeface="Wingdings" panose="05000000000000000000" pitchFamily="2" charset="2"/>
              </a:rPr>
              <a:t></a:t>
            </a:r>
            <a:r>
              <a:rPr lang="de-DE" sz="2400" dirty="0"/>
              <a:t> r = </a:t>
            </a:r>
            <a:r>
              <a:rPr lang="de-DE" sz="2400" dirty="0" smtClean="0"/>
              <a:t>4</a:t>
            </a:r>
          </a:p>
          <a:p>
            <a:pPr>
              <a:lnSpc>
                <a:spcPct val="80000"/>
              </a:lnSpc>
              <a:defRPr/>
            </a:pPr>
            <a:r>
              <a:rPr lang="de-DE" sz="2400" dirty="0" smtClean="0"/>
              <a:t>Es </a:t>
            </a:r>
            <a:r>
              <a:rPr lang="de-DE" sz="2400" dirty="0"/>
              <a:t>sind 11 Bits erforderlich, um das Nutzzeichen + Redundanz zu repräsentieren</a:t>
            </a:r>
            <a:endParaRPr lang="de-DE" dirty="0"/>
          </a:p>
          <a:p>
            <a:pPr>
              <a:lnSpc>
                <a:spcPct val="80000"/>
              </a:lnSpc>
              <a:defRPr/>
            </a:pPr>
            <a:r>
              <a:rPr lang="de-DE" sz="2400" dirty="0" smtClean="0"/>
              <a:t>Daher: </a:t>
            </a:r>
            <a:r>
              <a:rPr lang="de-DE" sz="2400" dirty="0"/>
              <a:t>36% Overhead </a:t>
            </a:r>
            <a:r>
              <a:rPr lang="de-DE" sz="2400" dirty="0" smtClean="0"/>
              <a:t>nötig um 1-Bit Fehler zu erkennen.</a:t>
            </a:r>
          </a:p>
          <a:p>
            <a:pPr lvl="1">
              <a:lnSpc>
                <a:spcPct val="80000"/>
              </a:lnSpc>
              <a:defRPr/>
            </a:pPr>
            <a:r>
              <a:rPr lang="de-DE" sz="2000" dirty="0" smtClean="0"/>
              <a:t>Vergleich </a:t>
            </a:r>
            <a:r>
              <a:rPr lang="de-DE" sz="2000" dirty="0"/>
              <a:t>Paritätsbit: 12,5% </a:t>
            </a:r>
            <a:r>
              <a:rPr lang="de-DE" sz="2000" dirty="0" smtClean="0"/>
              <a:t>Overhead</a:t>
            </a:r>
            <a:r>
              <a:rPr lang="de-DE" sz="2000" dirty="0"/>
              <a:t>.</a:t>
            </a:r>
            <a:endParaRPr lang="de-DE" sz="2000" dirty="0" smtClean="0"/>
          </a:p>
          <a:p>
            <a:pPr marL="0" indent="0">
              <a:lnSpc>
                <a:spcPct val="80000"/>
              </a:lnSpc>
              <a:buNone/>
              <a:defRPr/>
            </a:pPr>
            <a:endParaRPr lang="de-DE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085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Komplexität begünstigt Fehler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pic>
        <p:nvPicPr>
          <p:cNvPr id="7" name="Picture 3" descr="D:\WORK\PEARSON\000 FOLIEN\4237_Computernetzweke\JPG\4237_eBook-468a__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594" y="1668503"/>
            <a:ext cx="5062881" cy="4250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466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Komplexität begünstigt Fehler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  <p:pic>
        <p:nvPicPr>
          <p:cNvPr id="5" name="Picture 2" descr="D:\WORK\PEARSON\000 FOLIEN\4237_Computernetzweke\JPG\4237_eBook-468b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586" y="1896071"/>
            <a:ext cx="6579420" cy="32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9284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rafik 8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1729" y="4307353"/>
            <a:ext cx="1340309" cy="992666"/>
          </a:xfrm>
          <a:prstGeom prst="rect">
            <a:avLst/>
          </a:prstGeom>
        </p:spPr>
      </p:pic>
      <p:cxnSp>
        <p:nvCxnSpPr>
          <p:cNvPr id="124" name="Gerader Verbinder 123"/>
          <p:cNvCxnSpPr/>
          <p:nvPr/>
        </p:nvCxnSpPr>
        <p:spPr>
          <a:xfrm flipH="1">
            <a:off x="2876860" y="4873285"/>
            <a:ext cx="47099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3" name="Grafik 122"/>
          <p:cNvPicPr>
            <a:picLocks noChangeAspect="1"/>
          </p:cNvPicPr>
          <p:nvPr/>
        </p:nvPicPr>
        <p:blipFill rotWithShape="1">
          <a:blip r:embed="rId4"/>
          <a:srcRect l="24069" t="16232" r="18548" b="30199"/>
          <a:stretch/>
        </p:blipFill>
        <p:spPr>
          <a:xfrm>
            <a:off x="7361229" y="4048250"/>
            <a:ext cx="522068" cy="389891"/>
          </a:xfrm>
          <a:prstGeom prst="rect">
            <a:avLst/>
          </a:prstGeom>
        </p:spPr>
      </p:pic>
      <p:pic>
        <p:nvPicPr>
          <p:cNvPr id="103" name="Grafik 102"/>
          <p:cNvPicPr>
            <a:picLocks noChangeAspect="1"/>
          </p:cNvPicPr>
          <p:nvPr/>
        </p:nvPicPr>
        <p:blipFill rotWithShape="1">
          <a:blip r:embed="rId4"/>
          <a:srcRect b="30896"/>
          <a:stretch/>
        </p:blipFill>
        <p:spPr>
          <a:xfrm>
            <a:off x="4550895" y="2319634"/>
            <a:ext cx="909797" cy="502964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Protokollschichtung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5035080" y="3403809"/>
            <a:ext cx="1035602" cy="1887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050" dirty="0"/>
              <a:t>Vermittlung</a:t>
            </a:r>
          </a:p>
        </p:txBody>
      </p:sp>
      <p:sp>
        <p:nvSpPr>
          <p:cNvPr id="17" name="Rechteck 16"/>
          <p:cNvSpPr/>
          <p:nvPr/>
        </p:nvSpPr>
        <p:spPr>
          <a:xfrm>
            <a:off x="5035080" y="3592518"/>
            <a:ext cx="1035602" cy="1887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050" dirty="0"/>
              <a:t>Sicherung</a:t>
            </a:r>
          </a:p>
        </p:txBody>
      </p:sp>
      <p:sp>
        <p:nvSpPr>
          <p:cNvPr id="18" name="Rechteck 17"/>
          <p:cNvSpPr/>
          <p:nvPr/>
        </p:nvSpPr>
        <p:spPr>
          <a:xfrm>
            <a:off x="5035078" y="3781227"/>
            <a:ext cx="1035602" cy="18871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de-DE" sz="1050" dirty="0"/>
              <a:t>Bitübertragung</a:t>
            </a:r>
          </a:p>
        </p:txBody>
      </p:sp>
      <p:grpSp>
        <p:nvGrpSpPr>
          <p:cNvPr id="134" name="Gruppieren 133"/>
          <p:cNvGrpSpPr/>
          <p:nvPr/>
        </p:nvGrpSpPr>
        <p:grpSpPr>
          <a:xfrm>
            <a:off x="2365290" y="2274986"/>
            <a:ext cx="1236563" cy="745881"/>
            <a:chOff x="1629719" y="1890313"/>
            <a:chExt cx="1648750" cy="994508"/>
          </a:xfrm>
        </p:grpSpPr>
        <p:sp>
          <p:nvSpPr>
            <p:cNvPr id="19" name="Rechteck 18"/>
            <p:cNvSpPr/>
            <p:nvPr/>
          </p:nvSpPr>
          <p:spPr>
            <a:xfrm>
              <a:off x="2916390" y="1890313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23" name="Rechteck 22"/>
            <p:cNvSpPr/>
            <p:nvPr/>
          </p:nvSpPr>
          <p:spPr>
            <a:xfrm>
              <a:off x="2916390" y="215386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24" name="Rechteck 23"/>
            <p:cNvSpPr/>
            <p:nvPr/>
          </p:nvSpPr>
          <p:spPr>
            <a:xfrm>
              <a:off x="2916390" y="2417423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25" name="Rechteck 24"/>
            <p:cNvSpPr/>
            <p:nvPr/>
          </p:nvSpPr>
          <p:spPr>
            <a:xfrm>
              <a:off x="2916390" y="268097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27" name="Rechteck 26"/>
            <p:cNvSpPr/>
            <p:nvPr/>
          </p:nvSpPr>
          <p:spPr>
            <a:xfrm>
              <a:off x="2491594" y="215386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t</a:t>
              </a:r>
              <a:endParaRPr lang="de-DE" sz="900" baseline="-25000" dirty="0"/>
            </a:p>
          </p:txBody>
        </p:sp>
        <p:sp>
          <p:nvSpPr>
            <p:cNvPr id="28" name="Rechteck 27"/>
            <p:cNvSpPr/>
            <p:nvPr/>
          </p:nvSpPr>
          <p:spPr>
            <a:xfrm>
              <a:off x="2491594" y="2417423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t</a:t>
              </a:r>
              <a:endParaRPr lang="de-DE" sz="900" baseline="-25000" dirty="0"/>
            </a:p>
          </p:txBody>
        </p:sp>
        <p:sp>
          <p:nvSpPr>
            <p:cNvPr id="29" name="Rechteck 28"/>
            <p:cNvSpPr/>
            <p:nvPr/>
          </p:nvSpPr>
          <p:spPr>
            <a:xfrm>
              <a:off x="2491594" y="268097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t</a:t>
              </a:r>
              <a:endParaRPr lang="de-DE" sz="900" baseline="-25000" dirty="0"/>
            </a:p>
          </p:txBody>
        </p:sp>
        <p:sp>
          <p:nvSpPr>
            <p:cNvPr id="32" name="Rechteck 31"/>
            <p:cNvSpPr/>
            <p:nvPr/>
          </p:nvSpPr>
          <p:spPr>
            <a:xfrm>
              <a:off x="2066798" y="2417423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n</a:t>
              </a:r>
              <a:endParaRPr lang="de-DE" sz="900" baseline="-25000" dirty="0"/>
            </a:p>
          </p:txBody>
        </p:sp>
        <p:sp>
          <p:nvSpPr>
            <p:cNvPr id="33" name="Rechteck 32"/>
            <p:cNvSpPr/>
            <p:nvPr/>
          </p:nvSpPr>
          <p:spPr>
            <a:xfrm>
              <a:off x="2066798" y="268097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n</a:t>
              </a:r>
              <a:endParaRPr lang="de-DE" sz="900" baseline="-25000" dirty="0"/>
            </a:p>
          </p:txBody>
        </p:sp>
        <p:sp>
          <p:nvSpPr>
            <p:cNvPr id="37" name="Rechteck 36"/>
            <p:cNvSpPr/>
            <p:nvPr/>
          </p:nvSpPr>
          <p:spPr>
            <a:xfrm>
              <a:off x="1629719" y="2679203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s</a:t>
              </a:r>
              <a:endParaRPr lang="de-DE" sz="900" baseline="-25000" dirty="0"/>
            </a:p>
          </p:txBody>
        </p:sp>
      </p:grpSp>
      <p:grpSp>
        <p:nvGrpSpPr>
          <p:cNvPr id="39" name="Gruppieren 38"/>
          <p:cNvGrpSpPr/>
          <p:nvPr/>
        </p:nvGrpSpPr>
        <p:grpSpPr>
          <a:xfrm>
            <a:off x="3680877" y="2266728"/>
            <a:ext cx="1035605" cy="943549"/>
            <a:chOff x="1902441" y="2519127"/>
            <a:chExt cx="1380806" cy="1258065"/>
          </a:xfrm>
        </p:grpSpPr>
        <p:sp>
          <p:nvSpPr>
            <p:cNvPr id="40" name="Rechteck 39"/>
            <p:cNvSpPr/>
            <p:nvPr/>
          </p:nvSpPr>
          <p:spPr>
            <a:xfrm>
              <a:off x="1902442" y="2519127"/>
              <a:ext cx="1380803" cy="2516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050" dirty="0"/>
                <a:t>Anwendung</a:t>
              </a:r>
            </a:p>
          </p:txBody>
        </p:sp>
        <p:sp>
          <p:nvSpPr>
            <p:cNvPr id="41" name="Rechteck 40"/>
            <p:cNvSpPr/>
            <p:nvPr/>
          </p:nvSpPr>
          <p:spPr>
            <a:xfrm>
              <a:off x="1902444" y="2770740"/>
              <a:ext cx="1380803" cy="2516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050" dirty="0"/>
                <a:t>Transport</a:t>
              </a:r>
            </a:p>
          </p:txBody>
        </p:sp>
        <p:sp>
          <p:nvSpPr>
            <p:cNvPr id="42" name="Rechteck 41"/>
            <p:cNvSpPr/>
            <p:nvPr/>
          </p:nvSpPr>
          <p:spPr>
            <a:xfrm>
              <a:off x="1902443" y="3022353"/>
              <a:ext cx="1380803" cy="2516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050" dirty="0"/>
                <a:t>Vermittlung</a:t>
              </a:r>
            </a:p>
          </p:txBody>
        </p:sp>
        <p:sp>
          <p:nvSpPr>
            <p:cNvPr id="43" name="Rechteck 42"/>
            <p:cNvSpPr/>
            <p:nvPr/>
          </p:nvSpPr>
          <p:spPr>
            <a:xfrm>
              <a:off x="1902443" y="3273966"/>
              <a:ext cx="1380803" cy="2516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050" dirty="0"/>
                <a:t>Sicherung</a:t>
              </a:r>
            </a:p>
          </p:txBody>
        </p:sp>
        <p:sp>
          <p:nvSpPr>
            <p:cNvPr id="44" name="Rechteck 43"/>
            <p:cNvSpPr/>
            <p:nvPr/>
          </p:nvSpPr>
          <p:spPr>
            <a:xfrm>
              <a:off x="1902441" y="3525579"/>
              <a:ext cx="1380803" cy="2516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050" dirty="0"/>
                <a:t>Bitübertragung</a:t>
              </a:r>
            </a:p>
          </p:txBody>
        </p:sp>
      </p:grpSp>
      <p:grpSp>
        <p:nvGrpSpPr>
          <p:cNvPr id="45" name="Gruppieren 44"/>
          <p:cNvGrpSpPr/>
          <p:nvPr/>
        </p:nvGrpSpPr>
        <p:grpSpPr>
          <a:xfrm>
            <a:off x="2978450" y="4130983"/>
            <a:ext cx="1035604" cy="377420"/>
            <a:chOff x="5999215" y="3689874"/>
            <a:chExt cx="1380805" cy="503226"/>
          </a:xfrm>
        </p:grpSpPr>
        <p:sp>
          <p:nvSpPr>
            <p:cNvPr id="10" name="Rechteck 9"/>
            <p:cNvSpPr/>
            <p:nvPr/>
          </p:nvSpPr>
          <p:spPr>
            <a:xfrm>
              <a:off x="5999217" y="3689874"/>
              <a:ext cx="1380803" cy="2516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050" dirty="0"/>
                <a:t>Sicherung</a:t>
              </a:r>
            </a:p>
          </p:txBody>
        </p:sp>
        <p:sp>
          <p:nvSpPr>
            <p:cNvPr id="11" name="Rechteck 10"/>
            <p:cNvSpPr/>
            <p:nvPr/>
          </p:nvSpPr>
          <p:spPr>
            <a:xfrm>
              <a:off x="5999215" y="3941487"/>
              <a:ext cx="1380803" cy="2516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050" dirty="0"/>
                <a:t>Bitübertragung</a:t>
              </a:r>
            </a:p>
          </p:txBody>
        </p:sp>
      </p:grpSp>
      <p:grpSp>
        <p:nvGrpSpPr>
          <p:cNvPr id="137" name="Gruppieren 136"/>
          <p:cNvGrpSpPr/>
          <p:nvPr/>
        </p:nvGrpSpPr>
        <p:grpSpPr>
          <a:xfrm>
            <a:off x="1701718" y="4149009"/>
            <a:ext cx="1236563" cy="154214"/>
            <a:chOff x="744956" y="4389011"/>
            <a:chExt cx="1648750" cy="205618"/>
          </a:xfrm>
        </p:grpSpPr>
        <p:sp>
          <p:nvSpPr>
            <p:cNvPr id="46" name="Rechteck 45"/>
            <p:cNvSpPr/>
            <p:nvPr/>
          </p:nvSpPr>
          <p:spPr>
            <a:xfrm>
              <a:off x="2031627" y="4390786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47" name="Rechteck 46"/>
            <p:cNvSpPr/>
            <p:nvPr/>
          </p:nvSpPr>
          <p:spPr>
            <a:xfrm>
              <a:off x="1606831" y="4390786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t</a:t>
              </a:r>
              <a:endParaRPr lang="de-DE" sz="900" baseline="-25000" dirty="0"/>
            </a:p>
          </p:txBody>
        </p:sp>
        <p:sp>
          <p:nvSpPr>
            <p:cNvPr id="48" name="Rechteck 47"/>
            <p:cNvSpPr/>
            <p:nvPr/>
          </p:nvSpPr>
          <p:spPr>
            <a:xfrm>
              <a:off x="1182035" y="4390786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n</a:t>
              </a:r>
              <a:endParaRPr lang="de-DE" sz="900" baseline="-25000" dirty="0"/>
            </a:p>
          </p:txBody>
        </p:sp>
        <p:sp>
          <p:nvSpPr>
            <p:cNvPr id="49" name="Rechteck 48"/>
            <p:cNvSpPr/>
            <p:nvPr/>
          </p:nvSpPr>
          <p:spPr>
            <a:xfrm>
              <a:off x="744956" y="4389011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s</a:t>
              </a:r>
              <a:endParaRPr lang="de-DE" sz="900" baseline="-25000" dirty="0"/>
            </a:p>
          </p:txBody>
        </p:sp>
      </p:grpSp>
      <p:grpSp>
        <p:nvGrpSpPr>
          <p:cNvPr id="138" name="Gruppieren 137"/>
          <p:cNvGrpSpPr/>
          <p:nvPr/>
        </p:nvGrpSpPr>
        <p:grpSpPr>
          <a:xfrm>
            <a:off x="4070075" y="4131949"/>
            <a:ext cx="1236563" cy="154214"/>
            <a:chOff x="3902766" y="4366266"/>
            <a:chExt cx="1648750" cy="205618"/>
          </a:xfrm>
        </p:grpSpPr>
        <p:sp>
          <p:nvSpPr>
            <p:cNvPr id="50" name="Rechteck 49"/>
            <p:cNvSpPr/>
            <p:nvPr/>
          </p:nvSpPr>
          <p:spPr>
            <a:xfrm>
              <a:off x="5189437" y="4368041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51" name="Rechteck 50"/>
            <p:cNvSpPr/>
            <p:nvPr/>
          </p:nvSpPr>
          <p:spPr>
            <a:xfrm>
              <a:off x="4764641" y="4368041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t</a:t>
              </a:r>
              <a:endParaRPr lang="de-DE" sz="900" baseline="-25000" dirty="0"/>
            </a:p>
          </p:txBody>
        </p:sp>
        <p:sp>
          <p:nvSpPr>
            <p:cNvPr id="52" name="Rechteck 51"/>
            <p:cNvSpPr/>
            <p:nvPr/>
          </p:nvSpPr>
          <p:spPr>
            <a:xfrm>
              <a:off x="4339845" y="4368041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n</a:t>
              </a:r>
              <a:endParaRPr lang="de-DE" sz="900" baseline="-25000" dirty="0"/>
            </a:p>
          </p:txBody>
        </p:sp>
        <p:sp>
          <p:nvSpPr>
            <p:cNvPr id="53" name="Rechteck 52"/>
            <p:cNvSpPr/>
            <p:nvPr/>
          </p:nvSpPr>
          <p:spPr>
            <a:xfrm>
              <a:off x="3902766" y="4366266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s</a:t>
              </a:r>
              <a:endParaRPr lang="de-DE" sz="900" baseline="-25000" dirty="0"/>
            </a:p>
          </p:txBody>
        </p:sp>
      </p:grpSp>
      <p:grpSp>
        <p:nvGrpSpPr>
          <p:cNvPr id="136" name="Gruppieren 135"/>
          <p:cNvGrpSpPr/>
          <p:nvPr/>
        </p:nvGrpSpPr>
        <p:grpSpPr>
          <a:xfrm>
            <a:off x="6108789" y="3419954"/>
            <a:ext cx="1236563" cy="350549"/>
            <a:chOff x="6621051" y="3416938"/>
            <a:chExt cx="1648750" cy="467398"/>
          </a:xfrm>
        </p:grpSpPr>
        <p:sp>
          <p:nvSpPr>
            <p:cNvPr id="68" name="Rechteck 67"/>
            <p:cNvSpPr/>
            <p:nvPr/>
          </p:nvSpPr>
          <p:spPr>
            <a:xfrm>
              <a:off x="7907722" y="341693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69" name="Rechteck 68"/>
            <p:cNvSpPr/>
            <p:nvPr/>
          </p:nvSpPr>
          <p:spPr>
            <a:xfrm>
              <a:off x="7907722" y="3680493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70" name="Rechteck 69"/>
            <p:cNvSpPr/>
            <p:nvPr/>
          </p:nvSpPr>
          <p:spPr>
            <a:xfrm>
              <a:off x="7482926" y="341693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t</a:t>
              </a:r>
              <a:endParaRPr lang="de-DE" sz="900" baseline="-25000" dirty="0"/>
            </a:p>
          </p:txBody>
        </p:sp>
        <p:sp>
          <p:nvSpPr>
            <p:cNvPr id="71" name="Rechteck 70"/>
            <p:cNvSpPr/>
            <p:nvPr/>
          </p:nvSpPr>
          <p:spPr>
            <a:xfrm>
              <a:off x="7482926" y="3680493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t</a:t>
              </a:r>
              <a:endParaRPr lang="de-DE" sz="900" baseline="-25000" dirty="0"/>
            </a:p>
          </p:txBody>
        </p:sp>
        <p:sp>
          <p:nvSpPr>
            <p:cNvPr id="72" name="Rechteck 71"/>
            <p:cNvSpPr/>
            <p:nvPr/>
          </p:nvSpPr>
          <p:spPr>
            <a:xfrm>
              <a:off x="7058130" y="341693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n</a:t>
              </a:r>
              <a:endParaRPr lang="de-DE" sz="900" baseline="-25000" dirty="0"/>
            </a:p>
          </p:txBody>
        </p:sp>
        <p:sp>
          <p:nvSpPr>
            <p:cNvPr id="73" name="Rechteck 72"/>
            <p:cNvSpPr/>
            <p:nvPr/>
          </p:nvSpPr>
          <p:spPr>
            <a:xfrm>
              <a:off x="7058130" y="3680493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n</a:t>
              </a:r>
              <a:endParaRPr lang="de-DE" sz="900" baseline="-25000" dirty="0"/>
            </a:p>
          </p:txBody>
        </p:sp>
        <p:sp>
          <p:nvSpPr>
            <p:cNvPr id="74" name="Rechteck 73"/>
            <p:cNvSpPr/>
            <p:nvPr/>
          </p:nvSpPr>
          <p:spPr>
            <a:xfrm>
              <a:off x="6621051" y="367871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s</a:t>
              </a:r>
              <a:endParaRPr lang="de-DE" sz="900" baseline="-25000" dirty="0"/>
            </a:p>
          </p:txBody>
        </p:sp>
      </p:grpSp>
      <p:grpSp>
        <p:nvGrpSpPr>
          <p:cNvPr id="85" name="Gruppieren 84"/>
          <p:cNvGrpSpPr/>
          <p:nvPr/>
        </p:nvGrpSpPr>
        <p:grpSpPr>
          <a:xfrm>
            <a:off x="5048635" y="4483718"/>
            <a:ext cx="1236563" cy="745881"/>
            <a:chOff x="5207512" y="4835291"/>
            <a:chExt cx="1648750" cy="994508"/>
          </a:xfrm>
        </p:grpSpPr>
        <p:sp>
          <p:nvSpPr>
            <p:cNvPr id="75" name="Rechteck 74"/>
            <p:cNvSpPr/>
            <p:nvPr/>
          </p:nvSpPr>
          <p:spPr>
            <a:xfrm>
              <a:off x="6494183" y="4835291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76" name="Rechteck 75"/>
            <p:cNvSpPr/>
            <p:nvPr/>
          </p:nvSpPr>
          <p:spPr>
            <a:xfrm>
              <a:off x="6494183" y="5098846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77" name="Rechteck 76"/>
            <p:cNvSpPr/>
            <p:nvPr/>
          </p:nvSpPr>
          <p:spPr>
            <a:xfrm>
              <a:off x="6494183" y="5362401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78" name="Rechteck 77"/>
            <p:cNvSpPr/>
            <p:nvPr/>
          </p:nvSpPr>
          <p:spPr>
            <a:xfrm>
              <a:off x="6494183" y="5625956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79" name="Rechteck 78"/>
            <p:cNvSpPr/>
            <p:nvPr/>
          </p:nvSpPr>
          <p:spPr>
            <a:xfrm>
              <a:off x="6069387" y="5098846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t</a:t>
              </a:r>
              <a:endParaRPr lang="de-DE" sz="900" baseline="-25000" dirty="0"/>
            </a:p>
          </p:txBody>
        </p:sp>
        <p:sp>
          <p:nvSpPr>
            <p:cNvPr id="80" name="Rechteck 79"/>
            <p:cNvSpPr/>
            <p:nvPr/>
          </p:nvSpPr>
          <p:spPr>
            <a:xfrm>
              <a:off x="6069387" y="5362401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t</a:t>
              </a:r>
              <a:endParaRPr lang="de-DE" sz="900" baseline="-25000" dirty="0"/>
            </a:p>
          </p:txBody>
        </p:sp>
        <p:sp>
          <p:nvSpPr>
            <p:cNvPr id="81" name="Rechteck 80"/>
            <p:cNvSpPr/>
            <p:nvPr/>
          </p:nvSpPr>
          <p:spPr>
            <a:xfrm>
              <a:off x="6069387" y="5625956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t</a:t>
              </a:r>
              <a:endParaRPr lang="de-DE" sz="900" baseline="-25000" dirty="0"/>
            </a:p>
          </p:txBody>
        </p:sp>
        <p:sp>
          <p:nvSpPr>
            <p:cNvPr id="82" name="Rechteck 81"/>
            <p:cNvSpPr/>
            <p:nvPr/>
          </p:nvSpPr>
          <p:spPr>
            <a:xfrm>
              <a:off x="5644591" y="5362401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n</a:t>
              </a:r>
              <a:endParaRPr lang="de-DE" sz="900" baseline="-25000" dirty="0"/>
            </a:p>
          </p:txBody>
        </p:sp>
        <p:sp>
          <p:nvSpPr>
            <p:cNvPr id="83" name="Rechteck 82"/>
            <p:cNvSpPr/>
            <p:nvPr/>
          </p:nvSpPr>
          <p:spPr>
            <a:xfrm>
              <a:off x="5644591" y="5625956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n</a:t>
              </a:r>
              <a:endParaRPr lang="de-DE" sz="900" baseline="-25000" dirty="0"/>
            </a:p>
          </p:txBody>
        </p:sp>
        <p:sp>
          <p:nvSpPr>
            <p:cNvPr id="84" name="Rechteck 83"/>
            <p:cNvSpPr/>
            <p:nvPr/>
          </p:nvSpPr>
          <p:spPr>
            <a:xfrm>
              <a:off x="5207512" y="5624181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s</a:t>
              </a:r>
              <a:endParaRPr lang="de-DE" sz="900" baseline="-25000" dirty="0"/>
            </a:p>
          </p:txBody>
        </p:sp>
      </p:grpSp>
      <p:pic>
        <p:nvPicPr>
          <p:cNvPr id="86" name="Grafik 8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4927" y="2880566"/>
            <a:ext cx="591256" cy="493296"/>
          </a:xfrm>
          <a:prstGeom prst="rect">
            <a:avLst/>
          </a:prstGeom>
        </p:spPr>
      </p:pic>
      <p:grpSp>
        <p:nvGrpSpPr>
          <p:cNvPr id="54" name="Gruppieren 53"/>
          <p:cNvGrpSpPr/>
          <p:nvPr/>
        </p:nvGrpSpPr>
        <p:grpSpPr>
          <a:xfrm>
            <a:off x="6376181" y="4454167"/>
            <a:ext cx="1035605" cy="943549"/>
            <a:chOff x="1902441" y="2519127"/>
            <a:chExt cx="1380806" cy="1258065"/>
          </a:xfrm>
        </p:grpSpPr>
        <p:sp>
          <p:nvSpPr>
            <p:cNvPr id="55" name="Rechteck 54"/>
            <p:cNvSpPr/>
            <p:nvPr/>
          </p:nvSpPr>
          <p:spPr>
            <a:xfrm>
              <a:off x="1902442" y="2519127"/>
              <a:ext cx="1380803" cy="2516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050" dirty="0"/>
                <a:t>Anwendung</a:t>
              </a:r>
            </a:p>
          </p:txBody>
        </p:sp>
        <p:sp>
          <p:nvSpPr>
            <p:cNvPr id="56" name="Rechteck 55"/>
            <p:cNvSpPr/>
            <p:nvPr/>
          </p:nvSpPr>
          <p:spPr>
            <a:xfrm>
              <a:off x="1902444" y="2770740"/>
              <a:ext cx="1380803" cy="2516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050" dirty="0"/>
                <a:t>Transport</a:t>
              </a:r>
            </a:p>
          </p:txBody>
        </p:sp>
        <p:sp>
          <p:nvSpPr>
            <p:cNvPr id="57" name="Rechteck 56"/>
            <p:cNvSpPr/>
            <p:nvPr/>
          </p:nvSpPr>
          <p:spPr>
            <a:xfrm>
              <a:off x="1902443" y="3022353"/>
              <a:ext cx="1380803" cy="2516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050" dirty="0"/>
                <a:t>Vermittlung</a:t>
              </a:r>
            </a:p>
          </p:txBody>
        </p:sp>
        <p:sp>
          <p:nvSpPr>
            <p:cNvPr id="58" name="Rechteck 57"/>
            <p:cNvSpPr/>
            <p:nvPr/>
          </p:nvSpPr>
          <p:spPr>
            <a:xfrm>
              <a:off x="1902443" y="3273966"/>
              <a:ext cx="1380803" cy="2516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050" dirty="0"/>
                <a:t>Sicherung</a:t>
              </a:r>
            </a:p>
          </p:txBody>
        </p:sp>
        <p:sp>
          <p:nvSpPr>
            <p:cNvPr id="59" name="Rechteck 58"/>
            <p:cNvSpPr/>
            <p:nvPr/>
          </p:nvSpPr>
          <p:spPr>
            <a:xfrm>
              <a:off x="1902441" y="3525579"/>
              <a:ext cx="1380803" cy="251613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de-DE" sz="1050" dirty="0"/>
                <a:t>Bitübertragung</a:t>
              </a:r>
            </a:p>
          </p:txBody>
        </p:sp>
      </p:grpSp>
      <p:cxnSp>
        <p:nvCxnSpPr>
          <p:cNvPr id="106" name="Gerader Verbinder 105"/>
          <p:cNvCxnSpPr/>
          <p:nvPr/>
        </p:nvCxnSpPr>
        <p:spPr>
          <a:xfrm flipV="1">
            <a:off x="6108788" y="3278264"/>
            <a:ext cx="0" cy="7483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5" name="Gruppieren 134"/>
          <p:cNvGrpSpPr/>
          <p:nvPr/>
        </p:nvGrpSpPr>
        <p:grpSpPr>
          <a:xfrm>
            <a:off x="3770390" y="3419954"/>
            <a:ext cx="1236563" cy="350549"/>
            <a:chOff x="3503186" y="3416938"/>
            <a:chExt cx="1648750" cy="467398"/>
          </a:xfrm>
        </p:grpSpPr>
        <p:sp>
          <p:nvSpPr>
            <p:cNvPr id="61" name="Rechteck 60"/>
            <p:cNvSpPr/>
            <p:nvPr/>
          </p:nvSpPr>
          <p:spPr>
            <a:xfrm>
              <a:off x="4789857" y="341693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62" name="Rechteck 61"/>
            <p:cNvSpPr/>
            <p:nvPr/>
          </p:nvSpPr>
          <p:spPr>
            <a:xfrm>
              <a:off x="4789857" y="3680493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/>
                <a:t>N</a:t>
              </a:r>
            </a:p>
          </p:txBody>
        </p:sp>
        <p:sp>
          <p:nvSpPr>
            <p:cNvPr id="63" name="Rechteck 62"/>
            <p:cNvSpPr/>
            <p:nvPr/>
          </p:nvSpPr>
          <p:spPr>
            <a:xfrm>
              <a:off x="4365061" y="341693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t</a:t>
              </a:r>
              <a:endParaRPr lang="de-DE" sz="900" baseline="-25000" dirty="0"/>
            </a:p>
          </p:txBody>
        </p:sp>
        <p:sp>
          <p:nvSpPr>
            <p:cNvPr id="64" name="Rechteck 63"/>
            <p:cNvSpPr/>
            <p:nvPr/>
          </p:nvSpPr>
          <p:spPr>
            <a:xfrm>
              <a:off x="4365061" y="3680493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t</a:t>
              </a:r>
              <a:endParaRPr lang="de-DE" sz="900" baseline="-25000" dirty="0"/>
            </a:p>
          </p:txBody>
        </p:sp>
        <p:sp>
          <p:nvSpPr>
            <p:cNvPr id="65" name="Rechteck 64"/>
            <p:cNvSpPr/>
            <p:nvPr/>
          </p:nvSpPr>
          <p:spPr>
            <a:xfrm>
              <a:off x="3940265" y="341693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n</a:t>
              </a:r>
              <a:endParaRPr lang="de-DE" sz="900" baseline="-25000" dirty="0"/>
            </a:p>
          </p:txBody>
        </p:sp>
        <p:sp>
          <p:nvSpPr>
            <p:cNvPr id="66" name="Rechteck 65"/>
            <p:cNvSpPr/>
            <p:nvPr/>
          </p:nvSpPr>
          <p:spPr>
            <a:xfrm>
              <a:off x="3940265" y="3680493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n</a:t>
              </a:r>
              <a:endParaRPr lang="de-DE" sz="900" baseline="-25000" dirty="0"/>
            </a:p>
          </p:txBody>
        </p:sp>
        <p:sp>
          <p:nvSpPr>
            <p:cNvPr id="67" name="Rechteck 66"/>
            <p:cNvSpPr/>
            <p:nvPr/>
          </p:nvSpPr>
          <p:spPr>
            <a:xfrm>
              <a:off x="3503186" y="3678718"/>
              <a:ext cx="362079" cy="20384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900" dirty="0" err="1"/>
                <a:t>H</a:t>
              </a:r>
              <a:r>
                <a:rPr lang="de-DE" sz="900" baseline="-25000" dirty="0" err="1"/>
                <a:t>s</a:t>
              </a:r>
              <a:endParaRPr lang="de-DE" sz="900" baseline="-25000" dirty="0"/>
            </a:p>
          </p:txBody>
        </p:sp>
      </p:grpSp>
      <p:cxnSp>
        <p:nvCxnSpPr>
          <p:cNvPr id="105" name="Gerader Verbinder 104"/>
          <p:cNvCxnSpPr/>
          <p:nvPr/>
        </p:nvCxnSpPr>
        <p:spPr>
          <a:xfrm flipV="1">
            <a:off x="5170858" y="2683554"/>
            <a:ext cx="842780" cy="570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Gerader Verbinder 109"/>
          <p:cNvCxnSpPr/>
          <p:nvPr/>
        </p:nvCxnSpPr>
        <p:spPr>
          <a:xfrm flipH="1">
            <a:off x="2636849" y="4026648"/>
            <a:ext cx="347193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erader Verbinder 120"/>
          <p:cNvCxnSpPr/>
          <p:nvPr/>
        </p:nvCxnSpPr>
        <p:spPr>
          <a:xfrm flipV="1">
            <a:off x="2631916" y="4027588"/>
            <a:ext cx="0" cy="61528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Gerader Verbinder 125"/>
          <p:cNvCxnSpPr/>
          <p:nvPr/>
        </p:nvCxnSpPr>
        <p:spPr>
          <a:xfrm flipV="1">
            <a:off x="7581825" y="4377274"/>
            <a:ext cx="0" cy="4982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Gerader Verbinder 130"/>
          <p:cNvCxnSpPr/>
          <p:nvPr/>
        </p:nvCxnSpPr>
        <p:spPr>
          <a:xfrm flipV="1">
            <a:off x="6013637" y="2689259"/>
            <a:ext cx="0" cy="2743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feld 138"/>
          <p:cNvSpPr txBox="1"/>
          <p:nvPr/>
        </p:nvSpPr>
        <p:spPr>
          <a:xfrm>
            <a:off x="2561565" y="2232895"/>
            <a:ext cx="7136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Nachricht</a:t>
            </a:r>
          </a:p>
        </p:txBody>
      </p:sp>
      <p:sp>
        <p:nvSpPr>
          <p:cNvPr id="140" name="Textfeld 139"/>
          <p:cNvSpPr txBox="1"/>
          <p:nvPr/>
        </p:nvSpPr>
        <p:spPr>
          <a:xfrm>
            <a:off x="2256306" y="2421564"/>
            <a:ext cx="66877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Segment</a:t>
            </a:r>
          </a:p>
        </p:txBody>
      </p:sp>
      <p:sp>
        <p:nvSpPr>
          <p:cNvPr id="141" name="Textfeld 140"/>
          <p:cNvSpPr txBox="1"/>
          <p:nvPr/>
        </p:nvSpPr>
        <p:spPr>
          <a:xfrm>
            <a:off x="1826352" y="2628207"/>
            <a:ext cx="83067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Datagramm</a:t>
            </a:r>
          </a:p>
        </p:txBody>
      </p:sp>
      <p:sp>
        <p:nvSpPr>
          <p:cNvPr id="142" name="Textfeld 141"/>
          <p:cNvSpPr txBox="1"/>
          <p:nvPr/>
        </p:nvSpPr>
        <p:spPr>
          <a:xfrm>
            <a:off x="1573529" y="2811795"/>
            <a:ext cx="63831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Rahmen</a:t>
            </a:r>
          </a:p>
        </p:txBody>
      </p:sp>
      <p:sp>
        <p:nvSpPr>
          <p:cNvPr id="143" name="Textfeld 142"/>
          <p:cNvSpPr txBox="1"/>
          <p:nvPr/>
        </p:nvSpPr>
        <p:spPr>
          <a:xfrm>
            <a:off x="6285198" y="2995902"/>
            <a:ext cx="55816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Router</a:t>
            </a:r>
          </a:p>
        </p:txBody>
      </p:sp>
      <p:sp>
        <p:nvSpPr>
          <p:cNvPr id="144" name="Textfeld 143"/>
          <p:cNvSpPr txBox="1"/>
          <p:nvPr/>
        </p:nvSpPr>
        <p:spPr>
          <a:xfrm>
            <a:off x="1643047" y="4952319"/>
            <a:ext cx="124264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1050" dirty="0"/>
              <a:t>Switch</a:t>
            </a:r>
            <a:br>
              <a:rPr lang="de-DE" sz="1050" dirty="0"/>
            </a:br>
            <a:r>
              <a:rPr lang="de-DE" sz="1050" dirty="0"/>
              <a:t>(Sicherungsschicht)</a:t>
            </a:r>
          </a:p>
        </p:txBody>
      </p:sp>
      <p:sp>
        <p:nvSpPr>
          <p:cNvPr id="145" name="Textfeld 144"/>
          <p:cNvSpPr txBox="1"/>
          <p:nvPr/>
        </p:nvSpPr>
        <p:spPr>
          <a:xfrm>
            <a:off x="5171204" y="2421738"/>
            <a:ext cx="56938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Sender</a:t>
            </a:r>
          </a:p>
        </p:txBody>
      </p:sp>
      <p:sp>
        <p:nvSpPr>
          <p:cNvPr id="146" name="Textfeld 145"/>
          <p:cNvSpPr txBox="1"/>
          <p:nvPr/>
        </p:nvSpPr>
        <p:spPr>
          <a:xfrm>
            <a:off x="6660573" y="4048251"/>
            <a:ext cx="78258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Empfänger</a:t>
            </a:r>
          </a:p>
        </p:txBody>
      </p:sp>
      <p:sp>
        <p:nvSpPr>
          <p:cNvPr id="99" name="Freihandform 98"/>
          <p:cNvSpPr/>
          <p:nvPr/>
        </p:nvSpPr>
        <p:spPr>
          <a:xfrm>
            <a:off x="3026551" y="2155097"/>
            <a:ext cx="4282433" cy="3427474"/>
          </a:xfrm>
          <a:custGeom>
            <a:avLst/>
            <a:gdLst>
              <a:gd name="connsiteX0" fmla="*/ 2324677 w 6471087"/>
              <a:gd name="connsiteY0" fmla="*/ 0 h 4557273"/>
              <a:gd name="connsiteX1" fmla="*/ 2379910 w 6471087"/>
              <a:gd name="connsiteY1" fmla="*/ 2356574 h 4557273"/>
              <a:gd name="connsiteX2" fmla="*/ 3220667 w 6471087"/>
              <a:gd name="connsiteY2" fmla="*/ 2424080 h 4557273"/>
              <a:gd name="connsiteX3" fmla="*/ 3208393 w 6471087"/>
              <a:gd name="connsiteY3" fmla="*/ 1638556 h 4557273"/>
              <a:gd name="connsiteX4" fmla="*/ 4343722 w 6471087"/>
              <a:gd name="connsiteY4" fmla="*/ 1607871 h 4557273"/>
              <a:gd name="connsiteX5" fmla="*/ 4227120 w 6471087"/>
              <a:gd name="connsiteY5" fmla="*/ 2847527 h 4557273"/>
              <a:gd name="connsiteX6" fmla="*/ 1594385 w 6471087"/>
              <a:gd name="connsiteY6" fmla="*/ 3209605 h 4557273"/>
              <a:gd name="connsiteX7" fmla="*/ 1496194 w 6471087"/>
              <a:gd name="connsiteY7" fmla="*/ 2608188 h 4557273"/>
              <a:gd name="connsiteX8" fmla="*/ 403824 w 6471087"/>
              <a:gd name="connsiteY8" fmla="*/ 2571366 h 4557273"/>
              <a:gd name="connsiteX9" fmla="*/ 483604 w 6471087"/>
              <a:gd name="connsiteY9" fmla="*/ 4351071 h 4557273"/>
              <a:gd name="connsiteX10" fmla="*/ 6049784 w 6471087"/>
              <a:gd name="connsiteY10" fmla="*/ 4375619 h 4557273"/>
              <a:gd name="connsiteX11" fmla="*/ 6062057 w 6471087"/>
              <a:gd name="connsiteY11" fmla="*/ 3056182 h 4557273"/>
              <a:gd name="connsiteX0" fmla="*/ 2324677 w 6471087"/>
              <a:gd name="connsiteY0" fmla="*/ 0 h 4557273"/>
              <a:gd name="connsiteX1" fmla="*/ 2349225 w 6471087"/>
              <a:gd name="connsiteY1" fmla="*/ 2184740 h 4557273"/>
              <a:gd name="connsiteX2" fmla="*/ 3220667 w 6471087"/>
              <a:gd name="connsiteY2" fmla="*/ 2424080 h 4557273"/>
              <a:gd name="connsiteX3" fmla="*/ 3208393 w 6471087"/>
              <a:gd name="connsiteY3" fmla="*/ 1638556 h 4557273"/>
              <a:gd name="connsiteX4" fmla="*/ 4343722 w 6471087"/>
              <a:gd name="connsiteY4" fmla="*/ 1607871 h 4557273"/>
              <a:gd name="connsiteX5" fmla="*/ 4227120 w 6471087"/>
              <a:gd name="connsiteY5" fmla="*/ 2847527 h 4557273"/>
              <a:gd name="connsiteX6" fmla="*/ 1594385 w 6471087"/>
              <a:gd name="connsiteY6" fmla="*/ 3209605 h 4557273"/>
              <a:gd name="connsiteX7" fmla="*/ 1496194 w 6471087"/>
              <a:gd name="connsiteY7" fmla="*/ 2608188 h 4557273"/>
              <a:gd name="connsiteX8" fmla="*/ 403824 w 6471087"/>
              <a:gd name="connsiteY8" fmla="*/ 2571366 h 4557273"/>
              <a:gd name="connsiteX9" fmla="*/ 483604 w 6471087"/>
              <a:gd name="connsiteY9" fmla="*/ 4351071 h 4557273"/>
              <a:gd name="connsiteX10" fmla="*/ 6049784 w 6471087"/>
              <a:gd name="connsiteY10" fmla="*/ 4375619 h 4557273"/>
              <a:gd name="connsiteX11" fmla="*/ 6062057 w 6471087"/>
              <a:gd name="connsiteY11" fmla="*/ 3056182 h 4557273"/>
              <a:gd name="connsiteX0" fmla="*/ 2324677 w 6471087"/>
              <a:gd name="connsiteY0" fmla="*/ 0 h 4557273"/>
              <a:gd name="connsiteX1" fmla="*/ 2551744 w 6471087"/>
              <a:gd name="connsiteY1" fmla="*/ 2184740 h 4557273"/>
              <a:gd name="connsiteX2" fmla="*/ 3220667 w 6471087"/>
              <a:gd name="connsiteY2" fmla="*/ 2424080 h 4557273"/>
              <a:gd name="connsiteX3" fmla="*/ 3208393 w 6471087"/>
              <a:gd name="connsiteY3" fmla="*/ 1638556 h 4557273"/>
              <a:gd name="connsiteX4" fmla="*/ 4343722 w 6471087"/>
              <a:gd name="connsiteY4" fmla="*/ 1607871 h 4557273"/>
              <a:gd name="connsiteX5" fmla="*/ 4227120 w 6471087"/>
              <a:gd name="connsiteY5" fmla="*/ 2847527 h 4557273"/>
              <a:gd name="connsiteX6" fmla="*/ 1594385 w 6471087"/>
              <a:gd name="connsiteY6" fmla="*/ 3209605 h 4557273"/>
              <a:gd name="connsiteX7" fmla="*/ 1496194 w 6471087"/>
              <a:gd name="connsiteY7" fmla="*/ 2608188 h 4557273"/>
              <a:gd name="connsiteX8" fmla="*/ 403824 w 6471087"/>
              <a:gd name="connsiteY8" fmla="*/ 2571366 h 4557273"/>
              <a:gd name="connsiteX9" fmla="*/ 483604 w 6471087"/>
              <a:gd name="connsiteY9" fmla="*/ 4351071 h 4557273"/>
              <a:gd name="connsiteX10" fmla="*/ 6049784 w 6471087"/>
              <a:gd name="connsiteY10" fmla="*/ 4375619 h 4557273"/>
              <a:gd name="connsiteX11" fmla="*/ 6062057 w 6471087"/>
              <a:gd name="connsiteY11" fmla="*/ 3056182 h 4557273"/>
              <a:gd name="connsiteX0" fmla="*/ 2343087 w 6471087"/>
              <a:gd name="connsiteY0" fmla="*/ 0 h 4704559"/>
              <a:gd name="connsiteX1" fmla="*/ 2551744 w 6471087"/>
              <a:gd name="connsiteY1" fmla="*/ 2332026 h 4704559"/>
              <a:gd name="connsiteX2" fmla="*/ 3220667 w 6471087"/>
              <a:gd name="connsiteY2" fmla="*/ 2571366 h 4704559"/>
              <a:gd name="connsiteX3" fmla="*/ 3208393 w 6471087"/>
              <a:gd name="connsiteY3" fmla="*/ 1785842 h 4704559"/>
              <a:gd name="connsiteX4" fmla="*/ 4343722 w 6471087"/>
              <a:gd name="connsiteY4" fmla="*/ 1755157 h 4704559"/>
              <a:gd name="connsiteX5" fmla="*/ 4227120 w 6471087"/>
              <a:gd name="connsiteY5" fmla="*/ 2994813 h 4704559"/>
              <a:gd name="connsiteX6" fmla="*/ 1594385 w 6471087"/>
              <a:gd name="connsiteY6" fmla="*/ 3356891 h 4704559"/>
              <a:gd name="connsiteX7" fmla="*/ 1496194 w 6471087"/>
              <a:gd name="connsiteY7" fmla="*/ 2755474 h 4704559"/>
              <a:gd name="connsiteX8" fmla="*/ 403824 w 6471087"/>
              <a:gd name="connsiteY8" fmla="*/ 2718652 h 4704559"/>
              <a:gd name="connsiteX9" fmla="*/ 483604 w 6471087"/>
              <a:gd name="connsiteY9" fmla="*/ 4498357 h 4704559"/>
              <a:gd name="connsiteX10" fmla="*/ 6049784 w 6471087"/>
              <a:gd name="connsiteY10" fmla="*/ 4522905 h 4704559"/>
              <a:gd name="connsiteX11" fmla="*/ 6062057 w 6471087"/>
              <a:gd name="connsiteY11" fmla="*/ 3203468 h 4704559"/>
              <a:gd name="connsiteX0" fmla="*/ 2343087 w 6471087"/>
              <a:gd name="connsiteY0" fmla="*/ 0 h 4704559"/>
              <a:gd name="connsiteX1" fmla="*/ 2406383 w 6471087"/>
              <a:gd name="connsiteY1" fmla="*/ 460416 h 4704559"/>
              <a:gd name="connsiteX2" fmla="*/ 2551744 w 6471087"/>
              <a:gd name="connsiteY2" fmla="*/ 2332026 h 4704559"/>
              <a:gd name="connsiteX3" fmla="*/ 3220667 w 6471087"/>
              <a:gd name="connsiteY3" fmla="*/ 2571366 h 4704559"/>
              <a:gd name="connsiteX4" fmla="*/ 3208393 w 6471087"/>
              <a:gd name="connsiteY4" fmla="*/ 1785842 h 4704559"/>
              <a:gd name="connsiteX5" fmla="*/ 4343722 w 6471087"/>
              <a:gd name="connsiteY5" fmla="*/ 1755157 h 4704559"/>
              <a:gd name="connsiteX6" fmla="*/ 4227120 w 6471087"/>
              <a:gd name="connsiteY6" fmla="*/ 2994813 h 4704559"/>
              <a:gd name="connsiteX7" fmla="*/ 1594385 w 6471087"/>
              <a:gd name="connsiteY7" fmla="*/ 3356891 h 4704559"/>
              <a:gd name="connsiteX8" fmla="*/ 1496194 w 6471087"/>
              <a:gd name="connsiteY8" fmla="*/ 2755474 h 4704559"/>
              <a:gd name="connsiteX9" fmla="*/ 403824 w 6471087"/>
              <a:gd name="connsiteY9" fmla="*/ 2718652 h 4704559"/>
              <a:gd name="connsiteX10" fmla="*/ 483604 w 6471087"/>
              <a:gd name="connsiteY10" fmla="*/ 4498357 h 4704559"/>
              <a:gd name="connsiteX11" fmla="*/ 6049784 w 6471087"/>
              <a:gd name="connsiteY11" fmla="*/ 4522905 h 4704559"/>
              <a:gd name="connsiteX12" fmla="*/ 6062057 w 6471087"/>
              <a:gd name="connsiteY12" fmla="*/ 3203468 h 4704559"/>
              <a:gd name="connsiteX0" fmla="*/ 2416730 w 6471087"/>
              <a:gd name="connsiteY0" fmla="*/ 0 h 4698422"/>
              <a:gd name="connsiteX1" fmla="*/ 2406383 w 6471087"/>
              <a:gd name="connsiteY1" fmla="*/ 454279 h 4698422"/>
              <a:gd name="connsiteX2" fmla="*/ 2551744 w 6471087"/>
              <a:gd name="connsiteY2" fmla="*/ 2325889 h 4698422"/>
              <a:gd name="connsiteX3" fmla="*/ 3220667 w 6471087"/>
              <a:gd name="connsiteY3" fmla="*/ 2565229 h 4698422"/>
              <a:gd name="connsiteX4" fmla="*/ 3208393 w 6471087"/>
              <a:gd name="connsiteY4" fmla="*/ 1779705 h 4698422"/>
              <a:gd name="connsiteX5" fmla="*/ 4343722 w 6471087"/>
              <a:gd name="connsiteY5" fmla="*/ 1749020 h 4698422"/>
              <a:gd name="connsiteX6" fmla="*/ 4227120 w 6471087"/>
              <a:gd name="connsiteY6" fmla="*/ 2988676 h 4698422"/>
              <a:gd name="connsiteX7" fmla="*/ 1594385 w 6471087"/>
              <a:gd name="connsiteY7" fmla="*/ 3350754 h 4698422"/>
              <a:gd name="connsiteX8" fmla="*/ 1496194 w 6471087"/>
              <a:gd name="connsiteY8" fmla="*/ 2749337 h 4698422"/>
              <a:gd name="connsiteX9" fmla="*/ 403824 w 6471087"/>
              <a:gd name="connsiteY9" fmla="*/ 2712515 h 4698422"/>
              <a:gd name="connsiteX10" fmla="*/ 483604 w 6471087"/>
              <a:gd name="connsiteY10" fmla="*/ 4492220 h 4698422"/>
              <a:gd name="connsiteX11" fmla="*/ 6049784 w 6471087"/>
              <a:gd name="connsiteY11" fmla="*/ 4516768 h 4698422"/>
              <a:gd name="connsiteX12" fmla="*/ 6062057 w 6471087"/>
              <a:gd name="connsiteY12" fmla="*/ 3197331 h 4698422"/>
              <a:gd name="connsiteX0" fmla="*/ 2416730 w 6471087"/>
              <a:gd name="connsiteY0" fmla="*/ 0 h 4698422"/>
              <a:gd name="connsiteX1" fmla="*/ 2473889 w 6471087"/>
              <a:gd name="connsiteY1" fmla="*/ 521785 h 4698422"/>
              <a:gd name="connsiteX2" fmla="*/ 2551744 w 6471087"/>
              <a:gd name="connsiteY2" fmla="*/ 2325889 h 4698422"/>
              <a:gd name="connsiteX3" fmla="*/ 3220667 w 6471087"/>
              <a:gd name="connsiteY3" fmla="*/ 2565229 h 4698422"/>
              <a:gd name="connsiteX4" fmla="*/ 3208393 w 6471087"/>
              <a:gd name="connsiteY4" fmla="*/ 1779705 h 4698422"/>
              <a:gd name="connsiteX5" fmla="*/ 4343722 w 6471087"/>
              <a:gd name="connsiteY5" fmla="*/ 1749020 h 4698422"/>
              <a:gd name="connsiteX6" fmla="*/ 4227120 w 6471087"/>
              <a:gd name="connsiteY6" fmla="*/ 2988676 h 4698422"/>
              <a:gd name="connsiteX7" fmla="*/ 1594385 w 6471087"/>
              <a:gd name="connsiteY7" fmla="*/ 3350754 h 4698422"/>
              <a:gd name="connsiteX8" fmla="*/ 1496194 w 6471087"/>
              <a:gd name="connsiteY8" fmla="*/ 2749337 h 4698422"/>
              <a:gd name="connsiteX9" fmla="*/ 403824 w 6471087"/>
              <a:gd name="connsiteY9" fmla="*/ 2712515 h 4698422"/>
              <a:gd name="connsiteX10" fmla="*/ 483604 w 6471087"/>
              <a:gd name="connsiteY10" fmla="*/ 4492220 h 4698422"/>
              <a:gd name="connsiteX11" fmla="*/ 6049784 w 6471087"/>
              <a:gd name="connsiteY11" fmla="*/ 4516768 h 4698422"/>
              <a:gd name="connsiteX12" fmla="*/ 6062057 w 6471087"/>
              <a:gd name="connsiteY12" fmla="*/ 3197331 h 4698422"/>
              <a:gd name="connsiteX0" fmla="*/ 2416730 w 6471087"/>
              <a:gd name="connsiteY0" fmla="*/ 0 h 4698422"/>
              <a:gd name="connsiteX1" fmla="*/ 2473889 w 6471087"/>
              <a:gd name="connsiteY1" fmla="*/ 521785 h 4698422"/>
              <a:gd name="connsiteX2" fmla="*/ 2551744 w 6471087"/>
              <a:gd name="connsiteY2" fmla="*/ 2325889 h 4698422"/>
              <a:gd name="connsiteX3" fmla="*/ 3220667 w 6471087"/>
              <a:gd name="connsiteY3" fmla="*/ 2565229 h 4698422"/>
              <a:gd name="connsiteX4" fmla="*/ 3208393 w 6471087"/>
              <a:gd name="connsiteY4" fmla="*/ 1779705 h 4698422"/>
              <a:gd name="connsiteX5" fmla="*/ 4343722 w 6471087"/>
              <a:gd name="connsiteY5" fmla="*/ 1749020 h 4698422"/>
              <a:gd name="connsiteX6" fmla="*/ 4227120 w 6471087"/>
              <a:gd name="connsiteY6" fmla="*/ 2988676 h 4698422"/>
              <a:gd name="connsiteX7" fmla="*/ 1594385 w 6471087"/>
              <a:gd name="connsiteY7" fmla="*/ 3350754 h 4698422"/>
              <a:gd name="connsiteX8" fmla="*/ 1496194 w 6471087"/>
              <a:gd name="connsiteY8" fmla="*/ 2749337 h 4698422"/>
              <a:gd name="connsiteX9" fmla="*/ 403824 w 6471087"/>
              <a:gd name="connsiteY9" fmla="*/ 2712515 h 4698422"/>
              <a:gd name="connsiteX10" fmla="*/ 483604 w 6471087"/>
              <a:gd name="connsiteY10" fmla="*/ 4492220 h 4698422"/>
              <a:gd name="connsiteX11" fmla="*/ 6049784 w 6471087"/>
              <a:gd name="connsiteY11" fmla="*/ 4516768 h 4698422"/>
              <a:gd name="connsiteX12" fmla="*/ 6062057 w 6471087"/>
              <a:gd name="connsiteY12" fmla="*/ 3197331 h 4698422"/>
              <a:gd name="connsiteX0" fmla="*/ 2465825 w 6471087"/>
              <a:gd name="connsiteY0" fmla="*/ 0 h 4698422"/>
              <a:gd name="connsiteX1" fmla="*/ 2473889 w 6471087"/>
              <a:gd name="connsiteY1" fmla="*/ 521785 h 4698422"/>
              <a:gd name="connsiteX2" fmla="*/ 2551744 w 6471087"/>
              <a:gd name="connsiteY2" fmla="*/ 2325889 h 4698422"/>
              <a:gd name="connsiteX3" fmla="*/ 3220667 w 6471087"/>
              <a:gd name="connsiteY3" fmla="*/ 2565229 h 4698422"/>
              <a:gd name="connsiteX4" fmla="*/ 3208393 w 6471087"/>
              <a:gd name="connsiteY4" fmla="*/ 1779705 h 4698422"/>
              <a:gd name="connsiteX5" fmla="*/ 4343722 w 6471087"/>
              <a:gd name="connsiteY5" fmla="*/ 1749020 h 4698422"/>
              <a:gd name="connsiteX6" fmla="*/ 4227120 w 6471087"/>
              <a:gd name="connsiteY6" fmla="*/ 2988676 h 4698422"/>
              <a:gd name="connsiteX7" fmla="*/ 1594385 w 6471087"/>
              <a:gd name="connsiteY7" fmla="*/ 3350754 h 4698422"/>
              <a:gd name="connsiteX8" fmla="*/ 1496194 w 6471087"/>
              <a:gd name="connsiteY8" fmla="*/ 2749337 h 4698422"/>
              <a:gd name="connsiteX9" fmla="*/ 403824 w 6471087"/>
              <a:gd name="connsiteY9" fmla="*/ 2712515 h 4698422"/>
              <a:gd name="connsiteX10" fmla="*/ 483604 w 6471087"/>
              <a:gd name="connsiteY10" fmla="*/ 4492220 h 4698422"/>
              <a:gd name="connsiteX11" fmla="*/ 6049784 w 6471087"/>
              <a:gd name="connsiteY11" fmla="*/ 4516768 h 4698422"/>
              <a:gd name="connsiteX12" fmla="*/ 6062057 w 6471087"/>
              <a:gd name="connsiteY12" fmla="*/ 3197331 h 4698422"/>
              <a:gd name="connsiteX0" fmla="*/ 2465825 w 6471087"/>
              <a:gd name="connsiteY0" fmla="*/ 0 h 4698422"/>
              <a:gd name="connsiteX1" fmla="*/ 2473889 w 6471087"/>
              <a:gd name="connsiteY1" fmla="*/ 521785 h 4698422"/>
              <a:gd name="connsiteX2" fmla="*/ 2551744 w 6471087"/>
              <a:gd name="connsiteY2" fmla="*/ 2325889 h 4698422"/>
              <a:gd name="connsiteX3" fmla="*/ 3220667 w 6471087"/>
              <a:gd name="connsiteY3" fmla="*/ 2565229 h 4698422"/>
              <a:gd name="connsiteX4" fmla="*/ 3208393 w 6471087"/>
              <a:gd name="connsiteY4" fmla="*/ 1779705 h 4698422"/>
              <a:gd name="connsiteX5" fmla="*/ 4343722 w 6471087"/>
              <a:gd name="connsiteY5" fmla="*/ 1749020 h 4698422"/>
              <a:gd name="connsiteX6" fmla="*/ 4227120 w 6471087"/>
              <a:gd name="connsiteY6" fmla="*/ 2988676 h 4698422"/>
              <a:gd name="connsiteX7" fmla="*/ 1594385 w 6471087"/>
              <a:gd name="connsiteY7" fmla="*/ 3350754 h 4698422"/>
              <a:gd name="connsiteX8" fmla="*/ 1496194 w 6471087"/>
              <a:gd name="connsiteY8" fmla="*/ 2749337 h 4698422"/>
              <a:gd name="connsiteX9" fmla="*/ 403824 w 6471087"/>
              <a:gd name="connsiteY9" fmla="*/ 2712515 h 4698422"/>
              <a:gd name="connsiteX10" fmla="*/ 483604 w 6471087"/>
              <a:gd name="connsiteY10" fmla="*/ 4492220 h 4698422"/>
              <a:gd name="connsiteX11" fmla="*/ 6049784 w 6471087"/>
              <a:gd name="connsiteY11" fmla="*/ 4516768 h 4698422"/>
              <a:gd name="connsiteX12" fmla="*/ 6062057 w 6471087"/>
              <a:gd name="connsiteY12" fmla="*/ 3197331 h 4698422"/>
              <a:gd name="connsiteX0" fmla="*/ 2465825 w 6471087"/>
              <a:gd name="connsiteY0" fmla="*/ 0 h 4698422"/>
              <a:gd name="connsiteX1" fmla="*/ 2551744 w 6471087"/>
              <a:gd name="connsiteY1" fmla="*/ 2325889 h 4698422"/>
              <a:gd name="connsiteX2" fmla="*/ 3220667 w 6471087"/>
              <a:gd name="connsiteY2" fmla="*/ 2565229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227120 w 6471087"/>
              <a:gd name="connsiteY5" fmla="*/ 2988676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220667 w 6471087"/>
              <a:gd name="connsiteY2" fmla="*/ 2565229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227120 w 6471087"/>
              <a:gd name="connsiteY5" fmla="*/ 2988676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220667 w 6471087"/>
              <a:gd name="connsiteY2" fmla="*/ 2565229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227120 w 6471087"/>
              <a:gd name="connsiteY5" fmla="*/ 2988676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220667 w 6471087"/>
              <a:gd name="connsiteY2" fmla="*/ 2565229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227120 w 6471087"/>
              <a:gd name="connsiteY5" fmla="*/ 2988676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227120 w 6471087"/>
              <a:gd name="connsiteY5" fmla="*/ 2988676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227120 w 6471087"/>
              <a:gd name="connsiteY5" fmla="*/ 2988676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227120 w 6471087"/>
              <a:gd name="connsiteY5" fmla="*/ 2988676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227120 w 6471087"/>
              <a:gd name="connsiteY5" fmla="*/ 2988676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227120 w 6471087"/>
              <a:gd name="connsiteY5" fmla="*/ 2988676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141203 w 6471087"/>
              <a:gd name="connsiteY5" fmla="*/ 3086867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343721 w 6471087"/>
              <a:gd name="connsiteY5" fmla="*/ 2896623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343721 w 6471087"/>
              <a:gd name="connsiteY5" fmla="*/ 2896623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343721 w 6471087"/>
              <a:gd name="connsiteY5" fmla="*/ 2896623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208393 w 6471087"/>
              <a:gd name="connsiteY3" fmla="*/ 1779705 h 4698422"/>
              <a:gd name="connsiteX4" fmla="*/ 4343722 w 6471087"/>
              <a:gd name="connsiteY4" fmla="*/ 1749020 h 4698422"/>
              <a:gd name="connsiteX5" fmla="*/ 4343721 w 6471087"/>
              <a:gd name="connsiteY5" fmla="*/ 2896623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165435 w 6471087"/>
              <a:gd name="connsiteY3" fmla="*/ 1736747 h 4698422"/>
              <a:gd name="connsiteX4" fmla="*/ 4343722 w 6471087"/>
              <a:gd name="connsiteY4" fmla="*/ 1749020 h 4698422"/>
              <a:gd name="connsiteX5" fmla="*/ 4343721 w 6471087"/>
              <a:gd name="connsiteY5" fmla="*/ 2896623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165435 w 6471087"/>
              <a:gd name="connsiteY3" fmla="*/ 1736747 h 4698422"/>
              <a:gd name="connsiteX4" fmla="*/ 4343722 w 6471087"/>
              <a:gd name="connsiteY4" fmla="*/ 1749020 h 4698422"/>
              <a:gd name="connsiteX5" fmla="*/ 4343721 w 6471087"/>
              <a:gd name="connsiteY5" fmla="*/ 2896623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165435 w 6471087"/>
              <a:gd name="connsiteY3" fmla="*/ 1736747 h 4698422"/>
              <a:gd name="connsiteX4" fmla="*/ 4343722 w 6471087"/>
              <a:gd name="connsiteY4" fmla="*/ 1749020 h 4698422"/>
              <a:gd name="connsiteX5" fmla="*/ 4343721 w 6471087"/>
              <a:gd name="connsiteY5" fmla="*/ 2896623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165435 w 6471087"/>
              <a:gd name="connsiteY3" fmla="*/ 1736747 h 4698422"/>
              <a:gd name="connsiteX4" fmla="*/ 4343722 w 6471087"/>
              <a:gd name="connsiteY4" fmla="*/ 1749020 h 4698422"/>
              <a:gd name="connsiteX5" fmla="*/ 4263941 w 6471087"/>
              <a:gd name="connsiteY5" fmla="*/ 2957992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165435 w 6471087"/>
              <a:gd name="connsiteY3" fmla="*/ 1736747 h 4698422"/>
              <a:gd name="connsiteX4" fmla="*/ 4343722 w 6471087"/>
              <a:gd name="connsiteY4" fmla="*/ 1749020 h 4698422"/>
              <a:gd name="connsiteX5" fmla="*/ 4263941 w 6471087"/>
              <a:gd name="connsiteY5" fmla="*/ 2957992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165435 w 6471087"/>
              <a:gd name="connsiteY3" fmla="*/ 1736747 h 4698422"/>
              <a:gd name="connsiteX4" fmla="*/ 4343722 w 6471087"/>
              <a:gd name="connsiteY4" fmla="*/ 1749020 h 4698422"/>
              <a:gd name="connsiteX5" fmla="*/ 4263941 w 6471087"/>
              <a:gd name="connsiteY5" fmla="*/ 2957992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165435 w 6471087"/>
              <a:gd name="connsiteY3" fmla="*/ 1736747 h 4698422"/>
              <a:gd name="connsiteX4" fmla="*/ 4343722 w 6471087"/>
              <a:gd name="connsiteY4" fmla="*/ 1749020 h 4698422"/>
              <a:gd name="connsiteX5" fmla="*/ 4263941 w 6471087"/>
              <a:gd name="connsiteY5" fmla="*/ 2957992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5825 w 6471087"/>
              <a:gd name="connsiteY0" fmla="*/ 0 h 4698422"/>
              <a:gd name="connsiteX1" fmla="*/ 2594703 w 6471087"/>
              <a:gd name="connsiteY1" fmla="*/ 2454764 h 4698422"/>
              <a:gd name="connsiteX2" fmla="*/ 3147024 w 6471087"/>
              <a:gd name="connsiteY2" fmla="*/ 2509997 h 4698422"/>
              <a:gd name="connsiteX3" fmla="*/ 3165435 w 6471087"/>
              <a:gd name="connsiteY3" fmla="*/ 1736747 h 4698422"/>
              <a:gd name="connsiteX4" fmla="*/ 4343722 w 6471087"/>
              <a:gd name="connsiteY4" fmla="*/ 1749020 h 4698422"/>
              <a:gd name="connsiteX5" fmla="*/ 4263941 w 6471087"/>
              <a:gd name="connsiteY5" fmla="*/ 2957992 h 4698422"/>
              <a:gd name="connsiteX6" fmla="*/ 1594385 w 6471087"/>
              <a:gd name="connsiteY6" fmla="*/ 3350754 h 4698422"/>
              <a:gd name="connsiteX7" fmla="*/ 1496194 w 6471087"/>
              <a:gd name="connsiteY7" fmla="*/ 2749337 h 4698422"/>
              <a:gd name="connsiteX8" fmla="*/ 403824 w 6471087"/>
              <a:gd name="connsiteY8" fmla="*/ 2712515 h 4698422"/>
              <a:gd name="connsiteX9" fmla="*/ 483604 w 6471087"/>
              <a:gd name="connsiteY9" fmla="*/ 4492220 h 4698422"/>
              <a:gd name="connsiteX10" fmla="*/ 6049784 w 6471087"/>
              <a:gd name="connsiteY10" fmla="*/ 4516768 h 4698422"/>
              <a:gd name="connsiteX11" fmla="*/ 6062057 w 6471087"/>
              <a:gd name="connsiteY11" fmla="*/ 3197331 h 4698422"/>
              <a:gd name="connsiteX0" fmla="*/ 2467518 w 6472780"/>
              <a:gd name="connsiteY0" fmla="*/ 0 h 4698422"/>
              <a:gd name="connsiteX1" fmla="*/ 2596396 w 6472780"/>
              <a:gd name="connsiteY1" fmla="*/ 2454764 h 4698422"/>
              <a:gd name="connsiteX2" fmla="*/ 3148717 w 6472780"/>
              <a:gd name="connsiteY2" fmla="*/ 2509997 h 4698422"/>
              <a:gd name="connsiteX3" fmla="*/ 3167128 w 6472780"/>
              <a:gd name="connsiteY3" fmla="*/ 1736747 h 4698422"/>
              <a:gd name="connsiteX4" fmla="*/ 4345415 w 6472780"/>
              <a:gd name="connsiteY4" fmla="*/ 1749020 h 4698422"/>
              <a:gd name="connsiteX5" fmla="*/ 4265634 w 6472780"/>
              <a:gd name="connsiteY5" fmla="*/ 2957992 h 4698422"/>
              <a:gd name="connsiteX6" fmla="*/ 1596078 w 6472780"/>
              <a:gd name="connsiteY6" fmla="*/ 3350754 h 4698422"/>
              <a:gd name="connsiteX7" fmla="*/ 1497887 w 6472780"/>
              <a:gd name="connsiteY7" fmla="*/ 2749337 h 4698422"/>
              <a:gd name="connsiteX8" fmla="*/ 405517 w 6472780"/>
              <a:gd name="connsiteY8" fmla="*/ 2712515 h 4698422"/>
              <a:gd name="connsiteX9" fmla="*/ 485297 w 6472780"/>
              <a:gd name="connsiteY9" fmla="*/ 4492220 h 4698422"/>
              <a:gd name="connsiteX10" fmla="*/ 6051477 w 6472780"/>
              <a:gd name="connsiteY10" fmla="*/ 4516768 h 4698422"/>
              <a:gd name="connsiteX11" fmla="*/ 6063750 w 6472780"/>
              <a:gd name="connsiteY11" fmla="*/ 3197331 h 4698422"/>
              <a:gd name="connsiteX0" fmla="*/ 2148397 w 6153659"/>
              <a:gd name="connsiteY0" fmla="*/ 0 h 4646019"/>
              <a:gd name="connsiteX1" fmla="*/ 2277275 w 6153659"/>
              <a:gd name="connsiteY1" fmla="*/ 2454764 h 4646019"/>
              <a:gd name="connsiteX2" fmla="*/ 2829596 w 6153659"/>
              <a:gd name="connsiteY2" fmla="*/ 2509997 h 4646019"/>
              <a:gd name="connsiteX3" fmla="*/ 2848007 w 6153659"/>
              <a:gd name="connsiteY3" fmla="*/ 1736747 h 4646019"/>
              <a:gd name="connsiteX4" fmla="*/ 4026294 w 6153659"/>
              <a:gd name="connsiteY4" fmla="*/ 1749020 h 4646019"/>
              <a:gd name="connsiteX5" fmla="*/ 3946513 w 6153659"/>
              <a:gd name="connsiteY5" fmla="*/ 2957992 h 4646019"/>
              <a:gd name="connsiteX6" fmla="*/ 1276957 w 6153659"/>
              <a:gd name="connsiteY6" fmla="*/ 3350754 h 4646019"/>
              <a:gd name="connsiteX7" fmla="*/ 1178766 w 6153659"/>
              <a:gd name="connsiteY7" fmla="*/ 2749337 h 4646019"/>
              <a:gd name="connsiteX8" fmla="*/ 86396 w 6153659"/>
              <a:gd name="connsiteY8" fmla="*/ 2712515 h 4646019"/>
              <a:gd name="connsiteX9" fmla="*/ 166176 w 6153659"/>
              <a:gd name="connsiteY9" fmla="*/ 4492220 h 4646019"/>
              <a:gd name="connsiteX10" fmla="*/ 5732356 w 6153659"/>
              <a:gd name="connsiteY10" fmla="*/ 4516768 h 4646019"/>
              <a:gd name="connsiteX11" fmla="*/ 5744629 w 6153659"/>
              <a:gd name="connsiteY11" fmla="*/ 3197331 h 4646019"/>
              <a:gd name="connsiteX0" fmla="*/ 2129485 w 6134747"/>
              <a:gd name="connsiteY0" fmla="*/ 0 h 4633193"/>
              <a:gd name="connsiteX1" fmla="*/ 2258363 w 6134747"/>
              <a:gd name="connsiteY1" fmla="*/ 2454764 h 4633193"/>
              <a:gd name="connsiteX2" fmla="*/ 2810684 w 6134747"/>
              <a:gd name="connsiteY2" fmla="*/ 2509997 h 4633193"/>
              <a:gd name="connsiteX3" fmla="*/ 2829095 w 6134747"/>
              <a:gd name="connsiteY3" fmla="*/ 1736747 h 4633193"/>
              <a:gd name="connsiteX4" fmla="*/ 4007382 w 6134747"/>
              <a:gd name="connsiteY4" fmla="*/ 1749020 h 4633193"/>
              <a:gd name="connsiteX5" fmla="*/ 3927601 w 6134747"/>
              <a:gd name="connsiteY5" fmla="*/ 2957992 h 4633193"/>
              <a:gd name="connsiteX6" fmla="*/ 1258045 w 6134747"/>
              <a:gd name="connsiteY6" fmla="*/ 3350754 h 4633193"/>
              <a:gd name="connsiteX7" fmla="*/ 1159854 w 6134747"/>
              <a:gd name="connsiteY7" fmla="*/ 2749337 h 4633193"/>
              <a:gd name="connsiteX8" fmla="*/ 67484 w 6134747"/>
              <a:gd name="connsiteY8" fmla="*/ 2712515 h 4633193"/>
              <a:gd name="connsiteX9" fmla="*/ 147264 w 6134747"/>
              <a:gd name="connsiteY9" fmla="*/ 4492220 h 4633193"/>
              <a:gd name="connsiteX10" fmla="*/ 5713444 w 6134747"/>
              <a:gd name="connsiteY10" fmla="*/ 4516768 h 4633193"/>
              <a:gd name="connsiteX11" fmla="*/ 5725717 w 6134747"/>
              <a:gd name="connsiteY11" fmla="*/ 3197331 h 4633193"/>
              <a:gd name="connsiteX0" fmla="*/ 2097727 w 6102989"/>
              <a:gd name="connsiteY0" fmla="*/ 0 h 4633193"/>
              <a:gd name="connsiteX1" fmla="*/ 2226605 w 6102989"/>
              <a:gd name="connsiteY1" fmla="*/ 2454764 h 4633193"/>
              <a:gd name="connsiteX2" fmla="*/ 2778926 w 6102989"/>
              <a:gd name="connsiteY2" fmla="*/ 2509997 h 4633193"/>
              <a:gd name="connsiteX3" fmla="*/ 2797337 w 6102989"/>
              <a:gd name="connsiteY3" fmla="*/ 1736747 h 4633193"/>
              <a:gd name="connsiteX4" fmla="*/ 3975624 w 6102989"/>
              <a:gd name="connsiteY4" fmla="*/ 1749020 h 4633193"/>
              <a:gd name="connsiteX5" fmla="*/ 3895843 w 6102989"/>
              <a:gd name="connsiteY5" fmla="*/ 2957992 h 4633193"/>
              <a:gd name="connsiteX6" fmla="*/ 1226287 w 6102989"/>
              <a:gd name="connsiteY6" fmla="*/ 3350754 h 4633193"/>
              <a:gd name="connsiteX7" fmla="*/ 1128096 w 6102989"/>
              <a:gd name="connsiteY7" fmla="*/ 2749337 h 4633193"/>
              <a:gd name="connsiteX8" fmla="*/ 35726 w 6102989"/>
              <a:gd name="connsiteY8" fmla="*/ 2712515 h 4633193"/>
              <a:gd name="connsiteX9" fmla="*/ 115506 w 6102989"/>
              <a:gd name="connsiteY9" fmla="*/ 4492220 h 4633193"/>
              <a:gd name="connsiteX10" fmla="*/ 5681686 w 6102989"/>
              <a:gd name="connsiteY10" fmla="*/ 4516768 h 4633193"/>
              <a:gd name="connsiteX11" fmla="*/ 5693959 w 6102989"/>
              <a:gd name="connsiteY11" fmla="*/ 3197331 h 4633193"/>
              <a:gd name="connsiteX0" fmla="*/ 2097727 w 5749256"/>
              <a:gd name="connsiteY0" fmla="*/ 0 h 4596425"/>
              <a:gd name="connsiteX1" fmla="*/ 2226605 w 5749256"/>
              <a:gd name="connsiteY1" fmla="*/ 2454764 h 4596425"/>
              <a:gd name="connsiteX2" fmla="*/ 2778926 w 5749256"/>
              <a:gd name="connsiteY2" fmla="*/ 2509997 h 4596425"/>
              <a:gd name="connsiteX3" fmla="*/ 2797337 w 5749256"/>
              <a:gd name="connsiteY3" fmla="*/ 1736747 h 4596425"/>
              <a:gd name="connsiteX4" fmla="*/ 3975624 w 5749256"/>
              <a:gd name="connsiteY4" fmla="*/ 1749020 h 4596425"/>
              <a:gd name="connsiteX5" fmla="*/ 3895843 w 5749256"/>
              <a:gd name="connsiteY5" fmla="*/ 2957992 h 4596425"/>
              <a:gd name="connsiteX6" fmla="*/ 1226287 w 5749256"/>
              <a:gd name="connsiteY6" fmla="*/ 3350754 h 4596425"/>
              <a:gd name="connsiteX7" fmla="*/ 1128096 w 5749256"/>
              <a:gd name="connsiteY7" fmla="*/ 2749337 h 4596425"/>
              <a:gd name="connsiteX8" fmla="*/ 35726 w 5749256"/>
              <a:gd name="connsiteY8" fmla="*/ 2712515 h 4596425"/>
              <a:gd name="connsiteX9" fmla="*/ 115506 w 5749256"/>
              <a:gd name="connsiteY9" fmla="*/ 4492220 h 4596425"/>
              <a:gd name="connsiteX10" fmla="*/ 5681686 w 5749256"/>
              <a:gd name="connsiteY10" fmla="*/ 4516768 h 4596425"/>
              <a:gd name="connsiteX11" fmla="*/ 5693959 w 5749256"/>
              <a:gd name="connsiteY11" fmla="*/ 3197331 h 4596425"/>
              <a:gd name="connsiteX0" fmla="*/ 2097727 w 6102989"/>
              <a:gd name="connsiteY0" fmla="*/ 0 h 4653697"/>
              <a:gd name="connsiteX1" fmla="*/ 2226605 w 6102989"/>
              <a:gd name="connsiteY1" fmla="*/ 2454764 h 4653697"/>
              <a:gd name="connsiteX2" fmla="*/ 2778926 w 6102989"/>
              <a:gd name="connsiteY2" fmla="*/ 2509997 h 4653697"/>
              <a:gd name="connsiteX3" fmla="*/ 2797337 w 6102989"/>
              <a:gd name="connsiteY3" fmla="*/ 1736747 h 4653697"/>
              <a:gd name="connsiteX4" fmla="*/ 3975624 w 6102989"/>
              <a:gd name="connsiteY4" fmla="*/ 1749020 h 4653697"/>
              <a:gd name="connsiteX5" fmla="*/ 3895843 w 6102989"/>
              <a:gd name="connsiteY5" fmla="*/ 2957992 h 4653697"/>
              <a:gd name="connsiteX6" fmla="*/ 1226287 w 6102989"/>
              <a:gd name="connsiteY6" fmla="*/ 3350754 h 4653697"/>
              <a:gd name="connsiteX7" fmla="*/ 1128096 w 6102989"/>
              <a:gd name="connsiteY7" fmla="*/ 2749337 h 4653697"/>
              <a:gd name="connsiteX8" fmla="*/ 35726 w 6102989"/>
              <a:gd name="connsiteY8" fmla="*/ 2712515 h 4653697"/>
              <a:gd name="connsiteX9" fmla="*/ 115506 w 6102989"/>
              <a:gd name="connsiteY9" fmla="*/ 4492220 h 4653697"/>
              <a:gd name="connsiteX10" fmla="*/ 5681686 w 6102989"/>
              <a:gd name="connsiteY10" fmla="*/ 4516768 h 4653697"/>
              <a:gd name="connsiteX11" fmla="*/ 5693959 w 6102989"/>
              <a:gd name="connsiteY11" fmla="*/ 2915033 h 4653697"/>
              <a:gd name="connsiteX0" fmla="*/ 2097727 w 6094677"/>
              <a:gd name="connsiteY0" fmla="*/ 0 h 4653697"/>
              <a:gd name="connsiteX1" fmla="*/ 2226605 w 6094677"/>
              <a:gd name="connsiteY1" fmla="*/ 2454764 h 4653697"/>
              <a:gd name="connsiteX2" fmla="*/ 2778926 w 6094677"/>
              <a:gd name="connsiteY2" fmla="*/ 2509997 h 4653697"/>
              <a:gd name="connsiteX3" fmla="*/ 2797337 w 6094677"/>
              <a:gd name="connsiteY3" fmla="*/ 1736747 h 4653697"/>
              <a:gd name="connsiteX4" fmla="*/ 3975624 w 6094677"/>
              <a:gd name="connsiteY4" fmla="*/ 1749020 h 4653697"/>
              <a:gd name="connsiteX5" fmla="*/ 3895843 w 6094677"/>
              <a:gd name="connsiteY5" fmla="*/ 2957992 h 4653697"/>
              <a:gd name="connsiteX6" fmla="*/ 1226287 w 6094677"/>
              <a:gd name="connsiteY6" fmla="*/ 3350754 h 4653697"/>
              <a:gd name="connsiteX7" fmla="*/ 1128096 w 6094677"/>
              <a:gd name="connsiteY7" fmla="*/ 2749337 h 4653697"/>
              <a:gd name="connsiteX8" fmla="*/ 35726 w 6094677"/>
              <a:gd name="connsiteY8" fmla="*/ 2712515 h 4653697"/>
              <a:gd name="connsiteX9" fmla="*/ 115506 w 6094677"/>
              <a:gd name="connsiteY9" fmla="*/ 4492220 h 4653697"/>
              <a:gd name="connsiteX10" fmla="*/ 5681686 w 6094677"/>
              <a:gd name="connsiteY10" fmla="*/ 4516768 h 4653697"/>
              <a:gd name="connsiteX11" fmla="*/ 5693959 w 6094677"/>
              <a:gd name="connsiteY11" fmla="*/ 2915033 h 4653697"/>
              <a:gd name="connsiteX0" fmla="*/ 2097727 w 5740101"/>
              <a:gd name="connsiteY0" fmla="*/ 0 h 4642980"/>
              <a:gd name="connsiteX1" fmla="*/ 2226605 w 5740101"/>
              <a:gd name="connsiteY1" fmla="*/ 2454764 h 4642980"/>
              <a:gd name="connsiteX2" fmla="*/ 2778926 w 5740101"/>
              <a:gd name="connsiteY2" fmla="*/ 2509997 h 4642980"/>
              <a:gd name="connsiteX3" fmla="*/ 2797337 w 5740101"/>
              <a:gd name="connsiteY3" fmla="*/ 1736747 h 4642980"/>
              <a:gd name="connsiteX4" fmla="*/ 3975624 w 5740101"/>
              <a:gd name="connsiteY4" fmla="*/ 1749020 h 4642980"/>
              <a:gd name="connsiteX5" fmla="*/ 3895843 w 5740101"/>
              <a:gd name="connsiteY5" fmla="*/ 2957992 h 4642980"/>
              <a:gd name="connsiteX6" fmla="*/ 1226287 w 5740101"/>
              <a:gd name="connsiteY6" fmla="*/ 3350754 h 4642980"/>
              <a:gd name="connsiteX7" fmla="*/ 1128096 w 5740101"/>
              <a:gd name="connsiteY7" fmla="*/ 2749337 h 4642980"/>
              <a:gd name="connsiteX8" fmla="*/ 35726 w 5740101"/>
              <a:gd name="connsiteY8" fmla="*/ 2712515 h 4642980"/>
              <a:gd name="connsiteX9" fmla="*/ 115506 w 5740101"/>
              <a:gd name="connsiteY9" fmla="*/ 4492220 h 4642980"/>
              <a:gd name="connsiteX10" fmla="*/ 5681686 w 5740101"/>
              <a:gd name="connsiteY10" fmla="*/ 4516768 h 4642980"/>
              <a:gd name="connsiteX11" fmla="*/ 5693959 w 5740101"/>
              <a:gd name="connsiteY11" fmla="*/ 2915033 h 4642980"/>
              <a:gd name="connsiteX0" fmla="*/ 2097727 w 5740101"/>
              <a:gd name="connsiteY0" fmla="*/ 0 h 4642980"/>
              <a:gd name="connsiteX1" fmla="*/ 2226605 w 5740101"/>
              <a:gd name="connsiteY1" fmla="*/ 2454764 h 4642980"/>
              <a:gd name="connsiteX2" fmla="*/ 2778926 w 5740101"/>
              <a:gd name="connsiteY2" fmla="*/ 2509997 h 4642980"/>
              <a:gd name="connsiteX3" fmla="*/ 2797337 w 5740101"/>
              <a:gd name="connsiteY3" fmla="*/ 1736747 h 4642980"/>
              <a:gd name="connsiteX4" fmla="*/ 3975624 w 5740101"/>
              <a:gd name="connsiteY4" fmla="*/ 1749020 h 4642980"/>
              <a:gd name="connsiteX5" fmla="*/ 3895843 w 5740101"/>
              <a:gd name="connsiteY5" fmla="*/ 2957992 h 4642980"/>
              <a:gd name="connsiteX6" fmla="*/ 1226287 w 5740101"/>
              <a:gd name="connsiteY6" fmla="*/ 3350754 h 4642980"/>
              <a:gd name="connsiteX7" fmla="*/ 1128096 w 5740101"/>
              <a:gd name="connsiteY7" fmla="*/ 2749337 h 4642980"/>
              <a:gd name="connsiteX8" fmla="*/ 35726 w 5740101"/>
              <a:gd name="connsiteY8" fmla="*/ 2712515 h 4642980"/>
              <a:gd name="connsiteX9" fmla="*/ 115506 w 5740101"/>
              <a:gd name="connsiteY9" fmla="*/ 4492220 h 4642980"/>
              <a:gd name="connsiteX10" fmla="*/ 5681686 w 5740101"/>
              <a:gd name="connsiteY10" fmla="*/ 4516768 h 4642980"/>
              <a:gd name="connsiteX11" fmla="*/ 5693959 w 5740101"/>
              <a:gd name="connsiteY11" fmla="*/ 2915033 h 4642980"/>
              <a:gd name="connsiteX0" fmla="*/ 2094457 w 5736831"/>
              <a:gd name="connsiteY0" fmla="*/ 0 h 4633265"/>
              <a:gd name="connsiteX1" fmla="*/ 2223335 w 5736831"/>
              <a:gd name="connsiteY1" fmla="*/ 2454764 h 4633265"/>
              <a:gd name="connsiteX2" fmla="*/ 2775656 w 5736831"/>
              <a:gd name="connsiteY2" fmla="*/ 2509997 h 4633265"/>
              <a:gd name="connsiteX3" fmla="*/ 2794067 w 5736831"/>
              <a:gd name="connsiteY3" fmla="*/ 1736747 h 4633265"/>
              <a:gd name="connsiteX4" fmla="*/ 3972354 w 5736831"/>
              <a:gd name="connsiteY4" fmla="*/ 1749020 h 4633265"/>
              <a:gd name="connsiteX5" fmla="*/ 3892573 w 5736831"/>
              <a:gd name="connsiteY5" fmla="*/ 2957992 h 4633265"/>
              <a:gd name="connsiteX6" fmla="*/ 1223017 w 5736831"/>
              <a:gd name="connsiteY6" fmla="*/ 3350754 h 4633265"/>
              <a:gd name="connsiteX7" fmla="*/ 1124826 w 5736831"/>
              <a:gd name="connsiteY7" fmla="*/ 2749337 h 4633265"/>
              <a:gd name="connsiteX8" fmla="*/ 32456 w 5736831"/>
              <a:gd name="connsiteY8" fmla="*/ 2712515 h 4633265"/>
              <a:gd name="connsiteX9" fmla="*/ 112236 w 5736831"/>
              <a:gd name="connsiteY9" fmla="*/ 4492220 h 4633265"/>
              <a:gd name="connsiteX10" fmla="*/ 5678416 w 5736831"/>
              <a:gd name="connsiteY10" fmla="*/ 4516768 h 4633265"/>
              <a:gd name="connsiteX11" fmla="*/ 5690689 w 5736831"/>
              <a:gd name="connsiteY11" fmla="*/ 2915033 h 4633265"/>
              <a:gd name="connsiteX0" fmla="*/ 2073070 w 5715444"/>
              <a:gd name="connsiteY0" fmla="*/ 0 h 4633265"/>
              <a:gd name="connsiteX1" fmla="*/ 2201948 w 5715444"/>
              <a:gd name="connsiteY1" fmla="*/ 2454764 h 4633265"/>
              <a:gd name="connsiteX2" fmla="*/ 2754269 w 5715444"/>
              <a:gd name="connsiteY2" fmla="*/ 2509997 h 4633265"/>
              <a:gd name="connsiteX3" fmla="*/ 2772680 w 5715444"/>
              <a:gd name="connsiteY3" fmla="*/ 1736747 h 4633265"/>
              <a:gd name="connsiteX4" fmla="*/ 3950967 w 5715444"/>
              <a:gd name="connsiteY4" fmla="*/ 1749020 h 4633265"/>
              <a:gd name="connsiteX5" fmla="*/ 3871186 w 5715444"/>
              <a:gd name="connsiteY5" fmla="*/ 2957992 h 4633265"/>
              <a:gd name="connsiteX6" fmla="*/ 1201630 w 5715444"/>
              <a:gd name="connsiteY6" fmla="*/ 3350754 h 4633265"/>
              <a:gd name="connsiteX7" fmla="*/ 1103439 w 5715444"/>
              <a:gd name="connsiteY7" fmla="*/ 2749337 h 4633265"/>
              <a:gd name="connsiteX8" fmla="*/ 11069 w 5715444"/>
              <a:gd name="connsiteY8" fmla="*/ 2712515 h 4633265"/>
              <a:gd name="connsiteX9" fmla="*/ 90849 w 5715444"/>
              <a:gd name="connsiteY9" fmla="*/ 4492220 h 4633265"/>
              <a:gd name="connsiteX10" fmla="*/ 5657029 w 5715444"/>
              <a:gd name="connsiteY10" fmla="*/ 4516768 h 4633265"/>
              <a:gd name="connsiteX11" fmla="*/ 5669302 w 5715444"/>
              <a:gd name="connsiteY11" fmla="*/ 2915033 h 4633265"/>
              <a:gd name="connsiteX0" fmla="*/ 2073070 w 5715444"/>
              <a:gd name="connsiteY0" fmla="*/ 0 h 4633265"/>
              <a:gd name="connsiteX1" fmla="*/ 2201948 w 5715444"/>
              <a:gd name="connsiteY1" fmla="*/ 2454764 h 4633265"/>
              <a:gd name="connsiteX2" fmla="*/ 2754269 w 5715444"/>
              <a:gd name="connsiteY2" fmla="*/ 2509997 h 4633265"/>
              <a:gd name="connsiteX3" fmla="*/ 2772680 w 5715444"/>
              <a:gd name="connsiteY3" fmla="*/ 1736747 h 4633265"/>
              <a:gd name="connsiteX4" fmla="*/ 3950967 w 5715444"/>
              <a:gd name="connsiteY4" fmla="*/ 1749020 h 4633265"/>
              <a:gd name="connsiteX5" fmla="*/ 3871186 w 5715444"/>
              <a:gd name="connsiteY5" fmla="*/ 2957992 h 4633265"/>
              <a:gd name="connsiteX6" fmla="*/ 1201630 w 5715444"/>
              <a:gd name="connsiteY6" fmla="*/ 3350754 h 4633265"/>
              <a:gd name="connsiteX7" fmla="*/ 1103439 w 5715444"/>
              <a:gd name="connsiteY7" fmla="*/ 2749337 h 4633265"/>
              <a:gd name="connsiteX8" fmla="*/ 11069 w 5715444"/>
              <a:gd name="connsiteY8" fmla="*/ 2712515 h 4633265"/>
              <a:gd name="connsiteX9" fmla="*/ 90849 w 5715444"/>
              <a:gd name="connsiteY9" fmla="*/ 4492220 h 4633265"/>
              <a:gd name="connsiteX10" fmla="*/ 5657029 w 5715444"/>
              <a:gd name="connsiteY10" fmla="*/ 4516768 h 4633265"/>
              <a:gd name="connsiteX11" fmla="*/ 5669302 w 5715444"/>
              <a:gd name="connsiteY11" fmla="*/ 2915033 h 4633265"/>
              <a:gd name="connsiteX0" fmla="*/ 2073070 w 5715444"/>
              <a:gd name="connsiteY0" fmla="*/ 0 h 4633265"/>
              <a:gd name="connsiteX1" fmla="*/ 2201948 w 5715444"/>
              <a:gd name="connsiteY1" fmla="*/ 2454764 h 4633265"/>
              <a:gd name="connsiteX2" fmla="*/ 2754269 w 5715444"/>
              <a:gd name="connsiteY2" fmla="*/ 2509997 h 4633265"/>
              <a:gd name="connsiteX3" fmla="*/ 2772680 w 5715444"/>
              <a:gd name="connsiteY3" fmla="*/ 1736747 h 4633265"/>
              <a:gd name="connsiteX4" fmla="*/ 3950967 w 5715444"/>
              <a:gd name="connsiteY4" fmla="*/ 1749020 h 4633265"/>
              <a:gd name="connsiteX5" fmla="*/ 3871186 w 5715444"/>
              <a:gd name="connsiteY5" fmla="*/ 2957992 h 4633265"/>
              <a:gd name="connsiteX6" fmla="*/ 1201630 w 5715444"/>
              <a:gd name="connsiteY6" fmla="*/ 3350754 h 4633265"/>
              <a:gd name="connsiteX7" fmla="*/ 1103439 w 5715444"/>
              <a:gd name="connsiteY7" fmla="*/ 2749337 h 4633265"/>
              <a:gd name="connsiteX8" fmla="*/ 11069 w 5715444"/>
              <a:gd name="connsiteY8" fmla="*/ 2712515 h 4633265"/>
              <a:gd name="connsiteX9" fmla="*/ 90849 w 5715444"/>
              <a:gd name="connsiteY9" fmla="*/ 4492220 h 4633265"/>
              <a:gd name="connsiteX10" fmla="*/ 5657029 w 5715444"/>
              <a:gd name="connsiteY10" fmla="*/ 4516768 h 4633265"/>
              <a:gd name="connsiteX11" fmla="*/ 5669302 w 5715444"/>
              <a:gd name="connsiteY11" fmla="*/ 2915033 h 4633265"/>
              <a:gd name="connsiteX0" fmla="*/ 2073070 w 5715444"/>
              <a:gd name="connsiteY0" fmla="*/ 0 h 4633265"/>
              <a:gd name="connsiteX1" fmla="*/ 2201948 w 5715444"/>
              <a:gd name="connsiteY1" fmla="*/ 2454764 h 4633265"/>
              <a:gd name="connsiteX2" fmla="*/ 2754269 w 5715444"/>
              <a:gd name="connsiteY2" fmla="*/ 2509997 h 4633265"/>
              <a:gd name="connsiteX3" fmla="*/ 2772680 w 5715444"/>
              <a:gd name="connsiteY3" fmla="*/ 1736747 h 4633265"/>
              <a:gd name="connsiteX4" fmla="*/ 3950967 w 5715444"/>
              <a:gd name="connsiteY4" fmla="*/ 1749020 h 4633265"/>
              <a:gd name="connsiteX5" fmla="*/ 3883460 w 5715444"/>
              <a:gd name="connsiteY5" fmla="*/ 3313932 h 4633265"/>
              <a:gd name="connsiteX6" fmla="*/ 1201630 w 5715444"/>
              <a:gd name="connsiteY6" fmla="*/ 3350754 h 4633265"/>
              <a:gd name="connsiteX7" fmla="*/ 1103439 w 5715444"/>
              <a:gd name="connsiteY7" fmla="*/ 2749337 h 4633265"/>
              <a:gd name="connsiteX8" fmla="*/ 11069 w 5715444"/>
              <a:gd name="connsiteY8" fmla="*/ 2712515 h 4633265"/>
              <a:gd name="connsiteX9" fmla="*/ 90849 w 5715444"/>
              <a:gd name="connsiteY9" fmla="*/ 4492220 h 4633265"/>
              <a:gd name="connsiteX10" fmla="*/ 5657029 w 5715444"/>
              <a:gd name="connsiteY10" fmla="*/ 4516768 h 4633265"/>
              <a:gd name="connsiteX11" fmla="*/ 5669302 w 5715444"/>
              <a:gd name="connsiteY11" fmla="*/ 2915033 h 4633265"/>
              <a:gd name="connsiteX0" fmla="*/ 2073070 w 5715444"/>
              <a:gd name="connsiteY0" fmla="*/ 0 h 4633265"/>
              <a:gd name="connsiteX1" fmla="*/ 2201948 w 5715444"/>
              <a:gd name="connsiteY1" fmla="*/ 2454764 h 4633265"/>
              <a:gd name="connsiteX2" fmla="*/ 2754269 w 5715444"/>
              <a:gd name="connsiteY2" fmla="*/ 2509997 h 4633265"/>
              <a:gd name="connsiteX3" fmla="*/ 2772680 w 5715444"/>
              <a:gd name="connsiteY3" fmla="*/ 1736747 h 4633265"/>
              <a:gd name="connsiteX4" fmla="*/ 3950967 w 5715444"/>
              <a:gd name="connsiteY4" fmla="*/ 1749020 h 4633265"/>
              <a:gd name="connsiteX5" fmla="*/ 3883460 w 5715444"/>
              <a:gd name="connsiteY5" fmla="*/ 3313932 h 4633265"/>
              <a:gd name="connsiteX6" fmla="*/ 1201630 w 5715444"/>
              <a:gd name="connsiteY6" fmla="*/ 3350754 h 4633265"/>
              <a:gd name="connsiteX7" fmla="*/ 1103439 w 5715444"/>
              <a:gd name="connsiteY7" fmla="*/ 2749337 h 4633265"/>
              <a:gd name="connsiteX8" fmla="*/ 11069 w 5715444"/>
              <a:gd name="connsiteY8" fmla="*/ 2712515 h 4633265"/>
              <a:gd name="connsiteX9" fmla="*/ 90849 w 5715444"/>
              <a:gd name="connsiteY9" fmla="*/ 4492220 h 4633265"/>
              <a:gd name="connsiteX10" fmla="*/ 5657029 w 5715444"/>
              <a:gd name="connsiteY10" fmla="*/ 4516768 h 4633265"/>
              <a:gd name="connsiteX11" fmla="*/ 5669302 w 5715444"/>
              <a:gd name="connsiteY11" fmla="*/ 2915033 h 4633265"/>
              <a:gd name="connsiteX0" fmla="*/ 2073070 w 5715444"/>
              <a:gd name="connsiteY0" fmla="*/ 0 h 4633265"/>
              <a:gd name="connsiteX1" fmla="*/ 2201948 w 5715444"/>
              <a:gd name="connsiteY1" fmla="*/ 2454764 h 4633265"/>
              <a:gd name="connsiteX2" fmla="*/ 2754269 w 5715444"/>
              <a:gd name="connsiteY2" fmla="*/ 2509997 h 4633265"/>
              <a:gd name="connsiteX3" fmla="*/ 2772680 w 5715444"/>
              <a:gd name="connsiteY3" fmla="*/ 1736747 h 4633265"/>
              <a:gd name="connsiteX4" fmla="*/ 3950967 w 5715444"/>
              <a:gd name="connsiteY4" fmla="*/ 1749020 h 4633265"/>
              <a:gd name="connsiteX5" fmla="*/ 3883460 w 5715444"/>
              <a:gd name="connsiteY5" fmla="*/ 3313932 h 4633265"/>
              <a:gd name="connsiteX6" fmla="*/ 1201630 w 5715444"/>
              <a:gd name="connsiteY6" fmla="*/ 3350754 h 4633265"/>
              <a:gd name="connsiteX7" fmla="*/ 1103439 w 5715444"/>
              <a:gd name="connsiteY7" fmla="*/ 2749337 h 4633265"/>
              <a:gd name="connsiteX8" fmla="*/ 11069 w 5715444"/>
              <a:gd name="connsiteY8" fmla="*/ 2712515 h 4633265"/>
              <a:gd name="connsiteX9" fmla="*/ 90849 w 5715444"/>
              <a:gd name="connsiteY9" fmla="*/ 4492220 h 4633265"/>
              <a:gd name="connsiteX10" fmla="*/ 5657029 w 5715444"/>
              <a:gd name="connsiteY10" fmla="*/ 4516768 h 4633265"/>
              <a:gd name="connsiteX11" fmla="*/ 5669302 w 5715444"/>
              <a:gd name="connsiteY11" fmla="*/ 2915033 h 4633265"/>
              <a:gd name="connsiteX0" fmla="*/ 2073070 w 5715444"/>
              <a:gd name="connsiteY0" fmla="*/ 0 h 4633265"/>
              <a:gd name="connsiteX1" fmla="*/ 2201948 w 5715444"/>
              <a:gd name="connsiteY1" fmla="*/ 2454764 h 4633265"/>
              <a:gd name="connsiteX2" fmla="*/ 2754269 w 5715444"/>
              <a:gd name="connsiteY2" fmla="*/ 2509997 h 4633265"/>
              <a:gd name="connsiteX3" fmla="*/ 2772680 w 5715444"/>
              <a:gd name="connsiteY3" fmla="*/ 1736747 h 4633265"/>
              <a:gd name="connsiteX4" fmla="*/ 3950967 w 5715444"/>
              <a:gd name="connsiteY4" fmla="*/ 1749020 h 4633265"/>
              <a:gd name="connsiteX5" fmla="*/ 3883460 w 5715444"/>
              <a:gd name="connsiteY5" fmla="*/ 3313932 h 4633265"/>
              <a:gd name="connsiteX6" fmla="*/ 1201630 w 5715444"/>
              <a:gd name="connsiteY6" fmla="*/ 3350754 h 4633265"/>
              <a:gd name="connsiteX7" fmla="*/ 1103439 w 5715444"/>
              <a:gd name="connsiteY7" fmla="*/ 2749337 h 4633265"/>
              <a:gd name="connsiteX8" fmla="*/ 11069 w 5715444"/>
              <a:gd name="connsiteY8" fmla="*/ 2712515 h 4633265"/>
              <a:gd name="connsiteX9" fmla="*/ 90849 w 5715444"/>
              <a:gd name="connsiteY9" fmla="*/ 4492220 h 4633265"/>
              <a:gd name="connsiteX10" fmla="*/ 5657029 w 5715444"/>
              <a:gd name="connsiteY10" fmla="*/ 4516768 h 4633265"/>
              <a:gd name="connsiteX11" fmla="*/ 5669302 w 5715444"/>
              <a:gd name="connsiteY11" fmla="*/ 2915033 h 4633265"/>
              <a:gd name="connsiteX0" fmla="*/ 2132981 w 5775355"/>
              <a:gd name="connsiteY0" fmla="*/ 0 h 4633265"/>
              <a:gd name="connsiteX1" fmla="*/ 2261859 w 5775355"/>
              <a:gd name="connsiteY1" fmla="*/ 2454764 h 4633265"/>
              <a:gd name="connsiteX2" fmla="*/ 2814180 w 5775355"/>
              <a:gd name="connsiteY2" fmla="*/ 2509997 h 4633265"/>
              <a:gd name="connsiteX3" fmla="*/ 2832591 w 5775355"/>
              <a:gd name="connsiteY3" fmla="*/ 1736747 h 4633265"/>
              <a:gd name="connsiteX4" fmla="*/ 4010878 w 5775355"/>
              <a:gd name="connsiteY4" fmla="*/ 1749020 h 4633265"/>
              <a:gd name="connsiteX5" fmla="*/ 3943371 w 5775355"/>
              <a:gd name="connsiteY5" fmla="*/ 3313932 h 4633265"/>
              <a:gd name="connsiteX6" fmla="*/ 1261541 w 5775355"/>
              <a:gd name="connsiteY6" fmla="*/ 3350754 h 4633265"/>
              <a:gd name="connsiteX7" fmla="*/ 1304499 w 5775355"/>
              <a:gd name="connsiteY7" fmla="*/ 2749337 h 4633265"/>
              <a:gd name="connsiteX8" fmla="*/ 70980 w 5775355"/>
              <a:gd name="connsiteY8" fmla="*/ 2712515 h 4633265"/>
              <a:gd name="connsiteX9" fmla="*/ 150760 w 5775355"/>
              <a:gd name="connsiteY9" fmla="*/ 4492220 h 4633265"/>
              <a:gd name="connsiteX10" fmla="*/ 5716940 w 5775355"/>
              <a:gd name="connsiteY10" fmla="*/ 4516768 h 4633265"/>
              <a:gd name="connsiteX11" fmla="*/ 5729213 w 5775355"/>
              <a:gd name="connsiteY11" fmla="*/ 2915033 h 4633265"/>
              <a:gd name="connsiteX0" fmla="*/ 2132981 w 5775355"/>
              <a:gd name="connsiteY0" fmla="*/ 0 h 4633265"/>
              <a:gd name="connsiteX1" fmla="*/ 2261859 w 5775355"/>
              <a:gd name="connsiteY1" fmla="*/ 2454764 h 4633265"/>
              <a:gd name="connsiteX2" fmla="*/ 2814180 w 5775355"/>
              <a:gd name="connsiteY2" fmla="*/ 2509997 h 4633265"/>
              <a:gd name="connsiteX3" fmla="*/ 2832591 w 5775355"/>
              <a:gd name="connsiteY3" fmla="*/ 1736747 h 4633265"/>
              <a:gd name="connsiteX4" fmla="*/ 4010878 w 5775355"/>
              <a:gd name="connsiteY4" fmla="*/ 1749020 h 4633265"/>
              <a:gd name="connsiteX5" fmla="*/ 3943371 w 5775355"/>
              <a:gd name="connsiteY5" fmla="*/ 3313932 h 4633265"/>
              <a:gd name="connsiteX6" fmla="*/ 1261541 w 5775355"/>
              <a:gd name="connsiteY6" fmla="*/ 3350754 h 4633265"/>
              <a:gd name="connsiteX7" fmla="*/ 1304499 w 5775355"/>
              <a:gd name="connsiteY7" fmla="*/ 2749337 h 4633265"/>
              <a:gd name="connsiteX8" fmla="*/ 70980 w 5775355"/>
              <a:gd name="connsiteY8" fmla="*/ 2712515 h 4633265"/>
              <a:gd name="connsiteX9" fmla="*/ 150760 w 5775355"/>
              <a:gd name="connsiteY9" fmla="*/ 4492220 h 4633265"/>
              <a:gd name="connsiteX10" fmla="*/ 5716940 w 5775355"/>
              <a:gd name="connsiteY10" fmla="*/ 4516768 h 4633265"/>
              <a:gd name="connsiteX11" fmla="*/ 5729213 w 5775355"/>
              <a:gd name="connsiteY11" fmla="*/ 2915033 h 4633265"/>
              <a:gd name="connsiteX0" fmla="*/ 2132981 w 5775355"/>
              <a:gd name="connsiteY0" fmla="*/ 0 h 4633265"/>
              <a:gd name="connsiteX1" fmla="*/ 2261859 w 5775355"/>
              <a:gd name="connsiteY1" fmla="*/ 2454764 h 4633265"/>
              <a:gd name="connsiteX2" fmla="*/ 2814180 w 5775355"/>
              <a:gd name="connsiteY2" fmla="*/ 2509997 h 4633265"/>
              <a:gd name="connsiteX3" fmla="*/ 2832591 w 5775355"/>
              <a:gd name="connsiteY3" fmla="*/ 1736747 h 4633265"/>
              <a:gd name="connsiteX4" fmla="*/ 4010878 w 5775355"/>
              <a:gd name="connsiteY4" fmla="*/ 1749020 h 4633265"/>
              <a:gd name="connsiteX5" fmla="*/ 3943371 w 5775355"/>
              <a:gd name="connsiteY5" fmla="*/ 3313932 h 4633265"/>
              <a:gd name="connsiteX6" fmla="*/ 1261541 w 5775355"/>
              <a:gd name="connsiteY6" fmla="*/ 3350754 h 4633265"/>
              <a:gd name="connsiteX7" fmla="*/ 1304499 w 5775355"/>
              <a:gd name="connsiteY7" fmla="*/ 2749337 h 4633265"/>
              <a:gd name="connsiteX8" fmla="*/ 70980 w 5775355"/>
              <a:gd name="connsiteY8" fmla="*/ 2712515 h 4633265"/>
              <a:gd name="connsiteX9" fmla="*/ 150760 w 5775355"/>
              <a:gd name="connsiteY9" fmla="*/ 4492220 h 4633265"/>
              <a:gd name="connsiteX10" fmla="*/ 5716940 w 5775355"/>
              <a:gd name="connsiteY10" fmla="*/ 4516768 h 4633265"/>
              <a:gd name="connsiteX11" fmla="*/ 5729213 w 5775355"/>
              <a:gd name="connsiteY11" fmla="*/ 2915033 h 4633265"/>
              <a:gd name="connsiteX0" fmla="*/ 2094039 w 5736413"/>
              <a:gd name="connsiteY0" fmla="*/ 0 h 4633265"/>
              <a:gd name="connsiteX1" fmla="*/ 2222917 w 5736413"/>
              <a:gd name="connsiteY1" fmla="*/ 2454764 h 4633265"/>
              <a:gd name="connsiteX2" fmla="*/ 2775238 w 5736413"/>
              <a:gd name="connsiteY2" fmla="*/ 2509997 h 4633265"/>
              <a:gd name="connsiteX3" fmla="*/ 2793649 w 5736413"/>
              <a:gd name="connsiteY3" fmla="*/ 1736747 h 4633265"/>
              <a:gd name="connsiteX4" fmla="*/ 3971936 w 5736413"/>
              <a:gd name="connsiteY4" fmla="*/ 1749020 h 4633265"/>
              <a:gd name="connsiteX5" fmla="*/ 3904429 w 5736413"/>
              <a:gd name="connsiteY5" fmla="*/ 3313932 h 4633265"/>
              <a:gd name="connsiteX6" fmla="*/ 1222599 w 5736413"/>
              <a:gd name="connsiteY6" fmla="*/ 3350754 h 4633265"/>
              <a:gd name="connsiteX7" fmla="*/ 1265557 w 5736413"/>
              <a:gd name="connsiteY7" fmla="*/ 2749337 h 4633265"/>
              <a:gd name="connsiteX8" fmla="*/ 32038 w 5736413"/>
              <a:gd name="connsiteY8" fmla="*/ 2712515 h 4633265"/>
              <a:gd name="connsiteX9" fmla="*/ 111818 w 5736413"/>
              <a:gd name="connsiteY9" fmla="*/ 4492220 h 4633265"/>
              <a:gd name="connsiteX10" fmla="*/ 5677998 w 5736413"/>
              <a:gd name="connsiteY10" fmla="*/ 4516768 h 4633265"/>
              <a:gd name="connsiteX11" fmla="*/ 5690271 w 5736413"/>
              <a:gd name="connsiteY11" fmla="*/ 2915033 h 4633265"/>
              <a:gd name="connsiteX0" fmla="*/ 2130776 w 5773150"/>
              <a:gd name="connsiteY0" fmla="*/ 0 h 4633265"/>
              <a:gd name="connsiteX1" fmla="*/ 2259654 w 5773150"/>
              <a:gd name="connsiteY1" fmla="*/ 2454764 h 4633265"/>
              <a:gd name="connsiteX2" fmla="*/ 2811975 w 5773150"/>
              <a:gd name="connsiteY2" fmla="*/ 2509997 h 4633265"/>
              <a:gd name="connsiteX3" fmla="*/ 2830386 w 5773150"/>
              <a:gd name="connsiteY3" fmla="*/ 1736747 h 4633265"/>
              <a:gd name="connsiteX4" fmla="*/ 4008673 w 5773150"/>
              <a:gd name="connsiteY4" fmla="*/ 1749020 h 4633265"/>
              <a:gd name="connsiteX5" fmla="*/ 3941166 w 5773150"/>
              <a:gd name="connsiteY5" fmla="*/ 3313932 h 4633265"/>
              <a:gd name="connsiteX6" fmla="*/ 1259336 w 5773150"/>
              <a:gd name="connsiteY6" fmla="*/ 3350754 h 4633265"/>
              <a:gd name="connsiteX7" fmla="*/ 1271609 w 5773150"/>
              <a:gd name="connsiteY7" fmla="*/ 2749337 h 4633265"/>
              <a:gd name="connsiteX8" fmla="*/ 68775 w 5773150"/>
              <a:gd name="connsiteY8" fmla="*/ 2712515 h 4633265"/>
              <a:gd name="connsiteX9" fmla="*/ 148555 w 5773150"/>
              <a:gd name="connsiteY9" fmla="*/ 4492220 h 4633265"/>
              <a:gd name="connsiteX10" fmla="*/ 5714735 w 5773150"/>
              <a:gd name="connsiteY10" fmla="*/ 4516768 h 4633265"/>
              <a:gd name="connsiteX11" fmla="*/ 5727008 w 5773150"/>
              <a:gd name="connsiteY11" fmla="*/ 2915033 h 4633265"/>
              <a:gd name="connsiteX0" fmla="*/ 2084583 w 5726957"/>
              <a:gd name="connsiteY0" fmla="*/ 0 h 4633265"/>
              <a:gd name="connsiteX1" fmla="*/ 2213461 w 5726957"/>
              <a:gd name="connsiteY1" fmla="*/ 2454764 h 4633265"/>
              <a:gd name="connsiteX2" fmla="*/ 2765782 w 5726957"/>
              <a:gd name="connsiteY2" fmla="*/ 2509997 h 4633265"/>
              <a:gd name="connsiteX3" fmla="*/ 2784193 w 5726957"/>
              <a:gd name="connsiteY3" fmla="*/ 1736747 h 4633265"/>
              <a:gd name="connsiteX4" fmla="*/ 3962480 w 5726957"/>
              <a:gd name="connsiteY4" fmla="*/ 1749020 h 4633265"/>
              <a:gd name="connsiteX5" fmla="*/ 3894973 w 5726957"/>
              <a:gd name="connsiteY5" fmla="*/ 3313932 h 4633265"/>
              <a:gd name="connsiteX6" fmla="*/ 1213143 w 5726957"/>
              <a:gd name="connsiteY6" fmla="*/ 3350754 h 4633265"/>
              <a:gd name="connsiteX7" fmla="*/ 1225416 w 5726957"/>
              <a:gd name="connsiteY7" fmla="*/ 2749337 h 4633265"/>
              <a:gd name="connsiteX8" fmla="*/ 22582 w 5726957"/>
              <a:gd name="connsiteY8" fmla="*/ 2712515 h 4633265"/>
              <a:gd name="connsiteX9" fmla="*/ 102362 w 5726957"/>
              <a:gd name="connsiteY9" fmla="*/ 4492220 h 4633265"/>
              <a:gd name="connsiteX10" fmla="*/ 5668542 w 5726957"/>
              <a:gd name="connsiteY10" fmla="*/ 4516768 h 4633265"/>
              <a:gd name="connsiteX11" fmla="*/ 5680815 w 5726957"/>
              <a:gd name="connsiteY11" fmla="*/ 2915033 h 4633265"/>
              <a:gd name="connsiteX0" fmla="*/ 2084583 w 5726957"/>
              <a:gd name="connsiteY0" fmla="*/ 0 h 4633265"/>
              <a:gd name="connsiteX1" fmla="*/ 2213461 w 5726957"/>
              <a:gd name="connsiteY1" fmla="*/ 2454764 h 4633265"/>
              <a:gd name="connsiteX2" fmla="*/ 2765782 w 5726957"/>
              <a:gd name="connsiteY2" fmla="*/ 2509997 h 4633265"/>
              <a:gd name="connsiteX3" fmla="*/ 2784193 w 5726957"/>
              <a:gd name="connsiteY3" fmla="*/ 1736747 h 4633265"/>
              <a:gd name="connsiteX4" fmla="*/ 3962480 w 5726957"/>
              <a:gd name="connsiteY4" fmla="*/ 1749020 h 4633265"/>
              <a:gd name="connsiteX5" fmla="*/ 3894973 w 5726957"/>
              <a:gd name="connsiteY5" fmla="*/ 3313932 h 4633265"/>
              <a:gd name="connsiteX6" fmla="*/ 1213143 w 5726957"/>
              <a:gd name="connsiteY6" fmla="*/ 3350754 h 4633265"/>
              <a:gd name="connsiteX7" fmla="*/ 1225416 w 5726957"/>
              <a:gd name="connsiteY7" fmla="*/ 2749337 h 4633265"/>
              <a:gd name="connsiteX8" fmla="*/ 22582 w 5726957"/>
              <a:gd name="connsiteY8" fmla="*/ 2712515 h 4633265"/>
              <a:gd name="connsiteX9" fmla="*/ 102362 w 5726957"/>
              <a:gd name="connsiteY9" fmla="*/ 4492220 h 4633265"/>
              <a:gd name="connsiteX10" fmla="*/ 5668542 w 5726957"/>
              <a:gd name="connsiteY10" fmla="*/ 4516768 h 4633265"/>
              <a:gd name="connsiteX11" fmla="*/ 5680815 w 5726957"/>
              <a:gd name="connsiteY11" fmla="*/ 2915033 h 4633265"/>
              <a:gd name="connsiteX0" fmla="*/ 2085241 w 5727615"/>
              <a:gd name="connsiteY0" fmla="*/ 0 h 4624510"/>
              <a:gd name="connsiteX1" fmla="*/ 2214119 w 5727615"/>
              <a:gd name="connsiteY1" fmla="*/ 2454764 h 4624510"/>
              <a:gd name="connsiteX2" fmla="*/ 2766440 w 5727615"/>
              <a:gd name="connsiteY2" fmla="*/ 2509997 h 4624510"/>
              <a:gd name="connsiteX3" fmla="*/ 2784851 w 5727615"/>
              <a:gd name="connsiteY3" fmla="*/ 1736747 h 4624510"/>
              <a:gd name="connsiteX4" fmla="*/ 3963138 w 5727615"/>
              <a:gd name="connsiteY4" fmla="*/ 1749020 h 4624510"/>
              <a:gd name="connsiteX5" fmla="*/ 3895631 w 5727615"/>
              <a:gd name="connsiteY5" fmla="*/ 3313932 h 4624510"/>
              <a:gd name="connsiteX6" fmla="*/ 1213801 w 5727615"/>
              <a:gd name="connsiteY6" fmla="*/ 3350754 h 4624510"/>
              <a:gd name="connsiteX7" fmla="*/ 1226074 w 5727615"/>
              <a:gd name="connsiteY7" fmla="*/ 2749337 h 4624510"/>
              <a:gd name="connsiteX8" fmla="*/ 23240 w 5727615"/>
              <a:gd name="connsiteY8" fmla="*/ 2712515 h 4624510"/>
              <a:gd name="connsiteX9" fmla="*/ 103020 w 5727615"/>
              <a:gd name="connsiteY9" fmla="*/ 4492220 h 4624510"/>
              <a:gd name="connsiteX10" fmla="*/ 5669200 w 5727615"/>
              <a:gd name="connsiteY10" fmla="*/ 4516768 h 4624510"/>
              <a:gd name="connsiteX11" fmla="*/ 5681473 w 5727615"/>
              <a:gd name="connsiteY11" fmla="*/ 2915033 h 4624510"/>
              <a:gd name="connsiteX0" fmla="*/ 2085241 w 5705794"/>
              <a:gd name="connsiteY0" fmla="*/ 0 h 4569965"/>
              <a:gd name="connsiteX1" fmla="*/ 2214119 w 5705794"/>
              <a:gd name="connsiteY1" fmla="*/ 2454764 h 4569965"/>
              <a:gd name="connsiteX2" fmla="*/ 2766440 w 5705794"/>
              <a:gd name="connsiteY2" fmla="*/ 2509997 h 4569965"/>
              <a:gd name="connsiteX3" fmla="*/ 2784851 w 5705794"/>
              <a:gd name="connsiteY3" fmla="*/ 1736747 h 4569965"/>
              <a:gd name="connsiteX4" fmla="*/ 3963138 w 5705794"/>
              <a:gd name="connsiteY4" fmla="*/ 1749020 h 4569965"/>
              <a:gd name="connsiteX5" fmla="*/ 3895631 w 5705794"/>
              <a:gd name="connsiteY5" fmla="*/ 3313932 h 4569965"/>
              <a:gd name="connsiteX6" fmla="*/ 1213801 w 5705794"/>
              <a:gd name="connsiteY6" fmla="*/ 3350754 h 4569965"/>
              <a:gd name="connsiteX7" fmla="*/ 1226074 w 5705794"/>
              <a:gd name="connsiteY7" fmla="*/ 2749337 h 4569965"/>
              <a:gd name="connsiteX8" fmla="*/ 23240 w 5705794"/>
              <a:gd name="connsiteY8" fmla="*/ 2712515 h 4569965"/>
              <a:gd name="connsiteX9" fmla="*/ 103020 w 5705794"/>
              <a:gd name="connsiteY9" fmla="*/ 4492220 h 4569965"/>
              <a:gd name="connsiteX10" fmla="*/ 5669200 w 5705794"/>
              <a:gd name="connsiteY10" fmla="*/ 4516768 h 4569965"/>
              <a:gd name="connsiteX11" fmla="*/ 5681473 w 5705794"/>
              <a:gd name="connsiteY11" fmla="*/ 2915033 h 4569965"/>
              <a:gd name="connsiteX0" fmla="*/ 2130872 w 5751425"/>
              <a:gd name="connsiteY0" fmla="*/ 0 h 4569965"/>
              <a:gd name="connsiteX1" fmla="*/ 2259750 w 5751425"/>
              <a:gd name="connsiteY1" fmla="*/ 2454764 h 4569965"/>
              <a:gd name="connsiteX2" fmla="*/ 2812071 w 5751425"/>
              <a:gd name="connsiteY2" fmla="*/ 2509997 h 4569965"/>
              <a:gd name="connsiteX3" fmla="*/ 2830482 w 5751425"/>
              <a:gd name="connsiteY3" fmla="*/ 1736747 h 4569965"/>
              <a:gd name="connsiteX4" fmla="*/ 4008769 w 5751425"/>
              <a:gd name="connsiteY4" fmla="*/ 1749020 h 4569965"/>
              <a:gd name="connsiteX5" fmla="*/ 3941262 w 5751425"/>
              <a:gd name="connsiteY5" fmla="*/ 3313932 h 4569965"/>
              <a:gd name="connsiteX6" fmla="*/ 1259432 w 5751425"/>
              <a:gd name="connsiteY6" fmla="*/ 3350754 h 4569965"/>
              <a:gd name="connsiteX7" fmla="*/ 1259431 w 5751425"/>
              <a:gd name="connsiteY7" fmla="*/ 2724789 h 4569965"/>
              <a:gd name="connsiteX8" fmla="*/ 68871 w 5751425"/>
              <a:gd name="connsiteY8" fmla="*/ 2712515 h 4569965"/>
              <a:gd name="connsiteX9" fmla="*/ 148651 w 5751425"/>
              <a:gd name="connsiteY9" fmla="*/ 4492220 h 4569965"/>
              <a:gd name="connsiteX10" fmla="*/ 5714831 w 5751425"/>
              <a:gd name="connsiteY10" fmla="*/ 4516768 h 4569965"/>
              <a:gd name="connsiteX11" fmla="*/ 5727104 w 5751425"/>
              <a:gd name="connsiteY11" fmla="*/ 2915033 h 4569965"/>
              <a:gd name="connsiteX0" fmla="*/ 2089357 w 5709910"/>
              <a:gd name="connsiteY0" fmla="*/ 0 h 4569965"/>
              <a:gd name="connsiteX1" fmla="*/ 2218235 w 5709910"/>
              <a:gd name="connsiteY1" fmla="*/ 2454764 h 4569965"/>
              <a:gd name="connsiteX2" fmla="*/ 2770556 w 5709910"/>
              <a:gd name="connsiteY2" fmla="*/ 2509997 h 4569965"/>
              <a:gd name="connsiteX3" fmla="*/ 2788967 w 5709910"/>
              <a:gd name="connsiteY3" fmla="*/ 1736747 h 4569965"/>
              <a:gd name="connsiteX4" fmla="*/ 3967254 w 5709910"/>
              <a:gd name="connsiteY4" fmla="*/ 1749020 h 4569965"/>
              <a:gd name="connsiteX5" fmla="*/ 3899747 w 5709910"/>
              <a:gd name="connsiteY5" fmla="*/ 3313932 h 4569965"/>
              <a:gd name="connsiteX6" fmla="*/ 1217917 w 5709910"/>
              <a:gd name="connsiteY6" fmla="*/ 3350754 h 4569965"/>
              <a:gd name="connsiteX7" fmla="*/ 1217916 w 5709910"/>
              <a:gd name="connsiteY7" fmla="*/ 2724789 h 4569965"/>
              <a:gd name="connsiteX8" fmla="*/ 27356 w 5709910"/>
              <a:gd name="connsiteY8" fmla="*/ 2712515 h 4569965"/>
              <a:gd name="connsiteX9" fmla="*/ 107136 w 5709910"/>
              <a:gd name="connsiteY9" fmla="*/ 4492220 h 4569965"/>
              <a:gd name="connsiteX10" fmla="*/ 5673316 w 5709910"/>
              <a:gd name="connsiteY10" fmla="*/ 4516768 h 4569965"/>
              <a:gd name="connsiteX11" fmla="*/ 5685589 w 5709910"/>
              <a:gd name="connsiteY11" fmla="*/ 2915033 h 4569965"/>
              <a:gd name="connsiteX0" fmla="*/ 2089357 w 5709910"/>
              <a:gd name="connsiteY0" fmla="*/ 0 h 4569965"/>
              <a:gd name="connsiteX1" fmla="*/ 2218235 w 5709910"/>
              <a:gd name="connsiteY1" fmla="*/ 2454764 h 4569965"/>
              <a:gd name="connsiteX2" fmla="*/ 2770556 w 5709910"/>
              <a:gd name="connsiteY2" fmla="*/ 2509997 h 4569965"/>
              <a:gd name="connsiteX3" fmla="*/ 2788967 w 5709910"/>
              <a:gd name="connsiteY3" fmla="*/ 1736747 h 4569965"/>
              <a:gd name="connsiteX4" fmla="*/ 3967254 w 5709910"/>
              <a:gd name="connsiteY4" fmla="*/ 1749020 h 4569965"/>
              <a:gd name="connsiteX5" fmla="*/ 3899747 w 5709910"/>
              <a:gd name="connsiteY5" fmla="*/ 3313932 h 4569965"/>
              <a:gd name="connsiteX6" fmla="*/ 1217917 w 5709910"/>
              <a:gd name="connsiteY6" fmla="*/ 3350754 h 4569965"/>
              <a:gd name="connsiteX7" fmla="*/ 1217916 w 5709910"/>
              <a:gd name="connsiteY7" fmla="*/ 2724789 h 4569965"/>
              <a:gd name="connsiteX8" fmla="*/ 27356 w 5709910"/>
              <a:gd name="connsiteY8" fmla="*/ 2712515 h 4569965"/>
              <a:gd name="connsiteX9" fmla="*/ 107136 w 5709910"/>
              <a:gd name="connsiteY9" fmla="*/ 4492220 h 4569965"/>
              <a:gd name="connsiteX10" fmla="*/ 5673316 w 5709910"/>
              <a:gd name="connsiteY10" fmla="*/ 4516768 h 4569965"/>
              <a:gd name="connsiteX11" fmla="*/ 5685589 w 5709910"/>
              <a:gd name="connsiteY11" fmla="*/ 2915033 h 4569965"/>
              <a:gd name="connsiteX0" fmla="*/ 2089357 w 5709910"/>
              <a:gd name="connsiteY0" fmla="*/ 0 h 4569965"/>
              <a:gd name="connsiteX1" fmla="*/ 2218235 w 5709910"/>
              <a:gd name="connsiteY1" fmla="*/ 2454764 h 4569965"/>
              <a:gd name="connsiteX2" fmla="*/ 2770556 w 5709910"/>
              <a:gd name="connsiteY2" fmla="*/ 2509997 h 4569965"/>
              <a:gd name="connsiteX3" fmla="*/ 2788967 w 5709910"/>
              <a:gd name="connsiteY3" fmla="*/ 1736747 h 4569965"/>
              <a:gd name="connsiteX4" fmla="*/ 3967254 w 5709910"/>
              <a:gd name="connsiteY4" fmla="*/ 1749020 h 4569965"/>
              <a:gd name="connsiteX5" fmla="*/ 3899747 w 5709910"/>
              <a:gd name="connsiteY5" fmla="*/ 3313932 h 4569965"/>
              <a:gd name="connsiteX6" fmla="*/ 1217917 w 5709910"/>
              <a:gd name="connsiteY6" fmla="*/ 3350754 h 4569965"/>
              <a:gd name="connsiteX7" fmla="*/ 1217916 w 5709910"/>
              <a:gd name="connsiteY7" fmla="*/ 2724789 h 4569965"/>
              <a:gd name="connsiteX8" fmla="*/ 27356 w 5709910"/>
              <a:gd name="connsiteY8" fmla="*/ 2712515 h 4569965"/>
              <a:gd name="connsiteX9" fmla="*/ 107136 w 5709910"/>
              <a:gd name="connsiteY9" fmla="*/ 4492220 h 4569965"/>
              <a:gd name="connsiteX10" fmla="*/ 5673316 w 5709910"/>
              <a:gd name="connsiteY10" fmla="*/ 4516768 h 4569965"/>
              <a:gd name="connsiteX11" fmla="*/ 5685589 w 5709910"/>
              <a:gd name="connsiteY11" fmla="*/ 2915033 h 4569965"/>
              <a:gd name="connsiteX0" fmla="*/ 2089357 w 5709910"/>
              <a:gd name="connsiteY0" fmla="*/ 0 h 4569965"/>
              <a:gd name="connsiteX1" fmla="*/ 2218235 w 5709910"/>
              <a:gd name="connsiteY1" fmla="*/ 2454764 h 4569965"/>
              <a:gd name="connsiteX2" fmla="*/ 2770556 w 5709910"/>
              <a:gd name="connsiteY2" fmla="*/ 2509997 h 4569965"/>
              <a:gd name="connsiteX3" fmla="*/ 2788967 w 5709910"/>
              <a:gd name="connsiteY3" fmla="*/ 1736747 h 4569965"/>
              <a:gd name="connsiteX4" fmla="*/ 3967254 w 5709910"/>
              <a:gd name="connsiteY4" fmla="*/ 1749020 h 4569965"/>
              <a:gd name="connsiteX5" fmla="*/ 3899747 w 5709910"/>
              <a:gd name="connsiteY5" fmla="*/ 3313932 h 4569965"/>
              <a:gd name="connsiteX6" fmla="*/ 1217917 w 5709910"/>
              <a:gd name="connsiteY6" fmla="*/ 3350754 h 4569965"/>
              <a:gd name="connsiteX7" fmla="*/ 1217916 w 5709910"/>
              <a:gd name="connsiteY7" fmla="*/ 2724789 h 4569965"/>
              <a:gd name="connsiteX8" fmla="*/ 27356 w 5709910"/>
              <a:gd name="connsiteY8" fmla="*/ 2712515 h 4569965"/>
              <a:gd name="connsiteX9" fmla="*/ 107136 w 5709910"/>
              <a:gd name="connsiteY9" fmla="*/ 4492220 h 4569965"/>
              <a:gd name="connsiteX10" fmla="*/ 5673316 w 5709910"/>
              <a:gd name="connsiteY10" fmla="*/ 4516768 h 4569965"/>
              <a:gd name="connsiteX11" fmla="*/ 5685589 w 5709910"/>
              <a:gd name="connsiteY11" fmla="*/ 2915033 h 4569965"/>
              <a:gd name="connsiteX0" fmla="*/ 2089357 w 5709910"/>
              <a:gd name="connsiteY0" fmla="*/ 0 h 4569965"/>
              <a:gd name="connsiteX1" fmla="*/ 2199824 w 5709910"/>
              <a:gd name="connsiteY1" fmla="*/ 2509996 h 4569965"/>
              <a:gd name="connsiteX2" fmla="*/ 2770556 w 5709910"/>
              <a:gd name="connsiteY2" fmla="*/ 2509997 h 4569965"/>
              <a:gd name="connsiteX3" fmla="*/ 2788967 w 5709910"/>
              <a:gd name="connsiteY3" fmla="*/ 1736747 h 4569965"/>
              <a:gd name="connsiteX4" fmla="*/ 3967254 w 5709910"/>
              <a:gd name="connsiteY4" fmla="*/ 1749020 h 4569965"/>
              <a:gd name="connsiteX5" fmla="*/ 3899747 w 5709910"/>
              <a:gd name="connsiteY5" fmla="*/ 3313932 h 4569965"/>
              <a:gd name="connsiteX6" fmla="*/ 1217917 w 5709910"/>
              <a:gd name="connsiteY6" fmla="*/ 3350754 h 4569965"/>
              <a:gd name="connsiteX7" fmla="*/ 1217916 w 5709910"/>
              <a:gd name="connsiteY7" fmla="*/ 2724789 h 4569965"/>
              <a:gd name="connsiteX8" fmla="*/ 27356 w 5709910"/>
              <a:gd name="connsiteY8" fmla="*/ 2712515 h 4569965"/>
              <a:gd name="connsiteX9" fmla="*/ 107136 w 5709910"/>
              <a:gd name="connsiteY9" fmla="*/ 4492220 h 4569965"/>
              <a:gd name="connsiteX10" fmla="*/ 5673316 w 5709910"/>
              <a:gd name="connsiteY10" fmla="*/ 4516768 h 4569965"/>
              <a:gd name="connsiteX11" fmla="*/ 5685589 w 5709910"/>
              <a:gd name="connsiteY11" fmla="*/ 2915033 h 4569965"/>
              <a:gd name="connsiteX0" fmla="*/ 2089357 w 5709910"/>
              <a:gd name="connsiteY0" fmla="*/ 0 h 4569965"/>
              <a:gd name="connsiteX1" fmla="*/ 2199824 w 5709910"/>
              <a:gd name="connsiteY1" fmla="*/ 2509996 h 4569965"/>
              <a:gd name="connsiteX2" fmla="*/ 2770556 w 5709910"/>
              <a:gd name="connsiteY2" fmla="*/ 2509997 h 4569965"/>
              <a:gd name="connsiteX3" fmla="*/ 2788967 w 5709910"/>
              <a:gd name="connsiteY3" fmla="*/ 1736747 h 4569965"/>
              <a:gd name="connsiteX4" fmla="*/ 3967254 w 5709910"/>
              <a:gd name="connsiteY4" fmla="*/ 1749020 h 4569965"/>
              <a:gd name="connsiteX5" fmla="*/ 3899747 w 5709910"/>
              <a:gd name="connsiteY5" fmla="*/ 3313932 h 4569965"/>
              <a:gd name="connsiteX6" fmla="*/ 1217917 w 5709910"/>
              <a:gd name="connsiteY6" fmla="*/ 3350754 h 4569965"/>
              <a:gd name="connsiteX7" fmla="*/ 1217916 w 5709910"/>
              <a:gd name="connsiteY7" fmla="*/ 2724789 h 4569965"/>
              <a:gd name="connsiteX8" fmla="*/ 27356 w 5709910"/>
              <a:gd name="connsiteY8" fmla="*/ 2712515 h 4569965"/>
              <a:gd name="connsiteX9" fmla="*/ 107136 w 5709910"/>
              <a:gd name="connsiteY9" fmla="*/ 4492220 h 4569965"/>
              <a:gd name="connsiteX10" fmla="*/ 5673316 w 5709910"/>
              <a:gd name="connsiteY10" fmla="*/ 4516768 h 4569965"/>
              <a:gd name="connsiteX11" fmla="*/ 5685589 w 5709910"/>
              <a:gd name="connsiteY11" fmla="*/ 2915033 h 4569965"/>
              <a:gd name="connsiteX0" fmla="*/ 2089357 w 5709910"/>
              <a:gd name="connsiteY0" fmla="*/ 0 h 4569965"/>
              <a:gd name="connsiteX1" fmla="*/ 2199824 w 5709910"/>
              <a:gd name="connsiteY1" fmla="*/ 2509996 h 4569965"/>
              <a:gd name="connsiteX2" fmla="*/ 2770556 w 5709910"/>
              <a:gd name="connsiteY2" fmla="*/ 2509997 h 4569965"/>
              <a:gd name="connsiteX3" fmla="*/ 2788967 w 5709910"/>
              <a:gd name="connsiteY3" fmla="*/ 1736747 h 4569965"/>
              <a:gd name="connsiteX4" fmla="*/ 3967254 w 5709910"/>
              <a:gd name="connsiteY4" fmla="*/ 1749020 h 4569965"/>
              <a:gd name="connsiteX5" fmla="*/ 3899747 w 5709910"/>
              <a:gd name="connsiteY5" fmla="*/ 3313932 h 4569965"/>
              <a:gd name="connsiteX6" fmla="*/ 1217917 w 5709910"/>
              <a:gd name="connsiteY6" fmla="*/ 3350754 h 4569965"/>
              <a:gd name="connsiteX7" fmla="*/ 1217916 w 5709910"/>
              <a:gd name="connsiteY7" fmla="*/ 2724789 h 4569965"/>
              <a:gd name="connsiteX8" fmla="*/ 27356 w 5709910"/>
              <a:gd name="connsiteY8" fmla="*/ 2712515 h 4569965"/>
              <a:gd name="connsiteX9" fmla="*/ 107136 w 5709910"/>
              <a:gd name="connsiteY9" fmla="*/ 4492220 h 4569965"/>
              <a:gd name="connsiteX10" fmla="*/ 5673316 w 5709910"/>
              <a:gd name="connsiteY10" fmla="*/ 4516768 h 4569965"/>
              <a:gd name="connsiteX11" fmla="*/ 5685589 w 5709910"/>
              <a:gd name="connsiteY11" fmla="*/ 2915033 h 4569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709910" h="4569965">
                <a:moveTo>
                  <a:pt x="2089357" y="0"/>
                </a:moveTo>
                <a:cubicBezTo>
                  <a:pt x="2107257" y="484560"/>
                  <a:pt x="2153797" y="2478288"/>
                  <a:pt x="2199824" y="2509996"/>
                </a:cubicBezTo>
                <a:cubicBezTo>
                  <a:pt x="2245851" y="2541704"/>
                  <a:pt x="2746008" y="2559093"/>
                  <a:pt x="2770556" y="2509997"/>
                </a:cubicBezTo>
                <a:cubicBezTo>
                  <a:pt x="2795104" y="2460901"/>
                  <a:pt x="2699981" y="1777660"/>
                  <a:pt x="2788967" y="1736747"/>
                </a:cubicBezTo>
                <a:cubicBezTo>
                  <a:pt x="2877953" y="1695834"/>
                  <a:pt x="3886451" y="1657990"/>
                  <a:pt x="3967254" y="1749020"/>
                </a:cubicBezTo>
                <a:cubicBezTo>
                  <a:pt x="4048057" y="1840050"/>
                  <a:pt x="3959072" y="3212672"/>
                  <a:pt x="3899747" y="3313932"/>
                </a:cubicBezTo>
                <a:cubicBezTo>
                  <a:pt x="3840422" y="3415192"/>
                  <a:pt x="1247579" y="3436670"/>
                  <a:pt x="1217917" y="3350754"/>
                </a:cubicBezTo>
                <a:cubicBezTo>
                  <a:pt x="1188255" y="3264838"/>
                  <a:pt x="1244509" y="2763656"/>
                  <a:pt x="1217916" y="2724789"/>
                </a:cubicBezTo>
                <a:cubicBezTo>
                  <a:pt x="1191323" y="2685922"/>
                  <a:pt x="114295" y="2645009"/>
                  <a:pt x="27356" y="2712515"/>
                </a:cubicBezTo>
                <a:cubicBezTo>
                  <a:pt x="-59583" y="2780021"/>
                  <a:pt x="86679" y="4455397"/>
                  <a:pt x="107136" y="4492220"/>
                </a:cubicBezTo>
                <a:cubicBezTo>
                  <a:pt x="127593" y="4529043"/>
                  <a:pt x="5590468" y="4632345"/>
                  <a:pt x="5673316" y="4516768"/>
                </a:cubicBezTo>
                <a:cubicBezTo>
                  <a:pt x="5756164" y="4401191"/>
                  <a:pt x="5670247" y="3099140"/>
                  <a:pt x="5685589" y="2915033"/>
                </a:cubicBezTo>
              </a:path>
            </a:pathLst>
          </a:custGeom>
          <a:noFill/>
          <a:ln w="254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 sz="1350"/>
          </a:p>
        </p:txBody>
      </p:sp>
    </p:spTree>
    <p:extLst>
      <p:ext uri="{BB962C8B-B14F-4D97-AF65-F5344CB8AC3E}">
        <p14:creationId xmlns:p14="http://schemas.microsoft.com/office/powerpoint/2010/main" val="395879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/>
      <p:bldP spid="140" grpId="0"/>
      <p:bldP spid="141" grpId="0"/>
      <p:bldP spid="142" grpId="0"/>
      <p:bldP spid="9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 dirty="0" smtClean="0"/>
              <a:t>Übersicht</a:t>
            </a:r>
            <a:endParaRPr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 bwMode="auto">
          <a:xfrm>
            <a:off x="628650" y="1613570"/>
            <a:ext cx="7886700" cy="453257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de-DE" sz="2400" dirty="0" smtClean="0"/>
              <a:t>Klassifikation von Fehler</a:t>
            </a:r>
          </a:p>
          <a:p>
            <a:pPr lvl="1">
              <a:lnSpc>
                <a:spcPct val="80000"/>
              </a:lnSpc>
              <a:defRPr/>
            </a:pPr>
            <a:r>
              <a:rPr lang="de-DE" sz="2000" dirty="0" err="1" smtClean="0"/>
              <a:t>Bitflips</a:t>
            </a:r>
            <a:r>
              <a:rPr lang="de-DE" sz="2000" dirty="0" smtClean="0"/>
              <a:t> (einzelne fehlerhafte Bits)</a:t>
            </a:r>
          </a:p>
          <a:p>
            <a:pPr lvl="1">
              <a:lnSpc>
                <a:spcPct val="80000"/>
              </a:lnSpc>
              <a:defRPr/>
            </a:pPr>
            <a:r>
              <a:rPr lang="de-DE" sz="2000" dirty="0" smtClean="0"/>
              <a:t>Burstfehler: Fehler treten meist gebündelt auf.</a:t>
            </a:r>
            <a:endParaRPr dirty="0" smtClean="0"/>
          </a:p>
          <a:p>
            <a:pPr>
              <a:lnSpc>
                <a:spcPct val="80000"/>
              </a:lnSpc>
              <a:defRPr/>
            </a:pPr>
            <a:r>
              <a:rPr lang="de-DE" sz="2400" dirty="0" smtClean="0"/>
              <a:t>Allgemeiner Ansatz: Beifügen von </a:t>
            </a:r>
            <a:r>
              <a:rPr lang="de-DE" sz="2400" b="1" dirty="0" smtClean="0"/>
              <a:t>Checkbits </a:t>
            </a:r>
            <a:r>
              <a:rPr lang="de-DE" sz="2400" dirty="0" smtClean="0"/>
              <a:t>zur</a:t>
            </a:r>
            <a:endParaRPr lang="de-DE" sz="2400" dirty="0"/>
          </a:p>
          <a:p>
            <a:pPr lvl="1">
              <a:lnSpc>
                <a:spcPct val="80000"/>
              </a:lnSpc>
              <a:defRPr/>
            </a:pPr>
            <a:r>
              <a:rPr lang="de-DE" sz="2000" dirty="0"/>
              <a:t>Fehlererkennung bzw.</a:t>
            </a:r>
          </a:p>
          <a:p>
            <a:pPr lvl="1">
              <a:lnSpc>
                <a:spcPct val="80000"/>
              </a:lnSpc>
              <a:defRPr/>
            </a:pPr>
            <a:r>
              <a:rPr lang="de-DE" sz="2000" dirty="0"/>
              <a:t>Fehlerkorrektur</a:t>
            </a:r>
          </a:p>
          <a:p>
            <a:pPr lvl="1">
              <a:lnSpc>
                <a:spcPct val="80000"/>
              </a:lnSpc>
              <a:defRPr/>
            </a:pPr>
            <a:endParaRPr lang="de-DE" dirty="0"/>
          </a:p>
          <a:p>
            <a:pPr lvl="1">
              <a:lnSpc>
                <a:spcPct val="80000"/>
              </a:lnSpc>
              <a:defRPr/>
            </a:pPr>
            <a:endParaRPr dirty="0" smtClean="0"/>
          </a:p>
          <a:p>
            <a:pPr>
              <a:lnSpc>
                <a:spcPct val="80000"/>
              </a:lnSpc>
              <a:defRPr/>
            </a:pPr>
            <a:r>
              <a:rPr sz="2400" dirty="0" smtClean="0"/>
              <a:t>Von </a:t>
            </a:r>
            <a:r>
              <a:rPr sz="2400" dirty="0" err="1" smtClean="0"/>
              <a:t>besonderem</a:t>
            </a:r>
            <a:r>
              <a:rPr sz="2400" dirty="0" smtClean="0"/>
              <a:t> </a:t>
            </a:r>
            <a:r>
              <a:rPr sz="2400" dirty="0" err="1" smtClean="0"/>
              <a:t>Interesse</a:t>
            </a:r>
            <a:r>
              <a:rPr sz="2400" dirty="0" smtClean="0"/>
              <a:t> (</a:t>
            </a:r>
            <a:r>
              <a:rPr sz="2400" dirty="0" err="1" smtClean="0"/>
              <a:t>zur</a:t>
            </a:r>
            <a:r>
              <a:rPr sz="2400" dirty="0" smtClean="0"/>
              <a:t> </a:t>
            </a:r>
            <a:r>
              <a:rPr sz="2400" dirty="0" err="1" smtClean="0"/>
              <a:t>Beurteilung</a:t>
            </a:r>
            <a:r>
              <a:rPr sz="2400" dirty="0" smtClean="0"/>
              <a:t> von </a:t>
            </a:r>
            <a:r>
              <a:rPr sz="2400" dirty="0" err="1" smtClean="0"/>
              <a:t>Verfahren</a:t>
            </a:r>
            <a:r>
              <a:rPr sz="2400" dirty="0" smtClean="0"/>
              <a:t>):</a:t>
            </a:r>
            <a:endParaRPr dirty="0" smtClean="0"/>
          </a:p>
          <a:p>
            <a:pPr lvl="1">
              <a:lnSpc>
                <a:spcPct val="80000"/>
              </a:lnSpc>
              <a:defRPr/>
            </a:pPr>
            <a:r>
              <a:rPr sz="2000" dirty="0" smtClean="0"/>
              <a:t>Overhead</a:t>
            </a:r>
            <a:endParaRPr dirty="0" smtClean="0"/>
          </a:p>
          <a:p>
            <a:pPr lvl="1">
              <a:lnSpc>
                <a:spcPct val="80000"/>
              </a:lnSpc>
              <a:defRPr/>
            </a:pPr>
            <a:r>
              <a:rPr sz="2000" dirty="0" err="1" smtClean="0"/>
              <a:t>Restfehlerrate</a:t>
            </a:r>
            <a:r>
              <a:rPr sz="2000" dirty="0" smtClean="0"/>
              <a:t> (was </a:t>
            </a:r>
            <a:r>
              <a:rPr sz="2000" dirty="0" err="1" smtClean="0"/>
              <a:t>für</a:t>
            </a:r>
            <a:r>
              <a:rPr sz="2000" dirty="0" smtClean="0"/>
              <a:t> </a:t>
            </a:r>
            <a:r>
              <a:rPr sz="2000" dirty="0" err="1" smtClean="0"/>
              <a:t>Fehler</a:t>
            </a:r>
            <a:r>
              <a:rPr sz="2000" dirty="0" smtClean="0"/>
              <a:t> </a:t>
            </a:r>
            <a:r>
              <a:rPr sz="2000" dirty="0" err="1" smtClean="0"/>
              <a:t>werden</a:t>
            </a:r>
            <a:r>
              <a:rPr sz="2000" dirty="0" smtClean="0"/>
              <a:t> </a:t>
            </a:r>
            <a:r>
              <a:rPr sz="2000" dirty="0" err="1" smtClean="0"/>
              <a:t>nicht</a:t>
            </a:r>
            <a:r>
              <a:rPr sz="2000" dirty="0" smtClean="0"/>
              <a:t> </a:t>
            </a:r>
            <a:r>
              <a:rPr sz="2000" dirty="0" err="1" smtClean="0"/>
              <a:t>erkannt</a:t>
            </a:r>
            <a:r>
              <a:rPr sz="2000" dirty="0" smtClean="0"/>
              <a:t>?)</a:t>
            </a:r>
            <a:endParaRPr dirty="0" smtClean="0"/>
          </a:p>
          <a:p>
            <a:pPr lvl="1">
              <a:lnSpc>
                <a:spcPct val="80000"/>
              </a:lnSpc>
              <a:defRPr/>
            </a:pPr>
            <a:r>
              <a:rPr sz="2000" dirty="0" err="1" smtClean="0"/>
              <a:t>Komplexität</a:t>
            </a:r>
            <a:r>
              <a:rPr sz="2000" dirty="0" smtClean="0"/>
              <a:t> der </a:t>
            </a:r>
            <a:r>
              <a:rPr sz="2000" dirty="0" err="1" smtClean="0"/>
              <a:t>Berechnung</a:t>
            </a:r>
            <a:r>
              <a:rPr sz="2000" dirty="0" smtClean="0"/>
              <a:t> (</a:t>
            </a:r>
            <a:r>
              <a:rPr sz="2000" dirty="0" err="1" smtClean="0"/>
              <a:t>Effizienz</a:t>
            </a:r>
            <a:r>
              <a:rPr sz="2000" dirty="0" smtClean="0"/>
              <a:t> der </a:t>
            </a:r>
            <a:r>
              <a:rPr sz="2000" dirty="0" err="1" smtClean="0"/>
              <a:t>Implementierungen</a:t>
            </a:r>
            <a:r>
              <a:rPr sz="2000" dirty="0" smtClean="0"/>
              <a:t>)</a:t>
            </a:r>
            <a:endParaRPr dirty="0" smtClean="0"/>
          </a:p>
          <a:p>
            <a:pPr lvl="1">
              <a:lnSpc>
                <a:spcPct val="80000"/>
              </a:lnSpc>
              <a:defRPr/>
            </a:pPr>
            <a:endParaRPr dirty="0"/>
          </a:p>
          <a:p>
            <a:pPr marL="914400" lvl="1" indent="-457200">
              <a:lnSpc>
                <a:spcPct val="80000"/>
              </a:lnSpc>
              <a:buFont typeface="+mj-lt"/>
              <a:buAutoNum type="arabicPeriod"/>
              <a:defRPr/>
            </a:pPr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sp>
        <p:nvSpPr>
          <p:cNvPr id="2" name="Rechteck 1"/>
          <p:cNvSpPr/>
          <p:nvPr/>
        </p:nvSpPr>
        <p:spPr>
          <a:xfrm>
            <a:off x="1322024" y="3767766"/>
            <a:ext cx="2599981" cy="418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Daten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 bwMode="auto">
          <a:xfrm>
            <a:off x="3922005" y="3767765"/>
            <a:ext cx="1101687" cy="418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Check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46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Einordnung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Paritätsbits</a:t>
            </a:r>
          </a:p>
          <a:p>
            <a:r>
              <a:rPr lang="de-DE" dirty="0" smtClean="0"/>
              <a:t>Checksummen</a:t>
            </a:r>
          </a:p>
          <a:p>
            <a:r>
              <a:rPr lang="de-DE" dirty="0" smtClean="0"/>
              <a:t>Selbstkorrigierende Codes</a:t>
            </a:r>
          </a:p>
          <a:p>
            <a:endParaRPr lang="de-DE" dirty="0"/>
          </a:p>
          <a:p>
            <a:pPr marL="0" indent="0">
              <a:buNone/>
            </a:pPr>
            <a:r>
              <a:rPr lang="de-DE" dirty="0" smtClean="0">
                <a:sym typeface="Wingdings" panose="05000000000000000000" pitchFamily="2" charset="2"/>
              </a:rPr>
              <a:t> </a:t>
            </a:r>
            <a:r>
              <a:rPr lang="de-DE" dirty="0" smtClean="0"/>
              <a:t>Betrifft alle Schichten des Internet-Modells.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380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Paritätsbits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Rechnernetze und verteilte Systeme                (Prof. Dr. D. Kranzlmüller)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370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t>Paritätsprüfung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 bwMode="auto">
          <a:xfrm>
            <a:off x="628650" y="1564396"/>
            <a:ext cx="7886700" cy="3139808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defRPr/>
            </a:pPr>
            <a:r>
              <a:rPr lang="de-DE" sz="2400" b="1" dirty="0" smtClean="0"/>
              <a:t>Einfachste Form: Paritätsbits</a:t>
            </a:r>
          </a:p>
          <a:p>
            <a:pPr>
              <a:lnSpc>
                <a:spcPct val="95000"/>
              </a:lnSpc>
              <a:defRPr/>
            </a:pPr>
            <a:r>
              <a:rPr sz="2400" dirty="0" err="1" smtClean="0"/>
              <a:t>Es</a:t>
            </a:r>
            <a:r>
              <a:rPr sz="2400" dirty="0" smtClean="0"/>
              <a:t> </a:t>
            </a:r>
            <a:r>
              <a:rPr sz="2400" dirty="0" err="1" smtClean="0"/>
              <a:t>wird</a:t>
            </a:r>
            <a:r>
              <a:rPr sz="2400" dirty="0" smtClean="0"/>
              <a:t> </a:t>
            </a:r>
            <a:r>
              <a:rPr sz="2400" dirty="0" err="1" smtClean="0"/>
              <a:t>ein</a:t>
            </a:r>
            <a:r>
              <a:rPr sz="2400" dirty="0" smtClean="0"/>
              <a:t> </a:t>
            </a:r>
            <a:r>
              <a:rPr sz="2400" dirty="0" err="1" smtClean="0"/>
              <a:t>einzelnes</a:t>
            </a:r>
            <a:r>
              <a:rPr sz="2400" dirty="0" smtClean="0"/>
              <a:t> </a:t>
            </a:r>
            <a:r>
              <a:rPr sz="2400" dirty="0" err="1" smtClean="0"/>
              <a:t>Paritätsbit</a:t>
            </a:r>
            <a:r>
              <a:rPr sz="2400" dirty="0" smtClean="0"/>
              <a:t> an die </a:t>
            </a:r>
            <a:r>
              <a:rPr sz="2400" dirty="0" err="1" smtClean="0"/>
              <a:t>Daten</a:t>
            </a:r>
            <a:r>
              <a:rPr sz="2400" dirty="0" smtClean="0"/>
              <a:t> </a:t>
            </a:r>
            <a:r>
              <a:rPr sz="2400" dirty="0" err="1" smtClean="0"/>
              <a:t>angehängt</a:t>
            </a:r>
            <a:r>
              <a:rPr sz="2400" dirty="0" smtClean="0"/>
              <a:t>.</a:t>
            </a:r>
            <a:r>
              <a:rPr lang="de-DE" sz="2400" dirty="0" smtClean="0"/>
              <a:t>&lt;</a:t>
            </a:r>
            <a:endParaRPr dirty="0"/>
          </a:p>
          <a:p>
            <a:pPr>
              <a:lnSpc>
                <a:spcPct val="70000"/>
              </a:lnSpc>
              <a:defRPr/>
            </a:pPr>
            <a:r>
              <a:rPr lang="de-DE" sz="2400" dirty="0" smtClean="0"/>
              <a:t>Anhängen eines Bits zur Charakterisierung der binären Quersumme</a:t>
            </a:r>
          </a:p>
          <a:p>
            <a:pPr lvl="1">
              <a:lnSpc>
                <a:spcPct val="70000"/>
              </a:lnSpc>
              <a:defRPr/>
            </a:pPr>
            <a:r>
              <a:rPr lang="de-DE" dirty="0" smtClean="0"/>
              <a:t>Gerade Parität: Paritätsbit führt zur gerader Anzahl an Einsen.</a:t>
            </a:r>
          </a:p>
          <a:p>
            <a:pPr lvl="1">
              <a:lnSpc>
                <a:spcPct val="70000"/>
              </a:lnSpc>
              <a:defRPr/>
            </a:pPr>
            <a:r>
              <a:rPr lang="de-DE" dirty="0" smtClean="0"/>
              <a:t>Ungerade Parität: Ungerade Anzahl an Einsen</a:t>
            </a:r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t>Rechnernetze und verteilte Systeme                (Prof. Dr. D. Kranzlmüller)</a:t>
            </a:r>
          </a:p>
        </p:txBody>
      </p:sp>
      <p:pic>
        <p:nvPicPr>
          <p:cNvPr id="9" name="Picture 2" descr="D:\WORK\PEARSON\000 FOLIEN\4237_Computernetzweke\JPG\4237_eBook-47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0674" y="4216016"/>
            <a:ext cx="5068448" cy="1860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066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MU LRZ">
  <a:themeElements>
    <a:clrScheme name="">
      <a:dk1>
        <a:srgbClr val="000000"/>
      </a:dk1>
      <a:lt1>
        <a:srgbClr val="FFFFFF"/>
      </a:lt1>
      <a:dk2>
        <a:srgbClr val="000000"/>
      </a:dk2>
      <a:lt2>
        <a:srgbClr val="5F5F5F"/>
      </a:lt2>
      <a:accent1>
        <a:srgbClr val="3BA9A4"/>
      </a:accent1>
      <a:accent2>
        <a:srgbClr val="F31F5C"/>
      </a:accent2>
      <a:accent3>
        <a:srgbClr val="FFFFFF"/>
      </a:accent3>
      <a:accent4>
        <a:srgbClr val="000000"/>
      </a:accent4>
      <a:accent5>
        <a:srgbClr val="AFD1CF"/>
      </a:accent5>
      <a:accent6>
        <a:srgbClr val="DC1B53"/>
      </a:accent6>
      <a:hlink>
        <a:srgbClr val="273B91"/>
      </a:hlink>
      <a:folHlink>
        <a:srgbClr val="F63B1C"/>
      </a:folHlink>
    </a:clrScheme>
    <a:fontScheme name="1_hpc-tool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1_hpc-tool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pc-tool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hpc-tool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pc-tool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pc-tool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pc-tool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hpc-tool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1354</Words>
  <Application>Microsoft Office PowerPoint</Application>
  <PresentationFormat>Bildschirmpräsentation (4:3)</PresentationFormat>
  <Paragraphs>293</Paragraphs>
  <Slides>27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27</vt:i4>
      </vt:variant>
    </vt:vector>
  </HeadingPairs>
  <TitlesOfParts>
    <vt:vector size="36" baseType="lpstr">
      <vt:lpstr>ＭＳ Ｐゴシック</vt:lpstr>
      <vt:lpstr>Arial</vt:lpstr>
      <vt:lpstr>Arial Black</vt:lpstr>
      <vt:lpstr>Calibri</vt:lpstr>
      <vt:lpstr>Calibri Light</vt:lpstr>
      <vt:lpstr>Cambria Math</vt:lpstr>
      <vt:lpstr>Wingdings</vt:lpstr>
      <vt:lpstr>1_Office Theme</vt:lpstr>
      <vt:lpstr>LMU LRZ</vt:lpstr>
      <vt:lpstr>Rechnernetze &amp; Verteilte Systeme</vt:lpstr>
      <vt:lpstr>Fehlererkennung und  -Korrektur</vt:lpstr>
      <vt:lpstr>Komplexität begünstigt Fehler</vt:lpstr>
      <vt:lpstr>Komplexität begünstigt Fehler</vt:lpstr>
      <vt:lpstr>Protokollschichtung</vt:lpstr>
      <vt:lpstr>Übersicht</vt:lpstr>
      <vt:lpstr>Einordnung</vt:lpstr>
      <vt:lpstr>Paritätsbits</vt:lpstr>
      <vt:lpstr>Paritätsprüfung</vt:lpstr>
      <vt:lpstr>Paritätsprüfung</vt:lpstr>
      <vt:lpstr>Paritätsmatrix</vt:lpstr>
      <vt:lpstr>Beurteilung Paritätsmatrix</vt:lpstr>
      <vt:lpstr>Checksummen</vt:lpstr>
      <vt:lpstr>Internet-Checksumme</vt:lpstr>
      <vt:lpstr>Internet Checksumme: Beispiel</vt:lpstr>
      <vt:lpstr>Beurteilung Internet-Checksumme</vt:lpstr>
      <vt:lpstr>Zyklische Redundanzprüfung (CRC)</vt:lpstr>
      <vt:lpstr>Berechnung der CRC Quersumme</vt:lpstr>
      <vt:lpstr>Beispiel: CRC</vt:lpstr>
      <vt:lpstr>Anforderungen an Generatorpolynome</vt:lpstr>
      <vt:lpstr>CRC Standards</vt:lpstr>
      <vt:lpstr>Selbstkorrigierende Codes</vt:lpstr>
      <vt:lpstr>Selbstkorrigierende Codes</vt:lpstr>
      <vt:lpstr>Beispiel: Code-Matrix</vt:lpstr>
      <vt:lpstr>Relevante Parameter</vt:lpstr>
      <vt:lpstr>Erkennung von 1 Bit Fehler</vt:lpstr>
      <vt:lpstr>Beispiel: ASCII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Rechnernetze &amp; Verteilte Systeme</dc:title>
  <dc:creator>quirin</dc:creator>
  <cp:lastModifiedBy>Kowalewski, Roger</cp:lastModifiedBy>
  <cp:revision>611</cp:revision>
  <cp:lastPrinted>2017-05-01T13:33:08Z</cp:lastPrinted>
  <dcterms:created xsi:type="dcterms:W3CDTF">2016-01-14T15:59:31Z</dcterms:created>
  <dcterms:modified xsi:type="dcterms:W3CDTF">2019-05-16T06:08:26Z</dcterms:modified>
</cp:coreProperties>
</file>