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690" r:id="rId2"/>
  </p:sldMasterIdLst>
  <p:notesMasterIdLst>
    <p:notesMasterId r:id="rId42"/>
  </p:notesMasterIdLst>
  <p:handoutMasterIdLst>
    <p:handoutMasterId r:id="rId43"/>
  </p:handoutMasterIdLst>
  <p:sldIdLst>
    <p:sldId id="385" r:id="rId3"/>
    <p:sldId id="386" r:id="rId4"/>
    <p:sldId id="387" r:id="rId5"/>
    <p:sldId id="390" r:id="rId6"/>
    <p:sldId id="392" r:id="rId7"/>
    <p:sldId id="388" r:id="rId8"/>
    <p:sldId id="389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400" r:id="rId17"/>
    <p:sldId id="401" r:id="rId18"/>
    <p:sldId id="402" r:id="rId19"/>
    <p:sldId id="404" r:id="rId20"/>
    <p:sldId id="405" r:id="rId21"/>
    <p:sldId id="406" r:id="rId22"/>
    <p:sldId id="451" r:id="rId23"/>
    <p:sldId id="407" r:id="rId24"/>
    <p:sldId id="408" r:id="rId25"/>
    <p:sldId id="453" r:id="rId26"/>
    <p:sldId id="450" r:id="rId27"/>
    <p:sldId id="409" r:id="rId28"/>
    <p:sldId id="410" r:id="rId29"/>
    <p:sldId id="411" r:id="rId30"/>
    <p:sldId id="412" r:id="rId31"/>
    <p:sldId id="415" r:id="rId32"/>
    <p:sldId id="416" r:id="rId33"/>
    <p:sldId id="413" r:id="rId34"/>
    <p:sldId id="414" r:id="rId35"/>
    <p:sldId id="417" r:id="rId36"/>
    <p:sldId id="419" r:id="rId37"/>
    <p:sldId id="420" r:id="rId38"/>
    <p:sldId id="421" r:id="rId39"/>
    <p:sldId id="422" r:id="rId40"/>
    <p:sldId id="423" r:id="rId41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9AFB494D-1B6E-4353-860A-21BBA297A875}">
          <p14:sldIdLst>
            <p14:sldId id="385"/>
            <p14:sldId id="386"/>
            <p14:sldId id="387"/>
            <p14:sldId id="390"/>
            <p14:sldId id="392"/>
            <p14:sldId id="388"/>
            <p14:sldId id="389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4"/>
            <p14:sldId id="405"/>
            <p14:sldId id="406"/>
            <p14:sldId id="451"/>
            <p14:sldId id="407"/>
            <p14:sldId id="408"/>
            <p14:sldId id="453"/>
            <p14:sldId id="450"/>
            <p14:sldId id="409"/>
            <p14:sldId id="410"/>
            <p14:sldId id="411"/>
            <p14:sldId id="412"/>
            <p14:sldId id="415"/>
            <p14:sldId id="416"/>
            <p14:sldId id="413"/>
            <p14:sldId id="414"/>
            <p14:sldId id="417"/>
            <p14:sldId id="419"/>
            <p14:sldId id="420"/>
            <p14:sldId id="421"/>
            <p14:sldId id="422"/>
            <p14:sldId id="4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irin" initials="q" lastIdx="25" clrIdx="0">
    <p:extLst/>
  </p:cmAuthor>
  <p:cmAuthor id="2" name="Jungblut, Pascal" initials="JP" lastIdx="1" clrIdx="1">
    <p:extLst>
      <p:ext uri="{19B8F6BF-5375-455C-9EA6-DF929625EA0E}">
        <p15:presenceInfo xmlns:p15="http://schemas.microsoft.com/office/powerpoint/2012/main" userId="Jungblut, Pasc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E61"/>
    <a:srgbClr val="2B83BA"/>
    <a:srgbClr val="D71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74" autoAdjust="0"/>
    <p:restoredTop sz="79501" autoAdjust="0"/>
  </p:normalViewPr>
  <p:slideViewPr>
    <p:cSldViewPr snapToGrid="0">
      <p:cViewPr varScale="1">
        <p:scale>
          <a:sx n="111" d="100"/>
          <a:sy n="111" d="100"/>
        </p:scale>
        <p:origin x="102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164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19E10-39B0-AD4A-B3C5-56104CA6B58C}" type="datetimeFigureOut">
              <a:rPr lang="de-DE" smtClean="0"/>
              <a:t>13.05.2019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95050-1539-1E4C-8A16-EE8E0F9F5B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10433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0CFB8-C07B-4450-90AA-28AF97BDE110}" type="datetimeFigureOut">
              <a:rPr lang="de-DE" smtClean="0"/>
              <a:t>13.05.2019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321DF-5BF9-422D-8EF4-C385F99DD2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54333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321DF-5BF9-422D-8EF4-C385F99DD26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4622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7056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Notizenplatzhalter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9994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tif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9C4E-9405-2D48-838A-79A56097AF7A}" type="datetime1">
              <a:rPr lang="de-DE" smtClean="0"/>
              <a:t>13.05.2019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5301208"/>
            <a:ext cx="9144000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 descr="mnmLogo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40" y="5696143"/>
            <a:ext cx="3957321" cy="76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36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6083-26A2-4248-B18D-272FF5D420B6}" type="datetime1">
              <a:rPr lang="de-DE" smtClean="0"/>
              <a:t>13.05.2019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611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C4DB-4AC3-284D-B1F1-775D10044BBC}" type="datetime1">
              <a:rPr lang="de-DE" smtClean="0"/>
              <a:t>13.05.2019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6680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lieder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1248553" y="1556792"/>
            <a:ext cx="7266270" cy="4310608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C983BF-7D85-F04C-933B-58B9DE20DCF5}" type="datetime1">
              <a:rPr lang="de-DE" sz="1108" smtClean="0"/>
              <a:t>13.05.2019</a:t>
            </a:fld>
            <a:endParaRPr lang="de-DE" sz="1108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6758880" y="65202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  <a:latin typeface="Arial Black"/>
                <a:cs typeface="Arial Black"/>
              </a:defRPr>
            </a:lvl1pPr>
          </a:lstStyle>
          <a:p>
            <a:fld id="{FC51FD00-A5E7-2740-B1FF-C42AFF1C919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04227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634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4038600" y="228600"/>
            <a:ext cx="487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endParaRPr lang="de-DE" sz="3200" b="1">
              <a:solidFill>
                <a:srgbClr val="006C30"/>
              </a:solidFill>
              <a:cs typeface="+mn-cs"/>
            </a:endParaRPr>
          </a:p>
        </p:txBody>
      </p:sp>
      <p:pic>
        <p:nvPicPr>
          <p:cNvPr id="6" name="Picture 10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101601"/>
            <a:ext cx="965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2362200"/>
            <a:ext cx="6400800" cy="1295400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en-US" noProof="0" dirty="0"/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3886200"/>
            <a:ext cx="6400800" cy="2286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rgbClr val="006C30"/>
                </a:solidFill>
              </a:defRPr>
            </a:lvl1pPr>
          </a:lstStyle>
          <a:p>
            <a:pPr lvl="0"/>
            <a:endParaRPr lang="en-US" noProof="0" dirty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9263" y="304800"/>
            <a:ext cx="3165475" cy="61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2651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Dieter Kranzlmüller</a:t>
            </a: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KUKDM 2018, Zakopane, Poland</a:t>
            </a: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83443-9964-0C4C-B05A-10F8AC3B252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35222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200" y="838200"/>
            <a:ext cx="4419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419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Dieter Kranzlmüller</a:t>
            </a: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KUKDM 2018, Zakopane, Poland</a:t>
            </a:r>
            <a:endParaRPr lang="de-DE" dirty="0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C1483-145E-DF48-B8F1-0A46C02DAA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348713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Dieter Kranzlmüller</a:t>
            </a:r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KUKDM 2018, Zakopane, Poland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B128-FA6A-3740-95B7-6AFDF4A8EEE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408328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Dieter Kranzlmüller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KUKDM 2018, Zakopane, Poland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A47E4-DAB5-AE42-9195-9259833F91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755027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76202"/>
            <a:ext cx="5410200" cy="641351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76200" y="838200"/>
            <a:ext cx="8991600" cy="56388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Dieter Kranzlmüller</a:t>
            </a:r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KUKDM 2018, Zakopane, Poland</a:t>
            </a: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531E5-2E87-BD44-AD70-85453509904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9355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C7C2-29E8-744A-9809-F01271342D85}" type="datetime1">
              <a:rPr lang="de-DE" smtClean="0"/>
              <a:t>13.05.2019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7034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76202"/>
            <a:ext cx="5410200" cy="641351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6200" y="838200"/>
            <a:ext cx="4419600" cy="5638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838200"/>
            <a:ext cx="4419600" cy="2743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4419600" cy="2743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Dieter Kranzlmüller</a:t>
            </a: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KUKDM 2018, Zakopane, Poland</a:t>
            </a:r>
            <a:endParaRPr lang="de-DE" dirty="0"/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B975B-796B-194D-894C-C422F10C65B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11940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76202"/>
            <a:ext cx="5410200" cy="641351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6200" y="838200"/>
            <a:ext cx="4419600" cy="5638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419600" cy="5638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Dieter Kranzlmüller</a:t>
            </a: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KUKDM 2018, Zakopane, Poland</a:t>
            </a:r>
            <a:endParaRPr lang="de-DE" dirty="0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5EF9D-D43F-F441-9598-06784A6120D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42692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SC2017-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64803" y="1215072"/>
            <a:ext cx="8229598" cy="4833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41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5D0DA-5808-5743-99CD-64D813A5DFB3}" type="datetime1">
              <a:rPr lang="de-DE" smtClean="0"/>
              <a:t>13.05.2019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47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59D6-2E48-1349-B446-438A2C25D1D1}" type="datetime1">
              <a:rPr lang="de-DE" smtClean="0"/>
              <a:t>13.05.2019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454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34DDE-1596-9345-9A99-531E56E62B82}" type="datetime1">
              <a:rPr lang="de-DE" smtClean="0"/>
              <a:t>13.05.2019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901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256E-2D38-9A47-A946-54F313976D7E}" type="datetime1">
              <a:rPr lang="de-DE" smtClean="0"/>
              <a:t>13.05.2019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15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3341-64CA-6844-AEA9-853F5ED5884B}" type="datetime1">
              <a:rPr lang="de-DE" smtClean="0"/>
              <a:t>13.05.2019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9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1B49-A276-1F43-A5FD-A4056AB460E8}" type="datetime1">
              <a:rPr lang="de-DE" smtClean="0"/>
              <a:t>13.05.2019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525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0379-4162-0E48-9F19-0F985E262158}" type="datetime1">
              <a:rPr lang="de-DE" smtClean="0"/>
              <a:t>13.05.2019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03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462FE-FE18-514C-ACEA-868135BFB5B4}" type="datetime1">
              <a:rPr lang="de-DE" smtClean="0"/>
              <a:t>13.05.2019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819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Rechnernetze und verteilte Systeme                (Prof. Dr. D. Kranzlmüller)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819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63B0E-122E-4112-8AEA-022338C1FEFA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6" descr="mnmLogoNeu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8" y="6398990"/>
            <a:ext cx="1463040" cy="28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D7D8D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838200"/>
            <a:ext cx="8991600" cy="5638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Hier klicken, um Master-Textformat zu bearbeiten.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0" y="0"/>
            <a:ext cx="9144000" cy="760414"/>
          </a:xfrm>
          <a:prstGeom prst="rect">
            <a:avLst/>
          </a:prstGeom>
          <a:solidFill>
            <a:srgbClr val="C6C7BE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76202"/>
            <a:ext cx="6248400" cy="6413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dirty="0"/>
          </a:p>
        </p:txBody>
      </p:sp>
      <p:pic>
        <p:nvPicPr>
          <p:cNvPr id="1030" name="Picture 14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5876"/>
            <a:ext cx="14478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31" name="Grafik 9" descr="mnmLogoNeu-50grau.pdf.emf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6782"/>
          <a:stretch>
            <a:fillRect/>
          </a:stretch>
        </p:blipFill>
        <p:spPr bwMode="auto">
          <a:xfrm>
            <a:off x="15875" y="6591300"/>
            <a:ext cx="127158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1287463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Dieter Kranzlmüller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56388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KUKDM 2018, Zakopane, Poland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566150" y="6553200"/>
            <a:ext cx="5334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9132A318-DA03-C84E-B5BB-7054F27371D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5" name="Picture 10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76201"/>
            <a:ext cx="635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92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transition/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6C3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6C30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6C30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6C30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6C30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195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6C30"/>
          </a:solidFill>
          <a:latin typeface="Calibri" pitchFamily="34" charset="0"/>
        </a:defRPr>
      </a:lvl6pPr>
      <a:lvl7pPr marL="91439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6C30"/>
          </a:solidFill>
          <a:latin typeface="Calibri" pitchFamily="34" charset="0"/>
        </a:defRPr>
      </a:lvl7pPr>
      <a:lvl8pPr marL="1371587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6C30"/>
          </a:solidFill>
          <a:latin typeface="Calibri" pitchFamily="34" charset="0"/>
        </a:defRPr>
      </a:lvl8pPr>
      <a:lvl9pPr marL="1828782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6C30"/>
          </a:solidFill>
          <a:latin typeface="Calibri" pitchFamily="34" charset="0"/>
        </a:defRPr>
      </a:lvl9pPr>
    </p:titleStyle>
    <p:bodyStyle>
      <a:lvl1pPr marL="387347" indent="-387347" algn="l" rtl="0" eaLnBrk="0" fontAlgn="base" hangingPunct="0">
        <a:spcBef>
          <a:spcPct val="0"/>
        </a:spcBef>
        <a:spcAft>
          <a:spcPct val="0"/>
        </a:spcAft>
        <a:buClr>
          <a:srgbClr val="006C30"/>
        </a:buClr>
        <a:buSzPct val="80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58830" indent="-280985" algn="l" rtl="0" eaLnBrk="0" fontAlgn="base" hangingPunct="0">
        <a:spcBef>
          <a:spcPct val="1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336661" indent="184148" algn="l" rtl="0" eaLnBrk="0" fontAlgn="base" hangingPunct="0">
        <a:spcBef>
          <a:spcPct val="1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2568548" indent="-184148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Arial" charset="0"/>
          <a:ea typeface="ＭＳ Ｐゴシック" charset="0"/>
        </a:defRPr>
      </a:lvl4pPr>
      <a:lvl5pPr marL="2943196" indent="-184148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Arial" charset="0"/>
          <a:ea typeface="ＭＳ Ｐゴシック" charset="0"/>
        </a:defRPr>
      </a:lvl5pPr>
      <a:lvl6pPr marL="3400391" indent="-184148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Arial" charset="0"/>
        </a:defRPr>
      </a:lvl6pPr>
      <a:lvl7pPr marL="3857587" indent="-184148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Arial" charset="0"/>
        </a:defRPr>
      </a:lvl7pPr>
      <a:lvl8pPr marL="4314782" indent="-184148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Arial" charset="0"/>
        </a:defRPr>
      </a:lvl8pPr>
      <a:lvl9pPr marL="4771978" indent="-184148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0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2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4" algn="l" defTabSz="914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m.ifi.lmu.de/r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75227"/>
            <a:ext cx="7772400" cy="2387600"/>
          </a:xfrm>
        </p:spPr>
        <p:txBody>
          <a:bodyPr/>
          <a:lstStyle/>
          <a:p>
            <a:r>
              <a:rPr lang="de-DE" dirty="0"/>
              <a:t>Rechnernetze &amp; Verteilte Systeme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2554901"/>
            <a:ext cx="6858000" cy="2739769"/>
          </a:xfrm>
        </p:spPr>
        <p:txBody>
          <a:bodyPr>
            <a:normAutofit/>
          </a:bodyPr>
          <a:lstStyle/>
          <a:p>
            <a:r>
              <a:rPr lang="de-DE" dirty="0"/>
              <a:t>Ludwig-Maximilians-Universität München</a:t>
            </a:r>
          </a:p>
          <a:p>
            <a:r>
              <a:rPr lang="de-DE" dirty="0"/>
              <a:t>Sommersemester 2019</a:t>
            </a:r>
          </a:p>
          <a:p>
            <a:r>
              <a:rPr lang="de-DE" dirty="0"/>
              <a:t>Prof. Dr. D. Kranzlmüller</a:t>
            </a:r>
          </a:p>
          <a:p>
            <a:endParaRPr lang="de-DE" dirty="0"/>
          </a:p>
          <a:p>
            <a:r>
              <a:rPr lang="de-DE" dirty="0">
                <a:hlinkClick r:id="rId2"/>
              </a:rPr>
              <a:t>http://www.nm.ifi.lmu.de/rn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1721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Wählleitung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5873085" cy="4351338"/>
          </a:xfrm>
        </p:spPr>
        <p:txBody>
          <a:bodyPr/>
          <a:lstStyle/>
          <a:p>
            <a:r>
              <a:rPr lang="de-DE" dirty="0" smtClean="0"/>
              <a:t>Nutzung der Telefonleitung</a:t>
            </a:r>
          </a:p>
          <a:p>
            <a:r>
              <a:rPr lang="de-DE" dirty="0" smtClean="0"/>
              <a:t>Modem wählt Gegenstelle an</a:t>
            </a:r>
            <a:endParaRPr lang="de-DE" dirty="0"/>
          </a:p>
          <a:p>
            <a:r>
              <a:rPr lang="de-DE" dirty="0" smtClean="0"/>
              <a:t>Austausch digitaler Daten über</a:t>
            </a:r>
            <a:br>
              <a:rPr lang="de-DE" dirty="0" smtClean="0"/>
            </a:br>
            <a:r>
              <a:rPr lang="de-DE" dirty="0" smtClean="0"/>
              <a:t>analogen Kanal (Telefonleitung)</a:t>
            </a:r>
          </a:p>
          <a:p>
            <a:r>
              <a:rPr lang="de-DE" dirty="0" smtClean="0"/>
              <a:t>Exklusive Nutzung der Telefonleitung</a:t>
            </a:r>
          </a:p>
          <a:p>
            <a:r>
              <a:rPr lang="de-DE" dirty="0" smtClean="0"/>
              <a:t>Geschwindigkeiten bis 56kbps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10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735" y="1027907"/>
            <a:ext cx="2143730" cy="226725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735" y="3419152"/>
            <a:ext cx="2143730" cy="285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81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82826"/>
            <a:ext cx="2663687" cy="198782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Digital Subscriber 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164683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/>
              <a:t>Verbindung über „</a:t>
            </a:r>
            <a:r>
              <a:rPr lang="de-DE" dirty="0" err="1" smtClean="0"/>
              <a:t>Twisted</a:t>
            </a:r>
            <a:r>
              <a:rPr lang="de-DE" dirty="0" smtClean="0"/>
              <a:t> Pair“ zu einem Digital Subscriber Line </a:t>
            </a:r>
            <a:r>
              <a:rPr lang="de-DE" i="1" dirty="0" smtClean="0"/>
              <a:t>Access Multiplexer </a:t>
            </a:r>
            <a:r>
              <a:rPr lang="de-DE" dirty="0" smtClean="0"/>
              <a:t>(DSLAM)</a:t>
            </a:r>
          </a:p>
          <a:p>
            <a:r>
              <a:rPr lang="de-DE" dirty="0" smtClean="0"/>
              <a:t>Aufteilung der Bandbreite in Bereiche für Telefon (0-120kHz), </a:t>
            </a:r>
            <a:r>
              <a:rPr lang="de-DE" dirty="0" err="1" smtClean="0"/>
              <a:t>Upstream</a:t>
            </a:r>
            <a:r>
              <a:rPr lang="de-DE" dirty="0" smtClean="0"/>
              <a:t> (120 – 200kHz) und Downstream (200kHz – 2,2MHz)</a:t>
            </a:r>
          </a:p>
          <a:p>
            <a:r>
              <a:rPr lang="de-DE" dirty="0" smtClean="0"/>
              <a:t>„Splitter“ teilt die Leitungen für Sprachtelefonie und Daten auf</a:t>
            </a:r>
          </a:p>
          <a:p>
            <a:r>
              <a:rPr lang="de-DE" dirty="0" smtClean="0"/>
              <a:t>Geschwindigkeit abhängig von der Distanz zum DSLAM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11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b="9705"/>
          <a:stretch/>
        </p:blipFill>
        <p:spPr>
          <a:xfrm>
            <a:off x="1855841" y="3990308"/>
            <a:ext cx="5432317" cy="225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76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 Subscriber </a:t>
            </a:r>
            <a:r>
              <a:rPr lang="de-DE" dirty="0" smtClean="0"/>
              <a:t>Line (2)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1-16Mbps Downstream, 128kbps – 1Mbps </a:t>
            </a:r>
            <a:r>
              <a:rPr lang="de-DE" dirty="0" err="1" smtClean="0"/>
              <a:t>Upstream</a:t>
            </a:r>
            <a:endParaRPr lang="de-DE" dirty="0" smtClean="0"/>
          </a:p>
          <a:p>
            <a:r>
              <a:rPr lang="de-DE" dirty="0" smtClean="0"/>
              <a:t>Heute </a:t>
            </a:r>
            <a:r>
              <a:rPr lang="de-DE" dirty="0"/>
              <a:t>eher </a:t>
            </a:r>
            <a:r>
              <a:rPr lang="de-DE" dirty="0" err="1"/>
              <a:t>very</a:t>
            </a:r>
            <a:r>
              <a:rPr lang="de-DE" dirty="0"/>
              <a:t> high </a:t>
            </a:r>
            <a:r>
              <a:rPr lang="de-DE" dirty="0" err="1"/>
              <a:t>speed</a:t>
            </a:r>
            <a:r>
              <a:rPr lang="de-DE" dirty="0"/>
              <a:t> DSL 1/2 (VDSL) mit bis zu 100Mbps</a:t>
            </a:r>
          </a:p>
          <a:p>
            <a:r>
              <a:rPr lang="de-DE" dirty="0" err="1"/>
              <a:t>Vectoring</a:t>
            </a:r>
            <a:r>
              <a:rPr lang="de-DE" dirty="0"/>
              <a:t>: verhindern von </a:t>
            </a:r>
            <a:r>
              <a:rPr lang="de-DE" i="1" dirty="0"/>
              <a:t>Übersprechen</a:t>
            </a:r>
            <a:r>
              <a:rPr lang="de-DE" dirty="0"/>
              <a:t> zwischen </a:t>
            </a:r>
            <a:r>
              <a:rPr lang="de-DE" dirty="0" smtClean="0"/>
              <a:t>Leitungen</a:t>
            </a:r>
          </a:p>
          <a:p>
            <a:pPr lvl="1"/>
            <a:r>
              <a:rPr lang="de-DE" dirty="0" smtClean="0"/>
              <a:t>Ein Betreiber (Deutsche Telekom) kann dazu Wettbewerber ausschließen</a:t>
            </a:r>
          </a:p>
          <a:p>
            <a:pPr lvl="1"/>
            <a:r>
              <a:rPr lang="de-DE" dirty="0" smtClean="0"/>
              <a:t>Kontrolle aller Leitungen </a:t>
            </a:r>
            <a:r>
              <a:rPr lang="de-DE" dirty="0" smtClean="0">
                <a:sym typeface="Wingdings" panose="05000000000000000000" pitchFamily="2" charset="2"/>
              </a:rPr>
              <a:t> Übersprechen kann verhindert werden</a:t>
            </a:r>
            <a:endParaRPr lang="de-DE" dirty="0" smtClean="0"/>
          </a:p>
          <a:p>
            <a:endParaRPr lang="de-DE" dirty="0" smtClean="0"/>
          </a:p>
          <a:p>
            <a:pPr lvl="1"/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0767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Kabel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3740355"/>
            <a:ext cx="7886700" cy="2482904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/>
              <a:t>Nutzt Infrastruktur für Kabelfernsehen statt Telefonleitungen</a:t>
            </a:r>
          </a:p>
          <a:p>
            <a:r>
              <a:rPr lang="de-DE" dirty="0" smtClean="0"/>
              <a:t>Kombination aus Koaxialkabel und Lichtwellenleiter</a:t>
            </a:r>
          </a:p>
          <a:p>
            <a:pPr lvl="1"/>
            <a:r>
              <a:rPr lang="de-DE" dirty="0" smtClean="0"/>
              <a:t>Hybrid Fiber </a:t>
            </a:r>
            <a:r>
              <a:rPr lang="de-DE" dirty="0" err="1" smtClean="0"/>
              <a:t>Coax</a:t>
            </a:r>
            <a:r>
              <a:rPr lang="de-DE" dirty="0" smtClean="0"/>
              <a:t> (HFC)</a:t>
            </a:r>
          </a:p>
          <a:p>
            <a:r>
              <a:rPr lang="de-DE" dirty="0" smtClean="0"/>
              <a:t>Kabelmodem</a:t>
            </a:r>
          </a:p>
          <a:p>
            <a:r>
              <a:rPr lang="de-DE" dirty="0" smtClean="0"/>
              <a:t>Oft asymmetrische Aufteilung von </a:t>
            </a:r>
            <a:r>
              <a:rPr lang="de-DE" dirty="0" err="1" smtClean="0"/>
              <a:t>Up</a:t>
            </a:r>
            <a:r>
              <a:rPr lang="de-DE" dirty="0" smtClean="0"/>
              <a:t>- und Downstream</a:t>
            </a:r>
          </a:p>
          <a:p>
            <a:r>
              <a:rPr lang="de-DE" dirty="0" smtClean="0"/>
              <a:t>Gemeinsames Medium</a:t>
            </a:r>
          </a:p>
          <a:p>
            <a:r>
              <a:rPr lang="de-DE" dirty="0" smtClean="0"/>
              <a:t>Durchsatz bis 450Mbps im Downstream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13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b="6809"/>
          <a:stretch/>
        </p:blipFill>
        <p:spPr>
          <a:xfrm>
            <a:off x="2345285" y="887556"/>
            <a:ext cx="6170065" cy="278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14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Fiber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Home (FTTH)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165189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/>
              <a:t>Fiber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home</a:t>
            </a:r>
            <a:endParaRPr lang="de-DE" dirty="0" smtClean="0"/>
          </a:p>
          <a:p>
            <a:r>
              <a:rPr lang="de-DE" dirty="0" smtClean="0"/>
              <a:t>Anbindung via Lichtwellenleiter (LWL)</a:t>
            </a:r>
          </a:p>
          <a:p>
            <a:r>
              <a:rPr lang="de-DE" dirty="0" smtClean="0"/>
              <a:t>Durchsatz bis mehrere </a:t>
            </a:r>
            <a:r>
              <a:rPr lang="de-DE" dirty="0" err="1" smtClean="0"/>
              <a:t>Gbps</a:t>
            </a:r>
            <a:endParaRPr lang="de-DE" dirty="0" smtClean="0"/>
          </a:p>
          <a:p>
            <a:r>
              <a:rPr lang="de-DE" dirty="0" smtClean="0"/>
              <a:t>LWL müssen erst verlegt werden</a:t>
            </a:r>
          </a:p>
          <a:p>
            <a:r>
              <a:rPr lang="de-DE" dirty="0" smtClean="0"/>
              <a:t>Fiber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Building </a:t>
            </a:r>
            <a:r>
              <a:rPr lang="de-DE" dirty="0" smtClean="0">
                <a:sym typeface="Wingdings" panose="05000000000000000000" pitchFamily="2" charset="2"/>
              </a:rPr>
              <a:t> LWL nur bis ins Haus, dann Verteilung über klassische Telefonleitung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14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t="9715" b="8440"/>
          <a:stretch/>
        </p:blipFill>
        <p:spPr>
          <a:xfrm>
            <a:off x="1482189" y="3990814"/>
            <a:ext cx="5678030" cy="21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08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506151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Internetzugang über </a:t>
            </a:r>
            <a:r>
              <a:rPr lang="de-DE" dirty="0" err="1" smtClean="0"/>
              <a:t>Local</a:t>
            </a:r>
            <a:r>
              <a:rPr lang="de-DE" dirty="0" smtClean="0"/>
              <a:t> Area Network</a:t>
            </a:r>
          </a:p>
          <a:p>
            <a:r>
              <a:rPr lang="de-DE" dirty="0" smtClean="0"/>
              <a:t>Einsatz vor allem im kommerziellen und institutionellen Umfeld (z.B. für Mitarbeiter in </a:t>
            </a:r>
            <a:r>
              <a:rPr lang="de-DE" dirty="0" err="1" smtClean="0"/>
              <a:t>Oettingenstr</a:t>
            </a:r>
            <a:r>
              <a:rPr lang="de-DE" dirty="0" smtClean="0"/>
              <a:t>. 67)</a:t>
            </a:r>
          </a:p>
          <a:p>
            <a:r>
              <a:rPr lang="de-DE" dirty="0" smtClean="0"/>
              <a:t>Überwiegend Ethernet (dazu später mehr)</a:t>
            </a:r>
          </a:p>
          <a:p>
            <a:r>
              <a:rPr lang="de-DE" dirty="0" smtClean="0"/>
              <a:t>Heute typischerweise 100Mbps - 1Gbps auf bis zu 100m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15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b="8139"/>
          <a:stretch/>
        </p:blipFill>
        <p:spPr>
          <a:xfrm>
            <a:off x="2474240" y="4226331"/>
            <a:ext cx="4195520" cy="213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49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Wireless LAN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358199"/>
          </a:xfrm>
        </p:spPr>
        <p:txBody>
          <a:bodyPr>
            <a:normAutofit/>
          </a:bodyPr>
          <a:lstStyle/>
          <a:p>
            <a:r>
              <a:rPr lang="de-DE" dirty="0" smtClean="0"/>
              <a:t>Endgerät verbunden mit einem Access Point</a:t>
            </a:r>
          </a:p>
          <a:p>
            <a:r>
              <a:rPr lang="de-DE" dirty="0" smtClean="0"/>
              <a:t>Access Point nutzt meist kabelgebundenes Netz</a:t>
            </a:r>
          </a:p>
          <a:p>
            <a:r>
              <a:rPr lang="de-DE" dirty="0" smtClean="0"/>
              <a:t>Standards 802.11a/b/g/n/</a:t>
            </a:r>
            <a:r>
              <a:rPr lang="de-DE" dirty="0" err="1" smtClean="0"/>
              <a:t>ac</a:t>
            </a:r>
            <a:r>
              <a:rPr lang="de-DE" dirty="0" smtClean="0"/>
              <a:t>/</a:t>
            </a:r>
            <a:r>
              <a:rPr lang="de-DE" dirty="0" err="1" smtClean="0"/>
              <a:t>ax</a:t>
            </a:r>
            <a:endParaRPr lang="de-DE" dirty="0" smtClean="0"/>
          </a:p>
          <a:p>
            <a:pPr lvl="1"/>
            <a:r>
              <a:rPr lang="de-DE" dirty="0" smtClean="0"/>
              <a:t>Demnächst auch „Wi-Fi 4-6“</a:t>
            </a:r>
          </a:p>
          <a:p>
            <a:r>
              <a:rPr lang="de-DE" dirty="0" smtClean="0"/>
              <a:t>Durchsatz von 54Mbps bis über 1Gbps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7445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Wide-Area Wireless Access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Funkverbindung zu Basisstation</a:t>
            </a:r>
          </a:p>
          <a:p>
            <a:r>
              <a:rPr lang="de-DE" dirty="0" smtClean="0"/>
              <a:t>3G, 4G und bald 5G</a:t>
            </a:r>
          </a:p>
          <a:p>
            <a:r>
              <a:rPr lang="de-DE" dirty="0" smtClean="0"/>
              <a:t>Mobiler Zugang zum Internet</a:t>
            </a:r>
          </a:p>
          <a:p>
            <a:pPr lvl="1"/>
            <a:r>
              <a:rPr lang="de-DE" dirty="0" smtClean="0"/>
              <a:t>Mehrere Kilometer Entfernung zur Basisstation vom Endgerät möglich</a:t>
            </a:r>
          </a:p>
          <a:p>
            <a:r>
              <a:rPr lang="de-DE" dirty="0" smtClean="0"/>
              <a:t>Nutzung auch im Heimbereich bei schlechtem Ausbau vom Kabel- oder Telefonnetz</a:t>
            </a:r>
          </a:p>
          <a:p>
            <a:r>
              <a:rPr lang="de-DE" dirty="0" smtClean="0"/>
              <a:t>Datenraten von 384kbps bis 500Mbps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0918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Verzögerung, Paketverlust, Durchsatz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Grundlegende Eigenschaften von Netzen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158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Paket- und Leitungsvermittlung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Wie können Daten durch ein Netz von Verbindungen, Switches und Routern gesendet werden?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Zwei Ansätze: </a:t>
            </a:r>
            <a:r>
              <a:rPr lang="de-DE" b="1" dirty="0" smtClean="0"/>
              <a:t>Leitungsvermittlung</a:t>
            </a:r>
            <a:r>
              <a:rPr lang="de-DE" dirty="0" smtClean="0"/>
              <a:t> und </a:t>
            </a:r>
            <a:r>
              <a:rPr lang="de-DE" b="1" dirty="0" smtClean="0"/>
              <a:t>Paketvermittlung</a:t>
            </a:r>
            <a:endParaRPr lang="de-DE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19</a:t>
            </a:fld>
            <a:endParaRPr lang="de-DE" dirty="0"/>
          </a:p>
        </p:txBody>
      </p:sp>
      <p:grpSp>
        <p:nvGrpSpPr>
          <p:cNvPr id="47" name="Gruppieren 46"/>
          <p:cNvGrpSpPr/>
          <p:nvPr/>
        </p:nvGrpSpPr>
        <p:grpSpPr>
          <a:xfrm>
            <a:off x="1110291" y="4112738"/>
            <a:ext cx="6602896" cy="1962763"/>
            <a:chOff x="1116917" y="4099486"/>
            <a:chExt cx="6602896" cy="1962763"/>
          </a:xfrm>
        </p:grpSpPr>
        <p:sp>
          <p:nvSpPr>
            <p:cNvPr id="6" name="Ellipse 5"/>
            <p:cNvSpPr/>
            <p:nvPr/>
          </p:nvSpPr>
          <p:spPr>
            <a:xfrm>
              <a:off x="1116917" y="4338799"/>
              <a:ext cx="374251" cy="36821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Ellipse 6"/>
            <p:cNvSpPr/>
            <p:nvPr/>
          </p:nvSpPr>
          <p:spPr>
            <a:xfrm>
              <a:off x="1833912" y="5215355"/>
              <a:ext cx="374251" cy="3682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3336433" y="4859414"/>
              <a:ext cx="374251" cy="3682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698827" y="4121547"/>
              <a:ext cx="374251" cy="3682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5172394" y="5694034"/>
              <a:ext cx="374251" cy="3682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/>
            <p:cNvSpPr/>
            <p:nvPr/>
          </p:nvSpPr>
          <p:spPr>
            <a:xfrm>
              <a:off x="5701892" y="4829833"/>
              <a:ext cx="374251" cy="3682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/>
            <p:cNvSpPr/>
            <p:nvPr/>
          </p:nvSpPr>
          <p:spPr>
            <a:xfrm>
              <a:off x="7345562" y="4099486"/>
              <a:ext cx="374251" cy="36821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2" name="Gerader Verbinder 21"/>
            <p:cNvCxnSpPr>
              <a:stCxn id="8" idx="5"/>
              <a:endCxn id="10" idx="2"/>
            </p:cNvCxnSpPr>
            <p:nvPr/>
          </p:nvCxnSpPr>
          <p:spPr>
            <a:xfrm>
              <a:off x="3655876" y="5173705"/>
              <a:ext cx="1516518" cy="70443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Gerader Verbinder 27"/>
            <p:cNvCxnSpPr>
              <a:stCxn id="11" idx="3"/>
              <a:endCxn id="10" idx="7"/>
            </p:cNvCxnSpPr>
            <p:nvPr/>
          </p:nvCxnSpPr>
          <p:spPr>
            <a:xfrm flipH="1">
              <a:off x="5491837" y="5144124"/>
              <a:ext cx="264863" cy="60383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Gerader Verbinder 30"/>
            <p:cNvCxnSpPr>
              <a:stCxn id="9" idx="4"/>
              <a:endCxn id="10" idx="0"/>
            </p:cNvCxnSpPr>
            <p:nvPr/>
          </p:nvCxnSpPr>
          <p:spPr>
            <a:xfrm>
              <a:off x="4885953" y="4489762"/>
              <a:ext cx="473567" cy="120427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Gerader Verbinder 33"/>
            <p:cNvCxnSpPr>
              <a:stCxn id="9" idx="7"/>
              <a:endCxn id="12" idx="2"/>
            </p:cNvCxnSpPr>
            <p:nvPr/>
          </p:nvCxnSpPr>
          <p:spPr>
            <a:xfrm>
              <a:off x="5018270" y="4175471"/>
              <a:ext cx="2327292" cy="10812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0" name="Gruppieren 39"/>
            <p:cNvGrpSpPr/>
            <p:nvPr/>
          </p:nvGrpSpPr>
          <p:grpSpPr>
            <a:xfrm>
              <a:off x="1436360" y="4311792"/>
              <a:ext cx="5964010" cy="1093808"/>
              <a:chOff x="1884358" y="4213600"/>
              <a:chExt cx="5964010" cy="1093808"/>
            </a:xfrm>
          </p:grpSpPr>
          <p:cxnSp>
            <p:nvCxnSpPr>
              <p:cNvPr id="14" name="Gerader Verbinder 13"/>
              <p:cNvCxnSpPr>
                <a:stCxn id="6" idx="5"/>
                <a:endCxn id="7" idx="1"/>
              </p:cNvCxnSpPr>
              <p:nvPr/>
            </p:nvCxnSpPr>
            <p:spPr>
              <a:xfrm>
                <a:off x="1884358" y="4561035"/>
                <a:ext cx="452360" cy="61618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>
                <a:stCxn id="8" idx="2"/>
                <a:endCxn id="7" idx="6"/>
              </p:cNvCxnSpPr>
              <p:nvPr/>
            </p:nvCxnSpPr>
            <p:spPr>
              <a:xfrm flipH="1">
                <a:off x="2656161" y="4951467"/>
                <a:ext cx="1128270" cy="35594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18"/>
              <p:cNvCxnSpPr>
                <a:stCxn id="9" idx="3"/>
                <a:endCxn id="8" idx="7"/>
              </p:cNvCxnSpPr>
              <p:nvPr/>
            </p:nvCxnSpPr>
            <p:spPr>
              <a:xfrm flipH="1">
                <a:off x="4103874" y="4343783"/>
                <a:ext cx="1097759" cy="477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Gerader Verbinder 24"/>
              <p:cNvCxnSpPr>
                <a:stCxn id="9" idx="6"/>
                <a:endCxn id="11" idx="1"/>
              </p:cNvCxnSpPr>
              <p:nvPr/>
            </p:nvCxnSpPr>
            <p:spPr>
              <a:xfrm>
                <a:off x="5521076" y="4213600"/>
                <a:ext cx="683622" cy="57810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/>
              <p:cNvCxnSpPr>
                <a:stCxn id="12" idx="3"/>
                <a:endCxn id="11" idx="7"/>
              </p:cNvCxnSpPr>
              <p:nvPr/>
            </p:nvCxnSpPr>
            <p:spPr>
              <a:xfrm flipH="1">
                <a:off x="6469333" y="4321722"/>
                <a:ext cx="1379035" cy="4699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uppieren 40"/>
            <p:cNvGrpSpPr/>
            <p:nvPr/>
          </p:nvGrpSpPr>
          <p:grpSpPr>
            <a:xfrm>
              <a:off x="1436360" y="4311073"/>
              <a:ext cx="5964010" cy="1093808"/>
              <a:chOff x="1884358" y="4207463"/>
              <a:chExt cx="5964010" cy="1093808"/>
            </a:xfrm>
          </p:grpSpPr>
          <p:cxnSp>
            <p:nvCxnSpPr>
              <p:cNvPr id="42" name="Gerader Verbinder 41"/>
              <p:cNvCxnSpPr/>
              <p:nvPr/>
            </p:nvCxnSpPr>
            <p:spPr>
              <a:xfrm>
                <a:off x="1884358" y="4554898"/>
                <a:ext cx="452360" cy="61618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3" name="Gerader Verbinder 42"/>
              <p:cNvCxnSpPr/>
              <p:nvPr/>
            </p:nvCxnSpPr>
            <p:spPr>
              <a:xfrm flipH="1">
                <a:off x="2656161" y="4945330"/>
                <a:ext cx="1128270" cy="35594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3"/>
              <p:cNvCxnSpPr/>
              <p:nvPr/>
            </p:nvCxnSpPr>
            <p:spPr>
              <a:xfrm flipH="1">
                <a:off x="4103874" y="4337646"/>
                <a:ext cx="1097759" cy="4775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4"/>
              <p:cNvCxnSpPr/>
              <p:nvPr/>
            </p:nvCxnSpPr>
            <p:spPr>
              <a:xfrm>
                <a:off x="5521076" y="4207463"/>
                <a:ext cx="683622" cy="57810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/>
              <p:cNvCxnSpPr/>
              <p:nvPr/>
            </p:nvCxnSpPr>
            <p:spPr>
              <a:xfrm flipH="1">
                <a:off x="6469333" y="4315585"/>
                <a:ext cx="1379035" cy="46998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74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Klausurtermin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Mittwoch 31.07.2019</a:t>
            </a:r>
          </a:p>
          <a:p>
            <a:r>
              <a:rPr lang="en-US" dirty="0" smtClean="0"/>
              <a:t>16-18 </a:t>
            </a:r>
            <a:r>
              <a:rPr lang="en-US" dirty="0" err="1" smtClean="0"/>
              <a:t>Uhr</a:t>
            </a:r>
            <a:endParaRPr lang="en-US" dirty="0" smtClean="0"/>
          </a:p>
          <a:p>
            <a:r>
              <a:rPr lang="en-US" dirty="0" err="1" smtClean="0"/>
              <a:t>Anmeldung</a:t>
            </a:r>
            <a:r>
              <a:rPr lang="en-US" dirty="0" smtClean="0"/>
              <a:t>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de-DE" dirty="0" smtClean="0"/>
              <a:t>üblich auf </a:t>
            </a:r>
            <a:r>
              <a:rPr lang="de-DE" dirty="0" err="1" smtClean="0"/>
              <a:t>Uniworx</a:t>
            </a:r>
            <a:endParaRPr lang="de-DE" dirty="0" smtClean="0"/>
          </a:p>
          <a:p>
            <a:r>
              <a:rPr lang="de-DE" dirty="0" smtClean="0"/>
              <a:t>Nachholklausur am Ende der Semesterferien</a:t>
            </a:r>
          </a:p>
          <a:p>
            <a:pPr lvl="1"/>
            <a:r>
              <a:rPr lang="de-DE" dirty="0" smtClean="0"/>
              <a:t>Termin wird später bekannt gegeben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6384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23257" r="18536" b="8475"/>
          <a:stretch/>
        </p:blipFill>
        <p:spPr>
          <a:xfrm>
            <a:off x="4572000" y="3195245"/>
            <a:ext cx="4173101" cy="28618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Leitungsvermittlung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i="1" dirty="0" smtClean="0"/>
              <a:t>Reservierung</a:t>
            </a:r>
            <a:r>
              <a:rPr lang="de-DE" dirty="0" smtClean="0"/>
              <a:t> von Ressourcen entlang eines </a:t>
            </a:r>
            <a:r>
              <a:rPr lang="de-DE" i="1" dirty="0" smtClean="0"/>
              <a:t>festen</a:t>
            </a:r>
            <a:r>
              <a:rPr lang="de-DE" dirty="0" smtClean="0"/>
              <a:t> Pfades im Netz für die Dauer der Übertragungs</a:t>
            </a:r>
            <a:r>
              <a:rPr lang="de-DE" i="1" dirty="0" smtClean="0"/>
              <a:t>sitzung</a:t>
            </a:r>
          </a:p>
          <a:p>
            <a:r>
              <a:rPr lang="de-DE" dirty="0" smtClean="0"/>
              <a:t>Auf- und Abbau der Verbindung</a:t>
            </a:r>
          </a:p>
          <a:p>
            <a:r>
              <a:rPr lang="de-DE" dirty="0" smtClean="0"/>
              <a:t>Garantierte Ressourcen</a:t>
            </a:r>
          </a:p>
          <a:p>
            <a:r>
              <a:rPr lang="de-DE" dirty="0" smtClean="0"/>
              <a:t>Nicht notwendigerweise</a:t>
            </a:r>
            <a:br>
              <a:rPr lang="de-DE" dirty="0" smtClean="0"/>
            </a:br>
            <a:r>
              <a:rPr lang="de-DE" dirty="0" smtClean="0"/>
              <a:t>exklusive Reservierung</a:t>
            </a:r>
            <a:br>
              <a:rPr lang="de-DE" dirty="0" smtClean="0"/>
            </a:br>
            <a:r>
              <a:rPr lang="de-DE" dirty="0" smtClean="0">
                <a:sym typeface="Wingdings" panose="05000000000000000000" pitchFamily="2" charset="2"/>
              </a:rPr>
              <a:t>Multiplexing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 smtClean="0"/>
              <a:t>Beispiel: Herkömmliches</a:t>
            </a:r>
          </a:p>
          <a:p>
            <a:pPr marL="0" indent="0">
              <a:buNone/>
            </a:pPr>
            <a:r>
              <a:rPr lang="de-DE" dirty="0" smtClean="0"/>
              <a:t>Telefonnetz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182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Vor- und Nachteile der Leitungsvermittlung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lnSpc>
                <a:spcPct val="95000"/>
              </a:lnSpc>
              <a:buNone/>
              <a:defRPr/>
            </a:pPr>
            <a:r>
              <a:rPr sz="2400" b="1"/>
              <a:t>Nachteile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400"/>
              <a:t>Ende-zu-Ende Pfad muss vollständig eingerichtet sein, bevor Daten übertragen werden können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400"/>
              <a:t>Bricht eine Vermittlungseinrichtung zusammen, gehen auch alle Verbindungen, die darüber laufen, verloren.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400"/>
              <a:t>Wenn Kanal vollständig vergeben ist, kann er von sonst niemandem mehr verwendet werden (Besetztzeichen).</a:t>
            </a:r>
            <a:endParaRPr/>
          </a:p>
          <a:p>
            <a:pPr marL="0" indent="0">
              <a:lnSpc>
                <a:spcPct val="70000"/>
              </a:lnSpc>
              <a:buNone/>
              <a:defRPr/>
            </a:pPr>
            <a:r>
              <a:rPr sz="2400" b="1"/>
              <a:t>Vorteile</a:t>
            </a:r>
            <a:endParaRPr/>
          </a:p>
          <a:p>
            <a:pPr>
              <a:lnSpc>
                <a:spcPct val="70000"/>
              </a:lnSpc>
              <a:defRPr/>
            </a:pPr>
            <a:r>
              <a:rPr sz="2400"/>
              <a:t>Ist der Pfad gefunden, besteht ein dedizierter Ende-zu-Ende Kanal.</a:t>
            </a:r>
            <a:endParaRPr/>
          </a:p>
          <a:p>
            <a:pPr>
              <a:lnSpc>
                <a:spcPct val="70000"/>
              </a:lnSpc>
              <a:buFont typeface="Wingdings"/>
              <a:buChar char="è"/>
              <a:defRPr/>
            </a:pPr>
            <a:r>
              <a:rPr sz="2400"/>
              <a:t>Es gibt keinerlei Warteschlangen in den Knoten. </a:t>
            </a:r>
            <a:endParaRPr/>
          </a:p>
          <a:p>
            <a:pPr>
              <a:lnSpc>
                <a:spcPct val="70000"/>
              </a:lnSpc>
              <a:buFont typeface="Wingdings"/>
              <a:buChar char="è"/>
              <a:defRPr/>
            </a:pPr>
            <a:r>
              <a:rPr sz="2400"/>
              <a:t>Es ist einfach eine geforderte Dienstgüte zu garantieren.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7786B-1DE9-1D4B-96F3-52344E99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4302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Paketvermittlung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369898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Ressourcen werden </a:t>
            </a:r>
            <a:r>
              <a:rPr lang="de-DE" i="1" dirty="0" smtClean="0"/>
              <a:t>nicht</a:t>
            </a:r>
            <a:r>
              <a:rPr lang="de-DE" dirty="0" smtClean="0"/>
              <a:t> reserviert</a:t>
            </a:r>
          </a:p>
          <a:p>
            <a:r>
              <a:rPr lang="de-DE" dirty="0" smtClean="0"/>
              <a:t>Aufteilung der Nachrichten in Pakete, die einzeln übertragen werden</a:t>
            </a:r>
          </a:p>
          <a:p>
            <a:r>
              <a:rPr lang="de-DE" dirty="0" smtClean="0"/>
              <a:t>Transitsysteme haben Puffer zur Zwischenspeicherung der Pakete </a:t>
            </a:r>
            <a:r>
              <a:rPr lang="de-DE" dirty="0" smtClean="0">
                <a:sym typeface="Wingdings" panose="05000000000000000000" pitchFamily="2" charset="2"/>
              </a:rPr>
              <a:t> „Store-</a:t>
            </a:r>
            <a:r>
              <a:rPr lang="de-DE" dirty="0" err="1" smtClean="0">
                <a:sym typeface="Wingdings" panose="05000000000000000000" pitchFamily="2" charset="2"/>
              </a:rPr>
              <a:t>and</a:t>
            </a:r>
            <a:r>
              <a:rPr lang="de-DE" dirty="0" smtClean="0">
                <a:sym typeface="Wingdings" panose="05000000000000000000" pitchFamily="2" charset="2"/>
              </a:rPr>
              <a:t>-Forward Paketvermittlung“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Das Internet nutzt Paketvermittlung</a:t>
            </a:r>
          </a:p>
          <a:p>
            <a:endParaRPr lang="de-DE" dirty="0" smtClean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22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b="14316"/>
          <a:stretch/>
        </p:blipFill>
        <p:spPr>
          <a:xfrm>
            <a:off x="1281176" y="4195523"/>
            <a:ext cx="6581647" cy="211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3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Paketvermittlung (2)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23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b="8470"/>
          <a:stretch/>
        </p:blipFill>
        <p:spPr>
          <a:xfrm>
            <a:off x="1207709" y="1690689"/>
            <a:ext cx="6728582" cy="425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Vor- und Nachteile der Paketvermittlung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lnSpc>
                <a:spcPct val="104999"/>
              </a:lnSpc>
              <a:buNone/>
              <a:defRPr/>
            </a:pPr>
            <a:r>
              <a:rPr sz="2600" b="1"/>
              <a:t>Nachteile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600"/>
              <a:t>Aufteilung der Nachricht erfordert Duplizieren der Header-Informationen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600"/>
              <a:t>Reihenfolgeprobleme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600"/>
              <a:t>Geforderte Dienstgüte schwierig zu garantieren.</a:t>
            </a:r>
            <a:endParaRPr/>
          </a:p>
          <a:p>
            <a:pPr marL="0" indent="0">
              <a:lnSpc>
                <a:spcPct val="80000"/>
              </a:lnSpc>
              <a:buNone/>
              <a:defRPr/>
            </a:pPr>
            <a:r>
              <a:rPr sz="2600" b="1"/>
              <a:t>Vorteile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600"/>
              <a:t>Begrenzung der Paketgröße kann sicherstellen, dass kein einzelnes Paket eine Leitung zu lange belegt.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sz="2600"/>
              <a:t>Pfade müssen nicht vor der Datenübertragung eingerichtet werden</a:t>
            </a:r>
            <a:endParaRPr/>
          </a:p>
          <a:p>
            <a:pPr>
              <a:lnSpc>
                <a:spcPct val="80000"/>
              </a:lnSpc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t>Rechnernetze und verteilte Systeme                (Prof. Dr. D. Kranzlmüller)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9370F-B4A2-8E4F-AB04-956E9A278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7987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98A746-DAA1-4CF2-AC59-3949F7762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de-DE" dirty="0"/>
              <a:t>Paket- vs. Leitungsvermittlung</a:t>
            </a:r>
            <a:endParaRPr lang="en-US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765E195C-6F0F-4B32-9DC8-CD2EDD5BF6F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412776"/>
          <a:ext cx="8036243" cy="4785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78443">
                  <a:extLst>
                    <a:ext uri="{9D8B030D-6E8A-4147-A177-3AD203B41FA5}">
                      <a16:colId xmlns:a16="http://schemas.microsoft.com/office/drawing/2014/main" val="169479771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73426737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452734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Merkmal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Leitungsvermittlung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Paketvermittlung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891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Verbindungsaufbau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ym typeface="Wingdings" panose="05000000000000000000" pitchFamily="2" charset="2"/>
                        </a:rPr>
                        <a:t>nicht notwendig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512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Dedizierter physischer Pfad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ym typeface="Wingdings" panose="05000000000000000000" pitchFamily="2" charset="2"/>
                        </a:rPr>
                        <a:t>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34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Fixe Route der Daten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Wingdings" panose="05000000000000000000" pitchFamily="2" charset="2"/>
                        </a:rPr>
                        <a:t>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995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Reihenfolge der </a:t>
                      </a:r>
                      <a:r>
                        <a:rPr lang="de-DE"/>
                        <a:t>Daten sichergestellt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Wingdings" panose="05000000000000000000" pitchFamily="2" charset="2"/>
                        </a:rPr>
                        <a:t>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940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Fehlertoleranz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Wingdings" panose="05000000000000000000" pitchFamily="2" charset="2"/>
                        </a:rPr>
                        <a:t>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467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Bandbreite-Reservierung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Dynamisch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94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Möglicher Datenstau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Bei Verbindungsaufbau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Jederzeit bei der Übertragung eines Pakets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960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Potenziell verschwendete Bandbreite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Wingdings" panose="05000000000000000000" pitchFamily="2" charset="2"/>
                        </a:rPr>
                        <a:t>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505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„Store and Forward“ Mechanismus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Wingdings" panose="05000000000000000000" pitchFamily="2" charset="2"/>
                        </a:rPr>
                        <a:t>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517700"/>
                  </a:ext>
                </a:extLst>
              </a:tr>
            </a:tbl>
          </a:graphicData>
        </a:graphic>
      </p:graphicFrame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BD1F96-BC0C-470A-A4FB-795C8573F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238834-1A3B-C640-A2E4-4D889B13B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63B0E-122E-4112-8AEA-022338C1FEFA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8078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ym typeface="Wingdings" panose="05000000000000000000" pitchFamily="2" charset="2"/>
              </a:rPr>
              <a:t>Store-</a:t>
            </a:r>
            <a:r>
              <a:rPr lang="de-DE" dirty="0" err="1" smtClean="0">
                <a:sym typeface="Wingdings" panose="05000000000000000000" pitchFamily="2" charset="2"/>
              </a:rPr>
              <a:t>and</a:t>
            </a:r>
            <a:r>
              <a:rPr lang="de-DE" dirty="0" smtClean="0">
                <a:sym typeface="Wingdings" panose="05000000000000000000" pitchFamily="2" charset="2"/>
              </a:rPr>
              <a:t>-Forward-Paketvermittlung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de-DE" dirty="0" smtClean="0"/>
                  <a:t>„Store-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-Forward“-Paketvermittlung verursacht </a:t>
                </a:r>
                <a:r>
                  <a:rPr lang="de-DE" b="1" dirty="0" smtClean="0"/>
                  <a:t>Verzögerungen</a:t>
                </a:r>
                <a:r>
                  <a:rPr lang="de-DE" dirty="0" smtClean="0"/>
                  <a:t>, da in ein Paket in jedem Transitsystem erst vollständig empfangen werden muss, bevor es weiter verschickt werden kann.</a:t>
                </a:r>
                <a:br>
                  <a:rPr lang="de-DE" dirty="0" smtClean="0"/>
                </a:br>
                <a:r>
                  <a:rPr lang="de-DE" dirty="0" smtClean="0">
                    <a:sym typeface="Wingdings" panose="05000000000000000000" pitchFamily="2" charset="2"/>
                  </a:rPr>
                  <a:t> Store-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and</a:t>
                </a:r>
                <a:r>
                  <a:rPr lang="de-DE" dirty="0" smtClean="0">
                    <a:sym typeface="Wingdings" panose="05000000000000000000" pitchFamily="2" charset="2"/>
                  </a:rPr>
                  <a:t>-Forward-Verzögerung (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delay</a:t>
                </a:r>
                <a:r>
                  <a:rPr lang="de-DE" dirty="0" smtClean="0">
                    <a:sym typeface="Wingdings" panose="05000000000000000000" pitchFamily="2" charset="2"/>
                  </a:rPr>
                  <a:t>)</a:t>
                </a:r>
              </a:p>
              <a:p>
                <a:pPr marL="0" indent="0">
                  <a:buNone/>
                </a:pPr>
                <a:r>
                  <a:rPr lang="de-DE" dirty="0" smtClean="0">
                    <a:sym typeface="Wingdings" panose="05000000000000000000" pitchFamily="2" charset="2"/>
                  </a:rPr>
                  <a:t>Beispiel: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𝑄</m:t>
                    </m:r>
                  </m:oMath>
                </a14:m>
                <a:r>
                  <a:rPr lang="de-DE" dirty="0" smtClean="0">
                    <a:sym typeface="Wingdings" panose="05000000000000000000" pitchFamily="2" charset="2"/>
                  </a:rPr>
                  <a:t> Transitsysteme mit je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</m:oMath>
                </a14:m>
                <a:r>
                  <a:rPr lang="de-DE" dirty="0" smtClean="0">
                    <a:sym typeface="Wingdings" panose="05000000000000000000" pitchFamily="2" charset="2"/>
                  </a:rPr>
                  <a:t> bps Durchsatz und Paketgröße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𝐿</m:t>
                    </m:r>
                  </m:oMath>
                </a14:m>
                <a:r>
                  <a:rPr lang="de-DE" i="1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bits</a:t>
                </a:r>
                <a:r>
                  <a:rPr lang="de-DE" dirty="0" smtClean="0">
                    <a:sym typeface="Wingdings" panose="05000000000000000000" pitchFamily="2" charset="2"/>
                  </a:rPr>
                  <a:t> 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𝑄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𝐿</m:t>
                            </m:r>
                          </m:num>
                          <m:den>
                            <m:r>
                              <a:rPr lang="de-DE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𝑅</m:t>
                            </m:r>
                          </m:den>
                        </m:f>
                      </m:e>
                    </m:d>
                  </m:oMath>
                </a14:m>
                <a:r>
                  <a:rPr lang="de-DE" i="1" dirty="0" smtClean="0"/>
                  <a:t> </a:t>
                </a:r>
                <a:r>
                  <a:rPr lang="de-DE" dirty="0" smtClean="0"/>
                  <a:t>Sekunden</a:t>
                </a:r>
              </a:p>
              <a:p>
                <a:pPr marL="0" indent="0">
                  <a:buNone/>
                </a:pPr>
                <a:endParaRPr lang="de-DE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de-DE" dirty="0" smtClean="0">
                    <a:sym typeface="Wingdings" panose="05000000000000000000" pitchFamily="2" charset="2"/>
                  </a:rPr>
                  <a:t>Außerdem können Pakete </a:t>
                </a:r>
                <a:r>
                  <a:rPr lang="de-DE" b="1" dirty="0" smtClean="0">
                    <a:sym typeface="Wingdings" panose="05000000000000000000" pitchFamily="2" charset="2"/>
                  </a:rPr>
                  <a:t>verworfen</a:t>
                </a:r>
                <a:r>
                  <a:rPr lang="de-DE" dirty="0" smtClean="0">
                    <a:sym typeface="Wingdings" panose="05000000000000000000" pitchFamily="2" charset="2"/>
                  </a:rPr>
                  <a:t> werden, wenn der Puffer eines Transitsystems voll ist.</a:t>
                </a:r>
              </a:p>
              <a:p>
                <a:pPr marL="0" indent="0">
                  <a:buNone/>
                </a:pPr>
                <a:r>
                  <a:rPr lang="de-DE" dirty="0" smtClean="0">
                    <a:sym typeface="Wingdings" panose="05000000000000000000" pitchFamily="2" charset="2"/>
                  </a:rPr>
                  <a:t> Paketverlust (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paket</a:t>
                </a:r>
                <a:r>
                  <a:rPr lang="de-DE" dirty="0" smtClean="0">
                    <a:sym typeface="Wingdings" panose="05000000000000000000" pitchFamily="2" charset="2"/>
                  </a:rPr>
                  <a:t> </a:t>
                </a:r>
                <a:r>
                  <a:rPr lang="de-DE" dirty="0" err="1" smtClean="0">
                    <a:sym typeface="Wingdings" panose="05000000000000000000" pitchFamily="2" charset="2"/>
                  </a:rPr>
                  <a:t>loss</a:t>
                </a:r>
                <a:r>
                  <a:rPr lang="de-DE" dirty="0" smtClean="0">
                    <a:sym typeface="Wingdings" panose="05000000000000000000" pitchFamily="2" charset="2"/>
                  </a:rPr>
                  <a:t>)</a:t>
                </a:r>
                <a:endParaRPr lang="de-DE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de-DE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801" b="-14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116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ym typeface="Wingdings" panose="05000000000000000000" pitchFamily="2" charset="2"/>
              </a:rPr>
              <a:t>Verzögerungen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4038089"/>
                <a:ext cx="7886700" cy="2138874"/>
              </a:xfrm>
            </p:spPr>
            <p:txBody>
              <a:bodyPr>
                <a:normAutofit fontScale="775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de-DE" dirty="0" smtClean="0"/>
                  <a:t>Verarbeitung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dirty="0" smtClean="0"/>
                  <a:t>Warteschlange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dirty="0" smtClean="0"/>
                  <a:t>Übertragung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dirty="0" smtClean="0"/>
                  <a:t>Signalausbreitung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de-DE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𝑛𝑜𝑑𝑎𝑙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𝑝𝑟𝑜𝑐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𝑞𝑢𝑒𝑢𝑒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𝑡𝑟𝑎𝑛𝑠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𝑝𝑟𝑜𝑝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4038089"/>
                <a:ext cx="7886700" cy="2138874"/>
              </a:xfrm>
              <a:blipFill>
                <a:blip r:embed="rId2"/>
                <a:stretch>
                  <a:fillRect l="-1005" t="-626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27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b="11590"/>
          <a:stretch/>
        </p:blipFill>
        <p:spPr>
          <a:xfrm>
            <a:off x="1818461" y="1544926"/>
            <a:ext cx="5507077" cy="221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6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Verarbeitungsverzögerung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dirty="0" smtClean="0"/>
                  <a:t>Zeit, die ein System zum Verarbeiten eines angekommenen Pakets benötigt: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𝑝𝑟𝑜𝑐</m:t>
                        </m:r>
                      </m:sub>
                    </m:sSub>
                  </m:oMath>
                </a14:m>
                <a:endParaRPr lang="de-DE" dirty="0" smtClean="0"/>
              </a:p>
              <a:p>
                <a:r>
                  <a:rPr lang="de-DE" dirty="0" smtClean="0"/>
                  <a:t>Lesen und Auswerten der Steuerinformationen</a:t>
                </a:r>
              </a:p>
              <a:p>
                <a:r>
                  <a:rPr lang="de-DE" dirty="0" smtClean="0"/>
                  <a:t>Überprüfung von Bitübertragungsfehlern</a:t>
                </a:r>
              </a:p>
              <a:p>
                <a:r>
                  <a:rPr lang="de-DE" dirty="0" smtClean="0"/>
                  <a:t>Mikrosekunden und weniger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798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Warteschlangenverzögerung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dirty="0" smtClean="0"/>
                  <a:t>Zeit, die ein Paket in der Warteschlange verbringt, bevor die Übertragung beginnen kann: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𝑞𝑢𝑒𝑢𝑒</m:t>
                        </m:r>
                      </m:sub>
                    </m:sSub>
                  </m:oMath>
                </a14:m>
                <a:endParaRPr lang="de-DE" dirty="0" smtClean="0"/>
              </a:p>
              <a:p>
                <a:r>
                  <a:rPr lang="de-DE" dirty="0" smtClean="0"/>
                  <a:t>Abhängig von der Anzahl der sich in der Schlange befindlichen Pakete</a:t>
                </a:r>
              </a:p>
              <a:p>
                <a:pPr lvl="1"/>
                <a:r>
                  <a:rPr lang="de-DE" dirty="0" smtClean="0"/>
                  <a:t>Leere Schlange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⇒</m:t>
                    </m:r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𝑞𝑢𝑒𝑢𝑒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endParaRPr lang="de-DE" dirty="0" smtClean="0"/>
              </a:p>
              <a:p>
                <a:r>
                  <a:rPr lang="de-DE" dirty="0" smtClean="0"/>
                  <a:t>Wie viele Pakete sich bereits in der Schlange befinden, hängt von der </a:t>
                </a:r>
                <a:r>
                  <a:rPr lang="de-DE" i="1" dirty="0" smtClean="0"/>
                  <a:t>Art und Menge </a:t>
                </a:r>
                <a:r>
                  <a:rPr lang="de-DE" dirty="0" smtClean="0"/>
                  <a:t>des ankommenden und abgehenden Paketverkehrs ab</a:t>
                </a:r>
              </a:p>
              <a:p>
                <a:r>
                  <a:rPr lang="de-DE" dirty="0" smtClean="0"/>
                  <a:t>Mikro- bis Millisekunden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343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Heute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Kurze Wiederholung zur Schichtung</a:t>
            </a:r>
          </a:p>
          <a:p>
            <a:r>
              <a:rPr lang="de-DE" dirty="0" smtClean="0"/>
              <a:t>Zugangsnetze – „die letzte Meile“</a:t>
            </a:r>
          </a:p>
          <a:p>
            <a:r>
              <a:rPr lang="de-DE" dirty="0" smtClean="0"/>
              <a:t>Verzögerung, Paketverlust, Durchsatz</a:t>
            </a:r>
          </a:p>
          <a:p>
            <a:r>
              <a:rPr lang="de-DE" dirty="0" smtClean="0"/>
              <a:t>Fehlererkennung</a:t>
            </a:r>
          </a:p>
          <a:p>
            <a:r>
              <a:rPr lang="de-DE" dirty="0" smtClean="0"/>
              <a:t>Fehlerkorrektur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5011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Warteschlangenverzögerung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dirty="0" smtClean="0"/>
                  <a:t>Durchschnittliche Ankunftsrate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 smtClean="0"/>
                  <a:t> Paketen/s bedeutet bei Paketen mit Größe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aL</m:t>
                    </m:r>
                  </m:oMath>
                </a14:m>
                <a:r>
                  <a:rPr lang="de-DE" b="0" dirty="0" smtClean="0"/>
                  <a:t> </a:t>
                </a:r>
                <a:r>
                  <a:rPr lang="de-DE" dirty="0" smtClean="0"/>
                  <a:t>Bits/s gehen im Durchschnitt ein.</a:t>
                </a:r>
              </a:p>
              <a:p>
                <a:pPr marL="0" indent="0">
                  <a:buNone/>
                </a:pPr>
                <a:r>
                  <a:rPr lang="de-DE" dirty="0" smtClean="0"/>
                  <a:t>Ist die </a:t>
                </a:r>
                <a:r>
                  <a:rPr lang="de-DE" i="1" dirty="0" smtClean="0"/>
                  <a:t>Intensität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𝑎𝐿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de-DE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de-DE" dirty="0" smtClean="0"/>
                  <a:t>, so wächst die Schlange bis Pakete 			verworfen werden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de-DE" dirty="0" smtClean="0"/>
                  <a:t>, so hängt es vom Zeitpunkt der 				ankommenden Pakete ab, ob Pakete 			verworfen werden müssen</a:t>
                </a:r>
              </a:p>
              <a:p>
                <a:endParaRPr lang="de-DE" b="0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241" r="-208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852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Warteschlangenverzögerung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de-DE" dirty="0" smtClean="0"/>
                  <a:t>Extremfälle:</a:t>
                </a:r>
              </a:p>
              <a:p>
                <a:pPr marL="0" indent="0">
                  <a:buNone/>
                </a:pPr>
                <a:r>
                  <a:rPr lang="de-DE" dirty="0" err="1" smtClean="0"/>
                  <a:t>Ankuft</a:t>
                </a:r>
                <a:r>
                  <a:rPr lang="de-DE" dirty="0" smtClean="0"/>
                  <a:t> eines Pakets alle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de-DE" dirty="0" smtClean="0"/>
                  <a:t> Sekunden </a:t>
                </a:r>
                <a:r>
                  <a:rPr lang="de-DE" dirty="0" smtClean="0">
                    <a:sym typeface="Wingdings" panose="05000000000000000000" pitchFamily="2" charset="2"/>
                  </a:rPr>
                  <a:t> bei Ankunft ist die Schlange immer leer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𝑞𝑢𝑒𝑢𝑒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de-DE" dirty="0" smtClean="0"/>
                  <a:t>.</a:t>
                </a:r>
              </a:p>
              <a:p>
                <a:pPr marL="0" indent="0">
                  <a:buNone/>
                </a:pPr>
                <a:r>
                  <a:rPr lang="de-DE" dirty="0" err="1" smtClean="0"/>
                  <a:t>Ankuft</a:t>
                </a:r>
                <a:r>
                  <a:rPr lang="de-DE" dirty="0" smtClean="0"/>
                  <a:t> aller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 smtClean="0"/>
                  <a:t> Pakete simultan </a:t>
                </a:r>
                <a:r>
                  <a:rPr lang="de-DE" dirty="0" smtClean="0">
                    <a:sym typeface="Wingdings" panose="05000000000000000000" pitchFamily="2" charset="2"/>
                  </a:rPr>
                  <a:t></a:t>
                </a:r>
              </a:p>
              <a:p>
                <a:pPr marL="0" indent="0">
                  <a:buNone/>
                </a:pPr>
                <a:r>
                  <a:rPr lang="de-DE" dirty="0">
                    <a:sym typeface="Wingdings" panose="05000000000000000000" pitchFamily="2" charset="2"/>
                  </a:rPr>
                  <a:t>	</a:t>
                </a:r>
                <a:r>
                  <a:rPr lang="de-DE" dirty="0" smtClean="0">
                    <a:sym typeface="Wingdings" panose="05000000000000000000" pitchFamily="2" charset="2"/>
                  </a:rPr>
                  <a:t>1. Paket 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𝑞𝑢𝑒𝑢𝑒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:r>
                  <a:rPr lang="de-DE" dirty="0"/>
                  <a:t>	</a:t>
                </a:r>
                <a:r>
                  <a:rPr lang="de-DE" dirty="0" smtClean="0"/>
                  <a:t>2. Paket 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𝑞𝑢𝑒𝑢𝑒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𝐿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𝑅</m:t>
                        </m:r>
                      </m:den>
                    </m:f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:r>
                  <a:rPr lang="de-DE" dirty="0"/>
                  <a:t>	</a:t>
                </a:r>
                <a:r>
                  <a:rPr lang="de-DE" dirty="0" smtClean="0"/>
                  <a:t>n. Paket 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𝑞𝑢𝑒𝑢𝑒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de-DE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−1)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𝐿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𝑅</m:t>
                        </m:r>
                      </m:den>
                    </m:f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:r>
                  <a:rPr lang="de-DE" dirty="0" smtClean="0"/>
                  <a:t>In der Praxis sind Paketankünfte </a:t>
                </a:r>
                <a:r>
                  <a:rPr lang="de-DE" i="1" dirty="0" smtClean="0"/>
                  <a:t>zufällig</a:t>
                </a:r>
                <a:r>
                  <a:rPr lang="de-DE" dirty="0" smtClean="0"/>
                  <a:t>.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30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31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l="22194" r="21146" b="8034"/>
          <a:stretch/>
        </p:blipFill>
        <p:spPr>
          <a:xfrm>
            <a:off x="6710259" y="3591384"/>
            <a:ext cx="2237359" cy="206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5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Übertragungsverzögerung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dirty="0" smtClean="0"/>
                  <a:t>Zeit, die benötigt wird, alle Bits eines Pakets zu versenden: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de-DE" dirty="0" smtClean="0"/>
              </a:p>
              <a:p>
                <a:r>
                  <a:rPr lang="de-DE" dirty="0" smtClean="0"/>
                  <a:t>Ein Paket kann vollständig versendet worden sein, bevor der Empfänger das erste Bit empfängt</a:t>
                </a:r>
              </a:p>
              <a:p>
                <a:pPr lvl="1"/>
                <a:r>
                  <a:rPr lang="de-DE" dirty="0" smtClean="0"/>
                  <a:t>Siehe Ausbreitungsverzögerung</a:t>
                </a:r>
              </a:p>
              <a:p>
                <a:r>
                  <a:rPr lang="de-DE" dirty="0" smtClean="0"/>
                  <a:t>Abhängig von Paketlänge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de-DE" dirty="0" smtClean="0"/>
                  <a:t> und Übertragungsrate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 smtClean="0"/>
                  <a:t> zum nächsten Transitsystem</a:t>
                </a:r>
              </a:p>
              <a:p>
                <a:r>
                  <a:rPr lang="de-DE" dirty="0" smtClean="0"/>
                  <a:t>Mikro- und Millisekunden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57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Signalausbreitungsverzögerung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dirty="0" smtClean="0"/>
                  <a:t>Zeit, die ein Bit im Übertragungsmedium vom Sender zum Ziel benötigt: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𝑝𝑟𝑜𝑝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de-DE" dirty="0" smtClean="0"/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de-DE" dirty="0" smtClean="0"/>
                  <a:t>: Entfernung zwischen Sender und Empfänger</a:t>
                </a: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de-DE" dirty="0" smtClean="0"/>
                  <a:t>: Ausbreitungsgeschwindigkeit</a:t>
                </a:r>
              </a:p>
              <a:p>
                <a:pPr lvl="1"/>
                <a:r>
                  <a:rPr lang="de-DE" dirty="0" smtClean="0"/>
                  <a:t>Abhängig vom Medium (Kupfer, EM, LWL)</a:t>
                </a:r>
              </a:p>
              <a:p>
                <a:r>
                  <a:rPr lang="de-DE" dirty="0" smtClean="0"/>
                  <a:t>Mikro- bis Millisekunden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241" r="-20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33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b="10525"/>
          <a:stretch/>
        </p:blipFill>
        <p:spPr>
          <a:xfrm>
            <a:off x="4891120" y="4444210"/>
            <a:ext cx="3491903" cy="142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3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Paketverlust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Ist die Schlange gefüllt, aber es treffen weitere Pakete ein, so werden diese verworfen </a:t>
            </a:r>
            <a:r>
              <a:rPr lang="de-DE" dirty="0" smtClean="0">
                <a:sym typeface="Wingdings" panose="05000000000000000000" pitchFamily="2" charset="2"/>
              </a:rPr>
              <a:t> Paketverlust (</a:t>
            </a:r>
            <a:r>
              <a:rPr lang="de-DE" dirty="0" err="1" smtClean="0">
                <a:sym typeface="Wingdings" panose="05000000000000000000" pitchFamily="2" charset="2"/>
              </a:rPr>
              <a:t>drop</a:t>
            </a:r>
            <a:r>
              <a:rPr lang="de-DE" dirty="0" smtClean="0">
                <a:sym typeface="Wingdings" panose="05000000000000000000" pitchFamily="2" charset="2"/>
              </a:rPr>
              <a:t>, packet </a:t>
            </a:r>
            <a:r>
              <a:rPr lang="de-DE" dirty="0" err="1" smtClean="0">
                <a:sym typeface="Wingdings" panose="05000000000000000000" pitchFamily="2" charset="2"/>
              </a:rPr>
              <a:t>loss</a:t>
            </a:r>
            <a:r>
              <a:rPr lang="de-DE" dirty="0" smtClean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Aus Sicht der Endsysteme wurde ein Paket verschickt, das nicht beim Ziel angekommen ist. Wird das erkannt, kann ein Paket erneut verschickt werden.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Aufgabe der Transportschicht und ein wichtiges Merkmal von TCP.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422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Ende-zu-Ende-Verzögerung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dirty="0" smtClean="0"/>
                  <a:t>Bisher: Verzögerungen auf einem Knoten.</a:t>
                </a:r>
              </a:p>
              <a:p>
                <a:pPr marL="0" indent="0">
                  <a:buNone/>
                </a:pPr>
                <a:r>
                  <a:rPr lang="de-DE" dirty="0" smtClean="0"/>
                  <a:t>Angenommen gleiche Übertragungsrate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dirty="0" smtClean="0"/>
                  <a:t> auf allen Links zwischen Sender und Empfänger und </a:t>
                </a:r>
                <a:br>
                  <a:rPr lang="de-DE" dirty="0" smtClean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𝑞𝑢𝑒𝑢𝑒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de-DE" dirty="0" smtClean="0"/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𝑒𝑛𝑑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𝑒𝑛𝑑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𝑝𝑟𝑜𝑐</m:t>
                          </m:r>
                        </m:sub>
                      </m:sSub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𝑡𝑟𝑎𝑛𝑠</m:t>
                          </m:r>
                        </m:sub>
                      </m:sSub>
                      <m:r>
                        <a:rPr lang="de-DE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𝑝𝑟𝑜𝑝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dirty="0" smtClean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dirty="0" smtClean="0"/>
                  <a:t>Achtung: das ist eine stark vereinfachte Definition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500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Demo: </a:t>
            </a:r>
            <a:r>
              <a:rPr lang="de-DE" dirty="0" err="1"/>
              <a:t>T</a:t>
            </a:r>
            <a:r>
              <a:rPr lang="de-DE" dirty="0" err="1" smtClean="0"/>
              <a:t>raceroute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dirty="0" smtClean="0"/>
                  <a:t>Das Programm </a:t>
                </a:r>
                <a:r>
                  <a:rPr lang="de-DE" dirty="0" err="1" smtClean="0"/>
                  <a:t>Traceroute</a:t>
                </a:r>
                <a:r>
                  <a:rPr lang="de-DE" dirty="0" smtClean="0"/>
                  <a:t> kann den Pfad ermitteln, den Pakete zu einem Ziel nehmen und dabei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𝑒𝑛𝑑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𝑒𝑛𝑑</m:t>
                        </m:r>
                      </m:sub>
                    </m:sSub>
                  </m:oMath>
                </a14:m>
                <a:r>
                  <a:rPr lang="de-DE" dirty="0" smtClean="0"/>
                  <a:t> zu jedem Transitsystem auf dem Weg messen.</a:t>
                </a:r>
              </a:p>
              <a:p>
                <a:pPr marL="0" indent="0">
                  <a:buNone/>
                </a:pPr>
                <a:r>
                  <a:rPr lang="de-DE" dirty="0" smtClean="0"/>
                  <a:t>Implementierungen für Linux, BSD, Windows, OS X, …</a:t>
                </a:r>
              </a:p>
              <a:p>
                <a:pPr marL="0" indent="0">
                  <a:buNone/>
                </a:pPr>
                <a:r>
                  <a:rPr lang="de-DE" dirty="0" err="1" smtClean="0"/>
                  <a:t>Traceroute</a:t>
                </a:r>
                <a:r>
                  <a:rPr lang="de-DE" dirty="0" smtClean="0"/>
                  <a:t> nutzt die Time-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-Live (TTL) der Pakete (Übung!)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022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Durchsatz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de-DE" dirty="0" smtClean="0"/>
                  <a:t>Momentaner Durchsatz: Rate, mit der Daten zu einem Zeitpunkt übertragen werden</a:t>
                </a:r>
              </a:p>
              <a:p>
                <a:pPr marL="0" indent="0">
                  <a:buNone/>
                </a:pPr>
                <a:r>
                  <a:rPr lang="de-DE" dirty="0" smtClean="0"/>
                  <a:t>Durchschnittlicher Durchsatz: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de-DE" dirty="0" smtClean="0"/>
                  <a:t> Bit/s, wobei M die Übertragene Datenmenge in Bits ist und T die verstrichene Zeit in Sekunden.</a:t>
                </a:r>
              </a:p>
              <a:p>
                <a:pPr marL="0" indent="0">
                  <a:buNone/>
                </a:pPr>
                <a:r>
                  <a:rPr lang="de-DE" dirty="0" smtClean="0"/>
                  <a:t>Je nach Anwendung ist eine geringe Verzögerung oder ein schneller Durchsatz wünschenswert</a:t>
                </a:r>
              </a:p>
              <a:p>
                <a:pPr lvl="1"/>
                <a:r>
                  <a:rPr lang="de-DE" dirty="0" smtClean="0"/>
                  <a:t>Internettelefonie?</a:t>
                </a:r>
              </a:p>
              <a:p>
                <a:pPr lvl="1"/>
                <a:r>
                  <a:rPr lang="de-DE" dirty="0" smtClean="0"/>
                  <a:t>Dateidownload?</a:t>
                </a:r>
              </a:p>
              <a:p>
                <a:pPr lvl="1"/>
                <a:r>
                  <a:rPr lang="de-DE" dirty="0" smtClean="0"/>
                  <a:t>Mailversand?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30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1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Flaschenhals/</a:t>
            </a:r>
            <a:r>
              <a:rPr lang="de-DE" smtClean="0"/>
              <a:t>Bottleneck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4869727"/>
                <a:ext cx="7886700" cy="130723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de-DE" sz="2400" dirty="0" smtClean="0"/>
                  <a:t>Datenübertragung von Server zu Client:</a:t>
                </a:r>
              </a:p>
              <a:p>
                <a:r>
                  <a:rPr lang="de-DE" sz="2400" dirty="0" smtClean="0"/>
                  <a:t>Ende-zu-Ende-Durchsatz im Fall a: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begChr m:val="{"/>
                        <m:endChr m:val="}"/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endParaRPr lang="de-DE" sz="2400" dirty="0" smtClean="0"/>
              </a:p>
              <a:p>
                <a:r>
                  <a:rPr lang="de-DE" sz="2400" dirty="0"/>
                  <a:t>Ende-zu-Ende-</a:t>
                </a:r>
                <a:r>
                  <a:rPr lang="de-DE" sz="2400" dirty="0" smtClean="0"/>
                  <a:t>Durchsatz im Fall b: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begChr m:val="{"/>
                        <m:endChr m:val="}"/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4869727"/>
                <a:ext cx="7886700" cy="1307235"/>
              </a:xfrm>
              <a:blipFill>
                <a:blip r:embed="rId2"/>
                <a:stretch>
                  <a:fillRect l="-1159" t="-8879" b="-51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38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b="10423"/>
          <a:stretch/>
        </p:blipFill>
        <p:spPr>
          <a:xfrm>
            <a:off x="1780391" y="1825625"/>
            <a:ext cx="5583217" cy="290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5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b="7621"/>
          <a:stretch/>
        </p:blipFill>
        <p:spPr>
          <a:xfrm>
            <a:off x="3901686" y="1825625"/>
            <a:ext cx="5112528" cy="351218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Bottleneck</a:t>
            </a:r>
            <a:r>
              <a:rPr lang="de-DE" dirty="0" smtClean="0"/>
              <a:t> (2)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3857433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sz="2000" dirty="0" smtClean="0"/>
                  <a:t>Fall b:</a:t>
                </a:r>
              </a:p>
              <a:p>
                <a:pPr marL="0" indent="0">
                  <a:buNone/>
                </a:pPr>
                <a:r>
                  <a:rPr lang="de-DE" sz="2000" dirty="0" smtClean="0"/>
                  <a:t>falls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de-DE" sz="2000" dirty="0" smtClean="0"/>
                  <a:t> und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de-DE" sz="2000" dirty="0" smtClean="0"/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de-DE" sz="2000" dirty="0" smtClean="0">
                    <a:sym typeface="Wingdings" panose="05000000000000000000" pitchFamily="2" charset="2"/>
                  </a:rPr>
                  <a:t>Durchsatz: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begChr m:val="{"/>
                        <m:endChr m:val="}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endParaRPr lang="de-DE" sz="2000" dirty="0" smtClean="0"/>
              </a:p>
              <a:p>
                <a:pPr marL="0" indent="0">
                  <a:buNone/>
                </a:pPr>
                <a:endParaRPr lang="de-DE" sz="2000" dirty="0"/>
              </a:p>
              <a:p>
                <a:pPr marL="0" indent="0">
                  <a:buNone/>
                </a:pPr>
                <a:r>
                  <a:rPr lang="de-DE" sz="2000" i="1" dirty="0" smtClean="0"/>
                  <a:t>aber</a:t>
                </a:r>
                <a:r>
                  <a:rPr lang="de-DE" sz="2000" dirty="0" smtClean="0"/>
                  <a:t>, falls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de-DE" sz="2000" dirty="0" smtClean="0"/>
              </a:p>
              <a:p>
                <a:pPr marL="0" indent="0">
                  <a:buNone/>
                </a:pPr>
                <a:r>
                  <a:rPr lang="de-DE" sz="2000" dirty="0" smtClean="0">
                    <a:sym typeface="Wingdings" panose="05000000000000000000" pitchFamily="2" charset="2"/>
                  </a:rPr>
                  <a:t></a:t>
                </a:r>
                <a:r>
                  <a:rPr lang="de-DE" sz="2000" dirty="0">
                    <a:sym typeface="Wingdings" panose="05000000000000000000" pitchFamily="2" charset="2"/>
                  </a:rPr>
                  <a:t>Durchsatz</a:t>
                </a:r>
                <a:r>
                  <a:rPr lang="de-DE" sz="2000" dirty="0" smtClean="0">
                    <a:sym typeface="Wingdings" panose="05000000000000000000" pitchFamily="2" charset="2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de-DE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𝑅</m:t>
                        </m:r>
                      </m:num>
                      <m:den>
                        <m:r>
                          <a:rPr lang="de-DE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den>
                    </m:f>
                  </m:oMath>
                </a14:m>
                <a:endParaRPr lang="de-DE" sz="2000" dirty="0" smtClean="0"/>
              </a:p>
              <a:p>
                <a:pPr>
                  <a:buFont typeface="Wingdings" panose="05000000000000000000" pitchFamily="2" charset="2"/>
                  <a:buChar char="à"/>
                </a:pPr>
                <a:endParaRPr lang="de-DE" sz="2000" dirty="0"/>
              </a:p>
              <a:p>
                <a:pPr>
                  <a:buFont typeface="Wingdings" panose="05000000000000000000" pitchFamily="2" charset="2"/>
                  <a:buChar char="à"/>
                </a:pPr>
                <a:endParaRPr lang="de-DE" sz="2000" dirty="0" smtClean="0"/>
              </a:p>
              <a:p>
                <a:pPr>
                  <a:buFont typeface="Wingdings" panose="05000000000000000000" pitchFamily="2" charset="2"/>
                  <a:buChar char="à"/>
                </a:pPr>
                <a:endParaRPr lang="de-DE" sz="20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3857433" cy="4351338"/>
              </a:xfrm>
              <a:blipFill>
                <a:blip r:embed="rId3"/>
                <a:stretch>
                  <a:fillRect l="-1580" t="-14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05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Wiederholung: Schichtung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642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Internetmodell nach </a:t>
            </a:r>
            <a:r>
              <a:rPr lang="de-DE" dirty="0" err="1" smtClean="0"/>
              <a:t>Kurose</a:t>
            </a:r>
            <a:r>
              <a:rPr lang="de-DE" dirty="0" smtClean="0"/>
              <a:t>/Ross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6156" y="1691813"/>
            <a:ext cx="5710781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Aufteilung in </a:t>
            </a:r>
            <a:r>
              <a:rPr lang="de-DE" b="1" dirty="0" smtClean="0"/>
              <a:t>fünf Schichten</a:t>
            </a:r>
            <a:r>
              <a:rPr lang="de-DE" dirty="0" smtClean="0"/>
              <a:t>,</a:t>
            </a:r>
            <a:br>
              <a:rPr lang="de-DE" dirty="0" smtClean="0"/>
            </a:br>
            <a:r>
              <a:rPr lang="de-DE" dirty="0" smtClean="0"/>
              <a:t>zusammen ein Protokollstapel (engl. </a:t>
            </a:r>
            <a:r>
              <a:rPr lang="de-DE" dirty="0" err="1"/>
              <a:t>p</a:t>
            </a:r>
            <a:r>
              <a:rPr lang="de-DE" dirty="0" err="1" smtClean="0"/>
              <a:t>rotocol</a:t>
            </a:r>
            <a:r>
              <a:rPr lang="de-DE" dirty="0" smtClean="0"/>
              <a:t> </a:t>
            </a:r>
            <a:r>
              <a:rPr lang="de-DE" dirty="0" err="1" smtClean="0"/>
              <a:t>stack</a:t>
            </a:r>
            <a:r>
              <a:rPr lang="de-DE" dirty="0" smtClean="0"/>
              <a:t>).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5</a:t>
            </a:fld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6512032" y="2005733"/>
            <a:ext cx="2070824" cy="3080730"/>
            <a:chOff x="1276478" y="2338164"/>
            <a:chExt cx="1804252" cy="2393395"/>
          </a:xfrm>
        </p:grpSpPr>
        <p:sp>
          <p:nvSpPr>
            <p:cNvPr id="6" name="Rechteck 5"/>
            <p:cNvSpPr/>
            <p:nvPr/>
          </p:nvSpPr>
          <p:spPr>
            <a:xfrm>
              <a:off x="1276478" y="2338164"/>
              <a:ext cx="1804252" cy="47867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Anwendung</a:t>
              </a:r>
              <a:endParaRPr lang="de-DE" dirty="0"/>
            </a:p>
          </p:txBody>
        </p:sp>
        <p:sp>
          <p:nvSpPr>
            <p:cNvPr id="7" name="Rechteck 6"/>
            <p:cNvSpPr/>
            <p:nvPr/>
          </p:nvSpPr>
          <p:spPr>
            <a:xfrm>
              <a:off x="1276478" y="2816843"/>
              <a:ext cx="1804252" cy="47867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Transport</a:t>
              </a:r>
              <a:endParaRPr lang="de-DE" dirty="0"/>
            </a:p>
          </p:txBody>
        </p:sp>
        <p:sp>
          <p:nvSpPr>
            <p:cNvPr id="8" name="Rechteck 7"/>
            <p:cNvSpPr/>
            <p:nvPr/>
          </p:nvSpPr>
          <p:spPr>
            <a:xfrm>
              <a:off x="1276478" y="3295522"/>
              <a:ext cx="1804252" cy="47867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Vermittlung</a:t>
              </a:r>
              <a:endParaRPr lang="de-DE" dirty="0"/>
            </a:p>
          </p:txBody>
        </p:sp>
        <p:sp>
          <p:nvSpPr>
            <p:cNvPr id="9" name="Rechteck 8"/>
            <p:cNvSpPr/>
            <p:nvPr/>
          </p:nvSpPr>
          <p:spPr>
            <a:xfrm>
              <a:off x="1276478" y="3774201"/>
              <a:ext cx="1804252" cy="47867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Sicherung</a:t>
              </a:r>
              <a:endParaRPr lang="de-DE" dirty="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1276478" y="4252880"/>
              <a:ext cx="1804252" cy="47867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Bitübertragung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37830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hteck 77"/>
          <p:cNvSpPr/>
          <p:nvPr/>
        </p:nvSpPr>
        <p:spPr>
          <a:xfrm>
            <a:off x="1992553" y="2942156"/>
            <a:ext cx="5341972" cy="33530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24" name="Gruppierung 23"/>
          <p:cNvGrpSpPr/>
          <p:nvPr/>
        </p:nvGrpSpPr>
        <p:grpSpPr>
          <a:xfrm>
            <a:off x="622249" y="2942156"/>
            <a:ext cx="7763932" cy="2686369"/>
            <a:chOff x="1159926" y="4070651"/>
            <a:chExt cx="7763932" cy="2355549"/>
          </a:xfrm>
        </p:grpSpPr>
        <p:sp>
          <p:nvSpPr>
            <p:cNvPr id="5" name="Rechteck 4"/>
            <p:cNvSpPr/>
            <p:nvPr/>
          </p:nvSpPr>
          <p:spPr>
            <a:xfrm>
              <a:off x="1159926" y="4070652"/>
              <a:ext cx="7763932" cy="23555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A6A6A6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buClr>
                  <a:schemeClr val="tx2">
                    <a:lumMod val="60000"/>
                    <a:lumOff val="40000"/>
                  </a:schemeClr>
                </a:buClr>
              </a:pP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 rot="16200000">
              <a:off x="163085" y="5078407"/>
              <a:ext cx="2355549" cy="340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Transportsystem</a:t>
              </a:r>
            </a:p>
          </p:txBody>
        </p:sp>
      </p:grpSp>
      <p:sp>
        <p:nvSpPr>
          <p:cNvPr id="7" name="Rechteck 6"/>
          <p:cNvSpPr/>
          <p:nvPr/>
        </p:nvSpPr>
        <p:spPr>
          <a:xfrm>
            <a:off x="994997" y="2605016"/>
            <a:ext cx="997556" cy="1650684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7334525" y="2601839"/>
            <a:ext cx="997556" cy="166402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800669" y="1974356"/>
            <a:ext cx="1387294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Endsystem A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7142202" y="1972907"/>
            <a:ext cx="1387294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Endsystem B</a:t>
            </a:r>
          </a:p>
        </p:txBody>
      </p:sp>
      <p:sp>
        <p:nvSpPr>
          <p:cNvPr id="25" name="Rechteck 24"/>
          <p:cNvSpPr/>
          <p:nvPr/>
        </p:nvSpPr>
        <p:spPr>
          <a:xfrm>
            <a:off x="6207951" y="4804651"/>
            <a:ext cx="445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...</a:t>
            </a:r>
          </a:p>
        </p:txBody>
      </p:sp>
      <p:sp>
        <p:nvSpPr>
          <p:cNvPr id="32" name="Rechteck 31"/>
          <p:cNvSpPr/>
          <p:nvPr/>
        </p:nvSpPr>
        <p:spPr>
          <a:xfrm>
            <a:off x="5166955" y="3623367"/>
            <a:ext cx="814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...</a:t>
            </a:r>
          </a:p>
        </p:txBody>
      </p:sp>
      <p:sp>
        <p:nvSpPr>
          <p:cNvPr id="37" name="Rechteck 36"/>
          <p:cNvSpPr/>
          <p:nvPr/>
        </p:nvSpPr>
        <p:spPr>
          <a:xfrm>
            <a:off x="997300" y="3923574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Rechteck 35"/>
          <p:cNvSpPr/>
          <p:nvPr/>
        </p:nvSpPr>
        <p:spPr>
          <a:xfrm>
            <a:off x="997300" y="3589265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Rechteck 34"/>
          <p:cNvSpPr/>
          <p:nvPr/>
        </p:nvSpPr>
        <p:spPr>
          <a:xfrm>
            <a:off x="997300" y="3260796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Rechteck 40"/>
          <p:cNvSpPr/>
          <p:nvPr/>
        </p:nvSpPr>
        <p:spPr>
          <a:xfrm>
            <a:off x="997300" y="2935324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Rechteck 39"/>
          <p:cNvSpPr/>
          <p:nvPr/>
        </p:nvSpPr>
        <p:spPr>
          <a:xfrm>
            <a:off x="997300" y="2606854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3" name="Rechteck 62"/>
          <p:cNvSpPr/>
          <p:nvPr/>
        </p:nvSpPr>
        <p:spPr>
          <a:xfrm>
            <a:off x="7334525" y="3923574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4" name="Rechteck 63"/>
          <p:cNvSpPr/>
          <p:nvPr/>
        </p:nvSpPr>
        <p:spPr>
          <a:xfrm>
            <a:off x="7334525" y="3589265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5" name="Rechteck 64"/>
          <p:cNvSpPr/>
          <p:nvPr/>
        </p:nvSpPr>
        <p:spPr>
          <a:xfrm>
            <a:off x="7334525" y="3260796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6" name="Rechteck 65"/>
          <p:cNvSpPr/>
          <p:nvPr/>
        </p:nvSpPr>
        <p:spPr>
          <a:xfrm>
            <a:off x="7334525" y="2935324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7" name="Rechteck 66"/>
          <p:cNvSpPr/>
          <p:nvPr/>
        </p:nvSpPr>
        <p:spPr>
          <a:xfrm>
            <a:off x="7334525" y="2606854"/>
            <a:ext cx="997556" cy="33530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71" name="Gerade Verbindung mit Pfeil 70"/>
          <p:cNvCxnSpPr>
            <a:stCxn id="37" idx="2"/>
          </p:cNvCxnSpPr>
          <p:nvPr/>
        </p:nvCxnSpPr>
        <p:spPr>
          <a:xfrm>
            <a:off x="1496078" y="4258876"/>
            <a:ext cx="0" cy="66517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71"/>
          <p:cNvCxnSpPr/>
          <p:nvPr/>
        </p:nvCxnSpPr>
        <p:spPr>
          <a:xfrm flipH="1">
            <a:off x="1494323" y="4911349"/>
            <a:ext cx="959798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/>
          <p:nvPr/>
        </p:nvCxnSpPr>
        <p:spPr>
          <a:xfrm>
            <a:off x="2454121" y="4286620"/>
            <a:ext cx="0" cy="62762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/>
          <p:nvPr/>
        </p:nvCxnSpPr>
        <p:spPr>
          <a:xfrm>
            <a:off x="3268981" y="4286620"/>
            <a:ext cx="0" cy="62762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/>
          <p:nvPr/>
        </p:nvCxnSpPr>
        <p:spPr>
          <a:xfrm>
            <a:off x="4284223" y="4280732"/>
            <a:ext cx="0" cy="62762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76"/>
          <p:cNvCxnSpPr/>
          <p:nvPr/>
        </p:nvCxnSpPr>
        <p:spPr>
          <a:xfrm>
            <a:off x="5086667" y="4283310"/>
            <a:ext cx="0" cy="6660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/>
          <p:cNvCxnSpPr/>
          <p:nvPr/>
        </p:nvCxnSpPr>
        <p:spPr>
          <a:xfrm>
            <a:off x="6097141" y="4280732"/>
            <a:ext cx="0" cy="62762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79"/>
          <p:cNvCxnSpPr/>
          <p:nvPr/>
        </p:nvCxnSpPr>
        <p:spPr>
          <a:xfrm>
            <a:off x="6868658" y="4280732"/>
            <a:ext cx="0" cy="62762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/>
          <p:cNvCxnSpPr>
            <a:stCxn id="63" idx="2"/>
          </p:cNvCxnSpPr>
          <p:nvPr/>
        </p:nvCxnSpPr>
        <p:spPr>
          <a:xfrm>
            <a:off x="7833303" y="4258876"/>
            <a:ext cx="0" cy="64948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hteck 85"/>
          <p:cNvSpPr/>
          <p:nvPr/>
        </p:nvSpPr>
        <p:spPr>
          <a:xfrm>
            <a:off x="997300" y="2601839"/>
            <a:ext cx="997556" cy="1651447"/>
          </a:xfrm>
          <a:prstGeom prst="rect">
            <a:avLst/>
          </a:prstGeom>
          <a:noFill/>
          <a:ln w="1905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3" name="Rechteck 92"/>
          <p:cNvSpPr/>
          <p:nvPr/>
        </p:nvSpPr>
        <p:spPr>
          <a:xfrm>
            <a:off x="7334525" y="2592979"/>
            <a:ext cx="997556" cy="1670467"/>
          </a:xfrm>
          <a:prstGeom prst="rect">
            <a:avLst/>
          </a:prstGeom>
          <a:noFill/>
          <a:ln w="1905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5" name="Rechteck 94"/>
          <p:cNvSpPr/>
          <p:nvPr/>
        </p:nvSpPr>
        <p:spPr>
          <a:xfrm>
            <a:off x="2357185" y="3272363"/>
            <a:ext cx="997556" cy="100836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6" name="Textfeld 95"/>
          <p:cNvSpPr txBox="1"/>
          <p:nvPr/>
        </p:nvSpPr>
        <p:spPr>
          <a:xfrm>
            <a:off x="2357185" y="4225220"/>
            <a:ext cx="997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Router</a:t>
            </a:r>
          </a:p>
        </p:txBody>
      </p:sp>
      <p:sp>
        <p:nvSpPr>
          <p:cNvPr id="43" name="Rechteck 42"/>
          <p:cNvSpPr/>
          <p:nvPr/>
        </p:nvSpPr>
        <p:spPr>
          <a:xfrm>
            <a:off x="2357185" y="3942097"/>
            <a:ext cx="997556" cy="33863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Rechteck 43"/>
          <p:cNvSpPr/>
          <p:nvPr/>
        </p:nvSpPr>
        <p:spPr>
          <a:xfrm>
            <a:off x="2357185" y="3604466"/>
            <a:ext cx="997556" cy="33863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5" name="Rechteck 44"/>
          <p:cNvSpPr/>
          <p:nvPr/>
        </p:nvSpPr>
        <p:spPr>
          <a:xfrm>
            <a:off x="2357185" y="3272732"/>
            <a:ext cx="997556" cy="33863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9" name="Rechteck 88"/>
          <p:cNvSpPr/>
          <p:nvPr/>
        </p:nvSpPr>
        <p:spPr>
          <a:xfrm>
            <a:off x="2357185" y="3273314"/>
            <a:ext cx="997556" cy="1008369"/>
          </a:xfrm>
          <a:prstGeom prst="rect">
            <a:avLst/>
          </a:prstGeom>
          <a:noFill/>
          <a:ln w="19050" cmpd="sng"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8" name="Rechteck 97"/>
          <p:cNvSpPr/>
          <p:nvPr/>
        </p:nvSpPr>
        <p:spPr>
          <a:xfrm>
            <a:off x="4169398" y="3272363"/>
            <a:ext cx="997556" cy="100836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9" name="Textfeld 98"/>
          <p:cNvSpPr txBox="1"/>
          <p:nvPr/>
        </p:nvSpPr>
        <p:spPr>
          <a:xfrm>
            <a:off x="4169398" y="4225660"/>
            <a:ext cx="997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Router</a:t>
            </a:r>
          </a:p>
        </p:txBody>
      </p:sp>
      <p:sp>
        <p:nvSpPr>
          <p:cNvPr id="51" name="Rechteck 50"/>
          <p:cNvSpPr/>
          <p:nvPr/>
        </p:nvSpPr>
        <p:spPr>
          <a:xfrm>
            <a:off x="4169398" y="3942097"/>
            <a:ext cx="997556" cy="33863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2" name="Rechteck 51"/>
          <p:cNvSpPr/>
          <p:nvPr/>
        </p:nvSpPr>
        <p:spPr>
          <a:xfrm>
            <a:off x="4169398" y="3604466"/>
            <a:ext cx="997556" cy="33863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3" name="Rechteck 52"/>
          <p:cNvSpPr/>
          <p:nvPr/>
        </p:nvSpPr>
        <p:spPr>
          <a:xfrm>
            <a:off x="4169398" y="3272732"/>
            <a:ext cx="997556" cy="33863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1" name="Rechteck 90"/>
          <p:cNvSpPr/>
          <p:nvPr/>
        </p:nvSpPr>
        <p:spPr>
          <a:xfrm>
            <a:off x="4170537" y="3270956"/>
            <a:ext cx="997556" cy="1008369"/>
          </a:xfrm>
          <a:prstGeom prst="rect">
            <a:avLst/>
          </a:prstGeom>
          <a:noFill/>
          <a:ln w="19050" cmpd="sng"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1" name="Rechteck 100"/>
          <p:cNvSpPr/>
          <p:nvPr/>
        </p:nvSpPr>
        <p:spPr>
          <a:xfrm>
            <a:off x="5981785" y="3272363"/>
            <a:ext cx="997556" cy="100836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2" name="Textfeld 101"/>
          <p:cNvSpPr txBox="1"/>
          <p:nvPr/>
        </p:nvSpPr>
        <p:spPr>
          <a:xfrm>
            <a:off x="5976253" y="4225660"/>
            <a:ext cx="997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Router</a:t>
            </a:r>
          </a:p>
        </p:txBody>
      </p:sp>
      <p:sp>
        <p:nvSpPr>
          <p:cNvPr id="54" name="Rechteck 53"/>
          <p:cNvSpPr/>
          <p:nvPr/>
        </p:nvSpPr>
        <p:spPr>
          <a:xfrm>
            <a:off x="5981785" y="3942097"/>
            <a:ext cx="997556" cy="33863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5" name="Rechteck 54"/>
          <p:cNvSpPr/>
          <p:nvPr/>
        </p:nvSpPr>
        <p:spPr>
          <a:xfrm>
            <a:off x="5981785" y="3604466"/>
            <a:ext cx="997556" cy="33863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6" name="Rechteck 55"/>
          <p:cNvSpPr/>
          <p:nvPr/>
        </p:nvSpPr>
        <p:spPr>
          <a:xfrm>
            <a:off x="5981785" y="3272732"/>
            <a:ext cx="997556" cy="33863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r>
              <a:rPr lang="de-D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2" name="Rechteck 91"/>
          <p:cNvSpPr/>
          <p:nvPr/>
        </p:nvSpPr>
        <p:spPr>
          <a:xfrm>
            <a:off x="5987795" y="3270952"/>
            <a:ext cx="997556" cy="1008369"/>
          </a:xfrm>
          <a:prstGeom prst="rect">
            <a:avLst/>
          </a:prstGeom>
          <a:noFill/>
          <a:ln w="19050" cmpd="sng"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</a:pP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103" name="Gerade Verbindung mit Pfeil 102"/>
          <p:cNvCxnSpPr/>
          <p:nvPr/>
        </p:nvCxnSpPr>
        <p:spPr>
          <a:xfrm>
            <a:off x="1496078" y="4258876"/>
            <a:ext cx="0" cy="665173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mit Pfeil 103"/>
          <p:cNvCxnSpPr/>
          <p:nvPr/>
        </p:nvCxnSpPr>
        <p:spPr>
          <a:xfrm flipH="1">
            <a:off x="1494323" y="4911349"/>
            <a:ext cx="959798" cy="0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mit Pfeil 104"/>
          <p:cNvCxnSpPr/>
          <p:nvPr/>
        </p:nvCxnSpPr>
        <p:spPr>
          <a:xfrm>
            <a:off x="2454121" y="4286620"/>
            <a:ext cx="0" cy="627629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mit Pfeil 105"/>
          <p:cNvCxnSpPr/>
          <p:nvPr/>
        </p:nvCxnSpPr>
        <p:spPr>
          <a:xfrm>
            <a:off x="3268981" y="4296420"/>
            <a:ext cx="0" cy="627629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mit Pfeil 106"/>
          <p:cNvCxnSpPr/>
          <p:nvPr/>
        </p:nvCxnSpPr>
        <p:spPr>
          <a:xfrm>
            <a:off x="4284223" y="4280732"/>
            <a:ext cx="0" cy="627629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uppierung 7"/>
          <p:cNvGrpSpPr/>
          <p:nvPr/>
        </p:nvGrpSpPr>
        <p:grpSpPr>
          <a:xfrm>
            <a:off x="3163984" y="4522975"/>
            <a:ext cx="1222458" cy="963463"/>
            <a:chOff x="7093658" y="3008852"/>
            <a:chExt cx="1222458" cy="963463"/>
          </a:xfrm>
        </p:grpSpPr>
        <p:pic>
          <p:nvPicPr>
            <p:cNvPr id="9" name="Bild 8" descr="wolke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3658" y="3008852"/>
              <a:ext cx="1222458" cy="963463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7198655" y="3288520"/>
              <a:ext cx="1032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rgbClr val="558ED5"/>
                  </a:solidFill>
                </a:rPr>
                <a:t>Netz 1</a:t>
              </a:r>
            </a:p>
          </p:txBody>
        </p:sp>
      </p:grpSp>
      <p:cxnSp>
        <p:nvCxnSpPr>
          <p:cNvPr id="108" name="Gerade Verbindung mit Pfeil 107"/>
          <p:cNvCxnSpPr/>
          <p:nvPr/>
        </p:nvCxnSpPr>
        <p:spPr>
          <a:xfrm>
            <a:off x="5086667" y="4296420"/>
            <a:ext cx="0" cy="666000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mit Pfeil 108"/>
          <p:cNvCxnSpPr/>
          <p:nvPr/>
        </p:nvCxnSpPr>
        <p:spPr>
          <a:xfrm>
            <a:off x="6096608" y="4280732"/>
            <a:ext cx="0" cy="627629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uppierung 10"/>
          <p:cNvGrpSpPr/>
          <p:nvPr/>
        </p:nvGrpSpPr>
        <p:grpSpPr>
          <a:xfrm>
            <a:off x="5044762" y="4522975"/>
            <a:ext cx="1222458" cy="963463"/>
            <a:chOff x="5352127" y="1684504"/>
            <a:chExt cx="1222458" cy="963463"/>
          </a:xfrm>
        </p:grpSpPr>
        <p:pic>
          <p:nvPicPr>
            <p:cNvPr id="12" name="Bild 11" descr="wolke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2127" y="1684504"/>
              <a:ext cx="1222458" cy="963463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5381957" y="1983918"/>
              <a:ext cx="1032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rgbClr val="558ED5"/>
                  </a:solidFill>
                </a:rPr>
                <a:t>Netz 2</a:t>
              </a:r>
            </a:p>
          </p:txBody>
        </p:sp>
      </p:grpSp>
      <p:cxnSp>
        <p:nvCxnSpPr>
          <p:cNvPr id="110" name="Gerade Verbindung mit Pfeil 109"/>
          <p:cNvCxnSpPr/>
          <p:nvPr/>
        </p:nvCxnSpPr>
        <p:spPr>
          <a:xfrm>
            <a:off x="6868353" y="4280732"/>
            <a:ext cx="0" cy="627629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mit Pfeil 110"/>
          <p:cNvCxnSpPr/>
          <p:nvPr/>
        </p:nvCxnSpPr>
        <p:spPr>
          <a:xfrm>
            <a:off x="7832443" y="4265860"/>
            <a:ext cx="0" cy="649485"/>
          </a:xfrm>
          <a:prstGeom prst="straightConnector1">
            <a:avLst/>
          </a:prstGeom>
          <a:ln>
            <a:solidFill>
              <a:srgbClr val="29C02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uppierung 13"/>
          <p:cNvGrpSpPr/>
          <p:nvPr/>
        </p:nvGrpSpPr>
        <p:grpSpPr>
          <a:xfrm>
            <a:off x="6734572" y="4522975"/>
            <a:ext cx="1222458" cy="963463"/>
            <a:chOff x="6664817" y="927276"/>
            <a:chExt cx="1222458" cy="963463"/>
          </a:xfrm>
        </p:grpSpPr>
        <p:pic>
          <p:nvPicPr>
            <p:cNvPr id="15" name="Bild 14" descr="wolke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4817" y="927276"/>
              <a:ext cx="1222458" cy="963463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/>
          </p:nvSpPr>
          <p:spPr>
            <a:xfrm>
              <a:off x="6769814" y="1206944"/>
              <a:ext cx="1032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rgbClr val="558ED5"/>
                  </a:solidFill>
                </a:rPr>
                <a:t>Netz </a:t>
              </a:r>
              <a:r>
                <a:rPr lang="de-DE" sz="2400" dirty="0" err="1">
                  <a:solidFill>
                    <a:srgbClr val="558ED5"/>
                  </a:solidFill>
                </a:rPr>
                <a:t>n</a:t>
              </a:r>
              <a:endParaRPr lang="de-DE" sz="2400" dirty="0">
                <a:solidFill>
                  <a:srgbClr val="558ED5"/>
                </a:solidFill>
              </a:endParaRPr>
            </a:p>
          </p:txBody>
        </p:sp>
      </p:grpSp>
      <p:cxnSp>
        <p:nvCxnSpPr>
          <p:cNvPr id="3" name="Gerade Verbindung mit Pfeil 2"/>
          <p:cNvCxnSpPr>
            <a:stCxn id="41" idx="3"/>
            <a:endCxn id="20" idx="1"/>
          </p:cNvCxnSpPr>
          <p:nvPr/>
        </p:nvCxnSpPr>
        <p:spPr>
          <a:xfrm>
            <a:off x="1994856" y="3102975"/>
            <a:ext cx="5339669" cy="505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2658840" y="2538164"/>
            <a:ext cx="3608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Virtuelle, zuverlässige Verbindungen </a:t>
            </a:r>
          </a:p>
          <a:p>
            <a:pPr algn="ctr"/>
            <a:r>
              <a:rPr lang="de-DE" dirty="0"/>
              <a:t>(aus Sicht der Endsysteme)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Transportsystem</a:t>
            </a:r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Rechnernetze und verteilte Systeme                (Prof. Dr. D. Kranzlmüller)</a:t>
            </a:r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82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500"/>
                            </p:stCondLst>
                            <p:childTnLst>
                              <p:par>
                                <p:cTn id="1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500"/>
                            </p:stCondLst>
                            <p:childTnLst>
                              <p:par>
                                <p:cTn id="2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500"/>
                            </p:stCondLst>
                            <p:childTnLst>
                              <p:par>
                                <p:cTn id="2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00"/>
                            </p:stCondLst>
                            <p:childTnLst>
                              <p:par>
                                <p:cTn id="27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500"/>
                            </p:stCondLst>
                            <p:childTnLst>
                              <p:par>
                                <p:cTn id="2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000"/>
                            </p:stCondLst>
                            <p:childTnLst>
                              <p:par>
                                <p:cTn id="28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500"/>
                            </p:stCondLst>
                            <p:childTnLst>
                              <p:par>
                                <p:cTn id="29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000"/>
                            </p:stCondLst>
                            <p:childTnLst>
                              <p:par>
                                <p:cTn id="2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" grpId="0" animBg="1"/>
      <p:bldP spid="20" grpId="0" animBg="1"/>
      <p:bldP spid="22" grpId="0"/>
      <p:bldP spid="23" grpId="0"/>
      <p:bldP spid="25" grpId="0"/>
      <p:bldP spid="32" grpId="0"/>
      <p:bldP spid="37" grpId="0" animBg="1"/>
      <p:bldP spid="36" grpId="0" animBg="1"/>
      <p:bldP spid="35" grpId="0" animBg="1"/>
      <p:bldP spid="41" grpId="0" animBg="1"/>
      <p:bldP spid="40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86" grpId="0" animBg="1"/>
      <p:bldP spid="86" grpId="1" animBg="1"/>
      <p:bldP spid="93" grpId="0" animBg="1"/>
      <p:bldP spid="95" grpId="0" animBg="1"/>
      <p:bldP spid="96" grpId="0"/>
      <p:bldP spid="43" grpId="0" animBg="1"/>
      <p:bldP spid="44" grpId="0" animBg="1"/>
      <p:bldP spid="45" grpId="0" animBg="1"/>
      <p:bldP spid="89" grpId="0" animBg="1"/>
      <p:bldP spid="89" grpId="1" animBg="1"/>
      <p:bldP spid="98" grpId="0" animBg="1"/>
      <p:bldP spid="99" grpId="0"/>
      <p:bldP spid="51" grpId="0" animBg="1"/>
      <p:bldP spid="52" grpId="0" animBg="1"/>
      <p:bldP spid="53" grpId="0" animBg="1"/>
      <p:bldP spid="91" grpId="0" animBg="1"/>
      <p:bldP spid="91" grpId="1" animBg="1"/>
      <p:bldP spid="101" grpId="0" animBg="1"/>
      <p:bldP spid="102" grpId="0"/>
      <p:bldP spid="54" grpId="0" animBg="1"/>
      <p:bldP spid="55" grpId="0" animBg="1"/>
      <p:bldP spid="56" grpId="0" animBg="1"/>
      <p:bldP spid="92" grpId="0" animBg="1"/>
      <p:bldP spid="92" grpId="1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rafik 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304" y="4600135"/>
            <a:ext cx="1787078" cy="1323555"/>
          </a:xfrm>
          <a:prstGeom prst="rect">
            <a:avLst/>
          </a:prstGeom>
        </p:spPr>
      </p:pic>
      <p:cxnSp>
        <p:nvCxnSpPr>
          <p:cNvPr id="124" name="Gerader Verbinder 123"/>
          <p:cNvCxnSpPr/>
          <p:nvPr/>
        </p:nvCxnSpPr>
        <p:spPr>
          <a:xfrm flipH="1">
            <a:off x="2311812" y="5354713"/>
            <a:ext cx="627986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" name="Grafik 122"/>
          <p:cNvPicPr>
            <a:picLocks noChangeAspect="1"/>
          </p:cNvPicPr>
          <p:nvPr/>
        </p:nvPicPr>
        <p:blipFill rotWithShape="1">
          <a:blip r:embed="rId3"/>
          <a:srcRect l="24069" t="16232" r="18548" b="30199"/>
          <a:stretch/>
        </p:blipFill>
        <p:spPr>
          <a:xfrm>
            <a:off x="8290969" y="4254665"/>
            <a:ext cx="696091" cy="519854"/>
          </a:xfrm>
          <a:prstGeom prst="rect">
            <a:avLst/>
          </a:prstGeom>
        </p:spPr>
      </p:pic>
      <p:pic>
        <p:nvPicPr>
          <p:cNvPr id="103" name="Grafik 102"/>
          <p:cNvPicPr>
            <a:picLocks noChangeAspect="1"/>
          </p:cNvPicPr>
          <p:nvPr/>
        </p:nvPicPr>
        <p:blipFill rotWithShape="1">
          <a:blip r:embed="rId3"/>
          <a:srcRect b="30896"/>
          <a:stretch/>
        </p:blipFill>
        <p:spPr>
          <a:xfrm>
            <a:off x="4543857" y="1949844"/>
            <a:ext cx="1213063" cy="6706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Protokollschichtung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7</a:t>
            </a:fld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5189437" y="3395409"/>
            <a:ext cx="1380803" cy="2516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400" dirty="0"/>
              <a:t>Vermittlung</a:t>
            </a:r>
          </a:p>
        </p:txBody>
      </p:sp>
      <p:sp>
        <p:nvSpPr>
          <p:cNvPr id="17" name="Rechteck 16"/>
          <p:cNvSpPr/>
          <p:nvPr/>
        </p:nvSpPr>
        <p:spPr>
          <a:xfrm>
            <a:off x="5189437" y="3647022"/>
            <a:ext cx="1380803" cy="2516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400" dirty="0" smtClean="0"/>
              <a:t>Sicherung</a:t>
            </a:r>
            <a:endParaRPr lang="de-DE" sz="1400" dirty="0"/>
          </a:p>
        </p:txBody>
      </p:sp>
      <p:sp>
        <p:nvSpPr>
          <p:cNvPr id="18" name="Rechteck 17"/>
          <p:cNvSpPr/>
          <p:nvPr/>
        </p:nvSpPr>
        <p:spPr>
          <a:xfrm>
            <a:off x="5189435" y="3898635"/>
            <a:ext cx="1380803" cy="2516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400" dirty="0" smtClean="0"/>
              <a:t>Bitübertragung</a:t>
            </a:r>
            <a:endParaRPr lang="de-DE" sz="1400" dirty="0"/>
          </a:p>
        </p:txBody>
      </p:sp>
      <p:grpSp>
        <p:nvGrpSpPr>
          <p:cNvPr id="134" name="Gruppieren 133"/>
          <p:cNvGrpSpPr/>
          <p:nvPr/>
        </p:nvGrpSpPr>
        <p:grpSpPr>
          <a:xfrm>
            <a:off x="1629719" y="1890313"/>
            <a:ext cx="1648750" cy="994508"/>
            <a:chOff x="1629719" y="1890313"/>
            <a:chExt cx="1648750" cy="994508"/>
          </a:xfrm>
        </p:grpSpPr>
        <p:sp>
          <p:nvSpPr>
            <p:cNvPr id="19" name="Rechteck 18"/>
            <p:cNvSpPr/>
            <p:nvPr/>
          </p:nvSpPr>
          <p:spPr>
            <a:xfrm>
              <a:off x="2916390" y="1890313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/>
                <a:t>N</a:t>
              </a:r>
            </a:p>
          </p:txBody>
        </p:sp>
        <p:sp>
          <p:nvSpPr>
            <p:cNvPr id="23" name="Rechteck 22"/>
            <p:cNvSpPr/>
            <p:nvPr/>
          </p:nvSpPr>
          <p:spPr>
            <a:xfrm>
              <a:off x="2916390" y="2153868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/>
                <a:t>N</a:t>
              </a:r>
            </a:p>
          </p:txBody>
        </p:sp>
        <p:sp>
          <p:nvSpPr>
            <p:cNvPr id="24" name="Rechteck 23"/>
            <p:cNvSpPr/>
            <p:nvPr/>
          </p:nvSpPr>
          <p:spPr>
            <a:xfrm>
              <a:off x="2916390" y="2417423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/>
                <a:t>N</a:t>
              </a:r>
            </a:p>
          </p:txBody>
        </p:sp>
        <p:sp>
          <p:nvSpPr>
            <p:cNvPr id="25" name="Rechteck 24"/>
            <p:cNvSpPr/>
            <p:nvPr/>
          </p:nvSpPr>
          <p:spPr>
            <a:xfrm>
              <a:off x="2916390" y="2680978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/>
                <a:t>N</a:t>
              </a:r>
            </a:p>
          </p:txBody>
        </p:sp>
        <p:sp>
          <p:nvSpPr>
            <p:cNvPr id="27" name="Rechteck 26"/>
            <p:cNvSpPr/>
            <p:nvPr/>
          </p:nvSpPr>
          <p:spPr>
            <a:xfrm>
              <a:off x="2491594" y="2153868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err="1" smtClean="0"/>
                <a:t>H</a:t>
              </a:r>
              <a:r>
                <a:rPr lang="de-DE" sz="1200" baseline="-25000" dirty="0" err="1" smtClean="0"/>
                <a:t>t</a:t>
              </a:r>
              <a:endParaRPr lang="de-DE" sz="1200" baseline="-25000" dirty="0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2491594" y="2417423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err="1"/>
                <a:t>H</a:t>
              </a:r>
              <a:r>
                <a:rPr lang="de-DE" sz="1200" baseline="-25000" dirty="0" err="1"/>
                <a:t>t</a:t>
              </a:r>
              <a:endParaRPr lang="de-DE" sz="1200" baseline="-25000" dirty="0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2491594" y="2680978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err="1"/>
                <a:t>H</a:t>
              </a:r>
              <a:r>
                <a:rPr lang="de-DE" sz="1200" baseline="-25000" dirty="0" err="1"/>
                <a:t>t</a:t>
              </a:r>
              <a:endParaRPr lang="de-DE" sz="1200" baseline="-25000" dirty="0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2066798" y="2417423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err="1" smtClean="0"/>
                <a:t>H</a:t>
              </a:r>
              <a:r>
                <a:rPr lang="de-DE" sz="1200" baseline="-25000" dirty="0" err="1" smtClean="0"/>
                <a:t>n</a:t>
              </a:r>
              <a:endParaRPr lang="de-DE" sz="1200" baseline="-25000" dirty="0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2066798" y="2680978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err="1" smtClean="0"/>
                <a:t>H</a:t>
              </a:r>
              <a:r>
                <a:rPr lang="de-DE" sz="1200" baseline="-25000" dirty="0" err="1" smtClean="0"/>
                <a:t>n</a:t>
              </a:r>
              <a:endParaRPr lang="de-DE" sz="1200" baseline="-25000" dirty="0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1629719" y="2679203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err="1" smtClean="0"/>
                <a:t>H</a:t>
              </a:r>
              <a:r>
                <a:rPr lang="de-DE" sz="1200" baseline="-25000" dirty="0" err="1" smtClean="0"/>
                <a:t>s</a:t>
              </a:r>
              <a:endParaRPr lang="de-DE" sz="1200" baseline="-25000" dirty="0"/>
            </a:p>
          </p:txBody>
        </p:sp>
      </p:grpSp>
      <p:grpSp>
        <p:nvGrpSpPr>
          <p:cNvPr id="39" name="Gruppieren 38"/>
          <p:cNvGrpSpPr/>
          <p:nvPr/>
        </p:nvGrpSpPr>
        <p:grpSpPr>
          <a:xfrm>
            <a:off x="3383835" y="1879301"/>
            <a:ext cx="1380806" cy="1258065"/>
            <a:chOff x="1902441" y="2519127"/>
            <a:chExt cx="1380806" cy="1258065"/>
          </a:xfrm>
        </p:grpSpPr>
        <p:sp>
          <p:nvSpPr>
            <p:cNvPr id="40" name="Rechteck 39"/>
            <p:cNvSpPr/>
            <p:nvPr/>
          </p:nvSpPr>
          <p:spPr>
            <a:xfrm>
              <a:off x="1902442" y="2519127"/>
              <a:ext cx="1380803" cy="251613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400" dirty="0" smtClean="0"/>
                <a:t>Anwendung</a:t>
              </a:r>
              <a:endParaRPr lang="de-DE" sz="1400" dirty="0"/>
            </a:p>
          </p:txBody>
        </p:sp>
        <p:sp>
          <p:nvSpPr>
            <p:cNvPr id="41" name="Rechteck 40"/>
            <p:cNvSpPr/>
            <p:nvPr/>
          </p:nvSpPr>
          <p:spPr>
            <a:xfrm>
              <a:off x="1902444" y="2770740"/>
              <a:ext cx="1380803" cy="251613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400" dirty="0" smtClean="0"/>
                <a:t>Transport</a:t>
              </a:r>
              <a:endParaRPr lang="de-DE" sz="1400" dirty="0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1902443" y="3022353"/>
              <a:ext cx="1380803" cy="251613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400" dirty="0" smtClean="0"/>
                <a:t>Vermittlung</a:t>
              </a:r>
              <a:endParaRPr lang="de-DE" sz="1400" dirty="0"/>
            </a:p>
          </p:txBody>
        </p:sp>
        <p:sp>
          <p:nvSpPr>
            <p:cNvPr id="43" name="Rechteck 42"/>
            <p:cNvSpPr/>
            <p:nvPr/>
          </p:nvSpPr>
          <p:spPr>
            <a:xfrm>
              <a:off x="1902443" y="3273966"/>
              <a:ext cx="1380803" cy="251613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400" dirty="0" smtClean="0"/>
                <a:t>Sicherung</a:t>
              </a:r>
              <a:endParaRPr lang="de-DE" sz="1400" dirty="0"/>
            </a:p>
          </p:txBody>
        </p:sp>
        <p:sp>
          <p:nvSpPr>
            <p:cNvPr id="44" name="Rechteck 43"/>
            <p:cNvSpPr/>
            <p:nvPr/>
          </p:nvSpPr>
          <p:spPr>
            <a:xfrm>
              <a:off x="1902441" y="3525579"/>
              <a:ext cx="1380803" cy="251613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400" dirty="0" smtClean="0"/>
                <a:t>Bitübertragung</a:t>
              </a:r>
              <a:endParaRPr lang="de-DE" sz="1400" dirty="0"/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2447264" y="4364978"/>
            <a:ext cx="1380805" cy="503226"/>
            <a:chOff x="5999215" y="3689874"/>
            <a:chExt cx="1380805" cy="503226"/>
          </a:xfrm>
        </p:grpSpPr>
        <p:sp>
          <p:nvSpPr>
            <p:cNvPr id="10" name="Rechteck 9"/>
            <p:cNvSpPr/>
            <p:nvPr/>
          </p:nvSpPr>
          <p:spPr>
            <a:xfrm>
              <a:off x="5999217" y="3689874"/>
              <a:ext cx="1380803" cy="251613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400" dirty="0" smtClean="0"/>
                <a:t>Sicherung</a:t>
              </a:r>
              <a:endParaRPr lang="de-DE" sz="1400" dirty="0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5999215" y="3941487"/>
              <a:ext cx="1380803" cy="251613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400" dirty="0" smtClean="0"/>
                <a:t>Bitübertragung</a:t>
              </a:r>
              <a:endParaRPr lang="de-DE" sz="1400" dirty="0"/>
            </a:p>
          </p:txBody>
        </p:sp>
      </p:grpSp>
      <p:grpSp>
        <p:nvGrpSpPr>
          <p:cNvPr id="137" name="Gruppieren 136"/>
          <p:cNvGrpSpPr/>
          <p:nvPr/>
        </p:nvGrpSpPr>
        <p:grpSpPr>
          <a:xfrm>
            <a:off x="744956" y="4389011"/>
            <a:ext cx="1648750" cy="205618"/>
            <a:chOff x="744956" y="4389011"/>
            <a:chExt cx="1648750" cy="205618"/>
          </a:xfrm>
        </p:grpSpPr>
        <p:sp>
          <p:nvSpPr>
            <p:cNvPr id="46" name="Rechteck 45"/>
            <p:cNvSpPr/>
            <p:nvPr/>
          </p:nvSpPr>
          <p:spPr>
            <a:xfrm>
              <a:off x="2031627" y="4390786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/>
                <a:t>N</a:t>
              </a:r>
            </a:p>
          </p:txBody>
        </p:sp>
        <p:sp>
          <p:nvSpPr>
            <p:cNvPr id="47" name="Rechteck 46"/>
            <p:cNvSpPr/>
            <p:nvPr/>
          </p:nvSpPr>
          <p:spPr>
            <a:xfrm>
              <a:off x="1606831" y="4390786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err="1"/>
                <a:t>H</a:t>
              </a:r>
              <a:r>
                <a:rPr lang="de-DE" sz="1200" baseline="-25000" dirty="0" err="1"/>
                <a:t>t</a:t>
              </a:r>
              <a:endParaRPr lang="de-DE" sz="1200" baseline="-25000" dirty="0"/>
            </a:p>
          </p:txBody>
        </p:sp>
        <p:sp>
          <p:nvSpPr>
            <p:cNvPr id="48" name="Rechteck 47"/>
            <p:cNvSpPr/>
            <p:nvPr/>
          </p:nvSpPr>
          <p:spPr>
            <a:xfrm>
              <a:off x="1182035" y="4390786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err="1" smtClean="0"/>
                <a:t>H</a:t>
              </a:r>
              <a:r>
                <a:rPr lang="de-DE" sz="1200" baseline="-25000" dirty="0" err="1" smtClean="0"/>
                <a:t>n</a:t>
              </a:r>
              <a:endParaRPr lang="de-DE" sz="1200" baseline="-25000" dirty="0"/>
            </a:p>
          </p:txBody>
        </p:sp>
        <p:sp>
          <p:nvSpPr>
            <p:cNvPr id="49" name="Rechteck 48"/>
            <p:cNvSpPr/>
            <p:nvPr/>
          </p:nvSpPr>
          <p:spPr>
            <a:xfrm>
              <a:off x="744956" y="4389011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err="1" smtClean="0"/>
                <a:t>H</a:t>
              </a:r>
              <a:r>
                <a:rPr lang="de-DE" sz="1200" baseline="-25000" dirty="0" err="1" smtClean="0"/>
                <a:t>s</a:t>
              </a:r>
              <a:endParaRPr lang="de-DE" sz="1200" baseline="-25000" dirty="0"/>
            </a:p>
          </p:txBody>
        </p:sp>
      </p:grpSp>
      <p:grpSp>
        <p:nvGrpSpPr>
          <p:cNvPr id="138" name="Gruppieren 137"/>
          <p:cNvGrpSpPr/>
          <p:nvPr/>
        </p:nvGrpSpPr>
        <p:grpSpPr>
          <a:xfrm>
            <a:off x="3902766" y="4366266"/>
            <a:ext cx="1648750" cy="205618"/>
            <a:chOff x="3902766" y="4366266"/>
            <a:chExt cx="1648750" cy="205618"/>
          </a:xfrm>
        </p:grpSpPr>
        <p:sp>
          <p:nvSpPr>
            <p:cNvPr id="50" name="Rechteck 49"/>
            <p:cNvSpPr/>
            <p:nvPr/>
          </p:nvSpPr>
          <p:spPr>
            <a:xfrm>
              <a:off x="5189437" y="4368041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/>
                <a:t>N</a:t>
              </a:r>
            </a:p>
          </p:txBody>
        </p:sp>
        <p:sp>
          <p:nvSpPr>
            <p:cNvPr id="51" name="Rechteck 50"/>
            <p:cNvSpPr/>
            <p:nvPr/>
          </p:nvSpPr>
          <p:spPr>
            <a:xfrm>
              <a:off x="4764641" y="4368041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err="1"/>
                <a:t>H</a:t>
              </a:r>
              <a:r>
                <a:rPr lang="de-DE" sz="1200" baseline="-25000" dirty="0" err="1"/>
                <a:t>t</a:t>
              </a:r>
              <a:endParaRPr lang="de-DE" sz="1200" baseline="-25000" dirty="0"/>
            </a:p>
          </p:txBody>
        </p:sp>
        <p:sp>
          <p:nvSpPr>
            <p:cNvPr id="52" name="Rechteck 51"/>
            <p:cNvSpPr/>
            <p:nvPr/>
          </p:nvSpPr>
          <p:spPr>
            <a:xfrm>
              <a:off x="4339845" y="4368041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err="1" smtClean="0"/>
                <a:t>H</a:t>
              </a:r>
              <a:r>
                <a:rPr lang="de-DE" sz="1200" baseline="-25000" dirty="0" err="1" smtClean="0"/>
                <a:t>n</a:t>
              </a:r>
              <a:endParaRPr lang="de-DE" sz="1200" baseline="-25000" dirty="0"/>
            </a:p>
          </p:txBody>
        </p:sp>
        <p:sp>
          <p:nvSpPr>
            <p:cNvPr id="53" name="Rechteck 52"/>
            <p:cNvSpPr/>
            <p:nvPr/>
          </p:nvSpPr>
          <p:spPr>
            <a:xfrm>
              <a:off x="3902766" y="4366266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err="1" smtClean="0"/>
                <a:t>H</a:t>
              </a:r>
              <a:r>
                <a:rPr lang="de-DE" sz="1200" baseline="-25000" dirty="0" err="1" smtClean="0"/>
                <a:t>s</a:t>
              </a:r>
              <a:endParaRPr lang="de-DE" sz="1200" baseline="-25000" dirty="0"/>
            </a:p>
          </p:txBody>
        </p:sp>
      </p:grpSp>
      <p:grpSp>
        <p:nvGrpSpPr>
          <p:cNvPr id="136" name="Gruppieren 135"/>
          <p:cNvGrpSpPr/>
          <p:nvPr/>
        </p:nvGrpSpPr>
        <p:grpSpPr>
          <a:xfrm>
            <a:off x="6621051" y="3416938"/>
            <a:ext cx="1648750" cy="467398"/>
            <a:chOff x="6621051" y="3416938"/>
            <a:chExt cx="1648750" cy="467398"/>
          </a:xfrm>
        </p:grpSpPr>
        <p:sp>
          <p:nvSpPr>
            <p:cNvPr id="68" name="Rechteck 67"/>
            <p:cNvSpPr/>
            <p:nvPr/>
          </p:nvSpPr>
          <p:spPr>
            <a:xfrm>
              <a:off x="7907722" y="3416938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/>
                <a:t>N</a:t>
              </a:r>
            </a:p>
          </p:txBody>
        </p:sp>
        <p:sp>
          <p:nvSpPr>
            <p:cNvPr id="69" name="Rechteck 68"/>
            <p:cNvSpPr/>
            <p:nvPr/>
          </p:nvSpPr>
          <p:spPr>
            <a:xfrm>
              <a:off x="7907722" y="3680493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/>
                <a:t>N</a:t>
              </a:r>
            </a:p>
          </p:txBody>
        </p:sp>
        <p:sp>
          <p:nvSpPr>
            <p:cNvPr id="70" name="Rechteck 69"/>
            <p:cNvSpPr/>
            <p:nvPr/>
          </p:nvSpPr>
          <p:spPr>
            <a:xfrm>
              <a:off x="7482926" y="3416938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err="1"/>
                <a:t>H</a:t>
              </a:r>
              <a:r>
                <a:rPr lang="de-DE" sz="1200" baseline="-25000" dirty="0" err="1"/>
                <a:t>t</a:t>
              </a:r>
              <a:endParaRPr lang="de-DE" sz="1200" baseline="-25000" dirty="0"/>
            </a:p>
          </p:txBody>
        </p:sp>
        <p:sp>
          <p:nvSpPr>
            <p:cNvPr id="71" name="Rechteck 70"/>
            <p:cNvSpPr/>
            <p:nvPr/>
          </p:nvSpPr>
          <p:spPr>
            <a:xfrm>
              <a:off x="7482926" y="3680493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err="1"/>
                <a:t>H</a:t>
              </a:r>
              <a:r>
                <a:rPr lang="de-DE" sz="1200" baseline="-25000" dirty="0" err="1"/>
                <a:t>t</a:t>
              </a:r>
              <a:endParaRPr lang="de-DE" sz="1200" baseline="-25000" dirty="0"/>
            </a:p>
          </p:txBody>
        </p:sp>
        <p:sp>
          <p:nvSpPr>
            <p:cNvPr id="72" name="Rechteck 71"/>
            <p:cNvSpPr/>
            <p:nvPr/>
          </p:nvSpPr>
          <p:spPr>
            <a:xfrm>
              <a:off x="7058130" y="3416938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err="1" smtClean="0"/>
                <a:t>H</a:t>
              </a:r>
              <a:r>
                <a:rPr lang="de-DE" sz="1200" baseline="-25000" dirty="0" err="1" smtClean="0"/>
                <a:t>n</a:t>
              </a:r>
              <a:endParaRPr lang="de-DE" sz="1200" baseline="-25000" dirty="0"/>
            </a:p>
          </p:txBody>
        </p:sp>
        <p:sp>
          <p:nvSpPr>
            <p:cNvPr id="73" name="Rechteck 72"/>
            <p:cNvSpPr/>
            <p:nvPr/>
          </p:nvSpPr>
          <p:spPr>
            <a:xfrm>
              <a:off x="7058130" y="3680493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err="1" smtClean="0"/>
                <a:t>H</a:t>
              </a:r>
              <a:r>
                <a:rPr lang="de-DE" sz="1200" baseline="-25000" dirty="0" err="1" smtClean="0"/>
                <a:t>n</a:t>
              </a:r>
              <a:endParaRPr lang="de-DE" sz="1200" baseline="-25000" dirty="0"/>
            </a:p>
          </p:txBody>
        </p:sp>
        <p:sp>
          <p:nvSpPr>
            <p:cNvPr id="74" name="Rechteck 73"/>
            <p:cNvSpPr/>
            <p:nvPr/>
          </p:nvSpPr>
          <p:spPr>
            <a:xfrm>
              <a:off x="6621051" y="3678718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err="1" smtClean="0"/>
                <a:t>H</a:t>
              </a:r>
              <a:r>
                <a:rPr lang="de-DE" sz="1200" baseline="-25000" dirty="0" err="1" smtClean="0"/>
                <a:t>s</a:t>
              </a:r>
              <a:endParaRPr lang="de-DE" sz="1200" baseline="-25000" dirty="0"/>
            </a:p>
          </p:txBody>
        </p:sp>
      </p:grpSp>
      <p:grpSp>
        <p:nvGrpSpPr>
          <p:cNvPr id="85" name="Gruppieren 84"/>
          <p:cNvGrpSpPr/>
          <p:nvPr/>
        </p:nvGrpSpPr>
        <p:grpSpPr>
          <a:xfrm>
            <a:off x="5207512" y="4835291"/>
            <a:ext cx="1648750" cy="994508"/>
            <a:chOff x="5207512" y="4835291"/>
            <a:chExt cx="1648750" cy="994508"/>
          </a:xfrm>
        </p:grpSpPr>
        <p:sp>
          <p:nvSpPr>
            <p:cNvPr id="75" name="Rechteck 74"/>
            <p:cNvSpPr/>
            <p:nvPr/>
          </p:nvSpPr>
          <p:spPr>
            <a:xfrm>
              <a:off x="6494183" y="4835291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/>
                <a:t>N</a:t>
              </a:r>
            </a:p>
          </p:txBody>
        </p:sp>
        <p:sp>
          <p:nvSpPr>
            <p:cNvPr id="76" name="Rechteck 75"/>
            <p:cNvSpPr/>
            <p:nvPr/>
          </p:nvSpPr>
          <p:spPr>
            <a:xfrm>
              <a:off x="6494183" y="5098846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/>
                <a:t>N</a:t>
              </a:r>
            </a:p>
          </p:txBody>
        </p:sp>
        <p:sp>
          <p:nvSpPr>
            <p:cNvPr id="77" name="Rechteck 76"/>
            <p:cNvSpPr/>
            <p:nvPr/>
          </p:nvSpPr>
          <p:spPr>
            <a:xfrm>
              <a:off x="6494183" y="5362401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/>
                <a:t>N</a:t>
              </a:r>
            </a:p>
          </p:txBody>
        </p:sp>
        <p:sp>
          <p:nvSpPr>
            <p:cNvPr id="78" name="Rechteck 77"/>
            <p:cNvSpPr/>
            <p:nvPr/>
          </p:nvSpPr>
          <p:spPr>
            <a:xfrm>
              <a:off x="6494183" y="5625956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/>
                <a:t>N</a:t>
              </a:r>
            </a:p>
          </p:txBody>
        </p:sp>
        <p:sp>
          <p:nvSpPr>
            <p:cNvPr id="79" name="Rechteck 78"/>
            <p:cNvSpPr/>
            <p:nvPr/>
          </p:nvSpPr>
          <p:spPr>
            <a:xfrm>
              <a:off x="6069387" y="5098846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err="1" smtClean="0"/>
                <a:t>H</a:t>
              </a:r>
              <a:r>
                <a:rPr lang="de-DE" sz="1200" baseline="-25000" dirty="0" err="1" smtClean="0"/>
                <a:t>t</a:t>
              </a:r>
              <a:endParaRPr lang="de-DE" sz="1200" baseline="-25000" dirty="0"/>
            </a:p>
          </p:txBody>
        </p:sp>
        <p:sp>
          <p:nvSpPr>
            <p:cNvPr id="80" name="Rechteck 79"/>
            <p:cNvSpPr/>
            <p:nvPr/>
          </p:nvSpPr>
          <p:spPr>
            <a:xfrm>
              <a:off x="6069387" y="5362401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err="1"/>
                <a:t>H</a:t>
              </a:r>
              <a:r>
                <a:rPr lang="de-DE" sz="1200" baseline="-25000" dirty="0" err="1"/>
                <a:t>t</a:t>
              </a:r>
              <a:endParaRPr lang="de-DE" sz="1200" baseline="-25000" dirty="0"/>
            </a:p>
          </p:txBody>
        </p:sp>
        <p:sp>
          <p:nvSpPr>
            <p:cNvPr id="81" name="Rechteck 80"/>
            <p:cNvSpPr/>
            <p:nvPr/>
          </p:nvSpPr>
          <p:spPr>
            <a:xfrm>
              <a:off x="6069387" y="5625956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err="1"/>
                <a:t>H</a:t>
              </a:r>
              <a:r>
                <a:rPr lang="de-DE" sz="1200" baseline="-25000" dirty="0" err="1"/>
                <a:t>t</a:t>
              </a:r>
              <a:endParaRPr lang="de-DE" sz="1200" baseline="-25000" dirty="0"/>
            </a:p>
          </p:txBody>
        </p:sp>
        <p:sp>
          <p:nvSpPr>
            <p:cNvPr id="82" name="Rechteck 81"/>
            <p:cNvSpPr/>
            <p:nvPr/>
          </p:nvSpPr>
          <p:spPr>
            <a:xfrm>
              <a:off x="5644591" y="5362401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err="1" smtClean="0"/>
                <a:t>H</a:t>
              </a:r>
              <a:r>
                <a:rPr lang="de-DE" sz="1200" baseline="-25000" dirty="0" err="1" smtClean="0"/>
                <a:t>n</a:t>
              </a:r>
              <a:endParaRPr lang="de-DE" sz="1200" baseline="-25000" dirty="0"/>
            </a:p>
          </p:txBody>
        </p:sp>
        <p:sp>
          <p:nvSpPr>
            <p:cNvPr id="83" name="Rechteck 82"/>
            <p:cNvSpPr/>
            <p:nvPr/>
          </p:nvSpPr>
          <p:spPr>
            <a:xfrm>
              <a:off x="5644591" y="5625956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err="1" smtClean="0"/>
                <a:t>H</a:t>
              </a:r>
              <a:r>
                <a:rPr lang="de-DE" sz="1200" baseline="-25000" dirty="0" err="1" smtClean="0"/>
                <a:t>n</a:t>
              </a:r>
              <a:endParaRPr lang="de-DE" sz="1200" baseline="-25000" dirty="0"/>
            </a:p>
          </p:txBody>
        </p:sp>
        <p:sp>
          <p:nvSpPr>
            <p:cNvPr id="84" name="Rechteck 83"/>
            <p:cNvSpPr/>
            <p:nvPr/>
          </p:nvSpPr>
          <p:spPr>
            <a:xfrm>
              <a:off x="5207512" y="5624181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err="1" smtClean="0"/>
                <a:t>H</a:t>
              </a:r>
              <a:r>
                <a:rPr lang="de-DE" sz="1200" baseline="-25000" dirty="0" err="1" smtClean="0"/>
                <a:t>s</a:t>
              </a:r>
              <a:endParaRPr lang="de-DE" sz="1200" baseline="-25000" dirty="0"/>
            </a:p>
          </p:txBody>
        </p:sp>
      </p:grpSp>
      <p:pic>
        <p:nvPicPr>
          <p:cNvPr id="86" name="Grafik 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233" y="2697754"/>
            <a:ext cx="788341" cy="657728"/>
          </a:xfrm>
          <a:prstGeom prst="rect">
            <a:avLst/>
          </a:prstGeom>
        </p:spPr>
      </p:pic>
      <p:grpSp>
        <p:nvGrpSpPr>
          <p:cNvPr id="54" name="Gruppieren 53"/>
          <p:cNvGrpSpPr/>
          <p:nvPr/>
        </p:nvGrpSpPr>
        <p:grpSpPr>
          <a:xfrm>
            <a:off x="6977574" y="4795886"/>
            <a:ext cx="1380806" cy="1258065"/>
            <a:chOff x="1902441" y="2519127"/>
            <a:chExt cx="1380806" cy="1258065"/>
          </a:xfrm>
        </p:grpSpPr>
        <p:sp>
          <p:nvSpPr>
            <p:cNvPr id="55" name="Rechteck 54"/>
            <p:cNvSpPr/>
            <p:nvPr/>
          </p:nvSpPr>
          <p:spPr>
            <a:xfrm>
              <a:off x="1902442" y="2519127"/>
              <a:ext cx="1380803" cy="251613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400" dirty="0" smtClean="0"/>
                <a:t>Anwendung</a:t>
              </a:r>
              <a:endParaRPr lang="de-DE" sz="1400" dirty="0"/>
            </a:p>
          </p:txBody>
        </p:sp>
        <p:sp>
          <p:nvSpPr>
            <p:cNvPr id="56" name="Rechteck 55"/>
            <p:cNvSpPr/>
            <p:nvPr/>
          </p:nvSpPr>
          <p:spPr>
            <a:xfrm>
              <a:off x="1902444" y="2770740"/>
              <a:ext cx="1380803" cy="251613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400" dirty="0" smtClean="0"/>
                <a:t>Transport</a:t>
              </a:r>
              <a:endParaRPr lang="de-DE" sz="1400" dirty="0"/>
            </a:p>
          </p:txBody>
        </p:sp>
        <p:sp>
          <p:nvSpPr>
            <p:cNvPr id="57" name="Rechteck 56"/>
            <p:cNvSpPr/>
            <p:nvPr/>
          </p:nvSpPr>
          <p:spPr>
            <a:xfrm>
              <a:off x="1902443" y="3022353"/>
              <a:ext cx="1380803" cy="251613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400" dirty="0"/>
                <a:t>Vermittlung</a:t>
              </a:r>
            </a:p>
          </p:txBody>
        </p:sp>
        <p:sp>
          <p:nvSpPr>
            <p:cNvPr id="58" name="Rechteck 57"/>
            <p:cNvSpPr/>
            <p:nvPr/>
          </p:nvSpPr>
          <p:spPr>
            <a:xfrm>
              <a:off x="1902443" y="3273966"/>
              <a:ext cx="1380803" cy="251613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400" dirty="0" smtClean="0"/>
                <a:t>Sicherung</a:t>
              </a:r>
              <a:endParaRPr lang="de-DE" sz="1400" dirty="0"/>
            </a:p>
          </p:txBody>
        </p:sp>
        <p:sp>
          <p:nvSpPr>
            <p:cNvPr id="59" name="Rechteck 58"/>
            <p:cNvSpPr/>
            <p:nvPr/>
          </p:nvSpPr>
          <p:spPr>
            <a:xfrm>
              <a:off x="1902441" y="3525579"/>
              <a:ext cx="1380803" cy="251613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400" dirty="0" smtClean="0"/>
                <a:t>Bitübertragung</a:t>
              </a:r>
              <a:endParaRPr lang="de-DE" sz="1400" dirty="0"/>
            </a:p>
          </p:txBody>
        </p:sp>
      </p:grpSp>
      <p:cxnSp>
        <p:nvCxnSpPr>
          <p:cNvPr id="106" name="Gerader Verbinder 105"/>
          <p:cNvCxnSpPr/>
          <p:nvPr/>
        </p:nvCxnSpPr>
        <p:spPr>
          <a:xfrm flipV="1">
            <a:off x="6621051" y="3228016"/>
            <a:ext cx="0" cy="99784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Gruppieren 134"/>
          <p:cNvGrpSpPr/>
          <p:nvPr/>
        </p:nvGrpSpPr>
        <p:grpSpPr>
          <a:xfrm>
            <a:off x="3503186" y="3416938"/>
            <a:ext cx="1648750" cy="467398"/>
            <a:chOff x="3503186" y="3416938"/>
            <a:chExt cx="1648750" cy="467398"/>
          </a:xfrm>
        </p:grpSpPr>
        <p:sp>
          <p:nvSpPr>
            <p:cNvPr id="61" name="Rechteck 60"/>
            <p:cNvSpPr/>
            <p:nvPr/>
          </p:nvSpPr>
          <p:spPr>
            <a:xfrm>
              <a:off x="4789857" y="3416938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/>
                <a:t>N</a:t>
              </a:r>
            </a:p>
          </p:txBody>
        </p:sp>
        <p:sp>
          <p:nvSpPr>
            <p:cNvPr id="62" name="Rechteck 61"/>
            <p:cNvSpPr/>
            <p:nvPr/>
          </p:nvSpPr>
          <p:spPr>
            <a:xfrm>
              <a:off x="4789857" y="3680493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/>
                <a:t>N</a:t>
              </a:r>
            </a:p>
          </p:txBody>
        </p:sp>
        <p:sp>
          <p:nvSpPr>
            <p:cNvPr id="63" name="Rechteck 62"/>
            <p:cNvSpPr/>
            <p:nvPr/>
          </p:nvSpPr>
          <p:spPr>
            <a:xfrm>
              <a:off x="4365061" y="3416938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err="1"/>
                <a:t>H</a:t>
              </a:r>
              <a:r>
                <a:rPr lang="de-DE" sz="1200" baseline="-25000" dirty="0" err="1"/>
                <a:t>t</a:t>
              </a:r>
              <a:endParaRPr lang="de-DE" sz="1200" baseline="-25000" dirty="0"/>
            </a:p>
          </p:txBody>
        </p:sp>
        <p:sp>
          <p:nvSpPr>
            <p:cNvPr id="64" name="Rechteck 63"/>
            <p:cNvSpPr/>
            <p:nvPr/>
          </p:nvSpPr>
          <p:spPr>
            <a:xfrm>
              <a:off x="4365061" y="3680493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err="1"/>
                <a:t>H</a:t>
              </a:r>
              <a:r>
                <a:rPr lang="de-DE" sz="1200" baseline="-25000" dirty="0" err="1"/>
                <a:t>t</a:t>
              </a:r>
              <a:endParaRPr lang="de-DE" sz="1200" baseline="-25000" dirty="0"/>
            </a:p>
          </p:txBody>
        </p:sp>
        <p:sp>
          <p:nvSpPr>
            <p:cNvPr id="65" name="Rechteck 64"/>
            <p:cNvSpPr/>
            <p:nvPr/>
          </p:nvSpPr>
          <p:spPr>
            <a:xfrm>
              <a:off x="3940265" y="3416938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err="1" smtClean="0"/>
                <a:t>H</a:t>
              </a:r>
              <a:r>
                <a:rPr lang="de-DE" sz="1200" baseline="-25000" dirty="0" err="1" smtClean="0"/>
                <a:t>n</a:t>
              </a:r>
              <a:endParaRPr lang="de-DE" sz="1200" baseline="-25000" dirty="0"/>
            </a:p>
          </p:txBody>
        </p:sp>
        <p:sp>
          <p:nvSpPr>
            <p:cNvPr id="66" name="Rechteck 65"/>
            <p:cNvSpPr/>
            <p:nvPr/>
          </p:nvSpPr>
          <p:spPr>
            <a:xfrm>
              <a:off x="3940265" y="3680493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err="1" smtClean="0"/>
                <a:t>H</a:t>
              </a:r>
              <a:r>
                <a:rPr lang="de-DE" sz="1200" baseline="-25000" dirty="0" err="1" smtClean="0"/>
                <a:t>n</a:t>
              </a:r>
              <a:endParaRPr lang="de-DE" sz="1200" baseline="-25000" dirty="0"/>
            </a:p>
          </p:txBody>
        </p:sp>
        <p:sp>
          <p:nvSpPr>
            <p:cNvPr id="67" name="Rechteck 66"/>
            <p:cNvSpPr/>
            <p:nvPr/>
          </p:nvSpPr>
          <p:spPr>
            <a:xfrm>
              <a:off x="3503186" y="3678718"/>
              <a:ext cx="362079" cy="203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err="1" smtClean="0"/>
                <a:t>H</a:t>
              </a:r>
              <a:r>
                <a:rPr lang="de-DE" sz="1200" baseline="-25000" dirty="0" err="1" smtClean="0"/>
                <a:t>s</a:t>
              </a:r>
              <a:endParaRPr lang="de-DE" sz="1200" baseline="-25000" dirty="0"/>
            </a:p>
          </p:txBody>
        </p:sp>
      </p:grpSp>
      <p:cxnSp>
        <p:nvCxnSpPr>
          <p:cNvPr id="105" name="Gerader Verbinder 104"/>
          <p:cNvCxnSpPr/>
          <p:nvPr/>
        </p:nvCxnSpPr>
        <p:spPr>
          <a:xfrm flipV="1">
            <a:off x="5370476" y="2435069"/>
            <a:ext cx="1123707" cy="76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r Verbinder 109"/>
          <p:cNvCxnSpPr/>
          <p:nvPr/>
        </p:nvCxnSpPr>
        <p:spPr>
          <a:xfrm flipH="1">
            <a:off x="1991799" y="4225864"/>
            <a:ext cx="462925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erader Verbinder 120"/>
          <p:cNvCxnSpPr/>
          <p:nvPr/>
        </p:nvCxnSpPr>
        <p:spPr>
          <a:xfrm flipV="1">
            <a:off x="1985221" y="4227114"/>
            <a:ext cx="0" cy="82038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Gerader Verbinder 125"/>
          <p:cNvCxnSpPr/>
          <p:nvPr/>
        </p:nvCxnSpPr>
        <p:spPr>
          <a:xfrm flipV="1">
            <a:off x="8585100" y="4693363"/>
            <a:ext cx="0" cy="6643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Gerader Verbinder 130"/>
          <p:cNvCxnSpPr/>
          <p:nvPr/>
        </p:nvCxnSpPr>
        <p:spPr>
          <a:xfrm flipV="1">
            <a:off x="6494183" y="2442677"/>
            <a:ext cx="0" cy="36578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feld 138"/>
          <p:cNvSpPr txBox="1"/>
          <p:nvPr/>
        </p:nvSpPr>
        <p:spPr>
          <a:xfrm>
            <a:off x="1891418" y="1834191"/>
            <a:ext cx="889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Nachricht</a:t>
            </a:r>
            <a:endParaRPr lang="de-DE" sz="1400" dirty="0"/>
          </a:p>
        </p:txBody>
      </p:sp>
      <p:sp>
        <p:nvSpPr>
          <p:cNvPr id="140" name="Textfeld 139"/>
          <p:cNvSpPr txBox="1"/>
          <p:nvPr/>
        </p:nvSpPr>
        <p:spPr>
          <a:xfrm>
            <a:off x="1484406" y="2085749"/>
            <a:ext cx="827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Segment</a:t>
            </a:r>
            <a:endParaRPr lang="de-DE" sz="1400" dirty="0"/>
          </a:p>
        </p:txBody>
      </p:sp>
      <p:sp>
        <p:nvSpPr>
          <p:cNvPr id="141" name="Textfeld 140"/>
          <p:cNvSpPr txBox="1"/>
          <p:nvPr/>
        </p:nvSpPr>
        <p:spPr>
          <a:xfrm>
            <a:off x="911135" y="2361274"/>
            <a:ext cx="1041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Datagramm</a:t>
            </a:r>
            <a:endParaRPr lang="de-DE" sz="1400" dirty="0"/>
          </a:p>
        </p:txBody>
      </p:sp>
      <p:sp>
        <p:nvSpPr>
          <p:cNvPr id="142" name="Textfeld 141"/>
          <p:cNvSpPr txBox="1"/>
          <p:nvPr/>
        </p:nvSpPr>
        <p:spPr>
          <a:xfrm>
            <a:off x="574036" y="2606057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Rahmen</a:t>
            </a:r>
            <a:endParaRPr lang="de-DE" sz="1400" dirty="0"/>
          </a:p>
        </p:txBody>
      </p:sp>
      <p:sp>
        <p:nvSpPr>
          <p:cNvPr id="143" name="Textfeld 142"/>
          <p:cNvSpPr txBox="1"/>
          <p:nvPr/>
        </p:nvSpPr>
        <p:spPr>
          <a:xfrm>
            <a:off x="6856262" y="2851534"/>
            <a:ext cx="679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Router</a:t>
            </a:r>
            <a:endParaRPr lang="de-DE" sz="1400" dirty="0"/>
          </a:p>
        </p:txBody>
      </p:sp>
      <p:sp>
        <p:nvSpPr>
          <p:cNvPr id="144" name="Textfeld 143"/>
          <p:cNvSpPr txBox="1"/>
          <p:nvPr/>
        </p:nvSpPr>
        <p:spPr>
          <a:xfrm>
            <a:off x="728348" y="5460092"/>
            <a:ext cx="1595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dirty="0" smtClean="0"/>
              <a:t>Switch</a:t>
            </a:r>
            <a:br>
              <a:rPr lang="de-DE" sz="1400" dirty="0" smtClean="0"/>
            </a:br>
            <a:r>
              <a:rPr lang="de-DE" sz="1400" dirty="0" smtClean="0"/>
              <a:t>(Sicherungsschicht)</a:t>
            </a:r>
            <a:endParaRPr lang="de-DE" sz="1400" dirty="0"/>
          </a:p>
        </p:txBody>
      </p:sp>
      <p:sp>
        <p:nvSpPr>
          <p:cNvPr id="145" name="Textfeld 144"/>
          <p:cNvSpPr txBox="1"/>
          <p:nvPr/>
        </p:nvSpPr>
        <p:spPr>
          <a:xfrm>
            <a:off x="5370935" y="2085981"/>
            <a:ext cx="69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Sender</a:t>
            </a:r>
            <a:endParaRPr lang="de-DE" sz="1400" dirty="0"/>
          </a:p>
        </p:txBody>
      </p:sp>
      <p:sp>
        <p:nvSpPr>
          <p:cNvPr id="146" name="Textfeld 145"/>
          <p:cNvSpPr txBox="1"/>
          <p:nvPr/>
        </p:nvSpPr>
        <p:spPr>
          <a:xfrm>
            <a:off x="7356762" y="4254665"/>
            <a:ext cx="976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Empfänger</a:t>
            </a:r>
            <a:endParaRPr lang="de-DE" sz="1400" dirty="0"/>
          </a:p>
        </p:txBody>
      </p:sp>
      <p:sp>
        <p:nvSpPr>
          <p:cNvPr id="99" name="Freihandform 98"/>
          <p:cNvSpPr/>
          <p:nvPr/>
        </p:nvSpPr>
        <p:spPr>
          <a:xfrm>
            <a:off x="2511400" y="1730460"/>
            <a:ext cx="5709910" cy="4569965"/>
          </a:xfrm>
          <a:custGeom>
            <a:avLst/>
            <a:gdLst>
              <a:gd name="connsiteX0" fmla="*/ 2324677 w 6471087"/>
              <a:gd name="connsiteY0" fmla="*/ 0 h 4557273"/>
              <a:gd name="connsiteX1" fmla="*/ 2379910 w 6471087"/>
              <a:gd name="connsiteY1" fmla="*/ 2356574 h 4557273"/>
              <a:gd name="connsiteX2" fmla="*/ 3220667 w 6471087"/>
              <a:gd name="connsiteY2" fmla="*/ 2424080 h 4557273"/>
              <a:gd name="connsiteX3" fmla="*/ 3208393 w 6471087"/>
              <a:gd name="connsiteY3" fmla="*/ 1638556 h 4557273"/>
              <a:gd name="connsiteX4" fmla="*/ 4343722 w 6471087"/>
              <a:gd name="connsiteY4" fmla="*/ 1607871 h 4557273"/>
              <a:gd name="connsiteX5" fmla="*/ 4227120 w 6471087"/>
              <a:gd name="connsiteY5" fmla="*/ 2847527 h 4557273"/>
              <a:gd name="connsiteX6" fmla="*/ 1594385 w 6471087"/>
              <a:gd name="connsiteY6" fmla="*/ 3209605 h 4557273"/>
              <a:gd name="connsiteX7" fmla="*/ 1496194 w 6471087"/>
              <a:gd name="connsiteY7" fmla="*/ 2608188 h 4557273"/>
              <a:gd name="connsiteX8" fmla="*/ 403824 w 6471087"/>
              <a:gd name="connsiteY8" fmla="*/ 2571366 h 4557273"/>
              <a:gd name="connsiteX9" fmla="*/ 483604 w 6471087"/>
              <a:gd name="connsiteY9" fmla="*/ 4351071 h 4557273"/>
              <a:gd name="connsiteX10" fmla="*/ 6049784 w 6471087"/>
              <a:gd name="connsiteY10" fmla="*/ 4375619 h 4557273"/>
              <a:gd name="connsiteX11" fmla="*/ 6062057 w 6471087"/>
              <a:gd name="connsiteY11" fmla="*/ 3056182 h 4557273"/>
              <a:gd name="connsiteX0" fmla="*/ 2324677 w 6471087"/>
              <a:gd name="connsiteY0" fmla="*/ 0 h 4557273"/>
              <a:gd name="connsiteX1" fmla="*/ 2349225 w 6471087"/>
              <a:gd name="connsiteY1" fmla="*/ 2184740 h 4557273"/>
              <a:gd name="connsiteX2" fmla="*/ 3220667 w 6471087"/>
              <a:gd name="connsiteY2" fmla="*/ 2424080 h 4557273"/>
              <a:gd name="connsiteX3" fmla="*/ 3208393 w 6471087"/>
              <a:gd name="connsiteY3" fmla="*/ 1638556 h 4557273"/>
              <a:gd name="connsiteX4" fmla="*/ 4343722 w 6471087"/>
              <a:gd name="connsiteY4" fmla="*/ 1607871 h 4557273"/>
              <a:gd name="connsiteX5" fmla="*/ 4227120 w 6471087"/>
              <a:gd name="connsiteY5" fmla="*/ 2847527 h 4557273"/>
              <a:gd name="connsiteX6" fmla="*/ 1594385 w 6471087"/>
              <a:gd name="connsiteY6" fmla="*/ 3209605 h 4557273"/>
              <a:gd name="connsiteX7" fmla="*/ 1496194 w 6471087"/>
              <a:gd name="connsiteY7" fmla="*/ 2608188 h 4557273"/>
              <a:gd name="connsiteX8" fmla="*/ 403824 w 6471087"/>
              <a:gd name="connsiteY8" fmla="*/ 2571366 h 4557273"/>
              <a:gd name="connsiteX9" fmla="*/ 483604 w 6471087"/>
              <a:gd name="connsiteY9" fmla="*/ 4351071 h 4557273"/>
              <a:gd name="connsiteX10" fmla="*/ 6049784 w 6471087"/>
              <a:gd name="connsiteY10" fmla="*/ 4375619 h 4557273"/>
              <a:gd name="connsiteX11" fmla="*/ 6062057 w 6471087"/>
              <a:gd name="connsiteY11" fmla="*/ 3056182 h 4557273"/>
              <a:gd name="connsiteX0" fmla="*/ 2324677 w 6471087"/>
              <a:gd name="connsiteY0" fmla="*/ 0 h 4557273"/>
              <a:gd name="connsiteX1" fmla="*/ 2551744 w 6471087"/>
              <a:gd name="connsiteY1" fmla="*/ 2184740 h 4557273"/>
              <a:gd name="connsiteX2" fmla="*/ 3220667 w 6471087"/>
              <a:gd name="connsiteY2" fmla="*/ 2424080 h 4557273"/>
              <a:gd name="connsiteX3" fmla="*/ 3208393 w 6471087"/>
              <a:gd name="connsiteY3" fmla="*/ 1638556 h 4557273"/>
              <a:gd name="connsiteX4" fmla="*/ 4343722 w 6471087"/>
              <a:gd name="connsiteY4" fmla="*/ 1607871 h 4557273"/>
              <a:gd name="connsiteX5" fmla="*/ 4227120 w 6471087"/>
              <a:gd name="connsiteY5" fmla="*/ 2847527 h 4557273"/>
              <a:gd name="connsiteX6" fmla="*/ 1594385 w 6471087"/>
              <a:gd name="connsiteY6" fmla="*/ 3209605 h 4557273"/>
              <a:gd name="connsiteX7" fmla="*/ 1496194 w 6471087"/>
              <a:gd name="connsiteY7" fmla="*/ 2608188 h 4557273"/>
              <a:gd name="connsiteX8" fmla="*/ 403824 w 6471087"/>
              <a:gd name="connsiteY8" fmla="*/ 2571366 h 4557273"/>
              <a:gd name="connsiteX9" fmla="*/ 483604 w 6471087"/>
              <a:gd name="connsiteY9" fmla="*/ 4351071 h 4557273"/>
              <a:gd name="connsiteX10" fmla="*/ 6049784 w 6471087"/>
              <a:gd name="connsiteY10" fmla="*/ 4375619 h 4557273"/>
              <a:gd name="connsiteX11" fmla="*/ 6062057 w 6471087"/>
              <a:gd name="connsiteY11" fmla="*/ 3056182 h 4557273"/>
              <a:gd name="connsiteX0" fmla="*/ 2343087 w 6471087"/>
              <a:gd name="connsiteY0" fmla="*/ 0 h 4704559"/>
              <a:gd name="connsiteX1" fmla="*/ 2551744 w 6471087"/>
              <a:gd name="connsiteY1" fmla="*/ 2332026 h 4704559"/>
              <a:gd name="connsiteX2" fmla="*/ 3220667 w 6471087"/>
              <a:gd name="connsiteY2" fmla="*/ 2571366 h 4704559"/>
              <a:gd name="connsiteX3" fmla="*/ 3208393 w 6471087"/>
              <a:gd name="connsiteY3" fmla="*/ 1785842 h 4704559"/>
              <a:gd name="connsiteX4" fmla="*/ 4343722 w 6471087"/>
              <a:gd name="connsiteY4" fmla="*/ 1755157 h 4704559"/>
              <a:gd name="connsiteX5" fmla="*/ 4227120 w 6471087"/>
              <a:gd name="connsiteY5" fmla="*/ 2994813 h 4704559"/>
              <a:gd name="connsiteX6" fmla="*/ 1594385 w 6471087"/>
              <a:gd name="connsiteY6" fmla="*/ 3356891 h 4704559"/>
              <a:gd name="connsiteX7" fmla="*/ 1496194 w 6471087"/>
              <a:gd name="connsiteY7" fmla="*/ 2755474 h 4704559"/>
              <a:gd name="connsiteX8" fmla="*/ 403824 w 6471087"/>
              <a:gd name="connsiteY8" fmla="*/ 2718652 h 4704559"/>
              <a:gd name="connsiteX9" fmla="*/ 483604 w 6471087"/>
              <a:gd name="connsiteY9" fmla="*/ 4498357 h 4704559"/>
              <a:gd name="connsiteX10" fmla="*/ 6049784 w 6471087"/>
              <a:gd name="connsiteY10" fmla="*/ 4522905 h 4704559"/>
              <a:gd name="connsiteX11" fmla="*/ 6062057 w 6471087"/>
              <a:gd name="connsiteY11" fmla="*/ 3203468 h 4704559"/>
              <a:gd name="connsiteX0" fmla="*/ 2343087 w 6471087"/>
              <a:gd name="connsiteY0" fmla="*/ 0 h 4704559"/>
              <a:gd name="connsiteX1" fmla="*/ 2406383 w 6471087"/>
              <a:gd name="connsiteY1" fmla="*/ 460416 h 4704559"/>
              <a:gd name="connsiteX2" fmla="*/ 2551744 w 6471087"/>
              <a:gd name="connsiteY2" fmla="*/ 2332026 h 4704559"/>
              <a:gd name="connsiteX3" fmla="*/ 3220667 w 6471087"/>
              <a:gd name="connsiteY3" fmla="*/ 2571366 h 4704559"/>
              <a:gd name="connsiteX4" fmla="*/ 3208393 w 6471087"/>
              <a:gd name="connsiteY4" fmla="*/ 1785842 h 4704559"/>
              <a:gd name="connsiteX5" fmla="*/ 4343722 w 6471087"/>
              <a:gd name="connsiteY5" fmla="*/ 1755157 h 4704559"/>
              <a:gd name="connsiteX6" fmla="*/ 4227120 w 6471087"/>
              <a:gd name="connsiteY6" fmla="*/ 2994813 h 4704559"/>
              <a:gd name="connsiteX7" fmla="*/ 1594385 w 6471087"/>
              <a:gd name="connsiteY7" fmla="*/ 3356891 h 4704559"/>
              <a:gd name="connsiteX8" fmla="*/ 1496194 w 6471087"/>
              <a:gd name="connsiteY8" fmla="*/ 2755474 h 4704559"/>
              <a:gd name="connsiteX9" fmla="*/ 403824 w 6471087"/>
              <a:gd name="connsiteY9" fmla="*/ 2718652 h 4704559"/>
              <a:gd name="connsiteX10" fmla="*/ 483604 w 6471087"/>
              <a:gd name="connsiteY10" fmla="*/ 4498357 h 4704559"/>
              <a:gd name="connsiteX11" fmla="*/ 6049784 w 6471087"/>
              <a:gd name="connsiteY11" fmla="*/ 4522905 h 4704559"/>
              <a:gd name="connsiteX12" fmla="*/ 6062057 w 6471087"/>
              <a:gd name="connsiteY12" fmla="*/ 3203468 h 4704559"/>
              <a:gd name="connsiteX0" fmla="*/ 2416730 w 6471087"/>
              <a:gd name="connsiteY0" fmla="*/ 0 h 4698422"/>
              <a:gd name="connsiteX1" fmla="*/ 2406383 w 6471087"/>
              <a:gd name="connsiteY1" fmla="*/ 454279 h 4698422"/>
              <a:gd name="connsiteX2" fmla="*/ 2551744 w 6471087"/>
              <a:gd name="connsiteY2" fmla="*/ 2325889 h 4698422"/>
              <a:gd name="connsiteX3" fmla="*/ 3220667 w 6471087"/>
              <a:gd name="connsiteY3" fmla="*/ 2565229 h 4698422"/>
              <a:gd name="connsiteX4" fmla="*/ 3208393 w 6471087"/>
              <a:gd name="connsiteY4" fmla="*/ 1779705 h 4698422"/>
              <a:gd name="connsiteX5" fmla="*/ 4343722 w 6471087"/>
              <a:gd name="connsiteY5" fmla="*/ 1749020 h 4698422"/>
              <a:gd name="connsiteX6" fmla="*/ 4227120 w 6471087"/>
              <a:gd name="connsiteY6" fmla="*/ 2988676 h 4698422"/>
              <a:gd name="connsiteX7" fmla="*/ 1594385 w 6471087"/>
              <a:gd name="connsiteY7" fmla="*/ 3350754 h 4698422"/>
              <a:gd name="connsiteX8" fmla="*/ 1496194 w 6471087"/>
              <a:gd name="connsiteY8" fmla="*/ 2749337 h 4698422"/>
              <a:gd name="connsiteX9" fmla="*/ 403824 w 6471087"/>
              <a:gd name="connsiteY9" fmla="*/ 2712515 h 4698422"/>
              <a:gd name="connsiteX10" fmla="*/ 483604 w 6471087"/>
              <a:gd name="connsiteY10" fmla="*/ 4492220 h 4698422"/>
              <a:gd name="connsiteX11" fmla="*/ 6049784 w 6471087"/>
              <a:gd name="connsiteY11" fmla="*/ 4516768 h 4698422"/>
              <a:gd name="connsiteX12" fmla="*/ 6062057 w 6471087"/>
              <a:gd name="connsiteY12" fmla="*/ 3197331 h 4698422"/>
              <a:gd name="connsiteX0" fmla="*/ 2416730 w 6471087"/>
              <a:gd name="connsiteY0" fmla="*/ 0 h 4698422"/>
              <a:gd name="connsiteX1" fmla="*/ 2473889 w 6471087"/>
              <a:gd name="connsiteY1" fmla="*/ 521785 h 4698422"/>
              <a:gd name="connsiteX2" fmla="*/ 2551744 w 6471087"/>
              <a:gd name="connsiteY2" fmla="*/ 2325889 h 4698422"/>
              <a:gd name="connsiteX3" fmla="*/ 3220667 w 6471087"/>
              <a:gd name="connsiteY3" fmla="*/ 2565229 h 4698422"/>
              <a:gd name="connsiteX4" fmla="*/ 3208393 w 6471087"/>
              <a:gd name="connsiteY4" fmla="*/ 1779705 h 4698422"/>
              <a:gd name="connsiteX5" fmla="*/ 4343722 w 6471087"/>
              <a:gd name="connsiteY5" fmla="*/ 1749020 h 4698422"/>
              <a:gd name="connsiteX6" fmla="*/ 4227120 w 6471087"/>
              <a:gd name="connsiteY6" fmla="*/ 2988676 h 4698422"/>
              <a:gd name="connsiteX7" fmla="*/ 1594385 w 6471087"/>
              <a:gd name="connsiteY7" fmla="*/ 3350754 h 4698422"/>
              <a:gd name="connsiteX8" fmla="*/ 1496194 w 6471087"/>
              <a:gd name="connsiteY8" fmla="*/ 2749337 h 4698422"/>
              <a:gd name="connsiteX9" fmla="*/ 403824 w 6471087"/>
              <a:gd name="connsiteY9" fmla="*/ 2712515 h 4698422"/>
              <a:gd name="connsiteX10" fmla="*/ 483604 w 6471087"/>
              <a:gd name="connsiteY10" fmla="*/ 4492220 h 4698422"/>
              <a:gd name="connsiteX11" fmla="*/ 6049784 w 6471087"/>
              <a:gd name="connsiteY11" fmla="*/ 4516768 h 4698422"/>
              <a:gd name="connsiteX12" fmla="*/ 6062057 w 6471087"/>
              <a:gd name="connsiteY12" fmla="*/ 3197331 h 4698422"/>
              <a:gd name="connsiteX0" fmla="*/ 2416730 w 6471087"/>
              <a:gd name="connsiteY0" fmla="*/ 0 h 4698422"/>
              <a:gd name="connsiteX1" fmla="*/ 2473889 w 6471087"/>
              <a:gd name="connsiteY1" fmla="*/ 521785 h 4698422"/>
              <a:gd name="connsiteX2" fmla="*/ 2551744 w 6471087"/>
              <a:gd name="connsiteY2" fmla="*/ 2325889 h 4698422"/>
              <a:gd name="connsiteX3" fmla="*/ 3220667 w 6471087"/>
              <a:gd name="connsiteY3" fmla="*/ 2565229 h 4698422"/>
              <a:gd name="connsiteX4" fmla="*/ 3208393 w 6471087"/>
              <a:gd name="connsiteY4" fmla="*/ 1779705 h 4698422"/>
              <a:gd name="connsiteX5" fmla="*/ 4343722 w 6471087"/>
              <a:gd name="connsiteY5" fmla="*/ 1749020 h 4698422"/>
              <a:gd name="connsiteX6" fmla="*/ 4227120 w 6471087"/>
              <a:gd name="connsiteY6" fmla="*/ 2988676 h 4698422"/>
              <a:gd name="connsiteX7" fmla="*/ 1594385 w 6471087"/>
              <a:gd name="connsiteY7" fmla="*/ 3350754 h 4698422"/>
              <a:gd name="connsiteX8" fmla="*/ 1496194 w 6471087"/>
              <a:gd name="connsiteY8" fmla="*/ 2749337 h 4698422"/>
              <a:gd name="connsiteX9" fmla="*/ 403824 w 6471087"/>
              <a:gd name="connsiteY9" fmla="*/ 2712515 h 4698422"/>
              <a:gd name="connsiteX10" fmla="*/ 483604 w 6471087"/>
              <a:gd name="connsiteY10" fmla="*/ 4492220 h 4698422"/>
              <a:gd name="connsiteX11" fmla="*/ 6049784 w 6471087"/>
              <a:gd name="connsiteY11" fmla="*/ 4516768 h 4698422"/>
              <a:gd name="connsiteX12" fmla="*/ 6062057 w 6471087"/>
              <a:gd name="connsiteY12" fmla="*/ 3197331 h 4698422"/>
              <a:gd name="connsiteX0" fmla="*/ 2465825 w 6471087"/>
              <a:gd name="connsiteY0" fmla="*/ 0 h 4698422"/>
              <a:gd name="connsiteX1" fmla="*/ 2473889 w 6471087"/>
              <a:gd name="connsiteY1" fmla="*/ 521785 h 4698422"/>
              <a:gd name="connsiteX2" fmla="*/ 2551744 w 6471087"/>
              <a:gd name="connsiteY2" fmla="*/ 2325889 h 4698422"/>
              <a:gd name="connsiteX3" fmla="*/ 3220667 w 6471087"/>
              <a:gd name="connsiteY3" fmla="*/ 2565229 h 4698422"/>
              <a:gd name="connsiteX4" fmla="*/ 3208393 w 6471087"/>
              <a:gd name="connsiteY4" fmla="*/ 1779705 h 4698422"/>
              <a:gd name="connsiteX5" fmla="*/ 4343722 w 6471087"/>
              <a:gd name="connsiteY5" fmla="*/ 1749020 h 4698422"/>
              <a:gd name="connsiteX6" fmla="*/ 4227120 w 6471087"/>
              <a:gd name="connsiteY6" fmla="*/ 2988676 h 4698422"/>
              <a:gd name="connsiteX7" fmla="*/ 1594385 w 6471087"/>
              <a:gd name="connsiteY7" fmla="*/ 3350754 h 4698422"/>
              <a:gd name="connsiteX8" fmla="*/ 1496194 w 6471087"/>
              <a:gd name="connsiteY8" fmla="*/ 2749337 h 4698422"/>
              <a:gd name="connsiteX9" fmla="*/ 403824 w 6471087"/>
              <a:gd name="connsiteY9" fmla="*/ 2712515 h 4698422"/>
              <a:gd name="connsiteX10" fmla="*/ 483604 w 6471087"/>
              <a:gd name="connsiteY10" fmla="*/ 4492220 h 4698422"/>
              <a:gd name="connsiteX11" fmla="*/ 6049784 w 6471087"/>
              <a:gd name="connsiteY11" fmla="*/ 4516768 h 4698422"/>
              <a:gd name="connsiteX12" fmla="*/ 6062057 w 6471087"/>
              <a:gd name="connsiteY12" fmla="*/ 3197331 h 4698422"/>
              <a:gd name="connsiteX0" fmla="*/ 2465825 w 6471087"/>
              <a:gd name="connsiteY0" fmla="*/ 0 h 4698422"/>
              <a:gd name="connsiteX1" fmla="*/ 2473889 w 6471087"/>
              <a:gd name="connsiteY1" fmla="*/ 521785 h 4698422"/>
              <a:gd name="connsiteX2" fmla="*/ 2551744 w 6471087"/>
              <a:gd name="connsiteY2" fmla="*/ 2325889 h 4698422"/>
              <a:gd name="connsiteX3" fmla="*/ 3220667 w 6471087"/>
              <a:gd name="connsiteY3" fmla="*/ 2565229 h 4698422"/>
              <a:gd name="connsiteX4" fmla="*/ 3208393 w 6471087"/>
              <a:gd name="connsiteY4" fmla="*/ 1779705 h 4698422"/>
              <a:gd name="connsiteX5" fmla="*/ 4343722 w 6471087"/>
              <a:gd name="connsiteY5" fmla="*/ 1749020 h 4698422"/>
              <a:gd name="connsiteX6" fmla="*/ 4227120 w 6471087"/>
              <a:gd name="connsiteY6" fmla="*/ 2988676 h 4698422"/>
              <a:gd name="connsiteX7" fmla="*/ 1594385 w 6471087"/>
              <a:gd name="connsiteY7" fmla="*/ 3350754 h 4698422"/>
              <a:gd name="connsiteX8" fmla="*/ 1496194 w 6471087"/>
              <a:gd name="connsiteY8" fmla="*/ 2749337 h 4698422"/>
              <a:gd name="connsiteX9" fmla="*/ 403824 w 6471087"/>
              <a:gd name="connsiteY9" fmla="*/ 2712515 h 4698422"/>
              <a:gd name="connsiteX10" fmla="*/ 483604 w 6471087"/>
              <a:gd name="connsiteY10" fmla="*/ 4492220 h 4698422"/>
              <a:gd name="connsiteX11" fmla="*/ 6049784 w 6471087"/>
              <a:gd name="connsiteY11" fmla="*/ 4516768 h 4698422"/>
              <a:gd name="connsiteX12" fmla="*/ 6062057 w 6471087"/>
              <a:gd name="connsiteY12" fmla="*/ 3197331 h 4698422"/>
              <a:gd name="connsiteX0" fmla="*/ 2465825 w 6471087"/>
              <a:gd name="connsiteY0" fmla="*/ 0 h 4698422"/>
              <a:gd name="connsiteX1" fmla="*/ 2551744 w 6471087"/>
              <a:gd name="connsiteY1" fmla="*/ 2325889 h 4698422"/>
              <a:gd name="connsiteX2" fmla="*/ 3220667 w 6471087"/>
              <a:gd name="connsiteY2" fmla="*/ 2565229 h 4698422"/>
              <a:gd name="connsiteX3" fmla="*/ 3208393 w 6471087"/>
              <a:gd name="connsiteY3" fmla="*/ 1779705 h 4698422"/>
              <a:gd name="connsiteX4" fmla="*/ 4343722 w 6471087"/>
              <a:gd name="connsiteY4" fmla="*/ 1749020 h 4698422"/>
              <a:gd name="connsiteX5" fmla="*/ 4227120 w 6471087"/>
              <a:gd name="connsiteY5" fmla="*/ 2988676 h 4698422"/>
              <a:gd name="connsiteX6" fmla="*/ 1594385 w 6471087"/>
              <a:gd name="connsiteY6" fmla="*/ 3350754 h 4698422"/>
              <a:gd name="connsiteX7" fmla="*/ 1496194 w 6471087"/>
              <a:gd name="connsiteY7" fmla="*/ 2749337 h 4698422"/>
              <a:gd name="connsiteX8" fmla="*/ 403824 w 6471087"/>
              <a:gd name="connsiteY8" fmla="*/ 2712515 h 4698422"/>
              <a:gd name="connsiteX9" fmla="*/ 483604 w 6471087"/>
              <a:gd name="connsiteY9" fmla="*/ 4492220 h 4698422"/>
              <a:gd name="connsiteX10" fmla="*/ 6049784 w 6471087"/>
              <a:gd name="connsiteY10" fmla="*/ 4516768 h 4698422"/>
              <a:gd name="connsiteX11" fmla="*/ 6062057 w 6471087"/>
              <a:gd name="connsiteY11" fmla="*/ 3197331 h 4698422"/>
              <a:gd name="connsiteX0" fmla="*/ 2465825 w 6471087"/>
              <a:gd name="connsiteY0" fmla="*/ 0 h 4698422"/>
              <a:gd name="connsiteX1" fmla="*/ 2594703 w 6471087"/>
              <a:gd name="connsiteY1" fmla="*/ 2454764 h 4698422"/>
              <a:gd name="connsiteX2" fmla="*/ 3220667 w 6471087"/>
              <a:gd name="connsiteY2" fmla="*/ 2565229 h 4698422"/>
              <a:gd name="connsiteX3" fmla="*/ 3208393 w 6471087"/>
              <a:gd name="connsiteY3" fmla="*/ 1779705 h 4698422"/>
              <a:gd name="connsiteX4" fmla="*/ 4343722 w 6471087"/>
              <a:gd name="connsiteY4" fmla="*/ 1749020 h 4698422"/>
              <a:gd name="connsiteX5" fmla="*/ 4227120 w 6471087"/>
              <a:gd name="connsiteY5" fmla="*/ 2988676 h 4698422"/>
              <a:gd name="connsiteX6" fmla="*/ 1594385 w 6471087"/>
              <a:gd name="connsiteY6" fmla="*/ 3350754 h 4698422"/>
              <a:gd name="connsiteX7" fmla="*/ 1496194 w 6471087"/>
              <a:gd name="connsiteY7" fmla="*/ 2749337 h 4698422"/>
              <a:gd name="connsiteX8" fmla="*/ 403824 w 6471087"/>
              <a:gd name="connsiteY8" fmla="*/ 2712515 h 4698422"/>
              <a:gd name="connsiteX9" fmla="*/ 483604 w 6471087"/>
              <a:gd name="connsiteY9" fmla="*/ 4492220 h 4698422"/>
              <a:gd name="connsiteX10" fmla="*/ 6049784 w 6471087"/>
              <a:gd name="connsiteY10" fmla="*/ 4516768 h 4698422"/>
              <a:gd name="connsiteX11" fmla="*/ 6062057 w 6471087"/>
              <a:gd name="connsiteY11" fmla="*/ 3197331 h 4698422"/>
              <a:gd name="connsiteX0" fmla="*/ 2465825 w 6471087"/>
              <a:gd name="connsiteY0" fmla="*/ 0 h 4698422"/>
              <a:gd name="connsiteX1" fmla="*/ 2594703 w 6471087"/>
              <a:gd name="connsiteY1" fmla="*/ 2454764 h 4698422"/>
              <a:gd name="connsiteX2" fmla="*/ 3220667 w 6471087"/>
              <a:gd name="connsiteY2" fmla="*/ 2565229 h 4698422"/>
              <a:gd name="connsiteX3" fmla="*/ 3208393 w 6471087"/>
              <a:gd name="connsiteY3" fmla="*/ 1779705 h 4698422"/>
              <a:gd name="connsiteX4" fmla="*/ 4343722 w 6471087"/>
              <a:gd name="connsiteY4" fmla="*/ 1749020 h 4698422"/>
              <a:gd name="connsiteX5" fmla="*/ 4227120 w 6471087"/>
              <a:gd name="connsiteY5" fmla="*/ 2988676 h 4698422"/>
              <a:gd name="connsiteX6" fmla="*/ 1594385 w 6471087"/>
              <a:gd name="connsiteY6" fmla="*/ 3350754 h 4698422"/>
              <a:gd name="connsiteX7" fmla="*/ 1496194 w 6471087"/>
              <a:gd name="connsiteY7" fmla="*/ 2749337 h 4698422"/>
              <a:gd name="connsiteX8" fmla="*/ 403824 w 6471087"/>
              <a:gd name="connsiteY8" fmla="*/ 2712515 h 4698422"/>
              <a:gd name="connsiteX9" fmla="*/ 483604 w 6471087"/>
              <a:gd name="connsiteY9" fmla="*/ 4492220 h 4698422"/>
              <a:gd name="connsiteX10" fmla="*/ 6049784 w 6471087"/>
              <a:gd name="connsiteY10" fmla="*/ 4516768 h 4698422"/>
              <a:gd name="connsiteX11" fmla="*/ 6062057 w 6471087"/>
              <a:gd name="connsiteY11" fmla="*/ 3197331 h 4698422"/>
              <a:gd name="connsiteX0" fmla="*/ 2465825 w 6471087"/>
              <a:gd name="connsiteY0" fmla="*/ 0 h 4698422"/>
              <a:gd name="connsiteX1" fmla="*/ 2594703 w 6471087"/>
              <a:gd name="connsiteY1" fmla="*/ 2454764 h 4698422"/>
              <a:gd name="connsiteX2" fmla="*/ 3220667 w 6471087"/>
              <a:gd name="connsiteY2" fmla="*/ 2565229 h 4698422"/>
              <a:gd name="connsiteX3" fmla="*/ 3208393 w 6471087"/>
              <a:gd name="connsiteY3" fmla="*/ 1779705 h 4698422"/>
              <a:gd name="connsiteX4" fmla="*/ 4343722 w 6471087"/>
              <a:gd name="connsiteY4" fmla="*/ 1749020 h 4698422"/>
              <a:gd name="connsiteX5" fmla="*/ 4227120 w 6471087"/>
              <a:gd name="connsiteY5" fmla="*/ 2988676 h 4698422"/>
              <a:gd name="connsiteX6" fmla="*/ 1594385 w 6471087"/>
              <a:gd name="connsiteY6" fmla="*/ 3350754 h 4698422"/>
              <a:gd name="connsiteX7" fmla="*/ 1496194 w 6471087"/>
              <a:gd name="connsiteY7" fmla="*/ 2749337 h 4698422"/>
              <a:gd name="connsiteX8" fmla="*/ 403824 w 6471087"/>
              <a:gd name="connsiteY8" fmla="*/ 2712515 h 4698422"/>
              <a:gd name="connsiteX9" fmla="*/ 483604 w 6471087"/>
              <a:gd name="connsiteY9" fmla="*/ 4492220 h 4698422"/>
              <a:gd name="connsiteX10" fmla="*/ 6049784 w 6471087"/>
              <a:gd name="connsiteY10" fmla="*/ 4516768 h 4698422"/>
              <a:gd name="connsiteX11" fmla="*/ 6062057 w 6471087"/>
              <a:gd name="connsiteY11" fmla="*/ 3197331 h 4698422"/>
              <a:gd name="connsiteX0" fmla="*/ 2465825 w 6471087"/>
              <a:gd name="connsiteY0" fmla="*/ 0 h 4698422"/>
              <a:gd name="connsiteX1" fmla="*/ 2594703 w 6471087"/>
              <a:gd name="connsiteY1" fmla="*/ 2454764 h 4698422"/>
              <a:gd name="connsiteX2" fmla="*/ 3147024 w 6471087"/>
              <a:gd name="connsiteY2" fmla="*/ 2509997 h 4698422"/>
              <a:gd name="connsiteX3" fmla="*/ 3208393 w 6471087"/>
              <a:gd name="connsiteY3" fmla="*/ 1779705 h 4698422"/>
              <a:gd name="connsiteX4" fmla="*/ 4343722 w 6471087"/>
              <a:gd name="connsiteY4" fmla="*/ 1749020 h 4698422"/>
              <a:gd name="connsiteX5" fmla="*/ 4227120 w 6471087"/>
              <a:gd name="connsiteY5" fmla="*/ 2988676 h 4698422"/>
              <a:gd name="connsiteX6" fmla="*/ 1594385 w 6471087"/>
              <a:gd name="connsiteY6" fmla="*/ 3350754 h 4698422"/>
              <a:gd name="connsiteX7" fmla="*/ 1496194 w 6471087"/>
              <a:gd name="connsiteY7" fmla="*/ 2749337 h 4698422"/>
              <a:gd name="connsiteX8" fmla="*/ 403824 w 6471087"/>
              <a:gd name="connsiteY8" fmla="*/ 2712515 h 4698422"/>
              <a:gd name="connsiteX9" fmla="*/ 483604 w 6471087"/>
              <a:gd name="connsiteY9" fmla="*/ 4492220 h 4698422"/>
              <a:gd name="connsiteX10" fmla="*/ 6049784 w 6471087"/>
              <a:gd name="connsiteY10" fmla="*/ 4516768 h 4698422"/>
              <a:gd name="connsiteX11" fmla="*/ 6062057 w 6471087"/>
              <a:gd name="connsiteY11" fmla="*/ 3197331 h 4698422"/>
              <a:gd name="connsiteX0" fmla="*/ 2465825 w 6471087"/>
              <a:gd name="connsiteY0" fmla="*/ 0 h 4698422"/>
              <a:gd name="connsiteX1" fmla="*/ 2594703 w 6471087"/>
              <a:gd name="connsiteY1" fmla="*/ 2454764 h 4698422"/>
              <a:gd name="connsiteX2" fmla="*/ 3147024 w 6471087"/>
              <a:gd name="connsiteY2" fmla="*/ 2509997 h 4698422"/>
              <a:gd name="connsiteX3" fmla="*/ 3208393 w 6471087"/>
              <a:gd name="connsiteY3" fmla="*/ 1779705 h 4698422"/>
              <a:gd name="connsiteX4" fmla="*/ 4343722 w 6471087"/>
              <a:gd name="connsiteY4" fmla="*/ 1749020 h 4698422"/>
              <a:gd name="connsiteX5" fmla="*/ 4227120 w 6471087"/>
              <a:gd name="connsiteY5" fmla="*/ 2988676 h 4698422"/>
              <a:gd name="connsiteX6" fmla="*/ 1594385 w 6471087"/>
              <a:gd name="connsiteY6" fmla="*/ 3350754 h 4698422"/>
              <a:gd name="connsiteX7" fmla="*/ 1496194 w 6471087"/>
              <a:gd name="connsiteY7" fmla="*/ 2749337 h 4698422"/>
              <a:gd name="connsiteX8" fmla="*/ 403824 w 6471087"/>
              <a:gd name="connsiteY8" fmla="*/ 2712515 h 4698422"/>
              <a:gd name="connsiteX9" fmla="*/ 483604 w 6471087"/>
              <a:gd name="connsiteY9" fmla="*/ 4492220 h 4698422"/>
              <a:gd name="connsiteX10" fmla="*/ 6049784 w 6471087"/>
              <a:gd name="connsiteY10" fmla="*/ 4516768 h 4698422"/>
              <a:gd name="connsiteX11" fmla="*/ 6062057 w 6471087"/>
              <a:gd name="connsiteY11" fmla="*/ 3197331 h 4698422"/>
              <a:gd name="connsiteX0" fmla="*/ 2465825 w 6471087"/>
              <a:gd name="connsiteY0" fmla="*/ 0 h 4698422"/>
              <a:gd name="connsiteX1" fmla="*/ 2594703 w 6471087"/>
              <a:gd name="connsiteY1" fmla="*/ 2454764 h 4698422"/>
              <a:gd name="connsiteX2" fmla="*/ 3147024 w 6471087"/>
              <a:gd name="connsiteY2" fmla="*/ 2509997 h 4698422"/>
              <a:gd name="connsiteX3" fmla="*/ 3208393 w 6471087"/>
              <a:gd name="connsiteY3" fmla="*/ 1779705 h 4698422"/>
              <a:gd name="connsiteX4" fmla="*/ 4343722 w 6471087"/>
              <a:gd name="connsiteY4" fmla="*/ 1749020 h 4698422"/>
              <a:gd name="connsiteX5" fmla="*/ 4227120 w 6471087"/>
              <a:gd name="connsiteY5" fmla="*/ 2988676 h 4698422"/>
              <a:gd name="connsiteX6" fmla="*/ 1594385 w 6471087"/>
              <a:gd name="connsiteY6" fmla="*/ 3350754 h 4698422"/>
              <a:gd name="connsiteX7" fmla="*/ 1496194 w 6471087"/>
              <a:gd name="connsiteY7" fmla="*/ 2749337 h 4698422"/>
              <a:gd name="connsiteX8" fmla="*/ 403824 w 6471087"/>
              <a:gd name="connsiteY8" fmla="*/ 2712515 h 4698422"/>
              <a:gd name="connsiteX9" fmla="*/ 483604 w 6471087"/>
              <a:gd name="connsiteY9" fmla="*/ 4492220 h 4698422"/>
              <a:gd name="connsiteX10" fmla="*/ 6049784 w 6471087"/>
              <a:gd name="connsiteY10" fmla="*/ 4516768 h 4698422"/>
              <a:gd name="connsiteX11" fmla="*/ 6062057 w 6471087"/>
              <a:gd name="connsiteY11" fmla="*/ 3197331 h 4698422"/>
              <a:gd name="connsiteX0" fmla="*/ 2465825 w 6471087"/>
              <a:gd name="connsiteY0" fmla="*/ 0 h 4698422"/>
              <a:gd name="connsiteX1" fmla="*/ 2594703 w 6471087"/>
              <a:gd name="connsiteY1" fmla="*/ 2454764 h 4698422"/>
              <a:gd name="connsiteX2" fmla="*/ 3147024 w 6471087"/>
              <a:gd name="connsiteY2" fmla="*/ 2509997 h 4698422"/>
              <a:gd name="connsiteX3" fmla="*/ 3208393 w 6471087"/>
              <a:gd name="connsiteY3" fmla="*/ 1779705 h 4698422"/>
              <a:gd name="connsiteX4" fmla="*/ 4343722 w 6471087"/>
              <a:gd name="connsiteY4" fmla="*/ 1749020 h 4698422"/>
              <a:gd name="connsiteX5" fmla="*/ 4227120 w 6471087"/>
              <a:gd name="connsiteY5" fmla="*/ 2988676 h 4698422"/>
              <a:gd name="connsiteX6" fmla="*/ 1594385 w 6471087"/>
              <a:gd name="connsiteY6" fmla="*/ 3350754 h 4698422"/>
              <a:gd name="connsiteX7" fmla="*/ 1496194 w 6471087"/>
              <a:gd name="connsiteY7" fmla="*/ 2749337 h 4698422"/>
              <a:gd name="connsiteX8" fmla="*/ 403824 w 6471087"/>
              <a:gd name="connsiteY8" fmla="*/ 2712515 h 4698422"/>
              <a:gd name="connsiteX9" fmla="*/ 483604 w 6471087"/>
              <a:gd name="connsiteY9" fmla="*/ 4492220 h 4698422"/>
              <a:gd name="connsiteX10" fmla="*/ 6049784 w 6471087"/>
              <a:gd name="connsiteY10" fmla="*/ 4516768 h 4698422"/>
              <a:gd name="connsiteX11" fmla="*/ 6062057 w 6471087"/>
              <a:gd name="connsiteY11" fmla="*/ 3197331 h 4698422"/>
              <a:gd name="connsiteX0" fmla="*/ 2465825 w 6471087"/>
              <a:gd name="connsiteY0" fmla="*/ 0 h 4698422"/>
              <a:gd name="connsiteX1" fmla="*/ 2594703 w 6471087"/>
              <a:gd name="connsiteY1" fmla="*/ 2454764 h 4698422"/>
              <a:gd name="connsiteX2" fmla="*/ 3147024 w 6471087"/>
              <a:gd name="connsiteY2" fmla="*/ 2509997 h 4698422"/>
              <a:gd name="connsiteX3" fmla="*/ 3208393 w 6471087"/>
              <a:gd name="connsiteY3" fmla="*/ 1779705 h 4698422"/>
              <a:gd name="connsiteX4" fmla="*/ 4343722 w 6471087"/>
              <a:gd name="connsiteY4" fmla="*/ 1749020 h 4698422"/>
              <a:gd name="connsiteX5" fmla="*/ 4227120 w 6471087"/>
              <a:gd name="connsiteY5" fmla="*/ 2988676 h 4698422"/>
              <a:gd name="connsiteX6" fmla="*/ 1594385 w 6471087"/>
              <a:gd name="connsiteY6" fmla="*/ 3350754 h 4698422"/>
              <a:gd name="connsiteX7" fmla="*/ 1496194 w 6471087"/>
              <a:gd name="connsiteY7" fmla="*/ 2749337 h 4698422"/>
              <a:gd name="connsiteX8" fmla="*/ 403824 w 6471087"/>
              <a:gd name="connsiteY8" fmla="*/ 2712515 h 4698422"/>
              <a:gd name="connsiteX9" fmla="*/ 483604 w 6471087"/>
              <a:gd name="connsiteY9" fmla="*/ 4492220 h 4698422"/>
              <a:gd name="connsiteX10" fmla="*/ 6049784 w 6471087"/>
              <a:gd name="connsiteY10" fmla="*/ 4516768 h 4698422"/>
              <a:gd name="connsiteX11" fmla="*/ 6062057 w 6471087"/>
              <a:gd name="connsiteY11" fmla="*/ 3197331 h 4698422"/>
              <a:gd name="connsiteX0" fmla="*/ 2465825 w 6471087"/>
              <a:gd name="connsiteY0" fmla="*/ 0 h 4698422"/>
              <a:gd name="connsiteX1" fmla="*/ 2594703 w 6471087"/>
              <a:gd name="connsiteY1" fmla="*/ 2454764 h 4698422"/>
              <a:gd name="connsiteX2" fmla="*/ 3147024 w 6471087"/>
              <a:gd name="connsiteY2" fmla="*/ 2509997 h 4698422"/>
              <a:gd name="connsiteX3" fmla="*/ 3208393 w 6471087"/>
              <a:gd name="connsiteY3" fmla="*/ 1779705 h 4698422"/>
              <a:gd name="connsiteX4" fmla="*/ 4343722 w 6471087"/>
              <a:gd name="connsiteY4" fmla="*/ 1749020 h 4698422"/>
              <a:gd name="connsiteX5" fmla="*/ 4141203 w 6471087"/>
              <a:gd name="connsiteY5" fmla="*/ 3086867 h 4698422"/>
              <a:gd name="connsiteX6" fmla="*/ 1594385 w 6471087"/>
              <a:gd name="connsiteY6" fmla="*/ 3350754 h 4698422"/>
              <a:gd name="connsiteX7" fmla="*/ 1496194 w 6471087"/>
              <a:gd name="connsiteY7" fmla="*/ 2749337 h 4698422"/>
              <a:gd name="connsiteX8" fmla="*/ 403824 w 6471087"/>
              <a:gd name="connsiteY8" fmla="*/ 2712515 h 4698422"/>
              <a:gd name="connsiteX9" fmla="*/ 483604 w 6471087"/>
              <a:gd name="connsiteY9" fmla="*/ 4492220 h 4698422"/>
              <a:gd name="connsiteX10" fmla="*/ 6049784 w 6471087"/>
              <a:gd name="connsiteY10" fmla="*/ 4516768 h 4698422"/>
              <a:gd name="connsiteX11" fmla="*/ 6062057 w 6471087"/>
              <a:gd name="connsiteY11" fmla="*/ 3197331 h 4698422"/>
              <a:gd name="connsiteX0" fmla="*/ 2465825 w 6471087"/>
              <a:gd name="connsiteY0" fmla="*/ 0 h 4698422"/>
              <a:gd name="connsiteX1" fmla="*/ 2594703 w 6471087"/>
              <a:gd name="connsiteY1" fmla="*/ 2454764 h 4698422"/>
              <a:gd name="connsiteX2" fmla="*/ 3147024 w 6471087"/>
              <a:gd name="connsiteY2" fmla="*/ 2509997 h 4698422"/>
              <a:gd name="connsiteX3" fmla="*/ 3208393 w 6471087"/>
              <a:gd name="connsiteY3" fmla="*/ 1779705 h 4698422"/>
              <a:gd name="connsiteX4" fmla="*/ 4343722 w 6471087"/>
              <a:gd name="connsiteY4" fmla="*/ 1749020 h 4698422"/>
              <a:gd name="connsiteX5" fmla="*/ 4343721 w 6471087"/>
              <a:gd name="connsiteY5" fmla="*/ 2896623 h 4698422"/>
              <a:gd name="connsiteX6" fmla="*/ 1594385 w 6471087"/>
              <a:gd name="connsiteY6" fmla="*/ 3350754 h 4698422"/>
              <a:gd name="connsiteX7" fmla="*/ 1496194 w 6471087"/>
              <a:gd name="connsiteY7" fmla="*/ 2749337 h 4698422"/>
              <a:gd name="connsiteX8" fmla="*/ 403824 w 6471087"/>
              <a:gd name="connsiteY8" fmla="*/ 2712515 h 4698422"/>
              <a:gd name="connsiteX9" fmla="*/ 483604 w 6471087"/>
              <a:gd name="connsiteY9" fmla="*/ 4492220 h 4698422"/>
              <a:gd name="connsiteX10" fmla="*/ 6049784 w 6471087"/>
              <a:gd name="connsiteY10" fmla="*/ 4516768 h 4698422"/>
              <a:gd name="connsiteX11" fmla="*/ 6062057 w 6471087"/>
              <a:gd name="connsiteY11" fmla="*/ 3197331 h 4698422"/>
              <a:gd name="connsiteX0" fmla="*/ 2465825 w 6471087"/>
              <a:gd name="connsiteY0" fmla="*/ 0 h 4698422"/>
              <a:gd name="connsiteX1" fmla="*/ 2594703 w 6471087"/>
              <a:gd name="connsiteY1" fmla="*/ 2454764 h 4698422"/>
              <a:gd name="connsiteX2" fmla="*/ 3147024 w 6471087"/>
              <a:gd name="connsiteY2" fmla="*/ 2509997 h 4698422"/>
              <a:gd name="connsiteX3" fmla="*/ 3208393 w 6471087"/>
              <a:gd name="connsiteY3" fmla="*/ 1779705 h 4698422"/>
              <a:gd name="connsiteX4" fmla="*/ 4343722 w 6471087"/>
              <a:gd name="connsiteY4" fmla="*/ 1749020 h 4698422"/>
              <a:gd name="connsiteX5" fmla="*/ 4343721 w 6471087"/>
              <a:gd name="connsiteY5" fmla="*/ 2896623 h 4698422"/>
              <a:gd name="connsiteX6" fmla="*/ 1594385 w 6471087"/>
              <a:gd name="connsiteY6" fmla="*/ 3350754 h 4698422"/>
              <a:gd name="connsiteX7" fmla="*/ 1496194 w 6471087"/>
              <a:gd name="connsiteY7" fmla="*/ 2749337 h 4698422"/>
              <a:gd name="connsiteX8" fmla="*/ 403824 w 6471087"/>
              <a:gd name="connsiteY8" fmla="*/ 2712515 h 4698422"/>
              <a:gd name="connsiteX9" fmla="*/ 483604 w 6471087"/>
              <a:gd name="connsiteY9" fmla="*/ 4492220 h 4698422"/>
              <a:gd name="connsiteX10" fmla="*/ 6049784 w 6471087"/>
              <a:gd name="connsiteY10" fmla="*/ 4516768 h 4698422"/>
              <a:gd name="connsiteX11" fmla="*/ 6062057 w 6471087"/>
              <a:gd name="connsiteY11" fmla="*/ 3197331 h 4698422"/>
              <a:gd name="connsiteX0" fmla="*/ 2465825 w 6471087"/>
              <a:gd name="connsiteY0" fmla="*/ 0 h 4698422"/>
              <a:gd name="connsiteX1" fmla="*/ 2594703 w 6471087"/>
              <a:gd name="connsiteY1" fmla="*/ 2454764 h 4698422"/>
              <a:gd name="connsiteX2" fmla="*/ 3147024 w 6471087"/>
              <a:gd name="connsiteY2" fmla="*/ 2509997 h 4698422"/>
              <a:gd name="connsiteX3" fmla="*/ 3208393 w 6471087"/>
              <a:gd name="connsiteY3" fmla="*/ 1779705 h 4698422"/>
              <a:gd name="connsiteX4" fmla="*/ 4343722 w 6471087"/>
              <a:gd name="connsiteY4" fmla="*/ 1749020 h 4698422"/>
              <a:gd name="connsiteX5" fmla="*/ 4343721 w 6471087"/>
              <a:gd name="connsiteY5" fmla="*/ 2896623 h 4698422"/>
              <a:gd name="connsiteX6" fmla="*/ 1594385 w 6471087"/>
              <a:gd name="connsiteY6" fmla="*/ 3350754 h 4698422"/>
              <a:gd name="connsiteX7" fmla="*/ 1496194 w 6471087"/>
              <a:gd name="connsiteY7" fmla="*/ 2749337 h 4698422"/>
              <a:gd name="connsiteX8" fmla="*/ 403824 w 6471087"/>
              <a:gd name="connsiteY8" fmla="*/ 2712515 h 4698422"/>
              <a:gd name="connsiteX9" fmla="*/ 483604 w 6471087"/>
              <a:gd name="connsiteY9" fmla="*/ 4492220 h 4698422"/>
              <a:gd name="connsiteX10" fmla="*/ 6049784 w 6471087"/>
              <a:gd name="connsiteY10" fmla="*/ 4516768 h 4698422"/>
              <a:gd name="connsiteX11" fmla="*/ 6062057 w 6471087"/>
              <a:gd name="connsiteY11" fmla="*/ 3197331 h 4698422"/>
              <a:gd name="connsiteX0" fmla="*/ 2465825 w 6471087"/>
              <a:gd name="connsiteY0" fmla="*/ 0 h 4698422"/>
              <a:gd name="connsiteX1" fmla="*/ 2594703 w 6471087"/>
              <a:gd name="connsiteY1" fmla="*/ 2454764 h 4698422"/>
              <a:gd name="connsiteX2" fmla="*/ 3147024 w 6471087"/>
              <a:gd name="connsiteY2" fmla="*/ 2509997 h 4698422"/>
              <a:gd name="connsiteX3" fmla="*/ 3208393 w 6471087"/>
              <a:gd name="connsiteY3" fmla="*/ 1779705 h 4698422"/>
              <a:gd name="connsiteX4" fmla="*/ 4343722 w 6471087"/>
              <a:gd name="connsiteY4" fmla="*/ 1749020 h 4698422"/>
              <a:gd name="connsiteX5" fmla="*/ 4343721 w 6471087"/>
              <a:gd name="connsiteY5" fmla="*/ 2896623 h 4698422"/>
              <a:gd name="connsiteX6" fmla="*/ 1594385 w 6471087"/>
              <a:gd name="connsiteY6" fmla="*/ 3350754 h 4698422"/>
              <a:gd name="connsiteX7" fmla="*/ 1496194 w 6471087"/>
              <a:gd name="connsiteY7" fmla="*/ 2749337 h 4698422"/>
              <a:gd name="connsiteX8" fmla="*/ 403824 w 6471087"/>
              <a:gd name="connsiteY8" fmla="*/ 2712515 h 4698422"/>
              <a:gd name="connsiteX9" fmla="*/ 483604 w 6471087"/>
              <a:gd name="connsiteY9" fmla="*/ 4492220 h 4698422"/>
              <a:gd name="connsiteX10" fmla="*/ 6049784 w 6471087"/>
              <a:gd name="connsiteY10" fmla="*/ 4516768 h 4698422"/>
              <a:gd name="connsiteX11" fmla="*/ 6062057 w 6471087"/>
              <a:gd name="connsiteY11" fmla="*/ 3197331 h 4698422"/>
              <a:gd name="connsiteX0" fmla="*/ 2465825 w 6471087"/>
              <a:gd name="connsiteY0" fmla="*/ 0 h 4698422"/>
              <a:gd name="connsiteX1" fmla="*/ 2594703 w 6471087"/>
              <a:gd name="connsiteY1" fmla="*/ 2454764 h 4698422"/>
              <a:gd name="connsiteX2" fmla="*/ 3147024 w 6471087"/>
              <a:gd name="connsiteY2" fmla="*/ 2509997 h 4698422"/>
              <a:gd name="connsiteX3" fmla="*/ 3165435 w 6471087"/>
              <a:gd name="connsiteY3" fmla="*/ 1736747 h 4698422"/>
              <a:gd name="connsiteX4" fmla="*/ 4343722 w 6471087"/>
              <a:gd name="connsiteY4" fmla="*/ 1749020 h 4698422"/>
              <a:gd name="connsiteX5" fmla="*/ 4343721 w 6471087"/>
              <a:gd name="connsiteY5" fmla="*/ 2896623 h 4698422"/>
              <a:gd name="connsiteX6" fmla="*/ 1594385 w 6471087"/>
              <a:gd name="connsiteY6" fmla="*/ 3350754 h 4698422"/>
              <a:gd name="connsiteX7" fmla="*/ 1496194 w 6471087"/>
              <a:gd name="connsiteY7" fmla="*/ 2749337 h 4698422"/>
              <a:gd name="connsiteX8" fmla="*/ 403824 w 6471087"/>
              <a:gd name="connsiteY8" fmla="*/ 2712515 h 4698422"/>
              <a:gd name="connsiteX9" fmla="*/ 483604 w 6471087"/>
              <a:gd name="connsiteY9" fmla="*/ 4492220 h 4698422"/>
              <a:gd name="connsiteX10" fmla="*/ 6049784 w 6471087"/>
              <a:gd name="connsiteY10" fmla="*/ 4516768 h 4698422"/>
              <a:gd name="connsiteX11" fmla="*/ 6062057 w 6471087"/>
              <a:gd name="connsiteY11" fmla="*/ 3197331 h 4698422"/>
              <a:gd name="connsiteX0" fmla="*/ 2465825 w 6471087"/>
              <a:gd name="connsiteY0" fmla="*/ 0 h 4698422"/>
              <a:gd name="connsiteX1" fmla="*/ 2594703 w 6471087"/>
              <a:gd name="connsiteY1" fmla="*/ 2454764 h 4698422"/>
              <a:gd name="connsiteX2" fmla="*/ 3147024 w 6471087"/>
              <a:gd name="connsiteY2" fmla="*/ 2509997 h 4698422"/>
              <a:gd name="connsiteX3" fmla="*/ 3165435 w 6471087"/>
              <a:gd name="connsiteY3" fmla="*/ 1736747 h 4698422"/>
              <a:gd name="connsiteX4" fmla="*/ 4343722 w 6471087"/>
              <a:gd name="connsiteY4" fmla="*/ 1749020 h 4698422"/>
              <a:gd name="connsiteX5" fmla="*/ 4343721 w 6471087"/>
              <a:gd name="connsiteY5" fmla="*/ 2896623 h 4698422"/>
              <a:gd name="connsiteX6" fmla="*/ 1594385 w 6471087"/>
              <a:gd name="connsiteY6" fmla="*/ 3350754 h 4698422"/>
              <a:gd name="connsiteX7" fmla="*/ 1496194 w 6471087"/>
              <a:gd name="connsiteY7" fmla="*/ 2749337 h 4698422"/>
              <a:gd name="connsiteX8" fmla="*/ 403824 w 6471087"/>
              <a:gd name="connsiteY8" fmla="*/ 2712515 h 4698422"/>
              <a:gd name="connsiteX9" fmla="*/ 483604 w 6471087"/>
              <a:gd name="connsiteY9" fmla="*/ 4492220 h 4698422"/>
              <a:gd name="connsiteX10" fmla="*/ 6049784 w 6471087"/>
              <a:gd name="connsiteY10" fmla="*/ 4516768 h 4698422"/>
              <a:gd name="connsiteX11" fmla="*/ 6062057 w 6471087"/>
              <a:gd name="connsiteY11" fmla="*/ 3197331 h 4698422"/>
              <a:gd name="connsiteX0" fmla="*/ 2465825 w 6471087"/>
              <a:gd name="connsiteY0" fmla="*/ 0 h 4698422"/>
              <a:gd name="connsiteX1" fmla="*/ 2594703 w 6471087"/>
              <a:gd name="connsiteY1" fmla="*/ 2454764 h 4698422"/>
              <a:gd name="connsiteX2" fmla="*/ 3147024 w 6471087"/>
              <a:gd name="connsiteY2" fmla="*/ 2509997 h 4698422"/>
              <a:gd name="connsiteX3" fmla="*/ 3165435 w 6471087"/>
              <a:gd name="connsiteY3" fmla="*/ 1736747 h 4698422"/>
              <a:gd name="connsiteX4" fmla="*/ 4343722 w 6471087"/>
              <a:gd name="connsiteY4" fmla="*/ 1749020 h 4698422"/>
              <a:gd name="connsiteX5" fmla="*/ 4343721 w 6471087"/>
              <a:gd name="connsiteY5" fmla="*/ 2896623 h 4698422"/>
              <a:gd name="connsiteX6" fmla="*/ 1594385 w 6471087"/>
              <a:gd name="connsiteY6" fmla="*/ 3350754 h 4698422"/>
              <a:gd name="connsiteX7" fmla="*/ 1496194 w 6471087"/>
              <a:gd name="connsiteY7" fmla="*/ 2749337 h 4698422"/>
              <a:gd name="connsiteX8" fmla="*/ 403824 w 6471087"/>
              <a:gd name="connsiteY8" fmla="*/ 2712515 h 4698422"/>
              <a:gd name="connsiteX9" fmla="*/ 483604 w 6471087"/>
              <a:gd name="connsiteY9" fmla="*/ 4492220 h 4698422"/>
              <a:gd name="connsiteX10" fmla="*/ 6049784 w 6471087"/>
              <a:gd name="connsiteY10" fmla="*/ 4516768 h 4698422"/>
              <a:gd name="connsiteX11" fmla="*/ 6062057 w 6471087"/>
              <a:gd name="connsiteY11" fmla="*/ 3197331 h 4698422"/>
              <a:gd name="connsiteX0" fmla="*/ 2465825 w 6471087"/>
              <a:gd name="connsiteY0" fmla="*/ 0 h 4698422"/>
              <a:gd name="connsiteX1" fmla="*/ 2594703 w 6471087"/>
              <a:gd name="connsiteY1" fmla="*/ 2454764 h 4698422"/>
              <a:gd name="connsiteX2" fmla="*/ 3147024 w 6471087"/>
              <a:gd name="connsiteY2" fmla="*/ 2509997 h 4698422"/>
              <a:gd name="connsiteX3" fmla="*/ 3165435 w 6471087"/>
              <a:gd name="connsiteY3" fmla="*/ 1736747 h 4698422"/>
              <a:gd name="connsiteX4" fmla="*/ 4343722 w 6471087"/>
              <a:gd name="connsiteY4" fmla="*/ 1749020 h 4698422"/>
              <a:gd name="connsiteX5" fmla="*/ 4263941 w 6471087"/>
              <a:gd name="connsiteY5" fmla="*/ 2957992 h 4698422"/>
              <a:gd name="connsiteX6" fmla="*/ 1594385 w 6471087"/>
              <a:gd name="connsiteY6" fmla="*/ 3350754 h 4698422"/>
              <a:gd name="connsiteX7" fmla="*/ 1496194 w 6471087"/>
              <a:gd name="connsiteY7" fmla="*/ 2749337 h 4698422"/>
              <a:gd name="connsiteX8" fmla="*/ 403824 w 6471087"/>
              <a:gd name="connsiteY8" fmla="*/ 2712515 h 4698422"/>
              <a:gd name="connsiteX9" fmla="*/ 483604 w 6471087"/>
              <a:gd name="connsiteY9" fmla="*/ 4492220 h 4698422"/>
              <a:gd name="connsiteX10" fmla="*/ 6049784 w 6471087"/>
              <a:gd name="connsiteY10" fmla="*/ 4516768 h 4698422"/>
              <a:gd name="connsiteX11" fmla="*/ 6062057 w 6471087"/>
              <a:gd name="connsiteY11" fmla="*/ 3197331 h 4698422"/>
              <a:gd name="connsiteX0" fmla="*/ 2465825 w 6471087"/>
              <a:gd name="connsiteY0" fmla="*/ 0 h 4698422"/>
              <a:gd name="connsiteX1" fmla="*/ 2594703 w 6471087"/>
              <a:gd name="connsiteY1" fmla="*/ 2454764 h 4698422"/>
              <a:gd name="connsiteX2" fmla="*/ 3147024 w 6471087"/>
              <a:gd name="connsiteY2" fmla="*/ 2509997 h 4698422"/>
              <a:gd name="connsiteX3" fmla="*/ 3165435 w 6471087"/>
              <a:gd name="connsiteY3" fmla="*/ 1736747 h 4698422"/>
              <a:gd name="connsiteX4" fmla="*/ 4343722 w 6471087"/>
              <a:gd name="connsiteY4" fmla="*/ 1749020 h 4698422"/>
              <a:gd name="connsiteX5" fmla="*/ 4263941 w 6471087"/>
              <a:gd name="connsiteY5" fmla="*/ 2957992 h 4698422"/>
              <a:gd name="connsiteX6" fmla="*/ 1594385 w 6471087"/>
              <a:gd name="connsiteY6" fmla="*/ 3350754 h 4698422"/>
              <a:gd name="connsiteX7" fmla="*/ 1496194 w 6471087"/>
              <a:gd name="connsiteY7" fmla="*/ 2749337 h 4698422"/>
              <a:gd name="connsiteX8" fmla="*/ 403824 w 6471087"/>
              <a:gd name="connsiteY8" fmla="*/ 2712515 h 4698422"/>
              <a:gd name="connsiteX9" fmla="*/ 483604 w 6471087"/>
              <a:gd name="connsiteY9" fmla="*/ 4492220 h 4698422"/>
              <a:gd name="connsiteX10" fmla="*/ 6049784 w 6471087"/>
              <a:gd name="connsiteY10" fmla="*/ 4516768 h 4698422"/>
              <a:gd name="connsiteX11" fmla="*/ 6062057 w 6471087"/>
              <a:gd name="connsiteY11" fmla="*/ 3197331 h 4698422"/>
              <a:gd name="connsiteX0" fmla="*/ 2465825 w 6471087"/>
              <a:gd name="connsiteY0" fmla="*/ 0 h 4698422"/>
              <a:gd name="connsiteX1" fmla="*/ 2594703 w 6471087"/>
              <a:gd name="connsiteY1" fmla="*/ 2454764 h 4698422"/>
              <a:gd name="connsiteX2" fmla="*/ 3147024 w 6471087"/>
              <a:gd name="connsiteY2" fmla="*/ 2509997 h 4698422"/>
              <a:gd name="connsiteX3" fmla="*/ 3165435 w 6471087"/>
              <a:gd name="connsiteY3" fmla="*/ 1736747 h 4698422"/>
              <a:gd name="connsiteX4" fmla="*/ 4343722 w 6471087"/>
              <a:gd name="connsiteY4" fmla="*/ 1749020 h 4698422"/>
              <a:gd name="connsiteX5" fmla="*/ 4263941 w 6471087"/>
              <a:gd name="connsiteY5" fmla="*/ 2957992 h 4698422"/>
              <a:gd name="connsiteX6" fmla="*/ 1594385 w 6471087"/>
              <a:gd name="connsiteY6" fmla="*/ 3350754 h 4698422"/>
              <a:gd name="connsiteX7" fmla="*/ 1496194 w 6471087"/>
              <a:gd name="connsiteY7" fmla="*/ 2749337 h 4698422"/>
              <a:gd name="connsiteX8" fmla="*/ 403824 w 6471087"/>
              <a:gd name="connsiteY8" fmla="*/ 2712515 h 4698422"/>
              <a:gd name="connsiteX9" fmla="*/ 483604 w 6471087"/>
              <a:gd name="connsiteY9" fmla="*/ 4492220 h 4698422"/>
              <a:gd name="connsiteX10" fmla="*/ 6049784 w 6471087"/>
              <a:gd name="connsiteY10" fmla="*/ 4516768 h 4698422"/>
              <a:gd name="connsiteX11" fmla="*/ 6062057 w 6471087"/>
              <a:gd name="connsiteY11" fmla="*/ 3197331 h 4698422"/>
              <a:gd name="connsiteX0" fmla="*/ 2465825 w 6471087"/>
              <a:gd name="connsiteY0" fmla="*/ 0 h 4698422"/>
              <a:gd name="connsiteX1" fmla="*/ 2594703 w 6471087"/>
              <a:gd name="connsiteY1" fmla="*/ 2454764 h 4698422"/>
              <a:gd name="connsiteX2" fmla="*/ 3147024 w 6471087"/>
              <a:gd name="connsiteY2" fmla="*/ 2509997 h 4698422"/>
              <a:gd name="connsiteX3" fmla="*/ 3165435 w 6471087"/>
              <a:gd name="connsiteY3" fmla="*/ 1736747 h 4698422"/>
              <a:gd name="connsiteX4" fmla="*/ 4343722 w 6471087"/>
              <a:gd name="connsiteY4" fmla="*/ 1749020 h 4698422"/>
              <a:gd name="connsiteX5" fmla="*/ 4263941 w 6471087"/>
              <a:gd name="connsiteY5" fmla="*/ 2957992 h 4698422"/>
              <a:gd name="connsiteX6" fmla="*/ 1594385 w 6471087"/>
              <a:gd name="connsiteY6" fmla="*/ 3350754 h 4698422"/>
              <a:gd name="connsiteX7" fmla="*/ 1496194 w 6471087"/>
              <a:gd name="connsiteY7" fmla="*/ 2749337 h 4698422"/>
              <a:gd name="connsiteX8" fmla="*/ 403824 w 6471087"/>
              <a:gd name="connsiteY8" fmla="*/ 2712515 h 4698422"/>
              <a:gd name="connsiteX9" fmla="*/ 483604 w 6471087"/>
              <a:gd name="connsiteY9" fmla="*/ 4492220 h 4698422"/>
              <a:gd name="connsiteX10" fmla="*/ 6049784 w 6471087"/>
              <a:gd name="connsiteY10" fmla="*/ 4516768 h 4698422"/>
              <a:gd name="connsiteX11" fmla="*/ 6062057 w 6471087"/>
              <a:gd name="connsiteY11" fmla="*/ 3197331 h 4698422"/>
              <a:gd name="connsiteX0" fmla="*/ 2465825 w 6471087"/>
              <a:gd name="connsiteY0" fmla="*/ 0 h 4698422"/>
              <a:gd name="connsiteX1" fmla="*/ 2594703 w 6471087"/>
              <a:gd name="connsiteY1" fmla="*/ 2454764 h 4698422"/>
              <a:gd name="connsiteX2" fmla="*/ 3147024 w 6471087"/>
              <a:gd name="connsiteY2" fmla="*/ 2509997 h 4698422"/>
              <a:gd name="connsiteX3" fmla="*/ 3165435 w 6471087"/>
              <a:gd name="connsiteY3" fmla="*/ 1736747 h 4698422"/>
              <a:gd name="connsiteX4" fmla="*/ 4343722 w 6471087"/>
              <a:gd name="connsiteY4" fmla="*/ 1749020 h 4698422"/>
              <a:gd name="connsiteX5" fmla="*/ 4263941 w 6471087"/>
              <a:gd name="connsiteY5" fmla="*/ 2957992 h 4698422"/>
              <a:gd name="connsiteX6" fmla="*/ 1594385 w 6471087"/>
              <a:gd name="connsiteY6" fmla="*/ 3350754 h 4698422"/>
              <a:gd name="connsiteX7" fmla="*/ 1496194 w 6471087"/>
              <a:gd name="connsiteY7" fmla="*/ 2749337 h 4698422"/>
              <a:gd name="connsiteX8" fmla="*/ 403824 w 6471087"/>
              <a:gd name="connsiteY8" fmla="*/ 2712515 h 4698422"/>
              <a:gd name="connsiteX9" fmla="*/ 483604 w 6471087"/>
              <a:gd name="connsiteY9" fmla="*/ 4492220 h 4698422"/>
              <a:gd name="connsiteX10" fmla="*/ 6049784 w 6471087"/>
              <a:gd name="connsiteY10" fmla="*/ 4516768 h 4698422"/>
              <a:gd name="connsiteX11" fmla="*/ 6062057 w 6471087"/>
              <a:gd name="connsiteY11" fmla="*/ 3197331 h 4698422"/>
              <a:gd name="connsiteX0" fmla="*/ 2467518 w 6472780"/>
              <a:gd name="connsiteY0" fmla="*/ 0 h 4698422"/>
              <a:gd name="connsiteX1" fmla="*/ 2596396 w 6472780"/>
              <a:gd name="connsiteY1" fmla="*/ 2454764 h 4698422"/>
              <a:gd name="connsiteX2" fmla="*/ 3148717 w 6472780"/>
              <a:gd name="connsiteY2" fmla="*/ 2509997 h 4698422"/>
              <a:gd name="connsiteX3" fmla="*/ 3167128 w 6472780"/>
              <a:gd name="connsiteY3" fmla="*/ 1736747 h 4698422"/>
              <a:gd name="connsiteX4" fmla="*/ 4345415 w 6472780"/>
              <a:gd name="connsiteY4" fmla="*/ 1749020 h 4698422"/>
              <a:gd name="connsiteX5" fmla="*/ 4265634 w 6472780"/>
              <a:gd name="connsiteY5" fmla="*/ 2957992 h 4698422"/>
              <a:gd name="connsiteX6" fmla="*/ 1596078 w 6472780"/>
              <a:gd name="connsiteY6" fmla="*/ 3350754 h 4698422"/>
              <a:gd name="connsiteX7" fmla="*/ 1497887 w 6472780"/>
              <a:gd name="connsiteY7" fmla="*/ 2749337 h 4698422"/>
              <a:gd name="connsiteX8" fmla="*/ 405517 w 6472780"/>
              <a:gd name="connsiteY8" fmla="*/ 2712515 h 4698422"/>
              <a:gd name="connsiteX9" fmla="*/ 485297 w 6472780"/>
              <a:gd name="connsiteY9" fmla="*/ 4492220 h 4698422"/>
              <a:gd name="connsiteX10" fmla="*/ 6051477 w 6472780"/>
              <a:gd name="connsiteY10" fmla="*/ 4516768 h 4698422"/>
              <a:gd name="connsiteX11" fmla="*/ 6063750 w 6472780"/>
              <a:gd name="connsiteY11" fmla="*/ 3197331 h 4698422"/>
              <a:gd name="connsiteX0" fmla="*/ 2148397 w 6153659"/>
              <a:gd name="connsiteY0" fmla="*/ 0 h 4646019"/>
              <a:gd name="connsiteX1" fmla="*/ 2277275 w 6153659"/>
              <a:gd name="connsiteY1" fmla="*/ 2454764 h 4646019"/>
              <a:gd name="connsiteX2" fmla="*/ 2829596 w 6153659"/>
              <a:gd name="connsiteY2" fmla="*/ 2509997 h 4646019"/>
              <a:gd name="connsiteX3" fmla="*/ 2848007 w 6153659"/>
              <a:gd name="connsiteY3" fmla="*/ 1736747 h 4646019"/>
              <a:gd name="connsiteX4" fmla="*/ 4026294 w 6153659"/>
              <a:gd name="connsiteY4" fmla="*/ 1749020 h 4646019"/>
              <a:gd name="connsiteX5" fmla="*/ 3946513 w 6153659"/>
              <a:gd name="connsiteY5" fmla="*/ 2957992 h 4646019"/>
              <a:gd name="connsiteX6" fmla="*/ 1276957 w 6153659"/>
              <a:gd name="connsiteY6" fmla="*/ 3350754 h 4646019"/>
              <a:gd name="connsiteX7" fmla="*/ 1178766 w 6153659"/>
              <a:gd name="connsiteY7" fmla="*/ 2749337 h 4646019"/>
              <a:gd name="connsiteX8" fmla="*/ 86396 w 6153659"/>
              <a:gd name="connsiteY8" fmla="*/ 2712515 h 4646019"/>
              <a:gd name="connsiteX9" fmla="*/ 166176 w 6153659"/>
              <a:gd name="connsiteY9" fmla="*/ 4492220 h 4646019"/>
              <a:gd name="connsiteX10" fmla="*/ 5732356 w 6153659"/>
              <a:gd name="connsiteY10" fmla="*/ 4516768 h 4646019"/>
              <a:gd name="connsiteX11" fmla="*/ 5744629 w 6153659"/>
              <a:gd name="connsiteY11" fmla="*/ 3197331 h 4646019"/>
              <a:gd name="connsiteX0" fmla="*/ 2129485 w 6134747"/>
              <a:gd name="connsiteY0" fmla="*/ 0 h 4633193"/>
              <a:gd name="connsiteX1" fmla="*/ 2258363 w 6134747"/>
              <a:gd name="connsiteY1" fmla="*/ 2454764 h 4633193"/>
              <a:gd name="connsiteX2" fmla="*/ 2810684 w 6134747"/>
              <a:gd name="connsiteY2" fmla="*/ 2509997 h 4633193"/>
              <a:gd name="connsiteX3" fmla="*/ 2829095 w 6134747"/>
              <a:gd name="connsiteY3" fmla="*/ 1736747 h 4633193"/>
              <a:gd name="connsiteX4" fmla="*/ 4007382 w 6134747"/>
              <a:gd name="connsiteY4" fmla="*/ 1749020 h 4633193"/>
              <a:gd name="connsiteX5" fmla="*/ 3927601 w 6134747"/>
              <a:gd name="connsiteY5" fmla="*/ 2957992 h 4633193"/>
              <a:gd name="connsiteX6" fmla="*/ 1258045 w 6134747"/>
              <a:gd name="connsiteY6" fmla="*/ 3350754 h 4633193"/>
              <a:gd name="connsiteX7" fmla="*/ 1159854 w 6134747"/>
              <a:gd name="connsiteY7" fmla="*/ 2749337 h 4633193"/>
              <a:gd name="connsiteX8" fmla="*/ 67484 w 6134747"/>
              <a:gd name="connsiteY8" fmla="*/ 2712515 h 4633193"/>
              <a:gd name="connsiteX9" fmla="*/ 147264 w 6134747"/>
              <a:gd name="connsiteY9" fmla="*/ 4492220 h 4633193"/>
              <a:gd name="connsiteX10" fmla="*/ 5713444 w 6134747"/>
              <a:gd name="connsiteY10" fmla="*/ 4516768 h 4633193"/>
              <a:gd name="connsiteX11" fmla="*/ 5725717 w 6134747"/>
              <a:gd name="connsiteY11" fmla="*/ 3197331 h 4633193"/>
              <a:gd name="connsiteX0" fmla="*/ 2097727 w 6102989"/>
              <a:gd name="connsiteY0" fmla="*/ 0 h 4633193"/>
              <a:gd name="connsiteX1" fmla="*/ 2226605 w 6102989"/>
              <a:gd name="connsiteY1" fmla="*/ 2454764 h 4633193"/>
              <a:gd name="connsiteX2" fmla="*/ 2778926 w 6102989"/>
              <a:gd name="connsiteY2" fmla="*/ 2509997 h 4633193"/>
              <a:gd name="connsiteX3" fmla="*/ 2797337 w 6102989"/>
              <a:gd name="connsiteY3" fmla="*/ 1736747 h 4633193"/>
              <a:gd name="connsiteX4" fmla="*/ 3975624 w 6102989"/>
              <a:gd name="connsiteY4" fmla="*/ 1749020 h 4633193"/>
              <a:gd name="connsiteX5" fmla="*/ 3895843 w 6102989"/>
              <a:gd name="connsiteY5" fmla="*/ 2957992 h 4633193"/>
              <a:gd name="connsiteX6" fmla="*/ 1226287 w 6102989"/>
              <a:gd name="connsiteY6" fmla="*/ 3350754 h 4633193"/>
              <a:gd name="connsiteX7" fmla="*/ 1128096 w 6102989"/>
              <a:gd name="connsiteY7" fmla="*/ 2749337 h 4633193"/>
              <a:gd name="connsiteX8" fmla="*/ 35726 w 6102989"/>
              <a:gd name="connsiteY8" fmla="*/ 2712515 h 4633193"/>
              <a:gd name="connsiteX9" fmla="*/ 115506 w 6102989"/>
              <a:gd name="connsiteY9" fmla="*/ 4492220 h 4633193"/>
              <a:gd name="connsiteX10" fmla="*/ 5681686 w 6102989"/>
              <a:gd name="connsiteY10" fmla="*/ 4516768 h 4633193"/>
              <a:gd name="connsiteX11" fmla="*/ 5693959 w 6102989"/>
              <a:gd name="connsiteY11" fmla="*/ 3197331 h 4633193"/>
              <a:gd name="connsiteX0" fmla="*/ 2097727 w 5749256"/>
              <a:gd name="connsiteY0" fmla="*/ 0 h 4596425"/>
              <a:gd name="connsiteX1" fmla="*/ 2226605 w 5749256"/>
              <a:gd name="connsiteY1" fmla="*/ 2454764 h 4596425"/>
              <a:gd name="connsiteX2" fmla="*/ 2778926 w 5749256"/>
              <a:gd name="connsiteY2" fmla="*/ 2509997 h 4596425"/>
              <a:gd name="connsiteX3" fmla="*/ 2797337 w 5749256"/>
              <a:gd name="connsiteY3" fmla="*/ 1736747 h 4596425"/>
              <a:gd name="connsiteX4" fmla="*/ 3975624 w 5749256"/>
              <a:gd name="connsiteY4" fmla="*/ 1749020 h 4596425"/>
              <a:gd name="connsiteX5" fmla="*/ 3895843 w 5749256"/>
              <a:gd name="connsiteY5" fmla="*/ 2957992 h 4596425"/>
              <a:gd name="connsiteX6" fmla="*/ 1226287 w 5749256"/>
              <a:gd name="connsiteY6" fmla="*/ 3350754 h 4596425"/>
              <a:gd name="connsiteX7" fmla="*/ 1128096 w 5749256"/>
              <a:gd name="connsiteY7" fmla="*/ 2749337 h 4596425"/>
              <a:gd name="connsiteX8" fmla="*/ 35726 w 5749256"/>
              <a:gd name="connsiteY8" fmla="*/ 2712515 h 4596425"/>
              <a:gd name="connsiteX9" fmla="*/ 115506 w 5749256"/>
              <a:gd name="connsiteY9" fmla="*/ 4492220 h 4596425"/>
              <a:gd name="connsiteX10" fmla="*/ 5681686 w 5749256"/>
              <a:gd name="connsiteY10" fmla="*/ 4516768 h 4596425"/>
              <a:gd name="connsiteX11" fmla="*/ 5693959 w 5749256"/>
              <a:gd name="connsiteY11" fmla="*/ 3197331 h 4596425"/>
              <a:gd name="connsiteX0" fmla="*/ 2097727 w 6102989"/>
              <a:gd name="connsiteY0" fmla="*/ 0 h 4653697"/>
              <a:gd name="connsiteX1" fmla="*/ 2226605 w 6102989"/>
              <a:gd name="connsiteY1" fmla="*/ 2454764 h 4653697"/>
              <a:gd name="connsiteX2" fmla="*/ 2778926 w 6102989"/>
              <a:gd name="connsiteY2" fmla="*/ 2509997 h 4653697"/>
              <a:gd name="connsiteX3" fmla="*/ 2797337 w 6102989"/>
              <a:gd name="connsiteY3" fmla="*/ 1736747 h 4653697"/>
              <a:gd name="connsiteX4" fmla="*/ 3975624 w 6102989"/>
              <a:gd name="connsiteY4" fmla="*/ 1749020 h 4653697"/>
              <a:gd name="connsiteX5" fmla="*/ 3895843 w 6102989"/>
              <a:gd name="connsiteY5" fmla="*/ 2957992 h 4653697"/>
              <a:gd name="connsiteX6" fmla="*/ 1226287 w 6102989"/>
              <a:gd name="connsiteY6" fmla="*/ 3350754 h 4653697"/>
              <a:gd name="connsiteX7" fmla="*/ 1128096 w 6102989"/>
              <a:gd name="connsiteY7" fmla="*/ 2749337 h 4653697"/>
              <a:gd name="connsiteX8" fmla="*/ 35726 w 6102989"/>
              <a:gd name="connsiteY8" fmla="*/ 2712515 h 4653697"/>
              <a:gd name="connsiteX9" fmla="*/ 115506 w 6102989"/>
              <a:gd name="connsiteY9" fmla="*/ 4492220 h 4653697"/>
              <a:gd name="connsiteX10" fmla="*/ 5681686 w 6102989"/>
              <a:gd name="connsiteY10" fmla="*/ 4516768 h 4653697"/>
              <a:gd name="connsiteX11" fmla="*/ 5693959 w 6102989"/>
              <a:gd name="connsiteY11" fmla="*/ 2915033 h 4653697"/>
              <a:gd name="connsiteX0" fmla="*/ 2097727 w 6094677"/>
              <a:gd name="connsiteY0" fmla="*/ 0 h 4653697"/>
              <a:gd name="connsiteX1" fmla="*/ 2226605 w 6094677"/>
              <a:gd name="connsiteY1" fmla="*/ 2454764 h 4653697"/>
              <a:gd name="connsiteX2" fmla="*/ 2778926 w 6094677"/>
              <a:gd name="connsiteY2" fmla="*/ 2509997 h 4653697"/>
              <a:gd name="connsiteX3" fmla="*/ 2797337 w 6094677"/>
              <a:gd name="connsiteY3" fmla="*/ 1736747 h 4653697"/>
              <a:gd name="connsiteX4" fmla="*/ 3975624 w 6094677"/>
              <a:gd name="connsiteY4" fmla="*/ 1749020 h 4653697"/>
              <a:gd name="connsiteX5" fmla="*/ 3895843 w 6094677"/>
              <a:gd name="connsiteY5" fmla="*/ 2957992 h 4653697"/>
              <a:gd name="connsiteX6" fmla="*/ 1226287 w 6094677"/>
              <a:gd name="connsiteY6" fmla="*/ 3350754 h 4653697"/>
              <a:gd name="connsiteX7" fmla="*/ 1128096 w 6094677"/>
              <a:gd name="connsiteY7" fmla="*/ 2749337 h 4653697"/>
              <a:gd name="connsiteX8" fmla="*/ 35726 w 6094677"/>
              <a:gd name="connsiteY8" fmla="*/ 2712515 h 4653697"/>
              <a:gd name="connsiteX9" fmla="*/ 115506 w 6094677"/>
              <a:gd name="connsiteY9" fmla="*/ 4492220 h 4653697"/>
              <a:gd name="connsiteX10" fmla="*/ 5681686 w 6094677"/>
              <a:gd name="connsiteY10" fmla="*/ 4516768 h 4653697"/>
              <a:gd name="connsiteX11" fmla="*/ 5693959 w 6094677"/>
              <a:gd name="connsiteY11" fmla="*/ 2915033 h 4653697"/>
              <a:gd name="connsiteX0" fmla="*/ 2097727 w 5740101"/>
              <a:gd name="connsiteY0" fmla="*/ 0 h 4642980"/>
              <a:gd name="connsiteX1" fmla="*/ 2226605 w 5740101"/>
              <a:gd name="connsiteY1" fmla="*/ 2454764 h 4642980"/>
              <a:gd name="connsiteX2" fmla="*/ 2778926 w 5740101"/>
              <a:gd name="connsiteY2" fmla="*/ 2509997 h 4642980"/>
              <a:gd name="connsiteX3" fmla="*/ 2797337 w 5740101"/>
              <a:gd name="connsiteY3" fmla="*/ 1736747 h 4642980"/>
              <a:gd name="connsiteX4" fmla="*/ 3975624 w 5740101"/>
              <a:gd name="connsiteY4" fmla="*/ 1749020 h 4642980"/>
              <a:gd name="connsiteX5" fmla="*/ 3895843 w 5740101"/>
              <a:gd name="connsiteY5" fmla="*/ 2957992 h 4642980"/>
              <a:gd name="connsiteX6" fmla="*/ 1226287 w 5740101"/>
              <a:gd name="connsiteY6" fmla="*/ 3350754 h 4642980"/>
              <a:gd name="connsiteX7" fmla="*/ 1128096 w 5740101"/>
              <a:gd name="connsiteY7" fmla="*/ 2749337 h 4642980"/>
              <a:gd name="connsiteX8" fmla="*/ 35726 w 5740101"/>
              <a:gd name="connsiteY8" fmla="*/ 2712515 h 4642980"/>
              <a:gd name="connsiteX9" fmla="*/ 115506 w 5740101"/>
              <a:gd name="connsiteY9" fmla="*/ 4492220 h 4642980"/>
              <a:gd name="connsiteX10" fmla="*/ 5681686 w 5740101"/>
              <a:gd name="connsiteY10" fmla="*/ 4516768 h 4642980"/>
              <a:gd name="connsiteX11" fmla="*/ 5693959 w 5740101"/>
              <a:gd name="connsiteY11" fmla="*/ 2915033 h 4642980"/>
              <a:gd name="connsiteX0" fmla="*/ 2097727 w 5740101"/>
              <a:gd name="connsiteY0" fmla="*/ 0 h 4642980"/>
              <a:gd name="connsiteX1" fmla="*/ 2226605 w 5740101"/>
              <a:gd name="connsiteY1" fmla="*/ 2454764 h 4642980"/>
              <a:gd name="connsiteX2" fmla="*/ 2778926 w 5740101"/>
              <a:gd name="connsiteY2" fmla="*/ 2509997 h 4642980"/>
              <a:gd name="connsiteX3" fmla="*/ 2797337 w 5740101"/>
              <a:gd name="connsiteY3" fmla="*/ 1736747 h 4642980"/>
              <a:gd name="connsiteX4" fmla="*/ 3975624 w 5740101"/>
              <a:gd name="connsiteY4" fmla="*/ 1749020 h 4642980"/>
              <a:gd name="connsiteX5" fmla="*/ 3895843 w 5740101"/>
              <a:gd name="connsiteY5" fmla="*/ 2957992 h 4642980"/>
              <a:gd name="connsiteX6" fmla="*/ 1226287 w 5740101"/>
              <a:gd name="connsiteY6" fmla="*/ 3350754 h 4642980"/>
              <a:gd name="connsiteX7" fmla="*/ 1128096 w 5740101"/>
              <a:gd name="connsiteY7" fmla="*/ 2749337 h 4642980"/>
              <a:gd name="connsiteX8" fmla="*/ 35726 w 5740101"/>
              <a:gd name="connsiteY8" fmla="*/ 2712515 h 4642980"/>
              <a:gd name="connsiteX9" fmla="*/ 115506 w 5740101"/>
              <a:gd name="connsiteY9" fmla="*/ 4492220 h 4642980"/>
              <a:gd name="connsiteX10" fmla="*/ 5681686 w 5740101"/>
              <a:gd name="connsiteY10" fmla="*/ 4516768 h 4642980"/>
              <a:gd name="connsiteX11" fmla="*/ 5693959 w 5740101"/>
              <a:gd name="connsiteY11" fmla="*/ 2915033 h 4642980"/>
              <a:gd name="connsiteX0" fmla="*/ 2094457 w 5736831"/>
              <a:gd name="connsiteY0" fmla="*/ 0 h 4633265"/>
              <a:gd name="connsiteX1" fmla="*/ 2223335 w 5736831"/>
              <a:gd name="connsiteY1" fmla="*/ 2454764 h 4633265"/>
              <a:gd name="connsiteX2" fmla="*/ 2775656 w 5736831"/>
              <a:gd name="connsiteY2" fmla="*/ 2509997 h 4633265"/>
              <a:gd name="connsiteX3" fmla="*/ 2794067 w 5736831"/>
              <a:gd name="connsiteY3" fmla="*/ 1736747 h 4633265"/>
              <a:gd name="connsiteX4" fmla="*/ 3972354 w 5736831"/>
              <a:gd name="connsiteY4" fmla="*/ 1749020 h 4633265"/>
              <a:gd name="connsiteX5" fmla="*/ 3892573 w 5736831"/>
              <a:gd name="connsiteY5" fmla="*/ 2957992 h 4633265"/>
              <a:gd name="connsiteX6" fmla="*/ 1223017 w 5736831"/>
              <a:gd name="connsiteY6" fmla="*/ 3350754 h 4633265"/>
              <a:gd name="connsiteX7" fmla="*/ 1124826 w 5736831"/>
              <a:gd name="connsiteY7" fmla="*/ 2749337 h 4633265"/>
              <a:gd name="connsiteX8" fmla="*/ 32456 w 5736831"/>
              <a:gd name="connsiteY8" fmla="*/ 2712515 h 4633265"/>
              <a:gd name="connsiteX9" fmla="*/ 112236 w 5736831"/>
              <a:gd name="connsiteY9" fmla="*/ 4492220 h 4633265"/>
              <a:gd name="connsiteX10" fmla="*/ 5678416 w 5736831"/>
              <a:gd name="connsiteY10" fmla="*/ 4516768 h 4633265"/>
              <a:gd name="connsiteX11" fmla="*/ 5690689 w 5736831"/>
              <a:gd name="connsiteY11" fmla="*/ 2915033 h 4633265"/>
              <a:gd name="connsiteX0" fmla="*/ 2073070 w 5715444"/>
              <a:gd name="connsiteY0" fmla="*/ 0 h 4633265"/>
              <a:gd name="connsiteX1" fmla="*/ 2201948 w 5715444"/>
              <a:gd name="connsiteY1" fmla="*/ 2454764 h 4633265"/>
              <a:gd name="connsiteX2" fmla="*/ 2754269 w 5715444"/>
              <a:gd name="connsiteY2" fmla="*/ 2509997 h 4633265"/>
              <a:gd name="connsiteX3" fmla="*/ 2772680 w 5715444"/>
              <a:gd name="connsiteY3" fmla="*/ 1736747 h 4633265"/>
              <a:gd name="connsiteX4" fmla="*/ 3950967 w 5715444"/>
              <a:gd name="connsiteY4" fmla="*/ 1749020 h 4633265"/>
              <a:gd name="connsiteX5" fmla="*/ 3871186 w 5715444"/>
              <a:gd name="connsiteY5" fmla="*/ 2957992 h 4633265"/>
              <a:gd name="connsiteX6" fmla="*/ 1201630 w 5715444"/>
              <a:gd name="connsiteY6" fmla="*/ 3350754 h 4633265"/>
              <a:gd name="connsiteX7" fmla="*/ 1103439 w 5715444"/>
              <a:gd name="connsiteY7" fmla="*/ 2749337 h 4633265"/>
              <a:gd name="connsiteX8" fmla="*/ 11069 w 5715444"/>
              <a:gd name="connsiteY8" fmla="*/ 2712515 h 4633265"/>
              <a:gd name="connsiteX9" fmla="*/ 90849 w 5715444"/>
              <a:gd name="connsiteY9" fmla="*/ 4492220 h 4633265"/>
              <a:gd name="connsiteX10" fmla="*/ 5657029 w 5715444"/>
              <a:gd name="connsiteY10" fmla="*/ 4516768 h 4633265"/>
              <a:gd name="connsiteX11" fmla="*/ 5669302 w 5715444"/>
              <a:gd name="connsiteY11" fmla="*/ 2915033 h 4633265"/>
              <a:gd name="connsiteX0" fmla="*/ 2073070 w 5715444"/>
              <a:gd name="connsiteY0" fmla="*/ 0 h 4633265"/>
              <a:gd name="connsiteX1" fmla="*/ 2201948 w 5715444"/>
              <a:gd name="connsiteY1" fmla="*/ 2454764 h 4633265"/>
              <a:gd name="connsiteX2" fmla="*/ 2754269 w 5715444"/>
              <a:gd name="connsiteY2" fmla="*/ 2509997 h 4633265"/>
              <a:gd name="connsiteX3" fmla="*/ 2772680 w 5715444"/>
              <a:gd name="connsiteY3" fmla="*/ 1736747 h 4633265"/>
              <a:gd name="connsiteX4" fmla="*/ 3950967 w 5715444"/>
              <a:gd name="connsiteY4" fmla="*/ 1749020 h 4633265"/>
              <a:gd name="connsiteX5" fmla="*/ 3871186 w 5715444"/>
              <a:gd name="connsiteY5" fmla="*/ 2957992 h 4633265"/>
              <a:gd name="connsiteX6" fmla="*/ 1201630 w 5715444"/>
              <a:gd name="connsiteY6" fmla="*/ 3350754 h 4633265"/>
              <a:gd name="connsiteX7" fmla="*/ 1103439 w 5715444"/>
              <a:gd name="connsiteY7" fmla="*/ 2749337 h 4633265"/>
              <a:gd name="connsiteX8" fmla="*/ 11069 w 5715444"/>
              <a:gd name="connsiteY8" fmla="*/ 2712515 h 4633265"/>
              <a:gd name="connsiteX9" fmla="*/ 90849 w 5715444"/>
              <a:gd name="connsiteY9" fmla="*/ 4492220 h 4633265"/>
              <a:gd name="connsiteX10" fmla="*/ 5657029 w 5715444"/>
              <a:gd name="connsiteY10" fmla="*/ 4516768 h 4633265"/>
              <a:gd name="connsiteX11" fmla="*/ 5669302 w 5715444"/>
              <a:gd name="connsiteY11" fmla="*/ 2915033 h 4633265"/>
              <a:gd name="connsiteX0" fmla="*/ 2073070 w 5715444"/>
              <a:gd name="connsiteY0" fmla="*/ 0 h 4633265"/>
              <a:gd name="connsiteX1" fmla="*/ 2201948 w 5715444"/>
              <a:gd name="connsiteY1" fmla="*/ 2454764 h 4633265"/>
              <a:gd name="connsiteX2" fmla="*/ 2754269 w 5715444"/>
              <a:gd name="connsiteY2" fmla="*/ 2509997 h 4633265"/>
              <a:gd name="connsiteX3" fmla="*/ 2772680 w 5715444"/>
              <a:gd name="connsiteY3" fmla="*/ 1736747 h 4633265"/>
              <a:gd name="connsiteX4" fmla="*/ 3950967 w 5715444"/>
              <a:gd name="connsiteY4" fmla="*/ 1749020 h 4633265"/>
              <a:gd name="connsiteX5" fmla="*/ 3871186 w 5715444"/>
              <a:gd name="connsiteY5" fmla="*/ 2957992 h 4633265"/>
              <a:gd name="connsiteX6" fmla="*/ 1201630 w 5715444"/>
              <a:gd name="connsiteY6" fmla="*/ 3350754 h 4633265"/>
              <a:gd name="connsiteX7" fmla="*/ 1103439 w 5715444"/>
              <a:gd name="connsiteY7" fmla="*/ 2749337 h 4633265"/>
              <a:gd name="connsiteX8" fmla="*/ 11069 w 5715444"/>
              <a:gd name="connsiteY8" fmla="*/ 2712515 h 4633265"/>
              <a:gd name="connsiteX9" fmla="*/ 90849 w 5715444"/>
              <a:gd name="connsiteY9" fmla="*/ 4492220 h 4633265"/>
              <a:gd name="connsiteX10" fmla="*/ 5657029 w 5715444"/>
              <a:gd name="connsiteY10" fmla="*/ 4516768 h 4633265"/>
              <a:gd name="connsiteX11" fmla="*/ 5669302 w 5715444"/>
              <a:gd name="connsiteY11" fmla="*/ 2915033 h 4633265"/>
              <a:gd name="connsiteX0" fmla="*/ 2073070 w 5715444"/>
              <a:gd name="connsiteY0" fmla="*/ 0 h 4633265"/>
              <a:gd name="connsiteX1" fmla="*/ 2201948 w 5715444"/>
              <a:gd name="connsiteY1" fmla="*/ 2454764 h 4633265"/>
              <a:gd name="connsiteX2" fmla="*/ 2754269 w 5715444"/>
              <a:gd name="connsiteY2" fmla="*/ 2509997 h 4633265"/>
              <a:gd name="connsiteX3" fmla="*/ 2772680 w 5715444"/>
              <a:gd name="connsiteY3" fmla="*/ 1736747 h 4633265"/>
              <a:gd name="connsiteX4" fmla="*/ 3950967 w 5715444"/>
              <a:gd name="connsiteY4" fmla="*/ 1749020 h 4633265"/>
              <a:gd name="connsiteX5" fmla="*/ 3883460 w 5715444"/>
              <a:gd name="connsiteY5" fmla="*/ 3313932 h 4633265"/>
              <a:gd name="connsiteX6" fmla="*/ 1201630 w 5715444"/>
              <a:gd name="connsiteY6" fmla="*/ 3350754 h 4633265"/>
              <a:gd name="connsiteX7" fmla="*/ 1103439 w 5715444"/>
              <a:gd name="connsiteY7" fmla="*/ 2749337 h 4633265"/>
              <a:gd name="connsiteX8" fmla="*/ 11069 w 5715444"/>
              <a:gd name="connsiteY8" fmla="*/ 2712515 h 4633265"/>
              <a:gd name="connsiteX9" fmla="*/ 90849 w 5715444"/>
              <a:gd name="connsiteY9" fmla="*/ 4492220 h 4633265"/>
              <a:gd name="connsiteX10" fmla="*/ 5657029 w 5715444"/>
              <a:gd name="connsiteY10" fmla="*/ 4516768 h 4633265"/>
              <a:gd name="connsiteX11" fmla="*/ 5669302 w 5715444"/>
              <a:gd name="connsiteY11" fmla="*/ 2915033 h 4633265"/>
              <a:gd name="connsiteX0" fmla="*/ 2073070 w 5715444"/>
              <a:gd name="connsiteY0" fmla="*/ 0 h 4633265"/>
              <a:gd name="connsiteX1" fmla="*/ 2201948 w 5715444"/>
              <a:gd name="connsiteY1" fmla="*/ 2454764 h 4633265"/>
              <a:gd name="connsiteX2" fmla="*/ 2754269 w 5715444"/>
              <a:gd name="connsiteY2" fmla="*/ 2509997 h 4633265"/>
              <a:gd name="connsiteX3" fmla="*/ 2772680 w 5715444"/>
              <a:gd name="connsiteY3" fmla="*/ 1736747 h 4633265"/>
              <a:gd name="connsiteX4" fmla="*/ 3950967 w 5715444"/>
              <a:gd name="connsiteY4" fmla="*/ 1749020 h 4633265"/>
              <a:gd name="connsiteX5" fmla="*/ 3883460 w 5715444"/>
              <a:gd name="connsiteY5" fmla="*/ 3313932 h 4633265"/>
              <a:gd name="connsiteX6" fmla="*/ 1201630 w 5715444"/>
              <a:gd name="connsiteY6" fmla="*/ 3350754 h 4633265"/>
              <a:gd name="connsiteX7" fmla="*/ 1103439 w 5715444"/>
              <a:gd name="connsiteY7" fmla="*/ 2749337 h 4633265"/>
              <a:gd name="connsiteX8" fmla="*/ 11069 w 5715444"/>
              <a:gd name="connsiteY8" fmla="*/ 2712515 h 4633265"/>
              <a:gd name="connsiteX9" fmla="*/ 90849 w 5715444"/>
              <a:gd name="connsiteY9" fmla="*/ 4492220 h 4633265"/>
              <a:gd name="connsiteX10" fmla="*/ 5657029 w 5715444"/>
              <a:gd name="connsiteY10" fmla="*/ 4516768 h 4633265"/>
              <a:gd name="connsiteX11" fmla="*/ 5669302 w 5715444"/>
              <a:gd name="connsiteY11" fmla="*/ 2915033 h 4633265"/>
              <a:gd name="connsiteX0" fmla="*/ 2073070 w 5715444"/>
              <a:gd name="connsiteY0" fmla="*/ 0 h 4633265"/>
              <a:gd name="connsiteX1" fmla="*/ 2201948 w 5715444"/>
              <a:gd name="connsiteY1" fmla="*/ 2454764 h 4633265"/>
              <a:gd name="connsiteX2" fmla="*/ 2754269 w 5715444"/>
              <a:gd name="connsiteY2" fmla="*/ 2509997 h 4633265"/>
              <a:gd name="connsiteX3" fmla="*/ 2772680 w 5715444"/>
              <a:gd name="connsiteY3" fmla="*/ 1736747 h 4633265"/>
              <a:gd name="connsiteX4" fmla="*/ 3950967 w 5715444"/>
              <a:gd name="connsiteY4" fmla="*/ 1749020 h 4633265"/>
              <a:gd name="connsiteX5" fmla="*/ 3883460 w 5715444"/>
              <a:gd name="connsiteY5" fmla="*/ 3313932 h 4633265"/>
              <a:gd name="connsiteX6" fmla="*/ 1201630 w 5715444"/>
              <a:gd name="connsiteY6" fmla="*/ 3350754 h 4633265"/>
              <a:gd name="connsiteX7" fmla="*/ 1103439 w 5715444"/>
              <a:gd name="connsiteY7" fmla="*/ 2749337 h 4633265"/>
              <a:gd name="connsiteX8" fmla="*/ 11069 w 5715444"/>
              <a:gd name="connsiteY8" fmla="*/ 2712515 h 4633265"/>
              <a:gd name="connsiteX9" fmla="*/ 90849 w 5715444"/>
              <a:gd name="connsiteY9" fmla="*/ 4492220 h 4633265"/>
              <a:gd name="connsiteX10" fmla="*/ 5657029 w 5715444"/>
              <a:gd name="connsiteY10" fmla="*/ 4516768 h 4633265"/>
              <a:gd name="connsiteX11" fmla="*/ 5669302 w 5715444"/>
              <a:gd name="connsiteY11" fmla="*/ 2915033 h 4633265"/>
              <a:gd name="connsiteX0" fmla="*/ 2073070 w 5715444"/>
              <a:gd name="connsiteY0" fmla="*/ 0 h 4633265"/>
              <a:gd name="connsiteX1" fmla="*/ 2201948 w 5715444"/>
              <a:gd name="connsiteY1" fmla="*/ 2454764 h 4633265"/>
              <a:gd name="connsiteX2" fmla="*/ 2754269 w 5715444"/>
              <a:gd name="connsiteY2" fmla="*/ 2509997 h 4633265"/>
              <a:gd name="connsiteX3" fmla="*/ 2772680 w 5715444"/>
              <a:gd name="connsiteY3" fmla="*/ 1736747 h 4633265"/>
              <a:gd name="connsiteX4" fmla="*/ 3950967 w 5715444"/>
              <a:gd name="connsiteY4" fmla="*/ 1749020 h 4633265"/>
              <a:gd name="connsiteX5" fmla="*/ 3883460 w 5715444"/>
              <a:gd name="connsiteY5" fmla="*/ 3313932 h 4633265"/>
              <a:gd name="connsiteX6" fmla="*/ 1201630 w 5715444"/>
              <a:gd name="connsiteY6" fmla="*/ 3350754 h 4633265"/>
              <a:gd name="connsiteX7" fmla="*/ 1103439 w 5715444"/>
              <a:gd name="connsiteY7" fmla="*/ 2749337 h 4633265"/>
              <a:gd name="connsiteX8" fmla="*/ 11069 w 5715444"/>
              <a:gd name="connsiteY8" fmla="*/ 2712515 h 4633265"/>
              <a:gd name="connsiteX9" fmla="*/ 90849 w 5715444"/>
              <a:gd name="connsiteY9" fmla="*/ 4492220 h 4633265"/>
              <a:gd name="connsiteX10" fmla="*/ 5657029 w 5715444"/>
              <a:gd name="connsiteY10" fmla="*/ 4516768 h 4633265"/>
              <a:gd name="connsiteX11" fmla="*/ 5669302 w 5715444"/>
              <a:gd name="connsiteY11" fmla="*/ 2915033 h 4633265"/>
              <a:gd name="connsiteX0" fmla="*/ 2132981 w 5775355"/>
              <a:gd name="connsiteY0" fmla="*/ 0 h 4633265"/>
              <a:gd name="connsiteX1" fmla="*/ 2261859 w 5775355"/>
              <a:gd name="connsiteY1" fmla="*/ 2454764 h 4633265"/>
              <a:gd name="connsiteX2" fmla="*/ 2814180 w 5775355"/>
              <a:gd name="connsiteY2" fmla="*/ 2509997 h 4633265"/>
              <a:gd name="connsiteX3" fmla="*/ 2832591 w 5775355"/>
              <a:gd name="connsiteY3" fmla="*/ 1736747 h 4633265"/>
              <a:gd name="connsiteX4" fmla="*/ 4010878 w 5775355"/>
              <a:gd name="connsiteY4" fmla="*/ 1749020 h 4633265"/>
              <a:gd name="connsiteX5" fmla="*/ 3943371 w 5775355"/>
              <a:gd name="connsiteY5" fmla="*/ 3313932 h 4633265"/>
              <a:gd name="connsiteX6" fmla="*/ 1261541 w 5775355"/>
              <a:gd name="connsiteY6" fmla="*/ 3350754 h 4633265"/>
              <a:gd name="connsiteX7" fmla="*/ 1304499 w 5775355"/>
              <a:gd name="connsiteY7" fmla="*/ 2749337 h 4633265"/>
              <a:gd name="connsiteX8" fmla="*/ 70980 w 5775355"/>
              <a:gd name="connsiteY8" fmla="*/ 2712515 h 4633265"/>
              <a:gd name="connsiteX9" fmla="*/ 150760 w 5775355"/>
              <a:gd name="connsiteY9" fmla="*/ 4492220 h 4633265"/>
              <a:gd name="connsiteX10" fmla="*/ 5716940 w 5775355"/>
              <a:gd name="connsiteY10" fmla="*/ 4516768 h 4633265"/>
              <a:gd name="connsiteX11" fmla="*/ 5729213 w 5775355"/>
              <a:gd name="connsiteY11" fmla="*/ 2915033 h 4633265"/>
              <a:gd name="connsiteX0" fmla="*/ 2132981 w 5775355"/>
              <a:gd name="connsiteY0" fmla="*/ 0 h 4633265"/>
              <a:gd name="connsiteX1" fmla="*/ 2261859 w 5775355"/>
              <a:gd name="connsiteY1" fmla="*/ 2454764 h 4633265"/>
              <a:gd name="connsiteX2" fmla="*/ 2814180 w 5775355"/>
              <a:gd name="connsiteY2" fmla="*/ 2509997 h 4633265"/>
              <a:gd name="connsiteX3" fmla="*/ 2832591 w 5775355"/>
              <a:gd name="connsiteY3" fmla="*/ 1736747 h 4633265"/>
              <a:gd name="connsiteX4" fmla="*/ 4010878 w 5775355"/>
              <a:gd name="connsiteY4" fmla="*/ 1749020 h 4633265"/>
              <a:gd name="connsiteX5" fmla="*/ 3943371 w 5775355"/>
              <a:gd name="connsiteY5" fmla="*/ 3313932 h 4633265"/>
              <a:gd name="connsiteX6" fmla="*/ 1261541 w 5775355"/>
              <a:gd name="connsiteY6" fmla="*/ 3350754 h 4633265"/>
              <a:gd name="connsiteX7" fmla="*/ 1304499 w 5775355"/>
              <a:gd name="connsiteY7" fmla="*/ 2749337 h 4633265"/>
              <a:gd name="connsiteX8" fmla="*/ 70980 w 5775355"/>
              <a:gd name="connsiteY8" fmla="*/ 2712515 h 4633265"/>
              <a:gd name="connsiteX9" fmla="*/ 150760 w 5775355"/>
              <a:gd name="connsiteY9" fmla="*/ 4492220 h 4633265"/>
              <a:gd name="connsiteX10" fmla="*/ 5716940 w 5775355"/>
              <a:gd name="connsiteY10" fmla="*/ 4516768 h 4633265"/>
              <a:gd name="connsiteX11" fmla="*/ 5729213 w 5775355"/>
              <a:gd name="connsiteY11" fmla="*/ 2915033 h 4633265"/>
              <a:gd name="connsiteX0" fmla="*/ 2132981 w 5775355"/>
              <a:gd name="connsiteY0" fmla="*/ 0 h 4633265"/>
              <a:gd name="connsiteX1" fmla="*/ 2261859 w 5775355"/>
              <a:gd name="connsiteY1" fmla="*/ 2454764 h 4633265"/>
              <a:gd name="connsiteX2" fmla="*/ 2814180 w 5775355"/>
              <a:gd name="connsiteY2" fmla="*/ 2509997 h 4633265"/>
              <a:gd name="connsiteX3" fmla="*/ 2832591 w 5775355"/>
              <a:gd name="connsiteY3" fmla="*/ 1736747 h 4633265"/>
              <a:gd name="connsiteX4" fmla="*/ 4010878 w 5775355"/>
              <a:gd name="connsiteY4" fmla="*/ 1749020 h 4633265"/>
              <a:gd name="connsiteX5" fmla="*/ 3943371 w 5775355"/>
              <a:gd name="connsiteY5" fmla="*/ 3313932 h 4633265"/>
              <a:gd name="connsiteX6" fmla="*/ 1261541 w 5775355"/>
              <a:gd name="connsiteY6" fmla="*/ 3350754 h 4633265"/>
              <a:gd name="connsiteX7" fmla="*/ 1304499 w 5775355"/>
              <a:gd name="connsiteY7" fmla="*/ 2749337 h 4633265"/>
              <a:gd name="connsiteX8" fmla="*/ 70980 w 5775355"/>
              <a:gd name="connsiteY8" fmla="*/ 2712515 h 4633265"/>
              <a:gd name="connsiteX9" fmla="*/ 150760 w 5775355"/>
              <a:gd name="connsiteY9" fmla="*/ 4492220 h 4633265"/>
              <a:gd name="connsiteX10" fmla="*/ 5716940 w 5775355"/>
              <a:gd name="connsiteY10" fmla="*/ 4516768 h 4633265"/>
              <a:gd name="connsiteX11" fmla="*/ 5729213 w 5775355"/>
              <a:gd name="connsiteY11" fmla="*/ 2915033 h 4633265"/>
              <a:gd name="connsiteX0" fmla="*/ 2094039 w 5736413"/>
              <a:gd name="connsiteY0" fmla="*/ 0 h 4633265"/>
              <a:gd name="connsiteX1" fmla="*/ 2222917 w 5736413"/>
              <a:gd name="connsiteY1" fmla="*/ 2454764 h 4633265"/>
              <a:gd name="connsiteX2" fmla="*/ 2775238 w 5736413"/>
              <a:gd name="connsiteY2" fmla="*/ 2509997 h 4633265"/>
              <a:gd name="connsiteX3" fmla="*/ 2793649 w 5736413"/>
              <a:gd name="connsiteY3" fmla="*/ 1736747 h 4633265"/>
              <a:gd name="connsiteX4" fmla="*/ 3971936 w 5736413"/>
              <a:gd name="connsiteY4" fmla="*/ 1749020 h 4633265"/>
              <a:gd name="connsiteX5" fmla="*/ 3904429 w 5736413"/>
              <a:gd name="connsiteY5" fmla="*/ 3313932 h 4633265"/>
              <a:gd name="connsiteX6" fmla="*/ 1222599 w 5736413"/>
              <a:gd name="connsiteY6" fmla="*/ 3350754 h 4633265"/>
              <a:gd name="connsiteX7" fmla="*/ 1265557 w 5736413"/>
              <a:gd name="connsiteY7" fmla="*/ 2749337 h 4633265"/>
              <a:gd name="connsiteX8" fmla="*/ 32038 w 5736413"/>
              <a:gd name="connsiteY8" fmla="*/ 2712515 h 4633265"/>
              <a:gd name="connsiteX9" fmla="*/ 111818 w 5736413"/>
              <a:gd name="connsiteY9" fmla="*/ 4492220 h 4633265"/>
              <a:gd name="connsiteX10" fmla="*/ 5677998 w 5736413"/>
              <a:gd name="connsiteY10" fmla="*/ 4516768 h 4633265"/>
              <a:gd name="connsiteX11" fmla="*/ 5690271 w 5736413"/>
              <a:gd name="connsiteY11" fmla="*/ 2915033 h 4633265"/>
              <a:gd name="connsiteX0" fmla="*/ 2130776 w 5773150"/>
              <a:gd name="connsiteY0" fmla="*/ 0 h 4633265"/>
              <a:gd name="connsiteX1" fmla="*/ 2259654 w 5773150"/>
              <a:gd name="connsiteY1" fmla="*/ 2454764 h 4633265"/>
              <a:gd name="connsiteX2" fmla="*/ 2811975 w 5773150"/>
              <a:gd name="connsiteY2" fmla="*/ 2509997 h 4633265"/>
              <a:gd name="connsiteX3" fmla="*/ 2830386 w 5773150"/>
              <a:gd name="connsiteY3" fmla="*/ 1736747 h 4633265"/>
              <a:gd name="connsiteX4" fmla="*/ 4008673 w 5773150"/>
              <a:gd name="connsiteY4" fmla="*/ 1749020 h 4633265"/>
              <a:gd name="connsiteX5" fmla="*/ 3941166 w 5773150"/>
              <a:gd name="connsiteY5" fmla="*/ 3313932 h 4633265"/>
              <a:gd name="connsiteX6" fmla="*/ 1259336 w 5773150"/>
              <a:gd name="connsiteY6" fmla="*/ 3350754 h 4633265"/>
              <a:gd name="connsiteX7" fmla="*/ 1271609 w 5773150"/>
              <a:gd name="connsiteY7" fmla="*/ 2749337 h 4633265"/>
              <a:gd name="connsiteX8" fmla="*/ 68775 w 5773150"/>
              <a:gd name="connsiteY8" fmla="*/ 2712515 h 4633265"/>
              <a:gd name="connsiteX9" fmla="*/ 148555 w 5773150"/>
              <a:gd name="connsiteY9" fmla="*/ 4492220 h 4633265"/>
              <a:gd name="connsiteX10" fmla="*/ 5714735 w 5773150"/>
              <a:gd name="connsiteY10" fmla="*/ 4516768 h 4633265"/>
              <a:gd name="connsiteX11" fmla="*/ 5727008 w 5773150"/>
              <a:gd name="connsiteY11" fmla="*/ 2915033 h 4633265"/>
              <a:gd name="connsiteX0" fmla="*/ 2084583 w 5726957"/>
              <a:gd name="connsiteY0" fmla="*/ 0 h 4633265"/>
              <a:gd name="connsiteX1" fmla="*/ 2213461 w 5726957"/>
              <a:gd name="connsiteY1" fmla="*/ 2454764 h 4633265"/>
              <a:gd name="connsiteX2" fmla="*/ 2765782 w 5726957"/>
              <a:gd name="connsiteY2" fmla="*/ 2509997 h 4633265"/>
              <a:gd name="connsiteX3" fmla="*/ 2784193 w 5726957"/>
              <a:gd name="connsiteY3" fmla="*/ 1736747 h 4633265"/>
              <a:gd name="connsiteX4" fmla="*/ 3962480 w 5726957"/>
              <a:gd name="connsiteY4" fmla="*/ 1749020 h 4633265"/>
              <a:gd name="connsiteX5" fmla="*/ 3894973 w 5726957"/>
              <a:gd name="connsiteY5" fmla="*/ 3313932 h 4633265"/>
              <a:gd name="connsiteX6" fmla="*/ 1213143 w 5726957"/>
              <a:gd name="connsiteY6" fmla="*/ 3350754 h 4633265"/>
              <a:gd name="connsiteX7" fmla="*/ 1225416 w 5726957"/>
              <a:gd name="connsiteY7" fmla="*/ 2749337 h 4633265"/>
              <a:gd name="connsiteX8" fmla="*/ 22582 w 5726957"/>
              <a:gd name="connsiteY8" fmla="*/ 2712515 h 4633265"/>
              <a:gd name="connsiteX9" fmla="*/ 102362 w 5726957"/>
              <a:gd name="connsiteY9" fmla="*/ 4492220 h 4633265"/>
              <a:gd name="connsiteX10" fmla="*/ 5668542 w 5726957"/>
              <a:gd name="connsiteY10" fmla="*/ 4516768 h 4633265"/>
              <a:gd name="connsiteX11" fmla="*/ 5680815 w 5726957"/>
              <a:gd name="connsiteY11" fmla="*/ 2915033 h 4633265"/>
              <a:gd name="connsiteX0" fmla="*/ 2084583 w 5726957"/>
              <a:gd name="connsiteY0" fmla="*/ 0 h 4633265"/>
              <a:gd name="connsiteX1" fmla="*/ 2213461 w 5726957"/>
              <a:gd name="connsiteY1" fmla="*/ 2454764 h 4633265"/>
              <a:gd name="connsiteX2" fmla="*/ 2765782 w 5726957"/>
              <a:gd name="connsiteY2" fmla="*/ 2509997 h 4633265"/>
              <a:gd name="connsiteX3" fmla="*/ 2784193 w 5726957"/>
              <a:gd name="connsiteY3" fmla="*/ 1736747 h 4633265"/>
              <a:gd name="connsiteX4" fmla="*/ 3962480 w 5726957"/>
              <a:gd name="connsiteY4" fmla="*/ 1749020 h 4633265"/>
              <a:gd name="connsiteX5" fmla="*/ 3894973 w 5726957"/>
              <a:gd name="connsiteY5" fmla="*/ 3313932 h 4633265"/>
              <a:gd name="connsiteX6" fmla="*/ 1213143 w 5726957"/>
              <a:gd name="connsiteY6" fmla="*/ 3350754 h 4633265"/>
              <a:gd name="connsiteX7" fmla="*/ 1225416 w 5726957"/>
              <a:gd name="connsiteY7" fmla="*/ 2749337 h 4633265"/>
              <a:gd name="connsiteX8" fmla="*/ 22582 w 5726957"/>
              <a:gd name="connsiteY8" fmla="*/ 2712515 h 4633265"/>
              <a:gd name="connsiteX9" fmla="*/ 102362 w 5726957"/>
              <a:gd name="connsiteY9" fmla="*/ 4492220 h 4633265"/>
              <a:gd name="connsiteX10" fmla="*/ 5668542 w 5726957"/>
              <a:gd name="connsiteY10" fmla="*/ 4516768 h 4633265"/>
              <a:gd name="connsiteX11" fmla="*/ 5680815 w 5726957"/>
              <a:gd name="connsiteY11" fmla="*/ 2915033 h 4633265"/>
              <a:gd name="connsiteX0" fmla="*/ 2085241 w 5727615"/>
              <a:gd name="connsiteY0" fmla="*/ 0 h 4624510"/>
              <a:gd name="connsiteX1" fmla="*/ 2214119 w 5727615"/>
              <a:gd name="connsiteY1" fmla="*/ 2454764 h 4624510"/>
              <a:gd name="connsiteX2" fmla="*/ 2766440 w 5727615"/>
              <a:gd name="connsiteY2" fmla="*/ 2509997 h 4624510"/>
              <a:gd name="connsiteX3" fmla="*/ 2784851 w 5727615"/>
              <a:gd name="connsiteY3" fmla="*/ 1736747 h 4624510"/>
              <a:gd name="connsiteX4" fmla="*/ 3963138 w 5727615"/>
              <a:gd name="connsiteY4" fmla="*/ 1749020 h 4624510"/>
              <a:gd name="connsiteX5" fmla="*/ 3895631 w 5727615"/>
              <a:gd name="connsiteY5" fmla="*/ 3313932 h 4624510"/>
              <a:gd name="connsiteX6" fmla="*/ 1213801 w 5727615"/>
              <a:gd name="connsiteY6" fmla="*/ 3350754 h 4624510"/>
              <a:gd name="connsiteX7" fmla="*/ 1226074 w 5727615"/>
              <a:gd name="connsiteY7" fmla="*/ 2749337 h 4624510"/>
              <a:gd name="connsiteX8" fmla="*/ 23240 w 5727615"/>
              <a:gd name="connsiteY8" fmla="*/ 2712515 h 4624510"/>
              <a:gd name="connsiteX9" fmla="*/ 103020 w 5727615"/>
              <a:gd name="connsiteY9" fmla="*/ 4492220 h 4624510"/>
              <a:gd name="connsiteX10" fmla="*/ 5669200 w 5727615"/>
              <a:gd name="connsiteY10" fmla="*/ 4516768 h 4624510"/>
              <a:gd name="connsiteX11" fmla="*/ 5681473 w 5727615"/>
              <a:gd name="connsiteY11" fmla="*/ 2915033 h 4624510"/>
              <a:gd name="connsiteX0" fmla="*/ 2085241 w 5705794"/>
              <a:gd name="connsiteY0" fmla="*/ 0 h 4569965"/>
              <a:gd name="connsiteX1" fmla="*/ 2214119 w 5705794"/>
              <a:gd name="connsiteY1" fmla="*/ 2454764 h 4569965"/>
              <a:gd name="connsiteX2" fmla="*/ 2766440 w 5705794"/>
              <a:gd name="connsiteY2" fmla="*/ 2509997 h 4569965"/>
              <a:gd name="connsiteX3" fmla="*/ 2784851 w 5705794"/>
              <a:gd name="connsiteY3" fmla="*/ 1736747 h 4569965"/>
              <a:gd name="connsiteX4" fmla="*/ 3963138 w 5705794"/>
              <a:gd name="connsiteY4" fmla="*/ 1749020 h 4569965"/>
              <a:gd name="connsiteX5" fmla="*/ 3895631 w 5705794"/>
              <a:gd name="connsiteY5" fmla="*/ 3313932 h 4569965"/>
              <a:gd name="connsiteX6" fmla="*/ 1213801 w 5705794"/>
              <a:gd name="connsiteY6" fmla="*/ 3350754 h 4569965"/>
              <a:gd name="connsiteX7" fmla="*/ 1226074 w 5705794"/>
              <a:gd name="connsiteY7" fmla="*/ 2749337 h 4569965"/>
              <a:gd name="connsiteX8" fmla="*/ 23240 w 5705794"/>
              <a:gd name="connsiteY8" fmla="*/ 2712515 h 4569965"/>
              <a:gd name="connsiteX9" fmla="*/ 103020 w 5705794"/>
              <a:gd name="connsiteY9" fmla="*/ 4492220 h 4569965"/>
              <a:gd name="connsiteX10" fmla="*/ 5669200 w 5705794"/>
              <a:gd name="connsiteY10" fmla="*/ 4516768 h 4569965"/>
              <a:gd name="connsiteX11" fmla="*/ 5681473 w 5705794"/>
              <a:gd name="connsiteY11" fmla="*/ 2915033 h 4569965"/>
              <a:gd name="connsiteX0" fmla="*/ 2130872 w 5751425"/>
              <a:gd name="connsiteY0" fmla="*/ 0 h 4569965"/>
              <a:gd name="connsiteX1" fmla="*/ 2259750 w 5751425"/>
              <a:gd name="connsiteY1" fmla="*/ 2454764 h 4569965"/>
              <a:gd name="connsiteX2" fmla="*/ 2812071 w 5751425"/>
              <a:gd name="connsiteY2" fmla="*/ 2509997 h 4569965"/>
              <a:gd name="connsiteX3" fmla="*/ 2830482 w 5751425"/>
              <a:gd name="connsiteY3" fmla="*/ 1736747 h 4569965"/>
              <a:gd name="connsiteX4" fmla="*/ 4008769 w 5751425"/>
              <a:gd name="connsiteY4" fmla="*/ 1749020 h 4569965"/>
              <a:gd name="connsiteX5" fmla="*/ 3941262 w 5751425"/>
              <a:gd name="connsiteY5" fmla="*/ 3313932 h 4569965"/>
              <a:gd name="connsiteX6" fmla="*/ 1259432 w 5751425"/>
              <a:gd name="connsiteY6" fmla="*/ 3350754 h 4569965"/>
              <a:gd name="connsiteX7" fmla="*/ 1259431 w 5751425"/>
              <a:gd name="connsiteY7" fmla="*/ 2724789 h 4569965"/>
              <a:gd name="connsiteX8" fmla="*/ 68871 w 5751425"/>
              <a:gd name="connsiteY8" fmla="*/ 2712515 h 4569965"/>
              <a:gd name="connsiteX9" fmla="*/ 148651 w 5751425"/>
              <a:gd name="connsiteY9" fmla="*/ 4492220 h 4569965"/>
              <a:gd name="connsiteX10" fmla="*/ 5714831 w 5751425"/>
              <a:gd name="connsiteY10" fmla="*/ 4516768 h 4569965"/>
              <a:gd name="connsiteX11" fmla="*/ 5727104 w 5751425"/>
              <a:gd name="connsiteY11" fmla="*/ 2915033 h 4569965"/>
              <a:gd name="connsiteX0" fmla="*/ 2089357 w 5709910"/>
              <a:gd name="connsiteY0" fmla="*/ 0 h 4569965"/>
              <a:gd name="connsiteX1" fmla="*/ 2218235 w 5709910"/>
              <a:gd name="connsiteY1" fmla="*/ 2454764 h 4569965"/>
              <a:gd name="connsiteX2" fmla="*/ 2770556 w 5709910"/>
              <a:gd name="connsiteY2" fmla="*/ 2509997 h 4569965"/>
              <a:gd name="connsiteX3" fmla="*/ 2788967 w 5709910"/>
              <a:gd name="connsiteY3" fmla="*/ 1736747 h 4569965"/>
              <a:gd name="connsiteX4" fmla="*/ 3967254 w 5709910"/>
              <a:gd name="connsiteY4" fmla="*/ 1749020 h 4569965"/>
              <a:gd name="connsiteX5" fmla="*/ 3899747 w 5709910"/>
              <a:gd name="connsiteY5" fmla="*/ 3313932 h 4569965"/>
              <a:gd name="connsiteX6" fmla="*/ 1217917 w 5709910"/>
              <a:gd name="connsiteY6" fmla="*/ 3350754 h 4569965"/>
              <a:gd name="connsiteX7" fmla="*/ 1217916 w 5709910"/>
              <a:gd name="connsiteY7" fmla="*/ 2724789 h 4569965"/>
              <a:gd name="connsiteX8" fmla="*/ 27356 w 5709910"/>
              <a:gd name="connsiteY8" fmla="*/ 2712515 h 4569965"/>
              <a:gd name="connsiteX9" fmla="*/ 107136 w 5709910"/>
              <a:gd name="connsiteY9" fmla="*/ 4492220 h 4569965"/>
              <a:gd name="connsiteX10" fmla="*/ 5673316 w 5709910"/>
              <a:gd name="connsiteY10" fmla="*/ 4516768 h 4569965"/>
              <a:gd name="connsiteX11" fmla="*/ 5685589 w 5709910"/>
              <a:gd name="connsiteY11" fmla="*/ 2915033 h 4569965"/>
              <a:gd name="connsiteX0" fmla="*/ 2089357 w 5709910"/>
              <a:gd name="connsiteY0" fmla="*/ 0 h 4569965"/>
              <a:gd name="connsiteX1" fmla="*/ 2218235 w 5709910"/>
              <a:gd name="connsiteY1" fmla="*/ 2454764 h 4569965"/>
              <a:gd name="connsiteX2" fmla="*/ 2770556 w 5709910"/>
              <a:gd name="connsiteY2" fmla="*/ 2509997 h 4569965"/>
              <a:gd name="connsiteX3" fmla="*/ 2788967 w 5709910"/>
              <a:gd name="connsiteY3" fmla="*/ 1736747 h 4569965"/>
              <a:gd name="connsiteX4" fmla="*/ 3967254 w 5709910"/>
              <a:gd name="connsiteY4" fmla="*/ 1749020 h 4569965"/>
              <a:gd name="connsiteX5" fmla="*/ 3899747 w 5709910"/>
              <a:gd name="connsiteY5" fmla="*/ 3313932 h 4569965"/>
              <a:gd name="connsiteX6" fmla="*/ 1217917 w 5709910"/>
              <a:gd name="connsiteY6" fmla="*/ 3350754 h 4569965"/>
              <a:gd name="connsiteX7" fmla="*/ 1217916 w 5709910"/>
              <a:gd name="connsiteY7" fmla="*/ 2724789 h 4569965"/>
              <a:gd name="connsiteX8" fmla="*/ 27356 w 5709910"/>
              <a:gd name="connsiteY8" fmla="*/ 2712515 h 4569965"/>
              <a:gd name="connsiteX9" fmla="*/ 107136 w 5709910"/>
              <a:gd name="connsiteY9" fmla="*/ 4492220 h 4569965"/>
              <a:gd name="connsiteX10" fmla="*/ 5673316 w 5709910"/>
              <a:gd name="connsiteY10" fmla="*/ 4516768 h 4569965"/>
              <a:gd name="connsiteX11" fmla="*/ 5685589 w 5709910"/>
              <a:gd name="connsiteY11" fmla="*/ 2915033 h 4569965"/>
              <a:gd name="connsiteX0" fmla="*/ 2089357 w 5709910"/>
              <a:gd name="connsiteY0" fmla="*/ 0 h 4569965"/>
              <a:gd name="connsiteX1" fmla="*/ 2218235 w 5709910"/>
              <a:gd name="connsiteY1" fmla="*/ 2454764 h 4569965"/>
              <a:gd name="connsiteX2" fmla="*/ 2770556 w 5709910"/>
              <a:gd name="connsiteY2" fmla="*/ 2509997 h 4569965"/>
              <a:gd name="connsiteX3" fmla="*/ 2788967 w 5709910"/>
              <a:gd name="connsiteY3" fmla="*/ 1736747 h 4569965"/>
              <a:gd name="connsiteX4" fmla="*/ 3967254 w 5709910"/>
              <a:gd name="connsiteY4" fmla="*/ 1749020 h 4569965"/>
              <a:gd name="connsiteX5" fmla="*/ 3899747 w 5709910"/>
              <a:gd name="connsiteY5" fmla="*/ 3313932 h 4569965"/>
              <a:gd name="connsiteX6" fmla="*/ 1217917 w 5709910"/>
              <a:gd name="connsiteY6" fmla="*/ 3350754 h 4569965"/>
              <a:gd name="connsiteX7" fmla="*/ 1217916 w 5709910"/>
              <a:gd name="connsiteY7" fmla="*/ 2724789 h 4569965"/>
              <a:gd name="connsiteX8" fmla="*/ 27356 w 5709910"/>
              <a:gd name="connsiteY8" fmla="*/ 2712515 h 4569965"/>
              <a:gd name="connsiteX9" fmla="*/ 107136 w 5709910"/>
              <a:gd name="connsiteY9" fmla="*/ 4492220 h 4569965"/>
              <a:gd name="connsiteX10" fmla="*/ 5673316 w 5709910"/>
              <a:gd name="connsiteY10" fmla="*/ 4516768 h 4569965"/>
              <a:gd name="connsiteX11" fmla="*/ 5685589 w 5709910"/>
              <a:gd name="connsiteY11" fmla="*/ 2915033 h 4569965"/>
              <a:gd name="connsiteX0" fmla="*/ 2089357 w 5709910"/>
              <a:gd name="connsiteY0" fmla="*/ 0 h 4569965"/>
              <a:gd name="connsiteX1" fmla="*/ 2218235 w 5709910"/>
              <a:gd name="connsiteY1" fmla="*/ 2454764 h 4569965"/>
              <a:gd name="connsiteX2" fmla="*/ 2770556 w 5709910"/>
              <a:gd name="connsiteY2" fmla="*/ 2509997 h 4569965"/>
              <a:gd name="connsiteX3" fmla="*/ 2788967 w 5709910"/>
              <a:gd name="connsiteY3" fmla="*/ 1736747 h 4569965"/>
              <a:gd name="connsiteX4" fmla="*/ 3967254 w 5709910"/>
              <a:gd name="connsiteY4" fmla="*/ 1749020 h 4569965"/>
              <a:gd name="connsiteX5" fmla="*/ 3899747 w 5709910"/>
              <a:gd name="connsiteY5" fmla="*/ 3313932 h 4569965"/>
              <a:gd name="connsiteX6" fmla="*/ 1217917 w 5709910"/>
              <a:gd name="connsiteY6" fmla="*/ 3350754 h 4569965"/>
              <a:gd name="connsiteX7" fmla="*/ 1217916 w 5709910"/>
              <a:gd name="connsiteY7" fmla="*/ 2724789 h 4569965"/>
              <a:gd name="connsiteX8" fmla="*/ 27356 w 5709910"/>
              <a:gd name="connsiteY8" fmla="*/ 2712515 h 4569965"/>
              <a:gd name="connsiteX9" fmla="*/ 107136 w 5709910"/>
              <a:gd name="connsiteY9" fmla="*/ 4492220 h 4569965"/>
              <a:gd name="connsiteX10" fmla="*/ 5673316 w 5709910"/>
              <a:gd name="connsiteY10" fmla="*/ 4516768 h 4569965"/>
              <a:gd name="connsiteX11" fmla="*/ 5685589 w 5709910"/>
              <a:gd name="connsiteY11" fmla="*/ 2915033 h 4569965"/>
              <a:gd name="connsiteX0" fmla="*/ 2089357 w 5709910"/>
              <a:gd name="connsiteY0" fmla="*/ 0 h 4569965"/>
              <a:gd name="connsiteX1" fmla="*/ 2199824 w 5709910"/>
              <a:gd name="connsiteY1" fmla="*/ 2509996 h 4569965"/>
              <a:gd name="connsiteX2" fmla="*/ 2770556 w 5709910"/>
              <a:gd name="connsiteY2" fmla="*/ 2509997 h 4569965"/>
              <a:gd name="connsiteX3" fmla="*/ 2788967 w 5709910"/>
              <a:gd name="connsiteY3" fmla="*/ 1736747 h 4569965"/>
              <a:gd name="connsiteX4" fmla="*/ 3967254 w 5709910"/>
              <a:gd name="connsiteY4" fmla="*/ 1749020 h 4569965"/>
              <a:gd name="connsiteX5" fmla="*/ 3899747 w 5709910"/>
              <a:gd name="connsiteY5" fmla="*/ 3313932 h 4569965"/>
              <a:gd name="connsiteX6" fmla="*/ 1217917 w 5709910"/>
              <a:gd name="connsiteY6" fmla="*/ 3350754 h 4569965"/>
              <a:gd name="connsiteX7" fmla="*/ 1217916 w 5709910"/>
              <a:gd name="connsiteY7" fmla="*/ 2724789 h 4569965"/>
              <a:gd name="connsiteX8" fmla="*/ 27356 w 5709910"/>
              <a:gd name="connsiteY8" fmla="*/ 2712515 h 4569965"/>
              <a:gd name="connsiteX9" fmla="*/ 107136 w 5709910"/>
              <a:gd name="connsiteY9" fmla="*/ 4492220 h 4569965"/>
              <a:gd name="connsiteX10" fmla="*/ 5673316 w 5709910"/>
              <a:gd name="connsiteY10" fmla="*/ 4516768 h 4569965"/>
              <a:gd name="connsiteX11" fmla="*/ 5685589 w 5709910"/>
              <a:gd name="connsiteY11" fmla="*/ 2915033 h 4569965"/>
              <a:gd name="connsiteX0" fmla="*/ 2089357 w 5709910"/>
              <a:gd name="connsiteY0" fmla="*/ 0 h 4569965"/>
              <a:gd name="connsiteX1" fmla="*/ 2199824 w 5709910"/>
              <a:gd name="connsiteY1" fmla="*/ 2509996 h 4569965"/>
              <a:gd name="connsiteX2" fmla="*/ 2770556 w 5709910"/>
              <a:gd name="connsiteY2" fmla="*/ 2509997 h 4569965"/>
              <a:gd name="connsiteX3" fmla="*/ 2788967 w 5709910"/>
              <a:gd name="connsiteY3" fmla="*/ 1736747 h 4569965"/>
              <a:gd name="connsiteX4" fmla="*/ 3967254 w 5709910"/>
              <a:gd name="connsiteY4" fmla="*/ 1749020 h 4569965"/>
              <a:gd name="connsiteX5" fmla="*/ 3899747 w 5709910"/>
              <a:gd name="connsiteY5" fmla="*/ 3313932 h 4569965"/>
              <a:gd name="connsiteX6" fmla="*/ 1217917 w 5709910"/>
              <a:gd name="connsiteY6" fmla="*/ 3350754 h 4569965"/>
              <a:gd name="connsiteX7" fmla="*/ 1217916 w 5709910"/>
              <a:gd name="connsiteY7" fmla="*/ 2724789 h 4569965"/>
              <a:gd name="connsiteX8" fmla="*/ 27356 w 5709910"/>
              <a:gd name="connsiteY8" fmla="*/ 2712515 h 4569965"/>
              <a:gd name="connsiteX9" fmla="*/ 107136 w 5709910"/>
              <a:gd name="connsiteY9" fmla="*/ 4492220 h 4569965"/>
              <a:gd name="connsiteX10" fmla="*/ 5673316 w 5709910"/>
              <a:gd name="connsiteY10" fmla="*/ 4516768 h 4569965"/>
              <a:gd name="connsiteX11" fmla="*/ 5685589 w 5709910"/>
              <a:gd name="connsiteY11" fmla="*/ 2915033 h 4569965"/>
              <a:gd name="connsiteX0" fmla="*/ 2089357 w 5709910"/>
              <a:gd name="connsiteY0" fmla="*/ 0 h 4569965"/>
              <a:gd name="connsiteX1" fmla="*/ 2199824 w 5709910"/>
              <a:gd name="connsiteY1" fmla="*/ 2509996 h 4569965"/>
              <a:gd name="connsiteX2" fmla="*/ 2770556 w 5709910"/>
              <a:gd name="connsiteY2" fmla="*/ 2509997 h 4569965"/>
              <a:gd name="connsiteX3" fmla="*/ 2788967 w 5709910"/>
              <a:gd name="connsiteY3" fmla="*/ 1736747 h 4569965"/>
              <a:gd name="connsiteX4" fmla="*/ 3967254 w 5709910"/>
              <a:gd name="connsiteY4" fmla="*/ 1749020 h 4569965"/>
              <a:gd name="connsiteX5" fmla="*/ 3899747 w 5709910"/>
              <a:gd name="connsiteY5" fmla="*/ 3313932 h 4569965"/>
              <a:gd name="connsiteX6" fmla="*/ 1217917 w 5709910"/>
              <a:gd name="connsiteY6" fmla="*/ 3350754 h 4569965"/>
              <a:gd name="connsiteX7" fmla="*/ 1217916 w 5709910"/>
              <a:gd name="connsiteY7" fmla="*/ 2724789 h 4569965"/>
              <a:gd name="connsiteX8" fmla="*/ 27356 w 5709910"/>
              <a:gd name="connsiteY8" fmla="*/ 2712515 h 4569965"/>
              <a:gd name="connsiteX9" fmla="*/ 107136 w 5709910"/>
              <a:gd name="connsiteY9" fmla="*/ 4492220 h 4569965"/>
              <a:gd name="connsiteX10" fmla="*/ 5673316 w 5709910"/>
              <a:gd name="connsiteY10" fmla="*/ 4516768 h 4569965"/>
              <a:gd name="connsiteX11" fmla="*/ 5685589 w 5709910"/>
              <a:gd name="connsiteY11" fmla="*/ 2915033 h 456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09910" h="4569965">
                <a:moveTo>
                  <a:pt x="2089357" y="0"/>
                </a:moveTo>
                <a:cubicBezTo>
                  <a:pt x="2107257" y="484560"/>
                  <a:pt x="2153797" y="2478288"/>
                  <a:pt x="2199824" y="2509996"/>
                </a:cubicBezTo>
                <a:cubicBezTo>
                  <a:pt x="2245851" y="2541704"/>
                  <a:pt x="2746008" y="2559093"/>
                  <a:pt x="2770556" y="2509997"/>
                </a:cubicBezTo>
                <a:cubicBezTo>
                  <a:pt x="2795104" y="2460901"/>
                  <a:pt x="2699981" y="1777660"/>
                  <a:pt x="2788967" y="1736747"/>
                </a:cubicBezTo>
                <a:cubicBezTo>
                  <a:pt x="2877953" y="1695834"/>
                  <a:pt x="3886451" y="1657990"/>
                  <a:pt x="3967254" y="1749020"/>
                </a:cubicBezTo>
                <a:cubicBezTo>
                  <a:pt x="4048057" y="1840050"/>
                  <a:pt x="3959072" y="3212672"/>
                  <a:pt x="3899747" y="3313932"/>
                </a:cubicBezTo>
                <a:cubicBezTo>
                  <a:pt x="3840422" y="3415192"/>
                  <a:pt x="1247579" y="3436670"/>
                  <a:pt x="1217917" y="3350754"/>
                </a:cubicBezTo>
                <a:cubicBezTo>
                  <a:pt x="1188255" y="3264838"/>
                  <a:pt x="1244509" y="2763656"/>
                  <a:pt x="1217916" y="2724789"/>
                </a:cubicBezTo>
                <a:cubicBezTo>
                  <a:pt x="1191323" y="2685922"/>
                  <a:pt x="114295" y="2645009"/>
                  <a:pt x="27356" y="2712515"/>
                </a:cubicBezTo>
                <a:cubicBezTo>
                  <a:pt x="-59583" y="2780021"/>
                  <a:pt x="86679" y="4455397"/>
                  <a:pt x="107136" y="4492220"/>
                </a:cubicBezTo>
                <a:cubicBezTo>
                  <a:pt x="127593" y="4529043"/>
                  <a:pt x="5590468" y="4632345"/>
                  <a:pt x="5673316" y="4516768"/>
                </a:cubicBezTo>
                <a:cubicBezTo>
                  <a:pt x="5756164" y="4401191"/>
                  <a:pt x="5670247" y="3099140"/>
                  <a:pt x="5685589" y="2915033"/>
                </a:cubicBezTo>
              </a:path>
            </a:pathLst>
          </a:cu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37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0" grpId="0"/>
      <p:bldP spid="141" grpId="0"/>
      <p:bldP spid="142" grpId="0"/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Zugangsnetze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Der Weg ins Internet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8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262" y="146971"/>
            <a:ext cx="4412441" cy="3763552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36242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Zugangsnetz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Verbindung vom Endsystem zum ersten Router</a:t>
            </a:r>
          </a:p>
          <a:p>
            <a:r>
              <a:rPr lang="de-DE" dirty="0" smtClean="0"/>
              <a:t>Teils unterschiedlicher physikalischer Aufbau</a:t>
            </a:r>
          </a:p>
          <a:p>
            <a:r>
              <a:rPr lang="de-DE" dirty="0" smtClean="0"/>
              <a:t>Eigene Charakteristiken je Zugangsnetz</a:t>
            </a:r>
          </a:p>
          <a:p>
            <a:pPr lvl="1"/>
            <a:r>
              <a:rPr lang="de-DE" dirty="0" smtClean="0"/>
              <a:t>Geschwindigkeit</a:t>
            </a:r>
          </a:p>
          <a:p>
            <a:pPr lvl="1"/>
            <a:r>
              <a:rPr lang="de-DE" dirty="0" smtClean="0"/>
              <a:t>Zuverlässigkeit</a:t>
            </a:r>
          </a:p>
          <a:p>
            <a:pPr lvl="1"/>
            <a:r>
              <a:rPr lang="de-DE" dirty="0" smtClean="0"/>
              <a:t>Entfernungen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Beispiele: Wählleitung/</a:t>
            </a:r>
            <a:r>
              <a:rPr lang="de-DE" dirty="0" err="1" smtClean="0"/>
              <a:t>Dial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, DSL, „Kabel“, FTTH/FTTB, Ethernet, WLAN, LTE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Rechnernetze und verteilte Systeme                (Prof. Dr. D. Kranzlmüller)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B0E-122E-4112-8AEA-022338C1FEFA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12084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MU LRZ">
  <a:themeElements>
    <a:clrScheme name="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3BA9A4"/>
      </a:accent1>
      <a:accent2>
        <a:srgbClr val="F31F5C"/>
      </a:accent2>
      <a:accent3>
        <a:srgbClr val="FFFFFF"/>
      </a:accent3>
      <a:accent4>
        <a:srgbClr val="000000"/>
      </a:accent4>
      <a:accent5>
        <a:srgbClr val="AFD1CF"/>
      </a:accent5>
      <a:accent6>
        <a:srgbClr val="DC1B53"/>
      </a:accent6>
      <a:hlink>
        <a:srgbClr val="273B91"/>
      </a:hlink>
      <a:folHlink>
        <a:srgbClr val="F63B1C"/>
      </a:folHlink>
    </a:clrScheme>
    <a:fontScheme name="1_hpc-tool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1_hpc-tool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pc-tool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pc-tool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pc-tool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pc-tool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pc-tool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pc-tool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1600</Words>
  <Application>Microsoft Office PowerPoint</Application>
  <PresentationFormat>Bildschirmpräsentation (4:3)</PresentationFormat>
  <Paragraphs>418</Paragraphs>
  <Slides>39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39</vt:i4>
      </vt:variant>
    </vt:vector>
  </HeadingPairs>
  <TitlesOfParts>
    <vt:vector size="48" baseType="lpstr">
      <vt:lpstr>ＭＳ Ｐゴシック</vt:lpstr>
      <vt:lpstr>Arial</vt:lpstr>
      <vt:lpstr>Arial Black</vt:lpstr>
      <vt:lpstr>Calibri</vt:lpstr>
      <vt:lpstr>Calibri Light</vt:lpstr>
      <vt:lpstr>Cambria Math</vt:lpstr>
      <vt:lpstr>Wingdings</vt:lpstr>
      <vt:lpstr>1_Office Theme</vt:lpstr>
      <vt:lpstr>LMU LRZ</vt:lpstr>
      <vt:lpstr>Rechnernetze &amp; Verteilte Systeme</vt:lpstr>
      <vt:lpstr>Klausurtermin</vt:lpstr>
      <vt:lpstr>Heute</vt:lpstr>
      <vt:lpstr>Wiederholung: Schichtung</vt:lpstr>
      <vt:lpstr>Internetmodell nach Kurose/Ross</vt:lpstr>
      <vt:lpstr>Transportsystem</vt:lpstr>
      <vt:lpstr>Protokollschichtung</vt:lpstr>
      <vt:lpstr>Zugangsnetze</vt:lpstr>
      <vt:lpstr>Zugangsnetz</vt:lpstr>
      <vt:lpstr>Wählleitung</vt:lpstr>
      <vt:lpstr>Digital Subscriber Line</vt:lpstr>
      <vt:lpstr>Digital Subscriber Line (2)</vt:lpstr>
      <vt:lpstr>Kabel</vt:lpstr>
      <vt:lpstr>Fiber to the Home (FTTH)</vt:lpstr>
      <vt:lpstr>LAN</vt:lpstr>
      <vt:lpstr>Wireless LAN</vt:lpstr>
      <vt:lpstr>Wide-Area Wireless Access</vt:lpstr>
      <vt:lpstr>Verzögerung, Paketverlust, Durchsatz</vt:lpstr>
      <vt:lpstr>Paket- und Leitungsvermittlung</vt:lpstr>
      <vt:lpstr>Leitungsvermittlung</vt:lpstr>
      <vt:lpstr>Vor- und Nachteile der Leitungsvermittlung</vt:lpstr>
      <vt:lpstr>Paketvermittlung</vt:lpstr>
      <vt:lpstr>Paketvermittlung (2)</vt:lpstr>
      <vt:lpstr>Vor- und Nachteile der Paketvermittlung</vt:lpstr>
      <vt:lpstr>Paket- vs. Leitungsvermittlung</vt:lpstr>
      <vt:lpstr>Store-and-Forward-Paketvermittlung</vt:lpstr>
      <vt:lpstr>Verzögerungen</vt:lpstr>
      <vt:lpstr>Verarbeitungsverzögerung</vt:lpstr>
      <vt:lpstr>Warteschlangenverzögerung</vt:lpstr>
      <vt:lpstr>Warteschlangenverzögerung</vt:lpstr>
      <vt:lpstr>Warteschlangenverzögerung</vt:lpstr>
      <vt:lpstr>Übertragungsverzögerung</vt:lpstr>
      <vt:lpstr>Signalausbreitungsverzögerung</vt:lpstr>
      <vt:lpstr>Paketverlust</vt:lpstr>
      <vt:lpstr>Ende-zu-Ende-Verzögerung</vt:lpstr>
      <vt:lpstr>Demo: Traceroute</vt:lpstr>
      <vt:lpstr>Durchsatz</vt:lpstr>
      <vt:lpstr>Flaschenhals/Bottleneck</vt:lpstr>
      <vt:lpstr>Bottleneck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Rechnernetze &amp; Verteilte Systeme</dc:title>
  <dc:creator>quirin</dc:creator>
  <cp:lastModifiedBy>Kowalewski, Roger</cp:lastModifiedBy>
  <cp:revision>608</cp:revision>
  <cp:lastPrinted>2017-05-01T13:33:08Z</cp:lastPrinted>
  <dcterms:created xsi:type="dcterms:W3CDTF">2016-01-14T15:59:31Z</dcterms:created>
  <dcterms:modified xsi:type="dcterms:W3CDTF">2019-05-13T12:07:43Z</dcterms:modified>
</cp:coreProperties>
</file>