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3"/>
  </p:notesMasterIdLst>
  <p:handoutMasterIdLst>
    <p:handoutMasterId r:id="rId104"/>
  </p:handoutMasterIdLst>
  <p:sldIdLst>
    <p:sldId id="385" r:id="rId2"/>
    <p:sldId id="592" r:id="rId3"/>
    <p:sldId id="593" r:id="rId4"/>
    <p:sldId id="594" r:id="rId5"/>
    <p:sldId id="595" r:id="rId6"/>
    <p:sldId id="596" r:id="rId7"/>
    <p:sldId id="597" r:id="rId8"/>
    <p:sldId id="598" r:id="rId9"/>
    <p:sldId id="599" r:id="rId10"/>
    <p:sldId id="600" r:id="rId11"/>
    <p:sldId id="601" r:id="rId12"/>
    <p:sldId id="602" r:id="rId13"/>
    <p:sldId id="603" r:id="rId14"/>
    <p:sldId id="604" r:id="rId15"/>
    <p:sldId id="605" r:id="rId16"/>
    <p:sldId id="606" r:id="rId17"/>
    <p:sldId id="607" r:id="rId18"/>
    <p:sldId id="608" r:id="rId19"/>
    <p:sldId id="609" r:id="rId20"/>
    <p:sldId id="610" r:id="rId21"/>
    <p:sldId id="611" r:id="rId22"/>
    <p:sldId id="612" r:id="rId23"/>
    <p:sldId id="613" r:id="rId24"/>
    <p:sldId id="614" r:id="rId25"/>
    <p:sldId id="615" r:id="rId26"/>
    <p:sldId id="616" r:id="rId27"/>
    <p:sldId id="617" r:id="rId28"/>
    <p:sldId id="618" r:id="rId29"/>
    <p:sldId id="619" r:id="rId30"/>
    <p:sldId id="620" r:id="rId31"/>
    <p:sldId id="621" r:id="rId32"/>
    <p:sldId id="622" r:id="rId33"/>
    <p:sldId id="623" r:id="rId34"/>
    <p:sldId id="624" r:id="rId35"/>
    <p:sldId id="625" r:id="rId36"/>
    <p:sldId id="626" r:id="rId37"/>
    <p:sldId id="627" r:id="rId38"/>
    <p:sldId id="628" r:id="rId39"/>
    <p:sldId id="629" r:id="rId40"/>
    <p:sldId id="630" r:id="rId41"/>
    <p:sldId id="631" r:id="rId42"/>
    <p:sldId id="632" r:id="rId43"/>
    <p:sldId id="633" r:id="rId44"/>
    <p:sldId id="634" r:id="rId45"/>
    <p:sldId id="635" r:id="rId46"/>
    <p:sldId id="636" r:id="rId47"/>
    <p:sldId id="637" r:id="rId48"/>
    <p:sldId id="638" r:id="rId49"/>
    <p:sldId id="639" r:id="rId50"/>
    <p:sldId id="442" r:id="rId51"/>
    <p:sldId id="443" r:id="rId52"/>
    <p:sldId id="542" r:id="rId53"/>
    <p:sldId id="543" r:id="rId54"/>
    <p:sldId id="544" r:id="rId55"/>
    <p:sldId id="545" r:id="rId56"/>
    <p:sldId id="546" r:id="rId57"/>
    <p:sldId id="547" r:id="rId58"/>
    <p:sldId id="548" r:id="rId59"/>
    <p:sldId id="549" r:id="rId60"/>
    <p:sldId id="550" r:id="rId61"/>
    <p:sldId id="551" r:id="rId62"/>
    <p:sldId id="552" r:id="rId63"/>
    <p:sldId id="554" r:id="rId64"/>
    <p:sldId id="555" r:id="rId65"/>
    <p:sldId id="556" r:id="rId66"/>
    <p:sldId id="557" r:id="rId67"/>
    <p:sldId id="558" r:id="rId68"/>
    <p:sldId id="559" r:id="rId69"/>
    <p:sldId id="560" r:id="rId70"/>
    <p:sldId id="561" r:id="rId71"/>
    <p:sldId id="562" r:id="rId72"/>
    <p:sldId id="563" r:id="rId73"/>
    <p:sldId id="564" r:id="rId74"/>
    <p:sldId id="565" r:id="rId75"/>
    <p:sldId id="566" r:id="rId76"/>
    <p:sldId id="567" r:id="rId77"/>
    <p:sldId id="568" r:id="rId78"/>
    <p:sldId id="569" r:id="rId79"/>
    <p:sldId id="570" r:id="rId80"/>
    <p:sldId id="642" r:id="rId81"/>
    <p:sldId id="571" r:id="rId82"/>
    <p:sldId id="572" r:id="rId83"/>
    <p:sldId id="573" r:id="rId84"/>
    <p:sldId id="574" r:id="rId85"/>
    <p:sldId id="575" r:id="rId86"/>
    <p:sldId id="577" r:id="rId87"/>
    <p:sldId id="578" r:id="rId88"/>
    <p:sldId id="579" r:id="rId89"/>
    <p:sldId id="580" r:id="rId90"/>
    <p:sldId id="581" r:id="rId91"/>
    <p:sldId id="582" r:id="rId92"/>
    <p:sldId id="583" r:id="rId93"/>
    <p:sldId id="584" r:id="rId94"/>
    <p:sldId id="585" r:id="rId95"/>
    <p:sldId id="586" r:id="rId96"/>
    <p:sldId id="587" r:id="rId97"/>
    <p:sldId id="588" r:id="rId98"/>
    <p:sldId id="589" r:id="rId99"/>
    <p:sldId id="640" r:id="rId100"/>
    <p:sldId id="590" r:id="rId101"/>
    <p:sldId id="641" r:id="rId102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53ED14B-D214-481C-8FAB-280D8BA8BA36}">
          <p14:sldIdLst>
            <p14:sldId id="385"/>
          </p14:sldIdLst>
        </p14:section>
        <p14:section name="Kapitel 2: Hardwarenahe Schichten" id="{3082D07A-AA39-433F-94C7-B85CB059512A}">
          <p14:sldIdLst/>
        </p14:section>
        <p14:section name="Kapitel 2.1: Bitübertragungsschicht" id="{EDF9835B-637A-40C9-A0D1-486BE6F61403}">
          <p14:sldIdLst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442"/>
            <p14:sldId id="443"/>
          </p14:sldIdLst>
        </p14:section>
        <p14:section name="Kapitel 2.2: Sicherungsschicht" id="{CEF128F8-74B9-43DB-B9E9-E7299B62BE9F}">
          <p14:sldIdLst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642"/>
            <p14:sldId id="571"/>
            <p14:sldId id="572"/>
            <p14:sldId id="573"/>
            <p14:sldId id="574"/>
            <p14:sldId id="575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640"/>
            <p14:sldId id="590"/>
            <p14:sldId id="6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rin" initials="q" lastIdx="2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78835" autoAdjust="0"/>
  </p:normalViewPr>
  <p:slideViewPr>
    <p:cSldViewPr snapToGrid="0">
      <p:cViewPr varScale="1">
        <p:scale>
          <a:sx n="129" d="100"/>
          <a:sy n="129" d="100"/>
        </p:scale>
        <p:origin x="256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0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7836"/>
    </p:cViewPr>
  </p:sorterViewPr>
  <p:notesViewPr>
    <p:cSldViewPr snapToGrid="0">
      <p:cViewPr varScale="1">
        <p:scale>
          <a:sx n="81" d="100"/>
          <a:sy n="81" d="100"/>
        </p:scale>
        <p:origin x="252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0019E10-39B0-AD4A-B3C5-56104CA6B58C}" type="datetimeFigureOut">
              <a:rPr lang="de-DE" smtClean="0"/>
              <a:t>11.05.2018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CA95050-1539-1E4C-8A16-EE8E0F9F5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04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9F0CFB8-C07B-4450-90AA-28AF97BDE110}" type="datetimeFigureOut">
              <a:rPr lang="de-DE" smtClean="0"/>
              <a:t>11.05.2018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BC321DF-5BF9-422D-8EF4-C385F99DD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43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Folien 1-65: Fuchs (bis </a:t>
            </a:r>
            <a:r>
              <a:rPr lang="de-DE" dirty="0" err="1"/>
              <a:t>Shared</a:t>
            </a:r>
            <a:r>
              <a:rPr lang="de-DE" dirty="0"/>
              <a:t> Medium)</a:t>
            </a:r>
          </a:p>
          <a:p>
            <a:r>
              <a:rPr lang="de-DE" dirty="0"/>
              <a:t>Pause</a:t>
            </a:r>
          </a:p>
          <a:p>
            <a:r>
              <a:rPr lang="de-DE" dirty="0"/>
              <a:t>Folien 66-129: Kowalewski (ab CSMA)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72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NB: </a:t>
            </a:r>
            <a:r>
              <a:rPr lang="en-US" dirty="0" err="1"/>
              <a:t>Genau</a:t>
            </a:r>
            <a:r>
              <a:rPr lang="en-US" dirty="0"/>
              <a:t> </a:t>
            </a:r>
            <a:r>
              <a:rPr lang="en-US" dirty="0" err="1"/>
              <a:t>genommen</a:t>
            </a:r>
            <a:r>
              <a:rPr lang="en-US" dirty="0"/>
              <a:t> *</a:t>
            </a:r>
            <a:r>
              <a:rPr lang="en-US" dirty="0" err="1"/>
              <a:t>ist</a:t>
            </a:r>
            <a:r>
              <a:rPr lang="en-US" dirty="0"/>
              <a:t>* </a:t>
            </a:r>
            <a:r>
              <a:rPr lang="en-US" dirty="0" err="1"/>
              <a:t>ein</a:t>
            </a:r>
            <a:r>
              <a:rPr lang="en-US" dirty="0"/>
              <a:t> Leiter </a:t>
            </a:r>
            <a:r>
              <a:rPr lang="en-US" dirty="0" err="1"/>
              <a:t>ein</a:t>
            </a:r>
            <a:r>
              <a:rPr lang="en-US" dirty="0"/>
              <a:t> Medium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279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Skin-Effekt (von engl. Skin für Haut), irrtümlich auch Stromverdrängung genannt, ist ein Effekt in von </a:t>
            </a:r>
            <a:r>
              <a:rPr lang="de-DE" dirty="0" err="1"/>
              <a:t>höherfrequentem</a:t>
            </a:r>
            <a:r>
              <a:rPr lang="de-DE" dirty="0"/>
              <a:t> Wechselstrom durchflossenen elektrischen Leitern, durch den die Stromdichte im Inneren eines Leiters niedriger ist als in äußeren Bereichen. Die Ursache für den </a:t>
            </a:r>
            <a:r>
              <a:rPr lang="de-DE" dirty="0" err="1"/>
              <a:t>Skineffekt</a:t>
            </a:r>
            <a:r>
              <a:rPr lang="de-DE" dirty="0"/>
              <a:t> ist, dass die in den Leiter eindringenden Wechselfelder aufgrund der hohen Leitfähigkeit des Materials schon vor dem Erreichen des Leiterinneren weitgehend gedämpft werden.[1]</a:t>
            </a:r>
          </a:p>
          <a:p>
            <a:endParaRPr lang="de-DE" dirty="0"/>
          </a:p>
          <a:p>
            <a:r>
              <a:rPr lang="de-DE" dirty="0"/>
              <a:t>Der </a:t>
            </a:r>
            <a:r>
              <a:rPr lang="de-DE" dirty="0" err="1"/>
              <a:t>Skineffekt</a:t>
            </a:r>
            <a:r>
              <a:rPr lang="de-DE" dirty="0"/>
              <a:t> tritt in relativ zur Skin-Tiefe dicken Leitern und auch bei elektrisch leitfähigen Abschirmungen und Leitungsschirmen auf. Der Skin-Effekt begünstigt mit zunehmender Frequenz die Transferimpedanz geschirmter Leitungen und die Schirmdämpfung leitfähiger Abschirmungen, erhöht aber den </a:t>
            </a:r>
            <a:r>
              <a:rPr lang="de-DE" dirty="0" err="1"/>
              <a:t>Widerstandsbelag</a:t>
            </a:r>
            <a:r>
              <a:rPr lang="de-DE" dirty="0"/>
              <a:t> einer elektrischen Leitung.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078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Verdeutlichen</a:t>
            </a:r>
            <a:r>
              <a:rPr lang="en-US" dirty="0"/>
              <a:t> / </a:t>
            </a:r>
            <a:r>
              <a:rPr lang="en-US" dirty="0" err="1"/>
              <a:t>Fragen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Vorteile</a:t>
            </a:r>
            <a:r>
              <a:rPr lang="en-US" dirty="0"/>
              <a:t> Leiter: Medium </a:t>
            </a:r>
            <a:r>
              <a:rPr lang="en-US" dirty="0" err="1"/>
              <a:t>optimiert</a:t>
            </a:r>
            <a:r>
              <a:rPr lang="en-US" dirty="0"/>
              <a:t> f</a:t>
            </a:r>
            <a:r>
              <a:rPr lang="de-DE" dirty="0" err="1"/>
              <a:t>ür</a:t>
            </a:r>
            <a:r>
              <a:rPr lang="de-DE" dirty="0"/>
              <a:t> Übertragung, weniger Einfluss permanenter Störungen (Dämpfung)</a:t>
            </a:r>
            <a:br>
              <a:rPr lang="de-DE" dirty="0"/>
            </a:br>
            <a:r>
              <a:rPr lang="de-DE" dirty="0"/>
              <a:t>- Nachteile Leiter: Feste Infrastruktur (</a:t>
            </a:r>
            <a:r>
              <a:rPr lang="de-DE" dirty="0" err="1"/>
              <a:t>eth</a:t>
            </a:r>
            <a:r>
              <a:rPr lang="de-DE" dirty="0"/>
              <a:t> vs. </a:t>
            </a:r>
            <a:r>
              <a:rPr lang="de-DE" dirty="0" err="1"/>
              <a:t>wlan</a:t>
            </a:r>
            <a:r>
              <a:rPr lang="de-DE" dirty="0"/>
              <a:t>), höherer Einfluss akuter Störungen (Bagger)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571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Dämpfung liegt dann vor, wenn das Ausgangssignal kleiner als das Eingangssignal ist.	</a:t>
            </a:r>
          </a:p>
          <a:p>
            <a:r>
              <a:rPr lang="de-DE" dirty="0"/>
              <a:t>Verstärkung liegt dann vor, wenn das Ausgangssignal größer als das Eingangssignal ist.</a:t>
            </a:r>
          </a:p>
          <a:p>
            <a:endParaRPr lang="de-DE" dirty="0"/>
          </a:p>
          <a:p>
            <a:r>
              <a:rPr lang="de-DE" dirty="0"/>
              <a:t>Bei Verwendung des dekadischen Logarithmus werden Pegel in der Hilfsmaßeinheit Bel bzw. ihrem zehnten Teil, dem Dezibel (Einheitenzeichen dB), bei Verwendung des natürlichen Logarithmus in Neper (Einheitenzeichen </a:t>
            </a:r>
            <a:r>
              <a:rPr lang="de-DE" dirty="0" err="1"/>
              <a:t>Np</a:t>
            </a:r>
            <a:r>
              <a:rPr lang="de-DE" dirty="0"/>
              <a:t>) angegeben.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128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08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062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453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802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268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68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963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050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27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dirty="0"/>
              <a:t>Für die Tonspur: Aufbau und Benennung</a:t>
            </a:r>
            <a:r>
              <a:rPr lang="de-DE" baseline="0" dirty="0"/>
              <a:t> der verdrillten Kabel in Zusammenhang bringen (Gesamtschirmung, Aderpaarschirmung, Kategorien)</a:t>
            </a:r>
            <a:endParaRPr lang="de-DE" dirty="0"/>
          </a:p>
          <a:p>
            <a:r>
              <a:rPr lang="de-DE" dirty="0"/>
              <a:t>Abschließend hervorheben: „FTP“ (</a:t>
            </a:r>
            <a:r>
              <a:rPr lang="de-DE" dirty="0" err="1"/>
              <a:t>Foiled</a:t>
            </a:r>
            <a:r>
              <a:rPr lang="de-DE" dirty="0"/>
              <a:t> Twisted Pair) -</a:t>
            </a:r>
            <a:r>
              <a:rPr lang="en-US" dirty="0"/>
              <a:t>&gt; </a:t>
            </a:r>
            <a:r>
              <a:rPr lang="en-US" dirty="0" err="1"/>
              <a:t>Gute</a:t>
            </a:r>
            <a:r>
              <a:rPr lang="en-US" dirty="0"/>
              <a:t> </a:t>
            </a:r>
            <a:r>
              <a:rPr lang="en-US" dirty="0" err="1"/>
              <a:t>Eselsbr</a:t>
            </a:r>
            <a:r>
              <a:rPr lang="de-DE" dirty="0" err="1"/>
              <a:t>ücke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4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dirty="0"/>
              <a:t>Wichtig: definierter Leitungswellenwiderstand!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46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dirty="0"/>
              <a:t>Wichtig zu erklären:</a:t>
            </a:r>
          </a:p>
          <a:p>
            <a:pPr defTabSz="990752">
              <a:defRPr/>
            </a:pPr>
            <a:r>
              <a:rPr lang="de-DE" dirty="0"/>
              <a:t>- Warum haben Kern und Mantel stark von einander unterschiedliche optische Dichten?</a:t>
            </a:r>
          </a:p>
          <a:p>
            <a:r>
              <a:rPr lang="de-DE" dirty="0"/>
              <a:t>- Was ist beim Verlegen von Kupfer vs. Glas jeweils zu beachten? (LWL: max. Krümmungsradius)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11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Korrekte Aussprache von „Mode“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59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338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331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78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Tx/>
              <a:buChar char="-"/>
            </a:pPr>
            <a:r>
              <a:rPr lang="de-DE" dirty="0"/>
              <a:t>Das Integral ist die </a:t>
            </a:r>
            <a:r>
              <a:rPr lang="de-DE" dirty="0" err="1"/>
              <a:t>Fourierdarstellung</a:t>
            </a:r>
            <a:r>
              <a:rPr lang="de-DE" dirty="0"/>
              <a:t>!</a:t>
            </a:r>
          </a:p>
          <a:p>
            <a:pPr marL="185766" indent="-185766">
              <a:buFontTx/>
              <a:buChar char="-"/>
            </a:pPr>
            <a:r>
              <a:rPr lang="de-DE" dirty="0"/>
              <a:t>Meiner Meinung nach sind die sin-/cos-Termine die sog.</a:t>
            </a:r>
            <a:r>
              <a:rPr lang="de-DE" baseline="0" dirty="0"/>
              <a:t> Harmonische mit </a:t>
            </a:r>
            <a:r>
              <a:rPr lang="de-DE" baseline="0" dirty="0" err="1"/>
              <a:t>a_k</a:t>
            </a:r>
            <a:r>
              <a:rPr lang="de-DE" baseline="0" dirty="0"/>
              <a:t> und </a:t>
            </a:r>
            <a:r>
              <a:rPr lang="de-DE" baseline="0" dirty="0" err="1"/>
              <a:t>b_k</a:t>
            </a:r>
            <a:r>
              <a:rPr lang="de-DE" baseline="0" dirty="0"/>
              <a:t> als deren Amplitude. Ich bin mir nicht sicher, ob es eine „</a:t>
            </a:r>
            <a:r>
              <a:rPr lang="de-DE" baseline="0" dirty="0" err="1"/>
              <a:t>n-te</a:t>
            </a:r>
            <a:r>
              <a:rPr lang="de-DE" baseline="0" dirty="0"/>
              <a:t> Harmonische“ gibt.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37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MAC – Media Access Control</a:t>
            </a:r>
          </a:p>
          <a:p>
            <a:r>
              <a:rPr lang="de-DE" dirty="0"/>
              <a:t>CSMA - Carrier Sense</a:t>
            </a:r>
            <a:r>
              <a:rPr lang="de-DE" baseline="0" dirty="0"/>
              <a:t> Multiple Access</a:t>
            </a:r>
          </a:p>
          <a:p>
            <a:r>
              <a:rPr lang="de-DE" baseline="0" dirty="0"/>
              <a:t>MACA – Multiple Access </a:t>
            </a:r>
            <a:r>
              <a:rPr lang="de-DE" baseline="0" dirty="0" err="1"/>
              <a:t>Collision</a:t>
            </a:r>
            <a:r>
              <a:rPr lang="de-DE" baseline="0" dirty="0"/>
              <a:t> </a:t>
            </a:r>
            <a:r>
              <a:rPr lang="de-DE" baseline="0" dirty="0" err="1"/>
              <a:t>Avoidance</a:t>
            </a:r>
            <a:endParaRPr lang="de-DE" baseline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7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Evtl. verdeutlichen durch Beispiel: CD auf Kassette überspielen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838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dirty="0"/>
              <a:t>Problem: Spezifikation des genauen Zeitpunkts der Abtastung! Wird in der Animation bei der 5. Abtastung</a:t>
            </a:r>
            <a:r>
              <a:rPr lang="de-DE" baseline="0" dirty="0"/>
              <a:t> deutlich!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0990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Evtl. Schwebung erwähnen, insb. für F_s </a:t>
            </a:r>
            <a:r>
              <a:rPr lang="en-US" dirty="0"/>
              <a:t>= 2 * </a:t>
            </a:r>
            <a:r>
              <a:rPr lang="en-US" dirty="0" err="1"/>
              <a:t>F_max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35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40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Statt Signalzustand besser Symbole verwenden?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de-DE" dirty="0" err="1"/>
              <a:t>efinition</a:t>
            </a:r>
            <a:r>
              <a:rPr lang="de-DE" dirty="0"/>
              <a:t> „Bit“ wiederholen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38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Lediglich 5 Signalwechsel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4664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4685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174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873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38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dirty="0"/>
              <a:t>Teilung der Schicht 2 ist abhängig vom Anwendungsfall - lediglich bei geteilten</a:t>
            </a:r>
            <a:r>
              <a:rPr lang="de-DE" baseline="0" dirty="0"/>
              <a:t> Medien zum tragen!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667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NB: Da oft falsch gehört: Kurz erwähnen, dass Symbol für Entropie Eta (nicht H) ist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69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476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7076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9685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Unterschied: Bit /</a:t>
            </a:r>
            <a:r>
              <a:rPr lang="de-DE" baseline="0" dirty="0"/>
              <a:t> Baud</a:t>
            </a:r>
          </a:p>
          <a:p>
            <a:r>
              <a:rPr lang="de-DE" baseline="0" dirty="0"/>
              <a:t>Problem: Abtastungszeitpunkt</a:t>
            </a:r>
          </a:p>
          <a:p>
            <a:r>
              <a:rPr lang="de-DE" baseline="0" dirty="0"/>
              <a:t>Selbstsynchronisierung Manchester-Code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8053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4340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852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Frage: Was sind „halbe Bits“?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7598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0335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dirty="0"/>
              <a:t>Wieso ist die PIN-Festlegung Protokollbestandteil der Ebene 1? Schicht 1 ist die nächste am Draht</a:t>
            </a:r>
          </a:p>
          <a:p>
            <a:r>
              <a:rPr lang="de-DE" sz="1300" dirty="0"/>
              <a:t>Welche Übertragungsmedien können </a:t>
            </a:r>
            <a:r>
              <a:rPr lang="de-DE" sz="1300" dirty="0" err="1"/>
              <a:t>Shared</a:t>
            </a:r>
            <a:r>
              <a:rPr lang="de-DE" sz="1300" dirty="0"/>
              <a:t> Media sein? Eigentlich können es so gut wie alle sein, insb. die Luft sowie Kabel.</a:t>
            </a:r>
          </a:p>
          <a:p>
            <a:endParaRPr lang="de-DE" sz="1300" dirty="0"/>
          </a:p>
          <a:p>
            <a:r>
              <a:rPr lang="de-DE" sz="1300" dirty="0"/>
              <a:t>Was besagt das Abtasttheorem? ein auf </a:t>
            </a:r>
            <a:r>
              <a:rPr lang="de-DE" sz="1300" dirty="0" err="1"/>
              <a:t>f_max</a:t>
            </a:r>
            <a:r>
              <a:rPr lang="de-DE" sz="1300" dirty="0"/>
              <a:t> bandbegrenztes Signal muss mit einer Frequenz von größer 2*</a:t>
            </a:r>
            <a:r>
              <a:rPr lang="de-DE" sz="1300" dirty="0" err="1"/>
              <a:t>f_max</a:t>
            </a:r>
            <a:r>
              <a:rPr lang="de-DE" sz="1300" dirty="0"/>
              <a:t> abgetastet werden, damit man es aus dem zeitdiskreten Signal wieder exakt rekonstruieren kann</a:t>
            </a:r>
          </a:p>
          <a:p>
            <a:endParaRPr lang="de-DE" sz="1300" dirty="0"/>
          </a:p>
          <a:p>
            <a:r>
              <a:rPr lang="de-DE" sz="1300" dirty="0"/>
              <a:t>Welche zwei Bandbreitenbegriffe gibt es? Wir haben die Bandbreite des Signals und eines Mediums behandelt</a:t>
            </a:r>
          </a:p>
          <a:p>
            <a:endParaRPr lang="de-DE" sz="1300" dirty="0"/>
          </a:p>
          <a:p>
            <a:r>
              <a:rPr lang="de-DE" sz="1300" dirty="0"/>
              <a:t>Wodurch wird die Übertragungsrate beeinflusst?</a:t>
            </a:r>
          </a:p>
          <a:p>
            <a:r>
              <a:rPr lang="de-DE" sz="1300" dirty="0"/>
              <a:t>Gesetz von </a:t>
            </a:r>
            <a:r>
              <a:rPr lang="de-DE" sz="1300" dirty="0" err="1"/>
              <a:t>Nyquist</a:t>
            </a:r>
            <a:r>
              <a:rPr lang="de-DE" sz="1300" dirty="0"/>
              <a:t>: bei rauschfreiem Kanal: U-Rate = 2 * Bandbreite * </a:t>
            </a:r>
            <a:r>
              <a:rPr lang="de-DE" sz="1300" dirty="0" err="1"/>
              <a:t>ld</a:t>
            </a:r>
            <a:r>
              <a:rPr lang="de-DE" sz="1300" dirty="0"/>
              <a:t>(M) [Bit/s] bei M Symbolen</a:t>
            </a:r>
          </a:p>
          <a:p>
            <a:r>
              <a:rPr lang="de-DE" sz="1300" dirty="0"/>
              <a:t>Gesetz von Shannon: für Kanal mit Rauschen: </a:t>
            </a:r>
            <a:r>
              <a:rPr lang="de-DE" sz="1300" dirty="0" err="1"/>
              <a:t>Ü</a:t>
            </a:r>
            <a:r>
              <a:rPr lang="de-DE" sz="1300" dirty="0"/>
              <a:t>-Rate = Bandbreite * </a:t>
            </a:r>
            <a:r>
              <a:rPr lang="de-DE" sz="1300" dirty="0" err="1"/>
              <a:t>ld</a:t>
            </a:r>
            <a:r>
              <a:rPr lang="de-DE" sz="1300" dirty="0"/>
              <a:t>(1+S/N) bei S/N Signal-Rausch-Verhältnis </a:t>
            </a:r>
          </a:p>
          <a:p>
            <a:endParaRPr lang="de-DE" sz="1300" dirty="0"/>
          </a:p>
          <a:p>
            <a:r>
              <a:rPr lang="de-DE" sz="1300" dirty="0"/>
              <a:t>Wie unterscheiden sich Bitrate und Baud bei der Manchester Codierung? </a:t>
            </a:r>
            <a:r>
              <a:rPr lang="is-IS" sz="1300" dirty="0"/>
              <a:t>1:2</a:t>
            </a:r>
          </a:p>
          <a:p>
            <a:endParaRPr lang="is-IS" sz="1300" dirty="0"/>
          </a:p>
          <a:p>
            <a:r>
              <a:rPr lang="de-DE" sz="1300" dirty="0"/>
              <a:t>Was bedeutet das Bandbreitenlängenprodukt bei Medien? bleibt stets konstant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46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Einstieg: „Was ist eigentlich Information?“ (informationstheoretische </a:t>
            </a:r>
            <a:r>
              <a:rPr lang="de-DE" dirty="0" err="1"/>
              <a:t>Def</a:t>
            </a:r>
            <a:r>
              <a:rPr lang="de-DE" dirty="0"/>
              <a:t>.)</a:t>
            </a: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Wissen</a:t>
            </a:r>
            <a:r>
              <a:rPr lang="en-US" dirty="0">
                <a:sym typeface="Wingdings" panose="05000000000000000000" pitchFamily="2" charset="2"/>
              </a:rPr>
              <a:t>, das von Sender </a:t>
            </a:r>
            <a:r>
              <a:rPr lang="en-US" dirty="0" err="1">
                <a:sym typeface="Wingdings" panose="05000000000000000000" pitchFamily="2" charset="2"/>
              </a:rPr>
              <a:t>zu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Empf</a:t>
            </a:r>
            <a:r>
              <a:rPr lang="de-DE" dirty="0" err="1">
                <a:sym typeface="Wingdings" panose="05000000000000000000" pitchFamily="2" charset="2"/>
              </a:rPr>
              <a:t>änger</a:t>
            </a:r>
            <a:r>
              <a:rPr lang="de-DE" dirty="0">
                <a:sym typeface="Wingdings" panose="05000000000000000000" pitchFamily="2" charset="2"/>
              </a:rPr>
              <a:t> über zuvor vereinbartes Protokoll (</a:t>
            </a:r>
            <a:r>
              <a:rPr lang="en-US" dirty="0">
                <a:sym typeface="Wingdings" panose="05000000000000000000" pitchFamily="2" charset="2"/>
              </a:rPr>
              <a:t>&lt;</a:t>
            </a:r>
            <a:r>
              <a:rPr lang="de-DE" dirty="0">
                <a:sym typeface="Wingdings" panose="05000000000000000000" pitchFamily="2" charset="2"/>
              </a:rPr>
              <a:t> bisherige VL) mittels Signalen über ein Medium (&lt; diese VL) vermittelt wird</a:t>
            </a:r>
            <a:endParaRPr lang="de-DE" dirty="0"/>
          </a:p>
          <a:p>
            <a:endParaRPr lang="de-DE" dirty="0"/>
          </a:p>
          <a:p>
            <a:r>
              <a:rPr lang="de-DE" dirty="0"/>
              <a:t>Motivation für Kapitel 2:</a:t>
            </a:r>
            <a:br>
              <a:rPr lang="de-DE" dirty="0"/>
            </a:br>
            <a:r>
              <a:rPr lang="de-DE" dirty="0"/>
              <a:t>- Bis jetzt in der VL behandelt: S, </a:t>
            </a:r>
            <a:r>
              <a:rPr lang="de-DE" dirty="0" err="1"/>
              <a:t>message</a:t>
            </a:r>
            <a:r>
              <a:rPr lang="de-DE" dirty="0"/>
              <a:t>, D</a:t>
            </a:r>
            <a:br>
              <a:rPr lang="de-DE" dirty="0"/>
            </a:br>
            <a:r>
              <a:rPr lang="de-DE" dirty="0"/>
              <a:t>Wir beantworten jetzt die folgenden Fragen:</a:t>
            </a:r>
            <a:br>
              <a:rPr lang="de-DE" dirty="0"/>
            </a:br>
            <a:r>
              <a:rPr lang="de-DE" dirty="0"/>
              <a:t>- Welche Kategorien und Eigenschaften lassen sich für CH benennen?</a:t>
            </a:r>
            <a:br>
              <a:rPr lang="de-DE" dirty="0"/>
            </a:br>
            <a:r>
              <a:rPr lang="de-DE" dirty="0"/>
              <a:t>- Was unterscheidet ein Signal von einer „Nachricht“?</a:t>
            </a:r>
          </a:p>
          <a:p>
            <a:r>
              <a:rPr lang="de-DE" dirty="0"/>
              <a:t>- Welche Aufgaben lassen sich daraus für T und R ableiten?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44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dirty="0"/>
              <a:t>Welche </a:t>
            </a:r>
            <a:r>
              <a:rPr lang="de-DE" sz="1300" dirty="0" err="1"/>
              <a:t>Trägermodulationsartn</a:t>
            </a:r>
            <a:r>
              <a:rPr lang="de-DE" sz="1300" dirty="0"/>
              <a:t> gibt es? Amplitude, Frequenz, Phase</a:t>
            </a:r>
          </a:p>
          <a:p>
            <a:endParaRPr lang="de-DE" sz="1300" dirty="0"/>
          </a:p>
          <a:p>
            <a:r>
              <a:rPr lang="de-DE" sz="1300" dirty="0"/>
              <a:t>Welche Teilschritte umfasst die Digitalisierung analoger Signale? </a:t>
            </a:r>
            <a:r>
              <a:rPr lang="de-DE" sz="1300" dirty="0" err="1"/>
              <a:t>Diskretisierung</a:t>
            </a:r>
            <a:r>
              <a:rPr lang="de-DE" sz="1300" dirty="0"/>
              <a:t>, Quantisierung, Codierung</a:t>
            </a:r>
          </a:p>
          <a:p>
            <a:endParaRPr lang="de-DE" sz="1300" dirty="0"/>
          </a:p>
          <a:p>
            <a:r>
              <a:rPr lang="de-DE" sz="1300" dirty="0"/>
              <a:t>Was bedeutet Modendispersion? Laufzeitunterschiede der Lichtstrahlen aufgrund unterschiedlicher Wege durch das Medium</a:t>
            </a:r>
          </a:p>
          <a:p>
            <a:endParaRPr lang="de-DE" sz="1300" dirty="0"/>
          </a:p>
          <a:p>
            <a:r>
              <a:rPr lang="de-DE" sz="1300" dirty="0"/>
              <a:t>Unterschiede synchroner und asynchroner Übertragung? Folien 52 und 53</a:t>
            </a:r>
          </a:p>
          <a:p>
            <a:endParaRPr lang="de-DE" sz="1300" dirty="0"/>
          </a:p>
          <a:p>
            <a:r>
              <a:rPr lang="de-DE" sz="1300" dirty="0"/>
              <a:t>Nennen Sie wesentliche Störeinflüsse bei elektrischen Leitern: Nebensprechen, Ein-/Ausstrahlung, Reflexion, Erdschleifen, Skin-Effekt, Bagger :-)</a:t>
            </a:r>
          </a:p>
          <a:p>
            <a:endParaRPr lang="de-DE" sz="1300" dirty="0"/>
          </a:p>
          <a:p>
            <a:r>
              <a:rPr lang="de-DE" sz="1300" dirty="0"/>
              <a:t>Wieso tritt bei Monomodefasern keine Modendispersion auf? Kern klein genug -- _</a:t>
            </a:r>
            <a:r>
              <a:rPr lang="de-DE" sz="1300" dirty="0" err="1"/>
              <a:t>MONO_mode</a:t>
            </a:r>
            <a:endParaRPr lang="de-DE" sz="13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6738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29629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74125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Header-Feld kann zum Beispiel dafür verwendet werden, um den Typen des Frames zu encodieren (Control-Frame </a:t>
            </a:r>
            <a:r>
              <a:rPr lang="de-DE" dirty="0" err="1"/>
              <a:t>vs</a:t>
            </a:r>
            <a:r>
              <a:rPr lang="de-DE" dirty="0"/>
              <a:t> Data Frame).</a:t>
            </a:r>
          </a:p>
          <a:p>
            <a:r>
              <a:rPr lang="de-DE" dirty="0"/>
              <a:t>Auf Basis Des Typ-Feldes kann wiederum auf der Empfänger-Seite entschieden werden, an welche Software auf Schicht 3 der Frame-Payload weitergereicht wird (IPv4, IPv6…). </a:t>
            </a:r>
          </a:p>
        </p:txBody>
      </p:sp>
    </p:spTree>
    <p:extLst>
      <p:ext uri="{BB962C8B-B14F-4D97-AF65-F5344CB8AC3E}">
        <p14:creationId xmlns:p14="http://schemas.microsoft.com/office/powerpoint/2010/main" val="19762695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0395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6730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0176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6349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93133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Kanallänge ist der einfache Weg, nicht der Round Trip</a:t>
            </a:r>
          </a:p>
          <a:p>
            <a:endParaRPr lang="de-DE" dirty="0"/>
          </a:p>
          <a:p>
            <a:r>
              <a:rPr lang="de-DE" dirty="0"/>
              <a:t>K &gt;= 1 -&gt; Mindestrahmenlänge ist zu klein, da ein Sender die vollständige Nachricht übertragen kann bevor ein Konflikt erkannt wird</a:t>
            </a:r>
          </a:p>
          <a:p>
            <a:r>
              <a:rPr lang="de-DE" dirty="0"/>
              <a:t>K &lt; 1: CSMA / CD Verfahren sind praktikabel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941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6440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05575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8069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</a:t>
            </a:r>
            <a:r>
              <a:rPr lang="de-DE" baseline="-25000" dirty="0"/>
              <a:t>0 </a:t>
            </a:r>
            <a:r>
              <a:rPr lang="de-DE" baseline="0" dirty="0"/>
              <a:t>ist die Lichtgeschwindigkeit im Vakuum.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12839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maximale Größe von 1500 Bytes ist historisch begründet, da der erste Standard bereits 1978 verabschiedet wurde und RAM damals noch eine teure </a:t>
            </a:r>
            <a:r>
              <a:rPr lang="de-DE" dirty="0" err="1"/>
              <a:t>Resource</a:t>
            </a:r>
            <a:r>
              <a:rPr lang="de-DE" dirty="0"/>
              <a:t> war.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2573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6387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51688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Frage: Was ist eine Kollisionsdomäne?</a:t>
            </a:r>
          </a:p>
        </p:txBody>
      </p:sp>
    </p:spTree>
    <p:extLst>
      <p:ext uri="{BB962C8B-B14F-4D97-AF65-F5344CB8AC3E}">
        <p14:creationId xmlns:p14="http://schemas.microsoft.com/office/powerpoint/2010/main" val="37021126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Switches ergeben einen drastischen Performance-Gewinn durch besseren Durchsatz.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8317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Frage: Macht der Einsatz vom CSMA / CD auf untere WiFi (802.11) Sinn?</a:t>
            </a:r>
          </a:p>
        </p:txBody>
      </p:sp>
    </p:spTree>
    <p:extLst>
      <p:ext uri="{BB962C8B-B14F-4D97-AF65-F5344CB8AC3E}">
        <p14:creationId xmlns:p14="http://schemas.microsoft.com/office/powerpoint/2010/main" val="375386009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94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199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58194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9861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6933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28693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0380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09910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9561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0957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Gerade Parität: Das Paritätsbit erkennt alle Fehler, bei denen eine gerade Anzahl an Bits zerstört wurde.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Ungerade Parität: Das Paritätsbit erkennt alle Fehler, bei denen eine ungerade Anzahl an Bits zerstört wurde.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Das sind 50% aller Fehler!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00797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47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9603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581379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31005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85732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75656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3275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634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321DF-5BF9-422D-8EF4-C385F99DD261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8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6050-FC1B-45C2-816A-BDB2A19BD756}" type="datetime1">
              <a:rPr lang="de-DE" smtClean="0"/>
              <a:t>11.05.2018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8195"/>
            <a:ext cx="2057400" cy="365125"/>
          </a:xfrm>
          <a:prstGeom prst="rect">
            <a:avLst/>
          </a:prstGeom>
        </p:spPr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mnmLogo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0" y="5696143"/>
            <a:ext cx="3957321" cy="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A084-14DA-4E68-A32B-0E376A34C709}" type="datetime1">
              <a:rPr lang="de-DE" smtClean="0"/>
              <a:t>11.05.2018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1EEF1F-348E-45A5-8197-302475448155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1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65D3-9193-453E-8D9E-18DB1AC11403}" type="datetime1">
              <a:rPr lang="de-DE" smtClean="0"/>
              <a:t>11.05.2018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F09684-C591-4DB2-82E0-9FF70369DE02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68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248553" y="1556792"/>
            <a:ext cx="7266270" cy="4310608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71AF5-2802-4E15-AC1A-99DEC3EC4C79}" type="datetime1">
              <a:rPr lang="de-DE" sz="1108" smtClean="0"/>
              <a:t>11.05.2018</a:t>
            </a:fld>
            <a:endParaRPr lang="de-DE" sz="1108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8DD310-5214-4418-B62A-9D0852E6AC09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2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3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DFF-43B9-4EFD-AD2B-7459A46B76E2}" type="datetime1">
              <a:rPr lang="de-DE" smtClean="0"/>
              <a:t>11.05.2018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5298ED-07FD-4079-943C-255249B5A95C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03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BF8A-781A-4E2A-9A6F-2FA9F63F0C86}" type="datetime1">
              <a:rPr lang="de-DE" smtClean="0"/>
              <a:t>11.05.2018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72E48C5-184E-472B-99B0-F8FBD6DBDFCB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2426-981E-4A3B-9168-5E91AD5CB794}" type="datetime1">
              <a:rPr lang="de-DE" smtClean="0"/>
              <a:t>11.05.2018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1FDF7B-4815-475D-8F2E-8F2DD48BF01E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54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2541-9011-4857-8906-2E69EB43C293}" type="datetime1">
              <a:rPr lang="de-DE" smtClean="0"/>
              <a:t>11.05.2018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84ED03-4C09-444A-A778-F29A4E759492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0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1D3D-151E-468A-8C5C-268D4502F64C}" type="datetime1">
              <a:rPr lang="de-DE" smtClean="0"/>
              <a:t>11.05.2018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CC4796-AE6D-4ADB-A834-07DC94989AC1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5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9750B-2F27-4C57-BF30-7A8319686BEB}" type="datetime1">
              <a:rPr lang="de-DE" smtClean="0"/>
              <a:t>11.05.2018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F4F632-1FF4-404D-ACC9-58C705B23BA7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68AB-E5E4-4B0D-84D8-27B9A54C3BD1}" type="datetime1">
              <a:rPr lang="de-DE" smtClean="0"/>
              <a:t>11.05.2018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0425175-BDE0-4AF8-A33B-B44E466C458E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5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0B7B-5D83-493F-A600-F46F43FE8DD1}" type="datetime1">
              <a:rPr lang="de-DE" smtClean="0"/>
              <a:t>11.05.2018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9D225B-7DEC-436D-A053-5D58AD531E24}"/>
              </a:ext>
            </a:extLst>
          </p:cNvPr>
          <p:cNvSpPr txBox="1"/>
          <p:nvPr userDrawn="1"/>
        </p:nvSpPr>
        <p:spPr>
          <a:xfrm>
            <a:off x="7621929" y="6354374"/>
            <a:ext cx="893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E3D3BD1-0FBA-4E19-ABD2-2B2AE3880D74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0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66F9-37B0-45AC-8916-176146B613FC}" type="datetime1">
              <a:rPr lang="de-DE" smtClean="0"/>
              <a:t>11.05.2018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8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Rechnernetze und verteilte Systeme                (Prof. Dr. D. Kranzlmüller)</a:t>
            </a:r>
          </a:p>
        </p:txBody>
      </p:sp>
      <p:pic>
        <p:nvPicPr>
          <p:cNvPr id="7" name="Bild 6" descr="mnmLogoNeu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6398990"/>
            <a:ext cx="1463040" cy="2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Rechnernetze &amp; Verteilte Systeme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826610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/>
              <a:t>Ludwig-Maximilians-Universität München</a:t>
            </a:r>
          </a:p>
          <a:p>
            <a:r>
              <a:rPr lang="de-DE" sz="2000" dirty="0"/>
              <a:t>Sommersemester 2018</a:t>
            </a:r>
          </a:p>
          <a:p>
            <a:endParaRPr lang="de-DE" sz="2000" dirty="0"/>
          </a:p>
          <a:p>
            <a:r>
              <a:rPr lang="de-DE" sz="2000" dirty="0"/>
              <a:t>Prof. Dr. D. Kranzlmüller,</a:t>
            </a:r>
          </a:p>
          <a:p>
            <a:r>
              <a:rPr lang="de-DE" sz="2000" dirty="0" err="1"/>
              <a:t>M.Sc</a:t>
            </a:r>
            <a:r>
              <a:rPr lang="de-DE" sz="2000" dirty="0"/>
              <a:t>. P. Jungblut, </a:t>
            </a:r>
            <a:r>
              <a:rPr lang="de-DE" sz="2000" dirty="0" err="1"/>
              <a:t>M.Sc</a:t>
            </a:r>
            <a:r>
              <a:rPr lang="de-DE" sz="2000" dirty="0"/>
              <a:t>. R. Kowalewski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9172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49" y="365126"/>
            <a:ext cx="8362951" cy="1171163"/>
          </a:xfrm>
        </p:spPr>
        <p:txBody>
          <a:bodyPr>
            <a:normAutofit fontScale="90000"/>
          </a:bodyPr>
          <a:lstStyle/>
          <a:p>
            <a:r>
              <a:rPr lang="de-DE" dirty="0"/>
              <a:t>Klassifizierung der Übertragungsmedien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Rechteck 11"/>
          <p:cNvSpPr/>
          <p:nvPr/>
        </p:nvSpPr>
        <p:spPr>
          <a:xfrm>
            <a:off x="3851614" y="1544638"/>
            <a:ext cx="1362253" cy="68618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Medien</a:t>
            </a:r>
          </a:p>
        </p:txBody>
      </p:sp>
      <p:sp>
        <p:nvSpPr>
          <p:cNvPr id="8" name="Rechteck 16"/>
          <p:cNvSpPr/>
          <p:nvPr/>
        </p:nvSpPr>
        <p:spPr>
          <a:xfrm>
            <a:off x="5409581" y="2631917"/>
            <a:ext cx="2076583" cy="68618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Leiterungebundene Übertragung</a:t>
            </a:r>
          </a:p>
        </p:txBody>
      </p:sp>
      <p:sp>
        <p:nvSpPr>
          <p:cNvPr id="9" name="Rechteck 17"/>
          <p:cNvSpPr/>
          <p:nvPr/>
        </p:nvSpPr>
        <p:spPr>
          <a:xfrm>
            <a:off x="1715964" y="2631917"/>
            <a:ext cx="2076583" cy="68618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Leitergebundene Übertragung</a:t>
            </a:r>
          </a:p>
        </p:txBody>
      </p:sp>
      <p:sp>
        <p:nvSpPr>
          <p:cNvPr id="10" name="Rechteck 19"/>
          <p:cNvSpPr/>
          <p:nvPr/>
        </p:nvSpPr>
        <p:spPr>
          <a:xfrm>
            <a:off x="2944487" y="3973589"/>
            <a:ext cx="1801272" cy="68618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Lichtwellenleiter</a:t>
            </a:r>
          </a:p>
        </p:txBody>
      </p:sp>
      <p:sp>
        <p:nvSpPr>
          <p:cNvPr id="11" name="Rechteck 20"/>
          <p:cNvSpPr/>
          <p:nvPr/>
        </p:nvSpPr>
        <p:spPr>
          <a:xfrm>
            <a:off x="823861" y="3973589"/>
            <a:ext cx="1801272" cy="68618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Elektrische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Leiter</a:t>
            </a:r>
          </a:p>
        </p:txBody>
      </p:sp>
      <p:sp>
        <p:nvSpPr>
          <p:cNvPr id="12" name="Rechteck 34"/>
          <p:cNvSpPr/>
          <p:nvPr/>
        </p:nvSpPr>
        <p:spPr>
          <a:xfrm>
            <a:off x="4758232" y="5266798"/>
            <a:ext cx="621164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Funk</a:t>
            </a:r>
          </a:p>
        </p:txBody>
      </p:sp>
      <p:sp>
        <p:nvSpPr>
          <p:cNvPr id="13" name="Rechteck 35"/>
          <p:cNvSpPr/>
          <p:nvPr/>
        </p:nvSpPr>
        <p:spPr>
          <a:xfrm>
            <a:off x="6382704" y="5819842"/>
            <a:ext cx="1125741" cy="68440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Satelliten-übertragung</a:t>
            </a:r>
          </a:p>
        </p:txBody>
      </p:sp>
      <p:sp>
        <p:nvSpPr>
          <p:cNvPr id="14" name="Rechteck 36"/>
          <p:cNvSpPr/>
          <p:nvPr/>
        </p:nvSpPr>
        <p:spPr>
          <a:xfrm>
            <a:off x="5428960" y="5266798"/>
            <a:ext cx="1054977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Mikrowelle</a:t>
            </a:r>
          </a:p>
        </p:txBody>
      </p:sp>
      <p:sp>
        <p:nvSpPr>
          <p:cNvPr id="15" name="Rechteck 38"/>
          <p:cNvSpPr/>
          <p:nvPr/>
        </p:nvSpPr>
        <p:spPr>
          <a:xfrm>
            <a:off x="7023395" y="5262567"/>
            <a:ext cx="747572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Infrarot</a:t>
            </a:r>
          </a:p>
        </p:txBody>
      </p:sp>
      <p:sp>
        <p:nvSpPr>
          <p:cNvPr id="16" name="Rechteck 39"/>
          <p:cNvSpPr/>
          <p:nvPr/>
        </p:nvSpPr>
        <p:spPr>
          <a:xfrm>
            <a:off x="7801697" y="5262567"/>
            <a:ext cx="952682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Laserlinks</a:t>
            </a:r>
          </a:p>
        </p:txBody>
      </p:sp>
      <p:cxnSp>
        <p:nvCxnSpPr>
          <p:cNvPr id="17" name="Gerade Verbindung 46"/>
          <p:cNvCxnSpPr>
            <a:stCxn id="7" idx="2"/>
            <a:endCxn id="8" idx="0"/>
          </p:cNvCxnSpPr>
          <p:nvPr/>
        </p:nvCxnSpPr>
        <p:spPr>
          <a:xfrm>
            <a:off x="4532741" y="2230822"/>
            <a:ext cx="1915132" cy="401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9"/>
          <p:cNvCxnSpPr>
            <a:stCxn id="7" idx="2"/>
            <a:endCxn id="9" idx="0"/>
          </p:cNvCxnSpPr>
          <p:nvPr/>
        </p:nvCxnSpPr>
        <p:spPr>
          <a:xfrm flipH="1">
            <a:off x="2754256" y="2230822"/>
            <a:ext cx="1778485" cy="401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58"/>
          <p:cNvSpPr/>
          <p:nvPr/>
        </p:nvSpPr>
        <p:spPr>
          <a:xfrm>
            <a:off x="806711" y="5262567"/>
            <a:ext cx="794876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Verdrillt</a:t>
            </a:r>
          </a:p>
        </p:txBody>
      </p:sp>
      <p:sp>
        <p:nvSpPr>
          <p:cNvPr id="20" name="Rechteck 59"/>
          <p:cNvSpPr/>
          <p:nvPr/>
        </p:nvSpPr>
        <p:spPr>
          <a:xfrm>
            <a:off x="1830257" y="5262567"/>
            <a:ext cx="794876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Koax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60"/>
          <p:cNvSpPr/>
          <p:nvPr/>
        </p:nvSpPr>
        <p:spPr>
          <a:xfrm>
            <a:off x="2696834" y="5833822"/>
            <a:ext cx="1074251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Monomode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hteck 62"/>
          <p:cNvSpPr/>
          <p:nvPr/>
        </p:nvSpPr>
        <p:spPr>
          <a:xfrm>
            <a:off x="3916824" y="5833822"/>
            <a:ext cx="1074251" cy="340746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Multimode</a:t>
            </a:r>
          </a:p>
        </p:txBody>
      </p:sp>
      <p:cxnSp>
        <p:nvCxnSpPr>
          <p:cNvPr id="23" name="Gerade Verbindung 67"/>
          <p:cNvCxnSpPr>
            <a:stCxn id="10" idx="0"/>
            <a:endCxn id="9" idx="2"/>
          </p:cNvCxnSpPr>
          <p:nvPr/>
        </p:nvCxnSpPr>
        <p:spPr>
          <a:xfrm flipH="1" flipV="1">
            <a:off x="2754256" y="3318101"/>
            <a:ext cx="1090867" cy="6554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70"/>
          <p:cNvCxnSpPr>
            <a:stCxn id="11" idx="0"/>
            <a:endCxn id="9" idx="2"/>
          </p:cNvCxnSpPr>
          <p:nvPr/>
        </p:nvCxnSpPr>
        <p:spPr>
          <a:xfrm flipV="1">
            <a:off x="1724497" y="3318101"/>
            <a:ext cx="1029759" cy="6554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73"/>
          <p:cNvCxnSpPr/>
          <p:nvPr/>
        </p:nvCxnSpPr>
        <p:spPr>
          <a:xfrm flipV="1">
            <a:off x="1204149" y="4735973"/>
            <a:ext cx="520348" cy="6027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76"/>
          <p:cNvCxnSpPr>
            <a:stCxn id="20" idx="0"/>
            <a:endCxn id="11" idx="2"/>
          </p:cNvCxnSpPr>
          <p:nvPr/>
        </p:nvCxnSpPr>
        <p:spPr>
          <a:xfrm flipH="1" flipV="1">
            <a:off x="1724497" y="4659773"/>
            <a:ext cx="503198" cy="6027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81"/>
          <p:cNvCxnSpPr>
            <a:stCxn id="21" idx="0"/>
            <a:endCxn id="10" idx="2"/>
          </p:cNvCxnSpPr>
          <p:nvPr/>
        </p:nvCxnSpPr>
        <p:spPr>
          <a:xfrm flipV="1">
            <a:off x="3233960" y="4659773"/>
            <a:ext cx="611163" cy="11740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84"/>
          <p:cNvCxnSpPr>
            <a:stCxn id="22" idx="0"/>
            <a:endCxn id="10" idx="2"/>
          </p:cNvCxnSpPr>
          <p:nvPr/>
        </p:nvCxnSpPr>
        <p:spPr>
          <a:xfrm flipH="1" flipV="1">
            <a:off x="3845123" y="4659773"/>
            <a:ext cx="608827" cy="117404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87"/>
          <p:cNvCxnSpPr>
            <a:stCxn id="12" idx="0"/>
            <a:endCxn id="8" idx="2"/>
          </p:cNvCxnSpPr>
          <p:nvPr/>
        </p:nvCxnSpPr>
        <p:spPr>
          <a:xfrm flipV="1">
            <a:off x="5068814" y="3318101"/>
            <a:ext cx="1379059" cy="19486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90"/>
          <p:cNvCxnSpPr>
            <a:stCxn id="14" idx="0"/>
            <a:endCxn id="8" idx="2"/>
          </p:cNvCxnSpPr>
          <p:nvPr/>
        </p:nvCxnSpPr>
        <p:spPr>
          <a:xfrm flipV="1">
            <a:off x="5956449" y="3318101"/>
            <a:ext cx="491424" cy="19486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93"/>
          <p:cNvCxnSpPr>
            <a:stCxn id="13" idx="0"/>
            <a:endCxn id="8" idx="2"/>
          </p:cNvCxnSpPr>
          <p:nvPr/>
        </p:nvCxnSpPr>
        <p:spPr>
          <a:xfrm flipH="1" flipV="1">
            <a:off x="6447873" y="3318101"/>
            <a:ext cx="497702" cy="250174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96"/>
          <p:cNvCxnSpPr>
            <a:stCxn id="15" idx="0"/>
            <a:endCxn id="8" idx="2"/>
          </p:cNvCxnSpPr>
          <p:nvPr/>
        </p:nvCxnSpPr>
        <p:spPr>
          <a:xfrm flipH="1" flipV="1">
            <a:off x="6447873" y="3318101"/>
            <a:ext cx="949308" cy="19444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99"/>
          <p:cNvCxnSpPr>
            <a:stCxn id="16" idx="0"/>
            <a:endCxn id="8" idx="2"/>
          </p:cNvCxnSpPr>
          <p:nvPr/>
        </p:nvCxnSpPr>
        <p:spPr>
          <a:xfrm flipH="1" flipV="1">
            <a:off x="6447873" y="3318101"/>
            <a:ext cx="1830165" cy="19444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1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B3B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Bsp.: Erkennung von 1 Bit Fehler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628650" y="1690689"/>
                <a:ext cx="7886700" cy="448627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de-DE" sz="2400" dirty="0"/>
                  <a:t>Betrachte </a:t>
                </a:r>
                <a:r>
                  <a:rPr lang="de-DE" sz="2400" dirty="0" err="1"/>
                  <a:t>Codewörter</a:t>
                </a:r>
                <a:r>
                  <a:rPr lang="de-DE" sz="2400" dirty="0"/>
                  <a:t> n = b + r Bits (b = Daten, r = Redundanz</a:t>
                </a:r>
                <a:endParaRPr lang="de-DE" dirty="0"/>
              </a:p>
              <a:p>
                <a:pPr>
                  <a:lnSpc>
                    <a:spcPct val="80000"/>
                  </a:lnSpc>
                  <a:defRPr/>
                </a:pPr>
                <a:r>
                  <a:rPr lang="de-DE" sz="2400" dirty="0"/>
                  <a:t>es </a:t>
                </a:r>
                <a:r>
                  <a:rPr lang="de-DE" sz="2400" dirty="0" err="1"/>
                  <a:t>gibt</a:t>
                </a:r>
                <a:r>
                  <a:rPr lang="de-DE" sz="2400" dirty="0"/>
                  <a:t> 2</a:t>
                </a:r>
                <a:r>
                  <a:rPr lang="de-DE" sz="2400" baseline="30000" dirty="0"/>
                  <a:t>b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Nutzzeichen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sowie</a:t>
                </a:r>
                <a:r>
                  <a:rPr lang="de-DE" sz="2400" dirty="0"/>
                  <a:t> </a:t>
                </a:r>
                <a:r>
                  <a:rPr lang="de-DE" sz="2400" dirty="0">
                    <a:solidFill>
                      <a:prstClr val="black"/>
                    </a:solidFill>
                  </a:rPr>
                  <a:t>2</a:t>
                </a:r>
                <a:r>
                  <a:rPr lang="de-DE" sz="2400" baseline="30000" dirty="0">
                    <a:solidFill>
                      <a:prstClr val="black"/>
                    </a:solidFill>
                  </a:rPr>
                  <a:t>n</a:t>
                </a:r>
                <a:r>
                  <a:rPr lang="de-DE" sz="2400" dirty="0">
                    <a:solidFill>
                      <a:prstClr val="black"/>
                    </a:solidFill>
                  </a:rPr>
                  <a:t> </a:t>
                </a:r>
                <a:r>
                  <a:rPr lang="de-DE" sz="2400" dirty="0" err="1">
                    <a:solidFill>
                      <a:prstClr val="black"/>
                    </a:solidFill>
                  </a:rPr>
                  <a:t>Bitmuster</a:t>
                </a:r>
                <a:endParaRPr lang="de-DE" dirty="0"/>
              </a:p>
              <a:p>
                <a:pPr>
                  <a:lnSpc>
                    <a:spcPct val="80000"/>
                  </a:lnSpc>
                  <a:defRPr/>
                </a:pPr>
                <a:r>
                  <a:rPr lang="de-DE" sz="2400" dirty="0" err="1"/>
                  <a:t>jedes</a:t>
                </a:r>
                <a:r>
                  <a:rPr lang="de-DE" sz="2400" dirty="0"/>
                  <a:t> Nutzzeichen hat n </a:t>
                </a:r>
                <a:r>
                  <a:rPr lang="de-DE" sz="2400" dirty="0" err="1"/>
                  <a:t>Nachbarn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Distanz</a:t>
                </a:r>
                <a:r>
                  <a:rPr lang="de-DE" sz="2400" dirty="0"/>
                  <a:t> 1</a:t>
                </a:r>
                <a:endParaRPr lang="de-DE" dirty="0"/>
              </a:p>
              <a:p>
                <a:pPr marL="0" indent="0">
                  <a:lnSpc>
                    <a:spcPct val="80000"/>
                  </a:lnSpc>
                  <a:buNone/>
                  <a:defRPr/>
                </a:pPr>
                <a:r>
                  <a:rPr lang="de-DE" sz="2400" dirty="0">
                    <a:sym typeface="Wingdings" panose="05000000000000000000" pitchFamily="2" charset="2"/>
                  </a:rPr>
                  <a:t>    </a:t>
                </a:r>
                <a:r>
                  <a:rPr lang="de-DE" sz="2400" dirty="0"/>
                  <a:t>benötigt daher n+1 </a:t>
                </a:r>
                <a:r>
                  <a:rPr lang="de-DE" sz="2400" dirty="0" err="1"/>
                  <a:t>Bitmuster</a:t>
                </a:r>
                <a:endParaRPr lang="de-DE" dirty="0"/>
              </a:p>
              <a:p>
                <a:pPr>
                  <a:lnSpc>
                    <a:spcPct val="80000"/>
                  </a:lnSpc>
                  <a:defRPr/>
                </a:pPr>
                <a:r>
                  <a:rPr lang="de-DE" sz="2400" dirty="0"/>
                  <a:t>Daher gilt: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de-DE" sz="2400" dirty="0"/>
              </a:p>
              <a:p>
                <a:pPr lvl="1">
                  <a:lnSpc>
                    <a:spcPct val="80000"/>
                  </a:lnSpc>
                  <a:defRPr/>
                </a:pPr>
                <a:endParaRPr lang="de-DE" dirty="0"/>
              </a:p>
              <a:p>
                <a:pPr>
                  <a:lnSpc>
                    <a:spcPct val="80000"/>
                  </a:lnSpc>
                  <a:defRPr/>
                </a:pPr>
                <a:r>
                  <a:rPr lang="de-DE" sz="2400" dirty="0" err="1"/>
                  <a:t>Beispiel</a:t>
                </a:r>
                <a:r>
                  <a:rPr lang="de-DE" sz="2400" dirty="0"/>
                  <a:t> ASCII</a:t>
                </a:r>
                <a:endParaRPr lang="de-DE" dirty="0"/>
              </a:p>
              <a:p>
                <a:pPr lvl="1">
                  <a:lnSpc>
                    <a:spcPct val="80000"/>
                  </a:lnSpc>
                  <a:defRPr/>
                </a:pPr>
                <a:r>
                  <a:rPr lang="de-DE" sz="2000" dirty="0" err="1"/>
                  <a:t>für</a:t>
                </a:r>
                <a:r>
                  <a:rPr lang="de-DE" sz="2000" dirty="0"/>
                  <a:t> ASCII gilt b = 7 </a:t>
                </a:r>
                <a:r>
                  <a:rPr lang="de-DE" sz="2000" dirty="0">
                    <a:sym typeface="Wingdings" panose="05000000000000000000" pitchFamily="2" charset="2"/>
                  </a:rPr>
                  <a:t></a:t>
                </a:r>
                <a:r>
                  <a:rPr lang="de-DE" sz="2000" dirty="0"/>
                  <a:t> r = 4</a:t>
                </a:r>
                <a:endParaRPr lang="de-DE" dirty="0"/>
              </a:p>
              <a:p>
                <a:pPr lvl="1">
                  <a:lnSpc>
                    <a:spcPct val="80000"/>
                  </a:lnSpc>
                  <a:defRPr/>
                </a:pPr>
                <a:r>
                  <a:rPr lang="de-DE" sz="2000" dirty="0" err="1"/>
                  <a:t>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sind</a:t>
                </a:r>
                <a:r>
                  <a:rPr lang="de-DE" sz="2000" dirty="0"/>
                  <a:t> 11 Bits </a:t>
                </a:r>
                <a:r>
                  <a:rPr lang="de-DE" sz="2000" dirty="0" err="1"/>
                  <a:t>erforderlich</a:t>
                </a:r>
                <a:r>
                  <a:rPr lang="de-DE" sz="2000" dirty="0"/>
                  <a:t>, um das </a:t>
                </a:r>
                <a:r>
                  <a:rPr lang="de-DE" sz="2000" dirty="0" err="1"/>
                  <a:t>Nutzzeichen</a:t>
                </a:r>
                <a:r>
                  <a:rPr lang="de-DE" sz="2000" dirty="0"/>
                  <a:t> + </a:t>
                </a:r>
                <a:r>
                  <a:rPr lang="de-DE" sz="2000" dirty="0" err="1"/>
                  <a:t>Redundanz</a:t>
                </a:r>
                <a:r>
                  <a:rPr lang="de-DE" sz="2000" dirty="0"/>
                  <a:t> </a:t>
                </a:r>
                <a:r>
                  <a:rPr lang="de-DE" sz="2000" dirty="0" err="1"/>
                  <a:t>zu</a:t>
                </a:r>
                <a:r>
                  <a:rPr lang="de-DE" sz="2000" dirty="0"/>
                  <a:t> </a:t>
                </a:r>
                <a:r>
                  <a:rPr lang="de-DE" sz="2000" dirty="0" err="1"/>
                  <a:t>repräsentieren</a:t>
                </a:r>
                <a:endParaRPr lang="de-DE" dirty="0"/>
              </a:p>
              <a:p>
                <a:pPr lvl="1">
                  <a:lnSpc>
                    <a:spcPct val="80000"/>
                  </a:lnSpc>
                  <a:defRPr/>
                </a:pPr>
                <a:r>
                  <a:rPr lang="de-DE" sz="2000" dirty="0" err="1"/>
                  <a:t>daher</a:t>
                </a:r>
                <a:r>
                  <a:rPr lang="de-DE" sz="2000" dirty="0"/>
                  <a:t>: 36% Overhead (</a:t>
                </a:r>
                <a:r>
                  <a:rPr lang="de-DE" sz="2000" dirty="0" err="1"/>
                  <a:t>Vergleich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Paritätsbit</a:t>
                </a:r>
                <a:r>
                  <a:rPr lang="de-DE" sz="2000" dirty="0"/>
                  <a:t>: 12,5% Overhead)</a:t>
                </a:r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28650" y="1690689"/>
                <a:ext cx="7886700" cy="4486274"/>
              </a:xfrm>
              <a:blipFill>
                <a:blip r:embed="rId3"/>
                <a:stretch>
                  <a:fillRect l="-1005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5567125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32348-9FA9-41CC-B20E-9FBBEF09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zur LLC-Teilschicht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387557-E6C7-4977-B836-9C8B63161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bezeichnet den </a:t>
            </a:r>
            <a:r>
              <a:rPr lang="de-DE" dirty="0" err="1"/>
              <a:t>Hamming</a:t>
            </a:r>
            <a:r>
              <a:rPr lang="de-DE" dirty="0"/>
              <a:t>-Abstand zwischen 2 Codewörter</a:t>
            </a:r>
          </a:p>
          <a:p>
            <a:r>
              <a:rPr lang="de-DE" dirty="0"/>
              <a:t>Welche Auswirkung hat der </a:t>
            </a:r>
            <a:r>
              <a:rPr lang="de-DE" dirty="0" err="1"/>
              <a:t>Hamming</a:t>
            </a:r>
            <a:r>
              <a:rPr lang="de-DE" dirty="0"/>
              <a:t>-Abstand auf Fehlererkennung bzw. Fehlerkorrektur bei der Nachrichtenübertragung</a:t>
            </a:r>
          </a:p>
          <a:p>
            <a:r>
              <a:rPr lang="de-DE" dirty="0"/>
              <a:t>In welchen Fällen kann eine BCC (Block Chain </a:t>
            </a:r>
            <a:r>
              <a:rPr lang="de-DE" dirty="0" err="1"/>
              <a:t>Character</a:t>
            </a:r>
            <a:r>
              <a:rPr lang="de-DE" dirty="0"/>
              <a:t>) Paritätsmatrix keine Fehler erkennen?</a:t>
            </a:r>
          </a:p>
          <a:p>
            <a:r>
              <a:rPr lang="de-DE" dirty="0"/>
              <a:t>Welche Fehler kann CRC-32 in jedem Fall erkennen?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21EC5-C76D-4D15-BB2A-687D8436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973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Wichtige Aspekte und Grundbegriffe zu Übertragungsmedien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erzielbare maximale Übertragungsrate</a:t>
            </a:r>
          </a:p>
          <a:p>
            <a:r>
              <a:rPr lang="de-DE" dirty="0"/>
              <a:t>überbrückbare Entfernung</a:t>
            </a:r>
          </a:p>
          <a:p>
            <a:r>
              <a:rPr lang="de-DE" dirty="0" err="1"/>
              <a:t>Mediumspezifische</a:t>
            </a:r>
            <a:r>
              <a:rPr lang="de-DE" dirty="0"/>
              <a:t> Charakteristika:</a:t>
            </a:r>
          </a:p>
          <a:p>
            <a:pPr lvl="1"/>
            <a:r>
              <a:rPr lang="de-DE" dirty="0"/>
              <a:t>Impedanz</a:t>
            </a:r>
          </a:p>
          <a:p>
            <a:pPr lvl="1"/>
            <a:r>
              <a:rPr lang="de-DE" dirty="0"/>
              <a:t>Brechungsindex</a:t>
            </a:r>
          </a:p>
          <a:p>
            <a:r>
              <a:rPr lang="de-DE" dirty="0" err="1"/>
              <a:t>Mediumspezifische</a:t>
            </a:r>
            <a:r>
              <a:rPr lang="de-DE" dirty="0"/>
              <a:t> Störeinflüsse:</a:t>
            </a:r>
          </a:p>
          <a:p>
            <a:pPr lvl="1"/>
            <a:r>
              <a:rPr lang="de-DE" dirty="0"/>
              <a:t>Dämpfung</a:t>
            </a:r>
          </a:p>
          <a:p>
            <a:pPr lvl="1"/>
            <a:r>
              <a:rPr lang="de-DE" dirty="0"/>
              <a:t>Übersprechen</a:t>
            </a:r>
          </a:p>
          <a:p>
            <a:pPr lvl="1"/>
            <a:r>
              <a:rPr lang="de-DE" dirty="0" err="1"/>
              <a:t>Skineffekt</a:t>
            </a:r>
            <a:r>
              <a:rPr lang="de-DE" dirty="0"/>
              <a:t> (Stromverdrängung)</a:t>
            </a:r>
          </a:p>
          <a:p>
            <a:pPr lvl="1"/>
            <a:r>
              <a:rPr lang="de-DE" dirty="0"/>
              <a:t>Modendispersion</a:t>
            </a:r>
          </a:p>
          <a:p>
            <a:pPr lvl="1"/>
            <a:r>
              <a:rPr lang="de-DE" dirty="0"/>
              <a:t>Wetter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17323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Übertragungsmedien: </a:t>
            </a:r>
            <a:br>
              <a:rPr lang="de-DE" dirty="0"/>
            </a:br>
            <a:r>
              <a:rPr lang="de-DE" dirty="0"/>
              <a:t>Durchsatz und Bitfehlerrate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595879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841844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7878922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/>
                        <a:t>Leitergebunden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99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typischer Durchsatz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typische Bitfehlerrate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94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Elektrisch (Verdrillt)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 </a:t>
                      </a:r>
                      <a:r>
                        <a:rPr lang="de-DE" sz="2000" dirty="0" err="1"/>
                        <a:t>KBit</a:t>
                      </a:r>
                      <a:r>
                        <a:rPr lang="de-DE" sz="2000" dirty="0"/>
                        <a:t>/s – 10 </a:t>
                      </a:r>
                      <a:r>
                        <a:rPr lang="de-DE" sz="2000" dirty="0" err="1"/>
                        <a:t>GBit</a:t>
                      </a:r>
                      <a:r>
                        <a:rPr lang="de-DE" sz="2000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9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Elektrisch (</a:t>
                      </a:r>
                      <a:r>
                        <a:rPr lang="de-DE" sz="2000" dirty="0" err="1"/>
                        <a:t>Koax</a:t>
                      </a:r>
                      <a:r>
                        <a:rPr lang="de-DE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 MBit/s – 100 MBit/s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103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LWL (</a:t>
                      </a:r>
                      <a:r>
                        <a:rPr lang="de-DE" sz="2000" dirty="0" err="1"/>
                        <a:t>Monomode</a:t>
                      </a:r>
                      <a:r>
                        <a:rPr lang="de-DE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100 </a:t>
                      </a:r>
                      <a:r>
                        <a:rPr lang="de-DE" sz="2000" dirty="0" err="1"/>
                        <a:t>GBit</a:t>
                      </a:r>
                      <a:r>
                        <a:rPr lang="de-DE" sz="2000" dirty="0"/>
                        <a:t>/s – 1 </a:t>
                      </a:r>
                      <a:r>
                        <a:rPr lang="de-DE" sz="2000" dirty="0" err="1"/>
                        <a:t>PBit</a:t>
                      </a:r>
                      <a:r>
                        <a:rPr lang="de-DE" sz="2000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1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LWL (Multimode)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 </a:t>
                      </a:r>
                      <a:r>
                        <a:rPr lang="de-DE" sz="2000" dirty="0" err="1"/>
                        <a:t>GBit</a:t>
                      </a:r>
                      <a:r>
                        <a:rPr lang="de-DE" sz="2000" dirty="0"/>
                        <a:t>/s – 100 </a:t>
                      </a:r>
                      <a:r>
                        <a:rPr lang="de-DE" sz="2000" dirty="0" err="1"/>
                        <a:t>TBit</a:t>
                      </a:r>
                      <a:r>
                        <a:rPr lang="de-DE" sz="2000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2761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de-DE" sz="2000" b="1" dirty="0"/>
                        <a:t>Leiterungebunden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42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Funk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 </a:t>
                      </a:r>
                      <a:r>
                        <a:rPr lang="de-DE" sz="2000" dirty="0" err="1"/>
                        <a:t>KBit</a:t>
                      </a:r>
                      <a:r>
                        <a:rPr lang="de-DE" sz="2000" dirty="0"/>
                        <a:t>/s – 100</a:t>
                      </a:r>
                      <a:r>
                        <a:rPr lang="de-DE" sz="2000" baseline="0" dirty="0"/>
                        <a:t>  </a:t>
                      </a:r>
                      <a:r>
                        <a:rPr lang="de-DE" sz="2000" baseline="0" dirty="0" err="1"/>
                        <a:t>KBit</a:t>
                      </a:r>
                      <a:r>
                        <a:rPr lang="de-DE" sz="2000" baseline="0" dirty="0"/>
                        <a:t>/s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70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Mikrowelle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 MBit/s – 1 </a:t>
                      </a:r>
                      <a:r>
                        <a:rPr lang="de-DE" sz="2000" dirty="0" err="1"/>
                        <a:t>GBit</a:t>
                      </a:r>
                      <a:r>
                        <a:rPr lang="de-DE" sz="2000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Infrarot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10 </a:t>
                      </a:r>
                      <a:r>
                        <a:rPr lang="de-DE" sz="2000" dirty="0" err="1"/>
                        <a:t>KBit</a:t>
                      </a:r>
                      <a:r>
                        <a:rPr lang="de-DE" sz="2000" dirty="0"/>
                        <a:t>/s – 1 </a:t>
                      </a:r>
                      <a:r>
                        <a:rPr lang="de-DE" sz="2000" dirty="0" err="1"/>
                        <a:t>TBit</a:t>
                      </a:r>
                      <a:r>
                        <a:rPr lang="de-DE" sz="2000" dirty="0"/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10</a:t>
                      </a:r>
                      <a:r>
                        <a:rPr lang="de-DE" sz="2000" baseline="30000" dirty="0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3938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78498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de-DE" sz="2000" b="1" dirty="0"/>
              <a:t>Dämpfung</a:t>
            </a:r>
            <a:r>
              <a:rPr lang="de-DE" sz="2000" dirty="0"/>
              <a:t>: Verhältnis Ausgangsleistung zu Eingangsleistung</a:t>
            </a:r>
          </a:p>
          <a:p>
            <a:pPr lvl="1">
              <a:lnSpc>
                <a:spcPct val="120000"/>
              </a:lnSpc>
            </a:pPr>
            <a:r>
              <a:rPr lang="de-DE" sz="1700" dirty="0"/>
              <a:t>frequenzabhängig, wächst exponentiell mit Länge, d.h. linear in dB.</a:t>
            </a:r>
          </a:p>
          <a:p>
            <a:pPr lvl="1">
              <a:lnSpc>
                <a:spcPct val="120000"/>
              </a:lnSpc>
            </a:pPr>
            <a:r>
              <a:rPr lang="de-DE" sz="1700" dirty="0"/>
              <a:t>hängt stark vom Aufbau des Mediums (z.B. Querschnitt, Temperatur, spez. Widerstand, Material), Betriebsfrequenz, Temperatur ab</a:t>
            </a:r>
          </a:p>
          <a:p>
            <a:pPr lvl="1">
              <a:lnSpc>
                <a:spcPct val="120000"/>
              </a:lnSpc>
            </a:pPr>
            <a:r>
              <a:rPr lang="de-DE" sz="1700" dirty="0"/>
              <a:t>Kompensation: Verstärker</a:t>
            </a:r>
          </a:p>
          <a:p>
            <a:pPr>
              <a:lnSpc>
                <a:spcPct val="120000"/>
              </a:lnSpc>
            </a:pPr>
            <a:r>
              <a:rPr lang="de-DE" sz="2000" b="1" dirty="0"/>
              <a:t>Verzerrung</a:t>
            </a:r>
            <a:r>
              <a:rPr lang="de-DE" sz="2000" dirty="0"/>
              <a:t>: Wegen frequenzabhängiger Laufzeit und amplitudenabhängiger Dämpfung werden Impulse verzerrt und interferieren.</a:t>
            </a:r>
          </a:p>
          <a:p>
            <a:pPr>
              <a:lnSpc>
                <a:spcPct val="120000"/>
              </a:lnSpc>
            </a:pPr>
            <a:r>
              <a:rPr lang="de-DE" sz="2000" b="1" dirty="0"/>
              <a:t>Laufzeit</a:t>
            </a:r>
            <a:r>
              <a:rPr lang="de-DE" sz="2000" dirty="0"/>
              <a:t>: hängt ab vom Aufbau des Mediums, Frequenz, Länge</a:t>
            </a:r>
          </a:p>
          <a:p>
            <a:pPr>
              <a:lnSpc>
                <a:spcPct val="120000"/>
              </a:lnSpc>
            </a:pPr>
            <a:r>
              <a:rPr lang="de-DE" sz="2000" b="1" dirty="0"/>
              <a:t>Störungen, Rauschen</a:t>
            </a:r>
            <a:r>
              <a:rPr lang="de-DE" sz="2000" dirty="0"/>
              <a:t>: Rauschen unvermeidbar (Physik), Störungen durch Reflexionen, Einkoppeln fremder Signale (</a:t>
            </a:r>
            <a:r>
              <a:rPr lang="de-DE" sz="2000" dirty="0" err="1"/>
              <a:t>cross</a:t>
            </a:r>
            <a:r>
              <a:rPr lang="de-DE" sz="2000" dirty="0"/>
              <a:t>-talk, EM-Verträglichkeit), Wetter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402600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Elektrische Leiter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Elektrische Ladung wird in metallischen Leitern übertragen (Kupferlegierungen, Gold, Silber, Platin) in Form von verdrillten Kabeln oder Koaxialkabeln</a:t>
            </a:r>
          </a:p>
          <a:p>
            <a:pPr>
              <a:lnSpc>
                <a:spcPct val="120000"/>
              </a:lnSpc>
            </a:pPr>
            <a:r>
              <a:rPr lang="de-DE" dirty="0"/>
              <a:t>Verhalten einer Leitung beschreibbar durch Grundeigenschaften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Widerstand R [Ohm]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Induktivität L [Henry]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Kapazität C [Farad]</a:t>
            </a:r>
          </a:p>
          <a:p>
            <a:pPr>
              <a:lnSpc>
                <a:spcPct val="120000"/>
              </a:lnSpc>
            </a:pPr>
            <a:r>
              <a:rPr lang="de-DE" dirty="0"/>
              <a:t>Grundgrößen abhängig von Abmessungen der Leitung, Hülle, Material, Betriebsfrequenz, Temperatur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61897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t>Signal ohne Einflüsse durch Medium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9CAFD23-17A9-47E4-9165-879ACB103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5820702" cy="34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1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846311"/>
            <a:ext cx="78867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Impedanz</a:t>
            </a:r>
            <a:r>
              <a:rPr lang="en-US" dirty="0"/>
              <a:t>, </a:t>
            </a:r>
            <a:r>
              <a:rPr lang="en-US" dirty="0" err="1"/>
              <a:t>Bandbreitenbeschr</a:t>
            </a:r>
            <a:r>
              <a:rPr lang="de-DE" dirty="0" err="1"/>
              <a:t>änkung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10" name="Grafik 9" descr="Ein Bild, das Objekt, Ding enthält.&#10;&#10;Mit hoher Zuverlässigkeit generierte Beschreibung">
            <a:extLst>
              <a:ext uri="{FF2B5EF4-FFF2-40B4-BE49-F238E27FC236}">
                <a16:creationId xmlns:a16="http://schemas.microsoft.com/office/drawing/2014/main" id="{6BDE8E46-8FE1-4DF7-836A-FF123FE8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5820702" cy="34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5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t>Dämpfung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8" name="Grafik 7" descr="Ein Bild, das Objekt, Ding enthält.&#10;&#10;Mit hoher Zuverlässigkeit generierte Beschreibung">
            <a:extLst>
              <a:ext uri="{FF2B5EF4-FFF2-40B4-BE49-F238E27FC236}">
                <a16:creationId xmlns:a16="http://schemas.microsoft.com/office/drawing/2014/main" id="{F074ADD1-4CE5-46ED-A565-59BC3593C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5820702" cy="34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6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t>Verzerrung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ECDA83-F6CC-4F62-B235-C04F705AC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5820702" cy="34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5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t>Übersprechen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8" name="Grafik 7" descr="Ein Bild, das Objekt, Ding, Uhr, orange enthält.&#10;&#10;Mit sehr hoher Zuverlässigkeit generierte Beschreibung">
            <a:extLst>
              <a:ext uri="{FF2B5EF4-FFF2-40B4-BE49-F238E27FC236}">
                <a16:creationId xmlns:a16="http://schemas.microsoft.com/office/drawing/2014/main" id="{8A4CAE75-78DC-468F-AC50-58E8DF91B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564904"/>
            <a:ext cx="5820702" cy="34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Hardwarenahe Schichten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r>
              <a:rPr lang="de-DE" dirty="0"/>
              <a:t>ISO/OSI-Schichten 1 und 2</a:t>
            </a:r>
          </a:p>
          <a:p>
            <a:r>
              <a:rPr lang="de-DE" dirty="0"/>
              <a:t>Bitübertragungs- und Sicherungsschicht</a:t>
            </a:r>
          </a:p>
          <a:p>
            <a:r>
              <a:rPr lang="de-DE" dirty="0"/>
              <a:t>(Engl. </a:t>
            </a:r>
            <a:r>
              <a:rPr lang="de-DE" dirty="0" err="1"/>
              <a:t>Physical</a:t>
            </a:r>
            <a:r>
              <a:rPr lang="de-DE" dirty="0"/>
              <a:t> Layer </a:t>
            </a:r>
            <a:r>
              <a:rPr lang="de-DE" dirty="0" err="1"/>
              <a:t>and</a:t>
            </a:r>
            <a:r>
              <a:rPr lang="de-DE" dirty="0"/>
              <a:t> Data Link Layer)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793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Eigenschaften von Medien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7" name="Grafik 6" descr="Ein Bild, das Monitor, Ding, sitzend, oben enthält.&#10;&#10;Mit hoher Zuverlässigkeit generierte Beschreibung">
            <a:extLst>
              <a:ext uri="{FF2B5EF4-FFF2-40B4-BE49-F238E27FC236}">
                <a16:creationId xmlns:a16="http://schemas.microsoft.com/office/drawing/2014/main" id="{7AC8383C-F96F-4B92-9DA4-C8F662BD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96" y="1744419"/>
            <a:ext cx="5677705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0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Elektrische Leiter:</a:t>
            </a:r>
            <a:br>
              <a:rPr lang="de-DE" dirty="0"/>
            </a:br>
            <a:r>
              <a:rPr lang="de-DE" dirty="0"/>
              <a:t>Störeinflüsse und Lösungsansätze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Nebensprechen</a:t>
            </a:r>
            <a:br>
              <a:rPr lang="de-DE" dirty="0"/>
            </a:br>
            <a:r>
              <a:rPr lang="de-DE" dirty="0">
                <a:sym typeface="Wingdings"/>
              </a:rPr>
              <a:t> </a:t>
            </a:r>
            <a:r>
              <a:rPr lang="de-DE" dirty="0"/>
              <a:t> Verdrillung, Abschirmung</a:t>
            </a:r>
          </a:p>
          <a:p>
            <a:pPr>
              <a:lnSpc>
                <a:spcPct val="120000"/>
              </a:lnSpc>
            </a:pPr>
            <a:r>
              <a:rPr lang="de-DE" dirty="0"/>
              <a:t>Ein-/Ausstrahlung</a:t>
            </a:r>
            <a:br>
              <a:rPr lang="de-DE" dirty="0"/>
            </a:br>
            <a:r>
              <a:rPr lang="de-DE" dirty="0">
                <a:sym typeface="Wingdings"/>
              </a:rPr>
              <a:t> </a:t>
            </a:r>
            <a:r>
              <a:rPr lang="de-DE" dirty="0"/>
              <a:t> Abschirmung</a:t>
            </a:r>
          </a:p>
          <a:p>
            <a:pPr>
              <a:lnSpc>
                <a:spcPct val="120000"/>
              </a:lnSpc>
            </a:pPr>
            <a:r>
              <a:rPr lang="de-DE" dirty="0"/>
              <a:t>Reflexionen (Fehlanpassung, falscher Abschluss)</a:t>
            </a:r>
            <a:r>
              <a:rPr lang="de-DE" dirty="0">
                <a:sym typeface="Wingdings"/>
              </a:rPr>
              <a:t> </a:t>
            </a:r>
            <a:br>
              <a:rPr lang="de-DE" dirty="0">
                <a:sym typeface="Wingdings"/>
              </a:rPr>
            </a:br>
            <a:r>
              <a:rPr lang="de-DE" dirty="0">
                <a:sym typeface="Wingdings"/>
              </a:rPr>
              <a:t></a:t>
            </a:r>
            <a:r>
              <a:rPr lang="de-DE" dirty="0"/>
              <a:t> richtige Anpassung, Abschlüsse</a:t>
            </a:r>
          </a:p>
          <a:p>
            <a:pPr>
              <a:lnSpc>
                <a:spcPct val="120000"/>
              </a:lnSpc>
            </a:pPr>
            <a:r>
              <a:rPr lang="de-DE" dirty="0"/>
              <a:t>Erdschleifen (Potenzialdifferenz)</a:t>
            </a:r>
            <a:br>
              <a:rPr lang="de-DE" dirty="0"/>
            </a:br>
            <a:r>
              <a:rPr lang="de-DE" dirty="0">
                <a:sym typeface="Wingdings"/>
              </a:rPr>
              <a:t> </a:t>
            </a:r>
            <a:r>
              <a:rPr lang="de-DE" dirty="0"/>
              <a:t> Erdung</a:t>
            </a:r>
          </a:p>
          <a:p>
            <a:pPr>
              <a:lnSpc>
                <a:spcPct val="120000"/>
              </a:lnSpc>
            </a:pPr>
            <a:r>
              <a:rPr lang="de-DE" dirty="0"/>
              <a:t>Skin-Effekt (ab 20 kHz)</a:t>
            </a:r>
            <a:br>
              <a:rPr lang="de-DE" dirty="0"/>
            </a:br>
            <a:r>
              <a:rPr lang="de-DE" dirty="0">
                <a:sym typeface="Wingdings"/>
              </a:rPr>
              <a:t> </a:t>
            </a:r>
            <a:r>
              <a:rPr lang="de-DE" dirty="0"/>
              <a:t> beschichtete Oberflächen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912901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Elektrische Leiter:</a:t>
            </a:r>
            <a:br>
              <a:rPr lang="de-DE" dirty="0"/>
            </a:br>
            <a:r>
              <a:rPr lang="de-DE" dirty="0"/>
              <a:t>Verdrillte Kabel (Engl. </a:t>
            </a:r>
            <a:r>
              <a:rPr lang="de-DE" dirty="0" err="1"/>
              <a:t>Twisted</a:t>
            </a:r>
            <a:r>
              <a:rPr lang="de-DE" dirty="0"/>
              <a:t> Pair)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6098" y="1759747"/>
            <a:ext cx="3466211" cy="3993354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092309" y="1759746"/>
            <a:ext cx="4423041" cy="37409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 err="1"/>
              <a:t>Screened</a:t>
            </a:r>
            <a:r>
              <a:rPr lang="de-DE" dirty="0"/>
              <a:t> </a:t>
            </a:r>
            <a:r>
              <a:rPr lang="de-DE" dirty="0" err="1"/>
              <a:t>Foiled</a:t>
            </a:r>
            <a:r>
              <a:rPr lang="de-DE" dirty="0"/>
              <a:t> </a:t>
            </a:r>
            <a:r>
              <a:rPr lang="de-DE" dirty="0" err="1"/>
              <a:t>Twisted</a:t>
            </a:r>
            <a:r>
              <a:rPr lang="de-DE" dirty="0"/>
              <a:t> Pair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mehrere verdrillte Aderpaare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Schirmung (Folie + Geflecht)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"Patch-Kabel"</a:t>
            </a:r>
          </a:p>
          <a:p>
            <a:pPr>
              <a:lnSpc>
                <a:spcPct val="110000"/>
              </a:lnSpc>
            </a:pPr>
            <a:r>
              <a:rPr lang="de-DE" dirty="0"/>
              <a:t>Verdrillung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verhindert Ein- bzw. Abstrahlung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Art und Dichte der Verdrillung beeinflusst Schutzwirkung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de-DE" dirty="0"/>
              <a:t>Bilder: S/FTP CAT5 (derzeit übliches Medium)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922" y="5371083"/>
            <a:ext cx="2319338" cy="912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60" y="5371083"/>
            <a:ext cx="2722090" cy="9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31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Elektrische Leiter:</a:t>
            </a:r>
            <a:br>
              <a:rPr lang="de-DE" dirty="0"/>
            </a:br>
            <a:r>
              <a:rPr lang="de-DE" dirty="0"/>
              <a:t>Koaxialkabel (</a:t>
            </a:r>
            <a:r>
              <a:rPr lang="de-DE" dirty="0" err="1"/>
              <a:t>Koax</a:t>
            </a:r>
            <a:r>
              <a:rPr lang="de-DE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4143"/>
            <a:ext cx="5213350" cy="277114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Zweipolige Kabel, bestehend aus einem Innenleiter, der in konstantem Abstand von einem hohlzylindrischen Außenleiter umgeben ist.</a:t>
            </a:r>
          </a:p>
          <a:p>
            <a:pPr>
              <a:lnSpc>
                <a:spcPct val="110000"/>
              </a:lnSpc>
            </a:pPr>
            <a:r>
              <a:rPr lang="de-DE" dirty="0"/>
              <a:t>Der Außenleiter schirmt den Innenleiter vor Störstrahlung ab </a:t>
            </a:r>
            <a:br>
              <a:rPr lang="de-DE" dirty="0"/>
            </a:br>
            <a:r>
              <a:rPr lang="de-DE" dirty="0">
                <a:sym typeface="Wingdings"/>
              </a:rPr>
              <a:t> unempfindlich gegen Interferenz</a:t>
            </a:r>
          </a:p>
          <a:p>
            <a:pPr>
              <a:lnSpc>
                <a:spcPct val="110000"/>
              </a:lnSpc>
            </a:pPr>
            <a:r>
              <a:rPr lang="de-DE" dirty="0">
                <a:sym typeface="Wingdings"/>
              </a:rPr>
              <a:t>Bilder: 10Base2 (z.B. bei Ethernet)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645284"/>
            <a:ext cx="6445119" cy="1529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25876" y="3285268"/>
            <a:ext cx="3815522" cy="19634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701178" y="674296"/>
            <a:ext cx="1080000" cy="108000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41201" y="816616"/>
            <a:ext cx="807752" cy="807752"/>
          </a:xfrm>
          <a:prstGeom prst="ellipse">
            <a:avLst/>
          </a:prstGeom>
          <a:noFill/>
          <a:ln w="5715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3600" y="949743"/>
            <a:ext cx="533804" cy="533804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86982" y="1162772"/>
            <a:ext cx="109966" cy="10996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Gerade Verbindung 9"/>
          <p:cNvCxnSpPr/>
          <p:nvPr/>
        </p:nvCxnSpPr>
        <p:spPr>
          <a:xfrm>
            <a:off x="6763545" y="1207536"/>
            <a:ext cx="422378" cy="0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1"/>
          <p:cNvCxnSpPr/>
          <p:nvPr/>
        </p:nvCxnSpPr>
        <p:spPr>
          <a:xfrm>
            <a:off x="6391169" y="1099130"/>
            <a:ext cx="392376" cy="0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2"/>
          <p:cNvCxnSpPr>
            <a:endCxn id="23" idx="0"/>
          </p:cNvCxnSpPr>
          <p:nvPr/>
        </p:nvCxnSpPr>
        <p:spPr>
          <a:xfrm>
            <a:off x="6401412" y="1092263"/>
            <a:ext cx="1" cy="188393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153556" y="1179135"/>
            <a:ext cx="72000" cy="72000"/>
          </a:xfrm>
          <a:prstGeom prst="ellipse">
            <a:avLst/>
          </a:prstGeom>
          <a:solidFill>
            <a:srgbClr val="54C7C5"/>
          </a:solidFill>
          <a:ln w="12700" cmpd="sng">
            <a:solidFill>
              <a:srgbClr val="51C8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>
            <a:off x="6773545" y="1099130"/>
            <a:ext cx="0" cy="108000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224948" y="1588368"/>
            <a:ext cx="72000" cy="72000"/>
          </a:xfrm>
          <a:prstGeom prst="ellipse">
            <a:avLst/>
          </a:prstGeom>
          <a:solidFill>
            <a:srgbClr val="54C7C5"/>
          </a:solidFill>
          <a:ln w="12700" cmpd="sng">
            <a:solidFill>
              <a:srgbClr val="51C8C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Gerade Verbindung 22"/>
          <p:cNvCxnSpPr/>
          <p:nvPr/>
        </p:nvCxnSpPr>
        <p:spPr>
          <a:xfrm>
            <a:off x="7264949" y="1624368"/>
            <a:ext cx="0" cy="260016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5"/>
          <p:cNvCxnSpPr/>
          <p:nvPr/>
        </p:nvCxnSpPr>
        <p:spPr>
          <a:xfrm>
            <a:off x="6391169" y="1871551"/>
            <a:ext cx="873780" cy="0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 30"/>
          <p:cNvSpPr/>
          <p:nvPr/>
        </p:nvSpPr>
        <p:spPr>
          <a:xfrm>
            <a:off x="6312905" y="1280656"/>
            <a:ext cx="177016" cy="405781"/>
          </a:xfrm>
          <a:prstGeom prst="rect">
            <a:avLst/>
          </a:prstGeom>
          <a:solidFill>
            <a:srgbClr val="54C7C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feld 34"/>
          <p:cNvSpPr txBox="1"/>
          <p:nvPr/>
        </p:nvSpPr>
        <p:spPr>
          <a:xfrm>
            <a:off x="6255202" y="12857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cxnSp>
        <p:nvCxnSpPr>
          <p:cNvPr id="25" name="Gerade Verbindung 35"/>
          <p:cNvCxnSpPr/>
          <p:nvPr/>
        </p:nvCxnSpPr>
        <p:spPr>
          <a:xfrm>
            <a:off x="6401411" y="1685749"/>
            <a:ext cx="1" cy="188393"/>
          </a:xfrm>
          <a:prstGeom prst="line">
            <a:avLst/>
          </a:prstGeom>
          <a:ln>
            <a:solidFill>
              <a:srgbClr val="51C8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Lichtwellenleiter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8649" y="1454237"/>
            <a:ext cx="3400733" cy="277260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029382" y="2168126"/>
            <a:ext cx="4485968" cy="4094641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Aufbau Lichtwellenleiter</a:t>
            </a:r>
          </a:p>
          <a:p>
            <a:pPr lvl="1"/>
            <a:r>
              <a:rPr lang="de-DE" dirty="0"/>
              <a:t>Kern (hohe optische Dichte)</a:t>
            </a:r>
          </a:p>
          <a:p>
            <a:pPr lvl="1"/>
            <a:r>
              <a:rPr lang="de-DE" dirty="0"/>
              <a:t>Mantel (geringere optische Dichte)</a:t>
            </a:r>
          </a:p>
          <a:p>
            <a:pPr lvl="1"/>
            <a:r>
              <a:rPr lang="de-DE" dirty="0"/>
              <a:t>Schutzschicht (Kunststoff)</a:t>
            </a:r>
          </a:p>
          <a:p>
            <a:r>
              <a:rPr lang="de-DE" dirty="0"/>
              <a:t>Bilder</a:t>
            </a:r>
          </a:p>
          <a:p>
            <a:pPr lvl="1"/>
            <a:r>
              <a:rPr lang="de-DE" dirty="0"/>
              <a:t>LWL-Paare (für Hin- und Rückweg)</a:t>
            </a:r>
          </a:p>
          <a:p>
            <a:pPr lvl="1"/>
            <a:r>
              <a:rPr lang="de-DE" dirty="0"/>
              <a:t>ST-Stecker (links), SC-Stecker (r)</a:t>
            </a:r>
          </a:p>
          <a:p>
            <a:pPr lvl="1"/>
            <a:r>
              <a:rPr lang="de-DE" dirty="0"/>
              <a:t>Beleuchtet mit Laser oder LED</a:t>
            </a:r>
          </a:p>
          <a:p>
            <a:r>
              <a:rPr lang="de-DE" dirty="0"/>
              <a:t>Resistent gegen elektro-magnetische Interferenz</a:t>
            </a:r>
          </a:p>
          <a:p>
            <a:r>
              <a:rPr lang="de-DE" dirty="0"/>
              <a:t>Abhörsicher(er)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8" y="4226840"/>
            <a:ext cx="3400733" cy="2035928"/>
          </a:xfrm>
          <a:prstGeom prst="rect">
            <a:avLst/>
          </a:prstGeom>
        </p:spPr>
      </p:pic>
      <p:cxnSp>
        <p:nvCxnSpPr>
          <p:cNvPr id="10" name="Gerade Verbindung mit Pfeil 20"/>
          <p:cNvCxnSpPr>
            <a:stCxn id="11" idx="1"/>
          </p:cNvCxnSpPr>
          <p:nvPr/>
        </p:nvCxnSpPr>
        <p:spPr>
          <a:xfrm flipH="1" flipV="1">
            <a:off x="6031359" y="1041199"/>
            <a:ext cx="335252" cy="248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22"/>
          <p:cNvSpPr txBox="1"/>
          <p:nvPr/>
        </p:nvSpPr>
        <p:spPr>
          <a:xfrm>
            <a:off x="6366611" y="742866"/>
            <a:ext cx="145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Schutzschicht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feld 28"/>
          <p:cNvSpPr txBox="1"/>
          <p:nvPr/>
        </p:nvSpPr>
        <p:spPr>
          <a:xfrm>
            <a:off x="6366611" y="1119981"/>
            <a:ext cx="85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Mantel</a:t>
            </a:r>
          </a:p>
        </p:txBody>
      </p:sp>
      <p:sp>
        <p:nvSpPr>
          <p:cNvPr id="14" name="Textfeld 37"/>
          <p:cNvSpPr txBox="1"/>
          <p:nvPr/>
        </p:nvSpPr>
        <p:spPr>
          <a:xfrm>
            <a:off x="6366611" y="1530303"/>
            <a:ext cx="6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Kern</a:t>
            </a:r>
          </a:p>
        </p:txBody>
      </p:sp>
      <p:sp>
        <p:nvSpPr>
          <p:cNvPr id="15" name="Oval 14"/>
          <p:cNvSpPr/>
          <p:nvPr/>
        </p:nvSpPr>
        <p:spPr>
          <a:xfrm>
            <a:off x="5035050" y="811023"/>
            <a:ext cx="1080000" cy="108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35050" y="811023"/>
            <a:ext cx="1080000" cy="1080000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15635" y="1302544"/>
            <a:ext cx="109966" cy="10996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Gerade Verbindung mit Pfeil 29"/>
          <p:cNvCxnSpPr>
            <a:stCxn id="14" idx="1"/>
          </p:cNvCxnSpPr>
          <p:nvPr/>
        </p:nvCxnSpPr>
        <p:spPr>
          <a:xfrm flipH="1" flipV="1">
            <a:off x="5625602" y="1388769"/>
            <a:ext cx="741009" cy="32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3"/>
          <p:cNvCxnSpPr>
            <a:stCxn id="13" idx="1"/>
          </p:cNvCxnSpPr>
          <p:nvPr/>
        </p:nvCxnSpPr>
        <p:spPr>
          <a:xfrm flipH="1">
            <a:off x="5875751" y="1304647"/>
            <a:ext cx="4908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EB4E3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3" grpId="0"/>
      <p:bldP spid="13" grpId="1"/>
      <p:bldP spid="13" grpId="2"/>
      <p:bldP spid="13" grpId="3"/>
      <p:bldP spid="14" grpId="0"/>
      <p:bldP spid="1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Lichtwellenleiter: Moden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dirty="0"/>
                  <a:t>Moden sind Wege, die das Licht in einer Faser nehmen kann.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Moden sind abhängig von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Lichtspektrum (Wellenlängen)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Einstrahlwinkel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Brechzahlprofil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Monomodefasern: sehr kleiner Kern, verlangen präzise Lichtquellen (Laserdioden 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dirty="0"/>
                  <a:t> = 1300 oder 1550 </a:t>
                </a:r>
                <a:r>
                  <a:rPr lang="de-DE" dirty="0" err="1"/>
                  <a:t>nm</a:t>
                </a:r>
                <a:r>
                  <a:rPr lang="de-DE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Multimodefasern: Stufenindex, </a:t>
                </a:r>
                <a:r>
                  <a:rPr lang="de-DE" dirty="0" err="1"/>
                  <a:t>Gradientenindex</a:t>
                </a:r>
                <a:r>
                  <a:rPr lang="de-DE" dirty="0"/>
                  <a:t> (häufiger)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Störeinflüsse: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Modendispersion,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Materialdispersion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6" name="Rechteck 5"/>
          <p:cNvSpPr/>
          <p:nvPr/>
        </p:nvSpPr>
        <p:spPr>
          <a:xfrm>
            <a:off x="4525645" y="2275840"/>
            <a:ext cx="3557270" cy="12496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25645" y="2489200"/>
            <a:ext cx="3557270" cy="8229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7721600" y="2032000"/>
            <a:ext cx="538480" cy="345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260080" y="1850768"/>
            <a:ext cx="85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Mantel</a:t>
            </a:r>
          </a:p>
        </p:txBody>
      </p:sp>
      <p:cxnSp>
        <p:nvCxnSpPr>
          <p:cNvPr id="14" name="Gerader Verbinder 13"/>
          <p:cNvCxnSpPr/>
          <p:nvPr/>
        </p:nvCxnSpPr>
        <p:spPr>
          <a:xfrm flipV="1">
            <a:off x="5064125" y="2489200"/>
            <a:ext cx="960755" cy="822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H="1" flipV="1">
            <a:off x="6024880" y="2489200"/>
            <a:ext cx="960755" cy="822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V="1">
            <a:off x="6985635" y="2489200"/>
            <a:ext cx="960755" cy="8229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 flipV="1">
            <a:off x="7946391" y="2489200"/>
            <a:ext cx="177164" cy="1517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 flipV="1">
            <a:off x="4525645" y="2850911"/>
            <a:ext cx="538481" cy="4612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 flipV="1">
            <a:off x="3987165" y="2549783"/>
            <a:ext cx="538480" cy="3090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530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Elektromagnetische Spektrum und seine Verwendung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1550989"/>
            <a:ext cx="7886700" cy="44346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5988863"/>
            <a:ext cx="2751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Tanenbaum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Computernetzwerke</a:t>
            </a:r>
          </a:p>
        </p:txBody>
      </p:sp>
    </p:spTree>
    <p:extLst>
      <p:ext uri="{BB962C8B-B14F-4D97-AF65-F5344CB8AC3E}">
        <p14:creationId xmlns:p14="http://schemas.microsoft.com/office/powerpoint/2010/main" val="3337569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Codierung und Modulation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Daten und Signale, Bandbreite, Abtasttheorem, </a:t>
            </a:r>
            <a:r>
              <a:rPr lang="de-DE" dirty="0" err="1"/>
              <a:t>Nyquist</a:t>
            </a:r>
            <a:r>
              <a:rPr lang="de-DE" dirty="0"/>
              <a:t> und Shannon, Codierungsverfahren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868962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Begriffsklärung:</a:t>
            </a:r>
            <a:br>
              <a:rPr lang="de-DE" dirty="0"/>
            </a:br>
            <a:r>
              <a:rPr lang="de-DE" dirty="0"/>
              <a:t>Daten und Signale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/>
              <a:t>Daten: </a:t>
            </a:r>
            <a:r>
              <a:rPr lang="de-DE" sz="2400" dirty="0"/>
              <a:t>Strukturen zur Ableitung (semantischer) Information.</a:t>
            </a:r>
          </a:p>
          <a:p>
            <a:pPr lvl="1">
              <a:lnSpc>
                <a:spcPct val="110000"/>
              </a:lnSpc>
            </a:pPr>
            <a:r>
              <a:rPr lang="de-DE" sz="2000" dirty="0"/>
              <a:t>sind bearbeitbar, speicherbar, transportierbar (als Nachrichten)</a:t>
            </a:r>
          </a:p>
          <a:p>
            <a:pPr lvl="1">
              <a:lnSpc>
                <a:spcPct val="110000"/>
              </a:lnSpc>
            </a:pPr>
            <a:r>
              <a:rPr lang="de-DE" sz="2000" b="1" dirty="0"/>
              <a:t>Digitale/Diskrete Daten</a:t>
            </a:r>
            <a:r>
              <a:rPr lang="de-DE" sz="2000" dirty="0"/>
              <a:t>: Strukturen (Folgen) von Zeichen (Elemente endlicher Mengen), z.B. Bit, Bytes, Zeichen, Zahlen.</a:t>
            </a:r>
          </a:p>
          <a:p>
            <a:pPr lvl="1">
              <a:lnSpc>
                <a:spcPct val="110000"/>
              </a:lnSpc>
            </a:pPr>
            <a:r>
              <a:rPr lang="de-DE" sz="2000" b="1" dirty="0"/>
              <a:t>Analoge Daten: </a:t>
            </a:r>
            <a:r>
              <a:rPr lang="de-DE" sz="2000" dirty="0"/>
              <a:t>kontinuierliche Funktionen (der Zeit, des Ortes), z.B. Sprache, Musik, </a:t>
            </a:r>
            <a:r>
              <a:rPr lang="de-DE" sz="2000" dirty="0" err="1"/>
              <a:t>Bewegtbild</a:t>
            </a:r>
            <a:endParaRPr lang="de-DE" sz="2000" dirty="0"/>
          </a:p>
          <a:p>
            <a:pPr>
              <a:lnSpc>
                <a:spcPct val="110000"/>
              </a:lnSpc>
            </a:pPr>
            <a:r>
              <a:rPr lang="de-DE" sz="2400" b="1" dirty="0"/>
              <a:t>Signale:</a:t>
            </a:r>
            <a:r>
              <a:rPr lang="de-DE" sz="2400" dirty="0"/>
              <a:t> physikalische Darstellung von Daten</a:t>
            </a:r>
          </a:p>
          <a:p>
            <a:pPr lvl="1">
              <a:lnSpc>
                <a:spcPct val="110000"/>
              </a:lnSpc>
            </a:pPr>
            <a:r>
              <a:rPr lang="de-DE" sz="2000" dirty="0"/>
              <a:t>durch akustische, optische, elektrische, elektromagnetische Größen</a:t>
            </a:r>
          </a:p>
          <a:p>
            <a:pPr lvl="1">
              <a:lnSpc>
                <a:spcPct val="110000"/>
              </a:lnSpc>
            </a:pPr>
            <a:r>
              <a:rPr lang="de-DE" sz="2000" dirty="0"/>
              <a:t>analog Signale sind kontinuierliche Funktionen der Zeit</a:t>
            </a:r>
          </a:p>
          <a:p>
            <a:pPr lvl="1">
              <a:lnSpc>
                <a:spcPct val="110000"/>
              </a:lnSpc>
            </a:pPr>
            <a:r>
              <a:rPr lang="de-DE" sz="2000" dirty="0"/>
              <a:t>digital diskrete Signalfolgen, Impulse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298292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Fourierdarstellung</a:t>
            </a:r>
            <a:r>
              <a:rPr lang="de-DE" dirty="0"/>
              <a:t> von Signalen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9400"/>
                <a:ext cx="7886700" cy="4808795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/>
                  <a:t>Analoge Signale werden allgemein als Wellen übertragen: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de-DE" sz="20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sz="2000" dirty="0"/>
                  <a:t>Maximale Amplitude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000" dirty="0"/>
                  <a:t>, Frequenz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000" dirty="0"/>
                  <a:t>, Phasenverschiebung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de-DE" sz="20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 ist periodische Funktion,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de-DE" sz="2000" dirty="0"/>
                  <a:t>  mit Periode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de-DE" sz="2000" dirty="0"/>
              </a:p>
              <a:p>
                <a:pPr>
                  <a:lnSpc>
                    <a:spcPct val="120000"/>
                  </a:lnSpc>
                </a:pPr>
                <a:r>
                  <a:rPr lang="de-DE" sz="2000" dirty="0"/>
                  <a:t>Periodische Funktionen können als Summe von Sinus- und </a:t>
                </a:r>
                <a:r>
                  <a:rPr lang="de-DE" sz="2000" dirty="0" err="1"/>
                  <a:t>Cosinustermen</a:t>
                </a:r>
                <a:r>
                  <a:rPr lang="de-DE" sz="2000" dirty="0"/>
                  <a:t> angenähert werden, man spricht von ihrer </a:t>
                </a:r>
                <a:r>
                  <a:rPr lang="de-DE" sz="2000" dirty="0" err="1"/>
                  <a:t>Fourierdarstellung</a:t>
                </a:r>
                <a:r>
                  <a:rPr lang="de-DE" sz="2000" dirty="0"/>
                  <a:t>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de-DE" sz="2000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9400"/>
                <a:ext cx="7886700" cy="4808795"/>
              </a:xfrm>
              <a:blipFill>
                <a:blip r:embed="rId3"/>
                <a:stretch>
                  <a:fillRect l="-5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Kranzlmüller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292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Bitübertragungsschicht (ISO/OSI-Schicht 1)</a:t>
            </a:r>
          </a:p>
          <a:p>
            <a:pPr lvl="1"/>
            <a:r>
              <a:rPr lang="de-DE" dirty="0"/>
              <a:t>Übertragungsmedien</a:t>
            </a:r>
          </a:p>
          <a:p>
            <a:pPr lvl="1"/>
            <a:r>
              <a:rPr lang="de-DE" dirty="0"/>
              <a:t>Codierung und Modulation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MAC-Teilschicht (ISO/OSI-Schicht 2a)</a:t>
            </a:r>
          </a:p>
          <a:p>
            <a:pPr lvl="1"/>
            <a:r>
              <a:rPr lang="de-DE" dirty="0"/>
              <a:t>Vielfachzugriffsverfahren: </a:t>
            </a:r>
            <a:br>
              <a:rPr lang="de-DE" dirty="0"/>
            </a:br>
            <a:r>
              <a:rPr lang="de-DE" dirty="0"/>
              <a:t>CSMA, MACA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LLC-Teilschicht (ISO/OSI-Schicht 2b)</a:t>
            </a:r>
          </a:p>
          <a:p>
            <a:pPr lvl="1"/>
            <a:r>
              <a:rPr lang="de-DE" dirty="0"/>
              <a:t>Bit-Fehler Erkennung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930610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Fourierdarstellung</a:t>
            </a:r>
            <a:r>
              <a:rPr lang="de-DE" dirty="0"/>
              <a:t> von Signalen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831" y="1552902"/>
            <a:ext cx="6952338" cy="480529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643974" y="4716239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Wikimedia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0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Bandbreiten-Begriff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211455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Bandbreite des Signals</a:t>
            </a:r>
            <a:r>
              <a:rPr lang="de-DE" dirty="0"/>
              <a:t>: Differenz zwischen max. und min. Frequenz im Signalverlauf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Bandbreite des Mediums</a:t>
            </a:r>
            <a:r>
              <a:rPr lang="de-DE" dirty="0"/>
              <a:t>: Frequenzbereich, der ohne wesentliche Verzerrung übertragen werden kann. Die oberen und unteren Grenzfrequenzen sind dadurch gegeben, dass die außen liegenden Frequenzen unter 50% der leistungsstärksten Frequenzen liegen.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805240"/>
            <a:ext cx="7886700" cy="23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46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Abtasttheorem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3745020"/>
            <a:ext cx="7886700" cy="26131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/>
              <a:t>Beispiel: Digitale Übertragung analoger Sprache bei ISDN</a:t>
            </a:r>
          </a:p>
          <a:p>
            <a:pPr>
              <a:lnSpc>
                <a:spcPct val="120000"/>
              </a:lnSpc>
            </a:pPr>
            <a:r>
              <a:rPr lang="de-DE" dirty="0"/>
              <a:t>Verfahren: Pulscode-modulation (PCM)</a:t>
            </a:r>
          </a:p>
          <a:p>
            <a:pPr>
              <a:lnSpc>
                <a:spcPct val="120000"/>
              </a:lnSpc>
            </a:pPr>
            <a:r>
              <a:rPr lang="de-DE" dirty="0"/>
              <a:t>Telefon-Bandbreite: (300-3400 Hz), gerundet 4kHz;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de-DE" dirty="0">
                <a:sym typeface="Wingdings"/>
              </a:rPr>
              <a:t> </a:t>
            </a:r>
            <a:r>
              <a:rPr lang="de-DE" dirty="0"/>
              <a:t>somit Abtastrate 8kHz, d.h. alle 125 µs</a:t>
            </a:r>
          </a:p>
          <a:p>
            <a:pPr>
              <a:lnSpc>
                <a:spcPct val="120000"/>
              </a:lnSpc>
            </a:pPr>
            <a:r>
              <a:rPr lang="de-DE" dirty="0"/>
              <a:t>Quantisierung: 256 Werte, Codierung 1 Byte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de-DE" dirty="0">
                <a:sym typeface="Wingdings"/>
              </a:rPr>
              <a:t> </a:t>
            </a:r>
            <a:r>
              <a:rPr lang="de-DE" dirty="0"/>
              <a:t>resultiert erforderliche Rate 64 </a:t>
            </a:r>
            <a:r>
              <a:rPr lang="de-DE" dirty="0" err="1"/>
              <a:t>kbit</a:t>
            </a:r>
            <a:r>
              <a:rPr lang="de-DE" dirty="0"/>
              <a:t>/s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39873"/>
            <a:ext cx="4383198" cy="2885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8650" y="1748358"/>
                <a:ext cx="3217291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Das Theorem </a:t>
                </a:r>
                <a:r>
                  <a:rPr kumimoji="0" lang="de-DE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(verlustfrei):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2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</m:oMath>
                </a14:m>
                <a:r>
                  <a:rPr kumimoji="0" lang="de-DE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S:	Abtasthäufigkeit</a:t>
                </a:r>
                <a:br>
                  <a:rPr kumimoji="0" lang="de-DE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de-DE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F: 	Höchste Frequenz der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analogen Information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48358"/>
                <a:ext cx="3217291" cy="1785104"/>
              </a:xfrm>
              <a:prstGeom prst="rect">
                <a:avLst/>
              </a:prstGeom>
              <a:blipFill>
                <a:blip r:embed="rId4"/>
                <a:stretch>
                  <a:fillRect l="-2462" t="-2389" r="-1515" b="-58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765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Abtastung (Animation)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grpSp>
        <p:nvGrpSpPr>
          <p:cNvPr id="7" name="Gruppierung 160"/>
          <p:cNvGrpSpPr/>
          <p:nvPr/>
        </p:nvGrpSpPr>
        <p:grpSpPr>
          <a:xfrm>
            <a:off x="1916614" y="2446597"/>
            <a:ext cx="4194745" cy="1907913"/>
            <a:chOff x="562941" y="3318586"/>
            <a:chExt cx="4194745" cy="1907913"/>
          </a:xfrm>
        </p:grpSpPr>
        <p:sp>
          <p:nvSpPr>
            <p:cNvPr id="8" name="Rechteck 76"/>
            <p:cNvSpPr/>
            <p:nvPr/>
          </p:nvSpPr>
          <p:spPr>
            <a:xfrm>
              <a:off x="573020" y="3852933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hteck 81"/>
            <p:cNvSpPr/>
            <p:nvPr/>
          </p:nvSpPr>
          <p:spPr>
            <a:xfrm rot="5400000">
              <a:off x="169137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hteck 84"/>
            <p:cNvSpPr/>
            <p:nvPr/>
          </p:nvSpPr>
          <p:spPr>
            <a:xfrm rot="5400000">
              <a:off x="1892971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hteck 85"/>
            <p:cNvSpPr/>
            <p:nvPr/>
          </p:nvSpPr>
          <p:spPr>
            <a:xfrm rot="5400000">
              <a:off x="209456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eck 86"/>
            <p:cNvSpPr/>
            <p:nvPr/>
          </p:nvSpPr>
          <p:spPr>
            <a:xfrm rot="5400000">
              <a:off x="2296161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hteck 87"/>
            <p:cNvSpPr/>
            <p:nvPr/>
          </p:nvSpPr>
          <p:spPr>
            <a:xfrm rot="5400000">
              <a:off x="249775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hteck 89"/>
            <p:cNvSpPr/>
            <p:nvPr/>
          </p:nvSpPr>
          <p:spPr>
            <a:xfrm>
              <a:off x="2735905" y="3852882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hteck 90"/>
            <p:cNvSpPr/>
            <p:nvPr/>
          </p:nvSpPr>
          <p:spPr>
            <a:xfrm>
              <a:off x="573020" y="4127636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hteck 91"/>
            <p:cNvSpPr/>
            <p:nvPr/>
          </p:nvSpPr>
          <p:spPr>
            <a:xfrm rot="5400000">
              <a:off x="169137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hteck 92"/>
            <p:cNvSpPr/>
            <p:nvPr/>
          </p:nvSpPr>
          <p:spPr>
            <a:xfrm rot="5400000">
              <a:off x="1892971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hteck 93"/>
            <p:cNvSpPr/>
            <p:nvPr/>
          </p:nvSpPr>
          <p:spPr>
            <a:xfrm rot="5400000">
              <a:off x="209456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hteck 94"/>
            <p:cNvSpPr/>
            <p:nvPr/>
          </p:nvSpPr>
          <p:spPr>
            <a:xfrm rot="5400000">
              <a:off x="2296161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hteck 95"/>
            <p:cNvSpPr/>
            <p:nvPr/>
          </p:nvSpPr>
          <p:spPr>
            <a:xfrm rot="5400000">
              <a:off x="249775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hteck 96"/>
            <p:cNvSpPr/>
            <p:nvPr/>
          </p:nvSpPr>
          <p:spPr>
            <a:xfrm>
              <a:off x="2735905" y="4127585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hteck 97"/>
            <p:cNvSpPr/>
            <p:nvPr/>
          </p:nvSpPr>
          <p:spPr>
            <a:xfrm>
              <a:off x="573020" y="4402339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hteck 98"/>
            <p:cNvSpPr/>
            <p:nvPr/>
          </p:nvSpPr>
          <p:spPr>
            <a:xfrm rot="5400000">
              <a:off x="169137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hteck 99"/>
            <p:cNvSpPr/>
            <p:nvPr/>
          </p:nvSpPr>
          <p:spPr>
            <a:xfrm rot="5400000">
              <a:off x="1892971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hteck 100"/>
            <p:cNvSpPr/>
            <p:nvPr/>
          </p:nvSpPr>
          <p:spPr>
            <a:xfrm rot="5400000">
              <a:off x="209456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hteck 101"/>
            <p:cNvSpPr/>
            <p:nvPr/>
          </p:nvSpPr>
          <p:spPr>
            <a:xfrm rot="5400000">
              <a:off x="2296161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hteck 102"/>
            <p:cNvSpPr/>
            <p:nvPr/>
          </p:nvSpPr>
          <p:spPr>
            <a:xfrm rot="5400000">
              <a:off x="249775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hteck 103"/>
            <p:cNvSpPr/>
            <p:nvPr/>
          </p:nvSpPr>
          <p:spPr>
            <a:xfrm>
              <a:off x="2735905" y="4402288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hteck 104"/>
            <p:cNvSpPr/>
            <p:nvPr/>
          </p:nvSpPr>
          <p:spPr>
            <a:xfrm>
              <a:off x="573020" y="4677042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hteck 105"/>
            <p:cNvSpPr/>
            <p:nvPr/>
          </p:nvSpPr>
          <p:spPr>
            <a:xfrm rot="5400000">
              <a:off x="169137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hteck 106"/>
            <p:cNvSpPr/>
            <p:nvPr/>
          </p:nvSpPr>
          <p:spPr>
            <a:xfrm rot="5400000">
              <a:off x="1892971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hteck 107"/>
            <p:cNvSpPr/>
            <p:nvPr/>
          </p:nvSpPr>
          <p:spPr>
            <a:xfrm rot="5400000">
              <a:off x="209456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hteck 108"/>
            <p:cNvSpPr/>
            <p:nvPr/>
          </p:nvSpPr>
          <p:spPr>
            <a:xfrm rot="5400000">
              <a:off x="2296161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hteck 109"/>
            <p:cNvSpPr/>
            <p:nvPr/>
          </p:nvSpPr>
          <p:spPr>
            <a:xfrm rot="5400000">
              <a:off x="249775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hteck 110"/>
            <p:cNvSpPr/>
            <p:nvPr/>
          </p:nvSpPr>
          <p:spPr>
            <a:xfrm>
              <a:off x="2735905" y="4676991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hteck 111"/>
            <p:cNvSpPr/>
            <p:nvPr/>
          </p:nvSpPr>
          <p:spPr>
            <a:xfrm>
              <a:off x="573020" y="4951745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hteck 112"/>
            <p:cNvSpPr/>
            <p:nvPr/>
          </p:nvSpPr>
          <p:spPr>
            <a:xfrm rot="5400000">
              <a:off x="169137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hteck 113"/>
            <p:cNvSpPr/>
            <p:nvPr/>
          </p:nvSpPr>
          <p:spPr>
            <a:xfrm rot="5400000">
              <a:off x="1892971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hteck 114"/>
            <p:cNvSpPr/>
            <p:nvPr/>
          </p:nvSpPr>
          <p:spPr>
            <a:xfrm rot="5400000">
              <a:off x="209456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hteck 115"/>
            <p:cNvSpPr/>
            <p:nvPr/>
          </p:nvSpPr>
          <p:spPr>
            <a:xfrm rot="5400000">
              <a:off x="2296161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hteck 116"/>
            <p:cNvSpPr/>
            <p:nvPr/>
          </p:nvSpPr>
          <p:spPr>
            <a:xfrm rot="5400000">
              <a:off x="249775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117"/>
            <p:cNvSpPr/>
            <p:nvPr/>
          </p:nvSpPr>
          <p:spPr>
            <a:xfrm>
              <a:off x="2735905" y="4951694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Gerade Verbindung mit Pfeil 118"/>
            <p:cNvCxnSpPr/>
            <p:nvPr/>
          </p:nvCxnSpPr>
          <p:spPr>
            <a:xfrm flipV="1">
              <a:off x="572786" y="3324936"/>
              <a:ext cx="0" cy="190156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119"/>
            <p:cNvCxnSpPr/>
            <p:nvPr/>
          </p:nvCxnSpPr>
          <p:spPr>
            <a:xfrm>
              <a:off x="562941" y="5226499"/>
              <a:ext cx="4105569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121"/>
            <p:cNvSpPr/>
            <p:nvPr/>
          </p:nvSpPr>
          <p:spPr>
            <a:xfrm rot="5400000">
              <a:off x="3866005" y="4272710"/>
              <a:ext cx="1311508" cy="471855"/>
            </a:xfrm>
            <a:prstGeom prst="rect">
              <a:avLst/>
            </a:prstGeom>
            <a:solidFill>
              <a:srgbClr val="FFFFFF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</a:p>
          </p:txBody>
        </p:sp>
        <p:sp>
          <p:nvSpPr>
            <p:cNvPr id="46" name="Rechteck 122"/>
            <p:cNvSpPr/>
            <p:nvPr/>
          </p:nvSpPr>
          <p:spPr>
            <a:xfrm>
              <a:off x="2735905" y="3318586"/>
              <a:ext cx="1545694" cy="529744"/>
            </a:xfrm>
            <a:prstGeom prst="rect">
              <a:avLst/>
            </a:prstGeom>
            <a:solidFill>
              <a:srgbClr val="FFFFFF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Freihandform 120"/>
          <p:cNvSpPr/>
          <p:nvPr/>
        </p:nvSpPr>
        <p:spPr>
          <a:xfrm>
            <a:off x="1952094" y="2568040"/>
            <a:ext cx="4162956" cy="1684255"/>
          </a:xfrm>
          <a:custGeom>
            <a:avLst/>
            <a:gdLst>
              <a:gd name="connsiteX0" fmla="*/ 0 w 4112154"/>
              <a:gd name="connsiteY0" fmla="*/ 444447 h 1684255"/>
              <a:gd name="connsiteX1" fmla="*/ 594649 w 4112154"/>
              <a:gd name="connsiteY1" fmla="*/ 1422182 h 1684255"/>
              <a:gd name="connsiteX2" fmla="*/ 1290087 w 4112154"/>
              <a:gd name="connsiteY2" fmla="*/ 766999 h 1684255"/>
              <a:gd name="connsiteX3" fmla="*/ 1854501 w 4112154"/>
              <a:gd name="connsiteY3" fmla="*/ 887956 h 1684255"/>
              <a:gd name="connsiteX4" fmla="*/ 2459229 w 4112154"/>
              <a:gd name="connsiteY4" fmla="*/ 939 h 1684255"/>
              <a:gd name="connsiteX5" fmla="*/ 3215140 w 4112154"/>
              <a:gd name="connsiteY5" fmla="*/ 1079471 h 1684255"/>
              <a:gd name="connsiteX6" fmla="*/ 3608213 w 4112154"/>
              <a:gd name="connsiteY6" fmla="*/ 1190348 h 1684255"/>
              <a:gd name="connsiteX7" fmla="*/ 4112154 w 4112154"/>
              <a:gd name="connsiteY7" fmla="*/ 1684255 h 168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2154" h="1684255">
                <a:moveTo>
                  <a:pt x="0" y="444447"/>
                </a:moveTo>
                <a:cubicBezTo>
                  <a:pt x="189817" y="906435"/>
                  <a:pt x="379635" y="1368423"/>
                  <a:pt x="594649" y="1422182"/>
                </a:cubicBezTo>
                <a:cubicBezTo>
                  <a:pt x="809663" y="1475941"/>
                  <a:pt x="1080112" y="856037"/>
                  <a:pt x="1290087" y="766999"/>
                </a:cubicBezTo>
                <a:cubicBezTo>
                  <a:pt x="1500062" y="677961"/>
                  <a:pt x="1659644" y="1015633"/>
                  <a:pt x="1854501" y="887956"/>
                </a:cubicBezTo>
                <a:cubicBezTo>
                  <a:pt x="2049358" y="760279"/>
                  <a:pt x="2232456" y="-30980"/>
                  <a:pt x="2459229" y="939"/>
                </a:cubicBezTo>
                <a:cubicBezTo>
                  <a:pt x="2686002" y="32858"/>
                  <a:pt x="3023643" y="881236"/>
                  <a:pt x="3215140" y="1079471"/>
                </a:cubicBezTo>
                <a:cubicBezTo>
                  <a:pt x="3406637" y="1277706"/>
                  <a:pt x="3458711" y="1089551"/>
                  <a:pt x="3608213" y="1190348"/>
                </a:cubicBezTo>
                <a:cubicBezTo>
                  <a:pt x="3757715" y="1291145"/>
                  <a:pt x="4112154" y="1684255"/>
                  <a:pt x="4112154" y="1684255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8" name="Gruppierung 201"/>
          <p:cNvGrpSpPr/>
          <p:nvPr/>
        </p:nvGrpSpPr>
        <p:grpSpPr>
          <a:xfrm>
            <a:off x="1926693" y="2980944"/>
            <a:ext cx="1154910" cy="1373566"/>
            <a:chOff x="573020" y="3852933"/>
            <a:chExt cx="1154910" cy="1373566"/>
          </a:xfrm>
        </p:grpSpPr>
        <p:sp>
          <p:nvSpPr>
            <p:cNvPr id="49" name="Rechteck 162"/>
            <p:cNvSpPr/>
            <p:nvPr/>
          </p:nvSpPr>
          <p:spPr>
            <a:xfrm>
              <a:off x="573020" y="3852933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hteck 169"/>
            <p:cNvSpPr/>
            <p:nvPr/>
          </p:nvSpPr>
          <p:spPr>
            <a:xfrm>
              <a:off x="573020" y="4127636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hteck 176"/>
            <p:cNvSpPr/>
            <p:nvPr/>
          </p:nvSpPr>
          <p:spPr>
            <a:xfrm>
              <a:off x="573020" y="4402339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hteck 183"/>
            <p:cNvSpPr/>
            <p:nvPr/>
          </p:nvSpPr>
          <p:spPr>
            <a:xfrm>
              <a:off x="573020" y="4677042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hteck 190"/>
            <p:cNvSpPr/>
            <p:nvPr/>
          </p:nvSpPr>
          <p:spPr>
            <a:xfrm>
              <a:off x="573020" y="4951745"/>
              <a:ext cx="1154910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uppierung 202"/>
          <p:cNvGrpSpPr/>
          <p:nvPr/>
        </p:nvGrpSpPr>
        <p:grpSpPr>
          <a:xfrm>
            <a:off x="3081603" y="2980944"/>
            <a:ext cx="201595" cy="1373515"/>
            <a:chOff x="1727930" y="3852933"/>
            <a:chExt cx="201595" cy="1373515"/>
          </a:xfrm>
        </p:grpSpPr>
        <p:sp>
          <p:nvSpPr>
            <p:cNvPr id="55" name="Rechteck 163"/>
            <p:cNvSpPr/>
            <p:nvPr/>
          </p:nvSpPr>
          <p:spPr>
            <a:xfrm rot="5400000">
              <a:off x="169137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hteck 170"/>
            <p:cNvSpPr/>
            <p:nvPr/>
          </p:nvSpPr>
          <p:spPr>
            <a:xfrm rot="5400000">
              <a:off x="169137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hteck 177"/>
            <p:cNvSpPr/>
            <p:nvPr/>
          </p:nvSpPr>
          <p:spPr>
            <a:xfrm rot="5400000">
              <a:off x="169137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hteck 184"/>
            <p:cNvSpPr/>
            <p:nvPr/>
          </p:nvSpPr>
          <p:spPr>
            <a:xfrm rot="5400000">
              <a:off x="169137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hteck 191"/>
            <p:cNvSpPr/>
            <p:nvPr/>
          </p:nvSpPr>
          <p:spPr>
            <a:xfrm rot="5400000">
              <a:off x="169137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uppierung 203"/>
          <p:cNvGrpSpPr/>
          <p:nvPr/>
        </p:nvGrpSpPr>
        <p:grpSpPr>
          <a:xfrm>
            <a:off x="3283198" y="2980944"/>
            <a:ext cx="201595" cy="1373515"/>
            <a:chOff x="1929525" y="3852933"/>
            <a:chExt cx="201595" cy="1373515"/>
          </a:xfrm>
        </p:grpSpPr>
        <p:sp>
          <p:nvSpPr>
            <p:cNvPr id="61" name="Rechteck 164"/>
            <p:cNvSpPr/>
            <p:nvPr/>
          </p:nvSpPr>
          <p:spPr>
            <a:xfrm rot="5400000">
              <a:off x="1892971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hteck 171"/>
            <p:cNvSpPr/>
            <p:nvPr/>
          </p:nvSpPr>
          <p:spPr>
            <a:xfrm rot="5400000">
              <a:off x="1892971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hteck 178"/>
            <p:cNvSpPr/>
            <p:nvPr/>
          </p:nvSpPr>
          <p:spPr>
            <a:xfrm rot="5400000">
              <a:off x="1892971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hteck 185"/>
            <p:cNvSpPr/>
            <p:nvPr/>
          </p:nvSpPr>
          <p:spPr>
            <a:xfrm rot="5400000">
              <a:off x="1892971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hteck 192"/>
            <p:cNvSpPr/>
            <p:nvPr/>
          </p:nvSpPr>
          <p:spPr>
            <a:xfrm rot="5400000">
              <a:off x="1892971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Gruppierung 204"/>
          <p:cNvGrpSpPr/>
          <p:nvPr/>
        </p:nvGrpSpPr>
        <p:grpSpPr>
          <a:xfrm>
            <a:off x="3484793" y="2980944"/>
            <a:ext cx="201595" cy="1373515"/>
            <a:chOff x="2131120" y="3852933"/>
            <a:chExt cx="201595" cy="1373515"/>
          </a:xfrm>
        </p:grpSpPr>
        <p:sp>
          <p:nvSpPr>
            <p:cNvPr id="67" name="Rechteck 165"/>
            <p:cNvSpPr/>
            <p:nvPr/>
          </p:nvSpPr>
          <p:spPr>
            <a:xfrm rot="5400000">
              <a:off x="209456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hteck 172"/>
            <p:cNvSpPr/>
            <p:nvPr/>
          </p:nvSpPr>
          <p:spPr>
            <a:xfrm rot="5400000">
              <a:off x="209456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hteck 179"/>
            <p:cNvSpPr/>
            <p:nvPr/>
          </p:nvSpPr>
          <p:spPr>
            <a:xfrm rot="5400000">
              <a:off x="209456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hteck 186"/>
            <p:cNvSpPr/>
            <p:nvPr/>
          </p:nvSpPr>
          <p:spPr>
            <a:xfrm rot="5400000">
              <a:off x="209456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hteck 193"/>
            <p:cNvSpPr/>
            <p:nvPr/>
          </p:nvSpPr>
          <p:spPr>
            <a:xfrm rot="5400000">
              <a:off x="209456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uppierung 205"/>
          <p:cNvGrpSpPr/>
          <p:nvPr/>
        </p:nvGrpSpPr>
        <p:grpSpPr>
          <a:xfrm>
            <a:off x="3686388" y="2980944"/>
            <a:ext cx="201595" cy="1373515"/>
            <a:chOff x="2332715" y="3852933"/>
            <a:chExt cx="201595" cy="1373515"/>
          </a:xfrm>
        </p:grpSpPr>
        <p:sp>
          <p:nvSpPr>
            <p:cNvPr id="73" name="Rechteck 166"/>
            <p:cNvSpPr/>
            <p:nvPr/>
          </p:nvSpPr>
          <p:spPr>
            <a:xfrm rot="5400000">
              <a:off x="2296161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hteck 173"/>
            <p:cNvSpPr/>
            <p:nvPr/>
          </p:nvSpPr>
          <p:spPr>
            <a:xfrm rot="5400000">
              <a:off x="2296161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hteck 180"/>
            <p:cNvSpPr/>
            <p:nvPr/>
          </p:nvSpPr>
          <p:spPr>
            <a:xfrm rot="5400000">
              <a:off x="2296161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hteck 187"/>
            <p:cNvSpPr/>
            <p:nvPr/>
          </p:nvSpPr>
          <p:spPr>
            <a:xfrm rot="5400000">
              <a:off x="2296161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hteck 194"/>
            <p:cNvSpPr/>
            <p:nvPr/>
          </p:nvSpPr>
          <p:spPr>
            <a:xfrm rot="5400000">
              <a:off x="2296161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uppierung 206"/>
          <p:cNvGrpSpPr/>
          <p:nvPr/>
        </p:nvGrpSpPr>
        <p:grpSpPr>
          <a:xfrm>
            <a:off x="3887983" y="2980944"/>
            <a:ext cx="201595" cy="1373515"/>
            <a:chOff x="2534310" y="3852933"/>
            <a:chExt cx="201595" cy="1373515"/>
          </a:xfrm>
        </p:grpSpPr>
        <p:sp>
          <p:nvSpPr>
            <p:cNvPr id="79" name="Rechteck 167"/>
            <p:cNvSpPr/>
            <p:nvPr/>
          </p:nvSpPr>
          <p:spPr>
            <a:xfrm rot="5400000">
              <a:off x="2497756" y="3889487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hteck 174"/>
            <p:cNvSpPr/>
            <p:nvPr/>
          </p:nvSpPr>
          <p:spPr>
            <a:xfrm rot="5400000">
              <a:off x="2497756" y="4164190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hteck 181"/>
            <p:cNvSpPr/>
            <p:nvPr/>
          </p:nvSpPr>
          <p:spPr>
            <a:xfrm rot="5400000">
              <a:off x="2497756" y="4438893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Rechteck 188"/>
            <p:cNvSpPr/>
            <p:nvPr/>
          </p:nvSpPr>
          <p:spPr>
            <a:xfrm rot="5400000">
              <a:off x="2497756" y="4713596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hteck 195"/>
            <p:cNvSpPr/>
            <p:nvPr/>
          </p:nvSpPr>
          <p:spPr>
            <a:xfrm rot="5400000">
              <a:off x="2497756" y="4988299"/>
              <a:ext cx="274703" cy="201595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uppierung 221"/>
          <p:cNvGrpSpPr/>
          <p:nvPr/>
        </p:nvGrpSpPr>
        <p:grpSpPr>
          <a:xfrm>
            <a:off x="4089578" y="2446597"/>
            <a:ext cx="2040813" cy="1907862"/>
            <a:chOff x="2735905" y="3318586"/>
            <a:chExt cx="2040813" cy="1907862"/>
          </a:xfrm>
        </p:grpSpPr>
        <p:sp>
          <p:nvSpPr>
            <p:cNvPr id="85" name="Rechteck 168"/>
            <p:cNvSpPr/>
            <p:nvPr/>
          </p:nvSpPr>
          <p:spPr>
            <a:xfrm>
              <a:off x="2735905" y="3852882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hteck 175"/>
            <p:cNvSpPr/>
            <p:nvPr/>
          </p:nvSpPr>
          <p:spPr>
            <a:xfrm>
              <a:off x="2735905" y="4127585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hteck 182"/>
            <p:cNvSpPr/>
            <p:nvPr/>
          </p:nvSpPr>
          <p:spPr>
            <a:xfrm>
              <a:off x="2735905" y="4402288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hteck 189"/>
            <p:cNvSpPr/>
            <p:nvPr/>
          </p:nvSpPr>
          <p:spPr>
            <a:xfrm>
              <a:off x="2735905" y="4676991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hteck 196"/>
            <p:cNvSpPr/>
            <p:nvPr/>
          </p:nvSpPr>
          <p:spPr>
            <a:xfrm>
              <a:off x="2735905" y="4951694"/>
              <a:ext cx="1545694" cy="27475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Rechteck 200"/>
            <p:cNvSpPr/>
            <p:nvPr/>
          </p:nvSpPr>
          <p:spPr>
            <a:xfrm>
              <a:off x="2735905" y="3318586"/>
              <a:ext cx="1545694" cy="529744"/>
            </a:xfrm>
            <a:prstGeom prst="rect">
              <a:avLst/>
            </a:prstGeom>
            <a:solidFill>
              <a:srgbClr val="FFFFFF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Rechteck 199"/>
            <p:cNvSpPr/>
            <p:nvPr/>
          </p:nvSpPr>
          <p:spPr>
            <a:xfrm rot="5400000">
              <a:off x="3875512" y="4231165"/>
              <a:ext cx="1311508" cy="490905"/>
            </a:xfrm>
            <a:prstGeom prst="rect">
              <a:avLst/>
            </a:prstGeom>
            <a:solidFill>
              <a:srgbClr val="FFFFFF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</a:t>
              </a:r>
            </a:p>
          </p:txBody>
        </p:sp>
      </p:grpSp>
      <p:cxnSp>
        <p:nvCxnSpPr>
          <p:cNvPr id="92" name="Gerade Verbindung mit Pfeil 197"/>
          <p:cNvCxnSpPr/>
          <p:nvPr/>
        </p:nvCxnSpPr>
        <p:spPr>
          <a:xfrm flipV="1">
            <a:off x="1926459" y="2452947"/>
            <a:ext cx="0" cy="19015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198"/>
          <p:cNvCxnSpPr/>
          <p:nvPr/>
        </p:nvCxnSpPr>
        <p:spPr>
          <a:xfrm>
            <a:off x="1916614" y="4354510"/>
            <a:ext cx="410556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hteck 210"/>
          <p:cNvSpPr/>
          <p:nvPr/>
        </p:nvSpPr>
        <p:spPr>
          <a:xfrm>
            <a:off x="1930925" y="3255698"/>
            <a:ext cx="3708579" cy="274754"/>
          </a:xfrm>
          <a:prstGeom prst="rect">
            <a:avLst/>
          </a:prstGeom>
          <a:solidFill>
            <a:srgbClr val="61A4F7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chteck 222"/>
          <p:cNvSpPr/>
          <p:nvPr/>
        </p:nvSpPr>
        <p:spPr>
          <a:xfrm>
            <a:off x="1930925" y="2984068"/>
            <a:ext cx="3708579" cy="274754"/>
          </a:xfrm>
          <a:prstGeom prst="rect">
            <a:avLst/>
          </a:prstGeom>
          <a:solidFill>
            <a:srgbClr val="61A4F7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Textfeld 55"/>
          <p:cNvSpPr txBox="1"/>
          <p:nvPr/>
        </p:nvSpPr>
        <p:spPr>
          <a:xfrm>
            <a:off x="6263045" y="3482021"/>
            <a:ext cx="1364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96BAD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Quantisierung</a:t>
            </a:r>
          </a:p>
        </p:txBody>
      </p:sp>
      <p:sp>
        <p:nvSpPr>
          <p:cNvPr id="97" name="Textfeld 223"/>
          <p:cNvSpPr txBox="1"/>
          <p:nvPr/>
        </p:nvSpPr>
        <p:spPr>
          <a:xfrm>
            <a:off x="2939362" y="4546895"/>
            <a:ext cx="140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8CD3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Abtastintervall</a:t>
            </a:r>
          </a:p>
        </p:txBody>
      </p:sp>
      <p:sp>
        <p:nvSpPr>
          <p:cNvPr id="98" name="Rechteck 225"/>
          <p:cNvSpPr/>
          <p:nvPr/>
        </p:nvSpPr>
        <p:spPr>
          <a:xfrm>
            <a:off x="1930925" y="3534581"/>
            <a:ext cx="3708579" cy="274754"/>
          </a:xfrm>
          <a:prstGeom prst="rect">
            <a:avLst/>
          </a:prstGeom>
          <a:solidFill>
            <a:srgbClr val="61A4F7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hteck 208"/>
          <p:cNvSpPr/>
          <p:nvPr/>
        </p:nvSpPr>
        <p:spPr>
          <a:xfrm>
            <a:off x="1930925" y="3804951"/>
            <a:ext cx="3708579" cy="274754"/>
          </a:xfrm>
          <a:prstGeom prst="rect">
            <a:avLst/>
          </a:prstGeom>
          <a:solidFill>
            <a:srgbClr val="61A4F7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hteck 226"/>
          <p:cNvSpPr/>
          <p:nvPr/>
        </p:nvSpPr>
        <p:spPr>
          <a:xfrm>
            <a:off x="1930925" y="4072885"/>
            <a:ext cx="3708579" cy="274754"/>
          </a:xfrm>
          <a:prstGeom prst="rect">
            <a:avLst/>
          </a:prstGeom>
          <a:solidFill>
            <a:srgbClr val="61A4F7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Geschweifte Klammer rechts 227"/>
          <p:cNvSpPr/>
          <p:nvPr/>
        </p:nvSpPr>
        <p:spPr>
          <a:xfrm>
            <a:off x="6068114" y="2979355"/>
            <a:ext cx="154832" cy="1394442"/>
          </a:xfrm>
          <a:prstGeom prst="rightBrac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hteck 209"/>
          <p:cNvSpPr/>
          <p:nvPr/>
        </p:nvSpPr>
        <p:spPr>
          <a:xfrm rot="5400000">
            <a:off x="2502088" y="3563583"/>
            <a:ext cx="1360624" cy="201595"/>
          </a:xfrm>
          <a:prstGeom prst="rect">
            <a:avLst/>
          </a:prstGeom>
          <a:solidFill>
            <a:srgbClr val="66FF66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chteck 214"/>
          <p:cNvSpPr/>
          <p:nvPr/>
        </p:nvSpPr>
        <p:spPr>
          <a:xfrm rot="5400000">
            <a:off x="2703683" y="3561922"/>
            <a:ext cx="1360624" cy="201595"/>
          </a:xfrm>
          <a:prstGeom prst="rect">
            <a:avLst/>
          </a:prstGeom>
          <a:solidFill>
            <a:srgbClr val="66FF66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hteck 217"/>
          <p:cNvSpPr/>
          <p:nvPr/>
        </p:nvSpPr>
        <p:spPr>
          <a:xfrm rot="5400000">
            <a:off x="2904331" y="3562206"/>
            <a:ext cx="1360624" cy="201595"/>
          </a:xfrm>
          <a:prstGeom prst="rect">
            <a:avLst/>
          </a:prstGeom>
          <a:solidFill>
            <a:srgbClr val="66FF66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hteck 215"/>
          <p:cNvSpPr/>
          <p:nvPr/>
        </p:nvSpPr>
        <p:spPr>
          <a:xfrm rot="5400000">
            <a:off x="3109795" y="3560028"/>
            <a:ext cx="1360624" cy="201595"/>
          </a:xfrm>
          <a:prstGeom prst="rect">
            <a:avLst/>
          </a:prstGeom>
          <a:solidFill>
            <a:srgbClr val="66FF66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hteck 216"/>
          <p:cNvSpPr/>
          <p:nvPr/>
        </p:nvSpPr>
        <p:spPr>
          <a:xfrm rot="5400000">
            <a:off x="3311390" y="3563583"/>
            <a:ext cx="1360624" cy="201595"/>
          </a:xfrm>
          <a:prstGeom prst="rect">
            <a:avLst/>
          </a:prstGeom>
          <a:solidFill>
            <a:srgbClr val="66FF66">
              <a:alpha val="4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Geschweifte Klammer rechts 228"/>
          <p:cNvSpPr/>
          <p:nvPr/>
        </p:nvSpPr>
        <p:spPr>
          <a:xfrm rot="5400000">
            <a:off x="3501297" y="4024010"/>
            <a:ext cx="171508" cy="1010898"/>
          </a:xfrm>
          <a:prstGeom prst="rightBrace">
            <a:avLst/>
          </a:prstGeom>
          <a:ln>
            <a:solidFill>
              <a:srgbClr val="29C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feld 229"/>
          <p:cNvSpPr txBox="1"/>
          <p:nvPr/>
        </p:nvSpPr>
        <p:spPr>
          <a:xfrm>
            <a:off x="5846547" y="4304595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662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4" grpId="4" animBg="1"/>
      <p:bldP spid="94" grpId="5" animBg="1"/>
      <p:bldP spid="94" grpId="6" animBg="1"/>
      <p:bldP spid="94" grpId="7" animBg="1"/>
      <p:bldP spid="94" grpId="8" animBg="1"/>
      <p:bldP spid="94" grpId="9" animBg="1"/>
      <p:bldP spid="95" grpId="0" animBg="1"/>
      <p:bldP spid="95" grpId="1" animBg="1"/>
      <p:bldP spid="95" grpId="2" animBg="1"/>
      <p:bldP spid="96" grpId="0"/>
      <p:bldP spid="96" grpId="1"/>
      <p:bldP spid="97" grpId="0"/>
      <p:bldP spid="97" grpId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2" grpId="2" animBg="1"/>
      <p:bldP spid="102" grpId="3" animBg="1"/>
      <p:bldP spid="103" grpId="0" animBg="1"/>
      <p:bldP spid="103" grpId="1" animBg="1"/>
      <p:bldP spid="103" grpId="2" animBg="1"/>
      <p:bldP spid="103" grpId="3" animBg="1"/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05" grpId="3" animBg="1"/>
      <p:bldP spid="106" grpId="0" animBg="1"/>
      <p:bldP spid="106" grpId="1" animBg="1"/>
      <p:bldP spid="106" grpId="2" animBg="1"/>
      <p:bldP spid="107" grpId="0" animBg="1"/>
      <p:bldP spid="10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98073"/>
          </a:xfrm>
        </p:spPr>
        <p:txBody>
          <a:bodyPr>
            <a:normAutofit fontScale="90000"/>
          </a:bodyPr>
          <a:lstStyle/>
          <a:p>
            <a:r>
              <a:rPr lang="de-DE" dirty="0"/>
              <a:t>Übergänge zwischen </a:t>
            </a:r>
            <a:br>
              <a:rPr lang="de-DE" dirty="0"/>
            </a:br>
            <a:r>
              <a:rPr lang="de-DE" dirty="0"/>
              <a:t>Daten und Signalen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228139"/>
            <a:ext cx="7886700" cy="1130056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/>
              <a:t>Diskretisierung</a:t>
            </a:r>
            <a:r>
              <a:rPr lang="de-DE" dirty="0"/>
              <a:t> (Abtasttheorem betrifft Zeitachse)</a:t>
            </a:r>
          </a:p>
          <a:p>
            <a:r>
              <a:rPr lang="de-DE" dirty="0"/>
              <a:t>Quantisierung (betrifft Zerlegung der Werteachse)</a:t>
            </a:r>
          </a:p>
          <a:p>
            <a:r>
              <a:rPr lang="de-DE" dirty="0"/>
              <a:t>Codierung (Darstellung der Wertemenge)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8" name="Rechteck 4"/>
          <p:cNvSpPr/>
          <p:nvPr/>
        </p:nvSpPr>
        <p:spPr>
          <a:xfrm>
            <a:off x="793006" y="1563199"/>
            <a:ext cx="1722962" cy="35539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6"/>
          <p:cNvSpPr/>
          <p:nvPr/>
        </p:nvSpPr>
        <p:spPr>
          <a:xfrm>
            <a:off x="5937070" y="1563199"/>
            <a:ext cx="1722962" cy="35539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bgerundetes Rechteck 7"/>
          <p:cNvSpPr/>
          <p:nvPr/>
        </p:nvSpPr>
        <p:spPr>
          <a:xfrm>
            <a:off x="1120164" y="2084963"/>
            <a:ext cx="1070903" cy="52176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diskret</a:t>
            </a:r>
          </a:p>
        </p:txBody>
      </p:sp>
      <p:sp>
        <p:nvSpPr>
          <p:cNvPr id="11" name="Abgerundetes Rechteck 8"/>
          <p:cNvSpPr/>
          <p:nvPr/>
        </p:nvSpPr>
        <p:spPr>
          <a:xfrm>
            <a:off x="6269357" y="2084963"/>
            <a:ext cx="1070903" cy="52176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</a:t>
            </a:r>
          </a:p>
        </p:txBody>
      </p:sp>
      <p:sp>
        <p:nvSpPr>
          <p:cNvPr id="12" name="Abgerundetes Rechteck 9"/>
          <p:cNvSpPr/>
          <p:nvPr/>
        </p:nvSpPr>
        <p:spPr>
          <a:xfrm>
            <a:off x="1120164" y="4285042"/>
            <a:ext cx="1070903" cy="52176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analog</a:t>
            </a:r>
          </a:p>
        </p:txBody>
      </p:sp>
      <p:sp>
        <p:nvSpPr>
          <p:cNvPr id="13" name="Abgerundetes Rechteck 10"/>
          <p:cNvSpPr/>
          <p:nvPr/>
        </p:nvSpPr>
        <p:spPr>
          <a:xfrm>
            <a:off x="6269357" y="4285042"/>
            <a:ext cx="1070903" cy="52176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analog</a:t>
            </a:r>
          </a:p>
        </p:txBody>
      </p:sp>
      <p:sp>
        <p:nvSpPr>
          <p:cNvPr id="14" name="Textfeld 11"/>
          <p:cNvSpPr txBox="1"/>
          <p:nvPr/>
        </p:nvSpPr>
        <p:spPr>
          <a:xfrm>
            <a:off x="793006" y="1568281"/>
            <a:ext cx="172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</a:t>
            </a:r>
          </a:p>
        </p:txBody>
      </p:sp>
      <p:sp>
        <p:nvSpPr>
          <p:cNvPr id="15" name="Textfeld 12"/>
          <p:cNvSpPr txBox="1"/>
          <p:nvPr/>
        </p:nvSpPr>
        <p:spPr>
          <a:xfrm>
            <a:off x="5937070" y="1578126"/>
            <a:ext cx="172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Signale</a:t>
            </a:r>
          </a:p>
        </p:txBody>
      </p:sp>
      <p:cxnSp>
        <p:nvCxnSpPr>
          <p:cNvPr id="16" name="Gerade Verbindung mit Pfeil 14"/>
          <p:cNvCxnSpPr/>
          <p:nvPr/>
        </p:nvCxnSpPr>
        <p:spPr>
          <a:xfrm>
            <a:off x="2191067" y="2227705"/>
            <a:ext cx="407829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8"/>
          <p:cNvCxnSpPr/>
          <p:nvPr/>
        </p:nvCxnSpPr>
        <p:spPr>
          <a:xfrm>
            <a:off x="2191067" y="2488592"/>
            <a:ext cx="4078290" cy="19196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3"/>
          <p:cNvCxnSpPr/>
          <p:nvPr/>
        </p:nvCxnSpPr>
        <p:spPr>
          <a:xfrm flipV="1">
            <a:off x="2191067" y="2488592"/>
            <a:ext cx="4078290" cy="19196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27"/>
          <p:cNvCxnSpPr/>
          <p:nvPr/>
        </p:nvCxnSpPr>
        <p:spPr>
          <a:xfrm>
            <a:off x="2191067" y="4673899"/>
            <a:ext cx="407829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28"/>
          <p:cNvSpPr txBox="1"/>
          <p:nvPr/>
        </p:nvSpPr>
        <p:spPr>
          <a:xfrm>
            <a:off x="3656207" y="1892990"/>
            <a:ext cx="115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Codierung</a:t>
            </a:r>
          </a:p>
        </p:txBody>
      </p:sp>
      <p:sp>
        <p:nvSpPr>
          <p:cNvPr id="21" name="Textfeld 29"/>
          <p:cNvSpPr txBox="1"/>
          <p:nvPr/>
        </p:nvSpPr>
        <p:spPr>
          <a:xfrm rot="1571140">
            <a:off x="2941388" y="2807791"/>
            <a:ext cx="128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Modulation</a:t>
            </a:r>
          </a:p>
        </p:txBody>
      </p:sp>
      <p:sp>
        <p:nvSpPr>
          <p:cNvPr id="22" name="Textfeld 30"/>
          <p:cNvSpPr txBox="1"/>
          <p:nvPr/>
        </p:nvSpPr>
        <p:spPr>
          <a:xfrm rot="20069335">
            <a:off x="4448070" y="2649118"/>
            <a:ext cx="15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Digitalisierung</a:t>
            </a:r>
          </a:p>
        </p:txBody>
      </p:sp>
      <p:sp>
        <p:nvSpPr>
          <p:cNvPr id="23" name="Textfeld 32"/>
          <p:cNvSpPr txBox="1"/>
          <p:nvPr/>
        </p:nvSpPr>
        <p:spPr>
          <a:xfrm>
            <a:off x="3656207" y="4343947"/>
            <a:ext cx="128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Modulation</a:t>
            </a:r>
          </a:p>
        </p:txBody>
      </p:sp>
    </p:spTree>
    <p:extLst>
      <p:ext uri="{BB962C8B-B14F-4D97-AF65-F5344CB8AC3E}">
        <p14:creationId xmlns:p14="http://schemas.microsoft.com/office/powerpoint/2010/main" val="2058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20" grpId="0"/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Bitrate vs. Baudrate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29150" y="2580224"/>
            <a:ext cx="3886200" cy="1384429"/>
          </a:xfrm>
        </p:spPr>
        <p:txBody>
          <a:bodyPr>
            <a:normAutofit/>
          </a:bodyPr>
          <a:lstStyle/>
          <a:p>
            <a:r>
              <a:rPr lang="de-DE" sz="2400" dirty="0"/>
              <a:t>2 Signalzustände/Symbole</a:t>
            </a:r>
          </a:p>
          <a:p>
            <a:r>
              <a:rPr lang="de-DE" sz="2400" dirty="0"/>
              <a:t>1 Bit pro Takt</a:t>
            </a:r>
          </a:p>
          <a:p>
            <a:r>
              <a:rPr lang="de-DE" sz="2400" dirty="0"/>
              <a:t>Bitrate = Baudrate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28650" y="1541997"/>
            <a:ext cx="7886700" cy="1006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Bitrate: Anzahl der übertragenen Bits pro Sekunde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Baud: Anzahl der Signalschritte (Wechsel der Signalwerte) pro Sekunde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32" y="3008017"/>
            <a:ext cx="3868737" cy="1107966"/>
          </a:xfrm>
          <a:prstGeom prst="rect">
            <a:avLst/>
          </a:prstGeom>
        </p:spPr>
      </p:pic>
      <p:pic>
        <p:nvPicPr>
          <p:cNvPr id="11" name="Content Placeholder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575529"/>
            <a:ext cx="3887788" cy="16009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650" y="2546352"/>
            <a:ext cx="325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Bsp.: 2-Stufencodierung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0" y="4113863"/>
            <a:ext cx="325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Bsp.: 4-Stufencodierung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7"/>
              <p:cNvSpPr txBox="1">
                <a:spLocks/>
              </p:cNvSpPr>
              <p:nvPr/>
            </p:nvSpPr>
            <p:spPr>
              <a:xfrm>
                <a:off x="4629150" y="4688071"/>
                <a:ext cx="3886200" cy="13758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 Signalzustände/Symbole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 Bit pro Takt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Bitrate = 2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</m:oMath>
                </a14:m>
                <a:r>
                  <a:rPr kumimoji="0" lang="de-D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Baudrate</a:t>
                </a:r>
              </a:p>
            </p:txBody>
          </p:sp>
        </mc:Choice>
        <mc:Fallback xmlns="">
          <p:sp>
            <p:nvSpPr>
              <p:cNvPr id="15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4688071"/>
                <a:ext cx="3886200" cy="1375827"/>
              </a:xfrm>
              <a:prstGeom prst="rect">
                <a:avLst/>
              </a:prstGeom>
              <a:blipFill>
                <a:blip r:embed="rId5"/>
                <a:stretch>
                  <a:fillRect l="-2038" t="-6195" b="-70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834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2-Stufencodierung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Rechteck 3"/>
          <p:cNvSpPr/>
          <p:nvPr/>
        </p:nvSpPr>
        <p:spPr>
          <a:xfrm>
            <a:off x="5034084" y="362491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Zeit</a:t>
            </a:r>
          </a:p>
        </p:txBody>
      </p:sp>
      <p:cxnSp>
        <p:nvCxnSpPr>
          <p:cNvPr id="8" name="Gerade Verbindung 4"/>
          <p:cNvCxnSpPr/>
          <p:nvPr/>
        </p:nvCxnSpPr>
        <p:spPr>
          <a:xfrm>
            <a:off x="1344621" y="3013485"/>
            <a:ext cx="4637783" cy="651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ierung 5"/>
          <p:cNvGrpSpPr/>
          <p:nvPr/>
        </p:nvGrpSpPr>
        <p:grpSpPr>
          <a:xfrm>
            <a:off x="1332861" y="1872935"/>
            <a:ext cx="4649543" cy="1822529"/>
            <a:chOff x="1540413" y="3304069"/>
            <a:chExt cx="4410046" cy="1822529"/>
          </a:xfrm>
        </p:grpSpPr>
        <p:cxnSp>
          <p:nvCxnSpPr>
            <p:cNvPr id="10" name="Gerade Verbindung mit Pfeil 6"/>
            <p:cNvCxnSpPr/>
            <p:nvPr/>
          </p:nvCxnSpPr>
          <p:spPr>
            <a:xfrm flipV="1">
              <a:off x="1552172" y="3304069"/>
              <a:ext cx="0" cy="1822529"/>
            </a:xfrm>
            <a:prstGeom prst="straightConnector1">
              <a:avLst/>
            </a:prstGeom>
            <a:ln>
              <a:solidFill>
                <a:srgbClr val="A6A6A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7"/>
            <p:cNvCxnSpPr/>
            <p:nvPr/>
          </p:nvCxnSpPr>
          <p:spPr>
            <a:xfrm flipV="1">
              <a:off x="1540413" y="5126597"/>
              <a:ext cx="4410046" cy="1"/>
            </a:xfrm>
            <a:prstGeom prst="straightConnector1">
              <a:avLst/>
            </a:prstGeom>
            <a:ln>
              <a:solidFill>
                <a:srgbClr val="A6A6A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8"/>
          <p:cNvSpPr/>
          <p:nvPr/>
        </p:nvSpPr>
        <p:spPr>
          <a:xfrm>
            <a:off x="1101756" y="3475524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13" name="Rechteck 9"/>
          <p:cNvSpPr/>
          <p:nvPr/>
        </p:nvSpPr>
        <p:spPr>
          <a:xfrm flipH="1">
            <a:off x="1109444" y="2828819"/>
            <a:ext cx="293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14" name="Gerade Verbindung 10"/>
          <p:cNvCxnSpPr/>
          <p:nvPr/>
        </p:nvCxnSpPr>
        <p:spPr>
          <a:xfrm flipV="1">
            <a:off x="1857745" y="3013485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1"/>
          <p:cNvCxnSpPr/>
          <p:nvPr/>
        </p:nvCxnSpPr>
        <p:spPr>
          <a:xfrm flipV="1">
            <a:off x="2532268" y="3013484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2"/>
          <p:cNvCxnSpPr/>
          <p:nvPr/>
        </p:nvCxnSpPr>
        <p:spPr>
          <a:xfrm flipV="1">
            <a:off x="3218421" y="3013485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3"/>
          <p:cNvCxnSpPr/>
          <p:nvPr/>
        </p:nvCxnSpPr>
        <p:spPr>
          <a:xfrm>
            <a:off x="1843987" y="3001726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4"/>
          <p:cNvCxnSpPr/>
          <p:nvPr/>
        </p:nvCxnSpPr>
        <p:spPr>
          <a:xfrm flipV="1">
            <a:off x="4597817" y="3013484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591304" y="3695463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5287610" y="3019998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281097" y="3019998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2525755" y="3695464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1358913" y="3692564"/>
            <a:ext cx="511126" cy="289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Geschweifte Klammer rechts 23"/>
          <p:cNvSpPr/>
          <p:nvPr/>
        </p:nvSpPr>
        <p:spPr>
          <a:xfrm>
            <a:off x="5992967" y="2977536"/>
            <a:ext cx="133047" cy="786190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5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hteck 26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hteck 27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hteck 28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6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hteck 29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7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hteck 30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hteck 31"/>
          <p:cNvSpPr/>
          <p:nvPr/>
        </p:nvSpPr>
        <p:spPr>
          <a:xfrm>
            <a:off x="4097972" y="470718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hteck 32"/>
          <p:cNvSpPr/>
          <p:nvPr/>
        </p:nvSpPr>
        <p:spPr>
          <a:xfrm>
            <a:off x="4097972" y="470718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hteck 33"/>
          <p:cNvSpPr/>
          <p:nvPr/>
        </p:nvSpPr>
        <p:spPr>
          <a:xfrm>
            <a:off x="4097972" y="4707186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4" name="Rechteck 34"/>
          <p:cNvSpPr/>
          <p:nvPr/>
        </p:nvSpPr>
        <p:spPr>
          <a:xfrm>
            <a:off x="4097972" y="470718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6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hteck 35"/>
          <p:cNvSpPr/>
          <p:nvPr/>
        </p:nvSpPr>
        <p:spPr>
          <a:xfrm>
            <a:off x="4097972" y="470718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7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hteck 36"/>
          <p:cNvSpPr/>
          <p:nvPr/>
        </p:nvSpPr>
        <p:spPr>
          <a:xfrm>
            <a:off x="4097972" y="4707186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hteck 37"/>
          <p:cNvSpPr/>
          <p:nvPr/>
        </p:nvSpPr>
        <p:spPr>
          <a:xfrm>
            <a:off x="6126014" y="3019998"/>
            <a:ext cx="2815829" cy="77352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Signalzustände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Bit pro Takt.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>
                  <a:lumMod val="60000"/>
                  <a:lumOff val="4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Hier: Wert Bitrate = Wert Baud</a:t>
            </a:r>
          </a:p>
        </p:txBody>
      </p:sp>
      <p:sp>
        <p:nvSpPr>
          <p:cNvPr id="38" name="Textfeld 38"/>
          <p:cNvSpPr txBox="1"/>
          <p:nvPr/>
        </p:nvSpPr>
        <p:spPr>
          <a:xfrm>
            <a:off x="1265068" y="4704159"/>
            <a:ext cx="298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Anzahl der übertragenen Bits:</a:t>
            </a:r>
          </a:p>
        </p:txBody>
      </p:sp>
      <p:sp>
        <p:nvSpPr>
          <p:cNvPr id="39" name="Textfeld 39"/>
          <p:cNvSpPr txBox="1"/>
          <p:nvPr/>
        </p:nvSpPr>
        <p:spPr>
          <a:xfrm>
            <a:off x="1263246" y="5052843"/>
            <a:ext cx="260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Anzahl der Signalwechsel:</a:t>
            </a:r>
          </a:p>
        </p:txBody>
      </p:sp>
      <p:sp>
        <p:nvSpPr>
          <p:cNvPr id="40" name="Textfeld 40"/>
          <p:cNvSpPr txBox="1"/>
          <p:nvPr/>
        </p:nvSpPr>
        <p:spPr>
          <a:xfrm>
            <a:off x="1242951" y="4355475"/>
            <a:ext cx="183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Übertragene Bits:</a:t>
            </a:r>
          </a:p>
        </p:txBody>
      </p:sp>
      <p:sp>
        <p:nvSpPr>
          <p:cNvPr id="41" name="Textfeld 41"/>
          <p:cNvSpPr txBox="1"/>
          <p:nvPr/>
        </p:nvSpPr>
        <p:spPr>
          <a:xfrm>
            <a:off x="2950889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2" name="Textfeld 42"/>
          <p:cNvSpPr txBox="1"/>
          <p:nvPr/>
        </p:nvSpPr>
        <p:spPr>
          <a:xfrm>
            <a:off x="3117308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3" name="Textfeld 43"/>
          <p:cNvSpPr txBox="1"/>
          <p:nvPr/>
        </p:nvSpPr>
        <p:spPr>
          <a:xfrm>
            <a:off x="3290155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4" name="Textfeld 44"/>
          <p:cNvSpPr txBox="1"/>
          <p:nvPr/>
        </p:nvSpPr>
        <p:spPr>
          <a:xfrm>
            <a:off x="3456574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Textfeld 45"/>
          <p:cNvSpPr txBox="1"/>
          <p:nvPr/>
        </p:nvSpPr>
        <p:spPr>
          <a:xfrm>
            <a:off x="3619299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6" name="Textfeld 46"/>
          <p:cNvSpPr txBox="1"/>
          <p:nvPr/>
        </p:nvSpPr>
        <p:spPr>
          <a:xfrm>
            <a:off x="3775190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feld 47"/>
          <p:cNvSpPr txBox="1"/>
          <p:nvPr/>
        </p:nvSpPr>
        <p:spPr>
          <a:xfrm>
            <a:off x="3916939" y="43554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8" name="Rechteck 48"/>
          <p:cNvSpPr/>
          <p:nvPr/>
        </p:nvSpPr>
        <p:spPr>
          <a:xfrm>
            <a:off x="3738708" y="5063167"/>
            <a:ext cx="31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5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hteck 49"/>
          <p:cNvSpPr/>
          <p:nvPr/>
        </p:nvSpPr>
        <p:spPr>
          <a:xfrm>
            <a:off x="4097972" y="4707186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50" name="Gerade Verbindung 50"/>
          <p:cNvCxnSpPr/>
          <p:nvPr/>
        </p:nvCxnSpPr>
        <p:spPr>
          <a:xfrm>
            <a:off x="3205307" y="3022887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1"/>
          <p:cNvCxnSpPr/>
          <p:nvPr/>
        </p:nvCxnSpPr>
        <p:spPr>
          <a:xfrm>
            <a:off x="3896289" y="3022887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6" grpId="0"/>
      <p:bldP spid="36" grpId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8" grpId="1"/>
      <p:bldP spid="49" grpId="0"/>
      <p:bldP spid="4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4-Stufencodierung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cxnSp>
        <p:nvCxnSpPr>
          <p:cNvPr id="5" name="Gerade Verbindung 3"/>
          <p:cNvCxnSpPr/>
          <p:nvPr/>
        </p:nvCxnSpPr>
        <p:spPr>
          <a:xfrm>
            <a:off x="986456" y="2299818"/>
            <a:ext cx="48052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4"/>
          <p:cNvCxnSpPr/>
          <p:nvPr/>
        </p:nvCxnSpPr>
        <p:spPr>
          <a:xfrm flipV="1">
            <a:off x="980485" y="3016089"/>
            <a:ext cx="4811217" cy="1715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5"/>
          <p:cNvSpPr/>
          <p:nvPr/>
        </p:nvSpPr>
        <p:spPr>
          <a:xfrm>
            <a:off x="5235868" y="4344437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Zeit</a:t>
            </a:r>
          </a:p>
        </p:txBody>
      </p:sp>
      <p:cxnSp>
        <p:nvCxnSpPr>
          <p:cNvPr id="8" name="Gerade Verbindung 6"/>
          <p:cNvCxnSpPr/>
          <p:nvPr/>
        </p:nvCxnSpPr>
        <p:spPr>
          <a:xfrm flipV="1">
            <a:off x="961931" y="3668048"/>
            <a:ext cx="4829771" cy="2968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ierung 7"/>
          <p:cNvGrpSpPr/>
          <p:nvPr/>
        </p:nvGrpSpPr>
        <p:grpSpPr>
          <a:xfrm>
            <a:off x="950171" y="1952420"/>
            <a:ext cx="4841531" cy="2427291"/>
            <a:chOff x="1540413" y="3304069"/>
            <a:chExt cx="4410046" cy="1822529"/>
          </a:xfrm>
        </p:grpSpPr>
        <p:cxnSp>
          <p:nvCxnSpPr>
            <p:cNvPr id="10" name="Gerade Verbindung mit Pfeil 8"/>
            <p:cNvCxnSpPr/>
            <p:nvPr/>
          </p:nvCxnSpPr>
          <p:spPr>
            <a:xfrm flipV="1">
              <a:off x="1552172" y="3304069"/>
              <a:ext cx="0" cy="1822529"/>
            </a:xfrm>
            <a:prstGeom prst="straightConnector1">
              <a:avLst/>
            </a:prstGeom>
            <a:ln>
              <a:solidFill>
                <a:srgbClr val="A6A6A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9"/>
            <p:cNvCxnSpPr/>
            <p:nvPr/>
          </p:nvCxnSpPr>
          <p:spPr>
            <a:xfrm flipV="1">
              <a:off x="1540413" y="5126597"/>
              <a:ext cx="4410046" cy="1"/>
            </a:xfrm>
            <a:prstGeom prst="straightConnector1">
              <a:avLst/>
            </a:prstGeom>
            <a:ln>
              <a:solidFill>
                <a:srgbClr val="A6A6A6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10"/>
          <p:cNvSpPr/>
          <p:nvPr/>
        </p:nvSpPr>
        <p:spPr>
          <a:xfrm>
            <a:off x="557571" y="4159771"/>
            <a:ext cx="455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13" name="Rechteck 11"/>
          <p:cNvSpPr/>
          <p:nvPr/>
        </p:nvSpPr>
        <p:spPr>
          <a:xfrm flipH="1">
            <a:off x="557571" y="3513066"/>
            <a:ext cx="481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  <p:cxnSp>
        <p:nvCxnSpPr>
          <p:cNvPr id="14" name="Gerade Verbindung 12"/>
          <p:cNvCxnSpPr/>
          <p:nvPr/>
        </p:nvCxnSpPr>
        <p:spPr>
          <a:xfrm flipV="1">
            <a:off x="1475055" y="3697732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3"/>
          <p:cNvCxnSpPr/>
          <p:nvPr/>
        </p:nvCxnSpPr>
        <p:spPr>
          <a:xfrm flipV="1">
            <a:off x="2149578" y="3697731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4"/>
          <p:cNvCxnSpPr/>
          <p:nvPr/>
        </p:nvCxnSpPr>
        <p:spPr>
          <a:xfrm>
            <a:off x="1461297" y="3685973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5"/>
          <p:cNvCxnSpPr/>
          <p:nvPr/>
        </p:nvCxnSpPr>
        <p:spPr>
          <a:xfrm>
            <a:off x="2824898" y="3022485"/>
            <a:ext cx="70659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6"/>
          <p:cNvCxnSpPr/>
          <p:nvPr/>
        </p:nvCxnSpPr>
        <p:spPr>
          <a:xfrm>
            <a:off x="5583321" y="3014018"/>
            <a:ext cx="20838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7"/>
          <p:cNvCxnSpPr/>
          <p:nvPr/>
        </p:nvCxnSpPr>
        <p:spPr>
          <a:xfrm>
            <a:off x="4207684" y="2306331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8"/>
          <p:cNvCxnSpPr/>
          <p:nvPr/>
        </p:nvCxnSpPr>
        <p:spPr>
          <a:xfrm>
            <a:off x="4889940" y="4376811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19"/>
          <p:cNvCxnSpPr/>
          <p:nvPr/>
        </p:nvCxnSpPr>
        <p:spPr>
          <a:xfrm>
            <a:off x="2143065" y="4379711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0"/>
          <p:cNvCxnSpPr/>
          <p:nvPr/>
        </p:nvCxnSpPr>
        <p:spPr>
          <a:xfrm>
            <a:off x="976223" y="4376811"/>
            <a:ext cx="511126" cy="289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1"/>
          <p:cNvCxnSpPr/>
          <p:nvPr/>
        </p:nvCxnSpPr>
        <p:spPr>
          <a:xfrm flipV="1">
            <a:off x="2835731" y="3697732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2"/>
          <p:cNvCxnSpPr/>
          <p:nvPr/>
        </p:nvCxnSpPr>
        <p:spPr>
          <a:xfrm flipH="1" flipV="1">
            <a:off x="2830190" y="3012461"/>
            <a:ext cx="5541" cy="70025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3"/>
          <p:cNvCxnSpPr/>
          <p:nvPr/>
        </p:nvCxnSpPr>
        <p:spPr>
          <a:xfrm flipV="1">
            <a:off x="3520913" y="3016089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4"/>
          <p:cNvCxnSpPr/>
          <p:nvPr/>
        </p:nvCxnSpPr>
        <p:spPr>
          <a:xfrm>
            <a:off x="3531497" y="3685973"/>
            <a:ext cx="70130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5"/>
          <p:cNvCxnSpPr/>
          <p:nvPr/>
        </p:nvCxnSpPr>
        <p:spPr>
          <a:xfrm flipV="1">
            <a:off x="4220419" y="3003994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/>
          <p:cNvCxnSpPr/>
          <p:nvPr/>
        </p:nvCxnSpPr>
        <p:spPr>
          <a:xfrm flipH="1" flipV="1">
            <a:off x="4220419" y="2299818"/>
            <a:ext cx="290" cy="70617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7"/>
          <p:cNvCxnSpPr/>
          <p:nvPr/>
        </p:nvCxnSpPr>
        <p:spPr>
          <a:xfrm flipV="1">
            <a:off x="4898407" y="2981797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8"/>
          <p:cNvCxnSpPr/>
          <p:nvPr/>
        </p:nvCxnSpPr>
        <p:spPr>
          <a:xfrm flipV="1">
            <a:off x="4898407" y="2299819"/>
            <a:ext cx="0" cy="73342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29"/>
          <p:cNvCxnSpPr/>
          <p:nvPr/>
        </p:nvCxnSpPr>
        <p:spPr>
          <a:xfrm flipV="1">
            <a:off x="4898407" y="3658936"/>
            <a:ext cx="0" cy="7207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0"/>
          <p:cNvCxnSpPr/>
          <p:nvPr/>
        </p:nvCxnSpPr>
        <p:spPr>
          <a:xfrm flipV="1">
            <a:off x="5583321" y="2999376"/>
            <a:ext cx="0" cy="68197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1"/>
          <p:cNvCxnSpPr/>
          <p:nvPr/>
        </p:nvCxnSpPr>
        <p:spPr>
          <a:xfrm flipV="1">
            <a:off x="5583321" y="3668048"/>
            <a:ext cx="0" cy="7207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60"/>
          <p:cNvSpPr/>
          <p:nvPr/>
        </p:nvSpPr>
        <p:spPr>
          <a:xfrm flipH="1">
            <a:off x="557571" y="2831423"/>
            <a:ext cx="481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5" name="Rechteck 61"/>
          <p:cNvSpPr/>
          <p:nvPr/>
        </p:nvSpPr>
        <p:spPr>
          <a:xfrm flipH="1">
            <a:off x="557571" y="2121665"/>
            <a:ext cx="481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36" name="Geschweifte Klammer rechts 62"/>
          <p:cNvSpPr/>
          <p:nvPr/>
        </p:nvSpPr>
        <p:spPr>
          <a:xfrm>
            <a:off x="5815892" y="2239343"/>
            <a:ext cx="145145" cy="2148155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hteck 63"/>
          <p:cNvSpPr/>
          <p:nvPr/>
        </p:nvSpPr>
        <p:spPr>
          <a:xfrm>
            <a:off x="5900557" y="2897337"/>
            <a:ext cx="3555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 Signalzustände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 Bit pro Takt.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hier: Bitrate = 2 * Baudrate</a:t>
            </a:r>
          </a:p>
        </p:txBody>
      </p:sp>
      <p:sp>
        <p:nvSpPr>
          <p:cNvPr id="40" name="Rechteck 66"/>
          <p:cNvSpPr/>
          <p:nvPr/>
        </p:nvSpPr>
        <p:spPr>
          <a:xfrm>
            <a:off x="3120274" y="580665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4" name="Textfeld 76"/>
          <p:cNvSpPr txBox="1"/>
          <p:nvPr/>
        </p:nvSpPr>
        <p:spPr>
          <a:xfrm>
            <a:off x="624729" y="5376310"/>
            <a:ext cx="298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Anzahl der übertragenen Bits:</a:t>
            </a:r>
          </a:p>
        </p:txBody>
      </p:sp>
      <p:sp>
        <p:nvSpPr>
          <p:cNvPr id="45" name="Textfeld 77"/>
          <p:cNvSpPr txBox="1"/>
          <p:nvPr/>
        </p:nvSpPr>
        <p:spPr>
          <a:xfrm>
            <a:off x="628650" y="5800855"/>
            <a:ext cx="260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Anzahl der Signalwechsel:</a:t>
            </a:r>
          </a:p>
        </p:txBody>
      </p:sp>
      <p:sp>
        <p:nvSpPr>
          <p:cNvPr id="46" name="Textfeld 78"/>
          <p:cNvSpPr txBox="1"/>
          <p:nvPr/>
        </p:nvSpPr>
        <p:spPr>
          <a:xfrm>
            <a:off x="629642" y="5006105"/>
            <a:ext cx="183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Übertragene Bits:</a:t>
            </a:r>
          </a:p>
        </p:txBody>
      </p:sp>
      <p:sp>
        <p:nvSpPr>
          <p:cNvPr id="47" name="Textfeld 79"/>
          <p:cNvSpPr txBox="1"/>
          <p:nvPr/>
        </p:nvSpPr>
        <p:spPr>
          <a:xfrm>
            <a:off x="2350191" y="5001830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00 01 00 10 01 11 00 10</a:t>
            </a:r>
          </a:p>
        </p:txBody>
      </p:sp>
      <p:sp>
        <p:nvSpPr>
          <p:cNvPr id="55" name="Textfeld 102"/>
          <p:cNvSpPr txBox="1"/>
          <p:nvPr/>
        </p:nvSpPr>
        <p:spPr>
          <a:xfrm>
            <a:off x="3694295" y="53613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637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 von </a:t>
            </a:r>
            <a:r>
              <a:rPr lang="de-DE" dirty="0" err="1"/>
              <a:t>Nyquist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dirty="0"/>
                  <a:t>Das Gesetz von </a:t>
                </a:r>
                <a:r>
                  <a:rPr lang="de-DE" dirty="0" err="1"/>
                  <a:t>Nyquist</a:t>
                </a:r>
                <a:r>
                  <a:rPr lang="de-DE" dirty="0"/>
                  <a:t> gibt die maximale </a:t>
                </a:r>
                <a:r>
                  <a:rPr lang="de-DE" i="1" dirty="0"/>
                  <a:t>Symbolrate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dirty="0"/>
                  <a:t> für einen </a:t>
                </a:r>
                <a:r>
                  <a:rPr lang="de-DE" b="1" dirty="0"/>
                  <a:t>rauschfreien </a:t>
                </a:r>
                <a:r>
                  <a:rPr lang="de-DE" dirty="0"/>
                  <a:t>Kanal mit Bandbreite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dirty="0"/>
                  <a:t>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[</m:t>
                    </m:r>
                  </m:oMath>
                </a14:m>
                <a:r>
                  <a:rPr lang="de-DE" b="0" dirty="0"/>
                  <a:t>Baud</a:t>
                </a:r>
                <a:r>
                  <a:rPr lang="de-DE" b="0" dirty="0">
                    <a:latin typeface="Cambria Math" panose="02040503050406030204" pitchFamily="18" charset="0"/>
                  </a:rPr>
                  <a:t>]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i="1" dirty="0"/>
                  <a:t>Datenrate</a:t>
                </a:r>
                <a:r>
                  <a:rPr lang="de-DE" dirty="0"/>
                  <a:t> bei Symbolen mit </a:t>
                </a:r>
                <a:r>
                  <a:rPr lang="de-DE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de-DE" dirty="0"/>
                  <a:t>  Zuständen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dirty="0"/>
                  <a:t>C = 2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r>
                  <a:rPr lang="de-DE" dirty="0"/>
                  <a:t> [Bit/s]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dirty="0"/>
                  <a:t>Beispiel: Telefon 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=3100</m:t>
                    </m:r>
                  </m:oMath>
                </a14:m>
                <a:r>
                  <a:rPr lang="de-DE" dirty="0"/>
                  <a:t> Hz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de-DE" dirty="0"/>
                  <a:t>Binäres Signal: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=2⋅3100</m:t>
                    </m:r>
                  </m:oMath>
                </a14:m>
                <a:r>
                  <a:rPr lang="de-DE" dirty="0"/>
                  <a:t> Hz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=6200</m:t>
                    </m:r>
                  </m:oMath>
                </a14:m>
                <a:r>
                  <a:rPr lang="de-DE" dirty="0"/>
                  <a:t> Bit/s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de-DE" dirty="0"/>
                  <a:t>Codierung AM-PSK (8 Stufen):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=2⋅3100</m:t>
                    </m:r>
                  </m:oMath>
                </a14:m>
                <a:r>
                  <a:rPr lang="de-DE" dirty="0"/>
                  <a:t> Hz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186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de-DE" dirty="0"/>
                  <a:t> Bit/s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21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Kranzlmüller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269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 von Shannon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5100"/>
                <a:ext cx="7886700" cy="492309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000" dirty="0"/>
                  <a:t>Datenrate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de-DE" sz="2000" dirty="0"/>
                  <a:t> für einen Kanal </a:t>
                </a:r>
                <a:r>
                  <a:rPr lang="de-DE" sz="2000" b="1" dirty="0"/>
                  <a:t>mit Rauschen </a:t>
                </a:r>
                <a:r>
                  <a:rPr lang="de-DE" sz="2000" dirty="0"/>
                  <a:t>und Bandbreite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000" dirty="0"/>
                  <a:t>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</m:func>
                  </m:oMath>
                </a14:m>
                <a:r>
                  <a:rPr lang="de-DE" sz="2000" dirty="0"/>
                  <a:t> [Bit/s]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000" dirty="0"/>
                  <a:t> Signalenergie,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de-DE" sz="2000" dirty="0"/>
                  <a:t> Rauschenergie,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de-DE" sz="2000" dirty="0"/>
                  <a:t> Rauschabstand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sz="2000" dirty="0"/>
                  <a:t>Rauschabstand wird häufig in Dezibel [dB]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angegeben</a:t>
                </a:r>
                <a:r>
                  <a:rPr lang="en-US" sz="2000" dirty="0"/>
                  <a:t>:</a:t>
                </a:r>
                <a:br>
                  <a:rPr lang="en-US" sz="2000" i="1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𝑆𝑁𝑅</m:t>
                    </m:r>
                  </m:oMath>
                </a14:m>
                <a:r>
                  <a:rPr lang="en-US" sz="2000" dirty="0"/>
                  <a:t> [dB]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	</a:t>
                </a:r>
                <a:r>
                  <a:rPr lang="en-US" sz="2000" i="1" dirty="0"/>
                  <a:t> Signal-to-Noise-Ratio </a:t>
                </a:r>
                <a:endParaRPr lang="de-DE" sz="2000" dirty="0"/>
              </a:p>
              <a:p>
                <a:pPr>
                  <a:lnSpc>
                    <a:spcPct val="120000"/>
                  </a:lnSpc>
                </a:pPr>
                <a:r>
                  <a:rPr lang="de-DE" sz="2000" dirty="0"/>
                  <a:t>Beispiele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de-DE" sz="1800" dirty="0"/>
                  <a:t>dB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de-DE" sz="1800" dirty="0"/>
                  <a:t>dB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de-DE" sz="1800" dirty="0"/>
                  <a:t>0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sz="2000" dirty="0"/>
                  <a:t>Beispiel: Telefon,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3000</m:t>
                    </m:r>
                  </m:oMath>
                </a14:m>
                <a:r>
                  <a:rPr lang="de-DE" sz="2000" dirty="0"/>
                  <a:t>Hz</a:t>
                </a:r>
                <a:br>
                  <a:rPr lang="de-DE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de-DE" sz="2000" dirty="0"/>
                  <a:t>dB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</m:oMath>
                </a14:m>
                <a:r>
                  <a:rPr lang="de-DE" sz="2000" dirty="0"/>
                  <a:t>Hz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19963</m:t>
                    </m:r>
                  </m:oMath>
                </a14:m>
                <a:r>
                  <a:rPr lang="de-DE" sz="2000" dirty="0"/>
                  <a:t> Bit/s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5100"/>
                <a:ext cx="7886700" cy="4923095"/>
              </a:xfrm>
              <a:blipFill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43255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1,2, oder 3 Schichten?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275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Im Internet-Modell: unterhalb der Vermittlungsschicht eine einzige Schicht: 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Netzzugangsschicht (engl. link </a:t>
            </a:r>
            <a:r>
              <a:rPr lang="de-DE" dirty="0" err="1"/>
              <a:t>layer</a:t>
            </a:r>
            <a:r>
              <a:rPr lang="de-DE" dirty="0"/>
              <a:t>)</a:t>
            </a:r>
          </a:p>
          <a:p>
            <a:pPr>
              <a:lnSpc>
                <a:spcPct val="110000"/>
              </a:lnSpc>
            </a:pPr>
            <a:r>
              <a:rPr lang="de-DE" dirty="0"/>
              <a:t>Im ISO/OSI-Modell: zwei Schichten: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Schicht 1: Bitübertragungsschicht (engl.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layer</a:t>
            </a:r>
            <a:r>
              <a:rPr lang="de-DE" dirty="0"/>
              <a:t>)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Schicht 2: Sicherungsschicht (engl. </a:t>
            </a:r>
            <a:r>
              <a:rPr lang="de-DE" dirty="0" err="1"/>
              <a:t>data</a:t>
            </a:r>
            <a:r>
              <a:rPr lang="de-DE" dirty="0"/>
              <a:t> link </a:t>
            </a:r>
            <a:r>
              <a:rPr lang="de-DE" dirty="0" err="1"/>
              <a:t>layer</a:t>
            </a:r>
            <a:r>
              <a:rPr lang="de-DE" dirty="0"/>
              <a:t>)</a:t>
            </a:r>
          </a:p>
          <a:p>
            <a:pPr>
              <a:lnSpc>
                <a:spcPct val="110000"/>
              </a:lnSpc>
            </a:pPr>
            <a:r>
              <a:rPr lang="de-DE" dirty="0"/>
              <a:t>Bei Bedarf: Teilung der Sicherungsschicht (ISO/OSI-Schicht 2) in zwei Teilschichten: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Schicht 2a: MAC-Teilschicht (engl. Medium Access </a:t>
            </a:r>
            <a:r>
              <a:rPr lang="de-DE" dirty="0" err="1"/>
              <a:t>Control</a:t>
            </a:r>
            <a:r>
              <a:rPr lang="de-DE" dirty="0"/>
              <a:t>)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Schicht 2b: LLC-Teilschicht (engl. Logical Link </a:t>
            </a:r>
            <a:r>
              <a:rPr lang="de-DE" dirty="0" err="1"/>
              <a:t>Control</a:t>
            </a:r>
            <a:r>
              <a:rPr lang="de-DE" dirty="0"/>
              <a:t>)</a:t>
            </a:r>
          </a:p>
          <a:p>
            <a:pPr>
              <a:lnSpc>
                <a:spcPct val="110000"/>
              </a:lnSpc>
            </a:pPr>
            <a:r>
              <a:rPr lang="de-DE" dirty="0"/>
              <a:t>Alle kümmern sich um die Übertragung von Daten über ein einzelnes Wegstück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498148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Gesetzmäßigkeiten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dirty="0"/>
                  <a:t>Zeitgesetz: Für ein gegebenes Medium gelten Frequenz- und Längenrestriktionen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de-DE" dirty="0"/>
                  <a:t>		             Zeit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dirty="0"/>
                  <a:t> Bandbreite 	= Konstante</a:t>
                </a:r>
                <a:br>
                  <a:rPr lang="de-DE" dirty="0"/>
                </a:br>
                <a:r>
                  <a:rPr lang="de-DE" dirty="0"/>
                  <a:t>		             Länge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de-DE" dirty="0"/>
                  <a:t> Bandbreite 	= Konstante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Beispiel </a:t>
                </a:r>
                <a:r>
                  <a:rPr lang="de-DE" dirty="0" err="1"/>
                  <a:t>Gradientenfaser</a:t>
                </a:r>
                <a:r>
                  <a:rPr lang="de-DE" dirty="0"/>
                  <a:t>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Auf gegebenem Medium können z.B. </a:t>
                </a:r>
                <a:br>
                  <a:rPr lang="de-DE" dirty="0"/>
                </a:br>
                <a:r>
                  <a:rPr lang="de-DE" dirty="0"/>
                  <a:t>400 MHz über 1 km oder 1 GHz über 400 m übertragen werden.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dirty="0"/>
                  <a:t>Beispiel Gigabit-Ethernet: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 err="1"/>
                  <a:t>Monomode</a:t>
                </a:r>
                <a:r>
                  <a:rPr lang="de-DE" dirty="0"/>
                  <a:t> 1300nm : 2km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Multimode 850nm : 500m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 err="1"/>
                  <a:t>Koax</a:t>
                </a:r>
                <a:r>
                  <a:rPr lang="de-DE" dirty="0"/>
                  <a:t> : 25m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de-DE" dirty="0"/>
                  <a:t>STP Kat 5 : 100m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934000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Codierungsverfahren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9767"/>
            <a:ext cx="7886700" cy="343719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/>
              <a:t>Codierungsverfahren in einem Kommunikationssystem</a:t>
            </a:r>
          </a:p>
          <a:p>
            <a:pPr>
              <a:lnSpc>
                <a:spcPct val="100000"/>
              </a:lnSpc>
            </a:pPr>
            <a:r>
              <a:rPr lang="de-DE" b="1" dirty="0"/>
              <a:t>Quellencodierung: </a:t>
            </a:r>
            <a:r>
              <a:rPr lang="de-DE" dirty="0"/>
              <a:t>Ziel Redundanzreduktion (verlustfrei, verlustbehaftet)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Entropiecodierung (Lauflängen, </a:t>
            </a:r>
            <a:r>
              <a:rPr lang="de-DE" dirty="0" err="1"/>
              <a:t>Huffmann</a:t>
            </a:r>
            <a:r>
              <a:rPr lang="de-DE" dirty="0"/>
              <a:t>, arithmetisch)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Quellencodierung (Prädiktion, Transformation z.B. FFT, DCT)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Hybrid (JPEG, MPEG, H.263)</a:t>
            </a:r>
          </a:p>
          <a:p>
            <a:pPr>
              <a:lnSpc>
                <a:spcPct val="100000"/>
              </a:lnSpc>
            </a:pPr>
            <a:r>
              <a:rPr lang="de-DE" b="1" dirty="0"/>
              <a:t>Kanalkodierung: </a:t>
            </a:r>
            <a:r>
              <a:rPr lang="de-DE" dirty="0"/>
              <a:t>Erkennung und Korrektur von Fehlern</a:t>
            </a:r>
          </a:p>
          <a:p>
            <a:pPr>
              <a:lnSpc>
                <a:spcPct val="100000"/>
              </a:lnSpc>
            </a:pPr>
            <a:r>
              <a:rPr lang="de-DE" b="1" dirty="0"/>
              <a:t>Leitungscodierung: </a:t>
            </a:r>
            <a:r>
              <a:rPr lang="de-DE" dirty="0"/>
              <a:t>Zuordnung Bits zu Signalelementen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8" name="Rechteck 7"/>
          <p:cNvSpPr/>
          <p:nvPr/>
        </p:nvSpPr>
        <p:spPr>
          <a:xfrm>
            <a:off x="2658396" y="1731788"/>
            <a:ext cx="849710" cy="6840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Quellen-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codierung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795612" y="1731788"/>
            <a:ext cx="849710" cy="6840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Kanal-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codierung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25330" y="1731788"/>
            <a:ext cx="849710" cy="6840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Leitungs-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codierung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15050" y="1531103"/>
            <a:ext cx="1064170" cy="106421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Medium</a:t>
            </a:r>
          </a:p>
        </p:txBody>
      </p:sp>
      <p:sp>
        <p:nvSpPr>
          <p:cNvPr id="12" name="Oval 11"/>
          <p:cNvSpPr/>
          <p:nvPr/>
        </p:nvSpPr>
        <p:spPr>
          <a:xfrm>
            <a:off x="1292129" y="1531103"/>
            <a:ext cx="1064170" cy="1064217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</a:t>
            </a:r>
          </a:p>
        </p:txBody>
      </p:sp>
      <p:cxnSp>
        <p:nvCxnSpPr>
          <p:cNvPr id="14" name="Gerade Verbindung mit Pfeil 23"/>
          <p:cNvCxnSpPr>
            <a:endCxn id="8" idx="1"/>
          </p:cNvCxnSpPr>
          <p:nvPr/>
        </p:nvCxnSpPr>
        <p:spPr>
          <a:xfrm>
            <a:off x="2375261" y="2073788"/>
            <a:ext cx="28313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25"/>
          <p:cNvCxnSpPr/>
          <p:nvPr/>
        </p:nvCxnSpPr>
        <p:spPr>
          <a:xfrm>
            <a:off x="3508106" y="2073788"/>
            <a:ext cx="28313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26"/>
          <p:cNvCxnSpPr/>
          <p:nvPr/>
        </p:nvCxnSpPr>
        <p:spPr>
          <a:xfrm>
            <a:off x="4640951" y="2073788"/>
            <a:ext cx="28313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28"/>
          <p:cNvCxnSpPr/>
          <p:nvPr/>
        </p:nvCxnSpPr>
        <p:spPr>
          <a:xfrm>
            <a:off x="5775040" y="2063212"/>
            <a:ext cx="340010" cy="52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Lauflängencodierung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Run </a:t>
            </a:r>
            <a:r>
              <a:rPr lang="de-DE" dirty="0" err="1"/>
              <a:t>Length</a:t>
            </a:r>
            <a:r>
              <a:rPr lang="de-DE" dirty="0"/>
              <a:t> Encoding (RLE)</a:t>
            </a:r>
          </a:p>
          <a:p>
            <a:pPr>
              <a:lnSpc>
                <a:spcPct val="100000"/>
              </a:lnSpc>
            </a:pPr>
            <a:r>
              <a:rPr lang="de-DE" dirty="0"/>
              <a:t>ist verlustfrei!</a:t>
            </a:r>
          </a:p>
          <a:p>
            <a:pPr>
              <a:lnSpc>
                <a:spcPct val="100000"/>
              </a:lnSpc>
            </a:pPr>
            <a:r>
              <a:rPr lang="de-DE" dirty="0"/>
              <a:t>Beispiel 1: (vereinfacht)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AAAAAA </a:t>
            </a:r>
            <a:r>
              <a:rPr lang="de-DE" dirty="0">
                <a:sym typeface="Wingdings"/>
              </a:rPr>
              <a:t> </a:t>
            </a:r>
            <a:r>
              <a:rPr lang="de-DE" dirty="0"/>
              <a:t>(6A)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d.h. aus 6 Byte werden 2 Byte</a:t>
            </a:r>
          </a:p>
          <a:p>
            <a:pPr>
              <a:lnSpc>
                <a:spcPct val="100000"/>
              </a:lnSpc>
            </a:pPr>
            <a:r>
              <a:rPr lang="de-DE" dirty="0"/>
              <a:t>Beispiel 2: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00000000111010111111011101 </a:t>
            </a:r>
            <a:br>
              <a:rPr lang="de-DE" dirty="0"/>
            </a:br>
            <a:r>
              <a:rPr lang="de-DE" dirty="0">
                <a:sym typeface="Wingdings"/>
              </a:rPr>
              <a:t> </a:t>
            </a:r>
            <a:r>
              <a:rPr lang="de-DE" dirty="0"/>
              <a:t>(8)(3)(1)(1)(1)(6)(1)(3)(1)(1)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wird z.B. bei BMP-/PCX-Grafik, JPEG, und FAX verwendet </a:t>
            </a:r>
          </a:p>
        </p:txBody>
      </p:sp>
    </p:spTree>
    <p:extLst>
      <p:ext uri="{BB962C8B-B14F-4D97-AF65-F5344CB8AC3E}">
        <p14:creationId xmlns:p14="http://schemas.microsoft.com/office/powerpoint/2010/main" val="2741316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de-DE" dirty="0" err="1"/>
              <a:t>Huffmann</a:t>
            </a:r>
            <a:r>
              <a:rPr lang="de-DE" dirty="0"/>
              <a:t>-Codierung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4393"/>
            <a:ext cx="7886700" cy="145704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Zeichen eines Datenstroms werden Codes verschiedener Länge zugewiesen</a:t>
            </a:r>
          </a:p>
          <a:p>
            <a:pPr>
              <a:lnSpc>
                <a:spcPct val="120000"/>
              </a:lnSpc>
            </a:pPr>
            <a:r>
              <a:rPr lang="de-DE" dirty="0"/>
              <a:t>Häufigste Zeichen bekommen kürzesten Code (Prinzip Morsealphabet)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900" y="5491379"/>
            <a:ext cx="4128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Michael Heinz, Humboldt-Universität zu Berlin</a:t>
            </a:r>
          </a:p>
        </p:txBody>
      </p:sp>
      <p:grpSp>
        <p:nvGrpSpPr>
          <p:cNvPr id="8" name="Gruppierung 92"/>
          <p:cNvGrpSpPr/>
          <p:nvPr/>
        </p:nvGrpSpPr>
        <p:grpSpPr>
          <a:xfrm>
            <a:off x="850900" y="2842187"/>
            <a:ext cx="6494290" cy="2629468"/>
            <a:chOff x="1448531" y="2159099"/>
            <a:chExt cx="6494290" cy="2629467"/>
          </a:xfrm>
        </p:grpSpPr>
        <p:sp>
          <p:nvSpPr>
            <p:cNvPr id="9" name="Rechteck 76"/>
            <p:cNvSpPr/>
            <p:nvPr/>
          </p:nvSpPr>
          <p:spPr>
            <a:xfrm>
              <a:off x="2790605" y="2159099"/>
              <a:ext cx="4087716" cy="26262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hteck 4"/>
            <p:cNvSpPr/>
            <p:nvPr/>
          </p:nvSpPr>
          <p:spPr>
            <a:xfrm>
              <a:off x="1448531" y="2162305"/>
              <a:ext cx="1342074" cy="26262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hteck 5"/>
            <p:cNvSpPr/>
            <p:nvPr/>
          </p:nvSpPr>
          <p:spPr>
            <a:xfrm>
              <a:off x="6868161" y="2159099"/>
              <a:ext cx="1074660" cy="26262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Rechteck 7"/>
          <p:cNvSpPr/>
          <p:nvPr/>
        </p:nvSpPr>
        <p:spPr>
          <a:xfrm>
            <a:off x="850901" y="2845394"/>
            <a:ext cx="6494290" cy="262305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feld 10"/>
          <p:cNvSpPr txBox="1"/>
          <p:nvPr/>
        </p:nvSpPr>
        <p:spPr>
          <a:xfrm>
            <a:off x="999937" y="325892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Textfeld 11"/>
          <p:cNvSpPr txBox="1"/>
          <p:nvPr/>
        </p:nvSpPr>
        <p:spPr>
          <a:xfrm>
            <a:off x="999937" y="389659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" name="Textfeld 12"/>
          <p:cNvSpPr txBox="1"/>
          <p:nvPr/>
        </p:nvSpPr>
        <p:spPr>
          <a:xfrm>
            <a:off x="999937" y="5063298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grpSp>
        <p:nvGrpSpPr>
          <p:cNvPr id="16" name="Gruppierung 81"/>
          <p:cNvGrpSpPr/>
          <p:nvPr/>
        </p:nvGrpSpPr>
        <p:grpSpPr>
          <a:xfrm>
            <a:off x="1014730" y="2829701"/>
            <a:ext cx="1027483" cy="397354"/>
            <a:chOff x="1519651" y="2143375"/>
            <a:chExt cx="1027483" cy="397354"/>
          </a:xfrm>
        </p:grpSpPr>
        <p:grpSp>
          <p:nvGrpSpPr>
            <p:cNvPr id="17" name="Gruppierung 19"/>
            <p:cNvGrpSpPr/>
            <p:nvPr/>
          </p:nvGrpSpPr>
          <p:grpSpPr>
            <a:xfrm>
              <a:off x="1519651" y="2143375"/>
              <a:ext cx="321046" cy="393306"/>
              <a:chOff x="1145469" y="668242"/>
              <a:chExt cx="321046" cy="393306"/>
            </a:xfrm>
          </p:grpSpPr>
          <p:sp>
            <p:nvSpPr>
              <p:cNvPr id="20" name="Textfeld 9"/>
              <p:cNvSpPr txBox="1"/>
              <p:nvPr/>
            </p:nvSpPr>
            <p:spPr>
              <a:xfrm>
                <a:off x="1145469" y="668242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21" name="Textfeld 13"/>
              <p:cNvSpPr txBox="1"/>
              <p:nvPr/>
            </p:nvSpPr>
            <p:spPr>
              <a:xfrm>
                <a:off x="1246533" y="784549"/>
                <a:ext cx="2199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</a:p>
            </p:txBody>
          </p:sp>
        </p:grpSp>
        <p:sp>
          <p:nvSpPr>
            <p:cNvPr id="18" name="Textfeld 17"/>
            <p:cNvSpPr txBox="1"/>
            <p:nvPr/>
          </p:nvSpPr>
          <p:spPr>
            <a:xfrm>
              <a:off x="2208788" y="2143375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327152" y="2263730"/>
              <a:ext cx="219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</p:txBody>
        </p:sp>
      </p:grpSp>
      <p:cxnSp>
        <p:nvCxnSpPr>
          <p:cNvPr id="22" name="Gerade Verbindung 25"/>
          <p:cNvCxnSpPr/>
          <p:nvPr/>
        </p:nvCxnSpPr>
        <p:spPr>
          <a:xfrm>
            <a:off x="4255131" y="4533500"/>
            <a:ext cx="92543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40"/>
          <p:cNvCxnSpPr/>
          <p:nvPr/>
        </p:nvCxnSpPr>
        <p:spPr>
          <a:xfrm>
            <a:off x="2316911" y="4111741"/>
            <a:ext cx="193999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43"/>
          <p:cNvCxnSpPr/>
          <p:nvPr/>
        </p:nvCxnSpPr>
        <p:spPr>
          <a:xfrm flipV="1">
            <a:off x="4248063" y="4108566"/>
            <a:ext cx="0" cy="431998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46"/>
          <p:cNvCxnSpPr/>
          <p:nvPr/>
        </p:nvCxnSpPr>
        <p:spPr>
          <a:xfrm flipH="1">
            <a:off x="2307939" y="4685395"/>
            <a:ext cx="791791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49"/>
          <p:cNvCxnSpPr/>
          <p:nvPr/>
        </p:nvCxnSpPr>
        <p:spPr>
          <a:xfrm flipV="1">
            <a:off x="3090629" y="4677423"/>
            <a:ext cx="0" cy="324239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50"/>
          <p:cNvCxnSpPr/>
          <p:nvPr/>
        </p:nvCxnSpPr>
        <p:spPr>
          <a:xfrm flipH="1">
            <a:off x="2307939" y="5275156"/>
            <a:ext cx="791791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51"/>
          <p:cNvCxnSpPr/>
          <p:nvPr/>
        </p:nvCxnSpPr>
        <p:spPr>
          <a:xfrm flipH="1">
            <a:off x="3093804" y="5001662"/>
            <a:ext cx="1161327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57"/>
          <p:cNvCxnSpPr/>
          <p:nvPr/>
        </p:nvCxnSpPr>
        <p:spPr>
          <a:xfrm>
            <a:off x="922483" y="4305341"/>
            <a:ext cx="287262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73"/>
          <p:cNvCxnSpPr/>
          <p:nvPr/>
        </p:nvCxnSpPr>
        <p:spPr>
          <a:xfrm flipV="1">
            <a:off x="5169800" y="3463556"/>
            <a:ext cx="0" cy="53443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75"/>
          <p:cNvCxnSpPr/>
          <p:nvPr/>
        </p:nvCxnSpPr>
        <p:spPr>
          <a:xfrm flipH="1">
            <a:off x="5177388" y="3997989"/>
            <a:ext cx="791791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83"/>
          <p:cNvSpPr txBox="1"/>
          <p:nvPr/>
        </p:nvSpPr>
        <p:spPr>
          <a:xfrm>
            <a:off x="999937" y="447872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33" name="Textfeld 88"/>
          <p:cNvSpPr txBox="1"/>
          <p:nvPr/>
        </p:nvSpPr>
        <p:spPr>
          <a:xfrm>
            <a:off x="1570997" y="3247774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0,5</a:t>
            </a:r>
          </a:p>
        </p:txBody>
      </p:sp>
      <p:sp>
        <p:nvSpPr>
          <p:cNvPr id="34" name="Textfeld 89"/>
          <p:cNvSpPr txBox="1"/>
          <p:nvPr/>
        </p:nvSpPr>
        <p:spPr>
          <a:xfrm>
            <a:off x="1570997" y="3886353"/>
            <a:ext cx="59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0,25</a:t>
            </a:r>
          </a:p>
        </p:txBody>
      </p:sp>
      <p:sp>
        <p:nvSpPr>
          <p:cNvPr id="35" name="Textfeld 90"/>
          <p:cNvSpPr txBox="1"/>
          <p:nvPr/>
        </p:nvSpPr>
        <p:spPr>
          <a:xfrm>
            <a:off x="1570997" y="4484292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0,125</a:t>
            </a:r>
          </a:p>
        </p:txBody>
      </p:sp>
      <p:sp>
        <p:nvSpPr>
          <p:cNvPr id="36" name="Textfeld 91"/>
          <p:cNvSpPr txBox="1"/>
          <p:nvPr/>
        </p:nvSpPr>
        <p:spPr>
          <a:xfrm>
            <a:off x="1570997" y="5060396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0,125</a:t>
            </a:r>
          </a:p>
        </p:txBody>
      </p:sp>
      <p:sp>
        <p:nvSpPr>
          <p:cNvPr id="37" name="Textfeld 93"/>
          <p:cNvSpPr txBox="1"/>
          <p:nvPr/>
        </p:nvSpPr>
        <p:spPr>
          <a:xfrm>
            <a:off x="4989093" y="31573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8" name="Textfeld 94"/>
          <p:cNvSpPr txBox="1"/>
          <p:nvPr/>
        </p:nvSpPr>
        <p:spPr>
          <a:xfrm>
            <a:off x="4989093" y="44482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9" name="Textfeld 95"/>
          <p:cNvSpPr txBox="1"/>
          <p:nvPr/>
        </p:nvSpPr>
        <p:spPr>
          <a:xfrm>
            <a:off x="4049385" y="38031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0" name="Textfeld 96"/>
          <p:cNvSpPr txBox="1"/>
          <p:nvPr/>
        </p:nvSpPr>
        <p:spPr>
          <a:xfrm>
            <a:off x="2906477" y="43778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1" name="Textfeld 97"/>
          <p:cNvSpPr txBox="1"/>
          <p:nvPr/>
        </p:nvSpPr>
        <p:spPr>
          <a:xfrm>
            <a:off x="4066753" y="490292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2" name="Textfeld 98"/>
          <p:cNvSpPr txBox="1"/>
          <p:nvPr/>
        </p:nvSpPr>
        <p:spPr>
          <a:xfrm>
            <a:off x="2910733" y="51848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3" name="Textfeld 99"/>
          <p:cNvSpPr txBox="1"/>
          <p:nvPr/>
        </p:nvSpPr>
        <p:spPr>
          <a:xfrm>
            <a:off x="6495319" y="2841374"/>
            <a:ext cx="66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</a:t>
            </a:r>
          </a:p>
        </p:txBody>
      </p:sp>
      <p:sp>
        <p:nvSpPr>
          <p:cNvPr id="44" name="Textfeld 100"/>
          <p:cNvSpPr txBox="1"/>
          <p:nvPr/>
        </p:nvSpPr>
        <p:spPr>
          <a:xfrm>
            <a:off x="6900178" y="323673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5" name="Textfeld 102"/>
          <p:cNvSpPr txBox="1"/>
          <p:nvPr/>
        </p:nvSpPr>
        <p:spPr>
          <a:xfrm>
            <a:off x="6900178" y="44482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6" name="Textfeld 103"/>
          <p:cNvSpPr txBox="1"/>
          <p:nvPr/>
        </p:nvSpPr>
        <p:spPr>
          <a:xfrm>
            <a:off x="6662835" y="50578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47" name="Gerade Verbindung 105"/>
          <p:cNvCxnSpPr/>
          <p:nvPr/>
        </p:nvCxnSpPr>
        <p:spPr>
          <a:xfrm flipV="1">
            <a:off x="5169800" y="3988468"/>
            <a:ext cx="0" cy="53443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4"/>
          <p:cNvSpPr txBox="1"/>
          <p:nvPr/>
        </p:nvSpPr>
        <p:spPr>
          <a:xfrm>
            <a:off x="6900178" y="3888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9" name="Textfeld 45"/>
          <p:cNvSpPr txBox="1"/>
          <p:nvPr/>
        </p:nvSpPr>
        <p:spPr>
          <a:xfrm>
            <a:off x="6779828" y="3888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50" name="Gerade Verbindung 47"/>
          <p:cNvCxnSpPr/>
          <p:nvPr/>
        </p:nvCxnSpPr>
        <p:spPr>
          <a:xfrm flipV="1">
            <a:off x="4248063" y="4522901"/>
            <a:ext cx="0" cy="46816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2"/>
          <p:cNvSpPr txBox="1"/>
          <p:nvPr/>
        </p:nvSpPr>
        <p:spPr>
          <a:xfrm>
            <a:off x="6662835" y="44482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52" name="Textfeld 53"/>
          <p:cNvSpPr txBox="1"/>
          <p:nvPr/>
        </p:nvSpPr>
        <p:spPr>
          <a:xfrm>
            <a:off x="6779828" y="44482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53" name="Gerade Verbindung 54"/>
          <p:cNvCxnSpPr/>
          <p:nvPr/>
        </p:nvCxnSpPr>
        <p:spPr>
          <a:xfrm flipV="1">
            <a:off x="3090629" y="5001662"/>
            <a:ext cx="0" cy="282145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feld 58"/>
          <p:cNvSpPr txBox="1"/>
          <p:nvPr/>
        </p:nvSpPr>
        <p:spPr>
          <a:xfrm>
            <a:off x="6779828" y="50594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55" name="Textfeld 59"/>
          <p:cNvSpPr txBox="1"/>
          <p:nvPr/>
        </p:nvSpPr>
        <p:spPr>
          <a:xfrm>
            <a:off x="6900178" y="50578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56" name="Textfeld 21"/>
          <p:cNvSpPr txBox="1"/>
          <p:nvPr/>
        </p:nvSpPr>
        <p:spPr>
          <a:xfrm>
            <a:off x="5564049" y="3671207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1,0</a:t>
            </a:r>
          </a:p>
        </p:txBody>
      </p:sp>
      <p:sp>
        <p:nvSpPr>
          <p:cNvPr id="57" name="Textfeld 61"/>
          <p:cNvSpPr txBox="1"/>
          <p:nvPr/>
        </p:nvSpPr>
        <p:spPr>
          <a:xfrm>
            <a:off x="4492523" y="4199959"/>
            <a:ext cx="47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0,5</a:t>
            </a:r>
          </a:p>
        </p:txBody>
      </p:sp>
      <p:sp>
        <p:nvSpPr>
          <p:cNvPr id="58" name="Textfeld 63"/>
          <p:cNvSpPr txBox="1"/>
          <p:nvPr/>
        </p:nvSpPr>
        <p:spPr>
          <a:xfrm>
            <a:off x="3269097" y="4660470"/>
            <a:ext cx="59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0,25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628650" y="5861387"/>
            <a:ext cx="7886700" cy="5647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Beispiel: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→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6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7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40" grpId="0"/>
      <p:bldP spid="40" grpId="1"/>
      <p:bldP spid="41" grpId="0"/>
      <p:bldP spid="41" grpId="1"/>
      <p:bldP spid="41" grpId="2"/>
      <p:bldP spid="41" grpId="3"/>
      <p:bldP spid="42" grpId="0"/>
      <p:bldP spid="42" grpId="1"/>
      <p:bldP spid="44" grpId="0"/>
      <p:bldP spid="44" grpId="1"/>
      <p:bldP spid="45" grpId="0"/>
      <p:bldP spid="45" grpId="1"/>
      <p:bldP spid="46" grpId="0"/>
      <p:bldP spid="46" grpId="1"/>
      <p:bldP spid="48" grpId="0"/>
      <p:bldP spid="48" grpId="1"/>
      <p:bldP spid="49" grpId="0"/>
      <p:bldP spid="49" grpId="1"/>
      <p:bldP spid="51" grpId="0"/>
      <p:bldP spid="51" grpId="1"/>
      <p:bldP spid="52" grpId="0"/>
      <p:bldP spid="52" grpId="1"/>
      <p:bldP spid="54" grpId="0"/>
      <p:bldP spid="54" grpId="1"/>
      <p:bldP spid="55" grpId="0"/>
      <p:bldP spid="55" grpId="1"/>
      <p:bldP spid="56" grpId="0"/>
      <p:bldP spid="57" grpId="0"/>
      <p:bldP spid="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Leitungscodierung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Leitungscodierung: Darstellen von Bitfolgen durch medienspezifische physikalische Signalwerte</a:t>
            </a:r>
          </a:p>
          <a:p>
            <a:pPr>
              <a:lnSpc>
                <a:spcPct val="110000"/>
              </a:lnSpc>
            </a:pPr>
            <a:r>
              <a:rPr lang="de-DE" dirty="0"/>
              <a:t>Kriterien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benötigte Bandbreite des Signals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Taktgenerierbarkeit aus Datenfolge (Selbsttaktung)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Gleichspannungsanteil. Viele Leitungen übertragen niederfrequenten Teil schlecht</a:t>
            </a:r>
          </a:p>
          <a:p>
            <a:pPr>
              <a:lnSpc>
                <a:spcPct val="110000"/>
              </a:lnSpc>
            </a:pPr>
            <a:r>
              <a:rPr lang="de-DE" dirty="0"/>
              <a:t>Unterschied zwischen Schrittbreite und Bitbreite, z.B.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Manchester: 1/2 Bit pro Schritt (z.B. bei klassischem Ethernet)</a:t>
            </a:r>
          </a:p>
          <a:p>
            <a:pPr lvl="1">
              <a:lnSpc>
                <a:spcPct val="110000"/>
              </a:lnSpc>
            </a:pPr>
            <a:r>
              <a:rPr lang="en-IE" dirty="0"/>
              <a:t>Non-Return-to-Zero (NRZ): 1 Bit pro </a:t>
            </a:r>
            <a:r>
              <a:rPr lang="en-IE" dirty="0" err="1"/>
              <a:t>Schritt</a:t>
            </a:r>
            <a:endParaRPr lang="en-IE" dirty="0"/>
          </a:p>
          <a:p>
            <a:pPr lvl="1">
              <a:lnSpc>
                <a:spcPct val="110000"/>
              </a:lnSpc>
            </a:pPr>
            <a:r>
              <a:rPr lang="de-DE" dirty="0"/>
              <a:t>quaternär: 2 Bit pro Schritt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Gruppencodes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463744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Codierungsbeispiele (Grafik)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690689"/>
            <a:ext cx="7886700" cy="46161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245868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Modulation: Prinzip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0814"/>
            <a:ext cx="7886700" cy="9048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/>
              <a:t>Der Träger ist eine sinusförmige Schwingung, somit können Amplitude, Frequenz, oder Phase durch das aufzuprägende Signal verändert (moduliert) werden.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/>
          <a:srcRect l="8629"/>
          <a:stretch/>
        </p:blipFill>
        <p:spPr>
          <a:xfrm>
            <a:off x="2768836" y="2220847"/>
            <a:ext cx="4343977" cy="4119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3095446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Amplituden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50" y="4280701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49" y="5445512"/>
            <a:ext cx="165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Phasen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Modulation</a:t>
            </a:r>
          </a:p>
        </p:txBody>
      </p:sp>
      <p:sp>
        <p:nvSpPr>
          <p:cNvPr id="37" name="TextBox 6"/>
          <p:cNvSpPr txBox="1"/>
          <p:nvPr/>
        </p:nvSpPr>
        <p:spPr>
          <a:xfrm>
            <a:off x="628648" y="2220847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944634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Synchrone Übertragung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826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Alle Binärzeichen liegen in einem festen Zeitraster, und zwischen Sender und Empfänger besteht dauernd Synchronismus (Schrittgleichlauf).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038011"/>
            <a:ext cx="7886700" cy="2009252"/>
          </a:xfrm>
          <a:prstGeom prst="rect">
            <a:avLst/>
          </a:prstGeom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628650" y="5176975"/>
            <a:ext cx="7886700" cy="9779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Konstant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Signallaufzeit,  Dauer des Binärsignals d.h. </a:t>
            </a:r>
          </a:p>
        </p:txBody>
      </p:sp>
    </p:spTree>
    <p:extLst>
      <p:ext uri="{BB962C8B-B14F-4D97-AF65-F5344CB8AC3E}">
        <p14:creationId xmlns:p14="http://schemas.microsoft.com/office/powerpoint/2010/main" val="17225392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Asynchrone Übertragung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de-DE" dirty="0"/>
                  <a:t>Synchronität besteht nur für die Binärzeichen einer Übertragungszeichenfolge.</a:t>
                </a:r>
              </a:p>
              <a:p>
                <a:pPr>
                  <a:lnSpc>
                    <a:spcPct val="110000"/>
                  </a:lnSpc>
                </a:pPr>
                <a:r>
                  <a:rPr lang="de-DE" dirty="0"/>
                  <a:t>Verschiedene Folgen müssen nicht im gleichen Zeitraster liegen.</a:t>
                </a:r>
              </a:p>
              <a:p>
                <a:pPr>
                  <a:lnSpc>
                    <a:spcPct val="110000"/>
                  </a:lnSpc>
                </a:pPr>
                <a:endParaRPr lang="de-DE" dirty="0"/>
              </a:p>
              <a:p>
                <a:pPr>
                  <a:lnSpc>
                    <a:spcPct val="110000"/>
                  </a:lnSpc>
                </a:pPr>
                <a:r>
                  <a:rPr lang="de-DE" dirty="0"/>
                  <a:t>Beispiel Start-</a:t>
                </a:r>
                <a:r>
                  <a:rPr lang="de-DE" dirty="0" err="1"/>
                  <a:t>Stop</a:t>
                </a:r>
                <a:r>
                  <a:rPr lang="de-DE" dirty="0"/>
                  <a:t>-Übertragung bei zeichenorientierten Prozeduren</a:t>
                </a:r>
              </a:p>
              <a:p>
                <a:pPr>
                  <a:lnSpc>
                    <a:spcPct val="110000"/>
                  </a:lnSpc>
                </a:pPr>
                <a:r>
                  <a:rPr lang="de-DE" dirty="0"/>
                  <a:t>Für jedes Zeichen (n Bits) wird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de-DE" dirty="0"/>
                  <a:t>mittels Startbits (1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dirty="0"/>
                  <a:t>, 2 Bits) neu synchronisiert und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de-DE" dirty="0"/>
                  <a:t>mittels </a:t>
                </a:r>
                <a:r>
                  <a:rPr lang="de-DE" dirty="0" err="1"/>
                  <a:t>Stopbits</a:t>
                </a:r>
                <a:r>
                  <a:rPr lang="de-DE" dirty="0"/>
                  <a:t> (1, 1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dirty="0"/>
                  <a:t>, 2 Bits) Ruhestellung erzeugt.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948926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Schnittstellen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de-DE" dirty="0"/>
              <a:t>Schnittstellen sind standardisierte Festlegungen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zur Verbindung von Geräten verschiedener Hersteller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zum Anschluss von Geräten an Übertragungseinrichtungen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zum Anschluss von Übertragungseinrichtungen an Netze bestimmter Technologien</a:t>
            </a:r>
          </a:p>
          <a:p>
            <a:pPr>
              <a:lnSpc>
                <a:spcPct val="110000"/>
              </a:lnSpc>
            </a:pPr>
            <a:r>
              <a:rPr lang="de-DE" dirty="0"/>
              <a:t>Schnittstellen legen fest</a:t>
            </a:r>
          </a:p>
          <a:p>
            <a:pPr lvl="1">
              <a:lnSpc>
                <a:spcPct val="110000"/>
              </a:lnSpc>
            </a:pPr>
            <a:r>
              <a:rPr lang="de-DE" dirty="0" err="1"/>
              <a:t>Steckerkonfigurationen</a:t>
            </a:r>
            <a:r>
              <a:rPr lang="de-DE" dirty="0"/>
              <a:t> (physische Ausprägung, PIN-Bedeutung)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Codierung, Modulation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Schritttakterzeugung, Synchronisation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Datenübertragung und Fehlersicherung</a:t>
            </a:r>
          </a:p>
          <a:p>
            <a:pPr>
              <a:lnSpc>
                <a:spcPct val="110000"/>
              </a:lnSpc>
            </a:pPr>
            <a:r>
              <a:rPr lang="fi-FI" dirty="0"/>
              <a:t>Gremien: ITU-T, EIA / TIA, IEEE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422305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Systemsicht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Kommunikationssystem nach Shannon (1948):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S	Source</a:t>
            </a:r>
            <a:br>
              <a:rPr lang="de-DE" sz="2200" dirty="0"/>
            </a:br>
            <a:r>
              <a:rPr lang="de-DE" sz="2200" dirty="0"/>
              <a:t>T	Transmitter</a:t>
            </a:r>
            <a:br>
              <a:rPr lang="de-DE" sz="2200" dirty="0"/>
            </a:br>
            <a:r>
              <a:rPr lang="de-DE" sz="2200" dirty="0"/>
              <a:t>CH	Channel</a:t>
            </a:r>
            <a:br>
              <a:rPr lang="de-DE" sz="2200" dirty="0"/>
            </a:br>
            <a:r>
              <a:rPr lang="de-DE" sz="2200" dirty="0"/>
              <a:t>R	Receiver</a:t>
            </a:r>
            <a:br>
              <a:rPr lang="de-DE" sz="2200" dirty="0"/>
            </a:br>
            <a:r>
              <a:rPr lang="de-DE" sz="2200" dirty="0"/>
              <a:t>D	Destination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5" name="Grafik 4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F68C4308-A938-4CC5-9B86-1ECE448D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6" y="2463858"/>
            <a:ext cx="8312728" cy="108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82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zur Bitübertragungsschicht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8773"/>
            <a:ext cx="7886700" cy="4351338"/>
          </a:xfrm>
        </p:spPr>
        <p:txBody>
          <a:bodyPr>
            <a:normAutofit/>
          </a:bodyPr>
          <a:lstStyle/>
          <a:p>
            <a:r>
              <a:rPr lang="de-DE" sz="2400" dirty="0"/>
              <a:t>Wieso ist die PIN-Festlegung Protokollbestandteil der</a:t>
            </a:r>
            <a:br>
              <a:rPr lang="de-DE" sz="2400" dirty="0"/>
            </a:br>
            <a:r>
              <a:rPr lang="de-DE" sz="2400" dirty="0"/>
              <a:t>Ebene 1?</a:t>
            </a:r>
          </a:p>
          <a:p>
            <a:r>
              <a:rPr lang="de-DE" sz="2400" dirty="0"/>
              <a:t>Welche Übertragungsmedien können </a:t>
            </a:r>
            <a:r>
              <a:rPr lang="de-DE" sz="2400" dirty="0" err="1"/>
              <a:t>Shared</a:t>
            </a:r>
            <a:r>
              <a:rPr lang="de-DE" sz="2400" dirty="0"/>
              <a:t> Media sein?</a:t>
            </a:r>
          </a:p>
          <a:p>
            <a:r>
              <a:rPr lang="de-DE" sz="2400" dirty="0"/>
              <a:t>Was besagt das Abtasttheorem?</a:t>
            </a:r>
          </a:p>
          <a:p>
            <a:r>
              <a:rPr lang="de-DE" sz="2400" dirty="0"/>
              <a:t>Welche zwei Bandbreitenbegriffe gibt es?</a:t>
            </a:r>
          </a:p>
          <a:p>
            <a:r>
              <a:rPr lang="de-DE" sz="2400" dirty="0"/>
              <a:t>Wodurch wird die Übertragungsrate beeinflusst?</a:t>
            </a:r>
          </a:p>
          <a:p>
            <a:r>
              <a:rPr lang="de-DE" sz="2400" dirty="0"/>
              <a:t>Wie unterscheiden sich Bitrate und Baud bei der Manchester Codierung?</a:t>
            </a:r>
          </a:p>
          <a:p>
            <a:r>
              <a:rPr lang="de-DE" sz="2400" dirty="0"/>
              <a:t>Was bedeutet das Bandbreitenlängenprodukt bei Medien?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508702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 zur Bitübertragungsschicht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8133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400" dirty="0"/>
              <a:t>Welche Trägermodulationsarten gibt es?</a:t>
            </a:r>
          </a:p>
          <a:p>
            <a:pPr>
              <a:lnSpc>
                <a:spcPct val="100000"/>
              </a:lnSpc>
            </a:pPr>
            <a:r>
              <a:rPr lang="de-DE" sz="2400" dirty="0"/>
              <a:t>Welche Teilschritte umfasst die Digitalisierung analoger Signale? Unterschiede synchroner und asynchroner Übertragung?</a:t>
            </a:r>
          </a:p>
          <a:p>
            <a:pPr>
              <a:lnSpc>
                <a:spcPct val="100000"/>
              </a:lnSpc>
            </a:pPr>
            <a:r>
              <a:rPr lang="de-DE" sz="2400" dirty="0"/>
              <a:t>Nennen Sie wesentliche Störeinflüsse bei elektrischen Leitern.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545550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5400" dirty="0"/>
              <a:t>Sicherungsschicht</a:t>
            </a:r>
            <a:br>
              <a:rPr sz="5400" dirty="0"/>
            </a:br>
            <a:r>
              <a:rPr sz="5400" dirty="0"/>
              <a:t>(</a:t>
            </a:r>
            <a:r>
              <a:rPr lang="de-DE" sz="5400" dirty="0"/>
              <a:t>Engl.: Data Link Layer</a:t>
            </a:r>
            <a:r>
              <a:rPr sz="5400" dirty="0"/>
              <a:t>)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Vielfachzugriffsverfahren</a:t>
            </a:r>
            <a:r>
              <a:rPr dirty="0"/>
              <a:t>: CSMA, MACA</a:t>
            </a:r>
            <a:endParaRPr lang="de-DE" dirty="0"/>
          </a:p>
          <a:p>
            <a:pPr>
              <a:defRPr/>
            </a:pPr>
            <a:r>
              <a:rPr lang="de-DE" dirty="0"/>
              <a:t>Fehlerkontrolle: </a:t>
            </a:r>
            <a:r>
              <a:rPr lang="de-DE" dirty="0" err="1"/>
              <a:t>Parity</a:t>
            </a:r>
            <a:r>
              <a:rPr lang="de-DE" dirty="0"/>
              <a:t>-Codes, CRC, selbstkorrigierende Codes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962387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Aufgaben</a:t>
            </a:r>
            <a:r>
              <a:rPr dirty="0"/>
              <a:t> </a:t>
            </a:r>
            <a:r>
              <a:rPr lang="de-DE" dirty="0"/>
              <a:t>der Data Link Layer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38224" y="4277766"/>
            <a:ext cx="7886700" cy="19081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5000"/>
              </a:lnSpc>
              <a:defRPr/>
            </a:pPr>
            <a:r>
              <a:rPr lang="de-DE" dirty="0"/>
              <a:t>Teilschicht 2a: Media Access Control (MAC)</a:t>
            </a:r>
          </a:p>
          <a:p>
            <a:pPr lvl="1">
              <a:lnSpc>
                <a:spcPct val="95000"/>
              </a:lnSpc>
              <a:defRPr/>
            </a:pPr>
            <a:r>
              <a:rPr lang="de-DE" dirty="0"/>
              <a:t>Mehrfachzugriffsverfahren</a:t>
            </a:r>
          </a:p>
          <a:p>
            <a:pPr lvl="1">
              <a:lnSpc>
                <a:spcPct val="95000"/>
              </a:lnSpc>
              <a:defRPr/>
            </a:pPr>
            <a:r>
              <a:rPr lang="de-DE" dirty="0"/>
              <a:t>Kollisionsbehandlung </a:t>
            </a:r>
          </a:p>
          <a:p>
            <a:pPr>
              <a:lnSpc>
                <a:spcPct val="95000"/>
              </a:lnSpc>
              <a:defRPr/>
            </a:pPr>
            <a:r>
              <a:rPr lang="de-DE" dirty="0"/>
              <a:t>Teilschicht 2b: Logical Link Control (LLC)</a:t>
            </a:r>
          </a:p>
          <a:p>
            <a:pPr lvl="1">
              <a:lnSpc>
                <a:spcPct val="95000"/>
              </a:lnSpc>
              <a:defRPr/>
            </a:pPr>
            <a:r>
              <a:rPr lang="de-DE" dirty="0"/>
              <a:t>Rahmenbildung (Framing)</a:t>
            </a:r>
          </a:p>
          <a:p>
            <a:pPr lvl="1">
              <a:lnSpc>
                <a:spcPct val="95000"/>
              </a:lnSpc>
              <a:defRPr/>
            </a:pPr>
            <a:r>
              <a:rPr lang="de-DE" dirty="0"/>
              <a:t>Fehlererkennung bzw. Fehlerkorrektur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6990" y="1484784"/>
            <a:ext cx="6459660" cy="26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671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2C91C-E2CE-4E8C-9279-D830C133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Rahmenbildung: 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18BA2F-DF6A-4176-B5D1-B3468AEA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0516"/>
            <a:ext cx="7886700" cy="278057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Bitübertragungsschicht transferiert Bitstrom</a:t>
            </a:r>
          </a:p>
          <a:p>
            <a:pPr lvl="1"/>
            <a:r>
              <a:rPr lang="de-DE" dirty="0"/>
              <a:t>Ggf. mit Redundanz bei geringer SNR</a:t>
            </a:r>
          </a:p>
          <a:p>
            <a:r>
              <a:rPr lang="de-DE" dirty="0"/>
              <a:t>Herausforderungen</a:t>
            </a:r>
          </a:p>
          <a:p>
            <a:pPr lvl="1"/>
            <a:r>
              <a:rPr lang="de-DE" dirty="0"/>
              <a:t>Übertragungsfehler (bspw. Bitkipper)</a:t>
            </a:r>
          </a:p>
          <a:p>
            <a:pPr lvl="1"/>
            <a:r>
              <a:rPr lang="de-DE" dirty="0"/>
              <a:t>Kollisionen bei Mehrfachzugriff</a:t>
            </a:r>
          </a:p>
          <a:p>
            <a:r>
              <a:rPr lang="de-DE" dirty="0"/>
              <a:t>Zerlegung in Rahmen (Frames) mit angehängter Checksumme im Trailer.</a:t>
            </a:r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A7D040-3E6F-49DF-AC8C-22FFBB86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E994AB-B6B4-4D9E-9566-8079CD20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221088"/>
            <a:ext cx="4752528" cy="170794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54864A8-A1A4-4D72-8240-5060F6590394}"/>
              </a:ext>
            </a:extLst>
          </p:cNvPr>
          <p:cNvSpPr/>
          <p:nvPr/>
        </p:nvSpPr>
        <p:spPr>
          <a:xfrm>
            <a:off x="2498770" y="5905823"/>
            <a:ext cx="4076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/>
              <a:t>Quelle: </a:t>
            </a:r>
            <a:r>
              <a:rPr lang="de-DE" sz="1400" dirty="0" err="1"/>
              <a:t>Tanenbaum</a:t>
            </a:r>
            <a:r>
              <a:rPr lang="de-DE" sz="1400" dirty="0"/>
              <a:t>, Computernetzwerke</a:t>
            </a:r>
          </a:p>
        </p:txBody>
      </p:sp>
    </p:spTree>
    <p:extLst>
      <p:ext uri="{BB962C8B-B14F-4D97-AF65-F5344CB8AC3E}">
        <p14:creationId xmlns:p14="http://schemas.microsoft.com/office/powerpoint/2010/main" val="1749486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3572B-581C-4318-A9CD-785F7185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Konzepte der Rahmenbildung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FB65A2-4537-4AB6-A63D-111FD1A35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Grundlegendes Problem: Synchronisation zwischen Sender und Empfänger</a:t>
            </a:r>
          </a:p>
          <a:p>
            <a:pPr lvl="1"/>
            <a:r>
              <a:rPr lang="de-DE" dirty="0"/>
              <a:t>Identifikation von Start / Ende eines Rahmens</a:t>
            </a:r>
          </a:p>
          <a:p>
            <a:pPr lvl="1"/>
            <a:endParaRPr lang="de-DE" dirty="0"/>
          </a:p>
          <a:p>
            <a:r>
              <a:rPr lang="de-DE" dirty="0"/>
              <a:t>3 grundlegende Konzepte</a:t>
            </a:r>
          </a:p>
          <a:p>
            <a:pPr lvl="1"/>
            <a:r>
              <a:rPr lang="de-DE" dirty="0"/>
              <a:t>Byte </a:t>
            </a:r>
            <a:r>
              <a:rPr lang="de-DE" dirty="0" err="1"/>
              <a:t>count</a:t>
            </a:r>
            <a:endParaRPr lang="de-DE" dirty="0"/>
          </a:p>
          <a:p>
            <a:pPr lvl="1"/>
            <a:r>
              <a:rPr lang="de-DE" dirty="0"/>
              <a:t>Byte </a:t>
            </a:r>
            <a:r>
              <a:rPr lang="de-DE" dirty="0" err="1"/>
              <a:t>stuffing</a:t>
            </a:r>
            <a:endParaRPr lang="de-DE" dirty="0"/>
          </a:p>
          <a:p>
            <a:pPr lvl="1"/>
            <a:r>
              <a:rPr lang="de-DE" dirty="0"/>
              <a:t>Bit </a:t>
            </a:r>
            <a:r>
              <a:rPr lang="de-DE" dirty="0" err="1"/>
              <a:t>stuffing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89155B-0A26-4533-9F5C-20FDB867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4653857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55E64-575F-4DB9-9D5F-127AA862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Rahmenbildung: Byte </a:t>
            </a:r>
            <a:r>
              <a:rPr lang="de-DE" dirty="0" err="1"/>
              <a:t>count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F14B5B-F3C2-4E4D-83B9-0BF8DBDE3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/>
          <a:lstStyle/>
          <a:p>
            <a:r>
              <a:rPr lang="de-DE" dirty="0"/>
              <a:t>Framegröße wird im Header festgelegt</a:t>
            </a:r>
          </a:p>
          <a:p>
            <a:r>
              <a:rPr lang="de-DE" dirty="0"/>
              <a:t>Problematisch bei Übertragungsfehler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E4B43F-15E0-4497-A856-AEADCE8B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05648EC-5E85-4C7B-B823-7F0755A47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656111"/>
            <a:ext cx="7877175" cy="1600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1448AA-A831-4199-95FD-33FACDA8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404900"/>
            <a:ext cx="8277225" cy="160972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DAB3073-9D2A-4A9C-8045-0A4A4F6D30C1}"/>
              </a:ext>
            </a:extLst>
          </p:cNvPr>
          <p:cNvSpPr/>
          <p:nvPr/>
        </p:nvSpPr>
        <p:spPr>
          <a:xfrm>
            <a:off x="5580112" y="5860736"/>
            <a:ext cx="4076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/>
              <a:t>Quelle: </a:t>
            </a:r>
            <a:r>
              <a:rPr lang="de-DE" sz="1400" dirty="0" err="1"/>
              <a:t>Tanenbaum</a:t>
            </a:r>
            <a:r>
              <a:rPr lang="de-DE" sz="1400" dirty="0"/>
              <a:t>, Computernetzwerke</a:t>
            </a:r>
          </a:p>
        </p:txBody>
      </p:sp>
    </p:spTree>
    <p:extLst>
      <p:ext uri="{BB962C8B-B14F-4D97-AF65-F5344CB8AC3E}">
        <p14:creationId xmlns:p14="http://schemas.microsoft.com/office/powerpoint/2010/main" val="3443822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84C3-CED9-4CB7-858B-8E5EFCD7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Rahmenbildung: Byte </a:t>
            </a:r>
            <a:r>
              <a:rPr lang="de-DE" dirty="0" err="1"/>
              <a:t>Stuffing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5709C-420D-466B-8C72-BC2C89BA4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Start / Ende werden durch ein </a:t>
            </a:r>
            <a:r>
              <a:rPr lang="de-DE" dirty="0" err="1"/>
              <a:t>Flag</a:t>
            </a:r>
            <a:r>
              <a:rPr lang="de-DE" dirty="0"/>
              <a:t> Byte markiert: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Herausforderungen</a:t>
            </a:r>
          </a:p>
          <a:p>
            <a:pPr lvl="1"/>
            <a:r>
              <a:rPr lang="de-DE" dirty="0" err="1"/>
              <a:t>Flag</a:t>
            </a:r>
            <a:r>
              <a:rPr lang="de-DE" dirty="0"/>
              <a:t> Byte kann Teil der Nutzdaten sein (bspw. Bei Bild- / Videodaten).</a:t>
            </a:r>
          </a:p>
          <a:p>
            <a:pPr lvl="1"/>
            <a:r>
              <a:rPr lang="de-DE" dirty="0"/>
              <a:t>Lösung: Sender fügt ein zusätzliches Escape Byte (ESC) ein. Auf der Empfängerseite wird das ESC Byte wieder entfernt.</a:t>
            </a:r>
          </a:p>
          <a:p>
            <a:pPr lvl="1"/>
            <a:r>
              <a:rPr lang="de-DE" dirty="0"/>
              <a:t>Hoher Overhead: Rahmengröße verdoppelt sich im Extremfall.</a:t>
            </a:r>
          </a:p>
          <a:p>
            <a:r>
              <a:rPr lang="de-DE" dirty="0"/>
              <a:t>Abgewandelte Form kommt beim Point-</a:t>
            </a:r>
            <a:r>
              <a:rPr lang="de-DE" dirty="0" err="1"/>
              <a:t>to</a:t>
            </a:r>
            <a:r>
              <a:rPr lang="de-DE" dirty="0"/>
              <a:t>-Point Protocol (PPP) zum Einsatz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CAA7C9-1D9D-4C3F-A191-0EB02271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A48D90-464B-415B-8C62-D2E8DA9D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2204864"/>
            <a:ext cx="6552728" cy="6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49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4CC76-DDAF-4AA7-8D6A-D497C400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Byte </a:t>
            </a:r>
            <a:r>
              <a:rPr lang="de-DE" dirty="0" err="1"/>
              <a:t>Stuffing</a:t>
            </a:r>
            <a:r>
              <a:rPr lang="de-DE" dirty="0"/>
              <a:t>: Beispiel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DD0C6DF-F444-48B6-8B86-647BDA5DA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84784"/>
            <a:ext cx="7886700" cy="3218297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51645E-6625-4B54-B8B4-1955A774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3F61A75-89AF-481D-8D78-30245AA8184D}"/>
              </a:ext>
            </a:extLst>
          </p:cNvPr>
          <p:cNvSpPr/>
          <p:nvPr/>
        </p:nvSpPr>
        <p:spPr>
          <a:xfrm>
            <a:off x="2483768" y="4797152"/>
            <a:ext cx="4076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/>
              <a:t>Quelle: </a:t>
            </a:r>
            <a:r>
              <a:rPr lang="de-DE" sz="1400" dirty="0" err="1"/>
              <a:t>Tanenbaum</a:t>
            </a:r>
            <a:r>
              <a:rPr lang="de-DE" sz="1400" dirty="0"/>
              <a:t>, Computernetzwerke</a:t>
            </a:r>
          </a:p>
        </p:txBody>
      </p:sp>
    </p:spTree>
    <p:extLst>
      <p:ext uri="{BB962C8B-B14F-4D97-AF65-F5344CB8AC3E}">
        <p14:creationId xmlns:p14="http://schemas.microsoft.com/office/powerpoint/2010/main" val="15192480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3486B-48C2-4517-8EDC-6CFE5941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Rahmenbildung: Bit </a:t>
            </a:r>
            <a:r>
              <a:rPr lang="de-DE" dirty="0" err="1"/>
              <a:t>Stuffing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91279E-ED8C-40BE-A0C0-DD98F9AE0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Konzept analog zu Byte </a:t>
            </a:r>
            <a:r>
              <a:rPr lang="de-DE" dirty="0" err="1"/>
              <a:t>Stuffing</a:t>
            </a:r>
            <a:r>
              <a:rPr lang="de-DE" dirty="0"/>
              <a:t>:</a:t>
            </a:r>
          </a:p>
          <a:p>
            <a:r>
              <a:rPr lang="de-DE" dirty="0"/>
              <a:t>Rahmen starten/enden mit speziellem </a:t>
            </a:r>
            <a:r>
              <a:rPr lang="de-DE" dirty="0" err="1"/>
              <a:t>Flag</a:t>
            </a:r>
            <a:r>
              <a:rPr lang="de-DE" dirty="0"/>
              <a:t> Byte (0x7E)</a:t>
            </a:r>
          </a:p>
          <a:p>
            <a:r>
              <a:rPr lang="de-DE" dirty="0"/>
              <a:t>Sender: Nach 5 aufeinanderfolgenden Bits mit Wert „1“ im Payload wird ein „0“ Bit eingefügt (Escape-Bit)</a:t>
            </a:r>
          </a:p>
          <a:p>
            <a:r>
              <a:rPr lang="de-DE" dirty="0"/>
              <a:t>Empfänger entfernt das „0“ Bit wieder, um ursprüngliche Daten wiederherzustellen.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FDEE3C-3356-4B22-B3E7-11345D36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28868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Bitübertragungsschicht</a:t>
            </a:r>
            <a:br>
              <a:rPr lang="de-DE" dirty="0"/>
            </a:br>
            <a:r>
              <a:rPr lang="de-DE" dirty="0"/>
              <a:t>(Engl. </a:t>
            </a:r>
            <a:r>
              <a:rPr lang="de-DE" dirty="0" err="1"/>
              <a:t>Physical</a:t>
            </a:r>
            <a:r>
              <a:rPr lang="de-DE" dirty="0"/>
              <a:t> Layer)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Übertragungsmedien, Codierung und Modulation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4315360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MAC</a:t>
            </a:r>
            <a:r>
              <a:rPr dirty="0"/>
              <a:t>: </a:t>
            </a:r>
            <a:r>
              <a:rPr dirty="0" err="1"/>
              <a:t>Vielfachzugriffsverfahren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Bild 6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770499">
            <a:off x="4050811" y="3638232"/>
            <a:ext cx="923292" cy="690312"/>
          </a:xfrm>
          <a:prstGeom prst="rect">
            <a:avLst/>
          </a:prstGeom>
        </p:spPr>
      </p:pic>
      <p:sp>
        <p:nvSpPr>
          <p:cNvPr id="7" name="Rechteck 32"/>
          <p:cNvSpPr/>
          <p:nvPr/>
        </p:nvSpPr>
        <p:spPr bwMode="auto">
          <a:xfrm>
            <a:off x="4277194" y="4882790"/>
            <a:ext cx="406106" cy="4169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hteck 31"/>
          <p:cNvSpPr/>
          <p:nvPr/>
        </p:nvSpPr>
        <p:spPr bwMode="auto">
          <a:xfrm>
            <a:off x="4265181" y="4305548"/>
            <a:ext cx="414000" cy="423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hteck 4"/>
          <p:cNvSpPr/>
          <p:nvPr/>
        </p:nvSpPr>
        <p:spPr bwMode="auto">
          <a:xfrm>
            <a:off x="3470343" y="4304640"/>
            <a:ext cx="803090" cy="423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Gerade Verbindung 9"/>
          <p:cNvSpPr/>
          <p:nvPr/>
        </p:nvSpPr>
        <p:spPr bwMode="auto">
          <a:xfrm flipV="1">
            <a:off x="3467168" y="4308873"/>
            <a:ext cx="806400" cy="1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Gerade Verbindung 11"/>
          <p:cNvSpPr/>
          <p:nvPr/>
        </p:nvSpPr>
        <p:spPr bwMode="auto">
          <a:xfrm flipV="1">
            <a:off x="3467168" y="4302373"/>
            <a:ext cx="0" cy="425600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2" name="Gerade Verbindung 15"/>
          <p:cNvSpPr/>
          <p:nvPr/>
        </p:nvSpPr>
        <p:spPr bwMode="auto">
          <a:xfrm>
            <a:off x="3467168" y="4730240"/>
            <a:ext cx="806556" cy="0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3" name="Gerade Verbindung 19"/>
          <p:cNvSpPr/>
          <p:nvPr/>
        </p:nvSpPr>
        <p:spPr bwMode="auto">
          <a:xfrm>
            <a:off x="4267437" y="4308873"/>
            <a:ext cx="414152" cy="1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Gerade Verbindung 20"/>
          <p:cNvSpPr/>
          <p:nvPr/>
        </p:nvSpPr>
        <p:spPr bwMode="auto">
          <a:xfrm flipV="1">
            <a:off x="4678414" y="4305548"/>
            <a:ext cx="0" cy="425600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Gerade Verbindung 21"/>
          <p:cNvSpPr/>
          <p:nvPr/>
        </p:nvSpPr>
        <p:spPr bwMode="auto">
          <a:xfrm>
            <a:off x="4267437" y="4730240"/>
            <a:ext cx="414152" cy="0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Gerade Verbindung 27"/>
          <p:cNvSpPr/>
          <p:nvPr/>
        </p:nvSpPr>
        <p:spPr bwMode="auto">
          <a:xfrm>
            <a:off x="4274019" y="4882790"/>
            <a:ext cx="409281" cy="0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7" name="Gerade Verbindung 28"/>
          <p:cNvSpPr/>
          <p:nvPr/>
        </p:nvSpPr>
        <p:spPr bwMode="auto">
          <a:xfrm flipV="1">
            <a:off x="4280078" y="4882791"/>
            <a:ext cx="0" cy="425600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Gerade Verbindung 29"/>
          <p:cNvSpPr/>
          <p:nvPr/>
        </p:nvSpPr>
        <p:spPr bwMode="auto">
          <a:xfrm>
            <a:off x="4277194" y="5304157"/>
            <a:ext cx="406106" cy="0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Textfeld 44"/>
          <p:cNvSpPr>
            <a:spLocks/>
          </p:cNvSpPr>
          <p:nvPr/>
        </p:nvSpPr>
        <p:spPr bwMode="auto">
          <a:xfrm>
            <a:off x="2244805" y="4929057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dirty="0"/>
              <a:t>Sender B</a:t>
            </a:r>
          </a:p>
        </p:txBody>
      </p:sp>
      <p:sp>
        <p:nvSpPr>
          <p:cNvPr id="23" name="Gerade Verbindung 45"/>
          <p:cNvSpPr/>
          <p:nvPr/>
        </p:nvSpPr>
        <p:spPr bwMode="auto">
          <a:xfrm flipV="1">
            <a:off x="4277884" y="4228303"/>
            <a:ext cx="0" cy="1159144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Rechteck 54"/>
          <p:cNvSpPr/>
          <p:nvPr/>
        </p:nvSpPr>
        <p:spPr bwMode="auto">
          <a:xfrm>
            <a:off x="4683300" y="4880824"/>
            <a:ext cx="803090" cy="423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5" name="Gerade Verbindung 55"/>
          <p:cNvSpPr/>
          <p:nvPr/>
        </p:nvSpPr>
        <p:spPr bwMode="auto">
          <a:xfrm flipV="1">
            <a:off x="4680125" y="4882789"/>
            <a:ext cx="806400" cy="1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6" name="Gerade Verbindung 56"/>
          <p:cNvSpPr/>
          <p:nvPr/>
        </p:nvSpPr>
        <p:spPr bwMode="auto">
          <a:xfrm flipV="1">
            <a:off x="5480331" y="4878557"/>
            <a:ext cx="0" cy="425600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7" name="Gerade Verbindung 57"/>
          <p:cNvSpPr/>
          <p:nvPr/>
        </p:nvSpPr>
        <p:spPr bwMode="auto">
          <a:xfrm>
            <a:off x="4680125" y="5304157"/>
            <a:ext cx="806556" cy="0"/>
          </a:xfrm>
          <a:prstGeom prst="line">
            <a:avLst/>
          </a:prstGeom>
          <a:ln w="12700" cmpd="sng">
            <a:solidFill>
              <a:srgbClr val="88888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8" name="Gerade Verbindung 58"/>
          <p:cNvSpPr/>
          <p:nvPr/>
        </p:nvSpPr>
        <p:spPr bwMode="auto">
          <a:xfrm flipV="1">
            <a:off x="4680125" y="4228303"/>
            <a:ext cx="0" cy="1159144"/>
          </a:xfrm>
          <a:prstGeom prst="line">
            <a:avLst/>
          </a:prstGeom>
          <a:ln w="12700" cmpd="sng">
            <a:solidFill>
              <a:srgbClr val="29C0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Rechteck 59"/>
          <p:cNvSpPr/>
          <p:nvPr/>
        </p:nvSpPr>
        <p:spPr bwMode="auto">
          <a:xfrm>
            <a:off x="4283253" y="4228303"/>
            <a:ext cx="395161" cy="1159144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0" name="Textfeld 60"/>
          <p:cNvSpPr>
            <a:spLocks/>
          </p:cNvSpPr>
          <p:nvPr/>
        </p:nvSpPr>
        <p:spPr bwMode="auto">
          <a:xfrm>
            <a:off x="2244805" y="433535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dirty="0"/>
              <a:t>Sender A</a:t>
            </a:r>
          </a:p>
        </p:txBody>
      </p:sp>
      <p:sp>
        <p:nvSpPr>
          <p:cNvPr id="31" name="Textfeld 62"/>
          <p:cNvSpPr>
            <a:spLocks/>
          </p:cNvSpPr>
          <p:nvPr/>
        </p:nvSpPr>
        <p:spPr bwMode="auto">
          <a:xfrm>
            <a:off x="4483000" y="3446758"/>
            <a:ext cx="9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>
                <a:solidFill>
                  <a:srgbClr val="FF0000"/>
                </a:solidFill>
              </a:rPr>
              <a:t>Kollision</a:t>
            </a:r>
            <a:endParaRPr/>
          </a:p>
        </p:txBody>
      </p:sp>
      <p:sp>
        <p:nvSpPr>
          <p:cNvPr id="32" name="Gerade Verbindung 74"/>
          <p:cNvSpPr/>
          <p:nvPr/>
        </p:nvSpPr>
        <p:spPr bwMode="auto">
          <a:xfrm>
            <a:off x="3479438" y="5583680"/>
            <a:ext cx="2529107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3" name="Textfeld 78"/>
          <p:cNvSpPr>
            <a:spLocks/>
          </p:cNvSpPr>
          <p:nvPr/>
        </p:nvSpPr>
        <p:spPr bwMode="auto">
          <a:xfrm>
            <a:off x="5872149" y="5543040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t>t</a:t>
            </a:r>
          </a:p>
        </p:txBody>
      </p:sp>
      <p:sp>
        <p:nvSpPr>
          <p:cNvPr id="34" name="Gerade Verbindung 79"/>
          <p:cNvSpPr/>
          <p:nvPr/>
        </p:nvSpPr>
        <p:spPr bwMode="auto">
          <a:xfrm flipV="1">
            <a:off x="4276962" y="4878557"/>
            <a:ext cx="0" cy="932029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5" name="Gerade Verbindung 84"/>
          <p:cNvSpPr/>
          <p:nvPr/>
        </p:nvSpPr>
        <p:spPr bwMode="auto">
          <a:xfrm flipV="1">
            <a:off x="5486890" y="4878558"/>
            <a:ext cx="0" cy="932029"/>
          </a:xfrm>
          <a:prstGeom prst="line">
            <a:avLst/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6" name="Gerade Verbindung 85"/>
          <p:cNvSpPr/>
          <p:nvPr/>
        </p:nvSpPr>
        <p:spPr bwMode="auto">
          <a:xfrm>
            <a:off x="5039270" y="5695440"/>
            <a:ext cx="445712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7" name="Gerade Verbindung 91"/>
          <p:cNvSpPr/>
          <p:nvPr/>
        </p:nvSpPr>
        <p:spPr bwMode="auto">
          <a:xfrm flipH="1">
            <a:off x="4283253" y="5695440"/>
            <a:ext cx="445712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8" name="Textfeld 92"/>
          <p:cNvSpPr>
            <a:spLocks/>
          </p:cNvSpPr>
          <p:nvPr/>
        </p:nvSpPr>
        <p:spPr bwMode="auto">
          <a:xfrm>
            <a:off x="4745516" y="552093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dirty="0"/>
              <a:t>P</a:t>
            </a:r>
          </a:p>
        </p:txBody>
      </p:sp>
      <p:sp>
        <p:nvSpPr>
          <p:cNvPr id="39" name="Rechteck 93"/>
          <p:cNvSpPr/>
          <p:nvPr/>
        </p:nvSpPr>
        <p:spPr bwMode="auto">
          <a:xfrm>
            <a:off x="1112520" y="1690689"/>
            <a:ext cx="6325405" cy="15486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Problem</a:t>
            </a:r>
            <a:endParaRPr dirty="0"/>
          </a:p>
          <a:p>
            <a:pPr>
              <a:defRPr/>
            </a:pP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dirty="0">
                <a:solidFill>
                  <a:schemeClr val="tx1"/>
                </a:solidFill>
              </a:rPr>
              <a:t>Medium </a:t>
            </a:r>
            <a:r>
              <a:rPr dirty="0" err="1">
                <a:solidFill>
                  <a:schemeClr val="tx1"/>
                </a:solidFill>
              </a:rPr>
              <a:t>ist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geteilte </a:t>
            </a:r>
            <a:r>
              <a:rPr lang="de-DE" dirty="0" err="1">
                <a:solidFill>
                  <a:schemeClr val="tx1"/>
                </a:solidFill>
              </a:rPr>
              <a:t>Resource</a:t>
            </a:r>
            <a:endParaRPr dirty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Zwei</a:t>
            </a:r>
            <a:r>
              <a:rPr dirty="0">
                <a:solidFill>
                  <a:schemeClr val="tx1"/>
                </a:solidFill>
              </a:rPr>
              <a:t> (</a:t>
            </a:r>
            <a:r>
              <a:rPr dirty="0" err="1">
                <a:solidFill>
                  <a:schemeClr val="tx1"/>
                </a:solidFill>
              </a:rPr>
              <a:t>oder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mehrere</a:t>
            </a:r>
            <a:r>
              <a:rPr dirty="0">
                <a:solidFill>
                  <a:schemeClr val="tx1"/>
                </a:solidFill>
              </a:rPr>
              <a:t>) </a:t>
            </a:r>
            <a:r>
              <a:rPr dirty="0" err="1">
                <a:solidFill>
                  <a:schemeClr val="tx1"/>
                </a:solidFill>
              </a:rPr>
              <a:t>potentielle</a:t>
            </a:r>
            <a:r>
              <a:rPr dirty="0">
                <a:solidFill>
                  <a:schemeClr val="tx1"/>
                </a:solidFill>
              </a:rPr>
              <a:t> Sender</a:t>
            </a:r>
            <a:endParaRPr dirty="0"/>
          </a:p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/>
            </a:pPr>
            <a:r>
              <a:rPr dirty="0" err="1">
                <a:solidFill>
                  <a:schemeClr val="tx1"/>
                </a:solidFill>
              </a:rPr>
              <a:t>Signale</a:t>
            </a:r>
            <a:r>
              <a:rPr dirty="0">
                <a:solidFill>
                  <a:schemeClr val="tx1"/>
                </a:solidFill>
              </a:rPr>
              <a:t> von </a:t>
            </a:r>
            <a:r>
              <a:rPr dirty="0" err="1">
                <a:solidFill>
                  <a:schemeClr val="tx1"/>
                </a:solidFill>
              </a:rPr>
              <a:t>mehreren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Sendern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gleichzeitig</a:t>
            </a:r>
            <a:r>
              <a:rPr dirty="0">
                <a:solidFill>
                  <a:schemeClr val="tx1"/>
                </a:solidFill>
              </a:rPr>
              <a:t>: </a:t>
            </a:r>
            <a:r>
              <a:rPr dirty="0" err="1">
                <a:solidFill>
                  <a:schemeClr val="tx1"/>
                </a:solidFill>
              </a:rPr>
              <a:t>Kollision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68502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Überblick:</a:t>
            </a:r>
            <a:br>
              <a:rPr/>
            </a:br>
            <a:r>
              <a:t>Vielfachzugriffsverfahren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757362"/>
            <a:ext cx="7886700" cy="478339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sz="2600" dirty="0" err="1"/>
              <a:t>Vielfachzugriffsverfahren</a:t>
            </a:r>
            <a:r>
              <a:rPr sz="2600" dirty="0"/>
              <a:t>: </a:t>
            </a:r>
            <a:r>
              <a:rPr sz="2600" dirty="0" err="1"/>
              <a:t>verteiltes</a:t>
            </a:r>
            <a:r>
              <a:rPr sz="2600" dirty="0"/>
              <a:t> </a:t>
            </a:r>
            <a:r>
              <a:rPr sz="2600" dirty="0" err="1"/>
              <a:t>Verfahren</a:t>
            </a:r>
            <a:r>
              <a:rPr sz="2600" dirty="0"/>
              <a:t> </a:t>
            </a:r>
            <a:r>
              <a:rPr sz="2600" dirty="0" err="1"/>
              <a:t>zur</a:t>
            </a:r>
            <a:r>
              <a:rPr sz="2600" dirty="0"/>
              <a:t> </a:t>
            </a:r>
            <a:r>
              <a:rPr sz="2600" dirty="0" err="1"/>
              <a:t>Vergabe</a:t>
            </a:r>
            <a:r>
              <a:rPr sz="2600" dirty="0"/>
              <a:t> des </a:t>
            </a:r>
            <a:r>
              <a:rPr sz="2600" dirty="0" err="1"/>
              <a:t>Kanals</a:t>
            </a:r>
            <a:r>
              <a:rPr sz="2600" dirty="0"/>
              <a:t>/Mediums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Vielfachzugriffsverfahren</a:t>
            </a:r>
            <a:r>
              <a:rPr sz="2200" dirty="0"/>
              <a:t> </a:t>
            </a:r>
            <a:r>
              <a:rPr sz="2200" dirty="0" err="1"/>
              <a:t>regeln</a:t>
            </a:r>
            <a:r>
              <a:rPr sz="2200" dirty="0"/>
              <a:t> den </a:t>
            </a:r>
            <a:r>
              <a:rPr sz="2200" dirty="0" err="1"/>
              <a:t>Zugriff</a:t>
            </a:r>
            <a:r>
              <a:rPr sz="2200" dirty="0"/>
              <a:t> </a:t>
            </a:r>
            <a:r>
              <a:rPr sz="2200" dirty="0" err="1"/>
              <a:t>mehrerer</a:t>
            </a:r>
            <a:r>
              <a:rPr sz="2200" dirty="0"/>
              <a:t> </a:t>
            </a:r>
            <a:r>
              <a:rPr sz="2200" dirty="0" err="1"/>
              <a:t>Teilnehmer</a:t>
            </a:r>
            <a:r>
              <a:rPr sz="2200" dirty="0"/>
              <a:t> auf </a:t>
            </a:r>
            <a:r>
              <a:rPr sz="2200" dirty="0" err="1"/>
              <a:t>ein</a:t>
            </a:r>
            <a:r>
              <a:rPr sz="2200" dirty="0"/>
              <a:t> </a:t>
            </a:r>
            <a:r>
              <a:rPr sz="2200" dirty="0" err="1"/>
              <a:t>gemeinsames</a:t>
            </a:r>
            <a:r>
              <a:rPr sz="2200" dirty="0"/>
              <a:t> </a:t>
            </a:r>
            <a:r>
              <a:rPr sz="2200" dirty="0" err="1"/>
              <a:t>Übertragungsmedium</a:t>
            </a:r>
            <a:r>
              <a:rPr sz="2200" dirty="0"/>
              <a:t> (Shared Medium)</a:t>
            </a:r>
            <a:endParaRPr lang="de-DE" dirty="0"/>
          </a:p>
          <a:p>
            <a:pPr lvl="1">
              <a:lnSpc>
                <a:spcPct val="110000"/>
              </a:lnSpc>
              <a:defRPr/>
            </a:pPr>
            <a:r>
              <a:rPr lang="de-DE" sz="2200" dirty="0"/>
              <a:t>Verfahren laufen in Schicht 2a (oberhalb 1, unterhalb 2b)</a:t>
            </a:r>
            <a:endParaRPr lang="de-DE" dirty="0"/>
          </a:p>
          <a:p>
            <a:pPr>
              <a:lnSpc>
                <a:spcPct val="110000"/>
              </a:lnSpc>
              <a:defRPr/>
            </a:pPr>
            <a:r>
              <a:rPr sz="2600" dirty="0" err="1"/>
              <a:t>Kriterien</a:t>
            </a:r>
            <a:r>
              <a:rPr sz="2600" dirty="0"/>
              <a:t> </a:t>
            </a:r>
            <a:r>
              <a:rPr sz="2600" dirty="0" err="1"/>
              <a:t>eines</a:t>
            </a:r>
            <a:r>
              <a:rPr sz="2600" dirty="0"/>
              <a:t> </a:t>
            </a:r>
            <a:r>
              <a:rPr sz="2600" dirty="0" err="1"/>
              <a:t>Zugriffsverfahrens</a:t>
            </a:r>
            <a:r>
              <a:rPr sz="2600" dirty="0"/>
              <a:t>: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Reservierung</a:t>
            </a:r>
            <a:r>
              <a:rPr sz="2200" dirty="0"/>
              <a:t> </a:t>
            </a:r>
            <a:r>
              <a:rPr sz="2200" dirty="0" err="1"/>
              <a:t>oder</a:t>
            </a:r>
            <a:r>
              <a:rPr sz="2200" dirty="0"/>
              <a:t> „auf gut </a:t>
            </a:r>
            <a:r>
              <a:rPr sz="2200" dirty="0" err="1"/>
              <a:t>Glück</a:t>
            </a:r>
            <a:r>
              <a:rPr sz="2200" dirty="0"/>
              <a:t>“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Zeitraster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Priorität</a:t>
            </a:r>
            <a:r>
              <a:rPr sz="2200" dirty="0"/>
              <a:t>/Fairness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Lastabhängigkeit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Durchsatz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sz="2600" dirty="0" err="1"/>
              <a:t>Beispiele</a:t>
            </a:r>
            <a:r>
              <a:rPr sz="2600" dirty="0"/>
              <a:t> </a:t>
            </a:r>
            <a:r>
              <a:rPr sz="2600" dirty="0" err="1"/>
              <a:t>für</a:t>
            </a:r>
            <a:r>
              <a:rPr sz="2600" dirty="0"/>
              <a:t> Shared Media: </a:t>
            </a:r>
            <a:r>
              <a:rPr sz="2600" dirty="0" err="1"/>
              <a:t>Lokale</a:t>
            </a:r>
            <a:r>
              <a:rPr sz="2600" dirty="0"/>
              <a:t> </a:t>
            </a:r>
            <a:r>
              <a:rPr sz="2600" dirty="0" err="1"/>
              <a:t>Netze</a:t>
            </a:r>
            <a:r>
              <a:rPr sz="2600" dirty="0"/>
              <a:t> (Ring, Bus), </a:t>
            </a:r>
            <a:r>
              <a:rPr sz="2600" dirty="0" err="1"/>
              <a:t>Funknetze</a:t>
            </a:r>
            <a:r>
              <a:rPr sz="2600" dirty="0"/>
              <a:t> (</a:t>
            </a:r>
            <a:r>
              <a:rPr sz="2600" dirty="0" err="1"/>
              <a:t>z.B</a:t>
            </a:r>
            <a:r>
              <a:rPr sz="2600" dirty="0"/>
              <a:t>. Handy), </a:t>
            </a:r>
            <a:r>
              <a:rPr sz="2600" dirty="0" err="1"/>
              <a:t>Satellitennetze</a:t>
            </a:r>
            <a:br>
              <a:rPr lang="de-DE" sz="2600" dirty="0"/>
            </a:b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Content Placeholder 6"/>
          <p:cNvSpPr>
            <a:spLocks/>
          </p:cNvSpPr>
          <p:nvPr/>
        </p:nvSpPr>
        <p:spPr bwMode="auto">
          <a:xfrm>
            <a:off x="5232400" y="4406899"/>
            <a:ext cx="3422650" cy="1860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5650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Kategorisierung</a:t>
            </a:r>
            <a:r>
              <a:rPr dirty="0"/>
              <a:t>: </a:t>
            </a:r>
            <a:r>
              <a:rPr dirty="0" err="1"/>
              <a:t>Vielfachzugriffsverfahren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795889"/>
            <a:ext cx="78867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 err="1"/>
              <a:t>Wettbewerbsverfahren</a:t>
            </a:r>
            <a:r>
              <a:rPr dirty="0"/>
              <a:t>/Random Access </a:t>
            </a:r>
            <a:r>
              <a:rPr dirty="0" err="1"/>
              <a:t>Verfahren</a:t>
            </a:r>
            <a:endParaRPr dirty="0"/>
          </a:p>
          <a:p>
            <a:pPr lvl="1">
              <a:defRPr/>
            </a:pPr>
            <a:r>
              <a:rPr dirty="0"/>
              <a:t>Aloha-</a:t>
            </a:r>
            <a:r>
              <a:rPr dirty="0" err="1"/>
              <a:t>Verfahren</a:t>
            </a:r>
            <a:r>
              <a:rPr dirty="0"/>
              <a:t> (pure, slotted)</a:t>
            </a:r>
          </a:p>
          <a:p>
            <a:pPr lvl="1">
              <a:defRPr/>
            </a:pPr>
            <a:r>
              <a:rPr b="1" dirty="0"/>
              <a:t>Carrier Sensing</a:t>
            </a:r>
            <a:r>
              <a:rPr lang="de-DE" dirty="0"/>
              <a:t> mit Kollisionserkennung</a:t>
            </a:r>
          </a:p>
          <a:p>
            <a:pPr marL="457200" lvl="1" indent="0">
              <a:buNone/>
              <a:defRPr/>
            </a:pP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Ethernet (802.3)</a:t>
            </a:r>
            <a:endParaRPr dirty="0"/>
          </a:p>
          <a:p>
            <a:pPr>
              <a:defRPr/>
            </a:pPr>
            <a:r>
              <a:rPr dirty="0" err="1"/>
              <a:t>Zuteilungsverfahre</a:t>
            </a:r>
            <a:r>
              <a:rPr lang="de-DE" dirty="0"/>
              <a:t>n</a:t>
            </a:r>
          </a:p>
          <a:p>
            <a:pPr lvl="1">
              <a:defRPr/>
            </a:pPr>
            <a:r>
              <a:rPr lang="de-DE" dirty="0"/>
              <a:t>Kollisionsvermeidung</a:t>
            </a:r>
          </a:p>
          <a:p>
            <a:pPr marL="457200" lvl="1" indent="0">
              <a:buNone/>
              <a:defRPr/>
            </a:pPr>
            <a:r>
              <a:rPr lang="de-DE" dirty="0"/>
              <a:t> 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Wifi (802.11)</a:t>
            </a:r>
            <a:endParaRPr dirty="0"/>
          </a:p>
          <a:p>
            <a:pPr>
              <a:defRPr/>
            </a:pPr>
            <a:r>
              <a:rPr dirty="0" err="1"/>
              <a:t>Reservierungsverfahren</a:t>
            </a:r>
            <a:endParaRPr dirty="0"/>
          </a:p>
          <a:p>
            <a:pPr lvl="1">
              <a:defRPr/>
            </a:pPr>
            <a:r>
              <a:rPr dirty="0"/>
              <a:t>Fest (TDMA, FDMA, CDMA, SDMA)</a:t>
            </a:r>
          </a:p>
          <a:p>
            <a:pPr lvl="1">
              <a:defRPr/>
            </a:pPr>
            <a:r>
              <a:rPr dirty="0" err="1"/>
              <a:t>dynamisch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0806014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Beispiel: LAN-Standard IEEE 802.x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628650" y="2547554"/>
            <a:ext cx="7886700" cy="29074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1845725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Beispiele für Verfahren an der Luftschnittstelle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WLAN: CSMA/CA, MACA, MACAW, DFWMAC2</a:t>
            </a:r>
          </a:p>
          <a:p>
            <a:pPr>
              <a:defRPr/>
            </a:pPr>
            <a:r>
              <a:rPr dirty="0"/>
              <a:t>GSM: </a:t>
            </a:r>
            <a:r>
              <a:rPr dirty="0" err="1"/>
              <a:t>Mischung</a:t>
            </a:r>
            <a:r>
              <a:rPr dirty="0"/>
              <a:t> von FDMA (124 </a:t>
            </a:r>
            <a:r>
              <a:rPr dirty="0" err="1"/>
              <a:t>Frequenzkanäle</a:t>
            </a:r>
            <a:r>
              <a:rPr dirty="0"/>
              <a:t>) und TDMA (pro </a:t>
            </a:r>
            <a:r>
              <a:rPr dirty="0" err="1"/>
              <a:t>Frequenzkanal</a:t>
            </a:r>
            <a:r>
              <a:rPr dirty="0"/>
              <a:t> 8 Slots)</a:t>
            </a:r>
          </a:p>
          <a:p>
            <a:pPr>
              <a:defRPr/>
            </a:pPr>
            <a:r>
              <a:rPr dirty="0"/>
              <a:t>UMTS: WCDMA (Wide Band CDMA)</a:t>
            </a:r>
          </a:p>
          <a:p>
            <a:pPr>
              <a:defRPr/>
            </a:pPr>
            <a:r>
              <a:rPr dirty="0" err="1"/>
              <a:t>Satelliten</a:t>
            </a:r>
            <a:r>
              <a:rPr dirty="0"/>
              <a:t>, Funk: FDMA</a:t>
            </a:r>
          </a:p>
          <a:p>
            <a:pPr>
              <a:defRPr/>
            </a:pPr>
            <a:r>
              <a:rPr dirty="0"/>
              <a:t>Bluetooth: Frequency Hopping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Zeitmultiplex</a:t>
            </a:r>
            <a:r>
              <a:rPr dirty="0"/>
              <a:t> (Pico-</a:t>
            </a:r>
            <a:r>
              <a:rPr dirty="0" err="1"/>
              <a:t>Netz</a:t>
            </a:r>
            <a:r>
              <a:rPr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1127636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Wettbewerbsverfahren/</a:t>
            </a:r>
            <a:br>
              <a:rPr/>
            </a:br>
            <a:r>
              <a:t>Random Access Verfahren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825625"/>
            <a:ext cx="7886700" cy="25177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sz="2600" dirty="0"/>
              <a:t>Bei Random Access </a:t>
            </a:r>
            <a:r>
              <a:rPr sz="2600" dirty="0" err="1"/>
              <a:t>Verfahren</a:t>
            </a:r>
            <a:r>
              <a:rPr sz="2600" dirty="0"/>
              <a:t> </a:t>
            </a:r>
            <a:r>
              <a:rPr sz="2600" dirty="0" err="1"/>
              <a:t>besteht</a:t>
            </a:r>
            <a:r>
              <a:rPr sz="2600" dirty="0"/>
              <a:t> </a:t>
            </a:r>
            <a:r>
              <a:rPr sz="2600" dirty="0" err="1"/>
              <a:t>inhärent</a:t>
            </a:r>
            <a:r>
              <a:rPr sz="2600" dirty="0"/>
              <a:t> </a:t>
            </a:r>
            <a:r>
              <a:rPr sz="2600" dirty="0" err="1"/>
              <a:t>Konfliktgefahr</a:t>
            </a:r>
            <a:r>
              <a:rPr sz="2600" dirty="0"/>
              <a:t> (</a:t>
            </a:r>
            <a:r>
              <a:rPr sz="2600" dirty="0" err="1"/>
              <a:t>führt</a:t>
            </a:r>
            <a:r>
              <a:rPr sz="2600" dirty="0"/>
              <a:t> </a:t>
            </a:r>
            <a:r>
              <a:rPr sz="2600" dirty="0" err="1"/>
              <a:t>zu</a:t>
            </a:r>
            <a:r>
              <a:rPr sz="2600" dirty="0"/>
              <a:t> </a:t>
            </a:r>
            <a:r>
              <a:rPr sz="2600" dirty="0" err="1"/>
              <a:t>Interferenzen</a:t>
            </a:r>
            <a:r>
              <a:rPr sz="2600" dirty="0"/>
              <a:t> und </a:t>
            </a:r>
            <a:r>
              <a:rPr sz="2600" dirty="0" err="1"/>
              <a:t>somit</a:t>
            </a:r>
            <a:r>
              <a:rPr sz="2600" dirty="0"/>
              <a:t> </a:t>
            </a:r>
            <a:r>
              <a:rPr sz="2600" dirty="0" err="1"/>
              <a:t>Verfälschungen</a:t>
            </a:r>
            <a:r>
              <a:rPr sz="2600" dirty="0"/>
              <a:t>) </a:t>
            </a:r>
            <a:r>
              <a:rPr sz="2600" dirty="0" err="1"/>
              <a:t>durch</a:t>
            </a:r>
            <a:r>
              <a:rPr sz="2600" dirty="0"/>
              <a:t> </a:t>
            </a:r>
            <a:r>
              <a:rPr sz="2600" dirty="0" err="1"/>
              <a:t>Kollisionen</a:t>
            </a:r>
            <a:r>
              <a:rPr sz="2600" dirty="0"/>
              <a:t>. Bei </a:t>
            </a:r>
            <a:r>
              <a:rPr sz="2600" dirty="0" err="1"/>
              <a:t>stochastischen</a:t>
            </a:r>
            <a:r>
              <a:rPr sz="2600" dirty="0"/>
              <a:t> </a:t>
            </a:r>
            <a:r>
              <a:rPr sz="2600" dirty="0" err="1"/>
              <a:t>Verfahren</a:t>
            </a:r>
            <a:r>
              <a:rPr sz="2600" dirty="0"/>
              <a:t> </a:t>
            </a:r>
            <a:r>
              <a:rPr sz="2600" dirty="0" err="1"/>
              <a:t>somit</a:t>
            </a:r>
            <a:r>
              <a:rPr sz="2600" dirty="0"/>
              <a:t> </a:t>
            </a:r>
            <a:r>
              <a:rPr sz="2600" dirty="0" err="1"/>
              <a:t>drei</a:t>
            </a:r>
            <a:r>
              <a:rPr sz="2600" dirty="0"/>
              <a:t> </a:t>
            </a:r>
            <a:r>
              <a:rPr sz="2600" dirty="0" err="1"/>
              <a:t>Probleme</a:t>
            </a:r>
            <a:r>
              <a:rPr sz="2600" dirty="0"/>
              <a:t>: 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Kanalzugang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Konflikterkennung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Konfliktbereinigung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78300" y="3389363"/>
            <a:ext cx="3492500" cy="1407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>
                <a:spLocks/>
              </p:cNvSpPr>
              <p:nvPr/>
            </p:nvSpPr>
            <p:spPr bwMode="auto">
              <a:xfrm>
                <a:off x="1619672" y="4937505"/>
                <a:ext cx="6648808" cy="1073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b="0" i="1" smtClean="0">
                          <a:latin typeface="Cambria Math"/>
                        </a:rPr>
                        <m:t>𝐾</m:t>
                      </m:r>
                      <m:r>
                        <a:rPr lang="ar-A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𝑚𝑎𝑥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. 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𝑆𝑖𝑔𝑛𝑎𝑙𝑙𝑎𝑢𝑓𝑧𝑒𝑖𝑡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𝑁𝑎𝑐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𝑟𝑖𝑐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𝑡𝑒𝑛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𝑏𝑒𝑟𝑡𝑟𝑎𝑔𝑢𝑛𝑔𝑠𝑧𝑒𝑖𝑡</m:t>
                          </m:r>
                        </m:den>
                      </m:f>
                      <m:r>
                        <a:rPr lang="ar-AE" b="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𝐾𝑎𝑛𝑎𝑙𝑙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ä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𝑛𝑔𝑒</m:t>
                                  </m:r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𝑆𝑖𝑔𝑛𝑎𝑙𝑔𝑒𝑠𝑐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𝑤𝑖𝑛𝑑𝑖𝑔𝑘𝑒𝑖𝑡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𝑁𝑎𝑐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h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𝑟𝑖𝑐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h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𝑡𝑒𝑛𝑙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ä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𝑛𝑔𝑒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ar-AE"/>
                                    <m:t> 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Ü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𝑏𝑒𝑟𝑡𝑟𝑎𝑔𝑢𝑛𝑔𝑠𝑟𝑎𝑡𝑒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8" name="TextBox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4937505"/>
                <a:ext cx="6648808" cy="1073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6908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CSMA (Engl. Carrier Sense Multiple Access)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 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8057087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Überblick CSMA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1308100"/>
            <a:ext cx="7886700" cy="167138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sz="2400" dirty="0" err="1"/>
              <a:t>Idee</a:t>
            </a:r>
            <a:r>
              <a:rPr sz="2400" dirty="0"/>
              <a:t> Carrier Sense Multiple Access (CSMA)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sz="2400" dirty="0" err="1"/>
              <a:t>Senken</a:t>
            </a:r>
            <a:r>
              <a:rPr sz="2400" dirty="0"/>
              <a:t> der </a:t>
            </a:r>
            <a:r>
              <a:rPr sz="2400" dirty="0" err="1"/>
              <a:t>Kollisionswahrscheinlichkeit</a:t>
            </a:r>
            <a:r>
              <a:rPr sz="2400" dirty="0"/>
              <a:t> </a:t>
            </a:r>
            <a:r>
              <a:rPr sz="2400" dirty="0" err="1"/>
              <a:t>durch</a:t>
            </a:r>
            <a:r>
              <a:rPr sz="2400" dirty="0"/>
              <a:t> </a:t>
            </a:r>
            <a:r>
              <a:rPr sz="2400" dirty="0" err="1"/>
              <a:t>vorheriges</a:t>
            </a:r>
            <a:r>
              <a:rPr sz="2400" dirty="0"/>
              <a:t> </a:t>
            </a:r>
            <a:r>
              <a:rPr sz="2400" dirty="0" err="1"/>
              <a:t>Mithören</a:t>
            </a:r>
            <a:r>
              <a:rPr sz="2400" dirty="0"/>
              <a:t> auf </a:t>
            </a:r>
            <a:r>
              <a:rPr sz="2400" dirty="0" err="1"/>
              <a:t>Sendekanal</a:t>
            </a:r>
            <a:r>
              <a:rPr sz="2400" dirty="0"/>
              <a:t> (Carrier Sensing</a:t>
            </a:r>
            <a:r>
              <a:rPr lang="de-DE" sz="2400" dirty="0"/>
              <a:t>) 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en-US" sz="2400" dirty="0">
                <a:sym typeface="Wingdings" panose="05000000000000000000" pitchFamily="2" charset="2"/>
              </a:rPr>
              <a:t></a:t>
            </a:r>
            <a:r>
              <a:rPr lang="de-DE" sz="2400" dirty="0">
                <a:sym typeface="Wingdings" panose="05000000000000000000" pitchFamily="2" charset="2"/>
              </a:rPr>
              <a:t> Macht nur Sinn, wenn Konfliktparameter K &lt; 1.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lang="de-DE" sz="2400" dirty="0"/>
              <a:t>Behandlung von Kollisionen:</a:t>
            </a:r>
            <a:endParaRPr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8" name="Content Placeholder 6"/>
          <p:cNvSpPr>
            <a:spLocks/>
          </p:cNvSpPr>
          <p:nvPr/>
        </p:nvSpPr>
        <p:spPr bwMode="auto">
          <a:xfrm>
            <a:off x="628650" y="2909209"/>
            <a:ext cx="3886200" cy="32003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sz="2000" dirty="0"/>
              <a:t>unslotted p-persistent:</a:t>
            </a:r>
          </a:p>
          <a:p>
            <a:pPr lvl="1">
              <a:lnSpc>
                <a:spcPct val="100000"/>
              </a:lnSpc>
              <a:defRPr/>
            </a:pPr>
            <a:r>
              <a:rPr sz="1800" dirty="0" err="1"/>
              <a:t>mit</a:t>
            </a:r>
            <a:r>
              <a:rPr sz="1800" dirty="0"/>
              <a:t> </a:t>
            </a:r>
            <a:r>
              <a:rPr sz="1800" dirty="0" err="1"/>
              <a:t>Wahrscheinlichkeit</a:t>
            </a:r>
            <a:r>
              <a:rPr sz="1800" dirty="0"/>
              <a:t> p </a:t>
            </a:r>
            <a:r>
              <a:rPr sz="1800" dirty="0" err="1"/>
              <a:t>bei</a:t>
            </a:r>
            <a:r>
              <a:rPr sz="1800" dirty="0"/>
              <a:t> </a:t>
            </a:r>
            <a:r>
              <a:rPr sz="1800" dirty="0" err="1"/>
              <a:t>freiem</a:t>
            </a:r>
            <a:r>
              <a:rPr sz="1800" dirty="0"/>
              <a:t> </a:t>
            </a:r>
            <a:r>
              <a:rPr sz="1800" dirty="0" err="1"/>
              <a:t>Kanal</a:t>
            </a:r>
            <a:r>
              <a:rPr sz="1800" dirty="0"/>
              <a:t> </a:t>
            </a:r>
            <a:r>
              <a:rPr sz="1800" dirty="0" err="1"/>
              <a:t>sofort</a:t>
            </a:r>
            <a:r>
              <a:rPr sz="1800" dirty="0"/>
              <a:t> </a:t>
            </a:r>
            <a:r>
              <a:rPr sz="1800" dirty="0" err="1"/>
              <a:t>senden</a:t>
            </a:r>
            <a:endParaRPr sz="1800" dirty="0"/>
          </a:p>
          <a:p>
            <a:pPr lvl="1">
              <a:lnSpc>
                <a:spcPct val="100000"/>
              </a:lnSpc>
              <a:defRPr/>
            </a:pPr>
            <a:r>
              <a:rPr sz="1800" dirty="0" err="1"/>
              <a:t>mit</a:t>
            </a:r>
            <a:r>
              <a:rPr sz="1800" dirty="0"/>
              <a:t> </a:t>
            </a:r>
            <a:r>
              <a:rPr sz="1800" dirty="0" err="1"/>
              <a:t>Wahrscheinlichkeit</a:t>
            </a:r>
            <a:r>
              <a:rPr sz="1800" dirty="0"/>
              <a:t> </a:t>
            </a:r>
            <a:br>
              <a:rPr sz="1800" dirty="0"/>
            </a:br>
            <a:r>
              <a:rPr sz="1800" dirty="0"/>
              <a:t>1-p </a:t>
            </a:r>
            <a:r>
              <a:rPr sz="1800" dirty="0" err="1"/>
              <a:t>Sendung</a:t>
            </a:r>
            <a:r>
              <a:rPr sz="1800" dirty="0"/>
              <a:t> um RTD/2 </a:t>
            </a:r>
            <a:r>
              <a:rPr sz="1800" dirty="0" err="1"/>
              <a:t>verschieben</a:t>
            </a:r>
            <a:endParaRPr sz="1800" dirty="0"/>
          </a:p>
          <a:p>
            <a:pPr>
              <a:lnSpc>
                <a:spcPct val="100000"/>
              </a:lnSpc>
              <a:defRPr/>
            </a:pPr>
            <a:r>
              <a:rPr sz="2000" dirty="0"/>
              <a:t>unslotted </a:t>
            </a:r>
            <a:r>
              <a:rPr sz="2000" dirty="0" err="1"/>
              <a:t>nonpersistent</a:t>
            </a:r>
            <a:r>
              <a:rPr sz="2000" dirty="0"/>
              <a:t>:</a:t>
            </a:r>
          </a:p>
          <a:p>
            <a:pPr lvl="1">
              <a:lnSpc>
                <a:spcPct val="100000"/>
              </a:lnSpc>
              <a:defRPr/>
            </a:pPr>
            <a:r>
              <a:rPr sz="1800" dirty="0"/>
              <a:t>Fr</a:t>
            </a:r>
            <a:r>
              <a:rPr lang="de-DE" sz="1800" dirty="0"/>
              <a:t>ei: Sofort übertragen; sonst</a:t>
            </a:r>
            <a:r>
              <a:rPr sz="1800" dirty="0"/>
              <a:t> </a:t>
            </a:r>
            <a:r>
              <a:rPr sz="1800" dirty="0" err="1"/>
              <a:t>erneuter</a:t>
            </a:r>
            <a:r>
              <a:rPr sz="1800" dirty="0"/>
              <a:t> </a:t>
            </a:r>
            <a:r>
              <a:rPr sz="1800" dirty="0" err="1"/>
              <a:t>Versuch</a:t>
            </a:r>
            <a:r>
              <a:rPr sz="1800" dirty="0"/>
              <a:t> </a:t>
            </a:r>
            <a:r>
              <a:rPr sz="1800" dirty="0" err="1"/>
              <a:t>erst</a:t>
            </a:r>
            <a:r>
              <a:rPr sz="1800" dirty="0"/>
              <a:t> </a:t>
            </a:r>
            <a:r>
              <a:rPr sz="1800" dirty="0" err="1"/>
              <a:t>nach</a:t>
            </a:r>
            <a:r>
              <a:rPr sz="1800" dirty="0"/>
              <a:t> </a:t>
            </a:r>
            <a:r>
              <a:rPr sz="1800" dirty="0" err="1"/>
              <a:t>zufälliger</a:t>
            </a:r>
            <a:r>
              <a:rPr sz="1800" dirty="0"/>
              <a:t> Zeit t</a:t>
            </a:r>
          </a:p>
        </p:txBody>
      </p:sp>
      <p:sp>
        <p:nvSpPr>
          <p:cNvPr id="9" name="Content Placeholder 7"/>
          <p:cNvSpPr>
            <a:spLocks/>
          </p:cNvSpPr>
          <p:nvPr/>
        </p:nvSpPr>
        <p:spPr bwMode="auto">
          <a:xfrm>
            <a:off x="4409440" y="2909209"/>
            <a:ext cx="4105910" cy="3472119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sz="2000" dirty="0"/>
              <a:t>slotted p-persistent:</a:t>
            </a:r>
          </a:p>
          <a:p>
            <a:pPr lvl="1">
              <a:lnSpc>
                <a:spcPct val="100000"/>
              </a:lnSpc>
              <a:defRPr/>
            </a:pPr>
            <a:r>
              <a:rPr sz="1800" dirty="0" err="1"/>
              <a:t>Einteilen</a:t>
            </a:r>
            <a:r>
              <a:rPr sz="1800" dirty="0"/>
              <a:t> </a:t>
            </a:r>
            <a:r>
              <a:rPr sz="1800" dirty="0" err="1"/>
              <a:t>Zeitachse</a:t>
            </a:r>
            <a:r>
              <a:rPr sz="1800" dirty="0"/>
              <a:t> in Slots</a:t>
            </a:r>
          </a:p>
          <a:p>
            <a:pPr lvl="1">
              <a:lnSpc>
                <a:spcPct val="100000"/>
              </a:lnSpc>
              <a:defRPr/>
            </a:pPr>
            <a:r>
              <a:rPr sz="1800" dirty="0" err="1"/>
              <a:t>Sendebeginn</a:t>
            </a:r>
            <a:r>
              <a:rPr sz="1800" dirty="0"/>
              <a:t> </a:t>
            </a:r>
            <a:r>
              <a:rPr sz="1800" dirty="0" err="1"/>
              <a:t>jeweils</a:t>
            </a:r>
            <a:r>
              <a:rPr sz="1800" dirty="0"/>
              <a:t> Slot-</a:t>
            </a:r>
            <a:r>
              <a:rPr sz="1800" dirty="0" err="1"/>
              <a:t>Grenzen</a:t>
            </a:r>
            <a:endParaRPr sz="1800" dirty="0"/>
          </a:p>
          <a:p>
            <a:pPr lvl="1">
              <a:lnSpc>
                <a:spcPct val="100000"/>
              </a:lnSpc>
              <a:defRPr/>
            </a:pPr>
            <a:r>
              <a:rPr sz="1800" dirty="0" err="1"/>
              <a:t>Verzögern</a:t>
            </a:r>
            <a:r>
              <a:rPr sz="1800" dirty="0"/>
              <a:t> um 1 Slot </a:t>
            </a:r>
            <a:r>
              <a:rPr sz="1800" dirty="0" err="1"/>
              <a:t>mit</a:t>
            </a:r>
            <a:r>
              <a:rPr sz="1800" dirty="0"/>
              <a:t> </a:t>
            </a:r>
            <a:r>
              <a:rPr sz="1800" dirty="0" err="1"/>
              <a:t>Wahrscheinlichkeit</a:t>
            </a:r>
            <a:r>
              <a:rPr sz="1800" dirty="0"/>
              <a:t> 1-p</a:t>
            </a:r>
            <a:endParaRPr lang="de-DE" sz="1800" dirty="0"/>
          </a:p>
          <a:p>
            <a:pPr>
              <a:lnSpc>
                <a:spcPct val="100000"/>
              </a:lnSpc>
              <a:defRPr/>
            </a:pPr>
            <a:r>
              <a:rPr lang="de-DE" sz="2000" dirty="0" err="1"/>
              <a:t>slotted</a:t>
            </a:r>
            <a:r>
              <a:rPr lang="de-DE" sz="2000" dirty="0"/>
              <a:t> </a:t>
            </a:r>
            <a:r>
              <a:rPr lang="de-DE" sz="2000" dirty="0" err="1"/>
              <a:t>nonpersistent</a:t>
            </a:r>
            <a:r>
              <a:rPr lang="de-DE" sz="2000" dirty="0"/>
              <a:t>:</a:t>
            </a:r>
          </a:p>
          <a:p>
            <a:pPr lvl="1">
              <a:lnSpc>
                <a:spcPct val="100000"/>
              </a:lnSpc>
              <a:defRPr/>
            </a:pPr>
            <a:r>
              <a:rPr sz="1800" dirty="0" err="1"/>
              <a:t>Sendebeginn</a:t>
            </a:r>
            <a:r>
              <a:rPr sz="1800" dirty="0"/>
              <a:t> </a:t>
            </a:r>
            <a:r>
              <a:rPr sz="1800" dirty="0" err="1"/>
              <a:t>Slotgrenze</a:t>
            </a:r>
            <a:endParaRPr sz="1800" dirty="0"/>
          </a:p>
          <a:p>
            <a:pPr lvl="1">
              <a:lnSpc>
                <a:spcPct val="100000"/>
              </a:lnSpc>
              <a:defRPr/>
            </a:pPr>
            <a:r>
              <a:rPr sz="1800" dirty="0" err="1"/>
              <a:t>Wartezeit</a:t>
            </a:r>
            <a:r>
              <a:rPr sz="1800" dirty="0"/>
              <a:t> K Slots </a:t>
            </a:r>
            <a:r>
              <a:rPr sz="1800" dirty="0" err="1"/>
              <a:t>mit</a:t>
            </a:r>
            <a:r>
              <a:rPr sz="1800" dirty="0"/>
              <a:t> </a:t>
            </a:r>
            <a:r>
              <a:rPr sz="1800" dirty="0" err="1"/>
              <a:t>zufälligem</a:t>
            </a:r>
            <a:r>
              <a:rPr sz="1800" dirty="0"/>
              <a:t> K</a:t>
            </a:r>
          </a:p>
        </p:txBody>
      </p:sp>
    </p:spTree>
    <p:extLst>
      <p:ext uri="{BB962C8B-B14F-4D97-AF65-F5344CB8AC3E}">
        <p14:creationId xmlns:p14="http://schemas.microsoft.com/office/powerpoint/2010/main" val="17068843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Ethernet: Überblick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sz="2600" dirty="0"/>
              <a:t>Ethernet </a:t>
            </a:r>
            <a:r>
              <a:rPr sz="2600" dirty="0" err="1"/>
              <a:t>ist</a:t>
            </a:r>
            <a:r>
              <a:rPr sz="2600" dirty="0"/>
              <a:t> die </a:t>
            </a:r>
            <a:r>
              <a:rPr sz="2600" dirty="0" err="1"/>
              <a:t>wichtigste</a:t>
            </a:r>
            <a:r>
              <a:rPr sz="2600" dirty="0"/>
              <a:t> CSMA-</a:t>
            </a:r>
            <a:r>
              <a:rPr sz="2600" dirty="0" err="1"/>
              <a:t>Variante</a:t>
            </a:r>
            <a:r>
              <a:rPr sz="2600" dirty="0"/>
              <a:t> und </a:t>
            </a:r>
            <a:r>
              <a:rPr sz="2600" dirty="0" err="1"/>
              <a:t>marktdominant</a:t>
            </a:r>
            <a:r>
              <a:rPr sz="2600" dirty="0"/>
              <a:t> </a:t>
            </a:r>
            <a:r>
              <a:rPr sz="2600" dirty="0" err="1"/>
              <a:t>bei</a:t>
            </a:r>
            <a:r>
              <a:rPr sz="2600" dirty="0"/>
              <a:t> LANs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2600" dirty="0" err="1"/>
              <a:t>Spezifizert</a:t>
            </a:r>
            <a:r>
              <a:rPr lang="de-DE" sz="2600" dirty="0"/>
              <a:t> in </a:t>
            </a:r>
            <a:r>
              <a:rPr sz="2600" dirty="0"/>
              <a:t>IEEE 802.3.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sz="2600" dirty="0" err="1"/>
              <a:t>Es</a:t>
            </a:r>
            <a:r>
              <a:rPr sz="2600" dirty="0"/>
              <a:t> </a:t>
            </a:r>
            <a:r>
              <a:rPr sz="2600" dirty="0" err="1"/>
              <a:t>realisiert</a:t>
            </a:r>
            <a:r>
              <a:rPr sz="2600" dirty="0"/>
              <a:t> </a:t>
            </a:r>
            <a:r>
              <a:rPr sz="2600" dirty="0" err="1"/>
              <a:t>ein</a:t>
            </a:r>
            <a:r>
              <a:rPr sz="2600" dirty="0"/>
              <a:t> CSMA/CD-</a:t>
            </a:r>
            <a:r>
              <a:rPr sz="2600" dirty="0" err="1"/>
              <a:t>Verfahren</a:t>
            </a:r>
            <a:r>
              <a:rPr sz="2600" dirty="0"/>
              <a:t> </a:t>
            </a:r>
            <a:r>
              <a:rPr sz="2600" dirty="0" err="1"/>
              <a:t>mit</a:t>
            </a:r>
            <a:r>
              <a:rPr sz="2600" dirty="0"/>
              <a:t> der </a:t>
            </a:r>
            <a:r>
              <a:rPr sz="2600" dirty="0" err="1"/>
              <a:t>Variante</a:t>
            </a:r>
            <a:r>
              <a:rPr sz="2600" dirty="0"/>
              <a:t> 1-persistent CSMA. </a:t>
            </a:r>
            <a:r>
              <a:rPr sz="2600" dirty="0" err="1"/>
              <a:t>Mit</a:t>
            </a:r>
            <a:r>
              <a:rPr sz="2600" dirty="0"/>
              <a:t> CD (Collision Detect) </a:t>
            </a:r>
            <a:r>
              <a:rPr sz="2600" dirty="0" err="1"/>
              <a:t>ist</a:t>
            </a:r>
            <a:r>
              <a:rPr sz="2600" dirty="0"/>
              <a:t> </a:t>
            </a:r>
            <a:r>
              <a:rPr sz="2600" dirty="0" err="1"/>
              <a:t>auch</a:t>
            </a:r>
            <a:r>
              <a:rPr sz="2600" dirty="0"/>
              <a:t> die Art der </a:t>
            </a:r>
            <a:r>
              <a:rPr sz="2600" dirty="0" err="1"/>
              <a:t>Kollisionserkennung</a:t>
            </a:r>
            <a:r>
              <a:rPr sz="2600" dirty="0"/>
              <a:t> </a:t>
            </a:r>
            <a:r>
              <a:rPr sz="2600" dirty="0" err="1"/>
              <a:t>festgelegt</a:t>
            </a:r>
            <a:r>
              <a:rPr sz="2600" dirty="0"/>
              <a:t>.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sz="2600" dirty="0"/>
              <a:t>Die </a:t>
            </a:r>
            <a:r>
              <a:rPr sz="2600" dirty="0" err="1"/>
              <a:t>Wartezeit</a:t>
            </a:r>
            <a:r>
              <a:rPr sz="2600" dirty="0"/>
              <a:t> </a:t>
            </a:r>
            <a:r>
              <a:rPr sz="2600" dirty="0" err="1"/>
              <a:t>bei</a:t>
            </a:r>
            <a:r>
              <a:rPr sz="2600" dirty="0"/>
              <a:t> </a:t>
            </a:r>
            <a:r>
              <a:rPr sz="2600" dirty="0" err="1"/>
              <a:t>Kollision</a:t>
            </a:r>
            <a:r>
              <a:rPr sz="2600" dirty="0"/>
              <a:t> </a:t>
            </a:r>
            <a:r>
              <a:rPr sz="2600" dirty="0" err="1"/>
              <a:t>ist</a:t>
            </a:r>
            <a:r>
              <a:rPr sz="2600" dirty="0"/>
              <a:t> </a:t>
            </a:r>
            <a:r>
              <a:rPr sz="2600" dirty="0" err="1"/>
              <a:t>durch</a:t>
            </a:r>
            <a:r>
              <a:rPr sz="2600" dirty="0"/>
              <a:t> Binary Exponential </a:t>
            </a:r>
            <a:r>
              <a:rPr sz="2600" dirty="0" err="1"/>
              <a:t>Backoff</a:t>
            </a:r>
            <a:r>
              <a:rPr sz="2600" dirty="0"/>
              <a:t> </a:t>
            </a:r>
            <a:r>
              <a:rPr sz="2600" dirty="0" err="1"/>
              <a:t>definiert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9284279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Ethernet: Rahmenaufbau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 bwMode="auto">
          <a:xfrm>
            <a:off x="3289300" y="1690689"/>
            <a:ext cx="5226050" cy="4351338"/>
          </a:xfrm>
        </p:spPr>
        <p:txBody>
          <a:bodyPr/>
          <a:lstStyle/>
          <a:p>
            <a:pPr>
              <a:lnSpc>
                <a:spcPct val="104999"/>
              </a:lnSpc>
              <a:defRPr/>
            </a:pPr>
            <a:r>
              <a:rPr sz="2600" b="1"/>
              <a:t>Präambel</a:t>
            </a:r>
            <a:r>
              <a:rPr sz="2600"/>
              <a:t> (7 Bytes): je 10101010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 b="1"/>
              <a:t>Start of Frame </a:t>
            </a:r>
            <a:r>
              <a:rPr sz="2600"/>
              <a:t>(1Byte): 101010</a:t>
            </a:r>
            <a:r>
              <a:rPr sz="2600" b="1"/>
              <a:t>11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 b="1"/>
              <a:t>Ziel-, und Quell-MAC-Adresse </a:t>
            </a:r>
            <a:r>
              <a:rPr sz="2600"/>
              <a:t>(je 48 Bit): flache Adressen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 b="1"/>
              <a:t>Nutzdaten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Ethernetframe muss min. 64 Bytes lang sein (inclusive MAC-Felder)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Nutzdaten (0-1500 Bytes)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200"/>
              <a:t>Padding (bedarfsweise 0-46 Bytes)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 b="1"/>
              <a:t>Prüfsumme</a:t>
            </a:r>
            <a:r>
              <a:rPr sz="2600"/>
              <a:t> (4Bytes): nach dem CRC-Verfahren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5240" y="1386937"/>
            <a:ext cx="2543710" cy="46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</a:t>
            </a:r>
            <a:br>
              <a:rPr lang="de-DE" dirty="0"/>
            </a:br>
            <a:r>
              <a:rPr lang="de-DE" dirty="0"/>
              <a:t>Bitübertragungsschicht (1/2)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28650" y="1820198"/>
            <a:ext cx="7886700" cy="4351338"/>
          </a:xfrm>
        </p:spPr>
        <p:txBody>
          <a:bodyPr>
            <a:normAutofit/>
          </a:bodyPr>
          <a:lstStyle/>
          <a:p>
            <a:r>
              <a:rPr lang="de-DE" dirty="0"/>
              <a:t>Transparente Übertragung von Bits via </a:t>
            </a:r>
            <a:r>
              <a:rPr lang="de-DE" i="1" dirty="0"/>
              <a:t>Data </a:t>
            </a:r>
            <a:r>
              <a:rPr lang="de-DE" i="1" dirty="0" err="1"/>
              <a:t>Circuits</a:t>
            </a:r>
            <a:r>
              <a:rPr lang="de-DE" i="1" dirty="0"/>
              <a:t> </a:t>
            </a:r>
          </a:p>
          <a:p>
            <a:pPr lvl="1"/>
            <a:r>
              <a:rPr lang="de-DE" dirty="0"/>
              <a:t>SDU = 1 Bit (seriell), n Bits (parallel)</a:t>
            </a:r>
          </a:p>
          <a:p>
            <a:pPr lvl="1"/>
            <a:r>
              <a:rPr lang="de-DE" dirty="0"/>
              <a:t>Kodierung von Bits in physikalische Signale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  <p:pic>
        <p:nvPicPr>
          <p:cNvPr id="4" name="Bild 3" descr="Bildschirmfoto 2016-06-09 um 20.32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15" y="4031339"/>
            <a:ext cx="47752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407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E51AF-CBCC-42AE-B17E-44C05B3A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Minimale Nachrichtengröße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2FDAAC-97B7-465A-A33E-4E862921B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de-DE" dirty="0"/>
              <a:t>Unterscheidung von unvollständigen, abgeschnittenen Frames (im Falle einer Kollision) von vollständigen Frames.</a:t>
            </a:r>
          </a:p>
          <a:p>
            <a:r>
              <a:rPr lang="de-DE" dirty="0"/>
              <a:t>Sendezeit vs. Übertragungszeit</a:t>
            </a:r>
            <a:br>
              <a:rPr lang="de-DE" dirty="0"/>
            </a:br>
            <a:r>
              <a:rPr lang="de-DE" dirty="0"/>
              <a:t>(Konfliktparameter K)</a:t>
            </a:r>
          </a:p>
          <a:p>
            <a:pPr lvl="1"/>
            <a:r>
              <a:rPr lang="de-DE" dirty="0"/>
              <a:t>Vermeiden, dass ein Frame vollständig versendet ist bevor das erste Bit den Empfänger erreicht.</a:t>
            </a:r>
          </a:p>
          <a:p>
            <a:pPr lvl="1"/>
            <a:r>
              <a:rPr lang="de-DE" dirty="0"/>
              <a:t>Andernfalls erhält der Sender bei einer Kollision keine rechtzeitige Rückmeldung um ein erneutes Senden des </a:t>
            </a:r>
            <a:br>
              <a:rPr lang="de-DE" dirty="0"/>
            </a:br>
            <a:r>
              <a:rPr lang="de-DE" dirty="0"/>
              <a:t>Frames zu veranlassen.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5DFFD2-6F85-490F-8460-B63068D7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7851722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8D3B2-E369-4CA2-B803-B94C7A43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Kollisionserkennung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0DD35E-BB52-4680-AD4D-863CE67A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5136BC2-75BA-4CE1-9912-D0299EEDDFE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552" y="1628800"/>
            <a:ext cx="7886700" cy="4532570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lang="de-DE" dirty="0"/>
              <a:t>Frage: Wie lange braucht der Sender A, bis eine eventuelle Kollision erkannt wurde?</a:t>
            </a:r>
          </a:p>
          <a:p>
            <a:pPr marL="0" indent="0">
              <a:lnSpc>
                <a:spcPct val="95000"/>
              </a:lnSpc>
              <a:buNone/>
              <a:defRPr/>
            </a:pPr>
            <a:endParaRPr lang="de-DE" dirty="0"/>
          </a:p>
          <a:p>
            <a:pPr marL="0" indent="0">
              <a:lnSpc>
                <a:spcPct val="95000"/>
              </a:lnSpc>
              <a:buNone/>
              <a:defRPr/>
            </a:pPr>
            <a:endParaRPr lang="de-DE" dirty="0"/>
          </a:p>
          <a:p>
            <a:pPr marL="0" indent="0">
              <a:lnSpc>
                <a:spcPct val="95000"/>
              </a:lnSpc>
              <a:buNone/>
              <a:defRPr/>
            </a:pPr>
            <a:endParaRPr lang="de-DE" dirty="0"/>
          </a:p>
          <a:p>
            <a:pPr marL="0" indent="0">
              <a:lnSpc>
                <a:spcPct val="95000"/>
              </a:lnSpc>
              <a:buNone/>
              <a:defRPr/>
            </a:pPr>
            <a:endParaRPr lang="de-DE" dirty="0"/>
          </a:p>
          <a:p>
            <a:pPr marL="0" indent="0">
              <a:lnSpc>
                <a:spcPct val="95000"/>
              </a:lnSpc>
              <a:buNone/>
              <a:defRPr/>
            </a:pPr>
            <a:r>
              <a:rPr lang="de-DE" dirty="0"/>
              <a:t>t</a:t>
            </a:r>
            <a:r>
              <a:rPr lang="de-DE" baseline="-25000" dirty="0"/>
              <a:t>0</a:t>
            </a:r>
            <a:r>
              <a:rPr lang="de-DE" dirty="0"/>
              <a:t> sei die Startzeit</a:t>
            </a:r>
          </a:p>
          <a:p>
            <a:pPr marL="0" indent="0">
              <a:lnSpc>
                <a:spcPct val="95000"/>
              </a:lnSpc>
              <a:buNone/>
              <a:defRPr/>
            </a:pPr>
            <a:r>
              <a:rPr lang="el-GR" dirty="0"/>
              <a:t>τ</a:t>
            </a:r>
            <a:r>
              <a:rPr lang="de-DE" dirty="0"/>
              <a:t> sei die Latenz von A zu B.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7EC34D1-3287-4D4F-92CB-4DF9A6EE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852936"/>
            <a:ext cx="549765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798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8D3B2-E369-4CA2-B803-B94C7A43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Kollisionserkennung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911473C-B739-431F-AF5B-4DE9563671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553" y="2564904"/>
            <a:ext cx="6984776" cy="2864260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0DD35E-BB52-4680-AD4D-863CE67A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5136BC2-75BA-4CE1-9912-D0299EEDDFE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9552" y="1628800"/>
            <a:ext cx="7886700" cy="401257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lang="de-DE" dirty="0"/>
              <a:t>Frage: Wie lange braucht Sender A, bis eine eventuelle Kollision mindestens erkannt wurde?</a:t>
            </a:r>
            <a:endParaRPr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3902E2A-BC8F-4EBC-8180-287FFC0FB52B}"/>
              </a:ext>
            </a:extLst>
          </p:cNvPr>
          <p:cNvSpPr/>
          <p:nvPr/>
        </p:nvSpPr>
        <p:spPr>
          <a:xfrm>
            <a:off x="4716016" y="5333601"/>
            <a:ext cx="4076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/>
              <a:t>Quelle: </a:t>
            </a:r>
            <a:r>
              <a:rPr lang="de-DE" sz="1400" dirty="0" err="1"/>
              <a:t>Tanenbaum</a:t>
            </a:r>
            <a:r>
              <a:rPr lang="de-DE" sz="1400" dirty="0"/>
              <a:t>, Computernetzwerke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6993647-6FA9-41D8-8A06-7CF174E4E44F}"/>
              </a:ext>
            </a:extLst>
          </p:cNvPr>
          <p:cNvSpPr txBox="1">
            <a:spLocks/>
          </p:cNvSpPr>
          <p:nvPr/>
        </p:nvSpPr>
        <p:spPr bwMode="auto">
          <a:xfrm>
            <a:off x="539552" y="5517232"/>
            <a:ext cx="7886700" cy="644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5000"/>
              </a:lnSpc>
              <a:buFont typeface="Arial"/>
              <a:buNone/>
              <a:defRPr/>
            </a:pPr>
            <a:r>
              <a:rPr lang="de-DE" dirty="0"/>
              <a:t>Antwort: 2</a:t>
            </a:r>
            <a:r>
              <a:rPr lang="el-GR" dirty="0"/>
              <a:t>τ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0002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86448-4713-423B-B870-D8C1E2C5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Ethernet: Rahmenlänge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6F2CFB-B3D8-4009-9A3D-D2AFB8B6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0DCD41F-DEF2-4391-BD63-8089494EC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de-DE" dirty="0"/>
              <a:t>10 Mbit/s LAN</a:t>
            </a:r>
          </a:p>
          <a:p>
            <a:r>
              <a:rPr lang="de-DE" dirty="0"/>
              <a:t>Max. 2500m Kabellänge</a:t>
            </a:r>
          </a:p>
          <a:p>
            <a:r>
              <a:rPr lang="de-DE" dirty="0"/>
              <a:t>RTD mit 4 Repeater: 50 µs</a:t>
            </a:r>
          </a:p>
          <a:p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1 Bit: 100 </a:t>
            </a:r>
            <a:r>
              <a:rPr lang="de-DE" dirty="0" err="1">
                <a:sym typeface="Wingdings" panose="05000000000000000000" pitchFamily="2" charset="2"/>
              </a:rPr>
              <a:t>nsec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 </a:t>
            </a:r>
            <a:r>
              <a:rPr lang="de-DE" dirty="0" err="1"/>
              <a:t>minimum</a:t>
            </a:r>
            <a:r>
              <a:rPr lang="de-DE" dirty="0"/>
              <a:t> 500 Bits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Für Ethernet aufgerundet auf 512 </a:t>
            </a:r>
            <a:r>
              <a:rPr lang="de-DE" dirty="0" err="1"/>
              <a:t>bit</a:t>
            </a:r>
            <a:r>
              <a:rPr lang="de-DE" dirty="0"/>
              <a:t> (64 </a:t>
            </a:r>
            <a:r>
              <a:rPr lang="de-DE" dirty="0" err="1"/>
              <a:t>bytes</a:t>
            </a:r>
            <a:r>
              <a:rPr 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492054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CSMA/CD</a:t>
            </a:r>
            <a:r>
              <a:rPr dirty="0"/>
              <a:t>:</a:t>
            </a:r>
            <a:r>
              <a:rPr lang="de-DE" dirty="0"/>
              <a:t> Konfliktbehandlung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628650" y="1825625"/>
                <a:ext cx="7886700" cy="453257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5000"/>
                  </a:lnSpc>
                  <a:buNone/>
                  <a:defRPr/>
                </a:pPr>
                <a:r>
                  <a:rPr lang="de-DE" sz="2200" dirty="0"/>
                  <a:t>Truncated Binary Exponential </a:t>
                </a:r>
                <a:r>
                  <a:rPr lang="de-DE" sz="2200" dirty="0" err="1"/>
                  <a:t>Backoff</a:t>
                </a:r>
                <a:endParaRPr lang="de-DE" dirty="0"/>
              </a:p>
              <a:p>
                <a:pPr>
                  <a:lnSpc>
                    <a:spcPct val="70000"/>
                  </a:lnSpc>
                  <a:defRPr/>
                </a:pPr>
                <a:r>
                  <a:rPr lang="de-DE" sz="2200" dirty="0"/>
                  <a:t>Wartezeit nach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/>
                      </a:rPr>
                      <m:t>𝑛</m:t>
                    </m:r>
                  </m:oMath>
                </a14:m>
                <a:r>
                  <a:rPr lang="de-DE" sz="2200" dirty="0"/>
                  <a:t>-ten </a:t>
                </a:r>
                <a:r>
                  <a:rPr lang="de-DE" sz="2200" dirty="0" err="1"/>
                  <a:t>Wiederholungsversuch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ist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/>
                      </a:rPr>
                      <m:t>𝑖</m:t>
                    </m:r>
                    <m:r>
                      <a:rPr lang="de-DE" sz="2200" b="0" i="1">
                        <a:latin typeface="Cambria Math"/>
                      </a:rPr>
                      <m:t>⋅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de-DE" sz="2200" dirty="0"/>
              </a:p>
              <a:p>
                <a:pPr>
                  <a:lnSpc>
                    <a:spcPct val="70000"/>
                  </a:lnSpc>
                  <a:defRPr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/>
                      </a:rPr>
                      <m:t>𝑖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ist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Zufallswert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einer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natürlichen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Zahl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mit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>
                        <a:latin typeface="Cambria Math"/>
                      </a:rPr>
                      <m:t>0</m:t>
                    </m:r>
                    <m:r>
                      <a:rPr lang="de-DE" sz="2200" b="0" i="1">
                        <a:latin typeface="Cambria Math"/>
                      </a:rPr>
                      <m:t>≤</m:t>
                    </m:r>
                    <m:r>
                      <a:rPr lang="de-DE" sz="2200" b="0" i="1">
                        <a:latin typeface="Cambria Math"/>
                      </a:rPr>
                      <m:t>𝑖</m:t>
                    </m:r>
                    <m:r>
                      <a:rPr lang="de-DE" sz="2200" b="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ar-AE" sz="2200" b="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ar-AE" sz="2200" b="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2200" dirty="0"/>
              </a:p>
              <a:p>
                <a:pPr>
                  <a:lnSpc>
                    <a:spcPct val="70000"/>
                  </a:lnSpc>
                  <a:defRPr/>
                </a:pPr>
                <a:r>
                  <a:rPr lang="de-DE" sz="2200" dirty="0" err="1"/>
                  <a:t>mit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>
                        <a:latin typeface="Cambria Math"/>
                      </a:rPr>
                      <m:t>𝑘</m:t>
                    </m:r>
                    <m:r>
                      <a:rPr lang="de-DE" sz="2200" b="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ar-AE" sz="2200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200" b="0" i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ar-AE" sz="22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200" b="0" i="1">
                                <a:latin typeface="Cambria Math"/>
                              </a:rPr>
                              <m:t>𝑛</m:t>
                            </m:r>
                            <m:r>
                              <a:rPr lang="ar-AE" sz="2200" b="0" i="1">
                                <a:latin typeface="Cambria Math"/>
                              </a:rPr>
                              <m:t>,</m:t>
                            </m:r>
                            <m:r>
                              <a:rPr lang="ar-AE" sz="2200" b="0" i="1">
                                <a:latin typeface="Cambria Math"/>
                              </a:rPr>
                              <m:t>10</m:t>
                            </m:r>
                          </m:e>
                        </m:d>
                      </m:e>
                    </m:func>
                  </m:oMath>
                </a14:m>
                <a:br>
                  <a:rPr lang="ar-AE" sz="2200" dirty="0"/>
                </a:br>
                <a:endParaRPr lang="ar-AE" dirty="0"/>
              </a:p>
              <a:p>
                <a:pPr marL="0" indent="0">
                  <a:lnSpc>
                    <a:spcPct val="70000"/>
                  </a:lnSpc>
                  <a:buNone/>
                  <a:defRPr/>
                </a:pPr>
                <a:r>
                  <a:rPr lang="de-DE" sz="2200" dirty="0"/>
                  <a:t>Jam-Signal</a:t>
                </a:r>
                <a:endParaRPr lang="de-DE" dirty="0"/>
              </a:p>
              <a:p>
                <a:pPr>
                  <a:lnSpc>
                    <a:spcPct val="70000"/>
                  </a:lnSpc>
                  <a:defRPr/>
                </a:pPr>
                <a:r>
                  <a:rPr lang="de-DE" sz="2200" dirty="0"/>
                  <a:t>Diameter bei Ethernet: 464 Bits </a:t>
                </a:r>
                <a:r>
                  <a:rPr lang="de-DE" sz="2200" dirty="0">
                    <a:sym typeface="Wingdings" panose="05000000000000000000" pitchFamily="2" charset="2"/>
                  </a:rPr>
                  <a:t> Jam-Signal: 48 Bit</a:t>
                </a:r>
                <a:endParaRPr lang="de-DE" sz="2200" dirty="0"/>
              </a:p>
              <a:p>
                <a:pPr>
                  <a:lnSpc>
                    <a:spcPct val="70000"/>
                  </a:lnSpc>
                  <a:defRPr/>
                </a:pPr>
                <a:r>
                  <a:rPr lang="de-DE" sz="2200" dirty="0"/>
                  <a:t>4 - 6 Bytes Rauschsignal</a:t>
                </a:r>
                <a:endParaRPr lang="de-DE" dirty="0"/>
              </a:p>
              <a:p>
                <a:pPr>
                  <a:lnSpc>
                    <a:spcPct val="70000"/>
                  </a:lnSpc>
                  <a:defRPr/>
                </a:pPr>
                <a:r>
                  <a:rPr lang="de-DE" sz="2200" dirty="0"/>
                  <a:t>andere (kollidierende) Sender erkennen die Kollision elektrisch</a:t>
                </a:r>
                <a:endParaRPr lang="de-DE" dirty="0"/>
              </a:p>
              <a:p>
                <a:pPr>
                  <a:lnSpc>
                    <a:spcPct val="70000"/>
                  </a:lnSpc>
                  <a:defRPr/>
                </a:pPr>
                <a:r>
                  <a:rPr lang="de-DE" sz="2200" dirty="0"/>
                  <a:t>führt zu Fehler in Prüfsumme Rahmen wird verworfen</a:t>
                </a:r>
                <a:endParaRPr lang="de-DE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28650" y="1825625"/>
                <a:ext cx="7886700" cy="4532570"/>
              </a:xfrm>
              <a:blipFill>
                <a:blip r:embed="rId3"/>
                <a:stretch>
                  <a:fillRect l="-1005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4072937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>
          <a:xfrm>
            <a:off x="971600" y="365126"/>
            <a:ext cx="7543750" cy="1325563"/>
          </a:xfrm>
        </p:spPr>
        <p:txBody>
          <a:bodyPr/>
          <a:lstStyle/>
          <a:p>
            <a:pPr>
              <a:defRPr/>
            </a:pPr>
            <a:r>
              <a:rPr dirty="0"/>
              <a:t>CSMA/CD</a:t>
            </a:r>
            <a:r>
              <a:rPr lang="de-DE" dirty="0"/>
              <a:t>:</a:t>
            </a:r>
            <a:r>
              <a:rPr dirty="0"/>
              <a:t>  </a:t>
            </a:r>
            <a:r>
              <a:rPr dirty="0" err="1"/>
              <a:t>Ablauf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D6A771-9CC0-41E9-8257-8EA0A4815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690688"/>
            <a:ext cx="5176813" cy="41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19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A55D8-4C3C-4CD9-9436-8CAE1EEE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Switched Ethernet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51D280-AE1B-40BC-B957-4535BAA86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Erste Weiterentwicklung: Einsatz von Hubs / Repeaters.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Vorteil: Einfachere Wartung</a:t>
            </a:r>
          </a:p>
          <a:p>
            <a:r>
              <a:rPr lang="de-DE" dirty="0"/>
              <a:t>Nachteile</a:t>
            </a:r>
          </a:p>
          <a:p>
            <a:pPr lvl="1"/>
            <a:r>
              <a:rPr lang="de-DE" dirty="0"/>
              <a:t>Immer noch </a:t>
            </a:r>
            <a:r>
              <a:rPr lang="de-DE" b="1" dirty="0"/>
              <a:t>eine </a:t>
            </a:r>
            <a:r>
              <a:rPr lang="de-DE" dirty="0"/>
              <a:t>Kollisionsdomäne.</a:t>
            </a:r>
          </a:p>
          <a:p>
            <a:pPr lvl="1"/>
            <a:r>
              <a:rPr lang="de-DE" dirty="0"/>
              <a:t>Geräte teilen sich die verfügbare Kapazität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A1FCE0-ED51-4613-B7D4-403FC197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0BF1A4-171C-4D9B-80DF-21B9A4D97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1800" y="2276872"/>
            <a:ext cx="157032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150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400AA-27CD-4C02-9110-04C61FA1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Switched Ethernet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FC6D1-5E22-4FD9-B361-9F8496793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Einsatz von Switches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Jeder Port am Switch ist eine eigene Kollisionsdomäne</a:t>
            </a:r>
          </a:p>
          <a:p>
            <a:r>
              <a:rPr lang="de-DE" dirty="0"/>
              <a:t>Kollisionsvermeidung durch intelligentes Zwischenspeichern von Frames im Switch (kein CSMA/CD notwendig)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F732D8-CD3A-472B-A559-60C1CAAB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Rechnernetze und verteilte Systeme                (Prof. Dr. D. Kranzlmüller)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FF902C-289E-419C-B8C4-1EB865C7B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5696" y="2204864"/>
            <a:ext cx="3527499" cy="23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722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sz="5400" dirty="0"/>
              <a:t>MACA (Multiple Access with Collision Avoidance)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5137045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1690689"/>
            <a:ext cx="7886700" cy="2873877"/>
          </a:xfrm>
        </p:spPr>
        <p:txBody>
          <a:bodyPr>
            <a:normAutofit lnSpcReduction="10000"/>
          </a:bodyPr>
          <a:lstStyle/>
          <a:p>
            <a:pPr>
              <a:lnSpc>
                <a:spcPct val="104999"/>
              </a:lnSpc>
              <a:defRPr/>
            </a:pPr>
            <a:r>
              <a:rPr sz="2400" dirty="0"/>
              <a:t>MACA: Multiple Access with Collision Avoidance</a:t>
            </a:r>
          </a:p>
          <a:p>
            <a:pPr>
              <a:lnSpc>
                <a:spcPct val="104999"/>
              </a:lnSpc>
              <a:defRPr/>
            </a:pPr>
            <a:r>
              <a:rPr sz="2400" dirty="0" err="1"/>
              <a:t>Anwendung</a:t>
            </a:r>
            <a:r>
              <a:rPr sz="2400" dirty="0"/>
              <a:t> </a:t>
            </a:r>
            <a:r>
              <a:rPr sz="2400" dirty="0" err="1"/>
              <a:t>bei</a:t>
            </a:r>
            <a:r>
              <a:rPr sz="2400" dirty="0"/>
              <a:t> </a:t>
            </a:r>
            <a:r>
              <a:rPr sz="2400" dirty="0" err="1"/>
              <a:t>Funkkommunikation</a:t>
            </a:r>
            <a:endParaRPr sz="2400" dirty="0"/>
          </a:p>
          <a:p>
            <a:pPr>
              <a:lnSpc>
                <a:spcPct val="104999"/>
              </a:lnSpc>
              <a:defRPr/>
            </a:pPr>
            <a:r>
              <a:rPr sz="2400" dirty="0"/>
              <a:t>Hidden Station </a:t>
            </a:r>
            <a:r>
              <a:rPr lang="de-DE" sz="2400" dirty="0"/>
              <a:t>/ </a:t>
            </a:r>
            <a:r>
              <a:rPr lang="de-DE" sz="2400" dirty="0" err="1"/>
              <a:t>Exposed</a:t>
            </a:r>
            <a:r>
              <a:rPr lang="de-DE" sz="2400" dirty="0"/>
              <a:t> Station </a:t>
            </a:r>
            <a:r>
              <a:rPr sz="2400" dirty="0"/>
              <a:t>Problem</a:t>
            </a:r>
            <a:r>
              <a:rPr lang="de-DE" sz="2400" dirty="0"/>
              <a:t>e</a:t>
            </a:r>
            <a:endParaRPr sz="2400" dirty="0"/>
          </a:p>
          <a:p>
            <a:pPr marL="914400" lvl="1" indent="-457200">
              <a:lnSpc>
                <a:spcPct val="104999"/>
              </a:lnSpc>
              <a:buFont typeface="+mj-lt"/>
              <a:buAutoNum type="alphaLcPeriod"/>
              <a:defRPr/>
            </a:pPr>
            <a:r>
              <a:rPr sz="2000" dirty="0"/>
              <a:t>Manche </a:t>
            </a:r>
            <a:r>
              <a:rPr sz="2000" dirty="0" err="1"/>
              <a:t>Stationen</a:t>
            </a:r>
            <a:r>
              <a:rPr sz="2000" dirty="0"/>
              <a:t> </a:t>
            </a:r>
            <a:r>
              <a:rPr sz="2000" dirty="0" err="1"/>
              <a:t>nur</a:t>
            </a:r>
            <a:r>
              <a:rPr sz="2000" dirty="0"/>
              <a:t> in </a:t>
            </a:r>
            <a:r>
              <a:rPr sz="2000" dirty="0" err="1"/>
              <a:t>Reichweite</a:t>
            </a:r>
            <a:r>
              <a:rPr sz="2000" dirty="0"/>
              <a:t> des Senders A </a:t>
            </a:r>
            <a:r>
              <a:rPr sz="2000" dirty="0" err="1"/>
              <a:t>oder</a:t>
            </a:r>
            <a:r>
              <a:rPr sz="2000" dirty="0"/>
              <a:t> </a:t>
            </a:r>
            <a:r>
              <a:rPr sz="2000" dirty="0" err="1"/>
              <a:t>nur</a:t>
            </a:r>
            <a:r>
              <a:rPr sz="2000" dirty="0"/>
              <a:t> des </a:t>
            </a:r>
            <a:r>
              <a:rPr sz="2000" dirty="0" err="1"/>
              <a:t>Empfängers</a:t>
            </a:r>
            <a:r>
              <a:rPr sz="2000" dirty="0"/>
              <a:t> B (</a:t>
            </a:r>
            <a:r>
              <a:rPr lang="de-DE" sz="2000" dirty="0"/>
              <a:t>A sowie C</a:t>
            </a:r>
            <a:r>
              <a:rPr sz="2000" dirty="0"/>
              <a:t> </a:t>
            </a:r>
            <a:r>
              <a:rPr sz="2000" dirty="0" err="1"/>
              <a:t>sind</a:t>
            </a:r>
            <a:r>
              <a:rPr sz="2000" dirty="0"/>
              <a:t> hidden stations)</a:t>
            </a:r>
            <a:endParaRPr lang="de-DE" sz="2000" dirty="0"/>
          </a:p>
          <a:p>
            <a:pPr marL="914400" lvl="1" indent="-457200">
              <a:lnSpc>
                <a:spcPct val="104999"/>
              </a:lnSpc>
              <a:buFont typeface="+mj-lt"/>
              <a:buAutoNum type="alphaLcPeriod"/>
              <a:defRPr/>
            </a:pPr>
            <a:r>
              <a:rPr lang="de-DE" sz="2000" dirty="0"/>
              <a:t>Manche Stationen interpretieren „fälschlicherweise“ ein irrelevantes Signal als besetzte Leitung.</a:t>
            </a:r>
          </a:p>
          <a:p>
            <a:pPr lvl="1">
              <a:lnSpc>
                <a:spcPct val="104999"/>
              </a:lnSpc>
              <a:defRPr/>
            </a:pPr>
            <a:endParaRPr lang="de-DE" sz="2000" dirty="0"/>
          </a:p>
          <a:p>
            <a:pPr lvl="1">
              <a:lnSpc>
                <a:spcPct val="104999"/>
              </a:lnSpc>
              <a:defRPr/>
            </a:pPr>
            <a:endParaRPr lang="de-DE" sz="2000" dirty="0"/>
          </a:p>
          <a:p>
            <a:pPr lvl="1">
              <a:lnSpc>
                <a:spcPct val="104999"/>
              </a:lnSpc>
              <a:defRPr/>
            </a:pPr>
            <a:endParaRPr dirty="0"/>
          </a:p>
          <a:p>
            <a:pPr lvl="1">
              <a:lnSpc>
                <a:spcPct val="104999"/>
              </a:lnSpc>
              <a:defRPr/>
            </a:pP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0ADD1CB-291E-4090-A487-329B9634F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53" y="4503971"/>
            <a:ext cx="6185210" cy="17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</a:t>
            </a:r>
            <a:br>
              <a:rPr lang="de-DE" dirty="0"/>
            </a:br>
            <a:r>
              <a:rPr lang="de-DE" dirty="0"/>
              <a:t>Bitübertragungsschicht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Protokoll legt Eigenschaften fest</a:t>
            </a:r>
          </a:p>
          <a:p>
            <a:pPr lvl="1"/>
            <a:r>
              <a:rPr lang="de-DE" dirty="0"/>
              <a:t>physikalisch: Medien, Signale</a:t>
            </a:r>
          </a:p>
          <a:p>
            <a:pPr lvl="1"/>
            <a:r>
              <a:rPr lang="de-DE" dirty="0"/>
              <a:t>mechanisch: PIN-Gestaltung, </a:t>
            </a:r>
            <a:r>
              <a:rPr lang="de-DE" dirty="0" err="1"/>
              <a:t>Steckerkonfiguration</a:t>
            </a:r>
            <a:endParaRPr lang="de-DE" dirty="0"/>
          </a:p>
          <a:p>
            <a:pPr lvl="1"/>
            <a:r>
              <a:rPr lang="de-DE" dirty="0"/>
              <a:t>funktional: PIN-Belegung, Takt </a:t>
            </a:r>
          </a:p>
          <a:p>
            <a:pPr lvl="1"/>
            <a:r>
              <a:rPr lang="de-DE" dirty="0"/>
              <a:t>prozedural: Ablauf der Elementarereignisse, Bedeutung</a:t>
            </a:r>
          </a:p>
          <a:p>
            <a:r>
              <a:rPr lang="de-DE" dirty="0"/>
              <a:t>Merkmale der Schicht 1 </a:t>
            </a:r>
          </a:p>
          <a:p>
            <a:pPr lvl="1"/>
            <a:r>
              <a:rPr lang="de-DE" dirty="0"/>
              <a:t>Übertragungsrate: Funktion von</a:t>
            </a:r>
          </a:p>
          <a:p>
            <a:pPr lvl="2"/>
            <a:r>
              <a:rPr lang="de-DE" dirty="0"/>
              <a:t>Spektrum: Frequenzbereich des Senders</a:t>
            </a:r>
          </a:p>
          <a:p>
            <a:pPr lvl="2"/>
            <a:r>
              <a:rPr lang="de-DE" dirty="0"/>
              <a:t>Bandbreite: Frequenzbereich des Mediums</a:t>
            </a:r>
          </a:p>
          <a:p>
            <a:pPr lvl="2"/>
            <a:r>
              <a:rPr lang="de-DE" dirty="0"/>
              <a:t>Codierung</a:t>
            </a:r>
          </a:p>
          <a:p>
            <a:pPr lvl="1"/>
            <a:r>
              <a:rPr lang="de-DE" dirty="0"/>
              <a:t>Fehlerrate: Bitfehlerrate aufgrund von Dämpfung, Rauschen, Dispersion</a:t>
            </a:r>
          </a:p>
          <a:p>
            <a:pPr lvl="1"/>
            <a:r>
              <a:rPr lang="sv-SE" dirty="0"/>
              <a:t>Ausbreitungsverz</a:t>
            </a:r>
            <a:r>
              <a:rPr lang="de-DE" dirty="0"/>
              <a:t>ö</a:t>
            </a:r>
            <a:r>
              <a:rPr lang="sv-SE" dirty="0"/>
              <a:t>gerung: </a:t>
            </a:r>
            <a:r>
              <a:rPr lang="sv-SE" dirty="0" err="1"/>
              <a:t>abhängig</a:t>
            </a:r>
            <a:r>
              <a:rPr lang="sv-SE" dirty="0"/>
              <a:t> von Material und Länge</a:t>
            </a:r>
            <a:endParaRPr lang="de-DE" dirty="0"/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3185568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1F3BE-11E1-40C7-8A89-4EC0013E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MACA: Konzeptionelle Sicht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CFCFA2-5B5E-4706-AA60-812EA5B0F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Kommunikation über dedizierte Signale</a:t>
            </a:r>
          </a:p>
          <a:p>
            <a:pPr lvl="1"/>
            <a:r>
              <a:rPr lang="de-DE" dirty="0"/>
              <a:t>Sender: RTS (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send)</a:t>
            </a:r>
          </a:p>
          <a:p>
            <a:pPr lvl="1"/>
            <a:r>
              <a:rPr lang="de-DE" dirty="0"/>
              <a:t>Empfänger: CTS (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send)</a:t>
            </a:r>
          </a:p>
          <a:p>
            <a:r>
              <a:rPr lang="de-DE" dirty="0"/>
              <a:t>Inhalt von RTS-Paket</a:t>
            </a:r>
          </a:p>
          <a:p>
            <a:pPr lvl="1"/>
            <a:r>
              <a:rPr lang="de-DE" dirty="0"/>
              <a:t>Empfänger</a:t>
            </a:r>
          </a:p>
          <a:p>
            <a:pPr lvl="1"/>
            <a:r>
              <a:rPr lang="de-DE" dirty="0"/>
              <a:t>Nachrichtenlänge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21CD05-C06D-4ADD-A5FF-AB0171D4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  <a:endParaRPr lang="de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21986A-F555-43DD-86E9-D37E2D108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8650" y="4437064"/>
            <a:ext cx="7886700" cy="178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354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Ablauf MACAW </a:t>
            </a:r>
            <a:br>
              <a:rPr/>
            </a:br>
            <a:r>
              <a:t>(MACA for Wireless)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sz="2600" dirty="0"/>
              <a:t>positive </a:t>
            </a:r>
            <a:r>
              <a:rPr sz="2600" dirty="0" err="1"/>
              <a:t>Quittungen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sz="2600" dirty="0"/>
              <a:t>CSMA </a:t>
            </a:r>
            <a:r>
              <a:rPr sz="2600" dirty="0" err="1"/>
              <a:t>vor</a:t>
            </a:r>
            <a:r>
              <a:rPr sz="2600" dirty="0"/>
              <a:t> </a:t>
            </a:r>
            <a:r>
              <a:rPr sz="2600" dirty="0" err="1"/>
              <a:t>Senden</a:t>
            </a:r>
            <a:r>
              <a:rPr sz="2600" dirty="0"/>
              <a:t> des RTS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sz="2600" dirty="0" err="1"/>
              <a:t>Sicht</a:t>
            </a:r>
            <a:r>
              <a:rPr sz="2600" dirty="0"/>
              <a:t> des Senders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Sendebereitschaft</a:t>
            </a:r>
            <a:r>
              <a:rPr sz="2200" dirty="0"/>
              <a:t>: </a:t>
            </a:r>
            <a:r>
              <a:rPr sz="2200" dirty="0" err="1"/>
              <a:t>prüfen</a:t>
            </a:r>
            <a:r>
              <a:rPr sz="2200" dirty="0"/>
              <a:t>, </a:t>
            </a:r>
            <a:r>
              <a:rPr sz="2200" dirty="0" err="1"/>
              <a:t>ob</a:t>
            </a:r>
            <a:r>
              <a:rPr sz="2200" dirty="0"/>
              <a:t> </a:t>
            </a:r>
            <a:r>
              <a:rPr sz="2200" dirty="0" err="1"/>
              <a:t>Kanal</a:t>
            </a:r>
            <a:r>
              <a:rPr sz="2200" dirty="0"/>
              <a:t> </a:t>
            </a:r>
            <a:r>
              <a:rPr sz="2200" dirty="0" err="1"/>
              <a:t>frei</a:t>
            </a:r>
            <a:r>
              <a:rPr sz="2200" dirty="0"/>
              <a:t> („</a:t>
            </a:r>
            <a:r>
              <a:rPr sz="2200" dirty="0" err="1"/>
              <a:t>lauschen</a:t>
            </a:r>
            <a:r>
              <a:rPr sz="2200" dirty="0"/>
              <a:t>“)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Kanal</a:t>
            </a:r>
            <a:r>
              <a:rPr sz="2200" dirty="0"/>
              <a:t> </a:t>
            </a:r>
            <a:r>
              <a:rPr sz="2200" dirty="0" err="1"/>
              <a:t>frei</a:t>
            </a:r>
            <a:r>
              <a:rPr sz="2200" dirty="0"/>
              <a:t>: </a:t>
            </a:r>
            <a:r>
              <a:rPr sz="2200" dirty="0" err="1"/>
              <a:t>senden</a:t>
            </a:r>
            <a:r>
              <a:rPr sz="2200" dirty="0"/>
              <a:t>, RTS (</a:t>
            </a:r>
            <a:r>
              <a:rPr sz="2200" dirty="0" err="1"/>
              <a:t>engl.</a:t>
            </a:r>
            <a:r>
              <a:rPr sz="2200" dirty="0"/>
              <a:t> request to send) </a:t>
            </a:r>
            <a:r>
              <a:rPr sz="2200" dirty="0" err="1"/>
              <a:t>markiert</a:t>
            </a:r>
            <a:r>
              <a:rPr sz="2200" dirty="0"/>
              <a:t> </a:t>
            </a:r>
            <a:r>
              <a:rPr sz="2200" dirty="0" err="1"/>
              <a:t>Sendeabsicht</a:t>
            </a:r>
            <a:r>
              <a:rPr sz="2200" dirty="0"/>
              <a:t>, </a:t>
            </a:r>
            <a:r>
              <a:rPr sz="2200" dirty="0" err="1"/>
              <a:t>Länge</a:t>
            </a:r>
            <a:r>
              <a:rPr sz="2200" dirty="0"/>
              <a:t> der </a:t>
            </a:r>
            <a:r>
              <a:rPr sz="2200" dirty="0" err="1"/>
              <a:t>Nachricht</a:t>
            </a:r>
            <a:r>
              <a:rPr sz="2200" dirty="0"/>
              <a:t> </a:t>
            </a:r>
            <a:r>
              <a:rPr sz="2200" dirty="0" err="1"/>
              <a:t>sowie</a:t>
            </a:r>
            <a:r>
              <a:rPr sz="2200" dirty="0"/>
              <a:t> </a:t>
            </a:r>
            <a:r>
              <a:rPr sz="2200" dirty="0" err="1"/>
              <a:t>Empfänger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Quittung</a:t>
            </a:r>
            <a:r>
              <a:rPr sz="2200" dirty="0"/>
              <a:t> CTS (</a:t>
            </a:r>
            <a:r>
              <a:rPr sz="2200" dirty="0" err="1"/>
              <a:t>engl.</a:t>
            </a:r>
            <a:r>
              <a:rPr sz="2200" dirty="0"/>
              <a:t> clear to send) </a:t>
            </a:r>
            <a:r>
              <a:rPr sz="2200" dirty="0" err="1"/>
              <a:t>empfangen</a:t>
            </a:r>
            <a:r>
              <a:rPr sz="2200" dirty="0"/>
              <a:t>: </a:t>
            </a:r>
            <a:r>
              <a:rPr sz="2200" dirty="0" err="1"/>
              <a:t>Nachricht</a:t>
            </a:r>
            <a:r>
              <a:rPr sz="2200" dirty="0"/>
              <a:t> </a:t>
            </a:r>
            <a:r>
              <a:rPr sz="2200" dirty="0" err="1"/>
              <a:t>kann</a:t>
            </a:r>
            <a:r>
              <a:rPr sz="2200" dirty="0"/>
              <a:t> </a:t>
            </a:r>
            <a:r>
              <a:rPr sz="2200" dirty="0" err="1"/>
              <a:t>gesendet</a:t>
            </a:r>
            <a:r>
              <a:rPr sz="2200" dirty="0"/>
              <a:t> </a:t>
            </a:r>
            <a:r>
              <a:rPr sz="2200" dirty="0" err="1"/>
              <a:t>werden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Nachbarn</a:t>
            </a:r>
            <a:r>
              <a:rPr sz="2200" dirty="0"/>
              <a:t>: </a:t>
            </a:r>
            <a:r>
              <a:rPr sz="2200" dirty="0" err="1"/>
              <a:t>Empfangen</a:t>
            </a:r>
            <a:r>
              <a:rPr sz="2200" dirty="0"/>
              <a:t> RTS, </a:t>
            </a:r>
            <a:r>
              <a:rPr sz="2200" dirty="0" err="1"/>
              <a:t>leiten</a:t>
            </a:r>
            <a:r>
              <a:rPr sz="2200" dirty="0"/>
              <a:t> </a:t>
            </a:r>
            <a:r>
              <a:rPr sz="2200" dirty="0" err="1"/>
              <a:t>aus</a:t>
            </a:r>
            <a:r>
              <a:rPr sz="2200" dirty="0"/>
              <a:t> </a:t>
            </a:r>
            <a:r>
              <a:rPr sz="2200" dirty="0" err="1"/>
              <a:t>Länge</a:t>
            </a:r>
            <a:r>
              <a:rPr sz="2200" dirty="0"/>
              <a:t> der </a:t>
            </a:r>
            <a:r>
              <a:rPr sz="2200" dirty="0" err="1"/>
              <a:t>Nachricht</a:t>
            </a:r>
            <a:r>
              <a:rPr sz="2200" dirty="0"/>
              <a:t> die </a:t>
            </a:r>
            <a:r>
              <a:rPr sz="2200" dirty="0" err="1"/>
              <a:t>Dauer</a:t>
            </a:r>
            <a:r>
              <a:rPr sz="2200" dirty="0"/>
              <a:t> der </a:t>
            </a:r>
            <a:r>
              <a:rPr sz="2200" dirty="0" err="1"/>
              <a:t>Reservierung</a:t>
            </a:r>
            <a:r>
              <a:rPr sz="2200" dirty="0"/>
              <a:t> ab</a:t>
            </a:r>
            <a:endParaRPr dirty="0"/>
          </a:p>
          <a:p>
            <a:pPr>
              <a:lnSpc>
                <a:spcPct val="110000"/>
              </a:lnSpc>
              <a:defRPr/>
            </a:pPr>
            <a:r>
              <a:rPr sz="2600" dirty="0" err="1"/>
              <a:t>Sicht</a:t>
            </a:r>
            <a:r>
              <a:rPr sz="2600" dirty="0"/>
              <a:t> des </a:t>
            </a:r>
            <a:r>
              <a:rPr sz="2600" dirty="0" err="1"/>
              <a:t>Empfängers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wenn</a:t>
            </a:r>
            <a:r>
              <a:rPr sz="2200" dirty="0"/>
              <a:t> RTS </a:t>
            </a:r>
            <a:r>
              <a:rPr sz="2200" dirty="0" err="1"/>
              <a:t>korrekt</a:t>
            </a:r>
            <a:r>
              <a:rPr sz="2200" dirty="0"/>
              <a:t> </a:t>
            </a:r>
            <a:r>
              <a:rPr sz="2200" dirty="0" err="1"/>
              <a:t>empfangen</a:t>
            </a:r>
            <a:r>
              <a:rPr sz="2200" dirty="0"/>
              <a:t>: </a:t>
            </a:r>
            <a:r>
              <a:rPr sz="2200" dirty="0" err="1"/>
              <a:t>senden</a:t>
            </a:r>
            <a:r>
              <a:rPr sz="2200" dirty="0"/>
              <a:t> CTS</a:t>
            </a:r>
            <a:endParaRPr dirty="0"/>
          </a:p>
          <a:p>
            <a:pPr lvl="1">
              <a:lnSpc>
                <a:spcPct val="110000"/>
              </a:lnSpc>
              <a:defRPr/>
            </a:pPr>
            <a:r>
              <a:rPr sz="2200" dirty="0" err="1"/>
              <a:t>Nachbarn</a:t>
            </a:r>
            <a:r>
              <a:rPr sz="2200" dirty="0"/>
              <a:t>: </a:t>
            </a:r>
            <a:r>
              <a:rPr sz="2200" dirty="0" err="1"/>
              <a:t>Empfangen</a:t>
            </a:r>
            <a:r>
              <a:rPr sz="2200" dirty="0"/>
              <a:t> CTS, </a:t>
            </a:r>
            <a:r>
              <a:rPr sz="2200" dirty="0" err="1"/>
              <a:t>leiten</a:t>
            </a:r>
            <a:r>
              <a:rPr sz="2200" dirty="0"/>
              <a:t> </a:t>
            </a:r>
            <a:r>
              <a:rPr sz="2200" dirty="0" err="1"/>
              <a:t>aus</a:t>
            </a:r>
            <a:r>
              <a:rPr sz="2200" dirty="0"/>
              <a:t> </a:t>
            </a:r>
            <a:r>
              <a:rPr sz="2200" dirty="0" err="1"/>
              <a:t>Länge</a:t>
            </a:r>
            <a:r>
              <a:rPr sz="2200" dirty="0"/>
              <a:t> der </a:t>
            </a:r>
            <a:r>
              <a:rPr sz="2200" dirty="0" err="1"/>
              <a:t>Nachricht</a:t>
            </a:r>
            <a:r>
              <a:rPr sz="2200" dirty="0"/>
              <a:t> die </a:t>
            </a:r>
            <a:r>
              <a:rPr sz="2200" dirty="0" err="1"/>
              <a:t>Dauer</a:t>
            </a:r>
            <a:r>
              <a:rPr sz="2200" dirty="0"/>
              <a:t> der </a:t>
            </a:r>
            <a:r>
              <a:rPr sz="2200" dirty="0" err="1"/>
              <a:t>Reservierung</a:t>
            </a:r>
            <a:r>
              <a:rPr sz="2200" dirty="0"/>
              <a:t> ab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4124301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Fragen zur MAC-Teilschicht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200" dirty="0" err="1"/>
              <a:t>Begründen</a:t>
            </a:r>
            <a:r>
              <a:rPr sz="2200" dirty="0"/>
              <a:t> Sie die </a:t>
            </a:r>
            <a:r>
              <a:rPr sz="2200" dirty="0" err="1"/>
              <a:t>Notwendigkeit</a:t>
            </a:r>
            <a:r>
              <a:rPr sz="2200" dirty="0"/>
              <a:t> von </a:t>
            </a:r>
            <a:r>
              <a:rPr sz="2200" dirty="0" err="1"/>
              <a:t>Vielfachzugriffsprotokollen</a:t>
            </a:r>
            <a:r>
              <a:rPr sz="2200" dirty="0"/>
              <a:t>.</a:t>
            </a:r>
            <a:endParaRPr lang="de-DE" sz="2200" dirty="0"/>
          </a:p>
          <a:p>
            <a:pPr>
              <a:lnSpc>
                <a:spcPct val="95000"/>
              </a:lnSpc>
              <a:defRPr/>
            </a:pPr>
            <a:r>
              <a:rPr lang="de-DE" sz="2200" dirty="0"/>
              <a:t>Was versteht man unter dem Konzept einer Kollisionsdomäne?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200" dirty="0" err="1"/>
              <a:t>Wieso</a:t>
            </a:r>
            <a:r>
              <a:rPr sz="2200" dirty="0"/>
              <a:t> </a:t>
            </a:r>
            <a:r>
              <a:rPr sz="2200" dirty="0" err="1"/>
              <a:t>ist</a:t>
            </a:r>
            <a:r>
              <a:rPr sz="2200" dirty="0"/>
              <a:t> die MAC-</a:t>
            </a:r>
            <a:r>
              <a:rPr sz="2200" dirty="0" err="1"/>
              <a:t>Teilschicht</a:t>
            </a:r>
            <a:r>
              <a:rPr sz="2200" dirty="0"/>
              <a:t> </a:t>
            </a:r>
            <a:r>
              <a:rPr sz="2200" dirty="0" err="1"/>
              <a:t>unterhalb</a:t>
            </a:r>
            <a:r>
              <a:rPr sz="2200" dirty="0"/>
              <a:t> LLC-</a:t>
            </a:r>
            <a:r>
              <a:rPr sz="2200" dirty="0" err="1"/>
              <a:t>Teilschicht</a:t>
            </a:r>
            <a:r>
              <a:rPr sz="2200" dirty="0"/>
              <a:t>?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200" dirty="0" err="1"/>
              <a:t>Warum</a:t>
            </a:r>
            <a:r>
              <a:rPr sz="2200" dirty="0"/>
              <a:t> muss </a:t>
            </a:r>
            <a:r>
              <a:rPr sz="2200" dirty="0" err="1"/>
              <a:t>bei</a:t>
            </a:r>
            <a:r>
              <a:rPr sz="2200" dirty="0"/>
              <a:t> Ethernet </a:t>
            </a:r>
            <a:r>
              <a:rPr sz="2200" dirty="0" err="1"/>
              <a:t>eine</a:t>
            </a:r>
            <a:r>
              <a:rPr sz="2200" dirty="0"/>
              <a:t> </a:t>
            </a:r>
            <a:r>
              <a:rPr sz="2200" dirty="0" err="1"/>
              <a:t>untere</a:t>
            </a:r>
            <a:r>
              <a:rPr sz="2200" dirty="0"/>
              <a:t> </a:t>
            </a:r>
            <a:r>
              <a:rPr sz="2200" dirty="0" err="1"/>
              <a:t>Grenze</a:t>
            </a:r>
            <a:r>
              <a:rPr sz="2200" dirty="0"/>
              <a:t> </a:t>
            </a:r>
            <a:r>
              <a:rPr sz="2200" dirty="0" err="1"/>
              <a:t>für</a:t>
            </a:r>
            <a:r>
              <a:rPr sz="2200" dirty="0"/>
              <a:t> den </a:t>
            </a:r>
            <a:r>
              <a:rPr sz="2200" dirty="0" err="1"/>
              <a:t>kürzesten</a:t>
            </a:r>
            <a:r>
              <a:rPr sz="2200" dirty="0"/>
              <a:t> Frame </a:t>
            </a:r>
            <a:r>
              <a:rPr sz="2200" dirty="0" err="1"/>
              <a:t>festgelegt</a:t>
            </a:r>
            <a:r>
              <a:rPr sz="2200" dirty="0"/>
              <a:t> </a:t>
            </a:r>
            <a:r>
              <a:rPr sz="2200" dirty="0" err="1"/>
              <a:t>werden</a:t>
            </a:r>
            <a:r>
              <a:rPr sz="2200" dirty="0"/>
              <a:t>?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200" dirty="0" err="1"/>
              <a:t>Welche</a:t>
            </a:r>
            <a:r>
              <a:rPr sz="2200" dirty="0"/>
              <a:t> </a:t>
            </a:r>
            <a:r>
              <a:rPr sz="2200" dirty="0" err="1"/>
              <a:t>Protokollbestandteile</a:t>
            </a:r>
            <a:r>
              <a:rPr sz="2200" dirty="0"/>
              <a:t> </a:t>
            </a:r>
            <a:r>
              <a:rPr sz="2200" dirty="0" err="1"/>
              <a:t>sind</a:t>
            </a:r>
            <a:r>
              <a:rPr sz="2200" dirty="0"/>
              <a:t> </a:t>
            </a:r>
            <a:r>
              <a:rPr sz="2200" dirty="0" err="1"/>
              <a:t>für</a:t>
            </a:r>
            <a:r>
              <a:rPr sz="2200" dirty="0"/>
              <a:t> Ethernet </a:t>
            </a:r>
            <a:r>
              <a:rPr sz="2200" dirty="0" err="1"/>
              <a:t>festgelegt</a:t>
            </a:r>
            <a:r>
              <a:rPr sz="2200" dirty="0"/>
              <a:t>?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200" dirty="0" err="1"/>
              <a:t>Welche</a:t>
            </a:r>
            <a:r>
              <a:rPr sz="2200" dirty="0"/>
              <a:t> </a:t>
            </a:r>
            <a:r>
              <a:rPr sz="2200" dirty="0" err="1"/>
              <a:t>Bedeutung</a:t>
            </a:r>
            <a:r>
              <a:rPr sz="2200" dirty="0"/>
              <a:t> hat der </a:t>
            </a:r>
            <a:r>
              <a:rPr sz="2200" dirty="0" err="1"/>
              <a:t>Konfliktparameter</a:t>
            </a:r>
            <a:r>
              <a:rPr sz="2200" dirty="0"/>
              <a:t>?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200" dirty="0" err="1"/>
              <a:t>Warum</a:t>
            </a:r>
            <a:r>
              <a:rPr sz="2200" dirty="0"/>
              <a:t> </a:t>
            </a:r>
            <a:r>
              <a:rPr sz="2200" dirty="0" err="1"/>
              <a:t>kann</a:t>
            </a:r>
            <a:r>
              <a:rPr sz="2200" dirty="0"/>
              <a:t> </a:t>
            </a:r>
            <a:r>
              <a:rPr sz="2200" dirty="0" err="1"/>
              <a:t>ein</a:t>
            </a:r>
            <a:r>
              <a:rPr sz="2200" dirty="0"/>
              <a:t> </a:t>
            </a:r>
            <a:r>
              <a:rPr sz="2200" dirty="0" err="1"/>
              <a:t>reines</a:t>
            </a:r>
            <a:r>
              <a:rPr sz="2200" dirty="0"/>
              <a:t> carrier sense </a:t>
            </a:r>
            <a:r>
              <a:rPr sz="2200" dirty="0" err="1"/>
              <a:t>Verfahren</a:t>
            </a:r>
            <a:r>
              <a:rPr sz="2200" dirty="0"/>
              <a:t> </a:t>
            </a:r>
            <a:r>
              <a:rPr sz="2200" dirty="0" err="1"/>
              <a:t>nicht</a:t>
            </a:r>
            <a:r>
              <a:rPr sz="2200" dirty="0"/>
              <a:t> </a:t>
            </a:r>
            <a:r>
              <a:rPr sz="2200" dirty="0" err="1"/>
              <a:t>Kollisionen</a:t>
            </a:r>
            <a:r>
              <a:rPr sz="2200" dirty="0"/>
              <a:t> </a:t>
            </a:r>
            <a:r>
              <a:rPr sz="2200" dirty="0" err="1"/>
              <a:t>vermeiden</a:t>
            </a:r>
            <a:r>
              <a:rPr sz="2200" dirty="0"/>
              <a:t>, </a:t>
            </a:r>
            <a:r>
              <a:rPr sz="2200" dirty="0" err="1"/>
              <a:t>wenn</a:t>
            </a:r>
            <a:r>
              <a:rPr sz="2200" dirty="0"/>
              <a:t> </a:t>
            </a:r>
            <a:r>
              <a:rPr sz="2200" dirty="0" err="1"/>
              <a:t>ein</a:t>
            </a:r>
            <a:r>
              <a:rPr sz="2200" dirty="0"/>
              <a:t> hidden station problem </a:t>
            </a:r>
            <a:r>
              <a:rPr sz="2200" dirty="0" err="1"/>
              <a:t>vorliegt</a:t>
            </a:r>
            <a:r>
              <a:rPr sz="2200" dirty="0"/>
              <a:t> ?</a:t>
            </a:r>
            <a:endParaRPr lang="de-DE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41604308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sz="5400" dirty="0"/>
              <a:t>LLC-</a:t>
            </a:r>
            <a:r>
              <a:rPr sz="5400" dirty="0" err="1"/>
              <a:t>Teilschicht</a:t>
            </a:r>
            <a:br>
              <a:rPr sz="5400" dirty="0"/>
            </a:br>
            <a:r>
              <a:rPr sz="5400" dirty="0"/>
              <a:t>(Engl. Logical Link </a:t>
            </a:r>
            <a:br>
              <a:rPr sz="5400" dirty="0"/>
            </a:br>
            <a:r>
              <a:rPr sz="5400" dirty="0"/>
              <a:t>Control Sublayer)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5ADD99-6C31-415C-A8EB-A49EE0C7D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19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Einordnung der LLC-Teilschicht (Schicht 2b)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1825625"/>
            <a:ext cx="7886700" cy="866775"/>
          </a:xfrm>
        </p:spPr>
        <p:txBody>
          <a:bodyPr/>
          <a:lstStyle/>
          <a:p>
            <a:pPr>
              <a:defRPr/>
            </a:pPr>
            <a:r>
              <a:t>Schichtbezeichnung und Dienstschnittstellen abhängig von Szenario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2692400"/>
            <a:ext cx="7886700" cy="320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339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Aufgaben der LLC-Teilschicht</a:t>
            </a:r>
            <a:br>
              <a:rPr/>
            </a:br>
            <a:r>
              <a:t>(Schicht 2b bzw.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sz="2600" dirty="0" err="1"/>
              <a:t>Protokollbezogen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600" dirty="0" err="1"/>
              <a:t>Bereitstellen</a:t>
            </a:r>
            <a:r>
              <a:rPr sz="2600" dirty="0"/>
              <a:t> und </a:t>
            </a:r>
            <a:r>
              <a:rPr sz="2600" dirty="0" err="1"/>
              <a:t>Steuern</a:t>
            </a:r>
            <a:r>
              <a:rPr sz="2600" dirty="0"/>
              <a:t> Layer-2-Connection (Data Link, Logical Link)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600" dirty="0" err="1"/>
              <a:t>Steuerung</a:t>
            </a:r>
            <a:r>
              <a:rPr sz="2600" dirty="0"/>
              <a:t> und </a:t>
            </a:r>
            <a:r>
              <a:rPr sz="2600" dirty="0" err="1"/>
              <a:t>Sichern</a:t>
            </a:r>
            <a:r>
              <a:rPr sz="2600" dirty="0"/>
              <a:t> des </a:t>
            </a:r>
            <a:r>
              <a:rPr sz="2600" dirty="0" err="1"/>
              <a:t>Datenaustauschs</a:t>
            </a:r>
            <a:r>
              <a:rPr sz="2600" dirty="0"/>
              <a:t> von</a:t>
            </a:r>
            <a:endParaRPr dirty="0"/>
          </a:p>
          <a:p>
            <a:pPr lvl="1">
              <a:lnSpc>
                <a:spcPct val="80000"/>
              </a:lnSpc>
              <a:defRPr/>
            </a:pPr>
            <a:r>
              <a:rPr sz="2200" dirty="0" err="1"/>
              <a:t>Zeichenfolgen</a:t>
            </a:r>
            <a:r>
              <a:rPr sz="2200" dirty="0"/>
              <a:t> (</a:t>
            </a:r>
            <a:r>
              <a:rPr sz="2200" dirty="0" err="1"/>
              <a:t>Blöcke</a:t>
            </a:r>
            <a:r>
              <a:rPr sz="2200" dirty="0"/>
              <a:t>) </a:t>
            </a:r>
            <a:r>
              <a:rPr sz="2200" dirty="0" err="1"/>
              <a:t>oder</a:t>
            </a:r>
            <a:endParaRPr dirty="0"/>
          </a:p>
          <a:p>
            <a:pPr lvl="1">
              <a:lnSpc>
                <a:spcPct val="80000"/>
              </a:lnSpc>
              <a:defRPr/>
            </a:pPr>
            <a:r>
              <a:rPr sz="2200" dirty="0" err="1"/>
              <a:t>Bitfolgen</a:t>
            </a:r>
            <a:r>
              <a:rPr sz="2200" dirty="0"/>
              <a:t> (</a:t>
            </a:r>
            <a:r>
              <a:rPr sz="2200" dirty="0" err="1"/>
              <a:t>Rahmen</a:t>
            </a:r>
            <a:r>
              <a:rPr sz="2200" dirty="0"/>
              <a:t>, Frames)</a:t>
            </a:r>
            <a:endParaRPr lang="de-DE" sz="22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de-DE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de-DE" dirty="0"/>
              <a:t>Dienstbezogen</a:t>
            </a:r>
          </a:p>
          <a:p>
            <a:pPr>
              <a:lnSpc>
                <a:spcPct val="80000"/>
              </a:lnSpc>
              <a:defRPr/>
            </a:pPr>
            <a:r>
              <a:rPr lang="de-DE" dirty="0"/>
              <a:t>nach unten: Übernahme / Übergabe von Bitfolgen</a:t>
            </a:r>
          </a:p>
          <a:p>
            <a:pPr>
              <a:lnSpc>
                <a:spcPct val="80000"/>
              </a:lnSpc>
              <a:defRPr/>
            </a:pPr>
            <a:r>
              <a:rPr lang="de-DE" dirty="0"/>
              <a:t>nach oben: Verdeckt Charakteristika der </a:t>
            </a:r>
            <a:r>
              <a:rPr lang="de-DE" dirty="0" err="1"/>
              <a:t>physik</a:t>
            </a:r>
            <a:r>
              <a:rPr lang="de-DE" dirty="0"/>
              <a:t>. Medien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638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Bit-</a:t>
            </a:r>
            <a:r>
              <a:rPr dirty="0" err="1"/>
              <a:t>Fehler</a:t>
            </a:r>
            <a:r>
              <a:rPr dirty="0"/>
              <a:t> </a:t>
            </a:r>
            <a:r>
              <a:rPr dirty="0" err="1"/>
              <a:t>Erkennung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Paritätsprüfung, Block Check Character (BCC), </a:t>
            </a:r>
            <a:br>
              <a:rPr/>
            </a:br>
            <a:r>
              <a:t>Cyclic Redundancy Check (CRC), Selbstkorrigierende Codes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8393403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Motivation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1690689"/>
            <a:ext cx="7886700" cy="4532570"/>
          </a:xfrm>
        </p:spPr>
        <p:txBody>
          <a:bodyPr>
            <a:normAutofit lnSpcReduction="10000"/>
          </a:bodyPr>
          <a:lstStyle/>
          <a:p>
            <a:pPr>
              <a:lnSpc>
                <a:spcPct val="104999"/>
              </a:lnSpc>
              <a:defRPr/>
            </a:pPr>
            <a:r>
              <a:rPr sz="2400"/>
              <a:t>Bei der Übertragung von binär codierten Nachrichten können Bitfehler vorkommen.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400"/>
              <a:t>Von besonderem Interesse: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000"/>
              <a:t>Einbitfehler (engl. bit flip)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000"/>
              <a:t>Burstfehler: Mehrere Fehler treten gebündelt auf.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400"/>
              <a:t>Der allgemeine Ansatz zur Behandlung von Bitfehlern ist das Beifügen von Prüfsummen. 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400"/>
              <a:t>Prüfsummen können auf unterschiedliche Art und Weise berechnet werden (mit unterschiedlichen Fähigkeiten).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400"/>
              <a:t>Von besonderem Interesse (zur Beurteilung von Verfahren):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000"/>
              <a:t>Overhead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000"/>
              <a:t>Restfehlerrate (was für Fehler werden nicht erkannt?)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sz="2000"/>
              <a:t>Komplexität der Berechnung (Effizienz der Implementierungen)</a:t>
            </a:r>
            <a:endParaRPr/>
          </a:p>
          <a:p>
            <a:pPr lvl="1">
              <a:lnSpc>
                <a:spcPct val="80000"/>
              </a:lnSpc>
              <a:defRPr/>
            </a:pPr>
            <a:endParaRPr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4650895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Einordnung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690689"/>
            <a:ext cx="7886700" cy="4532570"/>
          </a:xfrm>
        </p:spPr>
        <p:txBody>
          <a:bodyPr>
            <a:normAutofit/>
          </a:bodyPr>
          <a:lstStyle/>
          <a:p>
            <a:pPr>
              <a:lnSpc>
                <a:spcPct val="104999"/>
              </a:lnSpc>
              <a:defRPr/>
            </a:pPr>
            <a:r>
              <a:rPr sz="2600" dirty="0" err="1"/>
              <a:t>Behandlung</a:t>
            </a:r>
            <a:r>
              <a:rPr sz="2600" dirty="0"/>
              <a:t> von </a:t>
            </a:r>
            <a:r>
              <a:rPr sz="2600" dirty="0" err="1"/>
              <a:t>Bitfehlern</a:t>
            </a:r>
            <a:r>
              <a:rPr sz="2600" dirty="0"/>
              <a:t>:</a:t>
            </a:r>
            <a:endParaRPr dirty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sz="2200" dirty="0" err="1"/>
              <a:t>Paritätsprüfung</a:t>
            </a:r>
            <a:r>
              <a:rPr sz="2200" dirty="0"/>
              <a:t> (</a:t>
            </a:r>
            <a:r>
              <a:rPr sz="2200" dirty="0" err="1"/>
              <a:t>Erkennung</a:t>
            </a:r>
            <a:r>
              <a:rPr sz="2200" dirty="0"/>
              <a:t> von </a:t>
            </a:r>
            <a:r>
              <a:rPr sz="2200" dirty="0" err="1"/>
              <a:t>Einbitfehlern</a:t>
            </a:r>
            <a:r>
              <a:rPr sz="2200" dirty="0"/>
              <a:t>)</a:t>
            </a:r>
            <a:endParaRPr dirty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sz="2200" dirty="0"/>
              <a:t>BCC (Matrix </a:t>
            </a:r>
            <a:r>
              <a:rPr sz="2200" dirty="0" err="1"/>
              <a:t>basierte</a:t>
            </a:r>
            <a:r>
              <a:rPr sz="2200" dirty="0"/>
              <a:t> </a:t>
            </a:r>
            <a:r>
              <a:rPr sz="2200" dirty="0" err="1"/>
              <a:t>Paritätsprüfung</a:t>
            </a:r>
            <a:r>
              <a:rPr sz="2200" dirty="0"/>
              <a:t>)</a:t>
            </a:r>
            <a:endParaRPr dirty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sz="2200" dirty="0" err="1"/>
              <a:t>Zyklische</a:t>
            </a:r>
            <a:r>
              <a:rPr sz="2200" dirty="0"/>
              <a:t> </a:t>
            </a:r>
            <a:r>
              <a:rPr sz="2200" dirty="0" err="1"/>
              <a:t>Redundanzprüfung</a:t>
            </a:r>
            <a:r>
              <a:rPr sz="2200" dirty="0"/>
              <a:t> </a:t>
            </a:r>
            <a:br>
              <a:rPr sz="2200" dirty="0"/>
            </a:br>
            <a:r>
              <a:rPr sz="2200" dirty="0"/>
              <a:t>(</a:t>
            </a:r>
            <a:r>
              <a:rPr sz="2200" dirty="0" err="1"/>
              <a:t>Polynom</a:t>
            </a:r>
            <a:r>
              <a:rPr sz="2200" dirty="0"/>
              <a:t> </a:t>
            </a:r>
            <a:r>
              <a:rPr sz="2200" dirty="0" err="1"/>
              <a:t>basierte</a:t>
            </a:r>
            <a:r>
              <a:rPr sz="2200" dirty="0"/>
              <a:t> </a:t>
            </a:r>
            <a:r>
              <a:rPr sz="2200" dirty="0" err="1"/>
              <a:t>Fehlererkennung</a:t>
            </a:r>
            <a:r>
              <a:rPr sz="2200" dirty="0"/>
              <a:t>)</a:t>
            </a:r>
            <a:endParaRPr dirty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sz="2200" dirty="0" err="1"/>
              <a:t>Selbstkorrigierende</a:t>
            </a:r>
            <a:r>
              <a:rPr sz="2200" dirty="0"/>
              <a:t> Codes (</a:t>
            </a:r>
            <a:r>
              <a:rPr sz="2200" dirty="0" err="1"/>
              <a:t>Erkennung</a:t>
            </a:r>
            <a:r>
              <a:rPr sz="2200" dirty="0"/>
              <a:t> </a:t>
            </a:r>
            <a:r>
              <a:rPr sz="2200" dirty="0" err="1"/>
              <a:t>mit</a:t>
            </a:r>
            <a:r>
              <a:rPr sz="2200" dirty="0"/>
              <a:t> </a:t>
            </a:r>
            <a:r>
              <a:rPr sz="2200" dirty="0" err="1"/>
              <a:t>Korrektur</a:t>
            </a:r>
            <a:r>
              <a:rPr sz="2200" dirty="0"/>
              <a:t>)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sz="2600" dirty="0" err="1"/>
              <a:t>Prüfsummen</a:t>
            </a:r>
            <a:r>
              <a:rPr sz="2600" dirty="0"/>
              <a:t> </a:t>
            </a:r>
            <a:r>
              <a:rPr lang="de-DE" sz="2600" dirty="0"/>
              <a:t>finden sich</a:t>
            </a:r>
            <a:r>
              <a:rPr sz="2600" dirty="0"/>
              <a:t> </a:t>
            </a:r>
            <a:r>
              <a:rPr sz="2600" dirty="0" err="1"/>
              <a:t>auch</a:t>
            </a:r>
            <a:r>
              <a:rPr sz="2600" dirty="0"/>
              <a:t> in </a:t>
            </a:r>
            <a:r>
              <a:rPr sz="2600" dirty="0" err="1"/>
              <a:t>Protokollen</a:t>
            </a:r>
            <a:r>
              <a:rPr sz="2600" dirty="0"/>
              <a:t> </a:t>
            </a:r>
            <a:r>
              <a:rPr sz="2600" dirty="0" err="1"/>
              <a:t>anderer</a:t>
            </a:r>
            <a:r>
              <a:rPr sz="2600" dirty="0"/>
              <a:t> </a:t>
            </a:r>
            <a:r>
              <a:rPr sz="2600" dirty="0" err="1"/>
              <a:t>Schichten</a:t>
            </a:r>
            <a:r>
              <a:rPr sz="2600" dirty="0"/>
              <a:t> </a:t>
            </a:r>
            <a:r>
              <a:rPr lang="de-DE" sz="2600" dirty="0"/>
              <a:t>des OSI-Modells wieder</a:t>
            </a:r>
            <a:r>
              <a:rPr sz="2600" dirty="0"/>
              <a:t>.</a:t>
            </a:r>
            <a:endParaRPr dirty="0"/>
          </a:p>
          <a:p>
            <a:pPr>
              <a:lnSpc>
                <a:spcPct val="80000"/>
              </a:lnSpc>
              <a:defRPr/>
            </a:pP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40704158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Paritätsprüfung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28650" y="1690689"/>
            <a:ext cx="7886700" cy="2855911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sz="2400" dirty="0" err="1"/>
              <a:t>Es</a:t>
            </a:r>
            <a:r>
              <a:rPr sz="2400" dirty="0"/>
              <a:t> </a:t>
            </a:r>
            <a:r>
              <a:rPr sz="2400" dirty="0" err="1"/>
              <a:t>wird</a:t>
            </a:r>
            <a:r>
              <a:rPr sz="2400" dirty="0"/>
              <a:t> </a:t>
            </a:r>
            <a:r>
              <a:rPr sz="2400" dirty="0" err="1"/>
              <a:t>ein</a:t>
            </a:r>
            <a:r>
              <a:rPr sz="2400" dirty="0"/>
              <a:t> </a:t>
            </a:r>
            <a:r>
              <a:rPr sz="2400" dirty="0" err="1"/>
              <a:t>einzelnes</a:t>
            </a:r>
            <a:r>
              <a:rPr sz="2400" dirty="0"/>
              <a:t> </a:t>
            </a:r>
            <a:r>
              <a:rPr sz="2400" dirty="0" err="1"/>
              <a:t>Paritätsbit</a:t>
            </a:r>
            <a:r>
              <a:rPr sz="2400" dirty="0"/>
              <a:t> an die </a:t>
            </a:r>
            <a:r>
              <a:rPr sz="2400" dirty="0" err="1"/>
              <a:t>Daten</a:t>
            </a:r>
            <a:r>
              <a:rPr sz="2400" dirty="0"/>
              <a:t> </a:t>
            </a:r>
            <a:r>
              <a:rPr sz="2400" dirty="0" err="1"/>
              <a:t>angehängt</a:t>
            </a:r>
            <a:r>
              <a:rPr sz="2400" dirty="0"/>
              <a:t>.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dirty="0"/>
              <a:t>Das </a:t>
            </a:r>
            <a:r>
              <a:rPr sz="2400" dirty="0" err="1"/>
              <a:t>Paritätsbit</a:t>
            </a:r>
            <a:r>
              <a:rPr sz="2400" dirty="0"/>
              <a:t> </a:t>
            </a:r>
            <a:r>
              <a:rPr sz="2400" dirty="0" err="1"/>
              <a:t>wird</a:t>
            </a:r>
            <a:r>
              <a:rPr sz="2400" dirty="0"/>
              <a:t> so </a:t>
            </a:r>
            <a:r>
              <a:rPr sz="2400" dirty="0" err="1"/>
              <a:t>gewählt</a:t>
            </a:r>
            <a:r>
              <a:rPr sz="2400" dirty="0"/>
              <a:t>, </a:t>
            </a:r>
            <a:r>
              <a:rPr sz="2400" dirty="0" err="1"/>
              <a:t>dass</a:t>
            </a:r>
            <a:r>
              <a:rPr sz="2400" dirty="0"/>
              <a:t> die </a:t>
            </a:r>
            <a:r>
              <a:rPr sz="2400" dirty="0" err="1"/>
              <a:t>Anzahl</a:t>
            </a:r>
            <a:r>
              <a:rPr sz="2400" dirty="0"/>
              <a:t> der Bits die auf 1 </a:t>
            </a:r>
            <a:r>
              <a:rPr sz="2400" dirty="0" err="1"/>
              <a:t>gesetzt</a:t>
            </a:r>
            <a:r>
              <a:rPr sz="2400" dirty="0"/>
              <a:t> </a:t>
            </a:r>
            <a:r>
              <a:rPr sz="2400" dirty="0" err="1"/>
              <a:t>sind</a:t>
            </a:r>
            <a:r>
              <a:rPr sz="2400" dirty="0"/>
              <a:t> </a:t>
            </a:r>
            <a:r>
              <a:rPr sz="2400" dirty="0" err="1"/>
              <a:t>gerade</a:t>
            </a:r>
            <a:r>
              <a:rPr sz="2400" dirty="0"/>
              <a:t>, </a:t>
            </a:r>
            <a:r>
              <a:rPr sz="2400" dirty="0" err="1"/>
              <a:t>oder</a:t>
            </a:r>
            <a:r>
              <a:rPr sz="2400" dirty="0"/>
              <a:t> </a:t>
            </a:r>
            <a:r>
              <a:rPr sz="2400" dirty="0" err="1"/>
              <a:t>ungerade</a:t>
            </a:r>
            <a:r>
              <a:rPr sz="2400" dirty="0"/>
              <a:t> </a:t>
            </a:r>
            <a:r>
              <a:rPr sz="2400" dirty="0" err="1"/>
              <a:t>wird</a:t>
            </a:r>
            <a:r>
              <a:rPr sz="2400" dirty="0"/>
              <a:t> (</a:t>
            </a:r>
            <a:r>
              <a:rPr sz="2400" dirty="0" err="1"/>
              <a:t>gerade</a:t>
            </a:r>
            <a:r>
              <a:rPr sz="2400" dirty="0"/>
              <a:t> </a:t>
            </a:r>
            <a:r>
              <a:rPr sz="2400" dirty="0" err="1"/>
              <a:t>bzw</a:t>
            </a:r>
            <a:r>
              <a:rPr sz="2400" dirty="0"/>
              <a:t>. </a:t>
            </a:r>
            <a:r>
              <a:rPr sz="2400" dirty="0" err="1"/>
              <a:t>ungerade</a:t>
            </a:r>
            <a:r>
              <a:rPr sz="2400" dirty="0"/>
              <a:t> </a:t>
            </a:r>
            <a:r>
              <a:rPr sz="2400" dirty="0" err="1"/>
              <a:t>Parität</a:t>
            </a:r>
            <a:r>
              <a:rPr sz="2400" dirty="0"/>
              <a:t> muss </a:t>
            </a:r>
            <a:r>
              <a:rPr sz="2400" dirty="0" err="1"/>
              <a:t>vereinbart</a:t>
            </a:r>
            <a:r>
              <a:rPr sz="2400" dirty="0"/>
              <a:t> sein). 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dirty="0" err="1"/>
              <a:t>Einbitfehler</a:t>
            </a:r>
            <a:r>
              <a:rPr sz="2400" dirty="0"/>
              <a:t> </a:t>
            </a:r>
            <a:r>
              <a:rPr sz="2400" dirty="0" err="1"/>
              <a:t>sind</a:t>
            </a:r>
            <a:r>
              <a:rPr sz="2400" dirty="0"/>
              <a:t> </a:t>
            </a:r>
            <a:r>
              <a:rPr sz="2400" dirty="0" err="1"/>
              <a:t>erkennbar</a:t>
            </a:r>
            <a:r>
              <a:rPr sz="2400" dirty="0"/>
              <a:t> (</a:t>
            </a:r>
            <a:r>
              <a:rPr sz="2400" dirty="0" err="1"/>
              <a:t>aber</a:t>
            </a:r>
            <a:r>
              <a:rPr sz="2400" dirty="0"/>
              <a:t> </a:t>
            </a:r>
            <a:r>
              <a:rPr sz="2400" dirty="0" err="1"/>
              <a:t>nicht</a:t>
            </a:r>
            <a:r>
              <a:rPr sz="2400" dirty="0"/>
              <a:t> </a:t>
            </a:r>
            <a:r>
              <a:rPr sz="2400" dirty="0" err="1"/>
              <a:t>korrigierbar</a:t>
            </a:r>
            <a:r>
              <a:rPr sz="2400" dirty="0"/>
              <a:t>)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dirty="0" err="1"/>
              <a:t>Weitere</a:t>
            </a:r>
            <a:r>
              <a:rPr sz="2400" dirty="0"/>
              <a:t> </a:t>
            </a:r>
            <a:r>
              <a:rPr sz="2400" dirty="0" err="1"/>
              <a:t>Fehlermuster</a:t>
            </a:r>
            <a:r>
              <a:rPr sz="2400" dirty="0"/>
              <a:t> </a:t>
            </a:r>
            <a:r>
              <a:rPr sz="2400" dirty="0" err="1"/>
              <a:t>sind</a:t>
            </a:r>
            <a:r>
              <a:rPr sz="2400" dirty="0"/>
              <a:t> </a:t>
            </a:r>
            <a:r>
              <a:rPr sz="2400" dirty="0" err="1"/>
              <a:t>nur</a:t>
            </a:r>
            <a:r>
              <a:rPr sz="2400" dirty="0"/>
              <a:t> </a:t>
            </a:r>
            <a:r>
              <a:rPr sz="2400" dirty="0" err="1"/>
              <a:t>bedingt</a:t>
            </a:r>
            <a:r>
              <a:rPr sz="2400" dirty="0"/>
              <a:t> </a:t>
            </a:r>
            <a:r>
              <a:rPr sz="2400" dirty="0" err="1"/>
              <a:t>erkennbar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dirty="0" err="1"/>
              <a:t>Leicht</a:t>
            </a:r>
            <a:r>
              <a:rPr sz="2400" dirty="0"/>
              <a:t> </a:t>
            </a:r>
            <a:r>
              <a:rPr sz="2400" dirty="0" err="1"/>
              <a:t>zu</a:t>
            </a:r>
            <a:r>
              <a:rPr sz="2400" dirty="0"/>
              <a:t> </a:t>
            </a:r>
            <a:r>
              <a:rPr sz="2400" dirty="0" err="1"/>
              <a:t>berechnen</a:t>
            </a:r>
            <a:r>
              <a:rPr sz="2400" dirty="0"/>
              <a:t>, </a:t>
            </a:r>
            <a:r>
              <a:rPr sz="2400" dirty="0" err="1"/>
              <a:t>geringer</a:t>
            </a:r>
            <a:r>
              <a:rPr sz="2400" dirty="0"/>
              <a:t> Overhead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400" dirty="0" err="1"/>
              <a:t>Beispiel</a:t>
            </a:r>
            <a:r>
              <a:rPr sz="2400" dirty="0"/>
              <a:t>: </a:t>
            </a:r>
            <a:r>
              <a:rPr sz="2400" dirty="0" err="1"/>
              <a:t>Zeichenweise</a:t>
            </a:r>
            <a:r>
              <a:rPr sz="2400" dirty="0"/>
              <a:t> </a:t>
            </a:r>
            <a:r>
              <a:rPr sz="2400" dirty="0" err="1"/>
              <a:t>Parität</a:t>
            </a:r>
            <a:r>
              <a:rPr sz="2400" dirty="0"/>
              <a:t> </a:t>
            </a:r>
            <a:r>
              <a:rPr sz="2400" dirty="0" err="1"/>
              <a:t>bei</a:t>
            </a:r>
            <a:r>
              <a:rPr sz="2400" dirty="0"/>
              <a:t> ASCII (7-Bit-Code):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977898" y="4546600"/>
          <a:ext cx="7239004" cy="1112520"/>
        </p:xfrm>
        <a:graphic>
          <a:graphicData uri="http://schemas.openxmlformats.org/drawingml/2006/table">
            <a:tbl>
              <a:tblPr firstRow="1" bandRow="1"/>
              <a:tblGrid>
                <a:gridCol w="180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t>Daten (7 Bit)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t>Paritätsbit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t>wird Übertragen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dirty="0" err="1"/>
                        <a:t>gerade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Parität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t>1000111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b="0">
                          <a:solidFill>
                            <a:srgbClr val="FF0000"/>
                          </a:solidFill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t>1000111</a:t>
                      </a:r>
                      <a:r>
                        <a:rPr b="0">
                          <a:solidFill>
                            <a:srgbClr val="FF0000"/>
                          </a:solidFill>
                        </a:rPr>
                        <a:t>0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dirty="0" err="1"/>
                        <a:t>ungerade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Parität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t>1000111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b="0">
                          <a:solidFill>
                            <a:srgbClr val="FF0000"/>
                          </a:solidFill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dirty="0"/>
                        <a:t>1000111</a:t>
                      </a:r>
                      <a:r>
                        <a:rPr b="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96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Übertragungsmedien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Elektrische Leiter, Lichtwellenleiter, </a:t>
            </a:r>
            <a:br>
              <a:rPr lang="de-DE" dirty="0"/>
            </a:br>
            <a:r>
              <a:rPr lang="de-DE" dirty="0"/>
              <a:t>leiterungebundene Übertragung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28741348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BCC (Engl. Block Check Character)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 bwMode="auto">
          <a:xfrm>
            <a:off x="628650" y="1470025"/>
            <a:ext cx="7886700" cy="2454274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400"/>
              <a:t>Bitstrom wird in n Blöcke (z</a:t>
            </a:r>
            <a:r>
              <a:rPr sz="2400" baseline="-25000"/>
              <a:t>1</a:t>
            </a:r>
            <a:r>
              <a:rPr sz="2400"/>
              <a:t>,z</a:t>
            </a:r>
            <a:r>
              <a:rPr sz="2400" baseline="-25000"/>
              <a:t>2</a:t>
            </a:r>
            <a:r>
              <a:rPr sz="2400"/>
              <a:t>,...,z</a:t>
            </a:r>
            <a:r>
              <a:rPr sz="2400" baseline="-25000"/>
              <a:t>n</a:t>
            </a:r>
            <a:r>
              <a:rPr sz="2400"/>
              <a:t>) zu je m Bits aufgeteilt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Jeder Block wird um ein Paritätsbit erweitert übertragen und außerdem wird ein Prüfzeichen der Länge m+1 (inklusive Paritätsbit) der BCC angehängt. 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Die Art der Parität (gerade bzw. ungerade) muss vereinbart sein.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Das BCC wird wie folgt berechnet:</a:t>
            </a:r>
            <a:endParaRPr/>
          </a:p>
          <a:p>
            <a:pPr>
              <a:lnSpc>
                <a:spcPct val="70000"/>
              </a:lnSpc>
              <a:defRPr/>
            </a:pPr>
            <a:endParaRPr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650" y="3787651"/>
            <a:ext cx="7886700" cy="24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46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B3582-E3F6-4F83-A5F8-AF7DCAA1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BCC: Beispiel (1)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4C845AC9-C9CB-4ABF-A156-A15CCDC8030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44824"/>
          <a:ext cx="7886700" cy="1854200"/>
        </p:xfrm>
        <a:graphic>
          <a:graphicData uri="http://schemas.openxmlformats.org/drawingml/2006/table">
            <a:tbl>
              <a:tblPr firstRow="1" bandRow="1"/>
              <a:tblGrid>
                <a:gridCol w="1577340">
                  <a:extLst>
                    <a:ext uri="{9D8B030D-6E8A-4147-A177-3AD203B41FA5}">
                      <a16:colId xmlns:a16="http://schemas.microsoft.com/office/drawing/2014/main" val="230013262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18641762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989744089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403579079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96430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924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5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35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0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03063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0916A2-EA07-4E32-A38C-E5E14A99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C2E47F-1011-4911-ACE6-51BC09DE5410}"/>
              </a:ext>
            </a:extLst>
          </p:cNvPr>
          <p:cNvSpPr txBox="1">
            <a:spLocks/>
          </p:cNvSpPr>
          <p:nvPr/>
        </p:nvSpPr>
        <p:spPr bwMode="auto">
          <a:xfrm>
            <a:off x="628650" y="4005063"/>
            <a:ext cx="7886700" cy="217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dirty="0"/>
              <a:t>Berechnung einer Paritätsmatrix mit gerader Parität. Alle Zeilen und Spalten haben gerade Anzahl an Einsen.</a:t>
            </a:r>
          </a:p>
        </p:txBody>
      </p:sp>
    </p:spTree>
    <p:extLst>
      <p:ext uri="{BB962C8B-B14F-4D97-AF65-F5344CB8AC3E}">
        <p14:creationId xmlns:p14="http://schemas.microsoft.com/office/powerpoint/2010/main" val="40590724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069B8-DFE1-4D90-8138-E79B0B64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BCC: Beispiel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B3FC21-7325-4BDC-8F19-1069B339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53135"/>
            <a:ext cx="7886700" cy="152382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B56A87-3963-4544-BB86-9F6461F2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45C7CE8-5E7E-461A-B32E-500DB5FB2C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8650" y="1844824"/>
          <a:ext cx="7886700" cy="1854200"/>
        </p:xfrm>
        <a:graphic>
          <a:graphicData uri="http://schemas.openxmlformats.org/drawingml/2006/table">
            <a:tbl>
              <a:tblPr firstRow="1" bandRow="1"/>
              <a:tblGrid>
                <a:gridCol w="1577340">
                  <a:extLst>
                    <a:ext uri="{9D8B030D-6E8A-4147-A177-3AD203B41FA5}">
                      <a16:colId xmlns:a16="http://schemas.microsoft.com/office/drawing/2014/main" val="230013262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418641762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989744089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403579079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96430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924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5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352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0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03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2725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Beurteilung BCC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Overhead: Pro n*m </a:t>
            </a:r>
            <a:r>
              <a:rPr dirty="0" err="1"/>
              <a:t>Nutzdatenbits</a:t>
            </a:r>
            <a:r>
              <a:rPr dirty="0"/>
              <a:t> </a:t>
            </a:r>
            <a:r>
              <a:rPr dirty="0" err="1"/>
              <a:t>müssen</a:t>
            </a:r>
            <a:r>
              <a:rPr dirty="0"/>
              <a:t> n+m+1 </a:t>
            </a:r>
            <a:r>
              <a:rPr dirty="0" err="1"/>
              <a:t>Paritätsbits</a:t>
            </a:r>
            <a:r>
              <a:rPr dirty="0"/>
              <a:t> </a:t>
            </a:r>
            <a:r>
              <a:rPr dirty="0" err="1"/>
              <a:t>berechnet</a:t>
            </a:r>
            <a:r>
              <a:rPr dirty="0"/>
              <a:t> und </a:t>
            </a:r>
            <a:r>
              <a:rPr dirty="0" err="1"/>
              <a:t>mitübertragen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.</a:t>
            </a:r>
          </a:p>
          <a:p>
            <a:pPr>
              <a:defRPr/>
            </a:pPr>
            <a:r>
              <a:rPr dirty="0" err="1"/>
              <a:t>Gibt</a:t>
            </a:r>
            <a:r>
              <a:rPr dirty="0"/>
              <a:t> </a:t>
            </a:r>
            <a:r>
              <a:rPr dirty="0" err="1"/>
              <a:t>es</a:t>
            </a:r>
            <a:r>
              <a:rPr dirty="0"/>
              <a:t> in </a:t>
            </a:r>
            <a:r>
              <a:rPr dirty="0" err="1"/>
              <a:t>einer</a:t>
            </a:r>
            <a:r>
              <a:rPr dirty="0"/>
              <a:t> </a:t>
            </a:r>
            <a:r>
              <a:rPr dirty="0" err="1"/>
              <a:t>Zeile</a:t>
            </a:r>
            <a:r>
              <a:rPr dirty="0"/>
              <a:t> (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Spalte</a:t>
            </a:r>
            <a:r>
              <a:rPr dirty="0"/>
              <a:t>)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gerade</a:t>
            </a:r>
            <a:r>
              <a:rPr dirty="0"/>
              <a:t> </a:t>
            </a:r>
            <a:r>
              <a:rPr dirty="0" err="1"/>
              <a:t>Anzahl</a:t>
            </a:r>
            <a:r>
              <a:rPr dirty="0"/>
              <a:t> </a:t>
            </a:r>
            <a:r>
              <a:rPr dirty="0" err="1"/>
              <a:t>Bitfehler</a:t>
            </a:r>
            <a:r>
              <a:rPr dirty="0"/>
              <a:t>, so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diese</a:t>
            </a:r>
            <a:r>
              <a:rPr dirty="0"/>
              <a:t> in der Regel </a:t>
            </a:r>
            <a:r>
              <a:rPr dirty="0" err="1"/>
              <a:t>immer</a:t>
            </a:r>
            <a:r>
              <a:rPr dirty="0"/>
              <a:t> </a:t>
            </a:r>
            <a:r>
              <a:rPr dirty="0" err="1"/>
              <a:t>noch</a:t>
            </a:r>
            <a:r>
              <a:rPr dirty="0"/>
              <a:t> </a:t>
            </a:r>
            <a:r>
              <a:rPr dirty="0" err="1"/>
              <a:t>anhand</a:t>
            </a:r>
            <a:r>
              <a:rPr dirty="0"/>
              <a:t> der </a:t>
            </a:r>
            <a:r>
              <a:rPr dirty="0" err="1"/>
              <a:t>Parität</a:t>
            </a:r>
            <a:r>
              <a:rPr dirty="0"/>
              <a:t> der </a:t>
            </a:r>
            <a:r>
              <a:rPr dirty="0" err="1"/>
              <a:t>betroffenen</a:t>
            </a:r>
            <a:r>
              <a:rPr dirty="0"/>
              <a:t> </a:t>
            </a:r>
            <a:r>
              <a:rPr dirty="0" err="1"/>
              <a:t>Spalte</a:t>
            </a:r>
            <a:r>
              <a:rPr dirty="0"/>
              <a:t> (</a:t>
            </a:r>
            <a:r>
              <a:rPr dirty="0" err="1"/>
              <a:t>bzw</a:t>
            </a:r>
            <a:r>
              <a:rPr dirty="0"/>
              <a:t>. </a:t>
            </a:r>
            <a:r>
              <a:rPr dirty="0" err="1"/>
              <a:t>Zeile</a:t>
            </a:r>
            <a:r>
              <a:rPr dirty="0"/>
              <a:t>) </a:t>
            </a:r>
            <a:r>
              <a:rPr dirty="0" err="1"/>
              <a:t>erkannt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.</a:t>
            </a:r>
          </a:p>
          <a:p>
            <a:pPr>
              <a:defRPr/>
            </a:pPr>
            <a:r>
              <a:rPr dirty="0"/>
              <a:t>Daher: Die </a:t>
            </a:r>
            <a:r>
              <a:rPr dirty="0" err="1"/>
              <a:t>Restfehlerrate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</a:t>
            </a:r>
            <a:r>
              <a:rPr dirty="0" err="1"/>
              <a:t>wesentlich</a:t>
            </a:r>
            <a:r>
              <a:rPr dirty="0"/>
              <a:t> </a:t>
            </a:r>
            <a:r>
              <a:rPr dirty="0" err="1"/>
              <a:t>geringer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</a:t>
            </a:r>
            <a:r>
              <a:rPr dirty="0" err="1"/>
              <a:t>einfacher</a:t>
            </a:r>
            <a:r>
              <a:rPr dirty="0"/>
              <a:t> </a:t>
            </a:r>
            <a:r>
              <a:rPr dirty="0" err="1"/>
              <a:t>Paritätsprüfung</a:t>
            </a:r>
            <a:r>
              <a:rPr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984018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4000" dirty="0" err="1"/>
              <a:t>Zyklische</a:t>
            </a:r>
            <a:r>
              <a:rPr sz="4000" dirty="0"/>
              <a:t> </a:t>
            </a:r>
            <a:r>
              <a:rPr sz="4000" dirty="0" err="1"/>
              <a:t>Redundanzprüfung</a:t>
            </a:r>
            <a:r>
              <a:rPr lang="de-DE" sz="4000" dirty="0"/>
              <a:t> (CRC)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690689"/>
            <a:ext cx="7886700" cy="466750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defRPr/>
            </a:pPr>
            <a:r>
              <a:rPr sz="2200" dirty="0"/>
              <a:t>Eine </a:t>
            </a:r>
            <a:r>
              <a:rPr sz="2200" dirty="0" err="1"/>
              <a:t>Nutzdatenbitfolge</a:t>
            </a:r>
            <a:r>
              <a:rPr sz="2200" dirty="0"/>
              <a:t> S </a:t>
            </a:r>
            <a:r>
              <a:rPr sz="2200" dirty="0" err="1"/>
              <a:t>wird</a:t>
            </a:r>
            <a:r>
              <a:rPr sz="2200" dirty="0"/>
              <a:t> </a:t>
            </a:r>
            <a:r>
              <a:rPr sz="2200" dirty="0" err="1"/>
              <a:t>als</a:t>
            </a:r>
            <a:r>
              <a:rPr sz="2200" dirty="0"/>
              <a:t> </a:t>
            </a:r>
            <a:r>
              <a:rPr sz="2200" dirty="0" err="1"/>
              <a:t>Binärpolynom</a:t>
            </a:r>
            <a:r>
              <a:rPr sz="2200" dirty="0"/>
              <a:t> </a:t>
            </a:r>
            <a:r>
              <a:rPr sz="2200" dirty="0" err="1"/>
              <a:t>aufgefasst</a:t>
            </a:r>
            <a:r>
              <a:rPr sz="2200" dirty="0"/>
              <a:t>.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200" dirty="0"/>
              <a:t>Die </a:t>
            </a:r>
            <a:r>
              <a:rPr sz="2200" dirty="0" err="1"/>
              <a:t>Prüfsumme</a:t>
            </a:r>
            <a:r>
              <a:rPr sz="2200" dirty="0"/>
              <a:t> Q, </a:t>
            </a:r>
            <a:r>
              <a:rPr sz="2200" dirty="0" err="1"/>
              <a:t>wird</a:t>
            </a:r>
            <a:r>
              <a:rPr sz="2200" dirty="0"/>
              <a:t> </a:t>
            </a:r>
            <a:r>
              <a:rPr sz="2200" dirty="0" err="1"/>
              <a:t>mit</a:t>
            </a:r>
            <a:r>
              <a:rPr sz="2200" dirty="0"/>
              <a:t> </a:t>
            </a:r>
            <a:r>
              <a:rPr sz="2200" dirty="0" err="1"/>
              <a:t>Hilfe</a:t>
            </a:r>
            <a:r>
              <a:rPr sz="2200" dirty="0"/>
              <a:t> </a:t>
            </a:r>
            <a:r>
              <a:rPr sz="2200" dirty="0" err="1"/>
              <a:t>eines</a:t>
            </a:r>
            <a:r>
              <a:rPr sz="2200" dirty="0"/>
              <a:t> </a:t>
            </a:r>
            <a:r>
              <a:rPr sz="2200" dirty="0" err="1"/>
              <a:t>vorher</a:t>
            </a:r>
            <a:r>
              <a:rPr sz="2200" dirty="0"/>
              <a:t> </a:t>
            </a:r>
            <a:r>
              <a:rPr sz="2200" dirty="0" err="1"/>
              <a:t>vereinbartem</a:t>
            </a:r>
            <a:r>
              <a:rPr sz="2200" dirty="0"/>
              <a:t> </a:t>
            </a:r>
            <a:r>
              <a:rPr sz="2200" dirty="0" err="1"/>
              <a:t>Generatorpolynom</a:t>
            </a:r>
            <a:r>
              <a:rPr sz="2200" dirty="0"/>
              <a:t> G </a:t>
            </a:r>
            <a:r>
              <a:rPr sz="2200" dirty="0" err="1"/>
              <a:t>vom</a:t>
            </a:r>
            <a:r>
              <a:rPr sz="2200" dirty="0"/>
              <a:t> Grad r </a:t>
            </a:r>
            <a:r>
              <a:rPr sz="2200" dirty="0" err="1"/>
              <a:t>berechnet</a:t>
            </a:r>
            <a:r>
              <a:rPr sz="2200" dirty="0"/>
              <a:t>:</a:t>
            </a:r>
            <a:br>
              <a:rPr sz="2200" dirty="0"/>
            </a:br>
            <a:r>
              <a:rPr sz="2200" dirty="0"/>
              <a:t>Q </a:t>
            </a:r>
            <a:r>
              <a:rPr sz="2200" dirty="0" err="1"/>
              <a:t>ist</a:t>
            </a:r>
            <a:r>
              <a:rPr sz="2200" dirty="0"/>
              <a:t> der Rest der </a:t>
            </a:r>
            <a:r>
              <a:rPr sz="2200" dirty="0" err="1"/>
              <a:t>Polynomdivision</a:t>
            </a:r>
            <a:r>
              <a:rPr sz="2200" dirty="0"/>
              <a:t> von (</a:t>
            </a:r>
            <a:r>
              <a:rPr sz="2200" dirty="0" err="1"/>
              <a:t>x</a:t>
            </a:r>
            <a:r>
              <a:rPr sz="2200" baseline="30000" dirty="0" err="1"/>
              <a:t>r</a:t>
            </a:r>
            <a:r>
              <a:rPr sz="2200" dirty="0"/>
              <a:t> * S)/G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200" dirty="0" err="1"/>
              <a:t>Übertragen</a:t>
            </a:r>
            <a:r>
              <a:rPr sz="2200" dirty="0"/>
              <a:t> </a:t>
            </a:r>
            <a:r>
              <a:rPr sz="2200" dirty="0" err="1"/>
              <a:t>wird</a:t>
            </a:r>
            <a:r>
              <a:rPr sz="2200" dirty="0"/>
              <a:t> U = S * 2</a:t>
            </a:r>
            <a:r>
              <a:rPr sz="2200" baseline="30000" dirty="0"/>
              <a:t>r</a:t>
            </a:r>
            <a:r>
              <a:rPr sz="2200" dirty="0"/>
              <a:t> XOR Q (Dies </a:t>
            </a:r>
            <a:r>
              <a:rPr sz="2200" dirty="0" err="1"/>
              <a:t>entspricht</a:t>
            </a:r>
            <a:r>
              <a:rPr sz="2200" dirty="0"/>
              <a:t> </a:t>
            </a:r>
            <a:r>
              <a:rPr sz="2200" dirty="0" err="1"/>
              <a:t>genau</a:t>
            </a:r>
            <a:r>
              <a:rPr sz="2200" dirty="0"/>
              <a:t> den </a:t>
            </a:r>
            <a:r>
              <a:rPr sz="2200" dirty="0" err="1"/>
              <a:t>Nutzdaten</a:t>
            </a:r>
            <a:r>
              <a:rPr sz="2200" dirty="0"/>
              <a:t> S </a:t>
            </a:r>
            <a:r>
              <a:rPr sz="2200" dirty="0" err="1"/>
              <a:t>gefolgt</a:t>
            </a:r>
            <a:r>
              <a:rPr sz="2200" dirty="0"/>
              <a:t> von Q, </a:t>
            </a:r>
            <a:r>
              <a:rPr sz="2200" dirty="0" err="1"/>
              <a:t>wobei</a:t>
            </a:r>
            <a:r>
              <a:rPr sz="2200" dirty="0"/>
              <a:t> Q </a:t>
            </a:r>
            <a:r>
              <a:rPr sz="2200" dirty="0" err="1"/>
              <a:t>mit</a:t>
            </a:r>
            <a:r>
              <a:rPr sz="2200" dirty="0"/>
              <a:t> </a:t>
            </a:r>
            <a:r>
              <a:rPr sz="2200" dirty="0" err="1"/>
              <a:t>führenden</a:t>
            </a:r>
            <a:r>
              <a:rPr sz="2200" dirty="0"/>
              <a:t> </a:t>
            </a:r>
            <a:r>
              <a:rPr sz="2200" dirty="0" err="1"/>
              <a:t>Nullen</a:t>
            </a:r>
            <a:r>
              <a:rPr sz="2200" dirty="0"/>
              <a:t> auf r </a:t>
            </a:r>
            <a:r>
              <a:rPr sz="2200" dirty="0" err="1"/>
              <a:t>Stellen</a:t>
            </a:r>
            <a:r>
              <a:rPr sz="2200" dirty="0"/>
              <a:t> </a:t>
            </a:r>
            <a:r>
              <a:rPr sz="2200" dirty="0" err="1"/>
              <a:t>aufgefüllt</a:t>
            </a:r>
            <a:r>
              <a:rPr sz="2200" dirty="0"/>
              <a:t> </a:t>
            </a:r>
            <a:r>
              <a:rPr sz="2200" dirty="0" err="1"/>
              <a:t>wird</a:t>
            </a:r>
            <a:r>
              <a:rPr sz="2200" dirty="0"/>
              <a:t>.)</a:t>
            </a:r>
            <a:endParaRPr dirty="0"/>
          </a:p>
          <a:p>
            <a:pPr>
              <a:lnSpc>
                <a:spcPct val="70000"/>
              </a:lnSpc>
              <a:defRPr/>
            </a:pPr>
            <a:endParaRPr dirty="0"/>
          </a:p>
          <a:p>
            <a:pPr>
              <a:lnSpc>
                <a:spcPct val="70000"/>
              </a:lnSpc>
              <a:defRPr/>
            </a:pPr>
            <a:endParaRPr dirty="0"/>
          </a:p>
          <a:p>
            <a:pPr>
              <a:lnSpc>
                <a:spcPct val="70000"/>
              </a:lnSpc>
              <a:defRPr/>
            </a:pPr>
            <a:r>
              <a:rPr sz="2200" dirty="0"/>
              <a:t>In der Praxis </a:t>
            </a:r>
            <a:r>
              <a:rPr sz="2200" dirty="0" err="1"/>
              <a:t>kann</a:t>
            </a:r>
            <a:r>
              <a:rPr sz="2200" dirty="0"/>
              <a:t> CRC </a:t>
            </a:r>
            <a:r>
              <a:rPr sz="2200" dirty="0" err="1"/>
              <a:t>als</a:t>
            </a:r>
            <a:r>
              <a:rPr sz="2200" dirty="0"/>
              <a:t> </a:t>
            </a:r>
            <a:r>
              <a:rPr sz="2200" dirty="0" err="1"/>
              <a:t>rückgekoppelte</a:t>
            </a:r>
            <a:r>
              <a:rPr sz="2200" dirty="0"/>
              <a:t> </a:t>
            </a:r>
            <a:r>
              <a:rPr sz="2200" dirty="0" err="1"/>
              <a:t>Schieberegister-schaltung</a:t>
            </a:r>
            <a:r>
              <a:rPr sz="2200" dirty="0"/>
              <a:t> </a:t>
            </a:r>
            <a:r>
              <a:rPr sz="2200" dirty="0" err="1"/>
              <a:t>effizient</a:t>
            </a:r>
            <a:r>
              <a:rPr sz="2200" dirty="0"/>
              <a:t> in Hardware </a:t>
            </a:r>
            <a:r>
              <a:rPr sz="2200" dirty="0" err="1"/>
              <a:t>implementiert</a:t>
            </a:r>
            <a:r>
              <a:rPr sz="2200" dirty="0"/>
              <a:t> </a:t>
            </a:r>
            <a:r>
              <a:rPr sz="2200" dirty="0" err="1"/>
              <a:t>werden</a:t>
            </a:r>
            <a:r>
              <a:rPr sz="2200" dirty="0"/>
              <a:t>.</a:t>
            </a:r>
            <a:br>
              <a:rPr sz="2200" dirty="0"/>
            </a:br>
            <a:endParaRPr dirty="0"/>
          </a:p>
          <a:p>
            <a:pPr>
              <a:lnSpc>
                <a:spcPct val="70000"/>
              </a:lnSpc>
              <a:defRPr/>
            </a:pP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899592" y="3789040"/>
          <a:ext cx="7061199" cy="370840"/>
        </p:xfrm>
        <a:graphic>
          <a:graphicData uri="http://schemas.openxmlformats.org/drawingml/2006/table">
            <a:tbl>
              <a:tblPr firstRow="1" bandRow="1"/>
              <a:tblGrid>
                <a:gridCol w="2311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t>Übertragungsfolge U = 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 err="1"/>
                        <a:t>Sendefolge</a:t>
                      </a:r>
                      <a:r>
                        <a:rPr dirty="0"/>
                        <a:t> S (</a:t>
                      </a:r>
                      <a:r>
                        <a:rPr dirty="0" err="1"/>
                        <a:t>Nutzdaten</a:t>
                      </a:r>
                      <a:r>
                        <a:rPr dirty="0"/>
                        <a:t>)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dirty="0" err="1"/>
                        <a:t>Prüfsumme</a:t>
                      </a:r>
                      <a:r>
                        <a:rPr dirty="0"/>
                        <a:t> Q (r Bits)</a:t>
                      </a: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5911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CRC: Rechenbeispiel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95000"/>
              </a:lnSpc>
              <a:defRPr/>
            </a:pPr>
            <a:r>
              <a:rPr sz="2600" dirty="0" err="1"/>
              <a:t>Senderseite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200" dirty="0" err="1"/>
              <a:t>Sei</a:t>
            </a:r>
            <a:r>
              <a:rPr sz="2200" dirty="0"/>
              <a:t> G = x</a:t>
            </a:r>
            <a:r>
              <a:rPr sz="2200" baseline="30000" dirty="0"/>
              <a:t>5</a:t>
            </a:r>
            <a:r>
              <a:rPr sz="2200" dirty="0"/>
              <a:t> + x</a:t>
            </a:r>
            <a:r>
              <a:rPr sz="2200" baseline="30000" dirty="0"/>
              <a:t>4</a:t>
            </a:r>
            <a:r>
              <a:rPr sz="2200" dirty="0"/>
              <a:t> + x</a:t>
            </a:r>
            <a:r>
              <a:rPr sz="2200" baseline="30000" dirty="0"/>
              <a:t>2</a:t>
            </a:r>
            <a:r>
              <a:rPr sz="2200" dirty="0"/>
              <a:t> + 1 (110101)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200" dirty="0" err="1"/>
              <a:t>Sei</a:t>
            </a:r>
            <a:r>
              <a:rPr sz="2200" dirty="0"/>
              <a:t> S = x</a:t>
            </a:r>
            <a:r>
              <a:rPr sz="2200" baseline="30000" dirty="0"/>
              <a:t>9</a:t>
            </a:r>
            <a:r>
              <a:rPr sz="2200" dirty="0"/>
              <a:t> + x</a:t>
            </a:r>
            <a:r>
              <a:rPr sz="2200" baseline="30000" dirty="0"/>
              <a:t>5</a:t>
            </a:r>
            <a:r>
              <a:rPr sz="2200" dirty="0"/>
              <a:t> + x</a:t>
            </a:r>
            <a:r>
              <a:rPr sz="2200" baseline="30000" dirty="0"/>
              <a:t>2</a:t>
            </a:r>
            <a:r>
              <a:rPr sz="2200" dirty="0"/>
              <a:t> + 1 (</a:t>
            </a:r>
            <a:r>
              <a:rPr sz="2200" dirty="0">
                <a:solidFill>
                  <a:srgbClr val="0070C0"/>
                </a:solidFill>
              </a:rPr>
              <a:t>1000100101</a:t>
            </a:r>
            <a:r>
              <a:rPr sz="2200" dirty="0"/>
              <a:t>)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200" dirty="0"/>
              <a:t>Q = (x</a:t>
            </a:r>
            <a:r>
              <a:rPr sz="2200" baseline="30000" dirty="0"/>
              <a:t>5</a:t>
            </a:r>
            <a:r>
              <a:rPr sz="2200" dirty="0"/>
              <a:t> * S)/G = x + 1 (</a:t>
            </a:r>
            <a:r>
              <a:rPr sz="2200" dirty="0">
                <a:solidFill>
                  <a:srgbClr val="FF0000"/>
                </a:solidFill>
              </a:rPr>
              <a:t>11</a:t>
            </a:r>
            <a:r>
              <a:rPr sz="2200" dirty="0"/>
              <a:t>) </a:t>
            </a:r>
            <a:r>
              <a:rPr lang="de-DE" sz="2200" dirty="0">
                <a:sym typeface="Wingdings" panose="05000000000000000000" pitchFamily="2" charset="2"/>
              </a:rPr>
              <a:t></a:t>
            </a:r>
            <a:r>
              <a:rPr sz="2200" dirty="0"/>
              <a:t> = </a:t>
            </a:r>
            <a:r>
              <a:rPr sz="2200" dirty="0">
                <a:solidFill>
                  <a:srgbClr val="0070C0"/>
                </a:solidFill>
              </a:rPr>
              <a:t>1000100101</a:t>
            </a:r>
            <a:r>
              <a:rPr sz="2200" dirty="0"/>
              <a:t>000</a:t>
            </a:r>
            <a:r>
              <a:rPr sz="2200" dirty="0">
                <a:solidFill>
                  <a:srgbClr val="FF0000"/>
                </a:solidFill>
              </a:rPr>
              <a:t>11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600" dirty="0" err="1"/>
              <a:t>Empfängerseite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200" dirty="0" err="1"/>
              <a:t>Empfänger</a:t>
            </a:r>
            <a:r>
              <a:rPr sz="2200" dirty="0"/>
              <a:t> </a:t>
            </a:r>
            <a:r>
              <a:rPr sz="2200" dirty="0" err="1"/>
              <a:t>berechnet</a:t>
            </a:r>
            <a:r>
              <a:rPr sz="2200" dirty="0"/>
              <a:t> </a:t>
            </a:r>
            <a:r>
              <a:rPr sz="2200" dirty="0" err="1"/>
              <a:t>U</a:t>
            </a:r>
            <a:r>
              <a:rPr sz="2200" baseline="-25000" dirty="0" err="1"/>
              <a:t>Empfangen</a:t>
            </a:r>
            <a:r>
              <a:rPr sz="2200" dirty="0"/>
              <a:t>/G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200" dirty="0"/>
              <a:t>Division </a:t>
            </a:r>
            <a:r>
              <a:rPr sz="2200" dirty="0" err="1"/>
              <a:t>mit</a:t>
            </a:r>
            <a:r>
              <a:rPr sz="2200" dirty="0"/>
              <a:t> Rest </a:t>
            </a:r>
            <a:r>
              <a:rPr lang="de-DE" sz="2200" dirty="0">
                <a:sym typeface="Wingdings" panose="05000000000000000000" pitchFamily="2" charset="2"/>
              </a:rPr>
              <a:t></a:t>
            </a:r>
            <a:r>
              <a:rPr sz="2200" dirty="0"/>
              <a:t> </a:t>
            </a:r>
            <a:r>
              <a:rPr sz="2200" dirty="0" err="1"/>
              <a:t>Bitfehler</a:t>
            </a:r>
            <a:r>
              <a:rPr sz="2200" dirty="0"/>
              <a:t> in der </a:t>
            </a:r>
            <a:r>
              <a:rPr sz="2200" dirty="0" err="1"/>
              <a:t>Übertragung</a:t>
            </a:r>
            <a:r>
              <a:rPr sz="2200" dirty="0"/>
              <a:t> 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200" dirty="0"/>
              <a:t>Division </a:t>
            </a:r>
            <a:r>
              <a:rPr sz="2200" dirty="0" err="1"/>
              <a:t>ohne</a:t>
            </a:r>
            <a:r>
              <a:rPr sz="2200" dirty="0"/>
              <a:t> Rest </a:t>
            </a:r>
            <a:r>
              <a:rPr lang="de-DE" sz="2200" dirty="0">
                <a:sym typeface="Wingdings" panose="05000000000000000000" pitchFamily="2" charset="2"/>
              </a:rPr>
              <a:t></a:t>
            </a:r>
            <a:r>
              <a:rPr sz="2200" dirty="0"/>
              <a:t> </a:t>
            </a:r>
            <a:r>
              <a:rPr sz="2200" dirty="0" err="1"/>
              <a:t>Übertragung</a:t>
            </a:r>
            <a:r>
              <a:rPr sz="2200" dirty="0"/>
              <a:t> </a:t>
            </a:r>
            <a:r>
              <a:rPr sz="2200" dirty="0" err="1"/>
              <a:t>fehlerfrei</a:t>
            </a:r>
            <a:endParaRPr dirty="0"/>
          </a:p>
          <a:p>
            <a:pPr lvl="1">
              <a:lnSpc>
                <a:spcPct val="70000"/>
              </a:lnSpc>
              <a:defRPr/>
            </a:pPr>
            <a:r>
              <a:rPr sz="2200" dirty="0" err="1"/>
              <a:t>oder</a:t>
            </a:r>
            <a:r>
              <a:rPr sz="2200" dirty="0"/>
              <a:t> </a:t>
            </a:r>
            <a:r>
              <a:rPr sz="2200" dirty="0" err="1"/>
              <a:t>Fehler</a:t>
            </a:r>
            <a:r>
              <a:rPr sz="2200" dirty="0"/>
              <a:t> </a:t>
            </a:r>
            <a:r>
              <a:rPr sz="2200" dirty="0" err="1"/>
              <a:t>ist</a:t>
            </a:r>
            <a:r>
              <a:rPr sz="2200" dirty="0"/>
              <a:t> </a:t>
            </a:r>
            <a:r>
              <a:rPr sz="2200" dirty="0" err="1"/>
              <a:t>Vielfaches</a:t>
            </a:r>
            <a:r>
              <a:rPr sz="2200" dirty="0"/>
              <a:t> von G, </a:t>
            </a:r>
            <a:r>
              <a:rPr sz="2200" dirty="0" err="1"/>
              <a:t>d.h</a:t>
            </a:r>
            <a:r>
              <a:rPr sz="2200" dirty="0"/>
              <a:t>. </a:t>
            </a:r>
            <a:r>
              <a:rPr sz="2200" dirty="0" err="1"/>
              <a:t>nicht</a:t>
            </a:r>
            <a:r>
              <a:rPr sz="2200" dirty="0"/>
              <a:t> </a:t>
            </a:r>
            <a:r>
              <a:rPr sz="2200" dirty="0" err="1"/>
              <a:t>erkennbar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600" dirty="0" err="1"/>
              <a:t>Fehlerhafte</a:t>
            </a:r>
            <a:r>
              <a:rPr sz="2600" dirty="0"/>
              <a:t> </a:t>
            </a:r>
            <a:r>
              <a:rPr sz="2600" dirty="0" err="1"/>
              <a:t>Sendung</a:t>
            </a:r>
            <a:r>
              <a:rPr sz="2600" dirty="0"/>
              <a:t>: H = U + F wo F </a:t>
            </a:r>
            <a:r>
              <a:rPr sz="2600" dirty="0" err="1"/>
              <a:t>Fehlerpolynom</a:t>
            </a:r>
            <a:endParaRPr dirty="0"/>
          </a:p>
          <a:p>
            <a:pPr>
              <a:lnSpc>
                <a:spcPct val="70000"/>
              </a:lnSpc>
              <a:defRPr/>
            </a:pPr>
            <a:r>
              <a:rPr sz="2600" dirty="0" err="1"/>
              <a:t>Ziel</a:t>
            </a:r>
            <a:r>
              <a:rPr sz="2600" dirty="0"/>
              <a:t>: G so </a:t>
            </a:r>
            <a:r>
              <a:rPr sz="2600" dirty="0" err="1"/>
              <a:t>wählen</a:t>
            </a:r>
            <a:r>
              <a:rPr sz="2600" dirty="0"/>
              <a:t>, </a:t>
            </a:r>
            <a:r>
              <a:rPr sz="2600" dirty="0" err="1"/>
              <a:t>dass</a:t>
            </a:r>
            <a:r>
              <a:rPr sz="2600" dirty="0"/>
              <a:t> F </a:t>
            </a:r>
            <a:r>
              <a:rPr sz="2600" dirty="0" err="1"/>
              <a:t>für</a:t>
            </a:r>
            <a:r>
              <a:rPr sz="2600" dirty="0"/>
              <a:t> </a:t>
            </a:r>
            <a:r>
              <a:rPr sz="2600" dirty="0" err="1"/>
              <a:t>gängige</a:t>
            </a:r>
            <a:r>
              <a:rPr sz="2600" dirty="0"/>
              <a:t> </a:t>
            </a:r>
            <a:r>
              <a:rPr sz="2600" dirty="0" err="1"/>
              <a:t>Fehlermuster</a:t>
            </a:r>
            <a:r>
              <a:rPr sz="2600" dirty="0"/>
              <a:t> </a:t>
            </a:r>
            <a:r>
              <a:rPr sz="2600" dirty="0" err="1"/>
              <a:t>kein</a:t>
            </a:r>
            <a:r>
              <a:rPr sz="2600" dirty="0"/>
              <a:t> </a:t>
            </a:r>
            <a:r>
              <a:rPr sz="2600" dirty="0" err="1"/>
              <a:t>Vielfaches</a:t>
            </a:r>
            <a:r>
              <a:rPr sz="2600" dirty="0"/>
              <a:t> von G </a:t>
            </a:r>
            <a:r>
              <a:rPr sz="2600" dirty="0" err="1"/>
              <a:t>ist</a:t>
            </a:r>
            <a:r>
              <a:rPr sz="2600" dirty="0"/>
              <a:t>.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192479357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84EFB1-6804-40BC-9777-4482E2E48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Alle 1-Bit Fehler, falls G(X) mehr als einen Term ungleich 0 hat.</a:t>
            </a:r>
          </a:p>
          <a:p>
            <a:r>
              <a:rPr lang="de-DE" dirty="0"/>
              <a:t>Alle 2-Bit Fehler, falls G(X) einen Faktor mit drei oder mehr Summanden hat</a:t>
            </a:r>
          </a:p>
          <a:p>
            <a:r>
              <a:rPr lang="de-DE" dirty="0"/>
              <a:t>Jede ungerade Anzahl an Fehler, solange G(X) einen Faktor (X+1) hat</a:t>
            </a:r>
          </a:p>
          <a:p>
            <a:r>
              <a:rPr lang="de-DE" dirty="0"/>
              <a:t>Jeden zusammenhängenden Fehler (Fehlerburst), dessen Länge nicht größer als r ist.</a:t>
            </a:r>
          </a:p>
          <a:p>
            <a:r>
              <a:rPr lang="de-DE" dirty="0"/>
              <a:t>Einen Teil der Bursts mit r+1 Bits</a:t>
            </a:r>
          </a:p>
          <a:p>
            <a:r>
              <a:rPr lang="de-DE" dirty="0"/>
              <a:t>Einen Teil der Bursts mit mehr als r+1 Bits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E804E2-476D-4303-869F-0938BB23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C60DBD-E3AA-4931-AA75-1D861EBC58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de-DE" dirty="0"/>
              <a:t>CRC: Fehlererkennung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60779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0E3AE-6E74-45C7-A94D-F9F9A6BC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CRC: Beispielanwendungen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E8B905-CE69-4CF4-B556-B6E81E1D5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2659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Auswahl an Generatorproblemen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CRC-16 und CRC-CCITT im Wesentlichen gleich gut</a:t>
            </a:r>
          </a:p>
          <a:p>
            <a:pPr lvl="1"/>
            <a:r>
              <a:rPr lang="de-DE" dirty="0"/>
              <a:t>Bitfilterlänge von maximal (2</a:t>
            </a:r>
            <a:r>
              <a:rPr lang="de-DE" baseline="30000" dirty="0"/>
              <a:t>15</a:t>
            </a:r>
            <a:r>
              <a:rPr lang="de-DE" dirty="0"/>
              <a:t> – 1 = 32767)</a:t>
            </a:r>
          </a:p>
          <a:p>
            <a:pPr lvl="1"/>
            <a:r>
              <a:rPr lang="de-DE" dirty="0"/>
              <a:t>Eingesetzt z.B. in HDLC</a:t>
            </a:r>
          </a:p>
          <a:p>
            <a:pPr lvl="1"/>
            <a:r>
              <a:rPr lang="de-DE" dirty="0"/>
              <a:t>Bis zu 4095 Oktetten (Bytes) optimal geschützt.</a:t>
            </a:r>
          </a:p>
          <a:p>
            <a:r>
              <a:rPr lang="de-DE" dirty="0"/>
              <a:t>CRC-32</a:t>
            </a:r>
          </a:p>
          <a:p>
            <a:pPr lvl="1"/>
            <a:r>
              <a:rPr lang="de-DE" dirty="0"/>
              <a:t>Einsatz in Ethernet seit 1980</a:t>
            </a:r>
          </a:p>
          <a:p>
            <a:pPr lvl="1"/>
            <a:r>
              <a:rPr lang="de-DE" dirty="0"/>
              <a:t>Erkennt alle  Fehler mit ungerade Anzahl an Bits</a:t>
            </a:r>
          </a:p>
          <a:p>
            <a:pPr lvl="1"/>
            <a:r>
              <a:rPr lang="de-DE" dirty="0"/>
              <a:t>Erkennt alle Bursts der Länge &lt;= 32</a:t>
            </a:r>
          </a:p>
          <a:p>
            <a:pPr lvl="1"/>
            <a:r>
              <a:rPr lang="de-DE" dirty="0" err="1"/>
              <a:t>Hamming</a:t>
            </a:r>
            <a:r>
              <a:rPr lang="de-DE" dirty="0"/>
              <a:t> Distanz d = 4</a:t>
            </a:r>
          </a:p>
          <a:p>
            <a:pPr lvl="1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0CC317-6519-4155-9CCD-382EA971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C90EF6C-11F7-4461-A366-849817E4C6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2726" y="1988840"/>
          <a:ext cx="7759774" cy="1368152"/>
        </p:xfrm>
        <a:graphic>
          <a:graphicData uri="http://schemas.openxmlformats.org/drawingml/2006/table">
            <a:tbl>
              <a:tblPr firstRow="1" bandRow="1"/>
              <a:tblGrid>
                <a:gridCol w="1483122">
                  <a:extLst>
                    <a:ext uri="{9D8B030D-6E8A-4147-A177-3AD203B41FA5}">
                      <a16:colId xmlns:a16="http://schemas.microsoft.com/office/drawing/2014/main" val="278997238"/>
                    </a:ext>
                  </a:extLst>
                </a:gridCol>
                <a:gridCol w="6276652">
                  <a:extLst>
                    <a:ext uri="{9D8B030D-6E8A-4147-A177-3AD203B41FA5}">
                      <a16:colId xmlns:a16="http://schemas.microsoft.com/office/drawing/2014/main" val="3894264280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de-DE" sz="1600" dirty="0"/>
                        <a:t>CRC-16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X</a:t>
                      </a:r>
                      <a:r>
                        <a:rPr lang="de-DE" sz="1600" baseline="30000" dirty="0"/>
                        <a:t>16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15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2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80446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de-DE" sz="1600" dirty="0"/>
                        <a:t>CRC-CCITT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X</a:t>
                      </a:r>
                      <a:r>
                        <a:rPr lang="de-DE" sz="1600" baseline="30000" dirty="0"/>
                        <a:t>16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12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5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44769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de-DE" sz="1600" dirty="0"/>
                        <a:t>CRC-32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X</a:t>
                      </a:r>
                      <a:r>
                        <a:rPr lang="de-DE" sz="1600" baseline="30000" dirty="0"/>
                        <a:t>32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26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23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22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16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12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11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10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8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7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5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4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2</a:t>
                      </a:r>
                      <a:r>
                        <a:rPr lang="de-DE" sz="1600" dirty="0"/>
                        <a:t> + X + 1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9883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de-DE" sz="1600" dirty="0"/>
                        <a:t>Bluetooth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X</a:t>
                      </a:r>
                      <a:r>
                        <a:rPr lang="de-DE" sz="1600" baseline="30000" dirty="0"/>
                        <a:t>8</a:t>
                      </a:r>
                      <a:r>
                        <a:rPr lang="de-DE" sz="1600" dirty="0"/>
                        <a:t> + X</a:t>
                      </a:r>
                      <a:r>
                        <a:rPr lang="de-DE" sz="1600" baseline="30000" dirty="0"/>
                        <a:t>2</a:t>
                      </a:r>
                      <a:r>
                        <a:rPr lang="de-DE" sz="1600" dirty="0"/>
                        <a:t> + X + 1</a:t>
                      </a:r>
                      <a:endParaRPr lang="de-DE" sz="16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30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3806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Selbstkorrigierende</a:t>
            </a:r>
            <a:r>
              <a:rPr dirty="0"/>
              <a:t> Cod</a:t>
            </a:r>
            <a:r>
              <a:rPr lang="de-DE" dirty="0"/>
              <a:t>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dirty="0" err="1"/>
              <a:t>Idee</a:t>
            </a:r>
            <a:r>
              <a:rPr dirty="0"/>
              <a:t>: </a:t>
            </a:r>
            <a:r>
              <a:rPr dirty="0" err="1"/>
              <a:t>Codetabelle</a:t>
            </a:r>
            <a:r>
              <a:rPr dirty="0"/>
              <a:t> </a:t>
            </a:r>
            <a:r>
              <a:rPr dirty="0" err="1"/>
              <a:t>wird</a:t>
            </a:r>
            <a:r>
              <a:rPr dirty="0"/>
              <a:t> so </a:t>
            </a:r>
            <a:r>
              <a:rPr dirty="0" err="1"/>
              <a:t>dünn</a:t>
            </a:r>
            <a:r>
              <a:rPr dirty="0"/>
              <a:t> </a:t>
            </a:r>
            <a:r>
              <a:rPr dirty="0" err="1"/>
              <a:t>besetzt</a:t>
            </a:r>
            <a:r>
              <a:rPr dirty="0"/>
              <a:t>, </a:t>
            </a:r>
            <a:r>
              <a:rPr dirty="0" err="1"/>
              <a:t>dass</a:t>
            </a:r>
            <a:r>
              <a:rPr dirty="0"/>
              <a:t> </a:t>
            </a:r>
            <a:r>
              <a:rPr dirty="0" err="1"/>
              <a:t>Verfälschung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unzulässiger</a:t>
            </a:r>
            <a:r>
              <a:rPr dirty="0"/>
              <a:t> </a:t>
            </a:r>
            <a:r>
              <a:rPr dirty="0" err="1"/>
              <a:t>Codierung</a:t>
            </a:r>
            <a:r>
              <a:rPr dirty="0"/>
              <a:t> </a:t>
            </a:r>
            <a:r>
              <a:rPr dirty="0" err="1"/>
              <a:t>führt</a:t>
            </a:r>
            <a:r>
              <a:rPr dirty="0"/>
              <a:t>. Die </a:t>
            </a:r>
            <a:r>
              <a:rPr dirty="0" err="1"/>
              <a:t>Fehlerlokalisierung</a:t>
            </a:r>
            <a:r>
              <a:rPr dirty="0"/>
              <a:t> </a:t>
            </a:r>
            <a:r>
              <a:rPr dirty="0" err="1"/>
              <a:t>ermöglicht</a:t>
            </a:r>
            <a:r>
              <a:rPr dirty="0"/>
              <a:t> </a:t>
            </a:r>
            <a:r>
              <a:rPr dirty="0" err="1"/>
              <a:t>Korrektur</a:t>
            </a:r>
            <a:r>
              <a:rPr dirty="0"/>
              <a:t>.</a:t>
            </a:r>
          </a:p>
          <a:p>
            <a:pPr>
              <a:defRPr/>
            </a:pPr>
            <a:r>
              <a:rPr dirty="0"/>
              <a:t>Hamming</a:t>
            </a:r>
            <a:r>
              <a:rPr lang="de-DE" dirty="0"/>
              <a:t>abstand</a:t>
            </a:r>
            <a:r>
              <a:rPr dirty="0"/>
              <a:t> </a:t>
            </a:r>
            <a:r>
              <a:rPr lang="de-DE" b="1" i="1" dirty="0"/>
              <a:t>d</a:t>
            </a:r>
            <a:r>
              <a:rPr lang="de-DE" dirty="0"/>
              <a:t> </a:t>
            </a:r>
            <a:r>
              <a:rPr dirty="0"/>
              <a:t>von </a:t>
            </a:r>
            <a:r>
              <a:rPr dirty="0" err="1"/>
              <a:t>Codewörtern</a:t>
            </a:r>
            <a:r>
              <a:rPr dirty="0"/>
              <a:t>: </a:t>
            </a:r>
            <a:r>
              <a:rPr dirty="0" err="1"/>
              <a:t>Anzahl</a:t>
            </a:r>
            <a:r>
              <a:rPr dirty="0"/>
              <a:t> der </a:t>
            </a:r>
            <a:r>
              <a:rPr lang="de-DE" dirty="0"/>
              <a:t>unterschiedlichen Bits zwischen zwei Codewörter</a:t>
            </a:r>
          </a:p>
          <a:p>
            <a:pPr marL="457200" lvl="1" indent="0">
              <a:buNone/>
              <a:defRPr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Logsches</a:t>
            </a:r>
            <a:r>
              <a:rPr lang="de-DE" dirty="0">
                <a:sym typeface="Wingdings" panose="05000000000000000000" pitchFamily="2" charset="2"/>
              </a:rPr>
              <a:t> „</a:t>
            </a:r>
            <a:r>
              <a:rPr lang="de-DE" dirty="0" err="1">
                <a:sym typeface="Wingdings" panose="05000000000000000000" pitchFamily="2" charset="2"/>
              </a:rPr>
              <a:t>exclusiv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order</a:t>
            </a:r>
            <a:r>
              <a:rPr lang="de-DE" dirty="0">
                <a:sym typeface="Wingdings" panose="05000000000000000000" pitchFamily="2" charset="2"/>
              </a:rPr>
              <a:t>“ (XOR)</a:t>
            </a:r>
            <a:endParaRPr dirty="0"/>
          </a:p>
          <a:p>
            <a:pPr>
              <a:defRPr/>
            </a:pPr>
            <a:r>
              <a:rPr dirty="0" err="1"/>
              <a:t>Beispiel</a:t>
            </a:r>
            <a:r>
              <a:rPr dirty="0"/>
              <a:t>:</a:t>
            </a:r>
            <a:endParaRPr lang="de-DE" dirty="0"/>
          </a:p>
          <a:p>
            <a:pPr lvl="1">
              <a:defRPr/>
            </a:pPr>
            <a:r>
              <a:rPr dirty="0">
                <a:solidFill>
                  <a:srgbClr val="FF0000"/>
                </a:solidFill>
              </a:rPr>
              <a:t>1</a:t>
            </a:r>
            <a:r>
              <a:rPr dirty="0"/>
              <a:t>011</a:t>
            </a:r>
            <a:r>
              <a:rPr dirty="0">
                <a:solidFill>
                  <a:srgbClr val="FF0000"/>
                </a:solidFill>
              </a:rPr>
              <a:t>0</a:t>
            </a:r>
            <a:r>
              <a:rPr dirty="0"/>
              <a:t>0</a:t>
            </a:r>
            <a:r>
              <a:rPr dirty="0">
                <a:solidFill>
                  <a:srgbClr val="FF0000"/>
                </a:solidFill>
              </a:rPr>
              <a:t>1</a:t>
            </a:r>
            <a:r>
              <a:rPr dirty="0"/>
              <a:t> und </a:t>
            </a:r>
            <a:r>
              <a:rPr dirty="0">
                <a:solidFill>
                  <a:srgbClr val="FF0000"/>
                </a:solidFill>
              </a:rPr>
              <a:t>0</a:t>
            </a:r>
            <a:r>
              <a:rPr dirty="0"/>
              <a:t>011</a:t>
            </a:r>
            <a:r>
              <a:rPr dirty="0">
                <a:solidFill>
                  <a:srgbClr val="FF0000"/>
                </a:solidFill>
              </a:rPr>
              <a:t>1</a:t>
            </a:r>
            <a:r>
              <a:rPr dirty="0"/>
              <a:t>0</a:t>
            </a:r>
            <a:r>
              <a:rPr dirty="0">
                <a:solidFill>
                  <a:srgbClr val="FF0000"/>
                </a:solidFill>
              </a:rPr>
              <a:t>0</a:t>
            </a:r>
            <a:r>
              <a:rPr dirty="0"/>
              <a:t> </a:t>
            </a:r>
            <a:r>
              <a:rPr dirty="0" err="1"/>
              <a:t>haben</a:t>
            </a:r>
            <a:r>
              <a:rPr dirty="0"/>
              <a:t> </a:t>
            </a:r>
            <a:r>
              <a:rPr dirty="0" err="1"/>
              <a:t>Abstand</a:t>
            </a:r>
            <a:r>
              <a:rPr lang="de-DE" dirty="0"/>
              <a:t> d=3</a:t>
            </a:r>
            <a:endParaRPr dirty="0"/>
          </a:p>
          <a:p>
            <a:pPr>
              <a:defRPr/>
            </a:pPr>
            <a:r>
              <a:rPr dirty="0" err="1"/>
              <a:t>Hammingabstand</a:t>
            </a:r>
            <a:r>
              <a:rPr dirty="0"/>
              <a:t> </a:t>
            </a:r>
            <a:r>
              <a:rPr lang="de-DE" b="1" i="1" dirty="0"/>
              <a:t>d </a:t>
            </a:r>
            <a:r>
              <a:rPr dirty="0"/>
              <a:t>von Codes: Minimum der </a:t>
            </a:r>
            <a:r>
              <a:rPr dirty="0" err="1"/>
              <a:t>Distanzen</a:t>
            </a:r>
            <a:r>
              <a:rPr dirty="0"/>
              <a:t> </a:t>
            </a:r>
            <a:r>
              <a:rPr dirty="0" err="1"/>
              <a:t>aller</a:t>
            </a:r>
            <a:r>
              <a:rPr dirty="0"/>
              <a:t> </a:t>
            </a:r>
            <a:r>
              <a:rPr dirty="0" err="1"/>
              <a:t>Paare</a:t>
            </a:r>
            <a:r>
              <a:rPr dirty="0"/>
              <a:t> von </a:t>
            </a:r>
            <a:r>
              <a:rPr dirty="0" err="1"/>
              <a:t>Codewörtern</a:t>
            </a:r>
            <a:r>
              <a:rPr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</p:spTree>
    <p:extLst>
      <p:ext uri="{BB962C8B-B14F-4D97-AF65-F5344CB8AC3E}">
        <p14:creationId xmlns:p14="http://schemas.microsoft.com/office/powerpoint/2010/main" val="34261689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58B2F-7F99-46DF-9C6C-F7EA4ABB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Relevante</a:t>
            </a:r>
            <a:r>
              <a:rPr lang="en-US" dirty="0"/>
              <a:t> Parameter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024146-0DD3-40A9-91BE-AB104F85F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Hammingabstand</a:t>
            </a:r>
            <a:r>
              <a:rPr lang="de-DE" dirty="0"/>
              <a:t> eines Code: </a:t>
            </a:r>
            <a:r>
              <a:rPr lang="de-DE" i="1" dirty="0"/>
              <a:t>d</a:t>
            </a:r>
          </a:p>
          <a:p>
            <a:endParaRPr lang="de-DE" i="1" dirty="0"/>
          </a:p>
          <a:p>
            <a:r>
              <a:rPr lang="de-DE" dirty="0"/>
              <a:t>Erkennung von </a:t>
            </a:r>
            <a:r>
              <a:rPr lang="de-DE" i="1" dirty="0"/>
              <a:t>d</a:t>
            </a:r>
            <a:r>
              <a:rPr lang="de-DE" dirty="0"/>
              <a:t> Fehler: </a:t>
            </a:r>
            <a:r>
              <a:rPr lang="de-DE" i="1" dirty="0"/>
              <a:t>d</a:t>
            </a:r>
            <a:r>
              <a:rPr lang="de-DE" dirty="0"/>
              <a:t>+1 Code</a:t>
            </a:r>
          </a:p>
          <a:p>
            <a:pPr lvl="1"/>
            <a:r>
              <a:rPr lang="de-DE" i="1" dirty="0">
                <a:sym typeface="Wingdings" panose="05000000000000000000" pitchFamily="2" charset="2"/>
              </a:rPr>
              <a:t>d</a:t>
            </a:r>
            <a:r>
              <a:rPr lang="de-DE" dirty="0">
                <a:sym typeface="Wingdings" panose="05000000000000000000" pitchFamily="2" charset="2"/>
              </a:rPr>
              <a:t> Fehler (</a:t>
            </a:r>
            <a:r>
              <a:rPr lang="de-DE" dirty="0" err="1">
                <a:sym typeface="Wingdings" panose="05000000000000000000" pitchFamily="2" charset="2"/>
              </a:rPr>
              <a:t>Bitflips</a:t>
            </a:r>
            <a:r>
              <a:rPr lang="de-DE" dirty="0">
                <a:sym typeface="Wingdings" panose="05000000000000000000" pitchFamily="2" charset="2"/>
              </a:rPr>
              <a:t>) ergeben kein anderes valides Codewort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Korrektur von </a:t>
            </a:r>
            <a:r>
              <a:rPr lang="de-DE" i="1" dirty="0"/>
              <a:t>d </a:t>
            </a:r>
            <a:r>
              <a:rPr lang="de-DE" dirty="0"/>
              <a:t>Fehler: 2</a:t>
            </a:r>
            <a:r>
              <a:rPr lang="de-DE" i="1" dirty="0"/>
              <a:t>d</a:t>
            </a:r>
            <a:r>
              <a:rPr lang="de-DE" dirty="0"/>
              <a:t>+1 Code</a:t>
            </a:r>
          </a:p>
          <a:p>
            <a:pPr lvl="1"/>
            <a:r>
              <a:rPr lang="de-DE" dirty="0"/>
              <a:t>Bei </a:t>
            </a:r>
            <a:r>
              <a:rPr lang="de-DE" i="1" dirty="0"/>
              <a:t>d </a:t>
            </a:r>
            <a:r>
              <a:rPr lang="de-DE" dirty="0"/>
              <a:t>Fehler ist das ursprüngliche Codewort immer noch näher am Fehler als jedes andere Codewort.  </a:t>
            </a:r>
          </a:p>
          <a:p>
            <a:pPr lvl="1"/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E7A88D-2BF1-49B4-A73F-B6D2CDC7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4222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6464</Words>
  <Application>Microsoft Office PowerPoint</Application>
  <PresentationFormat>Bildschirmpräsentation (4:3)</PresentationFormat>
  <Paragraphs>1088</Paragraphs>
  <Slides>101</Slides>
  <Notes>85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101</vt:i4>
      </vt:variant>
    </vt:vector>
  </HeadingPairs>
  <TitlesOfParts>
    <vt:vector size="108" baseType="lpstr">
      <vt:lpstr>Arial</vt:lpstr>
      <vt:lpstr>Calibri</vt:lpstr>
      <vt:lpstr>Calibri Light</vt:lpstr>
      <vt:lpstr>Cambria Math</vt:lpstr>
      <vt:lpstr>Helvetica</vt:lpstr>
      <vt:lpstr>Wingdings</vt:lpstr>
      <vt:lpstr>1_Office Theme</vt:lpstr>
      <vt:lpstr>Rechnernetze &amp; Verteilte Systeme</vt:lpstr>
      <vt:lpstr>Hardwarenahe Schichten</vt:lpstr>
      <vt:lpstr>Inhalt</vt:lpstr>
      <vt:lpstr>1,2, oder 3 Schichten?</vt:lpstr>
      <vt:lpstr>Systemsicht</vt:lpstr>
      <vt:lpstr>Bitübertragungsschicht (Engl. Physical Layer)</vt:lpstr>
      <vt:lpstr>Überblick:  Bitübertragungsschicht (1/2)</vt:lpstr>
      <vt:lpstr>Überblick:  Bitübertragungsschicht (2/2)</vt:lpstr>
      <vt:lpstr>Übertragungsmedien</vt:lpstr>
      <vt:lpstr>Klassifizierung der Übertragungsmedien </vt:lpstr>
      <vt:lpstr>Wichtige Aspekte und Grundbegriffe zu Übertragungsmedien </vt:lpstr>
      <vt:lpstr>Übertragungsmedien:  Durchsatz und Bitfehlerrate</vt:lpstr>
      <vt:lpstr>Eigenschaften von Medien</vt:lpstr>
      <vt:lpstr>Elektrische Leiter (1/2)</vt:lpstr>
      <vt:lpstr>Eigenschaften von Medien</vt:lpstr>
      <vt:lpstr>Eigenschaften von Medien</vt:lpstr>
      <vt:lpstr>Eigenschaften von Medien</vt:lpstr>
      <vt:lpstr>Eigenschaften von Medien</vt:lpstr>
      <vt:lpstr>Eigenschaften von Medien</vt:lpstr>
      <vt:lpstr>Eigenschaften von Medien</vt:lpstr>
      <vt:lpstr>Elektrische Leiter: Störeinflüsse und Lösungsansätze</vt:lpstr>
      <vt:lpstr>Elektrische Leiter: Verdrillte Kabel (Engl. Twisted Pair)</vt:lpstr>
      <vt:lpstr>Elektrische Leiter: Koaxialkabel (Koax)</vt:lpstr>
      <vt:lpstr>Lichtwellenleiter</vt:lpstr>
      <vt:lpstr>Lichtwellenleiter: Moden</vt:lpstr>
      <vt:lpstr>Das Elektromagnetische Spektrum und seine Verwendung</vt:lpstr>
      <vt:lpstr>Codierung und Modulation</vt:lpstr>
      <vt:lpstr>Begriffsklärung: Daten und Signale</vt:lpstr>
      <vt:lpstr>Fourierdarstellung von Signalen</vt:lpstr>
      <vt:lpstr>Fourierdarstellung von Signalen</vt:lpstr>
      <vt:lpstr>Der Bandbreiten-Begriff</vt:lpstr>
      <vt:lpstr>Abtasttheorem</vt:lpstr>
      <vt:lpstr>Abtastung (Animation)</vt:lpstr>
      <vt:lpstr>Übergänge zwischen  Daten und Signalen</vt:lpstr>
      <vt:lpstr>Bitrate vs. Baudrate</vt:lpstr>
      <vt:lpstr>Beispiel: 2-Stufencodierung</vt:lpstr>
      <vt:lpstr>Beispiel: 4-Stufencodierung</vt:lpstr>
      <vt:lpstr>Gesetz von Nyquist</vt:lpstr>
      <vt:lpstr>Gesetz von Shannon</vt:lpstr>
      <vt:lpstr>Weitere Gesetzmäßigkeiten</vt:lpstr>
      <vt:lpstr>Codierungsverfahren</vt:lpstr>
      <vt:lpstr>Beispiel: Lauflängencodierung</vt:lpstr>
      <vt:lpstr>Beispiel: Huffmann-Codierung</vt:lpstr>
      <vt:lpstr>Leitungscodierung</vt:lpstr>
      <vt:lpstr>Codierungsbeispiele (Grafik)</vt:lpstr>
      <vt:lpstr>Modulation: Prinzip</vt:lpstr>
      <vt:lpstr>Synchrone Übertragung</vt:lpstr>
      <vt:lpstr>Asynchrone Übertragung</vt:lpstr>
      <vt:lpstr>Schnittstellen</vt:lpstr>
      <vt:lpstr>Fragen zur Bitübertragungsschicht (1/2)</vt:lpstr>
      <vt:lpstr>Fragen zur Bitübertragungsschicht (2/2)</vt:lpstr>
      <vt:lpstr>Sicherungsschicht (Engl.: Data Link Layer)</vt:lpstr>
      <vt:lpstr>Aufgaben der Data Link Layer</vt:lpstr>
      <vt:lpstr>Rahmenbildung: Motivation</vt:lpstr>
      <vt:lpstr>Konzepte der Rahmenbildung</vt:lpstr>
      <vt:lpstr>Rahmenbildung: Byte count</vt:lpstr>
      <vt:lpstr>Rahmenbildung: Byte Stuffing</vt:lpstr>
      <vt:lpstr>Byte Stuffing: Beispiel</vt:lpstr>
      <vt:lpstr>Rahmenbildung: Bit Stuffing</vt:lpstr>
      <vt:lpstr>MAC: Vielfachzugriffsverfahren</vt:lpstr>
      <vt:lpstr>Überblick: Vielfachzugriffsverfahren</vt:lpstr>
      <vt:lpstr>Kategorisierung: Vielfachzugriffsverfahren</vt:lpstr>
      <vt:lpstr>Beispiel: LAN-Standard IEEE 802.x</vt:lpstr>
      <vt:lpstr>Beispiele für Verfahren an der Luftschnittstelle</vt:lpstr>
      <vt:lpstr>Wettbewerbsverfahren/ Random Access Verfahren</vt:lpstr>
      <vt:lpstr>CSMA (Engl. Carrier Sense Multiple Access)</vt:lpstr>
      <vt:lpstr>Überblick CSMA</vt:lpstr>
      <vt:lpstr>Ethernet: Überblick</vt:lpstr>
      <vt:lpstr>Ethernet: Rahmenaufbau</vt:lpstr>
      <vt:lpstr>Minimale Nachrichtengröße</vt:lpstr>
      <vt:lpstr>Kollisionserkennung</vt:lpstr>
      <vt:lpstr>Kollisionserkennung</vt:lpstr>
      <vt:lpstr>Ethernet: Rahmenlänge</vt:lpstr>
      <vt:lpstr>CSMA/CD: Konfliktbehandlung</vt:lpstr>
      <vt:lpstr>CSMA/CD:  Ablauf</vt:lpstr>
      <vt:lpstr>Switched Ethernet (1)</vt:lpstr>
      <vt:lpstr>Switched Ethernet (2)</vt:lpstr>
      <vt:lpstr>MACA (Multiple Access with Collision Avoidance)</vt:lpstr>
      <vt:lpstr>Motivation</vt:lpstr>
      <vt:lpstr>MACA: Konzeptionelle Sicht</vt:lpstr>
      <vt:lpstr>Ablauf MACAW  (MACA for Wireless)</vt:lpstr>
      <vt:lpstr>Fragen zur MAC-Teilschicht</vt:lpstr>
      <vt:lpstr>LLC-Teilschicht (Engl. Logical Link  Control Sublayer)</vt:lpstr>
      <vt:lpstr>Einordnung der LLC-Teilschicht (Schicht 2b)</vt:lpstr>
      <vt:lpstr>Aufgaben der LLC-Teilschicht (Schicht 2b bzw. 2)</vt:lpstr>
      <vt:lpstr>Bit-Fehler Erkennung</vt:lpstr>
      <vt:lpstr>Motivation</vt:lpstr>
      <vt:lpstr>Einordnung</vt:lpstr>
      <vt:lpstr>Paritätsprüfung</vt:lpstr>
      <vt:lpstr>BCC (Engl. Block Check Character)</vt:lpstr>
      <vt:lpstr>BCC: Beispiel (1)</vt:lpstr>
      <vt:lpstr>BCC: Beispiel (2)</vt:lpstr>
      <vt:lpstr>Beurteilung BCC</vt:lpstr>
      <vt:lpstr>Zyklische Redundanzprüfung (CRC)</vt:lpstr>
      <vt:lpstr>CRC: Rechenbeispiel</vt:lpstr>
      <vt:lpstr>CRC: Fehlererkennung</vt:lpstr>
      <vt:lpstr>CRC: Beispielanwendungen</vt:lpstr>
      <vt:lpstr>Selbstkorrigierende Codes</vt:lpstr>
      <vt:lpstr>Relevante Parameter</vt:lpstr>
      <vt:lpstr>Bsp.: Erkennung von 1 Bit Fehler</vt:lpstr>
      <vt:lpstr>Fragen zur LLC-Teilschicht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Rechnernetze &amp; Verteilte Systeme</dc:title>
  <dc:creator>quirin</dc:creator>
  <cp:lastModifiedBy>kowalewski</cp:lastModifiedBy>
  <cp:revision>576</cp:revision>
  <dcterms:created xsi:type="dcterms:W3CDTF">2016-01-14T15:59:31Z</dcterms:created>
  <dcterms:modified xsi:type="dcterms:W3CDTF">2018-05-11T14:52:55Z</dcterms:modified>
</cp:coreProperties>
</file>