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65" r:id="rId2"/>
    <p:sldId id="266" r:id="rId3"/>
    <p:sldId id="267" r:id="rId4"/>
    <p:sldId id="270" r:id="rId5"/>
    <p:sldId id="268" r:id="rId6"/>
    <p:sldId id="272" r:id="rId7"/>
    <p:sldId id="271" r:id="rId8"/>
    <p:sldId id="273" r:id="rId9"/>
    <p:sldId id="276" r:id="rId10"/>
    <p:sldId id="277" r:id="rId11"/>
    <p:sldId id="269" r:id="rId12"/>
    <p:sldId id="274" r:id="rId13"/>
    <p:sldId id="275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apitel 2: Namen und Adressen" id="{0A01FA3D-6A07-4A48-8595-69BF66C3E212}">
          <p14:sldIdLst>
            <p14:sldId id="265"/>
            <p14:sldId id="266"/>
            <p14:sldId id="267"/>
            <p14:sldId id="270"/>
            <p14:sldId id="268"/>
            <p14:sldId id="272"/>
            <p14:sldId id="271"/>
            <p14:sldId id="273"/>
            <p14:sldId id="276"/>
            <p14:sldId id="277"/>
            <p14:sldId id="269"/>
            <p14:sldId id="274"/>
            <p14:sldId id="275"/>
            <p14:sldId id="278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irin" initials="q" lastIdx="3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154" autoAdjust="0"/>
    <p:restoredTop sz="94660"/>
  </p:normalViewPr>
  <p:slideViewPr>
    <p:cSldViewPr snapToGrid="0">
      <p:cViewPr varScale="1">
        <p:scale>
          <a:sx n="97" d="100"/>
          <a:sy n="97" d="100"/>
        </p:scale>
        <p:origin x="-84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359A2-3D82-0B42-B949-6F38BC866D0D}" type="datetimeFigureOut">
              <a:rPr lang="de-DE" smtClean="0"/>
              <a:t>26.04.16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CA49B-A554-4846-8931-C652DD1CD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4139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0CFB8-C07B-4450-90AA-28AF97BDE110}" type="datetimeFigureOut">
              <a:rPr lang="de-DE" smtClean="0"/>
              <a:t>26.04.16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321DF-5BF9-422D-8EF4-C385F99DD2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54333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ED55-458D-0444-8B72-5BA78D1510FF}" type="datetime1">
              <a:rPr lang="de-DE" smtClean="0"/>
              <a:t>26.04.16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5301208"/>
            <a:ext cx="9144000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 descr="mnmLogo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40" y="5696143"/>
            <a:ext cx="3957321" cy="76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89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6789-BD13-9844-B55F-93C50A4E1A41}" type="datetime1">
              <a:rPr lang="de-DE" smtClean="0"/>
              <a:t>26.04.16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081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B8B3-7644-6B4C-BFBB-2A6165FD7835}" type="datetime1">
              <a:rPr lang="de-DE" smtClean="0"/>
              <a:t>26.04.16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981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1248553" y="1556792"/>
            <a:ext cx="7266270" cy="4310608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9EDE63-0EA4-8341-8C58-BC046A0058B2}" type="datetime1">
              <a:rPr lang="de-DE" sz="1108" smtClean="0"/>
              <a:t>26.04.16</a:t>
            </a:fld>
            <a:endParaRPr lang="de-DE" sz="1108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6758880" y="65202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  <a:latin typeface="Arial Black"/>
                <a:cs typeface="Arial Black"/>
              </a:defRPr>
            </a:lvl1pPr>
          </a:lstStyle>
          <a:p>
            <a:fld id="{FC51FD00-A5E7-2740-B1FF-C42AFF1C919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011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509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E1AE-EDD9-B748-830C-FEECD50C9712}" type="datetime1">
              <a:rPr lang="de-DE" smtClean="0"/>
              <a:t>26.04.16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34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18CF-97AC-C447-9B42-479966325CFB}" type="datetime1">
              <a:rPr lang="de-DE" smtClean="0"/>
              <a:t>26.04.16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279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6ED8-11C2-FF4F-8AB7-22D539FBCAF7}" type="datetime1">
              <a:rPr lang="de-DE" smtClean="0"/>
              <a:t>26.04.16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999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36F0-654C-BD4F-B23E-FCD97ECDA6CB}" type="datetime1">
              <a:rPr lang="de-DE" smtClean="0"/>
              <a:t>26.04.16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689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DB94-E9D5-544A-AA5C-A1D42931FAE6}" type="datetime1">
              <a:rPr lang="de-DE" smtClean="0"/>
              <a:t>26.04.16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32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59E2-E776-8D48-86BF-C28BC589016E}" type="datetime1">
              <a:rPr lang="de-DE" smtClean="0"/>
              <a:t>26.04.16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7278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DE90-1111-254D-802F-B26A64ED586A}" type="datetime1">
              <a:rPr lang="de-DE" smtClean="0"/>
              <a:t>26.04.16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508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42B4-F846-0C41-93B3-CDE9D6545FDC}" type="datetime1">
              <a:rPr lang="de-DE" smtClean="0"/>
              <a:t>26.04.16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363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078AB-96C0-264C-8B62-FFC9E9F0077C}" type="datetime1">
              <a:rPr lang="de-DE" smtClean="0"/>
              <a:t>26.04.16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819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Rechnernetze und verteilte Systeme                (Prof. Dr. D. Kranzlmüller)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81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6" descr="mnmLogoNeu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8" y="6398990"/>
            <a:ext cx="1463040" cy="28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8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hyperlink" Target="http://www.computerhistory.org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Geschichte des Internet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Prof. Dr. Dieter Kranzlmüller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8798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Chronologie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1987: 27.000 Rechner vernetzt</a:t>
            </a:r>
          </a:p>
          <a:p>
            <a:r>
              <a:rPr lang="de-DE" dirty="0"/>
              <a:t>März 1989: Tim Berners-</a:t>
            </a:r>
            <a:r>
              <a:rPr lang="de-DE" dirty="0" smtClean="0"/>
              <a:t>Lee, „Information </a:t>
            </a:r>
            <a:r>
              <a:rPr lang="de-DE" dirty="0"/>
              <a:t>Management: A </a:t>
            </a:r>
            <a:r>
              <a:rPr lang="de-DE" dirty="0" err="1" smtClean="0"/>
              <a:t>Proposal</a:t>
            </a:r>
            <a:r>
              <a:rPr lang="de-DE" dirty="0" smtClean="0"/>
              <a:t>“, Entwurf </a:t>
            </a:r>
            <a:r>
              <a:rPr lang="de-DE" dirty="0"/>
              <a:t>für die Entwicklung des World Wide </a:t>
            </a:r>
            <a:r>
              <a:rPr lang="de-DE" dirty="0" smtClean="0"/>
              <a:t>Web (WWW)</a:t>
            </a:r>
          </a:p>
          <a:p>
            <a:r>
              <a:rPr lang="de-DE" dirty="0" smtClean="0"/>
              <a:t>1990: Internet für kommerzielle Nutzung freigegeben</a:t>
            </a:r>
          </a:p>
          <a:p>
            <a:r>
              <a:rPr lang="de-DE" dirty="0" smtClean="0"/>
              <a:t>1990: ARPANET wird außer Betrieb genommen</a:t>
            </a:r>
          </a:p>
          <a:p>
            <a:r>
              <a:rPr lang="de-DE" dirty="0" smtClean="0"/>
              <a:t>1991: WWW am CERN eingesetzt</a:t>
            </a:r>
          </a:p>
          <a:p>
            <a:r>
              <a:rPr lang="de-DE" dirty="0" smtClean="0"/>
              <a:t>1992: </a:t>
            </a:r>
            <a:r>
              <a:rPr lang="de-DE" dirty="0" err="1" smtClean="0"/>
              <a:t>Mosaic</a:t>
            </a:r>
            <a:r>
              <a:rPr lang="de-DE" dirty="0" smtClean="0"/>
              <a:t>-Browser am NCSA entwickelt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9108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Computer </a:t>
            </a:r>
            <a:r>
              <a:rPr lang="de-DE" dirty="0" err="1" smtClean="0"/>
              <a:t>History</a:t>
            </a:r>
            <a:r>
              <a:rPr lang="de-DE" dirty="0" smtClean="0"/>
              <a:t> Museum</a:t>
            </a:r>
            <a:endParaRPr lang="de-DE" dirty="0"/>
          </a:p>
        </p:txBody>
      </p:sp>
      <p:pic>
        <p:nvPicPr>
          <p:cNvPr id="13" name="Inhaltsplatzhalter 12" descr="Bildschirmfoto 2016-04-26 um 18.12.52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4" r="-914"/>
          <a:stretch>
            <a:fillRect/>
          </a:stretch>
        </p:blipFill>
        <p:spPr/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11</a:t>
            </a:fld>
            <a:endParaRPr lang="de-DE"/>
          </a:p>
        </p:txBody>
      </p:sp>
      <p:grpSp>
        <p:nvGrpSpPr>
          <p:cNvPr id="10" name="Gruppierung 9"/>
          <p:cNvGrpSpPr/>
          <p:nvPr/>
        </p:nvGrpSpPr>
        <p:grpSpPr>
          <a:xfrm>
            <a:off x="877249" y="2068858"/>
            <a:ext cx="3303609" cy="3373938"/>
            <a:chOff x="5171835" y="2985440"/>
            <a:chExt cx="3303609" cy="3373938"/>
          </a:xfrm>
        </p:grpSpPr>
        <p:pic>
          <p:nvPicPr>
            <p:cNvPr id="11" name="Bild 10" descr="DSCF152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59" t="10502" r="25112" b="12553"/>
            <a:stretch/>
          </p:blipFill>
          <p:spPr>
            <a:xfrm>
              <a:off x="5887447" y="2985440"/>
              <a:ext cx="1876851" cy="2173609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5171835" y="5159049"/>
              <a:ext cx="330360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Computer </a:t>
              </a:r>
              <a:r>
                <a:rPr lang="de-DE" dirty="0" err="1"/>
                <a:t>History</a:t>
              </a:r>
              <a:r>
                <a:rPr lang="de-DE" dirty="0"/>
                <a:t> Museum</a:t>
              </a:r>
            </a:p>
            <a:p>
              <a:pPr algn="ctr"/>
              <a:r>
                <a:rPr lang="de-DE" dirty="0"/>
                <a:t>1401 N </a:t>
              </a:r>
              <a:r>
                <a:rPr lang="de-DE" dirty="0" err="1"/>
                <a:t>Shoreline</a:t>
              </a:r>
              <a:r>
                <a:rPr lang="de-DE" dirty="0"/>
                <a:t> </a:t>
              </a:r>
              <a:r>
                <a:rPr lang="de-DE" dirty="0" err="1"/>
                <a:t>Blvd</a:t>
              </a:r>
              <a:r>
                <a:rPr lang="de-DE" dirty="0"/>
                <a:t>. </a:t>
              </a:r>
            </a:p>
            <a:p>
              <a:pPr algn="ctr"/>
              <a:r>
                <a:rPr lang="de-DE" dirty="0"/>
                <a:t>Mountain View, CA </a:t>
              </a:r>
              <a:r>
                <a:rPr lang="de-DE" dirty="0" smtClean="0"/>
                <a:t>94043</a:t>
              </a:r>
              <a:endParaRPr lang="de-DE" dirty="0"/>
            </a:p>
            <a:p>
              <a:pPr algn="ctr"/>
              <a:r>
                <a:rPr lang="de-DE" dirty="0" smtClean="0">
                  <a:hlinkClick r:id="rId4"/>
                </a:rPr>
                <a:t>http</a:t>
              </a:r>
              <a:r>
                <a:rPr lang="de-DE" dirty="0">
                  <a:hlinkClick r:id="rId4"/>
                </a:rPr>
                <a:t>://</a:t>
              </a:r>
              <a:r>
                <a:rPr lang="de-DE" dirty="0" smtClean="0">
                  <a:hlinkClick r:id="rId4"/>
                </a:rPr>
                <a:t>www.computerhistory.org</a:t>
              </a:r>
              <a:r>
                <a:rPr lang="de-DE" dirty="0" smtClean="0"/>
                <a:t> 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488477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Google Headquarter</a:t>
            </a:r>
            <a:endParaRPr lang="de-DE" dirty="0"/>
          </a:p>
        </p:txBody>
      </p:sp>
      <p:pic>
        <p:nvPicPr>
          <p:cNvPr id="11" name="Inhaltsplatzhalter 10" descr="DSCF152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68" r="-17968"/>
          <a:stretch>
            <a:fillRect/>
          </a:stretch>
        </p:blipFill>
        <p:spPr/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9646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13</a:t>
            </a:fld>
            <a:endParaRPr lang="de-DE"/>
          </a:p>
        </p:txBody>
      </p:sp>
      <p:pic>
        <p:nvPicPr>
          <p:cNvPr id="9" name="Bild 8" descr="DSCF14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2" y="91659"/>
            <a:ext cx="4379954" cy="5839939"/>
          </a:xfrm>
          <a:prstGeom prst="rect">
            <a:avLst/>
          </a:prstGeom>
        </p:spPr>
      </p:pic>
      <p:pic>
        <p:nvPicPr>
          <p:cNvPr id="10" name="Bild 9" descr="DSCF148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638" y="104752"/>
            <a:ext cx="4451706" cy="333878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594905" y="3596744"/>
            <a:ext cx="442941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1995: Larry </a:t>
            </a:r>
            <a:r>
              <a:rPr lang="de-DE" dirty="0"/>
              <a:t>Page </a:t>
            </a:r>
            <a:r>
              <a:rPr lang="de-DE" dirty="0" smtClean="0"/>
              <a:t>(22) und </a:t>
            </a:r>
            <a:r>
              <a:rPr lang="de-DE" dirty="0"/>
              <a:t>Sergey </a:t>
            </a:r>
            <a:r>
              <a:rPr lang="de-DE" dirty="0" err="1" smtClean="0"/>
              <a:t>Brin</a:t>
            </a:r>
            <a:r>
              <a:rPr lang="de-DE" dirty="0" smtClean="0"/>
              <a:t> (21) </a:t>
            </a:r>
            <a:br>
              <a:rPr lang="de-DE" dirty="0" smtClean="0"/>
            </a:br>
            <a:r>
              <a:rPr lang="de-DE" dirty="0" smtClean="0"/>
              <a:t>lernen sich </a:t>
            </a:r>
            <a:r>
              <a:rPr lang="de-DE" dirty="0"/>
              <a:t>in Stanford kennen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1996: Suchmaschine </a:t>
            </a:r>
            <a:r>
              <a:rPr lang="de-DE" dirty="0" err="1" smtClean="0"/>
              <a:t>BackRub</a:t>
            </a:r>
            <a:endParaRPr lang="de-DE" dirty="0"/>
          </a:p>
          <a:p>
            <a:endParaRPr lang="de-DE" dirty="0"/>
          </a:p>
          <a:p>
            <a:r>
              <a:rPr lang="de-DE" dirty="0" smtClean="0"/>
              <a:t>Gründung von Google am 4</a:t>
            </a:r>
            <a:r>
              <a:rPr lang="de-DE" dirty="0"/>
              <a:t>. September </a:t>
            </a:r>
            <a:r>
              <a:rPr lang="de-DE" dirty="0" smtClean="0"/>
              <a:t>1998</a:t>
            </a:r>
            <a:endParaRPr lang="de-DE" dirty="0"/>
          </a:p>
          <a:p>
            <a:r>
              <a:rPr lang="de-DE" dirty="0" smtClean="0"/>
              <a:t>Menlo </a:t>
            </a:r>
            <a:r>
              <a:rPr lang="de-DE" dirty="0"/>
              <a:t>Park, Kalifornien, </a:t>
            </a:r>
            <a:r>
              <a:rPr lang="de-DE" dirty="0" smtClean="0"/>
              <a:t>USA</a:t>
            </a:r>
          </a:p>
          <a:p>
            <a:endParaRPr lang="de-DE" dirty="0"/>
          </a:p>
          <a:p>
            <a:r>
              <a:rPr lang="de-DE" dirty="0" smtClean="0"/>
              <a:t>„</a:t>
            </a:r>
            <a:r>
              <a:rPr lang="de-DE" dirty="0" err="1" smtClean="0"/>
              <a:t>Googol</a:t>
            </a:r>
            <a:r>
              <a:rPr lang="de-DE" dirty="0" smtClean="0"/>
              <a:t>“: Zahl 1 mit 100 Nullen</a:t>
            </a:r>
          </a:p>
        </p:txBody>
      </p:sp>
    </p:spTree>
    <p:extLst>
      <p:ext uri="{BB962C8B-B14F-4D97-AF65-F5344CB8AC3E}">
        <p14:creationId xmlns:p14="http://schemas.microsoft.com/office/powerpoint/2010/main" val="403669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14</a:t>
            </a:fld>
            <a:endParaRPr lang="de-DE"/>
          </a:p>
        </p:txBody>
      </p:sp>
      <p:pic>
        <p:nvPicPr>
          <p:cNvPr id="4" name="Bild 3" descr="DSCF148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63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 Phasen des Internet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Mitte 1960 – Frühphase des Internet</a:t>
            </a:r>
          </a:p>
          <a:p>
            <a:pPr lvl="1"/>
            <a:r>
              <a:rPr lang="de-DE" dirty="0" smtClean="0"/>
              <a:t>Schaffung der Grundlagen</a:t>
            </a:r>
          </a:p>
          <a:p>
            <a:pPr lvl="1"/>
            <a:r>
              <a:rPr lang="de-DE" dirty="0" smtClean="0"/>
              <a:t>Demonstration der Technologie</a:t>
            </a:r>
          </a:p>
          <a:p>
            <a:pPr lvl="1"/>
            <a:r>
              <a:rPr lang="de-DE" dirty="0" smtClean="0"/>
              <a:t>Anwendungsfähigkeit</a:t>
            </a:r>
          </a:p>
          <a:p>
            <a:r>
              <a:rPr lang="de-DE" dirty="0" smtClean="0"/>
              <a:t>Ende 1970 </a:t>
            </a:r>
            <a:r>
              <a:rPr lang="de-DE" dirty="0"/>
              <a:t>– </a:t>
            </a:r>
            <a:r>
              <a:rPr lang="de-DE" dirty="0" smtClean="0"/>
              <a:t>Wilde Phase des Internet </a:t>
            </a:r>
          </a:p>
          <a:p>
            <a:pPr lvl="1"/>
            <a:r>
              <a:rPr lang="de-DE" dirty="0" smtClean="0"/>
              <a:t>Übergang militärische zu akademische Forschungsförderung</a:t>
            </a:r>
          </a:p>
          <a:p>
            <a:pPr lvl="1"/>
            <a:r>
              <a:rPr lang="de-DE" dirty="0"/>
              <a:t>Wachstum und internationale </a:t>
            </a:r>
            <a:r>
              <a:rPr lang="de-DE" dirty="0" smtClean="0"/>
              <a:t>Ausbreitung</a:t>
            </a:r>
          </a:p>
          <a:p>
            <a:pPr lvl="1"/>
            <a:r>
              <a:rPr lang="de-DE" dirty="0" smtClean="0"/>
              <a:t>Tauschökonomie, Selbstorganisation, Hackergeist</a:t>
            </a:r>
          </a:p>
          <a:p>
            <a:r>
              <a:rPr lang="de-DE" dirty="0" smtClean="0"/>
              <a:t>Seit 1990 – Kommerzielle Phase des Internet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2957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Chronologie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1957: Gründung der ARPA (</a:t>
            </a:r>
            <a:r>
              <a:rPr lang="de-DE" dirty="0" err="1" smtClean="0"/>
              <a:t>Advanced</a:t>
            </a:r>
            <a:r>
              <a:rPr lang="de-DE" dirty="0" smtClean="0"/>
              <a:t> Research Projects Agency) des US-Verteidigungsministeriums</a:t>
            </a:r>
            <a:br>
              <a:rPr lang="de-DE" dirty="0" smtClean="0"/>
            </a:br>
            <a:r>
              <a:rPr lang="de-DE" dirty="0" smtClean="0"/>
              <a:t>(als Antwort auf Sputnik, 1. Satellit der UdSSR)</a:t>
            </a:r>
          </a:p>
          <a:p>
            <a:r>
              <a:rPr lang="de-DE" dirty="0" smtClean="0"/>
              <a:t>1960: US Militär verfügt über vernetzte Rechenzentren – Rand Corporation stellt Anfälligkeit fest – Zentraler Knoten</a:t>
            </a:r>
          </a:p>
          <a:p>
            <a:r>
              <a:rPr lang="de-DE" dirty="0"/>
              <a:t>1963: </a:t>
            </a:r>
            <a:r>
              <a:rPr lang="de-DE" dirty="0" smtClean="0"/>
              <a:t>J.C.R</a:t>
            </a:r>
            <a:r>
              <a:rPr lang="de-DE" dirty="0"/>
              <a:t>. </a:t>
            </a:r>
            <a:r>
              <a:rPr lang="de-DE" dirty="0" err="1" smtClean="0"/>
              <a:t>Licklider</a:t>
            </a:r>
            <a:r>
              <a:rPr lang="de-DE" dirty="0" smtClean="0"/>
              <a:t> (BBN – </a:t>
            </a:r>
            <a:r>
              <a:rPr lang="de-DE" dirty="0" err="1" smtClean="0"/>
              <a:t>Bolt</a:t>
            </a:r>
            <a:r>
              <a:rPr lang="de-DE" dirty="0" smtClean="0"/>
              <a:t>, </a:t>
            </a:r>
            <a:r>
              <a:rPr lang="de-DE" dirty="0" err="1" smtClean="0"/>
              <a:t>Beranek</a:t>
            </a:r>
            <a:r>
              <a:rPr lang="de-DE" dirty="0" smtClean="0"/>
              <a:t>, Newman), </a:t>
            </a:r>
            <a:r>
              <a:rPr lang="de-DE" dirty="0" err="1" smtClean="0"/>
              <a:t>Concept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an </a:t>
            </a:r>
            <a:br>
              <a:rPr lang="de-DE" dirty="0" smtClean="0"/>
            </a:br>
            <a:r>
              <a:rPr lang="de-DE" dirty="0" smtClean="0"/>
              <a:t>„</a:t>
            </a:r>
            <a:r>
              <a:rPr lang="de-DE" i="1" dirty="0" err="1" smtClean="0"/>
              <a:t>Intergalactic</a:t>
            </a:r>
            <a:r>
              <a:rPr lang="de-DE" i="1" dirty="0" smtClean="0"/>
              <a:t> Computer Network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8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Internet Message </a:t>
            </a:r>
            <a:r>
              <a:rPr lang="de-DE" dirty="0" err="1" smtClean="0"/>
              <a:t>Processor</a:t>
            </a:r>
            <a:r>
              <a:rPr lang="de-DE" dirty="0" smtClean="0"/>
              <a:t> - </a:t>
            </a:r>
            <a:r>
              <a:rPr lang="de-DE" smtClean="0"/>
              <a:t>BBN (Mai 1965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7" name="Inhaltsplatzhalter 6" descr="DSCF1484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40" r="-9540"/>
          <a:stretch>
            <a:fillRect/>
          </a:stretch>
        </p:blipFill>
        <p:spPr/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Vorläufer heutiger Router</a:t>
            </a:r>
          </a:p>
          <a:p>
            <a:r>
              <a:rPr lang="de-DE" dirty="0" smtClean="0"/>
              <a:t>Paketvermittlung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4083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ARPA Network (</a:t>
            </a:r>
            <a:r>
              <a:rPr lang="de-DE" dirty="0" smtClean="0"/>
              <a:t>Dez. </a:t>
            </a:r>
            <a:r>
              <a:rPr lang="de-DE" dirty="0" smtClean="0"/>
              <a:t>1969)</a:t>
            </a:r>
            <a:endParaRPr lang="de-DE" dirty="0"/>
          </a:p>
        </p:txBody>
      </p:sp>
      <p:sp>
        <p:nvSpPr>
          <p:cNvPr id="19" name="Inhaltsplatzhalter 1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University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California</a:t>
            </a:r>
            <a:r>
              <a:rPr lang="de-DE" dirty="0" smtClean="0"/>
              <a:t>, Los Angeles (UCLA)</a:t>
            </a:r>
          </a:p>
          <a:p>
            <a:r>
              <a:rPr lang="de-DE" dirty="0" smtClean="0"/>
              <a:t>Stanford Research Institute (SRI)</a:t>
            </a:r>
          </a:p>
          <a:p>
            <a:r>
              <a:rPr lang="de-DE" dirty="0" smtClean="0"/>
              <a:t>University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California</a:t>
            </a:r>
            <a:r>
              <a:rPr lang="de-DE" dirty="0"/>
              <a:t> in Santa Barbara (UCSB</a:t>
            </a:r>
            <a:r>
              <a:rPr lang="de-DE" dirty="0" smtClean="0"/>
              <a:t>)</a:t>
            </a:r>
          </a:p>
          <a:p>
            <a:r>
              <a:rPr lang="de-DE" dirty="0" smtClean="0"/>
              <a:t>University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smtClean="0"/>
              <a:t>Utah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/>
              <a:t>1. </a:t>
            </a:r>
            <a:r>
              <a:rPr lang="de-DE" dirty="0" smtClean="0"/>
              <a:t>Nachricht UCLA </a:t>
            </a:r>
            <a:r>
              <a:rPr lang="de-DE" dirty="0" smtClean="0">
                <a:sym typeface="Wingdings"/>
              </a:rPr>
              <a:t></a:t>
            </a:r>
            <a:r>
              <a:rPr lang="de-DE" dirty="0" smtClean="0"/>
              <a:t> SRI</a:t>
            </a:r>
            <a:r>
              <a:rPr lang="de-DE" dirty="0" smtClean="0"/>
              <a:t>: </a:t>
            </a:r>
            <a:r>
              <a:rPr lang="de-DE" dirty="0" smtClean="0"/>
              <a:t>„</a:t>
            </a:r>
            <a:r>
              <a:rPr lang="de-DE" dirty="0" err="1" smtClean="0"/>
              <a:t>Io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20" name="Inhaltsplatzhalter 6" descr="DSCF1520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" t="7696" r="9646" b="4436"/>
          <a:stretch/>
        </p:blipFill>
        <p:spPr>
          <a:xfrm>
            <a:off x="1191486" y="1820070"/>
            <a:ext cx="2684118" cy="382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44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Chronologie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1969: Network Working Group erstellt erste Protokollbeschreibungen</a:t>
            </a:r>
          </a:p>
          <a:p>
            <a:r>
              <a:rPr lang="de-DE" dirty="0" smtClean="0"/>
              <a:t>1971: ARPANET hat 11 Knoten. FTP und Telnet werden entwickelt</a:t>
            </a:r>
          </a:p>
          <a:p>
            <a:r>
              <a:rPr lang="de-DE" dirty="0" smtClean="0"/>
              <a:t>1973: Transmission </a:t>
            </a:r>
            <a:r>
              <a:rPr lang="de-DE" dirty="0" err="1" smtClean="0"/>
              <a:t>Control</a:t>
            </a:r>
            <a:r>
              <a:rPr lang="de-DE" dirty="0" smtClean="0"/>
              <a:t> Protocol (TCP) basierend auf franz. CYCLADES Projekt publiziert</a:t>
            </a:r>
          </a:p>
          <a:p>
            <a:r>
              <a:rPr lang="de-DE" dirty="0" smtClean="0"/>
              <a:t>1974: Begriff „Internet“ wird erstmals in TCP Spezifikation verwendet</a:t>
            </a:r>
          </a:p>
          <a:p>
            <a:r>
              <a:rPr lang="de-DE" dirty="0" smtClean="0"/>
              <a:t>1977: ARPANET hat 111 Knoten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2150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ARPANET (März 1977)</a:t>
            </a:r>
            <a:endParaRPr lang="de-DE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/>
          <a:srcRect l="-14887" r="-14887"/>
          <a:stretch>
            <a:fillRect/>
          </a:stretch>
        </p:blipFill>
        <p:spPr/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0403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der Hosts im Internet</a:t>
            </a:r>
            <a:endParaRPr lang="de-DE" dirty="0"/>
          </a:p>
        </p:txBody>
      </p:sp>
      <p:pic>
        <p:nvPicPr>
          <p:cNvPr id="6" name="Inhaltsplatzhalter 5" descr="Bildschirmfoto 2016-04-26 um 18.01.5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386" r="-21386"/>
          <a:stretch>
            <a:fillRect/>
          </a:stretch>
        </p:blipFill>
        <p:spPr/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8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606812" y="6083238"/>
            <a:ext cx="793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Von Kopiersperre (Diskussion) - Eigenes Werk, CC BY-SA 3.0, https://</a:t>
            </a:r>
            <a:r>
              <a:rPr lang="de-DE" sz="1200" dirty="0" err="1"/>
              <a:t>commons.wikimedia.org</a:t>
            </a:r>
            <a:r>
              <a:rPr lang="de-DE" sz="1200" dirty="0"/>
              <a:t>/</a:t>
            </a:r>
            <a:r>
              <a:rPr lang="de-DE" sz="1200" dirty="0" err="1"/>
              <a:t>w</a:t>
            </a:r>
            <a:r>
              <a:rPr lang="de-DE" sz="1200" dirty="0"/>
              <a:t>/</a:t>
            </a:r>
            <a:r>
              <a:rPr lang="de-DE" sz="1200" dirty="0" err="1"/>
              <a:t>index.php?curid</a:t>
            </a:r>
            <a:r>
              <a:rPr lang="de-DE" sz="1200" dirty="0"/>
              <a:t>=36391402</a:t>
            </a:r>
          </a:p>
        </p:txBody>
      </p:sp>
    </p:spTree>
    <p:extLst>
      <p:ext uri="{BB962C8B-B14F-4D97-AF65-F5344CB8AC3E}">
        <p14:creationId xmlns:p14="http://schemas.microsoft.com/office/powerpoint/2010/main" val="3997774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Chronologie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1977: TCP wird in TCP und IP (Internet Protocol) </a:t>
            </a:r>
            <a:r>
              <a:rPr lang="de-DE" dirty="0" err="1" smtClean="0"/>
              <a:t>aufgesplittet</a:t>
            </a:r>
            <a:endParaRPr lang="de-DE" dirty="0" smtClean="0"/>
          </a:p>
          <a:p>
            <a:r>
              <a:rPr lang="de-DE" dirty="0" smtClean="0"/>
              <a:t>1983: TCP/IP ersetzt NCP (Network </a:t>
            </a:r>
            <a:r>
              <a:rPr lang="de-DE" dirty="0" err="1" smtClean="0"/>
              <a:t>Control</a:t>
            </a:r>
            <a:r>
              <a:rPr lang="de-DE" dirty="0" smtClean="0"/>
              <a:t> Protocol)</a:t>
            </a:r>
          </a:p>
          <a:p>
            <a:r>
              <a:rPr lang="de-DE" dirty="0" smtClean="0"/>
              <a:t>1984: Domain Name System (DNS) entwickelt</a:t>
            </a:r>
          </a:p>
          <a:p>
            <a:r>
              <a:rPr lang="de-DE" dirty="0" smtClean="0"/>
              <a:t>3. Aug. 1984: 1. deutsche E-Mail an Uni Karlsruhe</a:t>
            </a:r>
          </a:p>
          <a:p>
            <a:r>
              <a:rPr lang="de-DE" dirty="0" smtClean="0"/>
              <a:t>1985: Erste Domain: </a:t>
            </a:r>
            <a:r>
              <a:rPr lang="de-DE" dirty="0" err="1" smtClean="0"/>
              <a:t>nordu.net</a:t>
            </a:r>
            <a:endParaRPr lang="de-DE" dirty="0" smtClean="0"/>
          </a:p>
          <a:p>
            <a:r>
              <a:rPr lang="de-DE" dirty="0" smtClean="0"/>
              <a:t>1986: DE-NIC als Verwaltungsorganisation eingerichtet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748285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563</Words>
  <Application>Microsoft Macintosh PowerPoint</Application>
  <PresentationFormat>Bildschirmpräsentation (4:3)</PresentationFormat>
  <Paragraphs>89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1_Office Theme</vt:lpstr>
      <vt:lpstr>Geschichte des Internet</vt:lpstr>
      <vt:lpstr>3 Phasen des Internet</vt:lpstr>
      <vt:lpstr>Chronologie</vt:lpstr>
      <vt:lpstr>Internet Message Processor - BBN (Mai 1965)</vt:lpstr>
      <vt:lpstr>The ARPA Network (Dez. 1969)</vt:lpstr>
      <vt:lpstr>Chronologie</vt:lpstr>
      <vt:lpstr>ARPANET (März 1977)</vt:lpstr>
      <vt:lpstr>Anzahl der Hosts im Internet</vt:lpstr>
      <vt:lpstr>Chronologie</vt:lpstr>
      <vt:lpstr>Chronologie</vt:lpstr>
      <vt:lpstr>Computer History Museum</vt:lpstr>
      <vt:lpstr>Google Headquarter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Rechnernetze &amp; Verteilte Systeme</dc:title>
  <dc:creator>quirin</dc:creator>
  <cp:lastModifiedBy>Dieter Kranzlmüller</cp:lastModifiedBy>
  <cp:revision>298</cp:revision>
  <dcterms:created xsi:type="dcterms:W3CDTF">2016-01-14T15:59:31Z</dcterms:created>
  <dcterms:modified xsi:type="dcterms:W3CDTF">2016-04-26T16:19:48Z</dcterms:modified>
</cp:coreProperties>
</file>