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55"/>
  </p:notesMasterIdLst>
  <p:handoutMasterIdLst>
    <p:handoutMasterId r:id="rId56"/>
  </p:handoutMasterIdLst>
  <p:sldIdLst>
    <p:sldId id="442" r:id="rId2"/>
    <p:sldId id="444" r:id="rId3"/>
    <p:sldId id="428" r:id="rId4"/>
    <p:sldId id="429" r:id="rId5"/>
    <p:sldId id="430" r:id="rId6"/>
    <p:sldId id="431" r:id="rId7"/>
    <p:sldId id="432" r:id="rId8"/>
    <p:sldId id="435" r:id="rId9"/>
    <p:sldId id="436" r:id="rId10"/>
    <p:sldId id="437" r:id="rId11"/>
    <p:sldId id="438" r:id="rId12"/>
    <p:sldId id="445" r:id="rId13"/>
    <p:sldId id="446" r:id="rId14"/>
    <p:sldId id="439" r:id="rId15"/>
    <p:sldId id="440" r:id="rId16"/>
    <p:sldId id="441" r:id="rId17"/>
    <p:sldId id="447" r:id="rId18"/>
    <p:sldId id="443" r:id="rId19"/>
    <p:sldId id="388" r:id="rId20"/>
    <p:sldId id="390" r:id="rId21"/>
    <p:sldId id="389" r:id="rId22"/>
    <p:sldId id="386" r:id="rId23"/>
    <p:sldId id="392" r:id="rId24"/>
    <p:sldId id="393" r:id="rId25"/>
    <p:sldId id="394" r:id="rId26"/>
    <p:sldId id="395" r:id="rId27"/>
    <p:sldId id="396" r:id="rId28"/>
    <p:sldId id="400" r:id="rId29"/>
    <p:sldId id="401" r:id="rId30"/>
    <p:sldId id="402" r:id="rId31"/>
    <p:sldId id="403" r:id="rId32"/>
    <p:sldId id="404" r:id="rId33"/>
    <p:sldId id="405" r:id="rId34"/>
    <p:sldId id="406" r:id="rId35"/>
    <p:sldId id="407" r:id="rId36"/>
    <p:sldId id="408" r:id="rId37"/>
    <p:sldId id="397" r:id="rId38"/>
    <p:sldId id="410" r:id="rId39"/>
    <p:sldId id="411" r:id="rId40"/>
    <p:sldId id="414" r:id="rId41"/>
    <p:sldId id="415" r:id="rId42"/>
    <p:sldId id="417" r:id="rId43"/>
    <p:sldId id="418" r:id="rId44"/>
    <p:sldId id="419" r:id="rId45"/>
    <p:sldId id="420" r:id="rId46"/>
    <p:sldId id="427" r:id="rId47"/>
    <p:sldId id="421" r:id="rId48"/>
    <p:sldId id="422" r:id="rId49"/>
    <p:sldId id="398" r:id="rId50"/>
    <p:sldId id="423" r:id="rId51"/>
    <p:sldId id="425" r:id="rId52"/>
    <p:sldId id="426" r:id="rId53"/>
    <p:sldId id="409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2E080E78-9762-44A0-9236-43EF86CBFE68}">
          <p14:sldIdLst>
            <p14:sldId id="442"/>
            <p14:sldId id="444"/>
            <p14:sldId id="428"/>
            <p14:sldId id="429"/>
            <p14:sldId id="430"/>
            <p14:sldId id="431"/>
            <p14:sldId id="432"/>
            <p14:sldId id="435"/>
            <p14:sldId id="436"/>
            <p14:sldId id="437"/>
            <p14:sldId id="438"/>
            <p14:sldId id="445"/>
            <p14:sldId id="446"/>
            <p14:sldId id="439"/>
            <p14:sldId id="440"/>
            <p14:sldId id="441"/>
            <p14:sldId id="447"/>
          </p14:sldIdLst>
        </p14:section>
        <p14:section name="Kapitel 6: Dienste der Anwendungsschicht" id="{5F412B68-278C-4EC3-8FD0-3349368F3481}">
          <p14:sldIdLst>
            <p14:sldId id="443"/>
            <p14:sldId id="388"/>
            <p14:sldId id="390"/>
          </p14:sldIdLst>
        </p14:section>
        <p14:section name="Kapitel 6.1: Das Anwendungssystem im Ueberblick" id="{2F9B7CB3-3C7E-4505-AB7B-75555FE60C93}">
          <p14:sldIdLst>
            <p14:sldId id="389"/>
            <p14:sldId id="386"/>
            <p14:sldId id="392"/>
            <p14:sldId id="393"/>
            <p14:sldId id="394"/>
            <p14:sldId id="395"/>
          </p14:sldIdLst>
        </p14:section>
        <p14:section name="Kapitel 6.2: Electronic Mail (Email)" id="{3730BA6A-7C22-42A6-BAD6-CFC6DF19F5C8}">
          <p14:sldIdLst>
            <p14:sldId id="396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</p14:sldIdLst>
        </p14:section>
        <p14:section name="Kapitel 6.3: World Wide Web (WWW)" id="{A6788BA7-9AF2-409F-B277-36DF41FD5B6B}">
          <p14:sldIdLst>
            <p14:sldId id="397"/>
            <p14:sldId id="410"/>
            <p14:sldId id="411"/>
            <p14:sldId id="414"/>
            <p14:sldId id="415"/>
            <p14:sldId id="417"/>
            <p14:sldId id="418"/>
            <p14:sldId id="419"/>
            <p14:sldId id="420"/>
            <p14:sldId id="427"/>
            <p14:sldId id="421"/>
            <p14:sldId id="422"/>
          </p14:sldIdLst>
        </p14:section>
        <p14:section name="Kapitel 6.4: File Transfer Protocol (FTP)" id="{35120FEE-3622-4C48-9BA7-7B74EE4B846B}">
          <p14:sldIdLst>
            <p14:sldId id="398"/>
            <p14:sldId id="423"/>
            <p14:sldId id="425"/>
            <p14:sldId id="426"/>
          </p14:sldIdLst>
        </p14:section>
        <p14:section name="Fragen zu Kapitel 6" id="{75C8CE3E-276E-4168-AEB8-043F4701713C}">
          <p14:sldIdLst>
            <p14:sldId id="4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irin" initials="q" lastIdx="2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97" autoAdjust="0"/>
    <p:restoredTop sz="79566" autoAdjust="0"/>
  </p:normalViewPr>
  <p:slideViewPr>
    <p:cSldViewPr snapToGrid="0">
      <p:cViewPr varScale="1">
        <p:scale>
          <a:sx n="98" d="100"/>
          <a:sy n="98" d="100"/>
        </p:scale>
        <p:origin x="151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22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19E10-39B0-AD4A-B3C5-56104CA6B58C}" type="datetimeFigureOut">
              <a:rPr lang="de-DE" smtClean="0"/>
              <a:t>28.06.2018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95050-1539-1E4C-8A16-EE8E0F9F5B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10433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0CFB8-C07B-4450-90AA-28AF97BDE110}" type="datetimeFigureOut">
              <a:rPr lang="de-DE" smtClean="0"/>
              <a:t>28.06.2018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321DF-5BF9-422D-8EF4-C385F99DD2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54333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MAC – Media Access </a:t>
            </a:r>
            <a:r>
              <a:rPr lang="de-DE" dirty="0" err="1"/>
              <a:t>Control</a:t>
            </a:r>
            <a:endParaRPr lang="de-DE" dirty="0"/>
          </a:p>
          <a:p>
            <a:r>
              <a:rPr lang="de-DE" dirty="0"/>
              <a:t>CSMA - Carrier Sense</a:t>
            </a:r>
            <a:r>
              <a:rPr lang="de-DE" baseline="0" dirty="0"/>
              <a:t> Multiple Access</a:t>
            </a:r>
          </a:p>
          <a:p>
            <a:r>
              <a:rPr lang="de-DE" baseline="0" dirty="0"/>
              <a:t>MACA – Multiple Access </a:t>
            </a:r>
            <a:r>
              <a:rPr lang="de-DE" baseline="0" dirty="0" err="1"/>
              <a:t>Collision</a:t>
            </a:r>
            <a:r>
              <a:rPr lang="de-DE" baseline="0" dirty="0"/>
              <a:t> </a:t>
            </a:r>
            <a:r>
              <a:rPr lang="de-DE" baseline="0" dirty="0" err="1"/>
              <a:t>Avoidance</a:t>
            </a:r>
            <a:endParaRPr lang="de-DE" baseline="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1604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7974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E03D-057B-CE43-AB37-387A64A1FD82}" type="datetime1">
              <a:rPr lang="de-DE" smtClean="0"/>
              <a:t>28.06.2018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5301208"/>
            <a:ext cx="9144000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 descr="mnmLogo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40" y="5696143"/>
            <a:ext cx="3957321" cy="76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36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6DFF-E6E9-FA43-845E-876792AFD1C9}" type="datetime1">
              <a:rPr lang="de-DE" smtClean="0"/>
              <a:t>28.06.2018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611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1EDE-55CB-7F4F-9881-A8D2998426EC}" type="datetime1">
              <a:rPr lang="de-DE" smtClean="0"/>
              <a:t>28.06.2018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6680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lieder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1248553" y="1556792"/>
            <a:ext cx="7266270" cy="4310608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DEA54-3FF3-EA48-ABAD-BA7278B0B19B}" type="datetime1">
              <a:rPr lang="de-DE" sz="1108" smtClean="0"/>
              <a:t>28.06.2018</a:t>
            </a:fld>
            <a:endParaRPr lang="de-DE" sz="1108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6758880" y="65202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  <a:latin typeface="Arial Black"/>
                <a:cs typeface="Arial Black"/>
              </a:defRPr>
            </a:lvl1pPr>
          </a:lstStyle>
          <a:p>
            <a:fld id="{FC51FD00-A5E7-2740-B1FF-C42AFF1C919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04227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63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5043-1473-0545-B6EE-BAAE39D86A24}" type="datetime1">
              <a:rPr lang="de-DE" smtClean="0"/>
              <a:t>28.06.2018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703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9F82-4366-6048-98FA-4F0E1639A3B0}" type="datetime1">
              <a:rPr lang="de-DE" smtClean="0"/>
              <a:t>28.06.2018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47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BB63-9606-0341-812E-0BF3F9EE06E3}" type="datetime1">
              <a:rPr lang="de-DE" smtClean="0"/>
              <a:t>28.06.2018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454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93B3-CDCD-D14E-B338-4CAAB54A646C}" type="datetime1">
              <a:rPr lang="de-DE" smtClean="0"/>
              <a:t>28.06.2018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8901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9DAA-F5ED-BD46-8EB5-6A006070CCE3}" type="datetime1">
              <a:rPr lang="de-DE" smtClean="0"/>
              <a:t>28.06.2018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115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9496-4B82-E241-AFD2-08DB9DC0B911}" type="datetime1">
              <a:rPr lang="de-DE" smtClean="0"/>
              <a:t>28.06.2018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9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EC63-51D1-9B46-9302-070CAFA2A980}" type="datetime1">
              <a:rPr lang="de-DE" smtClean="0"/>
              <a:t>28.06.2018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525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6582-5678-374D-9D6C-549E0B6FEB9A}" type="datetime1">
              <a:rPr lang="de-DE" smtClean="0"/>
              <a:t>28.06.2018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03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84EEF-D0E6-C944-872B-ABD46714FBF9}" type="datetime1">
              <a:rPr lang="de-DE" smtClean="0"/>
              <a:t>28.06.2018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819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81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6" descr="mnmLogoNeu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8" y="6398990"/>
            <a:ext cx="1463040" cy="28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e.wikipedia.org/wiki/Netzklass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Rechnernetze &amp; Verteilte Systeme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Ludwig-Maximilians-Universität München</a:t>
            </a:r>
          </a:p>
          <a:p>
            <a:r>
              <a:rPr lang="de-DE" dirty="0"/>
              <a:t>Sommersemester </a:t>
            </a:r>
            <a:r>
              <a:rPr lang="de-DE" dirty="0" smtClean="0"/>
              <a:t>2018</a:t>
            </a:r>
            <a:endParaRPr lang="de-DE" dirty="0"/>
          </a:p>
          <a:p>
            <a:endParaRPr lang="de-DE" dirty="0"/>
          </a:p>
          <a:p>
            <a:r>
              <a:rPr lang="de-DE" dirty="0"/>
              <a:t>Prof. Dr. D. </a:t>
            </a:r>
            <a:r>
              <a:rPr lang="de-DE" dirty="0" smtClean="0"/>
              <a:t>Kranzlmüller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1968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79322" cy="1325563"/>
          </a:xfrm>
        </p:spPr>
        <p:txBody>
          <a:bodyPr/>
          <a:lstStyle/>
          <a:p>
            <a:r>
              <a:rPr lang="de-DE" dirty="0"/>
              <a:t>NAT (Network </a:t>
            </a:r>
            <a:r>
              <a:rPr lang="de-DE" dirty="0" err="1"/>
              <a:t>Address</a:t>
            </a:r>
            <a:r>
              <a:rPr lang="de-DE" dirty="0"/>
              <a:t> Translation)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400" dirty="0"/>
              <a:t>(Vergleiche auch „Kapitel 1.4: Ein Einführendes Beispiel“)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de-DE" dirty="0"/>
              <a:t>Bevor Router ein Paket aus dem privaten LAN ins Internet weiterleitet, wird Absenderadresse in öffentliche IP-Adresse geändert </a:t>
            </a:r>
            <a:br>
              <a:rPr lang="de-DE" dirty="0"/>
            </a:br>
            <a:r>
              <a:rPr lang="de-DE" dirty="0">
                <a:sym typeface="Wingdings"/>
              </a:rPr>
              <a:t> </a:t>
            </a:r>
            <a:r>
              <a:rPr lang="de-DE" dirty="0"/>
              <a:t>„</a:t>
            </a:r>
            <a:r>
              <a:rPr lang="de-DE" i="1" dirty="0" err="1"/>
              <a:t>Address</a:t>
            </a:r>
            <a:r>
              <a:rPr lang="de-DE" i="1" dirty="0"/>
              <a:t> Translation</a:t>
            </a:r>
            <a:r>
              <a:rPr lang="de-DE" dirty="0"/>
              <a:t>“ </a:t>
            </a:r>
          </a:p>
          <a:p>
            <a:r>
              <a:rPr lang="de-DE" dirty="0"/>
              <a:t>Router merkt sich die Änderung der Adresse</a:t>
            </a:r>
          </a:p>
          <a:p>
            <a:r>
              <a:rPr lang="de-DE" dirty="0"/>
              <a:t>Zusätzlich zur Adresse wird auch der verwendete Port gemerkt (siehe Sockets </a:t>
            </a:r>
            <a:r>
              <a:rPr lang="de-DE" dirty="0">
                <a:sym typeface="Wingdings"/>
              </a:rPr>
              <a:t> Kapitel 3)</a:t>
            </a:r>
          </a:p>
          <a:p>
            <a:r>
              <a:rPr lang="de-DE" dirty="0">
                <a:sym typeface="Wingdings"/>
              </a:rPr>
              <a:t>Auf „Rückweg“ erfolgt umgekehrte Übersetzung.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63B0E-122E-4112-8AEA-022338C1FEF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3884276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erade Verbindung mit Pfeil 29"/>
          <p:cNvCxnSpPr>
            <a:endCxn id="13" idx="3"/>
          </p:cNvCxnSpPr>
          <p:nvPr/>
        </p:nvCxnSpPr>
        <p:spPr>
          <a:xfrm flipV="1">
            <a:off x="1431111" y="3813229"/>
            <a:ext cx="975188" cy="455576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endCxn id="13" idx="1"/>
          </p:cNvCxnSpPr>
          <p:nvPr/>
        </p:nvCxnSpPr>
        <p:spPr>
          <a:xfrm>
            <a:off x="2112540" y="2833705"/>
            <a:ext cx="293759" cy="638354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endCxn id="15" idx="3"/>
          </p:cNvCxnSpPr>
          <p:nvPr/>
        </p:nvCxnSpPr>
        <p:spPr>
          <a:xfrm>
            <a:off x="1318843" y="3342247"/>
            <a:ext cx="1022986" cy="299083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uppierung 11"/>
          <p:cNvGrpSpPr/>
          <p:nvPr/>
        </p:nvGrpSpPr>
        <p:grpSpPr>
          <a:xfrm>
            <a:off x="2335570" y="3401401"/>
            <a:ext cx="482969" cy="482486"/>
            <a:chOff x="460087" y="1937769"/>
            <a:chExt cx="620525" cy="619904"/>
          </a:xfrm>
        </p:grpSpPr>
        <p:sp>
          <p:nvSpPr>
            <p:cNvPr id="13" name="Oval 12"/>
            <p:cNvSpPr/>
            <p:nvPr/>
          </p:nvSpPr>
          <p:spPr>
            <a:xfrm>
              <a:off x="460087" y="1937769"/>
              <a:ext cx="620525" cy="619904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Pfeil nach links 13"/>
            <p:cNvSpPr/>
            <p:nvPr/>
          </p:nvSpPr>
          <p:spPr>
            <a:xfrm>
              <a:off x="827678" y="2149425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Pfeil nach links 14"/>
            <p:cNvSpPr/>
            <p:nvPr/>
          </p:nvSpPr>
          <p:spPr>
            <a:xfrm flipH="1">
              <a:off x="468129" y="2152336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Pfeil nach links 15"/>
            <p:cNvSpPr/>
            <p:nvPr/>
          </p:nvSpPr>
          <p:spPr>
            <a:xfrm rot="5400000" flipH="1">
              <a:off x="649154" y="2337510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Pfeil nach links 16"/>
            <p:cNvSpPr/>
            <p:nvPr/>
          </p:nvSpPr>
          <p:spPr>
            <a:xfrm rot="16200000" flipH="1">
              <a:off x="646646" y="1977849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41" name="Gerade Verbindung mit Pfeil 40"/>
          <p:cNvCxnSpPr>
            <a:endCxn id="16" idx="1"/>
          </p:cNvCxnSpPr>
          <p:nvPr/>
        </p:nvCxnSpPr>
        <p:spPr>
          <a:xfrm flipV="1">
            <a:off x="2463960" y="3883887"/>
            <a:ext cx="117197" cy="727818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hteck 44"/>
          <p:cNvSpPr/>
          <p:nvPr/>
        </p:nvSpPr>
        <p:spPr>
          <a:xfrm>
            <a:off x="3077597" y="3398254"/>
            <a:ext cx="1183637" cy="49117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IP = 10.0.0.1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Port = 5544</a:t>
            </a:r>
          </a:p>
        </p:txBody>
      </p:sp>
      <p:cxnSp>
        <p:nvCxnSpPr>
          <p:cNvPr id="46" name="Gerade Verbindung mit Pfeil 45"/>
          <p:cNvCxnSpPr>
            <a:stCxn id="13" idx="6"/>
            <a:endCxn id="45" idx="1"/>
          </p:cNvCxnSpPr>
          <p:nvPr/>
        </p:nvCxnSpPr>
        <p:spPr>
          <a:xfrm>
            <a:off x="2818539" y="3642644"/>
            <a:ext cx="259058" cy="1198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uppierung 47"/>
          <p:cNvGrpSpPr/>
          <p:nvPr/>
        </p:nvGrpSpPr>
        <p:grpSpPr>
          <a:xfrm>
            <a:off x="7487034" y="3401401"/>
            <a:ext cx="482969" cy="482486"/>
            <a:chOff x="460087" y="1937769"/>
            <a:chExt cx="620525" cy="619904"/>
          </a:xfrm>
        </p:grpSpPr>
        <p:sp>
          <p:nvSpPr>
            <p:cNvPr id="49" name="Oval 48"/>
            <p:cNvSpPr/>
            <p:nvPr/>
          </p:nvSpPr>
          <p:spPr>
            <a:xfrm>
              <a:off x="460087" y="1937769"/>
              <a:ext cx="620525" cy="619904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Pfeil nach links 49"/>
            <p:cNvSpPr/>
            <p:nvPr/>
          </p:nvSpPr>
          <p:spPr>
            <a:xfrm>
              <a:off x="827678" y="2149425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Pfeil nach links 50"/>
            <p:cNvSpPr/>
            <p:nvPr/>
          </p:nvSpPr>
          <p:spPr>
            <a:xfrm flipH="1">
              <a:off x="468129" y="2152336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Pfeil nach links 51"/>
            <p:cNvSpPr/>
            <p:nvPr/>
          </p:nvSpPr>
          <p:spPr>
            <a:xfrm rot="5400000" flipH="1">
              <a:off x="649154" y="2337510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Pfeil nach links 52"/>
            <p:cNvSpPr/>
            <p:nvPr/>
          </p:nvSpPr>
          <p:spPr>
            <a:xfrm rot="16200000" flipH="1">
              <a:off x="646646" y="1977849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56" name="Gerade Verbindung mit Pfeil 55"/>
          <p:cNvCxnSpPr>
            <a:stCxn id="45" idx="3"/>
            <a:endCxn id="19" idx="1"/>
          </p:cNvCxnSpPr>
          <p:nvPr/>
        </p:nvCxnSpPr>
        <p:spPr>
          <a:xfrm>
            <a:off x="4261234" y="3643842"/>
            <a:ext cx="311347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>
            <a:stCxn id="50" idx="3"/>
          </p:cNvCxnSpPr>
          <p:nvPr/>
        </p:nvCxnSpPr>
        <p:spPr>
          <a:xfrm flipV="1">
            <a:off x="7970003" y="3629319"/>
            <a:ext cx="196097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feld 61"/>
          <p:cNvSpPr txBox="1"/>
          <p:nvPr/>
        </p:nvSpPr>
        <p:spPr>
          <a:xfrm>
            <a:off x="8109703" y="3450030"/>
            <a:ext cx="1084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Internet)</a:t>
            </a:r>
          </a:p>
        </p:txBody>
      </p:sp>
      <p:sp>
        <p:nvSpPr>
          <p:cNvPr id="82" name="Rechteck 81"/>
          <p:cNvSpPr/>
          <p:nvPr/>
        </p:nvSpPr>
        <p:spPr>
          <a:xfrm>
            <a:off x="5720633" y="3398254"/>
            <a:ext cx="1495891" cy="49117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IP = 198.60.42.12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Port = 3344</a:t>
            </a:r>
          </a:p>
        </p:txBody>
      </p:sp>
      <p:cxnSp>
        <p:nvCxnSpPr>
          <p:cNvPr id="83" name="Gerade Verbindung mit Pfeil 82"/>
          <p:cNvCxnSpPr>
            <a:stCxn id="19" idx="3"/>
            <a:endCxn id="82" idx="1"/>
          </p:cNvCxnSpPr>
          <p:nvPr/>
        </p:nvCxnSpPr>
        <p:spPr>
          <a:xfrm>
            <a:off x="5364648" y="3643842"/>
            <a:ext cx="355985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uppierung 63"/>
          <p:cNvGrpSpPr/>
          <p:nvPr/>
        </p:nvGrpSpPr>
        <p:grpSpPr>
          <a:xfrm>
            <a:off x="4572581" y="3339077"/>
            <a:ext cx="966333" cy="426705"/>
            <a:chOff x="3548925" y="1961674"/>
            <a:chExt cx="1248945" cy="551499"/>
          </a:xfrm>
        </p:grpSpPr>
        <p:sp>
          <p:nvSpPr>
            <p:cNvPr id="23" name="Parallelogramm 22"/>
            <p:cNvSpPr/>
            <p:nvPr/>
          </p:nvSpPr>
          <p:spPr>
            <a:xfrm rot="18778552">
              <a:off x="4411716" y="2133173"/>
              <a:ext cx="549283" cy="210718"/>
            </a:xfrm>
            <a:prstGeom prst="parallelogram">
              <a:avLst>
                <a:gd name="adj" fmla="val 108552"/>
              </a:avLst>
            </a:prstGeom>
            <a:solidFill>
              <a:srgbClr val="F2F2F2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hteck 18"/>
            <p:cNvSpPr/>
            <p:nvPr/>
          </p:nvSpPr>
          <p:spPr>
            <a:xfrm>
              <a:off x="3548925" y="2200519"/>
              <a:ext cx="1023713" cy="3101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Parallelogramm 21"/>
            <p:cNvSpPr/>
            <p:nvPr/>
          </p:nvSpPr>
          <p:spPr>
            <a:xfrm>
              <a:off x="3549052" y="1961674"/>
              <a:ext cx="1248818" cy="236644"/>
            </a:xfrm>
            <a:prstGeom prst="parallelogram">
              <a:avLst>
                <a:gd name="adj" fmla="val 93087"/>
              </a:avLst>
            </a:prstGeom>
            <a:solidFill>
              <a:srgbClr val="F2F2F2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Abgerundetes Rechteck 24"/>
            <p:cNvSpPr/>
            <p:nvPr/>
          </p:nvSpPr>
          <p:spPr>
            <a:xfrm>
              <a:off x="3603805" y="2336800"/>
              <a:ext cx="356058" cy="9515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Abgerundetes Rechteck 25"/>
            <p:cNvSpPr/>
            <p:nvPr/>
          </p:nvSpPr>
          <p:spPr>
            <a:xfrm>
              <a:off x="4207055" y="2386238"/>
              <a:ext cx="311607" cy="45719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Abgerundetes Rechteck 26"/>
            <p:cNvSpPr/>
            <p:nvPr/>
          </p:nvSpPr>
          <p:spPr>
            <a:xfrm>
              <a:off x="4203651" y="2291081"/>
              <a:ext cx="311607" cy="45719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7" name="Gerade Verbindung mit Pfeil 86"/>
          <p:cNvCxnSpPr>
            <a:endCxn id="82" idx="3"/>
          </p:cNvCxnSpPr>
          <p:nvPr/>
        </p:nvCxnSpPr>
        <p:spPr>
          <a:xfrm flipH="1">
            <a:off x="7216524" y="3643842"/>
            <a:ext cx="270510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2" y="2745463"/>
            <a:ext cx="885367" cy="820675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593" y="2219220"/>
            <a:ext cx="885367" cy="820675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2002" y="3864029"/>
            <a:ext cx="1137417" cy="833514"/>
          </a:xfrm>
          <a:prstGeom prst="rect">
            <a:avLst/>
          </a:prstGeom>
        </p:spPr>
      </p:pic>
      <p:pic>
        <p:nvPicPr>
          <p:cNvPr id="29" name="Bild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891" y="4611705"/>
            <a:ext cx="914816" cy="627983"/>
          </a:xfrm>
          <a:prstGeom prst="rect">
            <a:avLst/>
          </a:prstGeom>
        </p:spPr>
      </p:pic>
      <p:sp>
        <p:nvSpPr>
          <p:cNvPr id="96" name="Oval 95"/>
          <p:cNvSpPr/>
          <p:nvPr/>
        </p:nvSpPr>
        <p:spPr>
          <a:xfrm>
            <a:off x="129326" y="1867700"/>
            <a:ext cx="5527807" cy="3669500"/>
          </a:xfrm>
          <a:prstGeom prst="ellipse">
            <a:avLst/>
          </a:prstGeom>
          <a:noFill/>
          <a:ln>
            <a:solidFill>
              <a:srgbClr val="7F7F7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Textfeld 102"/>
          <p:cNvSpPr txBox="1"/>
          <p:nvPr/>
        </p:nvSpPr>
        <p:spPr>
          <a:xfrm>
            <a:off x="4627743" y="1621744"/>
            <a:ext cx="13405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Packet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before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translation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6504618" y="1888732"/>
            <a:ext cx="11844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Packet after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translation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7" name="Gerade Verbindung mit Pfeil 46"/>
          <p:cNvCxnSpPr>
            <a:stCxn id="82" idx="0"/>
          </p:cNvCxnSpPr>
          <p:nvPr/>
        </p:nvCxnSpPr>
        <p:spPr>
          <a:xfrm flipV="1">
            <a:off x="6468579" y="2413001"/>
            <a:ext cx="131021" cy="985253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>
            <a:stCxn id="45" idx="0"/>
          </p:cNvCxnSpPr>
          <p:nvPr/>
        </p:nvCxnSpPr>
        <p:spPr>
          <a:xfrm flipV="1">
            <a:off x="3669416" y="2136570"/>
            <a:ext cx="1042284" cy="1261684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feld 54"/>
          <p:cNvSpPr txBox="1"/>
          <p:nvPr/>
        </p:nvSpPr>
        <p:spPr>
          <a:xfrm>
            <a:off x="7362026" y="3864029"/>
            <a:ext cx="7145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ISP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router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4146885" y="5770755"/>
            <a:ext cx="2844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Boundary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customer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premises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8" name="Gerade Verbindung mit Pfeil 57"/>
          <p:cNvCxnSpPr/>
          <p:nvPr/>
        </p:nvCxnSpPr>
        <p:spPr>
          <a:xfrm>
            <a:off x="4261234" y="5334434"/>
            <a:ext cx="0" cy="52505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2876407" y="4144005"/>
            <a:ext cx="754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Router</a:t>
            </a:r>
          </a:p>
        </p:txBody>
      </p:sp>
      <p:cxnSp>
        <p:nvCxnSpPr>
          <p:cNvPr id="60" name="Gerade Verbindung mit Pfeil 59"/>
          <p:cNvCxnSpPr>
            <a:stCxn id="13" idx="5"/>
          </p:cNvCxnSpPr>
          <p:nvPr/>
        </p:nvCxnSpPr>
        <p:spPr>
          <a:xfrm>
            <a:off x="2747810" y="3813229"/>
            <a:ext cx="217497" cy="438125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5435406" y="4591766"/>
            <a:ext cx="1587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 box/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firewall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3" name="Gerade Verbindung mit Pfeil 62"/>
          <p:cNvCxnSpPr/>
          <p:nvPr/>
        </p:nvCxnSpPr>
        <p:spPr>
          <a:xfrm>
            <a:off x="4948066" y="3764328"/>
            <a:ext cx="590848" cy="933215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hteck 64"/>
          <p:cNvSpPr/>
          <p:nvPr/>
        </p:nvSpPr>
        <p:spPr>
          <a:xfrm>
            <a:off x="149168" y="5390774"/>
            <a:ext cx="1173859" cy="70318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7" name="Gerade Verbindung mit Pfeil 96"/>
          <p:cNvCxnSpPr/>
          <p:nvPr/>
        </p:nvCxnSpPr>
        <p:spPr>
          <a:xfrm>
            <a:off x="258347" y="5594774"/>
            <a:ext cx="360000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feld 98"/>
          <p:cNvSpPr txBox="1"/>
          <p:nvPr/>
        </p:nvSpPr>
        <p:spPr>
          <a:xfrm>
            <a:off x="580247" y="5373852"/>
            <a:ext cx="674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Wlan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Textfeld 99"/>
          <p:cNvSpPr txBox="1"/>
          <p:nvPr/>
        </p:nvSpPr>
        <p:spPr>
          <a:xfrm>
            <a:off x="542147" y="5746374"/>
            <a:ext cx="513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1" name="Gerade Verbindung mit Pfeil 100"/>
          <p:cNvCxnSpPr/>
          <p:nvPr/>
        </p:nvCxnSpPr>
        <p:spPr>
          <a:xfrm>
            <a:off x="220247" y="5969140"/>
            <a:ext cx="360000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NAT/</a:t>
            </a:r>
            <a:r>
              <a:rPr lang="de-DE" dirty="0" err="1"/>
              <a:t>Mascquerading</a:t>
            </a:r>
            <a:r>
              <a:rPr lang="de-DE" dirty="0"/>
              <a:t> (als Grafik)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63B0E-122E-4112-8AEA-022338C1FEF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60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62" grpId="0"/>
      <p:bldP spid="82" grpId="0" animBg="1"/>
      <p:bldP spid="82" grpId="1" animBg="1"/>
      <p:bldP spid="96" grpId="0" animBg="1"/>
      <p:bldP spid="103" grpId="0"/>
      <p:bldP spid="103" grpId="1"/>
      <p:bldP spid="44" grpId="0"/>
      <p:bldP spid="44" grpId="1"/>
      <p:bldP spid="55" grpId="0"/>
      <p:bldP spid="55" grpId="1"/>
      <p:bldP spid="57" grpId="0"/>
      <p:bldP spid="57" grpId="1"/>
      <p:bldP spid="21" grpId="0"/>
      <p:bldP spid="21" grpId="1"/>
      <p:bldP spid="32" grpId="0"/>
      <p:bldP spid="32" grpId="1"/>
      <p:bldP spid="65" grpId="0" animBg="1"/>
      <p:bldP spid="99" grpId="0"/>
      <p:bldP spid="99" grpId="1"/>
      <p:bldP spid="100" grpId="0"/>
      <p:bldP spid="10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Klassenbasierte Adressierung Grundproblem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Adressen werden in Blöcken vergeben (z.B.: alle Adressen mit einer gegebenen Netz-ID)</a:t>
            </a:r>
          </a:p>
          <a:p>
            <a:r>
              <a:rPr lang="de-DE" dirty="0"/>
              <a:t>Wird z.B. ein Klasse B Netz an eine Organisation vergeben welche deutlich weniger als 65000 Hosts besitzt, so bleiben viele Adressen ungenutzt. </a:t>
            </a:r>
          </a:p>
          <a:p>
            <a:r>
              <a:rPr lang="de-DE" dirty="0"/>
              <a:t>(Oft reicht bereits die Erwartung, dass 254 Hosts einmal nicht reichen könnten, für die Anforderung eines Klasse B Adressblocks.)</a:t>
            </a:r>
          </a:p>
          <a:p>
            <a:r>
              <a:rPr lang="de-DE" dirty="0"/>
              <a:t>Es gibt nur 16382 Klasse B Netze.</a:t>
            </a:r>
          </a:p>
          <a:p>
            <a:r>
              <a:rPr lang="de-DE" dirty="0"/>
              <a:t>Lösung: Netz IDs mit variabler Länge </a:t>
            </a:r>
            <a:r>
              <a:rPr lang="de-DE" dirty="0">
                <a:sym typeface="Wingdings"/>
              </a:rPr>
              <a:t> </a:t>
            </a:r>
            <a:r>
              <a:rPr lang="de-DE" dirty="0"/>
              <a:t>CIDR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63B0E-122E-4112-8AEA-022338C1FEF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1850197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CIDR (Engl.: </a:t>
            </a:r>
            <a:r>
              <a:rPr lang="de-DE" dirty="0" err="1"/>
              <a:t>Classless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Inter-Domain Routing)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Mit RFC 1517 bis 1520 ab 1993 in Verwendung.</a:t>
            </a:r>
          </a:p>
          <a:p>
            <a:r>
              <a:rPr lang="de-DE" dirty="0"/>
              <a:t>Grundidee: Die Grenze zwischen Netz-Teil und Host-Teil verläuft fließend.</a:t>
            </a:r>
          </a:p>
          <a:p>
            <a:pPr marL="457200" lvl="1" indent="0">
              <a:buNone/>
            </a:pPr>
            <a:r>
              <a:rPr lang="de-DE" dirty="0"/>
              <a:t>=&gt; 	Routing-Protokolle müssen die Länge der Netz-ID 	(Netzpräfix) zusätzlich zur Adresse übertragen.</a:t>
            </a:r>
          </a:p>
          <a:p>
            <a:r>
              <a:rPr lang="de-DE" dirty="0"/>
              <a:t>Verwendung von Subnetz-Masken</a:t>
            </a:r>
          </a:p>
          <a:p>
            <a:r>
              <a:rPr lang="de-DE" dirty="0"/>
              <a:t>Notation: &lt;IP Adresse&gt;/&lt;Präfixlänge&gt;</a:t>
            </a:r>
          </a:p>
          <a:p>
            <a:endParaRPr lang="de-DE" dirty="0"/>
          </a:p>
          <a:p>
            <a:r>
              <a:rPr lang="de-DE" dirty="0"/>
              <a:t>Beispiel: 192.168.121.0/26 </a:t>
            </a:r>
            <a:br>
              <a:rPr lang="de-DE" dirty="0"/>
            </a:br>
            <a:r>
              <a:rPr lang="de-DE" dirty="0"/>
              <a:t>(die ersten 26 Bit sind Netz-ID, der Rest Host-ID)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63B0E-122E-4112-8AEA-022338C1FEF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3131507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Subnetting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/>
          </a:bodyPr>
          <a:lstStyle/>
          <a:p>
            <a:r>
              <a:rPr lang="de-DE" dirty="0"/>
              <a:t>Sowohl bei klassenbasierter Adressierung, als auch bei CIDR</a:t>
            </a:r>
          </a:p>
          <a:p>
            <a:r>
              <a:rPr lang="de-DE" dirty="0"/>
              <a:t>Grundidee: Host-Teil eines Adressblocks wird weiter unterteilt in Subnetz-ID-Teil und Host-ID-Teil.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Eine Organisation kann mit einem einzigem Adressblock mehrere eigene Netze bedienen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63B0E-122E-4112-8AEA-022338C1FEF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92149" y="3926481"/>
          <a:ext cx="3247696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3379">
                  <a:extLst>
                    <a:ext uri="{9D8B030D-6E8A-4147-A177-3AD203B41FA5}">
                      <a16:colId xmlns:a16="http://schemas.microsoft.com/office/drawing/2014/main" val="1152215560"/>
                    </a:ext>
                  </a:extLst>
                </a:gridCol>
                <a:gridCol w="1240221">
                  <a:extLst>
                    <a:ext uri="{9D8B030D-6E8A-4147-A177-3AD203B41FA5}">
                      <a16:colId xmlns:a16="http://schemas.microsoft.com/office/drawing/2014/main" val="1182559256"/>
                    </a:ext>
                  </a:extLst>
                </a:gridCol>
                <a:gridCol w="1114096">
                  <a:extLst>
                    <a:ext uri="{9D8B030D-6E8A-4147-A177-3AD203B41FA5}">
                      <a16:colId xmlns:a16="http://schemas.microsoft.com/office/drawing/2014/main" val="8066840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Netz ID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dirty="0"/>
                        <a:t>Host ID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548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Netz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Subnetz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Host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007623"/>
                  </a:ext>
                </a:extLst>
              </a:tr>
            </a:tbl>
          </a:graphicData>
        </a:graphic>
      </p:graphicFrame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971282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erade Verbindung mit Pfeil 39"/>
          <p:cNvCxnSpPr/>
          <p:nvPr/>
        </p:nvCxnSpPr>
        <p:spPr>
          <a:xfrm flipH="1">
            <a:off x="2949154" y="4369445"/>
            <a:ext cx="1081788" cy="821522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 flipH="1">
            <a:off x="2949154" y="4369445"/>
            <a:ext cx="1081788" cy="821522"/>
          </a:xfrm>
          <a:prstGeom prst="straightConnector1">
            <a:avLst/>
          </a:prstGeom>
          <a:ln>
            <a:solidFill>
              <a:srgbClr val="36A22D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H="1" flipV="1">
            <a:off x="2963751" y="3151506"/>
            <a:ext cx="1081788" cy="738254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 flipH="1" flipV="1">
            <a:off x="2963751" y="3151506"/>
            <a:ext cx="1081788" cy="738254"/>
          </a:xfrm>
          <a:prstGeom prst="straightConnector1">
            <a:avLst/>
          </a:prstGeom>
          <a:ln>
            <a:solidFill>
              <a:srgbClr val="36A22D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4631766" y="4126471"/>
            <a:ext cx="1528187" cy="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4631766" y="4126180"/>
            <a:ext cx="1526400" cy="0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uppierung 41"/>
          <p:cNvGrpSpPr/>
          <p:nvPr/>
        </p:nvGrpSpPr>
        <p:grpSpPr>
          <a:xfrm>
            <a:off x="663602" y="2048570"/>
            <a:ext cx="2466255" cy="1452778"/>
            <a:chOff x="1199629" y="2667620"/>
            <a:chExt cx="2466255" cy="1452778"/>
          </a:xfrm>
        </p:grpSpPr>
        <p:pic>
          <p:nvPicPr>
            <p:cNvPr id="4" name="Bild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99629" y="2667620"/>
              <a:ext cx="2466255" cy="1452778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1812892" y="3124225"/>
              <a:ext cx="11614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Subnet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129.13.1.x</a:t>
              </a:r>
            </a:p>
          </p:txBody>
        </p:sp>
      </p:grpSp>
      <p:grpSp>
        <p:nvGrpSpPr>
          <p:cNvPr id="43" name="Gruppierung 42"/>
          <p:cNvGrpSpPr/>
          <p:nvPr/>
        </p:nvGrpSpPr>
        <p:grpSpPr>
          <a:xfrm>
            <a:off x="663602" y="4413242"/>
            <a:ext cx="2466255" cy="1452778"/>
            <a:chOff x="1199629" y="5032292"/>
            <a:chExt cx="2466255" cy="1452778"/>
          </a:xfrm>
        </p:grpSpPr>
        <p:pic>
          <p:nvPicPr>
            <p:cNvPr id="8" name="Bild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99629" y="5032292"/>
              <a:ext cx="2466255" cy="1452778"/>
            </a:xfrm>
            <a:prstGeom prst="rect">
              <a:avLst/>
            </a:prstGeom>
          </p:spPr>
        </p:pic>
        <p:sp>
          <p:nvSpPr>
            <p:cNvPr id="9" name="Textfeld 8"/>
            <p:cNvSpPr txBox="1"/>
            <p:nvPr/>
          </p:nvSpPr>
          <p:spPr>
            <a:xfrm>
              <a:off x="1810638" y="5510311"/>
              <a:ext cx="11659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Subnet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129.13.2.y</a:t>
              </a:r>
            </a:p>
          </p:txBody>
        </p:sp>
      </p:grpSp>
      <p:grpSp>
        <p:nvGrpSpPr>
          <p:cNvPr id="15" name="Gruppierung 14"/>
          <p:cNvGrpSpPr/>
          <p:nvPr/>
        </p:nvGrpSpPr>
        <p:grpSpPr>
          <a:xfrm>
            <a:off x="3942454" y="3786778"/>
            <a:ext cx="703910" cy="703206"/>
            <a:chOff x="460087" y="1937769"/>
            <a:chExt cx="620525" cy="619904"/>
          </a:xfrm>
        </p:grpSpPr>
        <p:sp>
          <p:nvSpPr>
            <p:cNvPr id="16" name="Oval 15"/>
            <p:cNvSpPr/>
            <p:nvPr/>
          </p:nvSpPr>
          <p:spPr>
            <a:xfrm>
              <a:off x="460087" y="1937769"/>
              <a:ext cx="620525" cy="619904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Pfeil nach links 16"/>
            <p:cNvSpPr/>
            <p:nvPr/>
          </p:nvSpPr>
          <p:spPr>
            <a:xfrm>
              <a:off x="827678" y="2149425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Pfeil nach links 17"/>
            <p:cNvSpPr/>
            <p:nvPr/>
          </p:nvSpPr>
          <p:spPr>
            <a:xfrm flipH="1">
              <a:off x="468129" y="2152336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Pfeil nach links 18"/>
            <p:cNvSpPr/>
            <p:nvPr/>
          </p:nvSpPr>
          <p:spPr>
            <a:xfrm rot="5400000" flipH="1">
              <a:off x="649154" y="2337510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Pfeil nach links 19"/>
            <p:cNvSpPr/>
            <p:nvPr/>
          </p:nvSpPr>
          <p:spPr>
            <a:xfrm rot="16200000" flipH="1">
              <a:off x="646646" y="1977849"/>
              <a:ext cx="252934" cy="18739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uppierung 25"/>
          <p:cNvGrpSpPr/>
          <p:nvPr/>
        </p:nvGrpSpPr>
        <p:grpSpPr>
          <a:xfrm>
            <a:off x="6056776" y="3225126"/>
            <a:ext cx="2466255" cy="1452778"/>
            <a:chOff x="6096471" y="2909840"/>
            <a:chExt cx="2466255" cy="1452778"/>
          </a:xfrm>
        </p:grpSpPr>
        <p:pic>
          <p:nvPicPr>
            <p:cNvPr id="24" name="Bild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471" y="2909840"/>
              <a:ext cx="2466255" cy="1452778"/>
            </a:xfrm>
            <a:prstGeom prst="rect">
              <a:avLst/>
            </a:prstGeom>
          </p:spPr>
        </p:pic>
        <p:sp>
          <p:nvSpPr>
            <p:cNvPr id="25" name="Textfeld 24"/>
            <p:cNvSpPr txBox="1"/>
            <p:nvPr/>
          </p:nvSpPr>
          <p:spPr>
            <a:xfrm>
              <a:off x="6262664" y="3482888"/>
              <a:ext cx="1970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Internet</a:t>
              </a:r>
            </a:p>
          </p:txBody>
        </p:sp>
      </p:grpSp>
      <p:sp>
        <p:nvSpPr>
          <p:cNvPr id="41" name="Textfeld 40"/>
          <p:cNvSpPr txBox="1"/>
          <p:nvPr/>
        </p:nvSpPr>
        <p:spPr>
          <a:xfrm>
            <a:off x="4862954" y="3804996"/>
            <a:ext cx="1225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129.13/16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3946507" y="43948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Router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Subnetting</a:t>
            </a:r>
            <a:r>
              <a:rPr lang="de-DE" dirty="0"/>
              <a:t> (als Grafik)</a:t>
            </a:r>
          </a:p>
        </p:txBody>
      </p:sp>
    </p:spTree>
    <p:extLst>
      <p:ext uri="{BB962C8B-B14F-4D97-AF65-F5344CB8AC3E}">
        <p14:creationId xmlns:p14="http://schemas.microsoft.com/office/powerpoint/2010/main" val="239376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</a:t>
            </a:r>
            <a:r>
              <a:rPr lang="de-DE" dirty="0" err="1"/>
              <a:t>Subnetting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Eine Organisation bekommt den Adressblock 131.42.0.0/16 zugewiesen und benötigt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1 Subnetz mit bis zu 32000 Hosts</a:t>
            </a:r>
          </a:p>
          <a:p>
            <a:r>
              <a:rPr lang="de-DE" dirty="0"/>
              <a:t>15 Subnetze mit bis zu 2000 Hosts</a:t>
            </a:r>
          </a:p>
          <a:p>
            <a:r>
              <a:rPr lang="de-DE" dirty="0"/>
              <a:t>8 Subnetze mit bis zu 250 Hosts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Machen Sie Vorschläge für eine Aufteilung in geeignete Subnetz-Adressen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63B0E-122E-4112-8AEA-022338C1FEF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3452330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Fragen zu Kapitel 2 (1/2)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Welche Maßnahmen zur Begegnung von IPv4 Adressknappheit wurden in der Vorlesung behandelt?</a:t>
            </a:r>
          </a:p>
          <a:p>
            <a:r>
              <a:rPr lang="de-DE"/>
              <a:t>Wie viele Hosts kann ein IPv4 Adressblock mit einer Präfixlänge von 22 maximal fassen?</a:t>
            </a:r>
          </a:p>
          <a:p>
            <a:r>
              <a:rPr lang="de-DE"/>
              <a:t>In welches der folgenden Subnetze des Netzes 184.212.0.0/16 gehört die Adresse 184.212.2.36?</a:t>
            </a:r>
          </a:p>
          <a:p>
            <a:pPr lvl="1"/>
            <a:r>
              <a:rPr lang="de-DE"/>
              <a:t>184.212.128.0/17</a:t>
            </a:r>
          </a:p>
          <a:p>
            <a:pPr lvl="1"/>
            <a:r>
              <a:rPr lang="de-DE"/>
              <a:t>184.212.0.0/18</a:t>
            </a:r>
          </a:p>
          <a:p>
            <a:pPr lvl="1"/>
            <a:r>
              <a:rPr lang="de-DE"/>
              <a:t>184.212.96.0/19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530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Kapitel 6: </a:t>
            </a:r>
            <a:br>
              <a:rPr lang="de-DE" dirty="0"/>
            </a:br>
            <a:r>
              <a:rPr lang="de-DE" dirty="0"/>
              <a:t>Dienste der Anwendungsschicht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de-DE" dirty="0"/>
          </a:p>
          <a:p>
            <a:r>
              <a:rPr lang="de-DE" dirty="0"/>
              <a:t>ISO/OSI-Schicht 7</a:t>
            </a:r>
          </a:p>
          <a:p>
            <a:r>
              <a:rPr lang="de-DE" dirty="0"/>
              <a:t>(Engl. </a:t>
            </a:r>
            <a:r>
              <a:rPr lang="de-DE" dirty="0" err="1"/>
              <a:t>Application</a:t>
            </a:r>
            <a:r>
              <a:rPr lang="de-DE" dirty="0"/>
              <a:t> Layer)</a:t>
            </a:r>
          </a:p>
          <a:p>
            <a:r>
              <a:rPr lang="de-DE" dirty="0"/>
              <a:t>Internet-Dienste (ISO/OSI-Schichten 5-7)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8740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 von Kapitel 6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Das Anwendungssystem im Überblick</a:t>
            </a:r>
          </a:p>
          <a:p>
            <a:pPr lvl="1"/>
            <a:r>
              <a:rPr lang="de-DE" dirty="0"/>
              <a:t>Anwendungsschicht im Prinzip</a:t>
            </a:r>
          </a:p>
          <a:p>
            <a:pPr lvl="1"/>
            <a:r>
              <a:rPr lang="de-DE" dirty="0"/>
              <a:t>ISO/OSI vs. Internet</a:t>
            </a:r>
          </a:p>
          <a:p>
            <a:pPr lvl="1"/>
            <a:r>
              <a:rPr lang="de-DE" dirty="0"/>
              <a:t>DNS Wiederholung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Electronic Mail (Email)</a:t>
            </a:r>
          </a:p>
          <a:p>
            <a:pPr lvl="1"/>
            <a:r>
              <a:rPr lang="de-DE" dirty="0"/>
              <a:t>SMTP, MIME, POP, IMAP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World Wide Web (WWW)</a:t>
            </a:r>
          </a:p>
          <a:p>
            <a:pPr lvl="1"/>
            <a:r>
              <a:rPr lang="de-DE" dirty="0"/>
              <a:t>HTML, URL, HTTP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File Transfer Protocol (FTP)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Rechnernetze und verteilte Systeme                (Prof. Dr. D. Kranzlmüller)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755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Wiederholung:</a:t>
            </a:r>
            <a:br>
              <a:rPr lang="de-DE" dirty="0" smtClean="0"/>
            </a:br>
            <a:r>
              <a:rPr lang="de-DE" dirty="0" smtClean="0"/>
              <a:t>IPv4 und </a:t>
            </a:r>
            <a:r>
              <a:rPr lang="de-DE" dirty="0" err="1" smtClean="0"/>
              <a:t>Subnetting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83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Einordnung von Kapitel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4800"/>
            <a:ext cx="7886700" cy="4602163"/>
          </a:xfrm>
        </p:spPr>
        <p:txBody>
          <a:bodyPr>
            <a:normAutofit/>
          </a:bodyPr>
          <a:lstStyle/>
          <a:p>
            <a:r>
              <a:rPr lang="de-DE" dirty="0"/>
              <a:t>Das Ziel von Rechnernetzen und verteilten Systemen: Endnutzer-Anwendungen sollen über </a:t>
            </a:r>
            <a:r>
              <a:rPr lang="de-DE" i="1" dirty="0"/>
              <a:t>Rechnernetze </a:t>
            </a:r>
            <a:r>
              <a:rPr lang="de-DE" dirty="0"/>
              <a:t>beliebige Nachrichten/Daten (virtuell/transparent) austauschen können.</a:t>
            </a:r>
          </a:p>
          <a:p>
            <a:r>
              <a:rPr lang="de-DE" dirty="0"/>
              <a:t>Das Mittel: Die Schichtenarchitektur </a:t>
            </a:r>
            <a:r>
              <a:rPr lang="de-DE" dirty="0">
                <a:sym typeface="Wingdings"/>
              </a:rPr>
              <a:t> Kapitel 1</a:t>
            </a:r>
          </a:p>
          <a:p>
            <a:r>
              <a:rPr lang="de-DE" dirty="0">
                <a:sym typeface="Wingdings"/>
              </a:rPr>
              <a:t>Insbesondere: Diensterbringung unter der Verwendung „tieferer Schichten“.  Kapitel 3 bis 5</a:t>
            </a:r>
          </a:p>
          <a:p>
            <a:r>
              <a:rPr lang="de-DE" dirty="0">
                <a:sym typeface="Wingdings"/>
              </a:rPr>
              <a:t>Dieses Kapitel: wichtige Internet-Dienste </a:t>
            </a:r>
            <a:br>
              <a:rPr lang="de-DE" dirty="0">
                <a:sym typeface="Wingdings"/>
              </a:rPr>
            </a:br>
            <a:r>
              <a:rPr lang="de-DE" dirty="0">
                <a:sym typeface="Wingdings"/>
              </a:rPr>
              <a:t>(Diese setzen die bereits behandelten </a:t>
            </a:r>
            <a:br>
              <a:rPr lang="de-DE" dirty="0">
                <a:sym typeface="Wingdings"/>
              </a:rPr>
            </a:br>
            <a:r>
              <a:rPr lang="de-DE" dirty="0">
                <a:sym typeface="Wingdings"/>
              </a:rPr>
              <a:t>„tieferen Schichten“ einfach voraus.)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6665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Kapitel 6.1</a:t>
            </a:r>
            <a:br>
              <a:rPr lang="de-DE" dirty="0"/>
            </a:br>
            <a:r>
              <a:rPr lang="de-DE" dirty="0"/>
              <a:t>Das Anwendungssystem im Überblick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Anwendungsschicht im Prinzip, ISO/OSI vs. Internet, DNS Wiederholung</a:t>
            </a:r>
          </a:p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2198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Anwendungsschicht im Prinzip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b="1" dirty="0"/>
              <a:t>Aufgabe</a:t>
            </a:r>
            <a:r>
              <a:rPr lang="de-DE" dirty="0"/>
              <a:t>: Allgemein verwendbare Dienste werden als Protokolle spezifiziert und standardisiert.</a:t>
            </a:r>
          </a:p>
          <a:p>
            <a:endParaRPr lang="de-DE" dirty="0"/>
          </a:p>
          <a:p>
            <a:r>
              <a:rPr lang="de-DE" dirty="0"/>
              <a:t>Anwendungen. . .</a:t>
            </a:r>
          </a:p>
          <a:p>
            <a:pPr lvl="1"/>
            <a:r>
              <a:rPr lang="de-DE" dirty="0"/>
              <a:t>werden auf vernetzten Rechnern ausgeführt</a:t>
            </a:r>
          </a:p>
          <a:p>
            <a:pPr lvl="1"/>
            <a:r>
              <a:rPr lang="de-DE" dirty="0"/>
              <a:t>tauschen Nachrichten aus, um einen Dienst zu erbringen</a:t>
            </a:r>
          </a:p>
          <a:p>
            <a:r>
              <a:rPr lang="de-DE" dirty="0"/>
              <a:t>Protokolle der Anwendungsschicht. . .</a:t>
            </a:r>
          </a:p>
          <a:p>
            <a:pPr lvl="1"/>
            <a:r>
              <a:rPr lang="de-DE" dirty="0"/>
              <a:t>sind Teil der Anwendungen</a:t>
            </a:r>
          </a:p>
          <a:p>
            <a:pPr lvl="1"/>
            <a:r>
              <a:rPr lang="de-DE" dirty="0"/>
              <a:t>nutzen darunterliegende Protokolle</a:t>
            </a:r>
          </a:p>
          <a:p>
            <a:pPr lvl="1"/>
            <a:r>
              <a:rPr lang="de-DE" dirty="0"/>
              <a:t>spezifizieren die Art der ausgetauschten Nachrichten</a:t>
            </a:r>
          </a:p>
          <a:p>
            <a:pPr lvl="1"/>
            <a:r>
              <a:rPr lang="de-DE" dirty="0"/>
              <a:t>spezifizieren die Aktionen, die auf Nachrichten folgen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Rechnernetze und verteilte Systeme                (Prof. Dr. D. Kranzlmüller)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0473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ISO/OSI vs. Internet (Wiederholung)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90689"/>
            <a:ext cx="3886200" cy="417795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/>
              <a:t>Die Anwendungsschicht im Internet-Modell umfasst die ISO/OSI Schichten 5 bis 7</a:t>
            </a:r>
            <a:r>
              <a:rPr lang="de-DE" dirty="0">
                <a:sym typeface="Wingdings"/>
              </a:rPr>
              <a:t>.</a:t>
            </a:r>
            <a:endParaRPr lang="de-DE" dirty="0"/>
          </a:p>
          <a:p>
            <a:r>
              <a:rPr lang="de-DE" dirty="0"/>
              <a:t>Internet-Anwendungen (Gegenstand dieses Kapitels) müssen also auch Aufgaben der Schichten 5 und 6 übernehmen.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4266773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Dienstgütekriterien ausgewählter Anwendungen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011546"/>
              </p:ext>
            </p:extLst>
          </p:nvPr>
        </p:nvGraphicFramePr>
        <p:xfrm>
          <a:off x="628650" y="1825625"/>
          <a:ext cx="7886700" cy="4323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4550">
                  <a:extLst>
                    <a:ext uri="{9D8B030D-6E8A-4147-A177-3AD203B41FA5}">
                      <a16:colId xmlns:a16="http://schemas.microsoft.com/office/drawing/2014/main" val="2226638573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4136230098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392245788"/>
                    </a:ext>
                  </a:extLst>
                </a:gridCol>
                <a:gridCol w="2101850">
                  <a:extLst>
                    <a:ext uri="{9D8B030D-6E8A-4147-A177-3AD203B41FA5}">
                      <a16:colId xmlns:a16="http://schemas.microsoft.com/office/drawing/2014/main" val="39775550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Anwendung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Verlust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Übertragungsrate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Verzögerung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300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File Transfer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empfindlich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elastisch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tolerant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455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E-Mail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empfindlich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elastisch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tolerant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640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WWW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empfindlich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elastisch (wenige </a:t>
                      </a:r>
                      <a:r>
                        <a:rPr lang="de-DE" dirty="0" err="1"/>
                        <a:t>Kbps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tolerant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439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Audio/Video</a:t>
                      </a:r>
                      <a:r>
                        <a:rPr lang="de-DE" baseline="0" dirty="0"/>
                        <a:t> (Echtzeit)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tolerant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Audio: wenige </a:t>
                      </a:r>
                      <a:r>
                        <a:rPr lang="de-DE" dirty="0" err="1"/>
                        <a:t>Kbps</a:t>
                      </a:r>
                      <a:r>
                        <a:rPr lang="de-DE" dirty="0"/>
                        <a:t> </a:t>
                      </a:r>
                      <a:br>
                        <a:rPr lang="de-DE" dirty="0"/>
                      </a:br>
                      <a:r>
                        <a:rPr lang="de-DE" dirty="0"/>
                        <a:t>bis 1 Mbps</a:t>
                      </a:r>
                    </a:p>
                    <a:p>
                      <a:r>
                        <a:rPr lang="de-DE" dirty="0"/>
                        <a:t>Video: 10 </a:t>
                      </a:r>
                      <a:r>
                        <a:rPr lang="de-DE" dirty="0" err="1"/>
                        <a:t>Kbps</a:t>
                      </a:r>
                      <a:r>
                        <a:rPr lang="de-DE" dirty="0"/>
                        <a:t> </a:t>
                      </a:r>
                      <a:br>
                        <a:rPr lang="de-DE" dirty="0"/>
                      </a:br>
                      <a:r>
                        <a:rPr lang="de-DE" dirty="0"/>
                        <a:t>bis ca. 15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empfindlich,</a:t>
                      </a:r>
                      <a:r>
                        <a:rPr lang="de-DE" baseline="0" dirty="0"/>
                        <a:t> einige hundert </a:t>
                      </a:r>
                      <a:r>
                        <a:rPr lang="de-DE" baseline="0" dirty="0" err="1"/>
                        <a:t>Millisek</a:t>
                      </a:r>
                      <a:r>
                        <a:rPr lang="de-DE" baseline="0" dirty="0"/>
                        <a:t>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454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Audio/Video (gespeichert)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tolerant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wie oben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empfindlich, </a:t>
                      </a:r>
                      <a:br>
                        <a:rPr lang="de-DE" dirty="0"/>
                      </a:br>
                      <a:r>
                        <a:rPr lang="de-DE" dirty="0"/>
                        <a:t>wenige Sekunden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729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Interaktive Spiele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tolerant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wenige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Kbps</a:t>
                      </a:r>
                      <a:r>
                        <a:rPr lang="de-DE" baseline="0" dirty="0"/>
                        <a:t> </a:t>
                      </a:r>
                      <a:br>
                        <a:rPr lang="de-DE" baseline="0" dirty="0"/>
                      </a:br>
                      <a:r>
                        <a:rPr lang="de-DE" baseline="0" dirty="0"/>
                        <a:t>bis 10 </a:t>
                      </a:r>
                      <a:r>
                        <a:rPr lang="de-DE" baseline="0" dirty="0" err="1"/>
                        <a:t>KBps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empfindlich,</a:t>
                      </a:r>
                      <a:r>
                        <a:rPr lang="de-DE" baseline="0" dirty="0"/>
                        <a:t> einige hundert </a:t>
                      </a:r>
                      <a:r>
                        <a:rPr lang="de-DE" baseline="0" dirty="0" err="1"/>
                        <a:t>Millisek</a:t>
                      </a:r>
                      <a:r>
                        <a:rPr lang="de-DE" baseline="0" dirty="0"/>
                        <a:t>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716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Finanzanwendungen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empfindlich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elastisch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ja und nein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027598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1091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Verzeichnisdienste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Wichtige funktionale Anforderung aller Dienste:</a:t>
            </a:r>
            <a:br>
              <a:rPr lang="de-DE" dirty="0"/>
            </a:br>
            <a:r>
              <a:rPr lang="de-DE" b="1" dirty="0"/>
              <a:t>Abbildung von Namen auf Adressen</a:t>
            </a:r>
          </a:p>
          <a:p>
            <a:r>
              <a:rPr lang="de-DE" dirty="0"/>
              <a:t>DNS (Domain Name System)</a:t>
            </a:r>
          </a:p>
          <a:p>
            <a:pPr lvl="1"/>
            <a:r>
              <a:rPr lang="de-DE" dirty="0"/>
              <a:t>dient der Abbildung von Endsystemen auf IP-Adresse</a:t>
            </a:r>
          </a:p>
          <a:p>
            <a:r>
              <a:rPr lang="de-DE" dirty="0"/>
              <a:t>X.500 Directory</a:t>
            </a:r>
          </a:p>
          <a:p>
            <a:pPr lvl="1"/>
            <a:r>
              <a:rPr lang="de-DE" dirty="0"/>
              <a:t>Konzept der ITU-T für ein verteiltes Directory, einschließlich Verschlüsselung und Zertifizierung</a:t>
            </a:r>
          </a:p>
          <a:p>
            <a:r>
              <a:rPr lang="en-IE" dirty="0"/>
              <a:t>LDAP (Lightweight Directory Access Protocol)</a:t>
            </a:r>
          </a:p>
          <a:p>
            <a:pPr lvl="1"/>
            <a:r>
              <a:rPr lang="de-DE" dirty="0"/>
              <a:t>ist ein Zugriffsprotokoll für </a:t>
            </a:r>
            <a:r>
              <a:rPr lang="de-DE" dirty="0" err="1"/>
              <a:t>Directories</a:t>
            </a:r>
            <a:r>
              <a:rPr lang="de-DE" dirty="0"/>
              <a:t> gemäß X.500</a:t>
            </a:r>
          </a:p>
          <a:p>
            <a:pPr lvl="1"/>
            <a:r>
              <a:rPr lang="de-DE" dirty="0"/>
              <a:t>ist weniger aufwendig als OSI X.500-DAP</a:t>
            </a:r>
          </a:p>
          <a:p>
            <a:pPr lvl="1"/>
            <a:r>
              <a:rPr lang="de-DE" dirty="0"/>
              <a:t>häufiger Einsatzbereich: Nutzerauthentifizierung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597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Kurze DNS Wiederholung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DNS (engl. Domain Name System) </a:t>
            </a:r>
            <a:br>
              <a:rPr lang="de-DE" dirty="0"/>
            </a:br>
            <a:r>
              <a:rPr lang="de-DE" dirty="0">
                <a:sym typeface="Wingdings"/>
              </a:rPr>
              <a:t> </a:t>
            </a:r>
            <a:r>
              <a:rPr lang="de-DE" dirty="0"/>
              <a:t>Wurde im Kapitel 2 Ausführlich behandelt</a:t>
            </a:r>
          </a:p>
          <a:p>
            <a:r>
              <a:rPr lang="de-DE" dirty="0"/>
              <a:t>DNS bietet einen als Baum strukturierten Namensraum für Hosts im Internet.</a:t>
            </a:r>
          </a:p>
          <a:p>
            <a:r>
              <a:rPr lang="de-DE" dirty="0"/>
              <a:t>DNS ist als verteilte Datenbank implementiert. (Es besteht eine Hierarchie von Nameservern.)</a:t>
            </a:r>
          </a:p>
          <a:p>
            <a:r>
              <a:rPr lang="de-DE" dirty="0"/>
              <a:t>Der DNS Dienst bildet Domainnamen auf </a:t>
            </a:r>
            <a:r>
              <a:rPr lang="de-DE" dirty="0" err="1"/>
              <a:t>Resource</a:t>
            </a:r>
            <a:r>
              <a:rPr lang="de-DE" dirty="0"/>
              <a:t> Records (insbesondere IP-Adressen) ab.</a:t>
            </a:r>
          </a:p>
          <a:p>
            <a:r>
              <a:rPr lang="de-DE" dirty="0"/>
              <a:t>DNS ist ein Dienst der Anwendungsschicht im Internet.</a:t>
            </a:r>
          </a:p>
          <a:p>
            <a:r>
              <a:rPr lang="de-DE" dirty="0"/>
              <a:t>DNS ist kritischer Bestandteil der Infrastruktur des Internets.</a:t>
            </a:r>
          </a:p>
          <a:p>
            <a:r>
              <a:rPr lang="de-DE" dirty="0"/>
              <a:t>Im Vergleich zu typischen Anwendungsdiensten, wie Email, bekommen Endnutzer nur selten mit, dass sie DNS verwenden.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0936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Kapitel 6.2</a:t>
            </a:r>
            <a:br>
              <a:rPr lang="de-DE" dirty="0"/>
            </a:br>
            <a:r>
              <a:rPr lang="de-DE" dirty="0"/>
              <a:t>Electronic Mail (Email)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SMTP, MIME, POP, IMAP</a:t>
            </a:r>
          </a:p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312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Message Handling Systeme: Rollen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28</a:t>
            </a:fld>
            <a:endParaRPr lang="de-DE"/>
          </a:p>
        </p:txBody>
      </p:sp>
      <p:sp>
        <p:nvSpPr>
          <p:cNvPr id="5" name="Abgerundetes Rechteck 16"/>
          <p:cNvSpPr/>
          <p:nvPr/>
        </p:nvSpPr>
        <p:spPr>
          <a:xfrm>
            <a:off x="909984" y="2504912"/>
            <a:ext cx="5997818" cy="3399310"/>
          </a:xfrm>
          <a:prstGeom prst="roundRect">
            <a:avLst>
              <a:gd name="adj" fmla="val 14795"/>
            </a:avLst>
          </a:prstGeom>
          <a:solidFill>
            <a:srgbClr val="E2CEFF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Abgerundetes Rechteck 19"/>
          <p:cNvSpPr/>
          <p:nvPr/>
        </p:nvSpPr>
        <p:spPr>
          <a:xfrm>
            <a:off x="1772086" y="3431560"/>
            <a:ext cx="4926650" cy="2311400"/>
          </a:xfrm>
          <a:prstGeom prst="roundRect">
            <a:avLst>
              <a:gd name="adj" fmla="val 18521"/>
            </a:avLst>
          </a:prstGeom>
          <a:solidFill>
            <a:srgbClr val="D1E1FF"/>
          </a:solidFill>
          <a:ln>
            <a:solidFill>
              <a:srgbClr val="83AAD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" name="Gruppierung 92"/>
          <p:cNvGrpSpPr/>
          <p:nvPr/>
        </p:nvGrpSpPr>
        <p:grpSpPr>
          <a:xfrm>
            <a:off x="879254" y="2764750"/>
            <a:ext cx="1017490" cy="1189932"/>
            <a:chOff x="1309307" y="2380930"/>
            <a:chExt cx="1017490" cy="1189932"/>
          </a:xfrm>
        </p:grpSpPr>
        <p:sp>
          <p:nvSpPr>
            <p:cNvPr id="8" name="Textfeld 20"/>
            <p:cNvSpPr txBox="1"/>
            <p:nvPr/>
          </p:nvSpPr>
          <p:spPr>
            <a:xfrm>
              <a:off x="1309307" y="2380930"/>
              <a:ext cx="1017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4">
                      <a:lumMod val="75000"/>
                    </a:schemeClr>
                  </a:solidFill>
                </a:rPr>
                <a:t>MHS</a:t>
              </a:r>
            </a:p>
          </p:txBody>
        </p:sp>
        <p:sp>
          <p:nvSpPr>
            <p:cNvPr id="9" name="Textfeld 21"/>
            <p:cNvSpPr txBox="1"/>
            <p:nvPr/>
          </p:nvSpPr>
          <p:spPr>
            <a:xfrm>
              <a:off x="1309308" y="2647532"/>
              <a:ext cx="10174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chemeClr val="accent4">
                      <a:lumMod val="75000"/>
                    </a:schemeClr>
                  </a:solidFill>
                </a:rPr>
                <a:t>Message</a:t>
              </a:r>
            </a:p>
            <a:p>
              <a:r>
                <a:rPr lang="de-DE" dirty="0">
                  <a:solidFill>
                    <a:schemeClr val="accent4">
                      <a:lumMod val="75000"/>
                    </a:schemeClr>
                  </a:solidFill>
                </a:rPr>
                <a:t>Handling</a:t>
              </a:r>
            </a:p>
            <a:p>
              <a:r>
                <a:rPr lang="de-DE" dirty="0">
                  <a:solidFill>
                    <a:schemeClr val="accent4">
                      <a:lumMod val="75000"/>
                    </a:schemeClr>
                  </a:solidFill>
                </a:rPr>
                <a:t>System</a:t>
              </a:r>
            </a:p>
          </p:txBody>
        </p:sp>
      </p:grpSp>
      <p:grpSp>
        <p:nvGrpSpPr>
          <p:cNvPr id="10" name="Gruppierung 94"/>
          <p:cNvGrpSpPr/>
          <p:nvPr/>
        </p:nvGrpSpPr>
        <p:grpSpPr>
          <a:xfrm>
            <a:off x="1741357" y="3702412"/>
            <a:ext cx="1017490" cy="1189932"/>
            <a:chOff x="2171410" y="3318592"/>
            <a:chExt cx="1017490" cy="1189932"/>
          </a:xfrm>
        </p:grpSpPr>
        <p:sp>
          <p:nvSpPr>
            <p:cNvPr id="11" name="Textfeld 22"/>
            <p:cNvSpPr txBox="1"/>
            <p:nvPr/>
          </p:nvSpPr>
          <p:spPr>
            <a:xfrm>
              <a:off x="2171410" y="3318592"/>
              <a:ext cx="1017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3366FF"/>
                  </a:solidFill>
                </a:rPr>
                <a:t>MTS</a:t>
              </a:r>
            </a:p>
          </p:txBody>
        </p:sp>
        <p:sp>
          <p:nvSpPr>
            <p:cNvPr id="12" name="Textfeld 23"/>
            <p:cNvSpPr txBox="1"/>
            <p:nvPr/>
          </p:nvSpPr>
          <p:spPr>
            <a:xfrm>
              <a:off x="2171411" y="3585194"/>
              <a:ext cx="10174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3366FF"/>
                  </a:solidFill>
                </a:rPr>
                <a:t>Message</a:t>
              </a:r>
            </a:p>
            <a:p>
              <a:r>
                <a:rPr lang="de-DE" dirty="0">
                  <a:solidFill>
                    <a:srgbClr val="3366FF"/>
                  </a:solidFill>
                </a:rPr>
                <a:t>Transfer</a:t>
              </a:r>
            </a:p>
            <a:p>
              <a:r>
                <a:rPr lang="de-DE" dirty="0">
                  <a:solidFill>
                    <a:srgbClr val="3366FF"/>
                  </a:solidFill>
                </a:rPr>
                <a:t>System</a:t>
              </a:r>
            </a:p>
          </p:txBody>
        </p:sp>
      </p:grpSp>
      <p:sp>
        <p:nvSpPr>
          <p:cNvPr id="13" name="Rechteck 25"/>
          <p:cNvSpPr/>
          <p:nvPr/>
        </p:nvSpPr>
        <p:spPr>
          <a:xfrm>
            <a:off x="2705538" y="2785234"/>
            <a:ext cx="643895" cy="42552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UA</a:t>
            </a:r>
          </a:p>
        </p:txBody>
      </p:sp>
      <p:sp>
        <p:nvSpPr>
          <p:cNvPr id="14" name="Rechteck 30"/>
          <p:cNvSpPr/>
          <p:nvPr/>
        </p:nvSpPr>
        <p:spPr>
          <a:xfrm>
            <a:off x="4996589" y="4315551"/>
            <a:ext cx="643895" cy="42552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MTA</a:t>
            </a:r>
          </a:p>
        </p:txBody>
      </p:sp>
      <p:sp>
        <p:nvSpPr>
          <p:cNvPr id="15" name="Rechteck 31"/>
          <p:cNvSpPr/>
          <p:nvPr/>
        </p:nvSpPr>
        <p:spPr>
          <a:xfrm>
            <a:off x="3577533" y="3701091"/>
            <a:ext cx="643895" cy="42552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MTA</a:t>
            </a:r>
          </a:p>
        </p:txBody>
      </p:sp>
      <p:sp>
        <p:nvSpPr>
          <p:cNvPr id="16" name="Rechteck 32"/>
          <p:cNvSpPr/>
          <p:nvPr/>
        </p:nvSpPr>
        <p:spPr>
          <a:xfrm>
            <a:off x="3817463" y="4893474"/>
            <a:ext cx="643895" cy="42552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MTA</a:t>
            </a:r>
          </a:p>
        </p:txBody>
      </p:sp>
      <p:sp>
        <p:nvSpPr>
          <p:cNvPr id="17" name="Rechteck 33"/>
          <p:cNvSpPr/>
          <p:nvPr/>
        </p:nvSpPr>
        <p:spPr>
          <a:xfrm>
            <a:off x="2638337" y="4528312"/>
            <a:ext cx="643895" cy="42552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MTA</a:t>
            </a:r>
          </a:p>
        </p:txBody>
      </p:sp>
      <p:sp>
        <p:nvSpPr>
          <p:cNvPr id="18" name="Rechteck 34"/>
          <p:cNvSpPr/>
          <p:nvPr/>
        </p:nvSpPr>
        <p:spPr>
          <a:xfrm>
            <a:off x="5883975" y="5106235"/>
            <a:ext cx="643895" cy="42552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MTA</a:t>
            </a:r>
          </a:p>
        </p:txBody>
      </p:sp>
      <p:cxnSp>
        <p:nvCxnSpPr>
          <p:cNvPr id="19" name="Gerade Verbindung mit Pfeil 48"/>
          <p:cNvCxnSpPr>
            <a:stCxn id="13" idx="0"/>
          </p:cNvCxnSpPr>
          <p:nvPr/>
        </p:nvCxnSpPr>
        <p:spPr>
          <a:xfrm flipV="1">
            <a:off x="3027486" y="2454029"/>
            <a:ext cx="169" cy="331205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hteck 53"/>
          <p:cNvSpPr/>
          <p:nvPr/>
        </p:nvSpPr>
        <p:spPr>
          <a:xfrm>
            <a:off x="5369751" y="2784047"/>
            <a:ext cx="643895" cy="42552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UA</a:t>
            </a:r>
          </a:p>
        </p:txBody>
      </p:sp>
      <p:cxnSp>
        <p:nvCxnSpPr>
          <p:cNvPr id="21" name="Gerade Verbindung mit Pfeil 60"/>
          <p:cNvCxnSpPr>
            <a:stCxn id="20" idx="0"/>
          </p:cNvCxnSpPr>
          <p:nvPr/>
        </p:nvCxnSpPr>
        <p:spPr>
          <a:xfrm flipV="1">
            <a:off x="5691699" y="2452842"/>
            <a:ext cx="169" cy="331205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61"/>
          <p:cNvCxnSpPr>
            <a:stCxn id="15" idx="0"/>
            <a:endCxn id="13" idx="2"/>
          </p:cNvCxnSpPr>
          <p:nvPr/>
        </p:nvCxnSpPr>
        <p:spPr>
          <a:xfrm flipH="1" flipV="1">
            <a:off x="3027486" y="3210757"/>
            <a:ext cx="871995" cy="490334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64"/>
          <p:cNvCxnSpPr>
            <a:stCxn id="14" idx="0"/>
            <a:endCxn id="20" idx="2"/>
          </p:cNvCxnSpPr>
          <p:nvPr/>
        </p:nvCxnSpPr>
        <p:spPr>
          <a:xfrm flipV="1">
            <a:off x="5318537" y="3209570"/>
            <a:ext cx="373162" cy="1105981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68"/>
          <p:cNvCxnSpPr>
            <a:stCxn id="18" idx="0"/>
            <a:endCxn id="14" idx="2"/>
          </p:cNvCxnSpPr>
          <p:nvPr/>
        </p:nvCxnSpPr>
        <p:spPr>
          <a:xfrm flipH="1" flipV="1">
            <a:off x="5318537" y="4741074"/>
            <a:ext cx="887386" cy="365161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71"/>
          <p:cNvCxnSpPr>
            <a:stCxn id="18" idx="1"/>
            <a:endCxn id="16" idx="3"/>
          </p:cNvCxnSpPr>
          <p:nvPr/>
        </p:nvCxnSpPr>
        <p:spPr>
          <a:xfrm flipH="1" flipV="1">
            <a:off x="4461358" y="5106236"/>
            <a:ext cx="1422617" cy="212761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75"/>
          <p:cNvCxnSpPr>
            <a:stCxn id="16" idx="0"/>
            <a:endCxn id="15" idx="2"/>
          </p:cNvCxnSpPr>
          <p:nvPr/>
        </p:nvCxnSpPr>
        <p:spPr>
          <a:xfrm flipH="1" flipV="1">
            <a:off x="3899481" y="4126614"/>
            <a:ext cx="239930" cy="76686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78"/>
          <p:cNvCxnSpPr>
            <a:stCxn id="16" idx="1"/>
            <a:endCxn id="17" idx="3"/>
          </p:cNvCxnSpPr>
          <p:nvPr/>
        </p:nvCxnSpPr>
        <p:spPr>
          <a:xfrm flipH="1" flipV="1">
            <a:off x="3282232" y="4741074"/>
            <a:ext cx="535231" cy="365162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81"/>
          <p:cNvCxnSpPr>
            <a:stCxn id="17" idx="0"/>
          </p:cNvCxnSpPr>
          <p:nvPr/>
        </p:nvCxnSpPr>
        <p:spPr>
          <a:xfrm flipV="1">
            <a:off x="2960285" y="3865948"/>
            <a:ext cx="617248" cy="662364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84"/>
          <p:cNvCxnSpPr>
            <a:stCxn id="15" idx="3"/>
            <a:endCxn id="14" idx="1"/>
          </p:cNvCxnSpPr>
          <p:nvPr/>
        </p:nvCxnSpPr>
        <p:spPr>
          <a:xfrm>
            <a:off x="4221428" y="3913853"/>
            <a:ext cx="775161" cy="61446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87"/>
          <p:cNvCxnSpPr>
            <a:stCxn id="16" idx="3"/>
            <a:endCxn id="14" idx="2"/>
          </p:cNvCxnSpPr>
          <p:nvPr/>
        </p:nvCxnSpPr>
        <p:spPr>
          <a:xfrm flipV="1">
            <a:off x="4461358" y="4741074"/>
            <a:ext cx="857179" cy="365162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uppierung 97"/>
          <p:cNvGrpSpPr/>
          <p:nvPr/>
        </p:nvGrpSpPr>
        <p:grpSpPr>
          <a:xfrm>
            <a:off x="2626887" y="1223317"/>
            <a:ext cx="804126" cy="1229525"/>
            <a:chOff x="3056940" y="839497"/>
            <a:chExt cx="804126" cy="1229525"/>
          </a:xfrm>
        </p:grpSpPr>
        <p:sp>
          <p:nvSpPr>
            <p:cNvPr id="32" name="Textfeld 47"/>
            <p:cNvSpPr txBox="1"/>
            <p:nvPr/>
          </p:nvSpPr>
          <p:spPr>
            <a:xfrm>
              <a:off x="3056940" y="839497"/>
              <a:ext cx="804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User A</a:t>
              </a:r>
            </a:p>
          </p:txBody>
        </p:sp>
        <p:pic>
          <p:nvPicPr>
            <p:cNvPr id="33" name="Bild 9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4420" y="1206693"/>
              <a:ext cx="669167" cy="862329"/>
            </a:xfrm>
            <a:prstGeom prst="rect">
              <a:avLst/>
            </a:prstGeom>
          </p:spPr>
        </p:pic>
      </p:grpSp>
      <p:grpSp>
        <p:nvGrpSpPr>
          <p:cNvPr id="34" name="Gruppierung 98"/>
          <p:cNvGrpSpPr/>
          <p:nvPr/>
        </p:nvGrpSpPr>
        <p:grpSpPr>
          <a:xfrm>
            <a:off x="5291100" y="1222130"/>
            <a:ext cx="804126" cy="1230712"/>
            <a:chOff x="5721153" y="838310"/>
            <a:chExt cx="804126" cy="1230712"/>
          </a:xfrm>
        </p:grpSpPr>
        <p:sp>
          <p:nvSpPr>
            <p:cNvPr id="35" name="Textfeld 59"/>
            <p:cNvSpPr txBox="1"/>
            <p:nvPr/>
          </p:nvSpPr>
          <p:spPr>
            <a:xfrm>
              <a:off x="5721153" y="838310"/>
              <a:ext cx="804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User B</a:t>
              </a:r>
            </a:p>
          </p:txBody>
        </p:sp>
        <p:pic>
          <p:nvPicPr>
            <p:cNvPr id="36" name="Bild 9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8633" y="1206693"/>
              <a:ext cx="669167" cy="862329"/>
            </a:xfrm>
            <a:prstGeom prst="rect">
              <a:avLst/>
            </a:prstGeom>
          </p:spPr>
        </p:pic>
      </p:grpSp>
      <p:sp>
        <p:nvSpPr>
          <p:cNvPr id="37" name="Rechteck 103"/>
          <p:cNvSpPr/>
          <p:nvPr/>
        </p:nvSpPr>
        <p:spPr>
          <a:xfrm>
            <a:off x="5995588" y="5714787"/>
            <a:ext cx="3058790" cy="1040015"/>
          </a:xfrm>
          <a:prstGeom prst="rect">
            <a:avLst/>
          </a:prstGeom>
          <a:solidFill>
            <a:srgbClr val="D9D9D9"/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8" name="Rechteck 102"/>
          <p:cNvSpPr/>
          <p:nvPr/>
        </p:nvSpPr>
        <p:spPr>
          <a:xfrm>
            <a:off x="6057953" y="5785281"/>
            <a:ext cx="643895" cy="42552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UA</a:t>
            </a:r>
          </a:p>
        </p:txBody>
      </p:sp>
      <p:sp>
        <p:nvSpPr>
          <p:cNvPr id="39" name="Textfeld 101"/>
          <p:cNvSpPr txBox="1"/>
          <p:nvPr/>
        </p:nvSpPr>
        <p:spPr>
          <a:xfrm>
            <a:off x="6700819" y="5805765"/>
            <a:ext cx="122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User Agent</a:t>
            </a:r>
          </a:p>
        </p:txBody>
      </p:sp>
      <p:sp>
        <p:nvSpPr>
          <p:cNvPr id="40" name="Rechteck 104"/>
          <p:cNvSpPr/>
          <p:nvPr/>
        </p:nvSpPr>
        <p:spPr>
          <a:xfrm>
            <a:off x="6065070" y="6298553"/>
            <a:ext cx="643895" cy="42552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MTA</a:t>
            </a:r>
          </a:p>
        </p:txBody>
      </p:sp>
      <p:sp>
        <p:nvSpPr>
          <p:cNvPr id="41" name="Textfeld 105"/>
          <p:cNvSpPr txBox="1"/>
          <p:nvPr/>
        </p:nvSpPr>
        <p:spPr>
          <a:xfrm>
            <a:off x="6700819" y="6324018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Message Transfer Agent</a:t>
            </a:r>
          </a:p>
        </p:txBody>
      </p:sp>
    </p:spTree>
    <p:extLst>
      <p:ext uri="{BB962C8B-B14F-4D97-AF65-F5344CB8AC3E}">
        <p14:creationId xmlns:p14="http://schemas.microsoft.com/office/powerpoint/2010/main" val="335537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37" grpId="0" animBg="1"/>
      <p:bldP spid="38" grpId="0" animBg="1"/>
      <p:bldP spid="39" grpId="0"/>
      <p:bldP spid="40" grpId="0" animBg="1"/>
      <p:bldP spid="4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Protokolle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/>
              <a:t>Senden von Emailnachrichten:</a:t>
            </a:r>
          </a:p>
          <a:p>
            <a:r>
              <a:rPr lang="de-DE" dirty="0"/>
              <a:t>SMTP (engl. Simple Mail Transfer Protocol)</a:t>
            </a:r>
          </a:p>
          <a:p>
            <a:pPr lvl="1"/>
            <a:r>
              <a:rPr lang="de-DE" dirty="0"/>
              <a:t>in RFC 822 ausschließlich ASCII-Text</a:t>
            </a:r>
          </a:p>
          <a:p>
            <a:pPr lvl="1"/>
            <a:r>
              <a:rPr lang="de-DE" dirty="0"/>
              <a:t>in RFC 2045/6 Erweiterung auf MIME (Binärdaten)</a:t>
            </a:r>
          </a:p>
          <a:p>
            <a:pPr marL="0" indent="0">
              <a:buNone/>
            </a:pPr>
            <a:r>
              <a:rPr lang="de-DE" dirty="0"/>
              <a:t>Abholen von Emailnachrichten:</a:t>
            </a:r>
          </a:p>
          <a:p>
            <a:r>
              <a:rPr lang="de-DE" dirty="0"/>
              <a:t>POP3 (engl. Post Office Protocol)</a:t>
            </a:r>
          </a:p>
          <a:p>
            <a:pPr lvl="1"/>
            <a:r>
              <a:rPr lang="de-DE" dirty="0"/>
              <a:t>Authentifizierung/Autorisierung (User Agent, Server)</a:t>
            </a:r>
          </a:p>
          <a:p>
            <a:pPr lvl="1"/>
            <a:r>
              <a:rPr lang="de-DE" dirty="0"/>
              <a:t>Übertragung der Nachrichten zum User Agent</a:t>
            </a:r>
          </a:p>
          <a:p>
            <a:r>
              <a:rPr lang="fr-FR" dirty="0"/>
              <a:t>IMAP (</a:t>
            </a:r>
            <a:r>
              <a:rPr lang="de-DE" dirty="0"/>
              <a:t>engl. </a:t>
            </a:r>
            <a:r>
              <a:rPr lang="fr-FR" dirty="0"/>
              <a:t>Internet Mail Access Protocol)</a:t>
            </a:r>
          </a:p>
          <a:p>
            <a:pPr lvl="1"/>
            <a:r>
              <a:rPr lang="de-DE" dirty="0"/>
              <a:t>komplexer; Verwaltung mehrerer Ordner</a:t>
            </a:r>
          </a:p>
          <a:p>
            <a:pPr lvl="1"/>
            <a:r>
              <a:rPr lang="de-DE" dirty="0"/>
              <a:t>Emailnachrichten können auf dem Server verwaltet werden</a:t>
            </a:r>
          </a:p>
          <a:p>
            <a:r>
              <a:rPr lang="de-DE" dirty="0"/>
              <a:t>HTTP (engl. Hypertext Transfer Protocol) </a:t>
            </a:r>
          </a:p>
          <a:p>
            <a:pPr lvl="1"/>
            <a:r>
              <a:rPr lang="de-DE" dirty="0"/>
              <a:t>für browserbasierte Emaildienste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1321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Notation von IPv4-Adressen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Durch Punkte getrennte, byteweise Dezimalschreibweise: </a:t>
            </a:r>
            <a:r>
              <a:rPr lang="de-DE" dirty="0" err="1"/>
              <a:t>p.q.r.s</a:t>
            </a:r>
            <a:r>
              <a:rPr lang="de-DE" dirty="0"/>
              <a:t> </a:t>
            </a:r>
          </a:p>
          <a:p>
            <a:r>
              <a:rPr lang="de-DE" dirty="0"/>
              <a:t>wobei </a:t>
            </a:r>
            <a:r>
              <a:rPr lang="de-DE" dirty="0" err="1"/>
              <a:t>p,q,r,s</a:t>
            </a:r>
            <a:r>
              <a:rPr lang="de-DE" dirty="0"/>
              <a:t> Dezimalzahlen zwischen 0 und 255 sind.</a:t>
            </a:r>
          </a:p>
          <a:p>
            <a:r>
              <a:rPr lang="de-DE" dirty="0"/>
              <a:t>Beispiel: „208.77.255.0“</a:t>
            </a:r>
          </a:p>
          <a:p>
            <a:endParaRPr lang="de-DE" dirty="0"/>
          </a:p>
          <a:p>
            <a:r>
              <a:rPr lang="de-DE" dirty="0"/>
              <a:t>Binärzahl-Darstellung oft hilfreich </a:t>
            </a:r>
            <a:br>
              <a:rPr lang="de-DE" dirty="0"/>
            </a:br>
            <a:r>
              <a:rPr lang="de-DE" dirty="0"/>
              <a:t>(Stichwort: Netzmasken)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63B0E-122E-4112-8AEA-022338C1FEF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3826498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Protokolle (Animation)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30</a:t>
            </a:fld>
            <a:endParaRPr lang="de-DE"/>
          </a:p>
        </p:txBody>
      </p:sp>
      <p:pic>
        <p:nvPicPr>
          <p:cNvPr id="7" name="Bild 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588" y="1442351"/>
            <a:ext cx="3734261" cy="3948749"/>
          </a:xfrm>
          <a:prstGeom prst="rect">
            <a:avLst/>
          </a:prstGeom>
        </p:spPr>
      </p:pic>
      <p:pic>
        <p:nvPicPr>
          <p:cNvPr id="8" name="Bild 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502428"/>
            <a:ext cx="3734261" cy="2570181"/>
          </a:xfrm>
          <a:prstGeom prst="rect">
            <a:avLst/>
          </a:prstGeom>
        </p:spPr>
      </p:pic>
      <p:cxnSp>
        <p:nvCxnSpPr>
          <p:cNvPr id="9" name="Gerade Verbindung mit Pfeil 13"/>
          <p:cNvCxnSpPr/>
          <p:nvPr/>
        </p:nvCxnSpPr>
        <p:spPr>
          <a:xfrm>
            <a:off x="1882840" y="3885988"/>
            <a:ext cx="1244152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20"/>
          <p:cNvCxnSpPr/>
          <p:nvPr/>
        </p:nvCxnSpPr>
        <p:spPr>
          <a:xfrm>
            <a:off x="3733468" y="3885988"/>
            <a:ext cx="1618704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24"/>
          <p:cNvCxnSpPr/>
          <p:nvPr/>
        </p:nvCxnSpPr>
        <p:spPr>
          <a:xfrm flipV="1">
            <a:off x="5958648" y="3897695"/>
            <a:ext cx="1084333" cy="1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39"/>
          <p:cNvCxnSpPr/>
          <p:nvPr/>
        </p:nvCxnSpPr>
        <p:spPr>
          <a:xfrm flipV="1">
            <a:off x="5655410" y="2428816"/>
            <a:ext cx="399762" cy="1110751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41"/>
          <p:cNvCxnSpPr/>
          <p:nvPr/>
        </p:nvCxnSpPr>
        <p:spPr>
          <a:xfrm>
            <a:off x="6661648" y="2428816"/>
            <a:ext cx="541337" cy="1020742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47"/>
          <p:cNvSpPr txBox="1"/>
          <p:nvPr/>
        </p:nvSpPr>
        <p:spPr>
          <a:xfrm>
            <a:off x="2160784" y="3597439"/>
            <a:ext cx="6603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00FF"/>
                </a:solidFill>
              </a:rPr>
              <a:t>SMTP</a:t>
            </a:r>
          </a:p>
        </p:txBody>
      </p:sp>
      <p:sp>
        <p:nvSpPr>
          <p:cNvPr id="15" name="Textfeld 49"/>
          <p:cNvSpPr txBox="1"/>
          <p:nvPr/>
        </p:nvSpPr>
        <p:spPr>
          <a:xfrm>
            <a:off x="2821141" y="4322417"/>
            <a:ext cx="11870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Mail Server</a:t>
            </a:r>
          </a:p>
          <a:p>
            <a:r>
              <a:rPr lang="de-DE" sz="1600" dirty="0"/>
              <a:t>des Senders</a:t>
            </a:r>
          </a:p>
        </p:txBody>
      </p:sp>
      <p:sp>
        <p:nvSpPr>
          <p:cNvPr id="16" name="Textfeld 51"/>
          <p:cNvSpPr txBox="1"/>
          <p:nvPr/>
        </p:nvSpPr>
        <p:spPr>
          <a:xfrm>
            <a:off x="4999283" y="4322417"/>
            <a:ext cx="15122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Mail Server</a:t>
            </a:r>
          </a:p>
          <a:p>
            <a:r>
              <a:rPr lang="de-DE" sz="1600" dirty="0"/>
              <a:t>des Empfängers</a:t>
            </a:r>
          </a:p>
        </p:txBody>
      </p:sp>
      <p:sp>
        <p:nvSpPr>
          <p:cNvPr id="17" name="Textfeld 53"/>
          <p:cNvSpPr txBox="1"/>
          <p:nvPr/>
        </p:nvSpPr>
        <p:spPr>
          <a:xfrm>
            <a:off x="5850252" y="1676083"/>
            <a:ext cx="10972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Webserver</a:t>
            </a:r>
          </a:p>
        </p:txBody>
      </p:sp>
      <p:sp>
        <p:nvSpPr>
          <p:cNvPr id="18" name="Textfeld 57"/>
          <p:cNvSpPr txBox="1"/>
          <p:nvPr/>
        </p:nvSpPr>
        <p:spPr>
          <a:xfrm>
            <a:off x="6193280" y="3597439"/>
            <a:ext cx="6365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00FF"/>
                </a:solidFill>
              </a:rPr>
              <a:t>POP3</a:t>
            </a:r>
          </a:p>
        </p:txBody>
      </p:sp>
      <p:sp>
        <p:nvSpPr>
          <p:cNvPr id="19" name="Textfeld 62"/>
          <p:cNvSpPr txBox="1"/>
          <p:nvPr/>
        </p:nvSpPr>
        <p:spPr>
          <a:xfrm>
            <a:off x="4183235" y="3597439"/>
            <a:ext cx="6603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00FF"/>
                </a:solidFill>
              </a:rPr>
              <a:t>SMTP </a:t>
            </a:r>
          </a:p>
        </p:txBody>
      </p:sp>
      <p:sp>
        <p:nvSpPr>
          <p:cNvPr id="20" name="Textfeld 63"/>
          <p:cNvSpPr txBox="1"/>
          <p:nvPr/>
        </p:nvSpPr>
        <p:spPr>
          <a:xfrm>
            <a:off x="6193280" y="3827744"/>
            <a:ext cx="6365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00FF"/>
                </a:solidFill>
              </a:rPr>
              <a:t>IMAP</a:t>
            </a:r>
          </a:p>
        </p:txBody>
      </p:sp>
      <p:sp>
        <p:nvSpPr>
          <p:cNvPr id="21" name="Textfeld 65"/>
          <p:cNvSpPr txBox="1"/>
          <p:nvPr/>
        </p:nvSpPr>
        <p:spPr>
          <a:xfrm rot="17445868">
            <a:off x="5407154" y="2857613"/>
            <a:ext cx="6365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00FF"/>
                </a:solidFill>
              </a:rPr>
              <a:t>IMAP</a:t>
            </a:r>
          </a:p>
        </p:txBody>
      </p:sp>
      <p:sp>
        <p:nvSpPr>
          <p:cNvPr id="22" name="Textfeld 66"/>
          <p:cNvSpPr txBox="1"/>
          <p:nvPr/>
        </p:nvSpPr>
        <p:spPr>
          <a:xfrm rot="3720360">
            <a:off x="6725829" y="2715112"/>
            <a:ext cx="618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00FF"/>
                </a:solidFill>
              </a:rPr>
              <a:t>HTTP</a:t>
            </a:r>
          </a:p>
        </p:txBody>
      </p:sp>
      <p:cxnSp>
        <p:nvCxnSpPr>
          <p:cNvPr id="23" name="Gerade Verbindung mit Pfeil 69"/>
          <p:cNvCxnSpPr/>
          <p:nvPr/>
        </p:nvCxnSpPr>
        <p:spPr>
          <a:xfrm>
            <a:off x="1882840" y="3885988"/>
            <a:ext cx="1244152" cy="0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70"/>
          <p:cNvCxnSpPr/>
          <p:nvPr/>
        </p:nvCxnSpPr>
        <p:spPr>
          <a:xfrm>
            <a:off x="3733468" y="3885988"/>
            <a:ext cx="1618704" cy="0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71"/>
          <p:cNvCxnSpPr/>
          <p:nvPr/>
        </p:nvCxnSpPr>
        <p:spPr>
          <a:xfrm flipV="1">
            <a:off x="5958648" y="3897695"/>
            <a:ext cx="1084333" cy="1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73"/>
          <p:cNvCxnSpPr/>
          <p:nvPr/>
        </p:nvCxnSpPr>
        <p:spPr>
          <a:xfrm flipV="1">
            <a:off x="5655410" y="2428816"/>
            <a:ext cx="399762" cy="1110751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74"/>
          <p:cNvCxnSpPr/>
          <p:nvPr/>
        </p:nvCxnSpPr>
        <p:spPr>
          <a:xfrm>
            <a:off x="6661648" y="2428816"/>
            <a:ext cx="541337" cy="1020742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Bild 75" descr="e-mail-envelo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196" y="3681707"/>
            <a:ext cx="408562" cy="408562"/>
          </a:xfrm>
          <a:prstGeom prst="rect">
            <a:avLst/>
          </a:prstGeom>
        </p:spPr>
      </p:pic>
      <p:pic>
        <p:nvPicPr>
          <p:cNvPr id="29" name="Bild 76" descr="e-mail-envelo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906" y="3681707"/>
            <a:ext cx="408562" cy="408562"/>
          </a:xfrm>
          <a:prstGeom prst="rect">
            <a:avLst/>
          </a:prstGeom>
        </p:spPr>
      </p:pic>
      <p:pic>
        <p:nvPicPr>
          <p:cNvPr id="30" name="Bild 78" descr="e-mail-envelo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078" y="3691708"/>
            <a:ext cx="408562" cy="408562"/>
          </a:xfrm>
          <a:prstGeom prst="rect">
            <a:avLst/>
          </a:prstGeom>
        </p:spPr>
      </p:pic>
      <p:pic>
        <p:nvPicPr>
          <p:cNvPr id="31" name="Bild 79" descr="e-mail-envelo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78" y="3605659"/>
            <a:ext cx="408562" cy="408562"/>
          </a:xfrm>
          <a:prstGeom prst="rect">
            <a:avLst/>
          </a:prstGeom>
        </p:spPr>
      </p:pic>
      <p:pic>
        <p:nvPicPr>
          <p:cNvPr id="32" name="Bild 80" descr="e-mail-envelo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196" y="3681707"/>
            <a:ext cx="408562" cy="408562"/>
          </a:xfrm>
          <a:prstGeom prst="rect">
            <a:avLst/>
          </a:prstGeom>
        </p:spPr>
      </p:pic>
      <p:pic>
        <p:nvPicPr>
          <p:cNvPr id="33" name="Bild 81" descr="e-mail-envelo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906" y="3681707"/>
            <a:ext cx="408562" cy="408562"/>
          </a:xfrm>
          <a:prstGeom prst="rect">
            <a:avLst/>
          </a:prstGeom>
        </p:spPr>
      </p:pic>
      <p:pic>
        <p:nvPicPr>
          <p:cNvPr id="34" name="Bild 82" descr="e-mail-envelo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86" y="2123314"/>
            <a:ext cx="408562" cy="408562"/>
          </a:xfrm>
          <a:prstGeom prst="rect">
            <a:avLst/>
          </a:prstGeom>
        </p:spPr>
      </p:pic>
      <p:pic>
        <p:nvPicPr>
          <p:cNvPr id="35" name="Bild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992" y="3539567"/>
            <a:ext cx="606476" cy="852857"/>
          </a:xfrm>
          <a:prstGeom prst="rect">
            <a:avLst/>
          </a:prstGeom>
        </p:spPr>
      </p:pic>
      <p:pic>
        <p:nvPicPr>
          <p:cNvPr id="36" name="Bild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172" y="3539567"/>
            <a:ext cx="606476" cy="852857"/>
          </a:xfrm>
          <a:prstGeom prst="rect">
            <a:avLst/>
          </a:prstGeom>
        </p:spPr>
      </p:pic>
      <p:grpSp>
        <p:nvGrpSpPr>
          <p:cNvPr id="37" name="Gruppierung 67"/>
          <p:cNvGrpSpPr/>
          <p:nvPr/>
        </p:nvGrpSpPr>
        <p:grpSpPr>
          <a:xfrm>
            <a:off x="822997" y="3338932"/>
            <a:ext cx="1209847" cy="1322039"/>
            <a:chOff x="1680232" y="3206681"/>
            <a:chExt cx="1209847" cy="1322039"/>
          </a:xfrm>
        </p:grpSpPr>
        <p:pic>
          <p:nvPicPr>
            <p:cNvPr id="38" name="Bild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09721" y="3206681"/>
              <a:ext cx="1180358" cy="1094111"/>
            </a:xfrm>
            <a:prstGeom prst="rect">
              <a:avLst/>
            </a:prstGeom>
          </p:spPr>
        </p:pic>
        <p:sp>
          <p:nvSpPr>
            <p:cNvPr id="39" name="Textfeld 50"/>
            <p:cNvSpPr txBox="1"/>
            <p:nvPr/>
          </p:nvSpPr>
          <p:spPr>
            <a:xfrm>
              <a:off x="1680232" y="4190166"/>
              <a:ext cx="11975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/>
                <a:t>User Agent</a:t>
              </a:r>
            </a:p>
          </p:txBody>
        </p:sp>
      </p:grpSp>
      <p:grpSp>
        <p:nvGrpSpPr>
          <p:cNvPr id="40" name="Gruppierung 68"/>
          <p:cNvGrpSpPr/>
          <p:nvPr/>
        </p:nvGrpSpPr>
        <p:grpSpPr>
          <a:xfrm>
            <a:off x="6887528" y="3338932"/>
            <a:ext cx="1297552" cy="1322039"/>
            <a:chOff x="7744763" y="3206681"/>
            <a:chExt cx="1297552" cy="1322039"/>
          </a:xfrm>
        </p:grpSpPr>
        <p:pic>
          <p:nvPicPr>
            <p:cNvPr id="41" name="Bild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7744763" y="3206681"/>
              <a:ext cx="1180358" cy="1094111"/>
            </a:xfrm>
            <a:prstGeom prst="rect">
              <a:avLst/>
            </a:prstGeom>
          </p:spPr>
        </p:pic>
        <p:sp>
          <p:nvSpPr>
            <p:cNvPr id="42" name="Textfeld 59"/>
            <p:cNvSpPr txBox="1"/>
            <p:nvPr/>
          </p:nvSpPr>
          <p:spPr>
            <a:xfrm>
              <a:off x="7844763" y="4190166"/>
              <a:ext cx="11975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/>
                <a:t>User Agent</a:t>
              </a:r>
            </a:p>
          </p:txBody>
        </p:sp>
      </p:grpSp>
      <p:pic>
        <p:nvPicPr>
          <p:cNvPr id="43" name="Bild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5172" y="2002387"/>
            <a:ext cx="606476" cy="85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0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3727E-6 1.00416E-6 L 0.19798 -0.0016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99" y="-9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6797E-6 -1.12911E-6 L 0.23515 -1.12911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3154E-6 6.24711E-7 L 0.1919 -0.0009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7" y="-46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3727E-6 1.00416E-6 L 0.19798 -0.0016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99" y="-93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6797E-6 -1.12911E-6 L 0.23515 -1.12911E-6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6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8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111 L 0.08944 -0.19019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2" y="-10065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4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0285E-6 -7.45025E-7 L 0.10004 0.20986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2" y="10481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mph" presetSubtype="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4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8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0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  <p:bldP spid="14" grpId="4"/>
      <p:bldP spid="15" grpId="0"/>
      <p:bldP spid="15" grpId="1"/>
      <p:bldP spid="15" grpId="2"/>
      <p:bldP spid="15" grpId="3"/>
      <p:bldP spid="15" grpId="4"/>
      <p:bldP spid="16" grpId="0"/>
      <p:bldP spid="16" grpId="1"/>
      <p:bldP spid="16" grpId="2"/>
      <p:bldP spid="16" grpId="3"/>
      <p:bldP spid="16" grpId="4"/>
      <p:bldP spid="17" grpId="0"/>
      <p:bldP spid="17" grpId="1"/>
      <p:bldP spid="18" grpId="0"/>
      <p:bldP spid="18" grpId="1"/>
      <p:bldP spid="18" grpId="2"/>
      <p:bldP spid="19" grpId="0"/>
      <p:bldP spid="19" grpId="1"/>
      <p:bldP spid="19" grpId="2"/>
      <p:bldP spid="19" grpId="3"/>
      <p:bldP spid="19" grpId="4"/>
      <p:bldP spid="20" grpId="0"/>
      <p:bldP spid="20" grpId="1"/>
      <p:bldP spid="20" grpId="2"/>
      <p:bldP spid="21" grpId="0"/>
      <p:bldP spid="21" grpId="1"/>
      <p:bldP spid="21" grpId="2"/>
      <p:bldP spid="22" grpId="0"/>
      <p:bldP spid="22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Simple Mail Transfer Protocol (SMTP)</a:t>
            </a: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532570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Direkte, TCP-basierte (Port 25) Übertragung zwischen sendenden UA/MTA und empfangenden MTA</a:t>
            </a:r>
          </a:p>
          <a:p>
            <a:r>
              <a:rPr lang="de-DE" dirty="0"/>
              <a:t>spezifiziert in RFC 821</a:t>
            </a:r>
          </a:p>
          <a:p>
            <a:r>
              <a:rPr lang="en-IE" dirty="0" err="1"/>
              <a:t>Phasen</a:t>
            </a:r>
            <a:r>
              <a:rPr lang="en-IE" dirty="0"/>
              <a:t>: handshaking (greeting), transfer, closure</a:t>
            </a:r>
          </a:p>
          <a:p>
            <a:r>
              <a:rPr lang="de-DE" dirty="0"/>
              <a:t>Command/Response-Dialog (ASCII-basiert).</a:t>
            </a:r>
          </a:p>
          <a:p>
            <a:r>
              <a:rPr lang="de-DE" dirty="0"/>
              <a:t>Responses: Statuscode und Phrase.</a:t>
            </a:r>
          </a:p>
          <a:p>
            <a:r>
              <a:rPr lang="de-DE" dirty="0"/>
              <a:t>Relevanz der DNS-Informationen für Email</a:t>
            </a:r>
          </a:p>
          <a:p>
            <a:pPr lvl="1"/>
            <a:r>
              <a:rPr lang="de-DE" dirty="0"/>
              <a:t>Problem: an welchen Host soll eine an </a:t>
            </a:r>
            <a:r>
              <a:rPr lang="de-DE" dirty="0" err="1"/>
              <a:t>nutzer@domain</a:t>
            </a:r>
            <a:r>
              <a:rPr lang="de-DE" dirty="0"/>
              <a:t> adressierte Email übertragen werden?</a:t>
            </a:r>
          </a:p>
          <a:p>
            <a:pPr lvl="1"/>
            <a:r>
              <a:rPr lang="de-DE" dirty="0" err="1"/>
              <a:t>Resource</a:t>
            </a:r>
            <a:r>
              <a:rPr lang="de-DE" dirty="0"/>
              <a:t> </a:t>
            </a:r>
            <a:r>
              <a:rPr lang="de-DE" dirty="0" err="1"/>
              <a:t>Record</a:t>
            </a:r>
            <a:r>
              <a:rPr lang="de-DE" dirty="0"/>
              <a:t> des Typs </a:t>
            </a:r>
            <a:r>
              <a:rPr lang="de-DE" b="1" dirty="0"/>
              <a:t>MX </a:t>
            </a:r>
            <a:r>
              <a:rPr lang="de-DE" dirty="0"/>
              <a:t>nennt den für eine Domäne zuständigen Mailserver </a:t>
            </a:r>
            <a:r>
              <a:rPr lang="de-DE" dirty="0">
                <a:sym typeface="Wingdings"/>
              </a:rPr>
              <a:t> </a:t>
            </a:r>
            <a:r>
              <a:rPr lang="de-DE" dirty="0"/>
              <a:t>Emailadressen nicht notwendig an Namensraum für Rechner gebunden</a:t>
            </a:r>
          </a:p>
          <a:p>
            <a:pPr lvl="1"/>
            <a:r>
              <a:rPr lang="de-DE" dirty="0"/>
              <a:t>Adressen wie vorname.nachname@unternehmen.com möglich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6714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Einfache SMTP-Sitzung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3950" y="1690689"/>
            <a:ext cx="6896100" cy="460000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7253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Nachrichtenformat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8600"/>
            <a:ext cx="7886700" cy="4859595"/>
          </a:xfrm>
        </p:spPr>
        <p:txBody>
          <a:bodyPr>
            <a:normAutofit fontScale="77500" lnSpcReduction="20000"/>
          </a:bodyPr>
          <a:lstStyle/>
          <a:p>
            <a:r>
              <a:rPr lang="de-DE" dirty="0"/>
              <a:t>Standard für Textnachrichten, spezifiziert in RFC 822</a:t>
            </a:r>
          </a:p>
          <a:p>
            <a:r>
              <a:rPr lang="de-DE" dirty="0"/>
              <a:t>Nachricht besteht aus Header, Body sowie Abschlusszeile</a:t>
            </a:r>
          </a:p>
          <a:p>
            <a:r>
              <a:rPr lang="de-DE" dirty="0"/>
              <a:t>Header-Zeilen (siehe auch Beispiel in Kapitel 3)</a:t>
            </a:r>
          </a:p>
          <a:p>
            <a:pPr lvl="1"/>
            <a:r>
              <a:rPr lang="de-DE" dirty="0" err="1"/>
              <a:t>To</a:t>
            </a:r>
            <a:r>
              <a:rPr lang="de-DE" dirty="0"/>
              <a:t>, </a:t>
            </a:r>
            <a:r>
              <a:rPr lang="de-DE" dirty="0" err="1"/>
              <a:t>From</a:t>
            </a:r>
            <a:r>
              <a:rPr lang="de-DE" dirty="0"/>
              <a:t>, </a:t>
            </a:r>
            <a:r>
              <a:rPr lang="de-DE" dirty="0" err="1"/>
              <a:t>Subject</a:t>
            </a:r>
            <a:endParaRPr lang="de-DE" dirty="0"/>
          </a:p>
          <a:p>
            <a:pPr lvl="1"/>
            <a:r>
              <a:rPr lang="fr-FR" dirty="0"/>
              <a:t>CC, BCC ([Blind] </a:t>
            </a:r>
            <a:r>
              <a:rPr lang="fr-FR" dirty="0" err="1"/>
              <a:t>Carbon</a:t>
            </a:r>
            <a:r>
              <a:rPr lang="fr-FR" dirty="0"/>
              <a:t> Copy)</a:t>
            </a:r>
          </a:p>
          <a:p>
            <a:pPr lvl="1"/>
            <a:r>
              <a:rPr lang="de-DE" dirty="0"/>
              <a:t>Reply-</a:t>
            </a:r>
            <a:r>
              <a:rPr lang="de-DE" dirty="0" err="1"/>
              <a:t>To</a:t>
            </a:r>
            <a:r>
              <a:rPr lang="de-DE" dirty="0"/>
              <a:t>: Emailadresse, die für Antwort benutzt werden sollte</a:t>
            </a:r>
          </a:p>
          <a:p>
            <a:pPr lvl="1"/>
            <a:r>
              <a:rPr lang="de-DE" dirty="0"/>
              <a:t>Message-</a:t>
            </a:r>
            <a:r>
              <a:rPr lang="de-DE" dirty="0" err="1"/>
              <a:t>Id</a:t>
            </a:r>
            <a:r>
              <a:rPr lang="de-DE" dirty="0"/>
              <a:t>: identifiziert eine Emailnachricht in späterer Kommunikation</a:t>
            </a:r>
          </a:p>
          <a:p>
            <a:pPr lvl="1"/>
            <a:r>
              <a:rPr lang="de-DE" dirty="0"/>
              <a:t>In-Reply-</a:t>
            </a:r>
            <a:r>
              <a:rPr lang="de-DE" dirty="0" err="1"/>
              <a:t>To</a:t>
            </a:r>
            <a:r>
              <a:rPr lang="de-DE" dirty="0"/>
              <a:t>, References: Verweise auf Message-</a:t>
            </a:r>
            <a:r>
              <a:rPr lang="de-DE" dirty="0" err="1"/>
              <a:t>Ids</a:t>
            </a:r>
            <a:r>
              <a:rPr lang="de-DE" dirty="0"/>
              <a:t> von Emailnachrichten</a:t>
            </a:r>
          </a:p>
          <a:p>
            <a:pPr lvl="1"/>
            <a:r>
              <a:rPr lang="de-DE" dirty="0" err="1"/>
              <a:t>Received</a:t>
            </a:r>
            <a:r>
              <a:rPr lang="de-DE" dirty="0"/>
              <a:t>: wird von jedem vermittelnden MTA dem Header hinzugefügt</a:t>
            </a:r>
          </a:p>
          <a:p>
            <a:r>
              <a:rPr lang="de-DE" dirty="0"/>
              <a:t>Body</a:t>
            </a:r>
          </a:p>
          <a:p>
            <a:pPr lvl="1"/>
            <a:r>
              <a:rPr lang="de-DE" dirty="0"/>
              <a:t>Nutzdaten („Brief”); nur ASCII-Zeichen zulässig</a:t>
            </a:r>
          </a:p>
          <a:p>
            <a:pPr lvl="1"/>
            <a:r>
              <a:rPr lang="de-DE" dirty="0"/>
              <a:t>Letzte Zeile markiert Nachrichtenende; sie enthält nur einen Punkt ‘.’</a:t>
            </a:r>
          </a:p>
          <a:p>
            <a:r>
              <a:rPr lang="de-DE" dirty="0"/>
              <a:t>Erweiterung zum Transport von Multimedia-Daten</a:t>
            </a:r>
          </a:p>
          <a:p>
            <a:pPr lvl="1"/>
            <a:r>
              <a:rPr lang="de-DE" dirty="0"/>
              <a:t>MIME: </a:t>
            </a:r>
            <a:r>
              <a:rPr lang="de-DE" dirty="0" err="1"/>
              <a:t>multimedia</a:t>
            </a:r>
            <a:r>
              <a:rPr lang="de-DE" dirty="0"/>
              <a:t> mail </a:t>
            </a:r>
            <a:r>
              <a:rPr lang="de-DE" dirty="0" err="1"/>
              <a:t>extension</a:t>
            </a:r>
            <a:r>
              <a:rPr lang="de-DE" dirty="0"/>
              <a:t>, RFC 2045, 2056</a:t>
            </a:r>
          </a:p>
          <a:p>
            <a:pPr lvl="1"/>
            <a:r>
              <a:rPr lang="de-DE" dirty="0"/>
              <a:t>zusätzliche Information im Header </a:t>
            </a:r>
            <a:r>
              <a:rPr lang="de-DE" dirty="0">
                <a:sym typeface="Wingdings"/>
              </a:rPr>
              <a:t> </a:t>
            </a:r>
            <a:r>
              <a:rPr lang="de-DE" dirty="0"/>
              <a:t>Angabe des MIME </a:t>
            </a:r>
            <a:r>
              <a:rPr lang="de-DE" dirty="0" err="1"/>
              <a:t>content</a:t>
            </a:r>
            <a:r>
              <a:rPr lang="de-DE" dirty="0"/>
              <a:t> type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97413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Multi-purpose</a:t>
            </a:r>
            <a:r>
              <a:rPr lang="fr-FR" dirty="0"/>
              <a:t> Internet </a:t>
            </a:r>
            <a:br>
              <a:rPr lang="fr-FR" dirty="0"/>
            </a:br>
            <a:r>
              <a:rPr lang="fr-FR" dirty="0"/>
              <a:t>Mail Extension (MIME)</a:t>
            </a:r>
            <a:endParaRPr lang="de-D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354541"/>
            <a:ext cx="7886700" cy="329350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5087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Post Office Protocol (POP)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89500" y="1825625"/>
            <a:ext cx="362585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E" dirty="0"/>
              <a:t>S: +OK POP3 server ready</a:t>
            </a:r>
            <a:br>
              <a:rPr lang="en-IE" dirty="0"/>
            </a:br>
            <a:r>
              <a:rPr lang="de-DE" dirty="0"/>
              <a:t>C: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alice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S: +OK</a:t>
            </a:r>
            <a:br>
              <a:rPr lang="de-DE" dirty="0"/>
            </a:br>
            <a:r>
              <a:rPr lang="de-DE" dirty="0"/>
              <a:t>C: pass </a:t>
            </a:r>
            <a:r>
              <a:rPr lang="de-DE" dirty="0" err="1"/>
              <a:t>hungry</a:t>
            </a:r>
            <a:r>
              <a:rPr lang="de-DE" dirty="0"/>
              <a:t/>
            </a:r>
            <a:br>
              <a:rPr lang="de-DE" dirty="0"/>
            </a:br>
            <a:r>
              <a:rPr lang="en-IE" dirty="0"/>
              <a:t>S: +OK user successfully logged on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de-DE" dirty="0"/>
              <a:t>C: </a:t>
            </a:r>
            <a:r>
              <a:rPr lang="de-DE" dirty="0" err="1"/>
              <a:t>list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S: 1 498</a:t>
            </a:r>
            <a:br>
              <a:rPr lang="de-DE" dirty="0"/>
            </a:br>
            <a:r>
              <a:rPr lang="de-DE" dirty="0"/>
              <a:t>S: 2 912</a:t>
            </a:r>
            <a:br>
              <a:rPr lang="de-DE" dirty="0"/>
            </a:br>
            <a:r>
              <a:rPr lang="de-DE" dirty="0"/>
              <a:t>S: .</a:t>
            </a:r>
            <a:br>
              <a:rPr lang="de-DE" dirty="0"/>
            </a:br>
            <a:r>
              <a:rPr lang="de-DE" dirty="0"/>
              <a:t>C: </a:t>
            </a:r>
            <a:r>
              <a:rPr lang="de-DE" dirty="0" err="1"/>
              <a:t>retr</a:t>
            </a:r>
            <a:r>
              <a:rPr lang="de-DE" dirty="0"/>
              <a:t> 1</a:t>
            </a:r>
            <a:br>
              <a:rPr lang="de-DE" dirty="0"/>
            </a:br>
            <a:r>
              <a:rPr lang="de-DE" dirty="0"/>
              <a:t>S: &lt;</a:t>
            </a:r>
            <a:r>
              <a:rPr lang="de-DE" dirty="0" err="1"/>
              <a:t>message</a:t>
            </a:r>
            <a:r>
              <a:rPr lang="de-DE" dirty="0"/>
              <a:t> 1 </a:t>
            </a:r>
            <a:r>
              <a:rPr lang="de-DE" dirty="0" err="1"/>
              <a:t>contents</a:t>
            </a:r>
            <a:r>
              <a:rPr lang="de-DE" dirty="0"/>
              <a:t>&gt;</a:t>
            </a:r>
            <a:br>
              <a:rPr lang="de-DE" dirty="0"/>
            </a:br>
            <a:r>
              <a:rPr lang="de-DE" dirty="0"/>
              <a:t>S: .</a:t>
            </a:r>
            <a:br>
              <a:rPr lang="de-DE" dirty="0"/>
            </a:br>
            <a:r>
              <a:rPr lang="de-DE" dirty="0"/>
              <a:t>C: </a:t>
            </a:r>
            <a:r>
              <a:rPr lang="de-DE" dirty="0" err="1"/>
              <a:t>dele</a:t>
            </a:r>
            <a:r>
              <a:rPr lang="de-DE" dirty="0"/>
              <a:t> 1</a:t>
            </a:r>
            <a:br>
              <a:rPr lang="de-DE" dirty="0"/>
            </a:br>
            <a:r>
              <a:rPr lang="de-DE" dirty="0"/>
              <a:t>C: </a:t>
            </a:r>
            <a:r>
              <a:rPr lang="de-DE" dirty="0" err="1"/>
              <a:t>quit</a:t>
            </a:r>
            <a:r>
              <a:rPr lang="de-DE" dirty="0"/>
              <a:t/>
            </a:r>
            <a:br>
              <a:rPr lang="de-DE" dirty="0"/>
            </a:br>
            <a:r>
              <a:rPr lang="en-IE" dirty="0"/>
              <a:t>S: +OK POP3 server signing off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35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426085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b="1" dirty="0"/>
              <a:t>Autorisationsphase</a:t>
            </a:r>
          </a:p>
          <a:p>
            <a:r>
              <a:rPr lang="de-DE" dirty="0"/>
              <a:t>Client Befehle: </a:t>
            </a:r>
          </a:p>
          <a:p>
            <a:pPr lvl="1"/>
            <a:r>
              <a:rPr lang="de-DE" dirty="0" err="1"/>
              <a:t>user</a:t>
            </a:r>
            <a:r>
              <a:rPr lang="de-DE" dirty="0"/>
              <a:t>: Benutzername</a:t>
            </a:r>
          </a:p>
          <a:p>
            <a:pPr lvl="1"/>
            <a:r>
              <a:rPr lang="de-DE" dirty="0"/>
              <a:t>pass: Passwort</a:t>
            </a:r>
          </a:p>
          <a:p>
            <a:r>
              <a:rPr lang="de-DE" dirty="0"/>
              <a:t>Server Antworten: +OK, -ERR</a:t>
            </a:r>
          </a:p>
          <a:p>
            <a:pPr marL="0" indent="0">
              <a:buNone/>
            </a:pPr>
            <a:r>
              <a:rPr lang="de-DE" b="1" dirty="0"/>
              <a:t>Transaktionsphase</a:t>
            </a:r>
          </a:p>
          <a:p>
            <a:r>
              <a:rPr lang="de-DE" dirty="0" err="1"/>
              <a:t>list</a:t>
            </a:r>
            <a:r>
              <a:rPr lang="de-DE" dirty="0"/>
              <a:t>: </a:t>
            </a:r>
            <a:r>
              <a:rPr lang="de-DE" dirty="0" err="1"/>
              <a:t>list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</a:t>
            </a:r>
            <a:r>
              <a:rPr lang="de-DE" dirty="0" err="1"/>
              <a:t>numbers</a:t>
            </a:r>
            <a:endParaRPr lang="de-DE" dirty="0"/>
          </a:p>
          <a:p>
            <a:r>
              <a:rPr lang="de-DE" dirty="0" err="1"/>
              <a:t>retr</a:t>
            </a:r>
            <a:r>
              <a:rPr lang="de-DE" dirty="0"/>
              <a:t>: </a:t>
            </a:r>
            <a:r>
              <a:rPr lang="de-DE" dirty="0" err="1"/>
              <a:t>retrieve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number</a:t>
            </a:r>
            <a:endParaRPr lang="de-DE" dirty="0"/>
          </a:p>
          <a:p>
            <a:r>
              <a:rPr lang="de-DE" dirty="0" err="1"/>
              <a:t>dele</a:t>
            </a:r>
            <a:r>
              <a:rPr lang="de-DE" dirty="0"/>
              <a:t>: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number</a:t>
            </a:r>
            <a:endParaRPr lang="de-DE" dirty="0"/>
          </a:p>
          <a:p>
            <a:r>
              <a:rPr lang="de-DE" dirty="0" err="1"/>
              <a:t>quit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34075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Internet Mail Access Protocol (IMAP)</a:t>
            </a:r>
            <a:endParaRPr lang="de-DE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Problem: Mit POP3 können Nachrichten nur abgeholt, aber nicht auf dem Server verwaltet werden. </a:t>
            </a:r>
            <a:br>
              <a:rPr lang="de-DE" dirty="0"/>
            </a:br>
            <a:r>
              <a:rPr lang="de-DE" dirty="0">
                <a:sym typeface="Wingdings"/>
              </a:rPr>
              <a:t></a:t>
            </a:r>
            <a:r>
              <a:rPr lang="de-DE" dirty="0"/>
              <a:t> Schlechte Unterstützung für nomadische Nutzer</a:t>
            </a:r>
          </a:p>
          <a:p>
            <a:r>
              <a:rPr lang="de-DE" dirty="0"/>
              <a:t>IMAP: Verwaltung von Emailnachrichten auf dem Server</a:t>
            </a:r>
          </a:p>
          <a:p>
            <a:pPr lvl="1"/>
            <a:r>
              <a:rPr lang="de-DE" dirty="0"/>
              <a:t>Hierarchie von Ordnern (</a:t>
            </a:r>
            <a:r>
              <a:rPr lang="de-DE" dirty="0" err="1"/>
              <a:t>folders</a:t>
            </a:r>
            <a:r>
              <a:rPr lang="de-DE" dirty="0"/>
              <a:t>), die Nachrichten enthalten (wie Dateisystem)</a:t>
            </a:r>
          </a:p>
          <a:p>
            <a:pPr lvl="1"/>
            <a:r>
              <a:rPr lang="de-DE" dirty="0"/>
              <a:t>Abrufen, Verschieben (zwischen Ordnern), Löschen von Nachrichten durch UA</a:t>
            </a:r>
          </a:p>
          <a:p>
            <a:pPr lvl="1"/>
            <a:r>
              <a:rPr lang="de-DE" dirty="0"/>
              <a:t>Selektive Übertragung von Teilen von Emailnachrichten (z.B. nur Header)</a:t>
            </a:r>
          </a:p>
          <a:p>
            <a:r>
              <a:rPr lang="de-DE" dirty="0"/>
              <a:t>Last / Performanz</a:t>
            </a:r>
          </a:p>
          <a:p>
            <a:pPr lvl="1"/>
            <a:r>
              <a:rPr lang="de-DE" dirty="0"/>
              <a:t>Verwaltungsoperationen auf Server ausgeführt </a:t>
            </a:r>
            <a:r>
              <a:rPr lang="de-DE" dirty="0">
                <a:sym typeface="Wingdings"/>
              </a:rPr>
              <a:t></a:t>
            </a:r>
            <a:r>
              <a:rPr lang="de-DE" dirty="0"/>
              <a:t> belastet Servermaschine</a:t>
            </a:r>
          </a:p>
          <a:p>
            <a:pPr lvl="1"/>
            <a:r>
              <a:rPr lang="de-DE" dirty="0"/>
              <a:t>Selektive Übertragung: Abruf nur relevanter Nachrichtenteile, z.B. über Verbindung mit niedriger Übertragungsrate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3425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Kapitel 6.3</a:t>
            </a:r>
            <a:br>
              <a:rPr lang="de-DE" dirty="0"/>
            </a:br>
            <a:r>
              <a:rPr lang="de-DE" dirty="0"/>
              <a:t>World Wide Web (WWW)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HTML, URL, HTTP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81732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 (1/2)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Das World Wide Web (kurz Web) ist ein System durch </a:t>
            </a:r>
            <a:r>
              <a:rPr lang="de-DE" i="1" dirty="0"/>
              <a:t>Hyperlinks </a:t>
            </a:r>
            <a:r>
              <a:rPr lang="de-DE" dirty="0"/>
              <a:t>verknüpfter Web-Ressourcen (Webseiten/Hypertext-Dokumente), welches über das Internet zugänglich ist (mit Hilfe von Protokollen wie HTTP).</a:t>
            </a:r>
          </a:p>
          <a:p>
            <a:r>
              <a:rPr lang="de-DE" dirty="0"/>
              <a:t>HTML (engl. Hypertext Markup Language) zur Formatierung von Dokumenten</a:t>
            </a:r>
          </a:p>
          <a:p>
            <a:r>
              <a:rPr lang="de-DE" dirty="0"/>
              <a:t>URL (engl. Uniform Ressource Locator) zur </a:t>
            </a:r>
            <a:r>
              <a:rPr lang="de-DE" dirty="0" err="1"/>
              <a:t>Referenzierung</a:t>
            </a:r>
            <a:r>
              <a:rPr lang="de-DE" dirty="0"/>
              <a:t> von Objekten (Adressierung)</a:t>
            </a:r>
          </a:p>
          <a:p>
            <a:r>
              <a:rPr lang="de-DE" dirty="0"/>
              <a:t>HTTP (engl. Hypertext Transfer Protocol) zur Übertragung über das Internet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5136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6700"/>
            <a:ext cx="7886700" cy="4821495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Hypertext Markup Language (HTML): Beschreibungssprache für Web-Dokumente</a:t>
            </a:r>
          </a:p>
          <a:p>
            <a:pPr lvl="1"/>
            <a:r>
              <a:rPr lang="de-DE" dirty="0"/>
              <a:t>standardisiert als W3C </a:t>
            </a:r>
            <a:r>
              <a:rPr lang="de-DE" dirty="0" err="1"/>
              <a:t>Recommendation</a:t>
            </a:r>
            <a:r>
              <a:rPr lang="de-DE" dirty="0"/>
              <a:t>, z.B. HTML 5</a:t>
            </a:r>
          </a:p>
          <a:p>
            <a:pPr lvl="1"/>
            <a:r>
              <a:rPr lang="de-DE" dirty="0"/>
              <a:t>Dokumente bestehen aus Header (Titel, Formatierung, Metadaten) und Body (Inhalt)</a:t>
            </a:r>
          </a:p>
          <a:p>
            <a:pPr lvl="1"/>
            <a:r>
              <a:rPr lang="de-DE" dirty="0"/>
              <a:t>Links durch Anker (</a:t>
            </a:r>
            <a:r>
              <a:rPr lang="de-DE" dirty="0" err="1"/>
              <a:t>anchor</a:t>
            </a:r>
            <a:r>
              <a:rPr lang="de-DE" dirty="0"/>
              <a:t>) angegeben, die eine URL enthalten.</a:t>
            </a:r>
          </a:p>
          <a:p>
            <a:pPr lvl="1"/>
            <a:r>
              <a:rPr lang="de-DE" dirty="0"/>
              <a:t>Hilfen: Cascading Style Sheets (CSS), </a:t>
            </a:r>
            <a:r>
              <a:rPr lang="de-DE" dirty="0" err="1"/>
              <a:t>Scalable</a:t>
            </a:r>
            <a:r>
              <a:rPr lang="de-DE" dirty="0"/>
              <a:t> </a:t>
            </a:r>
            <a:r>
              <a:rPr lang="de-DE" dirty="0" err="1"/>
              <a:t>Vector</a:t>
            </a:r>
            <a:r>
              <a:rPr lang="de-DE" dirty="0"/>
              <a:t> Graphics (SVG)</a:t>
            </a:r>
          </a:p>
          <a:p>
            <a:r>
              <a:rPr lang="de-DE" dirty="0" err="1"/>
              <a:t>Referenzierung</a:t>
            </a:r>
            <a:r>
              <a:rPr lang="de-DE" dirty="0"/>
              <a:t> von Objekten (Adressierung)</a:t>
            </a:r>
          </a:p>
          <a:p>
            <a:pPr lvl="1"/>
            <a:r>
              <a:rPr lang="de-DE" b="1" dirty="0"/>
              <a:t>URI</a:t>
            </a:r>
            <a:r>
              <a:rPr lang="de-DE" dirty="0"/>
              <a:t> (U. R. Identifier) RFC 1630: Objektbegriff für URL und URN</a:t>
            </a:r>
          </a:p>
          <a:p>
            <a:pPr lvl="1"/>
            <a:r>
              <a:rPr lang="de-DE" b="1" dirty="0"/>
              <a:t>URN</a:t>
            </a:r>
            <a:r>
              <a:rPr lang="de-DE" dirty="0"/>
              <a:t> (U. R. Name): global eindeutiger langlebiger logischer Name für Objekt (ohne Lagerort)</a:t>
            </a:r>
          </a:p>
          <a:p>
            <a:pPr lvl="1"/>
            <a:r>
              <a:rPr lang="de-DE" b="1" dirty="0"/>
              <a:t>URL</a:t>
            </a:r>
            <a:r>
              <a:rPr lang="de-DE" dirty="0"/>
              <a:t> (Uniform </a:t>
            </a:r>
            <a:r>
              <a:rPr lang="de-DE" dirty="0" err="1"/>
              <a:t>Resource</a:t>
            </a:r>
            <a:r>
              <a:rPr lang="de-DE" dirty="0"/>
              <a:t> Locator) RFC 1738: Lagerort eines Web-Dokuments durch Serverangabe und Pfadbezeichnung</a:t>
            </a:r>
          </a:p>
          <a:p>
            <a:pPr lvl="1"/>
            <a:r>
              <a:rPr lang="nn-NO" dirty="0"/>
              <a:t>URL Syntax: &lt;protokoll&gt;</a:t>
            </a:r>
            <a:r>
              <a:rPr lang="nn-NO" b="1" dirty="0"/>
              <a:t>://</a:t>
            </a:r>
            <a:r>
              <a:rPr lang="nn-NO" dirty="0"/>
              <a:t>[&lt;user&gt;[</a:t>
            </a:r>
            <a:r>
              <a:rPr lang="nn-NO" b="1" dirty="0"/>
              <a:t>:</a:t>
            </a:r>
            <a:r>
              <a:rPr lang="nn-NO" dirty="0"/>
              <a:t>&lt;passwd&gt;]</a:t>
            </a:r>
            <a:r>
              <a:rPr lang="nn-NO" b="1" dirty="0"/>
              <a:t>@</a:t>
            </a:r>
            <a:r>
              <a:rPr lang="nn-NO" dirty="0"/>
              <a:t>]&lt;host&gt;[</a:t>
            </a:r>
            <a:r>
              <a:rPr lang="nn-NO" b="1" dirty="0"/>
              <a:t>:</a:t>
            </a:r>
            <a:r>
              <a:rPr lang="nn-NO" dirty="0"/>
              <a:t>&lt;port&gt;]</a:t>
            </a:r>
            <a:r>
              <a:rPr lang="nn-NO" b="1" dirty="0"/>
              <a:t>/</a:t>
            </a:r>
            <a:r>
              <a:rPr lang="nn-NO" dirty="0"/>
              <a:t>[&lt;path&gt;]</a:t>
            </a:r>
          </a:p>
          <a:p>
            <a:pPr lvl="1"/>
            <a:r>
              <a:rPr lang="de-DE" dirty="0"/>
              <a:t>z.B. http://www.example.com/documents/index.html</a:t>
            </a:r>
          </a:p>
          <a:p>
            <a:pPr lvl="1"/>
            <a:r>
              <a:rPr lang="de-DE" dirty="0"/>
              <a:t>Optionale (und eher seltene) Felder: </a:t>
            </a:r>
            <a:r>
              <a:rPr lang="de-DE" dirty="0" err="1"/>
              <a:t>user</a:t>
            </a:r>
            <a:r>
              <a:rPr lang="de-DE" dirty="0"/>
              <a:t>, </a:t>
            </a:r>
            <a:r>
              <a:rPr lang="de-DE" dirty="0" err="1"/>
              <a:t>passwd</a:t>
            </a:r>
            <a:r>
              <a:rPr lang="de-DE" dirty="0"/>
              <a:t>, </a:t>
            </a:r>
            <a:r>
              <a:rPr lang="de-DE" dirty="0" err="1"/>
              <a:t>port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5198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Sonderadressen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 err="1"/>
              <a:t>p.q.r.s</a:t>
            </a:r>
            <a:r>
              <a:rPr lang="de-DE" dirty="0"/>
              <a:t>:</a:t>
            </a:r>
          </a:p>
          <a:p>
            <a:r>
              <a:rPr lang="de-DE" dirty="0"/>
              <a:t>alles 0: dieser Host</a:t>
            </a:r>
          </a:p>
          <a:p>
            <a:r>
              <a:rPr lang="de-DE" dirty="0"/>
              <a:t>alles 1: Broadcast innerhalb des lokalen Netzes</a:t>
            </a:r>
          </a:p>
          <a:p>
            <a:r>
              <a:rPr lang="de-DE" dirty="0"/>
              <a:t>127.*.*.*: Loop-Back-Adressen (Schleifentest)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/>
              <a:t>Später: 2 spezielle Adressen</a:t>
            </a:r>
            <a:endParaRPr lang="de-DE" dirty="0"/>
          </a:p>
          <a:p>
            <a:r>
              <a:rPr lang="de-DE" dirty="0"/>
              <a:t>Netzadresse: </a:t>
            </a:r>
            <a:br>
              <a:rPr lang="de-DE" dirty="0"/>
            </a:br>
            <a:r>
              <a:rPr lang="de-DE" dirty="0"/>
              <a:t>niedrigste Adresse (Host-ID = alles 0)</a:t>
            </a:r>
          </a:p>
          <a:p>
            <a:r>
              <a:rPr lang="de-DE" dirty="0"/>
              <a:t>Broadcast-Adresse: </a:t>
            </a:r>
            <a:br>
              <a:rPr lang="de-DE" dirty="0"/>
            </a:br>
            <a:r>
              <a:rPr lang="de-DE" dirty="0"/>
              <a:t>höchste Adresse (Host-ID = alles 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63B0E-122E-4112-8AEA-022338C1FEF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10485533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84273"/>
          </a:xfrm>
        </p:spPr>
        <p:txBody>
          <a:bodyPr>
            <a:normAutofit fontScale="90000"/>
          </a:bodyPr>
          <a:lstStyle/>
          <a:p>
            <a:r>
              <a:rPr lang="de-DE" dirty="0"/>
              <a:t>Hypertext Transfer Protocol (HTTP)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40</a:t>
            </a:fld>
            <a:endParaRPr lang="de-DE"/>
          </a:p>
        </p:txBody>
      </p:sp>
      <p:sp>
        <p:nvSpPr>
          <p:cNvPr id="5" name="Abgerundetes Rechteck 6"/>
          <p:cNvSpPr/>
          <p:nvPr/>
        </p:nvSpPr>
        <p:spPr>
          <a:xfrm>
            <a:off x="1188492" y="3394783"/>
            <a:ext cx="6753433" cy="11982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7"/>
          <p:cNvSpPr/>
          <p:nvPr/>
        </p:nvSpPr>
        <p:spPr>
          <a:xfrm>
            <a:off x="6569559" y="3676395"/>
            <a:ext cx="1154757" cy="64354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7" name="Rechteck 4"/>
          <p:cNvSpPr/>
          <p:nvPr/>
        </p:nvSpPr>
        <p:spPr>
          <a:xfrm>
            <a:off x="1532300" y="3676395"/>
            <a:ext cx="1154757" cy="64354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Client</a:t>
            </a:r>
          </a:p>
        </p:txBody>
      </p:sp>
      <p:cxnSp>
        <p:nvCxnSpPr>
          <p:cNvPr id="8" name="Gerade Verbindung mit Pfeil 8"/>
          <p:cNvCxnSpPr/>
          <p:nvPr/>
        </p:nvCxnSpPr>
        <p:spPr>
          <a:xfrm>
            <a:off x="2687057" y="3801623"/>
            <a:ext cx="3882502" cy="0"/>
          </a:xfrm>
          <a:prstGeom prst="straightConnector1">
            <a:avLst/>
          </a:prstGeom>
          <a:ln w="19050" cmpd="sng">
            <a:solidFill>
              <a:schemeClr val="bg1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10"/>
          <p:cNvCxnSpPr/>
          <p:nvPr/>
        </p:nvCxnSpPr>
        <p:spPr>
          <a:xfrm>
            <a:off x="2687057" y="3801623"/>
            <a:ext cx="3882502" cy="0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11"/>
          <p:cNvCxnSpPr/>
          <p:nvPr/>
        </p:nvCxnSpPr>
        <p:spPr>
          <a:xfrm flipH="1">
            <a:off x="2687057" y="4184040"/>
            <a:ext cx="3882502" cy="0"/>
          </a:xfrm>
          <a:prstGeom prst="straightConnector1">
            <a:avLst/>
          </a:prstGeom>
          <a:ln w="19050" cmpd="sng">
            <a:solidFill>
              <a:schemeClr val="bg1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2"/>
          <p:cNvCxnSpPr/>
          <p:nvPr/>
        </p:nvCxnSpPr>
        <p:spPr>
          <a:xfrm flipH="1">
            <a:off x="2687057" y="4184040"/>
            <a:ext cx="3882502" cy="0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3"/>
          <p:cNvSpPr txBox="1"/>
          <p:nvPr/>
        </p:nvSpPr>
        <p:spPr>
          <a:xfrm>
            <a:off x="2687057" y="3493795"/>
            <a:ext cx="388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Request Server</a:t>
            </a:r>
          </a:p>
        </p:txBody>
      </p:sp>
      <p:sp>
        <p:nvSpPr>
          <p:cNvPr id="13" name="Textfeld 14"/>
          <p:cNvSpPr txBox="1"/>
          <p:nvPr/>
        </p:nvSpPr>
        <p:spPr>
          <a:xfrm>
            <a:off x="2687057" y="4109690"/>
            <a:ext cx="388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Response an Client</a:t>
            </a:r>
          </a:p>
        </p:txBody>
      </p:sp>
      <p:sp>
        <p:nvSpPr>
          <p:cNvPr id="14" name="Textfeld 15"/>
          <p:cNvSpPr txBox="1"/>
          <p:nvPr/>
        </p:nvSpPr>
        <p:spPr>
          <a:xfrm rot="16200000">
            <a:off x="744028" y="3809247"/>
            <a:ext cx="1198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0000FF"/>
                </a:solidFill>
              </a:rPr>
              <a:t>Direkt</a:t>
            </a:r>
          </a:p>
        </p:txBody>
      </p:sp>
      <p:sp>
        <p:nvSpPr>
          <p:cNvPr id="15" name="Abgerundetes Rechteck 18"/>
          <p:cNvSpPr/>
          <p:nvPr/>
        </p:nvSpPr>
        <p:spPr>
          <a:xfrm>
            <a:off x="1188492" y="4663951"/>
            <a:ext cx="6753433" cy="15784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9"/>
          <p:cNvSpPr txBox="1"/>
          <p:nvPr/>
        </p:nvSpPr>
        <p:spPr>
          <a:xfrm rot="16200000">
            <a:off x="553948" y="5268494"/>
            <a:ext cx="157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0000FF"/>
                </a:solidFill>
              </a:rPr>
              <a:t>Über Proxy</a:t>
            </a:r>
          </a:p>
        </p:txBody>
      </p:sp>
      <p:sp>
        <p:nvSpPr>
          <p:cNvPr id="17" name="Rechteck 20"/>
          <p:cNvSpPr/>
          <p:nvPr/>
        </p:nvSpPr>
        <p:spPr>
          <a:xfrm>
            <a:off x="1527825" y="5146784"/>
            <a:ext cx="1154757" cy="64354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Client</a:t>
            </a:r>
          </a:p>
        </p:txBody>
      </p:sp>
      <p:sp>
        <p:nvSpPr>
          <p:cNvPr id="18" name="Rechteck 21"/>
          <p:cNvSpPr/>
          <p:nvPr/>
        </p:nvSpPr>
        <p:spPr>
          <a:xfrm>
            <a:off x="4025760" y="5146784"/>
            <a:ext cx="1154757" cy="64354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Proxy</a:t>
            </a:r>
          </a:p>
        </p:txBody>
      </p:sp>
      <p:sp>
        <p:nvSpPr>
          <p:cNvPr id="19" name="Rechteck 22"/>
          <p:cNvSpPr/>
          <p:nvPr/>
        </p:nvSpPr>
        <p:spPr>
          <a:xfrm>
            <a:off x="6539559" y="5146784"/>
            <a:ext cx="1154757" cy="64354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Server</a:t>
            </a:r>
          </a:p>
        </p:txBody>
      </p:sp>
      <p:cxnSp>
        <p:nvCxnSpPr>
          <p:cNvPr id="20" name="Gerade Verbindung mit Pfeil 24"/>
          <p:cNvCxnSpPr/>
          <p:nvPr/>
        </p:nvCxnSpPr>
        <p:spPr>
          <a:xfrm>
            <a:off x="2682582" y="5238135"/>
            <a:ext cx="1343178" cy="0"/>
          </a:xfrm>
          <a:prstGeom prst="straightConnector1">
            <a:avLst/>
          </a:prstGeom>
          <a:ln w="19050" cmpd="sng">
            <a:solidFill>
              <a:schemeClr val="bg1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5"/>
          <p:cNvCxnSpPr/>
          <p:nvPr/>
        </p:nvCxnSpPr>
        <p:spPr>
          <a:xfrm>
            <a:off x="2682582" y="5238135"/>
            <a:ext cx="1343178" cy="0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31"/>
          <p:cNvCxnSpPr/>
          <p:nvPr/>
        </p:nvCxnSpPr>
        <p:spPr>
          <a:xfrm>
            <a:off x="5180517" y="5238135"/>
            <a:ext cx="1359042" cy="0"/>
          </a:xfrm>
          <a:prstGeom prst="straightConnector1">
            <a:avLst/>
          </a:prstGeom>
          <a:ln w="19050" cmpd="sng">
            <a:solidFill>
              <a:schemeClr val="bg1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32"/>
          <p:cNvCxnSpPr/>
          <p:nvPr/>
        </p:nvCxnSpPr>
        <p:spPr>
          <a:xfrm>
            <a:off x="5180517" y="5238135"/>
            <a:ext cx="1359042" cy="0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36"/>
          <p:cNvCxnSpPr/>
          <p:nvPr/>
        </p:nvCxnSpPr>
        <p:spPr>
          <a:xfrm flipH="1">
            <a:off x="2682582" y="5656816"/>
            <a:ext cx="1343178" cy="0"/>
          </a:xfrm>
          <a:prstGeom prst="straightConnector1">
            <a:avLst/>
          </a:prstGeom>
          <a:ln w="19050" cmpd="sng">
            <a:solidFill>
              <a:schemeClr val="bg1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37"/>
          <p:cNvCxnSpPr/>
          <p:nvPr/>
        </p:nvCxnSpPr>
        <p:spPr>
          <a:xfrm flipH="1">
            <a:off x="2682582" y="5656816"/>
            <a:ext cx="1343178" cy="0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feld 40"/>
          <p:cNvSpPr txBox="1"/>
          <p:nvPr/>
        </p:nvSpPr>
        <p:spPr>
          <a:xfrm>
            <a:off x="2682582" y="4694741"/>
            <a:ext cx="13431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Request an Proxy</a:t>
            </a:r>
          </a:p>
        </p:txBody>
      </p:sp>
      <p:sp>
        <p:nvSpPr>
          <p:cNvPr id="27" name="Textfeld 41"/>
          <p:cNvSpPr txBox="1"/>
          <p:nvPr/>
        </p:nvSpPr>
        <p:spPr>
          <a:xfrm>
            <a:off x="5180517" y="4712334"/>
            <a:ext cx="13431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Request an Server</a:t>
            </a:r>
          </a:p>
        </p:txBody>
      </p:sp>
      <p:cxnSp>
        <p:nvCxnSpPr>
          <p:cNvPr id="28" name="Gerade Verbindung mit Pfeil 42"/>
          <p:cNvCxnSpPr/>
          <p:nvPr/>
        </p:nvCxnSpPr>
        <p:spPr>
          <a:xfrm flipH="1">
            <a:off x="5196381" y="5656816"/>
            <a:ext cx="1343178" cy="0"/>
          </a:xfrm>
          <a:prstGeom prst="straightConnector1">
            <a:avLst/>
          </a:prstGeom>
          <a:ln w="19050" cmpd="sng">
            <a:solidFill>
              <a:schemeClr val="bg1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43"/>
          <p:cNvCxnSpPr/>
          <p:nvPr/>
        </p:nvCxnSpPr>
        <p:spPr>
          <a:xfrm flipH="1">
            <a:off x="5196381" y="5656816"/>
            <a:ext cx="1343178" cy="0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feld 44"/>
          <p:cNvSpPr txBox="1"/>
          <p:nvPr/>
        </p:nvSpPr>
        <p:spPr>
          <a:xfrm>
            <a:off x="5196381" y="5597143"/>
            <a:ext cx="13431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Response an Proxy</a:t>
            </a:r>
          </a:p>
        </p:txBody>
      </p:sp>
      <p:sp>
        <p:nvSpPr>
          <p:cNvPr id="31" name="Textfeld 45"/>
          <p:cNvSpPr txBox="1"/>
          <p:nvPr/>
        </p:nvSpPr>
        <p:spPr>
          <a:xfrm>
            <a:off x="2682582" y="5586692"/>
            <a:ext cx="13431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Response an Client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621858" y="1409701"/>
            <a:ext cx="7886700" cy="198031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Protokoll zum Transport von Anfragen/Objekten zwischen Browser, Server und Proxy (Zwischensystem)</a:t>
            </a:r>
          </a:p>
          <a:p>
            <a:r>
              <a:rPr lang="de-DE" dirty="0"/>
              <a:t>TCP-basiert, Port 80 (Proxy: typischerweise Port 8080)</a:t>
            </a:r>
          </a:p>
          <a:p>
            <a:r>
              <a:rPr lang="de-DE" dirty="0"/>
              <a:t>HTTP ist zustandslos, pull-orientiert, unterstützt bidirektionale Übertragung und Caches im Client bzw. Proxy</a:t>
            </a:r>
          </a:p>
          <a:p>
            <a:r>
              <a:rPr lang="de-DE" dirty="0"/>
              <a:t>HTTP/1.1 spezifiziert in RFC 2068, 2616</a:t>
            </a:r>
          </a:p>
        </p:txBody>
      </p:sp>
    </p:spTree>
    <p:extLst>
      <p:ext uri="{BB962C8B-B14F-4D97-AF65-F5344CB8AC3E}">
        <p14:creationId xmlns:p14="http://schemas.microsoft.com/office/powerpoint/2010/main" val="207843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B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5" grpId="0" animBg="1"/>
      <p:bldP spid="16" grpId="0"/>
      <p:bldP spid="17" grpId="0" animBg="1"/>
      <p:bldP spid="18" grpId="0" animBg="1"/>
      <p:bldP spid="19" grpId="0" animBg="1"/>
      <p:bldP spid="26" grpId="0"/>
      <p:bldP spid="26" grpId="1"/>
      <p:bldP spid="26" grpId="2"/>
      <p:bldP spid="27" grpId="0"/>
      <p:bldP spid="27" grpId="1"/>
      <p:bldP spid="27" grpId="2"/>
      <p:bldP spid="30" grpId="0"/>
      <p:bldP spid="30" grpId="1"/>
      <p:bldP spid="30" grpId="2"/>
      <p:bldP spid="31" grpId="0"/>
      <p:bldP spid="31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248" y="365126"/>
            <a:ext cx="4180101" cy="1325563"/>
          </a:xfrm>
        </p:spPr>
        <p:txBody>
          <a:bodyPr/>
          <a:lstStyle/>
          <a:p>
            <a:r>
              <a:rPr lang="de-DE" dirty="0"/>
              <a:t>Dienstnutzung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41</a:t>
            </a:fld>
            <a:endParaRPr lang="de-DE"/>
          </a:p>
        </p:txBody>
      </p:sp>
      <p:sp>
        <p:nvSpPr>
          <p:cNvPr id="5" name="Textfeld 8"/>
          <p:cNvSpPr txBox="1"/>
          <p:nvPr/>
        </p:nvSpPr>
        <p:spPr>
          <a:xfrm>
            <a:off x="999086" y="445947"/>
            <a:ext cx="2349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Nutzereingabe in Browser</a:t>
            </a:r>
          </a:p>
        </p:txBody>
      </p:sp>
      <p:sp>
        <p:nvSpPr>
          <p:cNvPr id="6" name="Textfeld 9"/>
          <p:cNvSpPr txBox="1"/>
          <p:nvPr/>
        </p:nvSpPr>
        <p:spPr>
          <a:xfrm>
            <a:off x="825011" y="715967"/>
            <a:ext cx="3139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A6A6A6"/>
                </a:solidFill>
                <a:latin typeface="Courier"/>
                <a:cs typeface="Courier"/>
              </a:rPr>
              <a:t>http://</a:t>
            </a:r>
            <a:r>
              <a:rPr lang="de-DE" sz="1600" dirty="0" err="1">
                <a:solidFill>
                  <a:srgbClr val="A6A6A6"/>
                </a:solidFill>
                <a:latin typeface="Courier"/>
                <a:cs typeface="Courier"/>
              </a:rPr>
              <a:t>www.example.com</a:t>
            </a:r>
            <a:r>
              <a:rPr lang="de-DE" dirty="0">
                <a:solidFill>
                  <a:srgbClr val="A6A6A6"/>
                </a:solidFill>
                <a:latin typeface="Courier"/>
                <a:cs typeface="Courier"/>
              </a:rPr>
              <a:t>/</a:t>
            </a:r>
          </a:p>
        </p:txBody>
      </p:sp>
      <p:sp>
        <p:nvSpPr>
          <p:cNvPr id="7" name="Rechteck 16"/>
          <p:cNvSpPr/>
          <p:nvPr/>
        </p:nvSpPr>
        <p:spPr>
          <a:xfrm>
            <a:off x="628650" y="1685883"/>
            <a:ext cx="372235" cy="4670341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Textfeld 17"/>
          <p:cNvSpPr txBox="1"/>
          <p:nvPr/>
        </p:nvSpPr>
        <p:spPr>
          <a:xfrm rot="16200000">
            <a:off x="-1521284" y="3841764"/>
            <a:ext cx="46692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3366FF"/>
                </a:solidFill>
              </a:rPr>
              <a:t>Client</a:t>
            </a:r>
          </a:p>
        </p:txBody>
      </p:sp>
      <p:sp>
        <p:nvSpPr>
          <p:cNvPr id="9" name="Rechteck 4"/>
          <p:cNvSpPr/>
          <p:nvPr/>
        </p:nvSpPr>
        <p:spPr>
          <a:xfrm>
            <a:off x="999085" y="1690689"/>
            <a:ext cx="2435067" cy="4670341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Pfeil nach unten 10"/>
          <p:cNvSpPr/>
          <p:nvPr/>
        </p:nvSpPr>
        <p:spPr>
          <a:xfrm>
            <a:off x="1872075" y="1184528"/>
            <a:ext cx="420011" cy="490036"/>
          </a:xfrm>
          <a:prstGeom prst="downArrow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4"/>
          <p:cNvSpPr txBox="1"/>
          <p:nvPr/>
        </p:nvSpPr>
        <p:spPr>
          <a:xfrm>
            <a:off x="999086" y="1813961"/>
            <a:ext cx="2435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Auflösung des Hostnames</a:t>
            </a:r>
          </a:p>
        </p:txBody>
      </p:sp>
      <p:sp>
        <p:nvSpPr>
          <p:cNvPr id="12" name="Textfeld 15"/>
          <p:cNvSpPr txBox="1"/>
          <p:nvPr/>
        </p:nvSpPr>
        <p:spPr>
          <a:xfrm>
            <a:off x="999086" y="2739099"/>
            <a:ext cx="2435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TCP-Verbindung öffnen</a:t>
            </a:r>
          </a:p>
        </p:txBody>
      </p:sp>
      <p:sp>
        <p:nvSpPr>
          <p:cNvPr id="13" name="Textfeld 19"/>
          <p:cNvSpPr txBox="1"/>
          <p:nvPr/>
        </p:nvSpPr>
        <p:spPr>
          <a:xfrm rot="16200000">
            <a:off x="6079299" y="4204000"/>
            <a:ext cx="3945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3366FF"/>
                </a:solidFill>
              </a:rPr>
              <a:t>WWW-Server 208.77.188.166</a:t>
            </a:r>
          </a:p>
        </p:txBody>
      </p:sp>
      <p:sp>
        <p:nvSpPr>
          <p:cNvPr id="14" name="Textfeld 20"/>
          <p:cNvSpPr txBox="1"/>
          <p:nvPr/>
        </p:nvSpPr>
        <p:spPr>
          <a:xfrm>
            <a:off x="1000885" y="3465026"/>
            <a:ext cx="2433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Request senden</a:t>
            </a:r>
          </a:p>
        </p:txBody>
      </p:sp>
      <p:sp>
        <p:nvSpPr>
          <p:cNvPr id="15" name="Textfeld 21"/>
          <p:cNvSpPr txBox="1"/>
          <p:nvPr/>
        </p:nvSpPr>
        <p:spPr>
          <a:xfrm>
            <a:off x="1002683" y="4190953"/>
            <a:ext cx="2431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Response empfangen</a:t>
            </a:r>
          </a:p>
        </p:txBody>
      </p:sp>
      <p:sp>
        <p:nvSpPr>
          <p:cNvPr id="16" name="Textfeld 22"/>
          <p:cNvSpPr txBox="1"/>
          <p:nvPr/>
        </p:nvSpPr>
        <p:spPr>
          <a:xfrm>
            <a:off x="1004483" y="4865670"/>
            <a:ext cx="2429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TCP-Verbindung schließen</a:t>
            </a:r>
          </a:p>
        </p:txBody>
      </p:sp>
      <p:sp>
        <p:nvSpPr>
          <p:cNvPr id="17" name="Textfeld 23"/>
          <p:cNvSpPr txBox="1"/>
          <p:nvPr/>
        </p:nvSpPr>
        <p:spPr>
          <a:xfrm>
            <a:off x="1004483" y="5786189"/>
            <a:ext cx="2429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Dokument anzeigen</a:t>
            </a:r>
          </a:p>
        </p:txBody>
      </p:sp>
      <p:sp>
        <p:nvSpPr>
          <p:cNvPr id="18" name="Rechteck 24"/>
          <p:cNvSpPr/>
          <p:nvPr/>
        </p:nvSpPr>
        <p:spPr>
          <a:xfrm>
            <a:off x="5432366" y="2415866"/>
            <a:ext cx="2435067" cy="394560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9" name="Rechteck 25"/>
          <p:cNvSpPr/>
          <p:nvPr/>
        </p:nvSpPr>
        <p:spPr>
          <a:xfrm>
            <a:off x="5432366" y="1674563"/>
            <a:ext cx="2435067" cy="62864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extfeld 26"/>
          <p:cNvSpPr txBox="1"/>
          <p:nvPr/>
        </p:nvSpPr>
        <p:spPr>
          <a:xfrm>
            <a:off x="5432366" y="1813961"/>
            <a:ext cx="243506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dirty="0">
                <a:solidFill>
                  <a:srgbClr val="3366FF"/>
                </a:solidFill>
              </a:rPr>
              <a:t>DNS</a:t>
            </a:r>
          </a:p>
        </p:txBody>
      </p:sp>
      <p:cxnSp>
        <p:nvCxnSpPr>
          <p:cNvPr id="21" name="Gerade Verbindung mit Pfeil 28"/>
          <p:cNvCxnSpPr/>
          <p:nvPr/>
        </p:nvCxnSpPr>
        <p:spPr>
          <a:xfrm>
            <a:off x="3437751" y="1824683"/>
            <a:ext cx="1998213" cy="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30"/>
          <p:cNvCxnSpPr/>
          <p:nvPr/>
        </p:nvCxnSpPr>
        <p:spPr>
          <a:xfrm>
            <a:off x="3437751" y="1824683"/>
            <a:ext cx="1998213" cy="0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31"/>
          <p:cNvCxnSpPr/>
          <p:nvPr/>
        </p:nvCxnSpPr>
        <p:spPr>
          <a:xfrm flipH="1">
            <a:off x="3428754" y="2188654"/>
            <a:ext cx="1998213" cy="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32"/>
          <p:cNvCxnSpPr/>
          <p:nvPr/>
        </p:nvCxnSpPr>
        <p:spPr>
          <a:xfrm flipH="1">
            <a:off x="3428754" y="2188654"/>
            <a:ext cx="1998213" cy="0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33"/>
          <p:cNvCxnSpPr/>
          <p:nvPr/>
        </p:nvCxnSpPr>
        <p:spPr>
          <a:xfrm>
            <a:off x="3434153" y="2970034"/>
            <a:ext cx="2000012" cy="167123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34"/>
          <p:cNvCxnSpPr/>
          <p:nvPr/>
        </p:nvCxnSpPr>
        <p:spPr>
          <a:xfrm>
            <a:off x="3434153" y="2970034"/>
            <a:ext cx="1998213" cy="167123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42"/>
          <p:cNvSpPr txBox="1"/>
          <p:nvPr/>
        </p:nvSpPr>
        <p:spPr>
          <a:xfrm>
            <a:off x="5426967" y="3619021"/>
            <a:ext cx="2433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Request empfangen</a:t>
            </a:r>
          </a:p>
        </p:txBody>
      </p:sp>
      <p:sp>
        <p:nvSpPr>
          <p:cNvPr id="28" name="Textfeld 43"/>
          <p:cNvSpPr txBox="1"/>
          <p:nvPr/>
        </p:nvSpPr>
        <p:spPr>
          <a:xfrm>
            <a:off x="5434165" y="2398332"/>
            <a:ext cx="24332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Warten auf</a:t>
            </a:r>
          </a:p>
          <a:p>
            <a:pPr algn="ctr"/>
            <a:r>
              <a:rPr lang="de-DE" sz="1600" dirty="0"/>
              <a:t>TCP-Verbindung</a:t>
            </a:r>
          </a:p>
        </p:txBody>
      </p:sp>
      <p:sp>
        <p:nvSpPr>
          <p:cNvPr id="29" name="Textfeld 61"/>
          <p:cNvSpPr txBox="1"/>
          <p:nvPr/>
        </p:nvSpPr>
        <p:spPr>
          <a:xfrm>
            <a:off x="5430565" y="4584923"/>
            <a:ext cx="2429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TCP-Verbindung schließen</a:t>
            </a:r>
          </a:p>
        </p:txBody>
      </p:sp>
      <p:sp>
        <p:nvSpPr>
          <p:cNvPr id="30" name="Textfeld 62"/>
          <p:cNvSpPr txBox="1"/>
          <p:nvPr/>
        </p:nvSpPr>
        <p:spPr>
          <a:xfrm>
            <a:off x="5441363" y="4021676"/>
            <a:ext cx="2433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Request senden</a:t>
            </a:r>
          </a:p>
        </p:txBody>
      </p:sp>
      <p:sp>
        <p:nvSpPr>
          <p:cNvPr id="31" name="Textfeld 63"/>
          <p:cNvSpPr txBox="1"/>
          <p:nvPr/>
        </p:nvSpPr>
        <p:spPr>
          <a:xfrm rot="309171">
            <a:off x="3988655" y="2765601"/>
            <a:ext cx="79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Port 80</a:t>
            </a:r>
          </a:p>
        </p:txBody>
      </p:sp>
      <p:sp>
        <p:nvSpPr>
          <p:cNvPr id="32" name="Textfeld 64"/>
          <p:cNvSpPr txBox="1"/>
          <p:nvPr/>
        </p:nvSpPr>
        <p:spPr>
          <a:xfrm rot="299272">
            <a:off x="3750710" y="3446654"/>
            <a:ext cx="1532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GET /</a:t>
            </a:r>
            <a:r>
              <a:rPr lang="de-DE" sz="1600" dirty="0" err="1"/>
              <a:t>index.html</a:t>
            </a:r>
            <a:endParaRPr lang="de-DE" sz="1600" dirty="0"/>
          </a:p>
        </p:txBody>
      </p:sp>
      <p:sp>
        <p:nvSpPr>
          <p:cNvPr id="33" name="Textfeld 65"/>
          <p:cNvSpPr txBox="1"/>
          <p:nvPr/>
        </p:nvSpPr>
        <p:spPr>
          <a:xfrm rot="21323531">
            <a:off x="3932750" y="3992525"/>
            <a:ext cx="987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200 OK ...</a:t>
            </a:r>
          </a:p>
        </p:txBody>
      </p:sp>
      <p:cxnSp>
        <p:nvCxnSpPr>
          <p:cNvPr id="34" name="Gerade Verbindung mit Pfeil 66"/>
          <p:cNvCxnSpPr/>
          <p:nvPr/>
        </p:nvCxnSpPr>
        <p:spPr>
          <a:xfrm>
            <a:off x="3443150" y="3643115"/>
            <a:ext cx="2000012" cy="167123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67"/>
          <p:cNvCxnSpPr/>
          <p:nvPr/>
        </p:nvCxnSpPr>
        <p:spPr>
          <a:xfrm>
            <a:off x="3443150" y="3643115"/>
            <a:ext cx="1998213" cy="167123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68"/>
          <p:cNvCxnSpPr/>
          <p:nvPr/>
        </p:nvCxnSpPr>
        <p:spPr>
          <a:xfrm flipH="1">
            <a:off x="3435952" y="4797322"/>
            <a:ext cx="2000012" cy="167123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69"/>
          <p:cNvCxnSpPr/>
          <p:nvPr/>
        </p:nvCxnSpPr>
        <p:spPr>
          <a:xfrm flipH="1">
            <a:off x="3435952" y="4797322"/>
            <a:ext cx="1998213" cy="167123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70"/>
          <p:cNvCxnSpPr/>
          <p:nvPr/>
        </p:nvCxnSpPr>
        <p:spPr>
          <a:xfrm flipH="1">
            <a:off x="3426955" y="4203065"/>
            <a:ext cx="2000012" cy="167123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71"/>
          <p:cNvCxnSpPr/>
          <p:nvPr/>
        </p:nvCxnSpPr>
        <p:spPr>
          <a:xfrm flipH="1">
            <a:off x="3426955" y="4203065"/>
            <a:ext cx="1998213" cy="167123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72"/>
          <p:cNvCxnSpPr/>
          <p:nvPr/>
        </p:nvCxnSpPr>
        <p:spPr>
          <a:xfrm>
            <a:off x="3444949" y="5151388"/>
            <a:ext cx="2000012" cy="167123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73"/>
          <p:cNvCxnSpPr/>
          <p:nvPr/>
        </p:nvCxnSpPr>
        <p:spPr>
          <a:xfrm>
            <a:off x="3444949" y="5151388"/>
            <a:ext cx="1998213" cy="167123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62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/>
      <p:bldP spid="11" grpId="1"/>
      <p:bldP spid="12" grpId="0"/>
      <p:bldP spid="12" grpId="1"/>
      <p:bldP spid="13" grpId="0" animBg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8" grpId="0" animBg="1"/>
      <p:bldP spid="19" grpId="0" animBg="1"/>
      <p:bldP spid="20" grpId="0"/>
      <p:bldP spid="20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Request-Methoden und Statuscodes in HTTP/1.1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28650" y="1690689"/>
            <a:ext cx="4692650" cy="466750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dirty="0"/>
              <a:t>Methoden/Dienstprimitive</a:t>
            </a:r>
          </a:p>
          <a:p>
            <a:r>
              <a:rPr lang="de-DE" dirty="0"/>
              <a:t>GET: Abruf einer Datei vom Server.</a:t>
            </a:r>
          </a:p>
          <a:p>
            <a:r>
              <a:rPr lang="de-DE" dirty="0"/>
              <a:t>HEAD: Abruf von Metadaten über eine Datei.</a:t>
            </a:r>
          </a:p>
          <a:p>
            <a:r>
              <a:rPr lang="de-DE" dirty="0"/>
              <a:t>POST: Übertragen von Daten an den Server.</a:t>
            </a:r>
          </a:p>
          <a:p>
            <a:r>
              <a:rPr lang="de-DE" dirty="0"/>
              <a:t>PUT: Ablegen einer Datei auf Server</a:t>
            </a:r>
          </a:p>
          <a:p>
            <a:r>
              <a:rPr lang="de-DE" dirty="0"/>
              <a:t>DELETE: Löschen einer Datei auf dem Server.</a:t>
            </a:r>
          </a:p>
          <a:p>
            <a:r>
              <a:rPr lang="de-DE" dirty="0"/>
              <a:t>OPTIONS: Abfrage von Informationen über Kommunikationsoptionen.</a:t>
            </a:r>
          </a:p>
          <a:p>
            <a:r>
              <a:rPr lang="de-DE" dirty="0"/>
              <a:t>TRACE: für Testzwecke.</a:t>
            </a:r>
          </a:p>
          <a:p>
            <a:endParaRPr lang="de-DE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21300" y="1690689"/>
            <a:ext cx="3194050" cy="466750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dirty="0"/>
              <a:t>Statuscodes</a:t>
            </a:r>
          </a:p>
          <a:p>
            <a:r>
              <a:rPr lang="de-DE" dirty="0"/>
              <a:t>1xx: </a:t>
            </a:r>
            <a:r>
              <a:rPr lang="de-DE" dirty="0" err="1"/>
              <a:t>Informational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100 </a:t>
            </a:r>
            <a:r>
              <a:rPr lang="de-DE" dirty="0" err="1"/>
              <a:t>Continue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101 </a:t>
            </a:r>
            <a:r>
              <a:rPr lang="de-DE" dirty="0" err="1"/>
              <a:t>Switching</a:t>
            </a:r>
            <a:r>
              <a:rPr lang="de-DE" dirty="0"/>
              <a:t> </a:t>
            </a:r>
            <a:r>
              <a:rPr lang="de-DE" dirty="0" err="1"/>
              <a:t>Protocols</a:t>
            </a:r>
            <a:endParaRPr lang="de-DE" dirty="0"/>
          </a:p>
          <a:p>
            <a:r>
              <a:rPr lang="de-DE" dirty="0"/>
              <a:t>2xx: </a:t>
            </a:r>
            <a:r>
              <a:rPr lang="de-DE" dirty="0" err="1"/>
              <a:t>Successful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200 OK</a:t>
            </a:r>
            <a:br>
              <a:rPr lang="de-DE" dirty="0"/>
            </a:br>
            <a:r>
              <a:rPr lang="de-DE" dirty="0"/>
              <a:t>206 Partial Content</a:t>
            </a:r>
          </a:p>
          <a:p>
            <a:r>
              <a:rPr lang="de-DE" dirty="0"/>
              <a:t>3xx: </a:t>
            </a:r>
            <a:r>
              <a:rPr lang="de-DE" dirty="0" err="1"/>
              <a:t>Redirection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301 </a:t>
            </a:r>
            <a:r>
              <a:rPr lang="de-DE" dirty="0" err="1"/>
              <a:t>Moved</a:t>
            </a:r>
            <a:r>
              <a:rPr lang="de-DE" dirty="0"/>
              <a:t> </a:t>
            </a:r>
            <a:r>
              <a:rPr lang="de-DE" dirty="0" err="1"/>
              <a:t>Permanently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302 </a:t>
            </a:r>
            <a:r>
              <a:rPr lang="de-DE" dirty="0" err="1"/>
              <a:t>Found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307 </a:t>
            </a:r>
            <a:r>
              <a:rPr lang="de-DE" dirty="0" err="1"/>
              <a:t>Temporary</a:t>
            </a:r>
            <a:r>
              <a:rPr lang="de-DE" dirty="0"/>
              <a:t> Redirect</a:t>
            </a:r>
          </a:p>
          <a:p>
            <a:r>
              <a:rPr lang="de-DE" dirty="0"/>
              <a:t>4xx: Client Error </a:t>
            </a:r>
            <a:br>
              <a:rPr lang="de-DE" dirty="0"/>
            </a:br>
            <a:r>
              <a:rPr lang="de-DE" dirty="0"/>
              <a:t>400 Bad Request</a:t>
            </a:r>
            <a:br>
              <a:rPr lang="de-DE" dirty="0"/>
            </a:br>
            <a:r>
              <a:rPr lang="de-DE" dirty="0"/>
              <a:t>401 </a:t>
            </a:r>
            <a:r>
              <a:rPr lang="de-DE" dirty="0" err="1"/>
              <a:t>Unauthorized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403 </a:t>
            </a:r>
            <a:r>
              <a:rPr lang="de-DE" dirty="0" err="1"/>
              <a:t>Forbidden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404 Not </a:t>
            </a:r>
            <a:r>
              <a:rPr lang="de-DE" dirty="0" err="1"/>
              <a:t>Found</a:t>
            </a:r>
            <a:endParaRPr lang="de-DE" dirty="0"/>
          </a:p>
          <a:p>
            <a:r>
              <a:rPr lang="de-DE" dirty="0"/>
              <a:t>5xx: Server Error </a:t>
            </a:r>
            <a:br>
              <a:rPr lang="de-DE" dirty="0"/>
            </a:br>
            <a:r>
              <a:rPr lang="de-DE" dirty="0"/>
              <a:t>500 Internal Server Error</a:t>
            </a:r>
          </a:p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90550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0181"/>
          </a:xfrm>
        </p:spPr>
        <p:txBody>
          <a:bodyPr/>
          <a:lstStyle/>
          <a:p>
            <a:r>
              <a:rPr lang="de-DE" dirty="0"/>
              <a:t>Request Grammatik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43</a:t>
            </a:fld>
            <a:endParaRPr lang="de-DE"/>
          </a:p>
        </p:txBody>
      </p:sp>
      <p:grpSp>
        <p:nvGrpSpPr>
          <p:cNvPr id="53" name="Gruppierung 16"/>
          <p:cNvGrpSpPr/>
          <p:nvPr/>
        </p:nvGrpSpPr>
        <p:grpSpPr>
          <a:xfrm>
            <a:off x="5556321" y="3274410"/>
            <a:ext cx="508000" cy="254792"/>
            <a:chOff x="4950788" y="4920363"/>
            <a:chExt cx="508000" cy="254792"/>
          </a:xfrm>
        </p:grpSpPr>
        <p:sp>
          <p:nvSpPr>
            <p:cNvPr id="54" name="Rechteck 12"/>
            <p:cNvSpPr/>
            <p:nvPr/>
          </p:nvSpPr>
          <p:spPr>
            <a:xfrm>
              <a:off x="5030138" y="4960362"/>
              <a:ext cx="348650" cy="214793"/>
            </a:xfrm>
            <a:prstGeom prst="rect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pic>
          <p:nvPicPr>
            <p:cNvPr id="55" name="Bild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0788" y="4920363"/>
              <a:ext cx="508000" cy="147345"/>
            </a:xfrm>
            <a:prstGeom prst="rect">
              <a:avLst/>
            </a:prstGeom>
          </p:spPr>
        </p:pic>
      </p:grpSp>
      <p:grpSp>
        <p:nvGrpSpPr>
          <p:cNvPr id="56" name="Gruppierung 17"/>
          <p:cNvGrpSpPr/>
          <p:nvPr/>
        </p:nvGrpSpPr>
        <p:grpSpPr>
          <a:xfrm>
            <a:off x="3524745" y="3274410"/>
            <a:ext cx="508000" cy="254792"/>
            <a:chOff x="4950788" y="4920363"/>
            <a:chExt cx="508000" cy="254792"/>
          </a:xfrm>
        </p:grpSpPr>
        <p:sp>
          <p:nvSpPr>
            <p:cNvPr id="57" name="Rechteck 18"/>
            <p:cNvSpPr/>
            <p:nvPr/>
          </p:nvSpPr>
          <p:spPr>
            <a:xfrm>
              <a:off x="5030138" y="4960362"/>
              <a:ext cx="348650" cy="214793"/>
            </a:xfrm>
            <a:prstGeom prst="rect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pic>
          <p:nvPicPr>
            <p:cNvPr id="58" name="Bild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0788" y="4920363"/>
              <a:ext cx="508000" cy="147345"/>
            </a:xfrm>
            <a:prstGeom prst="rect">
              <a:avLst/>
            </a:prstGeom>
          </p:spPr>
        </p:pic>
      </p:grpSp>
      <p:sp>
        <p:nvSpPr>
          <p:cNvPr id="59" name="Rechteck 4"/>
          <p:cNvSpPr/>
          <p:nvPr/>
        </p:nvSpPr>
        <p:spPr>
          <a:xfrm>
            <a:off x="1949893" y="2962931"/>
            <a:ext cx="1613577" cy="61889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method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0" name="Rechteck 5"/>
          <p:cNvSpPr/>
          <p:nvPr/>
        </p:nvSpPr>
        <p:spPr>
          <a:xfrm>
            <a:off x="3982745" y="2962931"/>
            <a:ext cx="1613577" cy="61889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url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1" name="Rechteck 6"/>
          <p:cNvSpPr/>
          <p:nvPr/>
        </p:nvSpPr>
        <p:spPr>
          <a:xfrm>
            <a:off x="6021750" y="2962931"/>
            <a:ext cx="1613577" cy="61889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version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2" name="Textfeld 10"/>
          <p:cNvSpPr txBox="1"/>
          <p:nvPr/>
        </p:nvSpPr>
        <p:spPr>
          <a:xfrm>
            <a:off x="7826978" y="3061171"/>
            <a:ext cx="688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CR LF</a:t>
            </a:r>
          </a:p>
        </p:txBody>
      </p:sp>
      <p:sp>
        <p:nvSpPr>
          <p:cNvPr id="63" name="Rechteck 20"/>
          <p:cNvSpPr/>
          <p:nvPr/>
        </p:nvSpPr>
        <p:spPr>
          <a:xfrm>
            <a:off x="5027367" y="3865251"/>
            <a:ext cx="1613577" cy="61889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value</a:t>
            </a:r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64" name="Gruppierung 23"/>
          <p:cNvGrpSpPr/>
          <p:nvPr/>
        </p:nvGrpSpPr>
        <p:grpSpPr>
          <a:xfrm>
            <a:off x="7635327" y="3275840"/>
            <a:ext cx="880023" cy="112653"/>
            <a:chOff x="6508980" y="2267521"/>
            <a:chExt cx="1318254" cy="105483"/>
          </a:xfrm>
        </p:grpSpPr>
        <p:cxnSp>
          <p:nvCxnSpPr>
            <p:cNvPr id="65" name="Gerade Verbindung mit Pfeil 9"/>
            <p:cNvCxnSpPr/>
            <p:nvPr/>
          </p:nvCxnSpPr>
          <p:spPr>
            <a:xfrm>
              <a:off x="6508980" y="2363003"/>
              <a:ext cx="1318254" cy="0"/>
            </a:xfrm>
            <a:prstGeom prst="straightConnector1">
              <a:avLst/>
            </a:prstGeom>
            <a:ln w="19050" cmpd="sng">
              <a:solidFill>
                <a:srgbClr val="93B5D6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mit Pfeil 21"/>
            <p:cNvCxnSpPr/>
            <p:nvPr/>
          </p:nvCxnSpPr>
          <p:spPr>
            <a:xfrm flipV="1">
              <a:off x="7827234" y="2267521"/>
              <a:ext cx="0" cy="105483"/>
            </a:xfrm>
            <a:prstGeom prst="straightConnector1">
              <a:avLst/>
            </a:prstGeom>
            <a:ln w="19050" cmpd="sng">
              <a:solidFill>
                <a:srgbClr val="93B5D6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uppierung 26"/>
          <p:cNvGrpSpPr/>
          <p:nvPr/>
        </p:nvGrpSpPr>
        <p:grpSpPr>
          <a:xfrm>
            <a:off x="4703498" y="3805245"/>
            <a:ext cx="242938" cy="521732"/>
            <a:chOff x="5020137" y="3370246"/>
            <a:chExt cx="242938" cy="521732"/>
          </a:xfrm>
        </p:grpSpPr>
        <p:sp>
          <p:nvSpPr>
            <p:cNvPr id="68" name="Textfeld 24"/>
            <p:cNvSpPr txBox="1"/>
            <p:nvPr/>
          </p:nvSpPr>
          <p:spPr>
            <a:xfrm>
              <a:off x="5020137" y="3370246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.</a:t>
              </a:r>
            </a:p>
          </p:txBody>
        </p:sp>
        <p:sp>
          <p:nvSpPr>
            <p:cNvPr id="69" name="Textfeld 25"/>
            <p:cNvSpPr txBox="1"/>
            <p:nvPr/>
          </p:nvSpPr>
          <p:spPr>
            <a:xfrm>
              <a:off x="5020137" y="3522646"/>
              <a:ext cx="242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.</a:t>
              </a:r>
            </a:p>
          </p:txBody>
        </p:sp>
      </p:grpSp>
      <p:sp>
        <p:nvSpPr>
          <p:cNvPr id="70" name="Rechteck 27"/>
          <p:cNvSpPr/>
          <p:nvPr/>
        </p:nvSpPr>
        <p:spPr>
          <a:xfrm>
            <a:off x="1949894" y="3865251"/>
            <a:ext cx="2670990" cy="61889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Header </a:t>
            </a:r>
            <a:r>
              <a:rPr lang="de-DE" dirty="0" err="1">
                <a:solidFill>
                  <a:schemeClr val="tx1"/>
                </a:solidFill>
              </a:rPr>
              <a:t>field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name</a:t>
            </a:r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71" name="Gruppierung 32"/>
          <p:cNvGrpSpPr/>
          <p:nvPr/>
        </p:nvGrpSpPr>
        <p:grpSpPr>
          <a:xfrm>
            <a:off x="3163859" y="4348243"/>
            <a:ext cx="242935" cy="614126"/>
            <a:chOff x="4512935" y="3076017"/>
            <a:chExt cx="22096" cy="614126"/>
          </a:xfrm>
        </p:grpSpPr>
        <p:sp>
          <p:nvSpPr>
            <p:cNvPr id="72" name="Textfeld 29"/>
            <p:cNvSpPr txBox="1"/>
            <p:nvPr/>
          </p:nvSpPr>
          <p:spPr>
            <a:xfrm>
              <a:off x="4512935" y="3076017"/>
              <a:ext cx="220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.</a:t>
              </a:r>
            </a:p>
          </p:txBody>
        </p:sp>
        <p:sp>
          <p:nvSpPr>
            <p:cNvPr id="73" name="Textfeld 30"/>
            <p:cNvSpPr txBox="1"/>
            <p:nvPr/>
          </p:nvSpPr>
          <p:spPr>
            <a:xfrm>
              <a:off x="4512935" y="3198414"/>
              <a:ext cx="220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.</a:t>
              </a:r>
            </a:p>
          </p:txBody>
        </p:sp>
        <p:sp>
          <p:nvSpPr>
            <p:cNvPr id="74" name="Textfeld 31"/>
            <p:cNvSpPr txBox="1"/>
            <p:nvPr/>
          </p:nvSpPr>
          <p:spPr>
            <a:xfrm>
              <a:off x="4512935" y="3320811"/>
              <a:ext cx="220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.</a:t>
              </a:r>
            </a:p>
          </p:txBody>
        </p:sp>
      </p:grpSp>
      <p:grpSp>
        <p:nvGrpSpPr>
          <p:cNvPr id="75" name="Gruppierung 33"/>
          <p:cNvGrpSpPr/>
          <p:nvPr/>
        </p:nvGrpSpPr>
        <p:grpSpPr>
          <a:xfrm>
            <a:off x="5712663" y="4348243"/>
            <a:ext cx="242935" cy="614126"/>
            <a:chOff x="4505695" y="3076017"/>
            <a:chExt cx="36576" cy="614126"/>
          </a:xfrm>
        </p:grpSpPr>
        <p:sp>
          <p:nvSpPr>
            <p:cNvPr id="76" name="Textfeld 34"/>
            <p:cNvSpPr txBox="1"/>
            <p:nvPr/>
          </p:nvSpPr>
          <p:spPr>
            <a:xfrm>
              <a:off x="4505695" y="3076017"/>
              <a:ext cx="365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.</a:t>
              </a:r>
            </a:p>
          </p:txBody>
        </p:sp>
        <p:sp>
          <p:nvSpPr>
            <p:cNvPr id="77" name="Textfeld 35"/>
            <p:cNvSpPr txBox="1"/>
            <p:nvPr/>
          </p:nvSpPr>
          <p:spPr>
            <a:xfrm>
              <a:off x="4505695" y="3198414"/>
              <a:ext cx="365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.</a:t>
              </a:r>
            </a:p>
          </p:txBody>
        </p:sp>
        <p:sp>
          <p:nvSpPr>
            <p:cNvPr id="78" name="Textfeld 36"/>
            <p:cNvSpPr txBox="1"/>
            <p:nvPr/>
          </p:nvSpPr>
          <p:spPr>
            <a:xfrm>
              <a:off x="4505695" y="3320811"/>
              <a:ext cx="365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.</a:t>
              </a:r>
            </a:p>
          </p:txBody>
        </p:sp>
      </p:grpSp>
      <p:sp>
        <p:nvSpPr>
          <p:cNvPr id="79" name="Rechteck 37"/>
          <p:cNvSpPr/>
          <p:nvPr/>
        </p:nvSpPr>
        <p:spPr>
          <a:xfrm>
            <a:off x="5027366" y="4969985"/>
            <a:ext cx="1613577" cy="61889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value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0" name="Rechteck 38"/>
          <p:cNvSpPr/>
          <p:nvPr/>
        </p:nvSpPr>
        <p:spPr>
          <a:xfrm>
            <a:off x="1949893" y="4969985"/>
            <a:ext cx="2670990" cy="61889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Header </a:t>
            </a:r>
            <a:r>
              <a:rPr lang="de-DE" dirty="0" err="1">
                <a:solidFill>
                  <a:schemeClr val="tx1"/>
                </a:solidFill>
              </a:rPr>
              <a:t>field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name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1" name="Textfeld 39"/>
          <p:cNvSpPr txBox="1"/>
          <p:nvPr/>
        </p:nvSpPr>
        <p:spPr>
          <a:xfrm>
            <a:off x="6832594" y="3987269"/>
            <a:ext cx="688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CR LF</a:t>
            </a:r>
          </a:p>
        </p:txBody>
      </p:sp>
      <p:grpSp>
        <p:nvGrpSpPr>
          <p:cNvPr id="82" name="Gruppierung 40"/>
          <p:cNvGrpSpPr/>
          <p:nvPr/>
        </p:nvGrpSpPr>
        <p:grpSpPr>
          <a:xfrm>
            <a:off x="6640943" y="4191937"/>
            <a:ext cx="880023" cy="112653"/>
            <a:chOff x="6508980" y="2267521"/>
            <a:chExt cx="1318254" cy="105483"/>
          </a:xfrm>
        </p:grpSpPr>
        <p:cxnSp>
          <p:nvCxnSpPr>
            <p:cNvPr id="83" name="Gerade Verbindung mit Pfeil 41"/>
            <p:cNvCxnSpPr/>
            <p:nvPr/>
          </p:nvCxnSpPr>
          <p:spPr>
            <a:xfrm>
              <a:off x="6508980" y="2363003"/>
              <a:ext cx="1318254" cy="0"/>
            </a:xfrm>
            <a:prstGeom prst="straightConnector1">
              <a:avLst/>
            </a:prstGeom>
            <a:ln w="19050" cmpd="sng">
              <a:solidFill>
                <a:srgbClr val="93B5D6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mit Pfeil 42"/>
            <p:cNvCxnSpPr/>
            <p:nvPr/>
          </p:nvCxnSpPr>
          <p:spPr>
            <a:xfrm flipV="1">
              <a:off x="7827234" y="2267521"/>
              <a:ext cx="0" cy="105483"/>
            </a:xfrm>
            <a:prstGeom prst="straightConnector1">
              <a:avLst/>
            </a:prstGeom>
            <a:ln w="19050" cmpd="sng">
              <a:solidFill>
                <a:srgbClr val="93B5D6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feld 43"/>
          <p:cNvSpPr txBox="1"/>
          <p:nvPr/>
        </p:nvSpPr>
        <p:spPr>
          <a:xfrm>
            <a:off x="6832594" y="5077102"/>
            <a:ext cx="688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CR LF</a:t>
            </a:r>
          </a:p>
        </p:txBody>
      </p:sp>
      <p:grpSp>
        <p:nvGrpSpPr>
          <p:cNvPr id="86" name="Gruppierung 44"/>
          <p:cNvGrpSpPr/>
          <p:nvPr/>
        </p:nvGrpSpPr>
        <p:grpSpPr>
          <a:xfrm>
            <a:off x="6640943" y="5281770"/>
            <a:ext cx="880023" cy="112653"/>
            <a:chOff x="6508980" y="2267521"/>
            <a:chExt cx="1318254" cy="105483"/>
          </a:xfrm>
        </p:grpSpPr>
        <p:cxnSp>
          <p:nvCxnSpPr>
            <p:cNvPr id="87" name="Gerade Verbindung mit Pfeil 45"/>
            <p:cNvCxnSpPr/>
            <p:nvPr/>
          </p:nvCxnSpPr>
          <p:spPr>
            <a:xfrm>
              <a:off x="6508980" y="2363003"/>
              <a:ext cx="1318254" cy="0"/>
            </a:xfrm>
            <a:prstGeom prst="straightConnector1">
              <a:avLst/>
            </a:prstGeom>
            <a:ln w="19050" cmpd="sng">
              <a:solidFill>
                <a:srgbClr val="93B5D6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mit Pfeil 46"/>
            <p:cNvCxnSpPr/>
            <p:nvPr/>
          </p:nvCxnSpPr>
          <p:spPr>
            <a:xfrm flipV="1">
              <a:off x="7827234" y="2267521"/>
              <a:ext cx="0" cy="105483"/>
            </a:xfrm>
            <a:prstGeom prst="straightConnector1">
              <a:avLst/>
            </a:prstGeom>
            <a:ln w="19050" cmpd="sng">
              <a:solidFill>
                <a:srgbClr val="93B5D6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feld 47"/>
          <p:cNvSpPr txBox="1"/>
          <p:nvPr/>
        </p:nvSpPr>
        <p:spPr>
          <a:xfrm>
            <a:off x="2141544" y="5615787"/>
            <a:ext cx="688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CR LF</a:t>
            </a:r>
          </a:p>
        </p:txBody>
      </p:sp>
      <p:grpSp>
        <p:nvGrpSpPr>
          <p:cNvPr id="90" name="Gruppierung 48"/>
          <p:cNvGrpSpPr/>
          <p:nvPr/>
        </p:nvGrpSpPr>
        <p:grpSpPr>
          <a:xfrm>
            <a:off x="1949893" y="5830456"/>
            <a:ext cx="880023" cy="112653"/>
            <a:chOff x="6508980" y="2267521"/>
            <a:chExt cx="1318254" cy="105483"/>
          </a:xfrm>
        </p:grpSpPr>
        <p:cxnSp>
          <p:nvCxnSpPr>
            <p:cNvPr id="91" name="Gerade Verbindung mit Pfeil 49"/>
            <p:cNvCxnSpPr/>
            <p:nvPr/>
          </p:nvCxnSpPr>
          <p:spPr>
            <a:xfrm>
              <a:off x="6508980" y="2363003"/>
              <a:ext cx="1318254" cy="0"/>
            </a:xfrm>
            <a:prstGeom prst="straightConnector1">
              <a:avLst/>
            </a:prstGeom>
            <a:ln w="19050" cmpd="sng">
              <a:solidFill>
                <a:srgbClr val="93B5D6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mit Pfeil 50"/>
            <p:cNvCxnSpPr/>
            <p:nvPr/>
          </p:nvCxnSpPr>
          <p:spPr>
            <a:xfrm flipV="1">
              <a:off x="7827234" y="2267521"/>
              <a:ext cx="0" cy="105483"/>
            </a:xfrm>
            <a:prstGeom prst="straightConnector1">
              <a:avLst/>
            </a:prstGeom>
            <a:ln w="19050" cmpd="sng">
              <a:solidFill>
                <a:srgbClr val="93B5D6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Rechteck 51"/>
          <p:cNvSpPr/>
          <p:nvPr/>
        </p:nvSpPr>
        <p:spPr>
          <a:xfrm>
            <a:off x="1949893" y="6104427"/>
            <a:ext cx="5685434" cy="61889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Entity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body</a:t>
            </a:r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94" name="Gruppierung 52"/>
          <p:cNvGrpSpPr/>
          <p:nvPr/>
        </p:nvGrpSpPr>
        <p:grpSpPr>
          <a:xfrm>
            <a:off x="4698694" y="4969985"/>
            <a:ext cx="242938" cy="521732"/>
            <a:chOff x="5070397" y="3370246"/>
            <a:chExt cx="142418" cy="521732"/>
          </a:xfrm>
        </p:grpSpPr>
        <p:sp>
          <p:nvSpPr>
            <p:cNvPr id="95" name="Textfeld 53"/>
            <p:cNvSpPr txBox="1"/>
            <p:nvPr/>
          </p:nvSpPr>
          <p:spPr>
            <a:xfrm>
              <a:off x="5070397" y="3370246"/>
              <a:ext cx="142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.</a:t>
              </a:r>
            </a:p>
          </p:txBody>
        </p:sp>
        <p:sp>
          <p:nvSpPr>
            <p:cNvPr id="96" name="Textfeld 54"/>
            <p:cNvSpPr txBox="1"/>
            <p:nvPr/>
          </p:nvSpPr>
          <p:spPr>
            <a:xfrm>
              <a:off x="5070397" y="3522646"/>
              <a:ext cx="142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.</a:t>
              </a:r>
            </a:p>
          </p:txBody>
        </p:sp>
      </p:grpSp>
      <p:sp>
        <p:nvSpPr>
          <p:cNvPr id="97" name="Content Placeholder 5"/>
          <p:cNvSpPr txBox="1">
            <a:spLocks/>
          </p:cNvSpPr>
          <p:nvPr/>
        </p:nvSpPr>
        <p:spPr>
          <a:xfrm>
            <a:off x="628650" y="1342649"/>
            <a:ext cx="7886700" cy="148867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version</a:t>
            </a:r>
            <a:r>
              <a:rPr lang="de-DE" dirty="0"/>
              <a:t>: Protokollversion</a:t>
            </a:r>
          </a:p>
          <a:p>
            <a:r>
              <a:rPr lang="en-IE" dirty="0"/>
              <a:t>header field name: Name </a:t>
            </a:r>
            <a:r>
              <a:rPr lang="en-IE" dirty="0" err="1"/>
              <a:t>einer</a:t>
            </a:r>
            <a:r>
              <a:rPr lang="en-IE" dirty="0"/>
              <a:t> </a:t>
            </a:r>
            <a:r>
              <a:rPr lang="en-IE" dirty="0" err="1"/>
              <a:t>Variablen</a:t>
            </a:r>
            <a:endParaRPr lang="en-IE" dirty="0"/>
          </a:p>
          <a:p>
            <a:r>
              <a:rPr lang="de-DE" dirty="0" err="1"/>
              <a:t>value</a:t>
            </a:r>
            <a:r>
              <a:rPr lang="de-DE" dirty="0"/>
              <a:t>: Wert einer benannten Variablen</a:t>
            </a:r>
          </a:p>
          <a:p>
            <a:r>
              <a:rPr lang="de-DE" dirty="0" err="1"/>
              <a:t>entity</a:t>
            </a:r>
            <a:r>
              <a:rPr lang="de-DE" dirty="0"/>
              <a:t> </a:t>
            </a:r>
            <a:r>
              <a:rPr lang="de-DE" dirty="0" err="1"/>
              <a:t>body</a:t>
            </a:r>
            <a:r>
              <a:rPr lang="de-DE" dirty="0"/>
              <a:t>: transportiert eine Nachricht als Teil des Dienstaufrufs</a:t>
            </a:r>
          </a:p>
        </p:txBody>
      </p:sp>
    </p:spTree>
    <p:extLst>
      <p:ext uri="{BB962C8B-B14F-4D97-AF65-F5344CB8AC3E}">
        <p14:creationId xmlns:p14="http://schemas.microsoft.com/office/powerpoint/2010/main" val="41077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/>
      <p:bldP spid="63" grpId="0" animBg="1"/>
      <p:bldP spid="70" grpId="0" animBg="1"/>
      <p:bldP spid="79" grpId="0" animBg="1"/>
      <p:bldP spid="80" grpId="0" animBg="1"/>
      <p:bldP spid="81" grpId="0"/>
      <p:bldP spid="85" grpId="0"/>
      <p:bldP spid="89" grpId="0"/>
      <p:bldP spid="9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Request-Response Beispiel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574800"/>
            <a:ext cx="7886700" cy="47833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b="1" dirty="0"/>
              <a:t>Request (Client an Server)</a:t>
            </a:r>
          </a:p>
          <a:p>
            <a:pPr marL="0" indent="0">
              <a:buNone/>
            </a:pPr>
            <a:r>
              <a:rPr lang="de-DE" dirty="0"/>
              <a:t>GET /</a:t>
            </a:r>
            <a:r>
              <a:rPr lang="de-DE" dirty="0" err="1"/>
              <a:t>somedir</a:t>
            </a:r>
            <a:r>
              <a:rPr lang="de-DE" dirty="0"/>
              <a:t>/page.html HTTP/1.1 </a:t>
            </a:r>
            <a:r>
              <a:rPr lang="de-DE" dirty="0">
                <a:solidFill>
                  <a:srgbClr val="0070C0"/>
                </a:solidFill>
              </a:rPr>
              <a:t>(Methode und Objekt)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Connection: </a:t>
            </a:r>
            <a:r>
              <a:rPr lang="de-DE" dirty="0" err="1"/>
              <a:t>close</a:t>
            </a:r>
            <a:r>
              <a:rPr lang="de-DE" dirty="0"/>
              <a:t> </a:t>
            </a:r>
            <a:r>
              <a:rPr lang="de-DE" dirty="0">
                <a:solidFill>
                  <a:srgbClr val="0070C0"/>
                </a:solidFill>
              </a:rPr>
              <a:t>(Verbindung nach Response schließen)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/>
              <a:t>User-agent: Mozilla/4.0 </a:t>
            </a:r>
            <a:r>
              <a:rPr lang="de-DE" dirty="0">
                <a:solidFill>
                  <a:srgbClr val="0070C0"/>
                </a:solidFill>
              </a:rPr>
              <a:t>(Eigenschaften des Clients)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 err="1"/>
              <a:t>Accept</a:t>
            </a:r>
            <a:r>
              <a:rPr lang="de-DE" dirty="0"/>
              <a:t>: </a:t>
            </a:r>
            <a:r>
              <a:rPr lang="de-DE" dirty="0" err="1"/>
              <a:t>text</a:t>
            </a:r>
            <a:r>
              <a:rPr lang="de-DE" dirty="0"/>
              <a:t>/</a:t>
            </a:r>
            <a:r>
              <a:rPr lang="de-DE" dirty="0" err="1"/>
              <a:t>html</a:t>
            </a:r>
            <a:r>
              <a:rPr lang="de-DE" dirty="0"/>
              <a:t>, </a:t>
            </a:r>
            <a:r>
              <a:rPr lang="de-DE" dirty="0" err="1"/>
              <a:t>image</a:t>
            </a:r>
            <a:r>
              <a:rPr lang="de-DE" dirty="0"/>
              <a:t>/</a:t>
            </a:r>
            <a:r>
              <a:rPr lang="de-DE" dirty="0" err="1"/>
              <a:t>gif,image</a:t>
            </a:r>
            <a:r>
              <a:rPr lang="de-DE" dirty="0"/>
              <a:t>/</a:t>
            </a:r>
            <a:r>
              <a:rPr lang="de-DE" dirty="0" err="1"/>
              <a:t>jpeg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Accept-language:fr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Response (Server an Client)</a:t>
            </a:r>
          </a:p>
          <a:p>
            <a:pPr marL="0" indent="0">
              <a:buNone/>
            </a:pPr>
            <a:r>
              <a:rPr lang="de-DE" dirty="0"/>
              <a:t>HTTP/1.1 200 OK </a:t>
            </a:r>
            <a:r>
              <a:rPr lang="de-DE" dirty="0">
                <a:solidFill>
                  <a:srgbClr val="0070C0"/>
                </a:solidFill>
              </a:rPr>
              <a:t>(Statuscode Numerisch und Klartext)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Connection: </a:t>
            </a:r>
            <a:r>
              <a:rPr lang="de-DE" dirty="0" err="1"/>
              <a:t>close</a:t>
            </a:r>
            <a:r>
              <a:rPr lang="de-DE" dirty="0"/>
              <a:t/>
            </a:r>
            <a:br>
              <a:rPr lang="de-DE" dirty="0"/>
            </a:br>
            <a:r>
              <a:rPr lang="en-IE" dirty="0"/>
              <a:t>Date: Thu, 06 Aug 1998 12:00:15 GMT</a:t>
            </a:r>
            <a:br>
              <a:rPr lang="en-IE" dirty="0"/>
            </a:br>
            <a:r>
              <a:rPr lang="de-DE" dirty="0"/>
              <a:t>Server: Apache/1.3.0 (Unix) </a:t>
            </a:r>
            <a:r>
              <a:rPr lang="de-DE" dirty="0">
                <a:solidFill>
                  <a:srgbClr val="0070C0"/>
                </a:solidFill>
              </a:rPr>
              <a:t>(Servertyp)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en-IE" dirty="0"/>
              <a:t>Last-Modified: Mon, 22 Jun 1998 ...</a:t>
            </a:r>
            <a:br>
              <a:rPr lang="en-IE" dirty="0"/>
            </a:br>
            <a:r>
              <a:rPr lang="de-DE" dirty="0"/>
              <a:t>Content-</a:t>
            </a:r>
            <a:r>
              <a:rPr lang="de-DE" dirty="0" err="1"/>
              <a:t>Length</a:t>
            </a:r>
            <a:r>
              <a:rPr lang="de-DE" dirty="0"/>
              <a:t>: 6821</a:t>
            </a:r>
            <a:br>
              <a:rPr lang="de-DE" dirty="0"/>
            </a:br>
            <a:r>
              <a:rPr lang="de-DE" dirty="0"/>
              <a:t>Content-Type: </a:t>
            </a:r>
            <a:r>
              <a:rPr lang="de-DE" dirty="0" err="1"/>
              <a:t>text</a:t>
            </a:r>
            <a:r>
              <a:rPr lang="de-DE" dirty="0"/>
              <a:t>/</a:t>
            </a:r>
            <a:r>
              <a:rPr lang="de-DE" dirty="0" err="1"/>
              <a:t>html</a:t>
            </a:r>
            <a:r>
              <a:rPr lang="de-DE" dirty="0"/>
              <a:t> </a:t>
            </a:r>
            <a:r>
              <a:rPr lang="de-DE" dirty="0">
                <a:solidFill>
                  <a:srgbClr val="0070C0"/>
                </a:solidFill>
              </a:rPr>
              <a:t>(Hinweis zum Typ des Objekts)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... </a:t>
            </a:r>
            <a:r>
              <a:rPr lang="de-DE" dirty="0">
                <a:solidFill>
                  <a:srgbClr val="0070C0"/>
                </a:solidFill>
              </a:rPr>
              <a:t>(Objektdaten)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33506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HTTP als zustandsloses Protokoll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667506"/>
          </a:xfrm>
        </p:spPr>
        <p:txBody>
          <a:bodyPr>
            <a:normAutofit lnSpcReduction="10000"/>
          </a:bodyPr>
          <a:lstStyle/>
          <a:p>
            <a:r>
              <a:rPr lang="de-DE" dirty="0"/>
              <a:t>Vorteile: einfach und fehlerunempfindlich</a:t>
            </a:r>
          </a:p>
          <a:p>
            <a:r>
              <a:rPr lang="de-DE" dirty="0"/>
              <a:t>Nachteil: viele Dienste benötigen Zustandshaltung</a:t>
            </a:r>
          </a:p>
          <a:p>
            <a:pPr lvl="1"/>
            <a:r>
              <a:rPr lang="de-DE" dirty="0"/>
              <a:t>Dienstsitzung besteht aus </a:t>
            </a:r>
            <a:r>
              <a:rPr lang="de-DE" b="1" dirty="0"/>
              <a:t>mehreren Request/Response-Paaren </a:t>
            </a:r>
            <a:r>
              <a:rPr lang="de-DE" dirty="0"/>
              <a:t>(Schritten) — z.B. Buchung einer Fahrkarte</a:t>
            </a:r>
          </a:p>
          <a:p>
            <a:pPr lvl="1"/>
            <a:r>
              <a:rPr lang="de-DE" dirty="0"/>
              <a:t>Dienststatus muss </a:t>
            </a:r>
            <a:r>
              <a:rPr lang="de-DE" b="1" dirty="0"/>
              <a:t>über alle Schritte </a:t>
            </a:r>
            <a:r>
              <a:rPr lang="de-DE" dirty="0"/>
              <a:t>erhalten werden</a:t>
            </a:r>
          </a:p>
          <a:p>
            <a:r>
              <a:rPr lang="de-DE" dirty="0"/>
              <a:t>Abhilfe (zum Standard erhobene Notlösungen)</a:t>
            </a:r>
          </a:p>
          <a:p>
            <a:pPr lvl="1"/>
            <a:r>
              <a:rPr lang="de-DE" dirty="0"/>
              <a:t>Statusvariablen in URL werden per GET-Methode übertragen</a:t>
            </a:r>
          </a:p>
          <a:p>
            <a:pPr lvl="1"/>
            <a:r>
              <a:rPr lang="de-DE" dirty="0"/>
              <a:t>Cookies: clientseitige Speicherung einer Zeichenkette</a:t>
            </a:r>
          </a:p>
          <a:p>
            <a:pPr lvl="1"/>
            <a:r>
              <a:rPr lang="de-DE" dirty="0" err="1"/>
              <a:t>SessionID</a:t>
            </a:r>
            <a:r>
              <a:rPr lang="de-DE" dirty="0"/>
              <a:t>: Vergabe eindeutiger Kennung für eine Dienstsitzung (oft in URL); Status serverseitig gespeichert.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22876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Sicherheit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Authentifizierung</a:t>
            </a:r>
          </a:p>
          <a:p>
            <a:pPr lvl="1"/>
            <a:r>
              <a:rPr lang="de-DE" dirty="0"/>
              <a:t>IP-Adresse (nicht praktikabel)</a:t>
            </a:r>
          </a:p>
          <a:p>
            <a:pPr lvl="1"/>
            <a:r>
              <a:rPr lang="de-DE" dirty="0"/>
              <a:t>Kennung/Passwort (Basic Authentication) oder kryptographische Zertifikate</a:t>
            </a:r>
          </a:p>
          <a:p>
            <a:r>
              <a:rPr lang="de-DE" dirty="0"/>
              <a:t>HTTPS: Verschlüsselte Variante von HTTP (RFC 2660)</a:t>
            </a:r>
          </a:p>
          <a:p>
            <a:pPr lvl="1"/>
            <a:r>
              <a:rPr lang="de-DE" dirty="0"/>
              <a:t>meist zusammen mit Serverauthentifizierung (Zertifikat)</a:t>
            </a:r>
          </a:p>
          <a:p>
            <a:pPr lvl="1"/>
            <a:r>
              <a:rPr lang="de-DE" dirty="0"/>
              <a:t>Übertragung über </a:t>
            </a:r>
            <a:r>
              <a:rPr lang="en-IE" dirty="0"/>
              <a:t>Transport Layer Security (TLS), Secure Socket Layer </a:t>
            </a:r>
            <a:r>
              <a:rPr lang="de-DE" dirty="0"/>
              <a:t>(SSL)(Port 443)</a:t>
            </a:r>
          </a:p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9973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93774"/>
          </a:xfrm>
        </p:spPr>
        <p:txBody>
          <a:bodyPr/>
          <a:lstStyle/>
          <a:p>
            <a:r>
              <a:rPr lang="de-DE" dirty="0"/>
              <a:t>Leistungssteigerung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8900"/>
            <a:ext cx="7886700" cy="4999295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Ziele: schnelle Anzeige von Webseiten; geringe </a:t>
            </a:r>
            <a:r>
              <a:rPr lang="de-DE" dirty="0" err="1"/>
              <a:t>Netzlast</a:t>
            </a:r>
            <a:endParaRPr lang="de-DE" dirty="0"/>
          </a:p>
          <a:p>
            <a:r>
              <a:rPr lang="de-DE" dirty="0"/>
              <a:t>Einfachster Fall</a:t>
            </a:r>
          </a:p>
          <a:p>
            <a:pPr lvl="1"/>
            <a:r>
              <a:rPr lang="de-DE" dirty="0"/>
              <a:t>Eine TCP-Verbindung zum Server pro Request/Response-Paar</a:t>
            </a:r>
          </a:p>
          <a:p>
            <a:pPr lvl="1"/>
            <a:r>
              <a:rPr lang="de-DE" dirty="0"/>
              <a:t>Nach Request wird auf Response gewartet.</a:t>
            </a:r>
          </a:p>
          <a:p>
            <a:pPr lvl="1"/>
            <a:r>
              <a:rPr lang="de-DE" dirty="0"/>
              <a:t>Client ruft Objekt jedes Mal vollständig vom Server ab.</a:t>
            </a:r>
          </a:p>
          <a:p>
            <a:pPr lvl="1"/>
            <a:r>
              <a:rPr lang="de-DE" dirty="0"/>
              <a:t>Verbindung wird nach Interaktion geschlossen.</a:t>
            </a:r>
          </a:p>
          <a:p>
            <a:r>
              <a:rPr lang="de-DE" dirty="0"/>
              <a:t>Maßnahmen zur Leistungssteigerung</a:t>
            </a:r>
          </a:p>
          <a:p>
            <a:pPr lvl="1"/>
            <a:r>
              <a:rPr lang="de-DE" dirty="0"/>
              <a:t>Mehrere gleichzeitige Verbindungen: Parallelisierung der Anfragen</a:t>
            </a:r>
          </a:p>
          <a:p>
            <a:pPr lvl="1"/>
            <a:r>
              <a:rPr lang="de-DE" dirty="0"/>
              <a:t>Persistente Verbindung: Verbindung wird für mehrere Anfragen wieder benutzt </a:t>
            </a:r>
            <a:r>
              <a:rPr lang="de-DE" dirty="0">
                <a:sym typeface="Wingdings"/>
              </a:rPr>
              <a:t> </a:t>
            </a:r>
            <a:r>
              <a:rPr lang="de-DE" dirty="0"/>
              <a:t>Einsparung des Verbindungsaufbaus („Connection: </a:t>
            </a:r>
            <a:r>
              <a:rPr lang="de-DE" dirty="0" err="1"/>
              <a:t>keepalive</a:t>
            </a:r>
            <a:r>
              <a:rPr lang="de-DE" dirty="0"/>
              <a:t>“)</a:t>
            </a:r>
          </a:p>
          <a:p>
            <a:pPr lvl="1"/>
            <a:r>
              <a:rPr lang="de-DE" dirty="0" err="1"/>
              <a:t>Pipelining</a:t>
            </a:r>
            <a:r>
              <a:rPr lang="de-DE" dirty="0"/>
              <a:t>: Client schickt mehrere </a:t>
            </a:r>
            <a:r>
              <a:rPr lang="de-DE" dirty="0" err="1"/>
              <a:t>Requests</a:t>
            </a:r>
            <a:r>
              <a:rPr lang="de-DE" dirty="0"/>
              <a:t> nacheinander; Server schickt entsprechende Responses.</a:t>
            </a:r>
          </a:p>
          <a:p>
            <a:pPr lvl="1"/>
            <a:r>
              <a:rPr lang="de-DE" dirty="0"/>
              <a:t>Caching: Client verwaltet lokales Cache jüngst abgerufener Objekte.</a:t>
            </a:r>
          </a:p>
          <a:p>
            <a:pPr lvl="1"/>
            <a:r>
              <a:rPr lang="de-DE" dirty="0" err="1"/>
              <a:t>Conditional</a:t>
            </a:r>
            <a:r>
              <a:rPr lang="de-DE" dirty="0"/>
              <a:t> GET: Objekt wird nur übertragen, falls neuer als Cache-Version.</a:t>
            </a:r>
          </a:p>
          <a:p>
            <a:pPr lvl="1"/>
            <a:r>
              <a:rPr lang="de-DE" dirty="0"/>
              <a:t>Caching </a:t>
            </a:r>
            <a:r>
              <a:rPr lang="de-DE" dirty="0" err="1"/>
              <a:t>proxy</a:t>
            </a:r>
            <a:r>
              <a:rPr lang="de-DE" dirty="0"/>
              <a:t>: Anfragen werden durch Proxy geleitet. Proxy verwaltet Cache </a:t>
            </a:r>
            <a:r>
              <a:rPr lang="de-DE" dirty="0">
                <a:sym typeface="Wingdings"/>
              </a:rPr>
              <a:t> </a:t>
            </a:r>
            <a:r>
              <a:rPr lang="de-DE" dirty="0"/>
              <a:t>gemeinsames Nutzen des Cache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8731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56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4021"/>
          </a:xfrm>
        </p:spPr>
        <p:txBody>
          <a:bodyPr/>
          <a:lstStyle/>
          <a:p>
            <a:r>
              <a:rPr lang="de-DE" dirty="0" err="1"/>
              <a:t>Pipelining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48</a:t>
            </a:fld>
            <a:endParaRPr lang="de-DE"/>
          </a:p>
        </p:txBody>
      </p:sp>
      <p:sp>
        <p:nvSpPr>
          <p:cNvPr id="7" name="Abgerundetes Rechteck 4"/>
          <p:cNvSpPr/>
          <p:nvPr/>
        </p:nvSpPr>
        <p:spPr>
          <a:xfrm>
            <a:off x="1339766" y="1232225"/>
            <a:ext cx="2690073" cy="5491095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9"/>
          <p:cNvSpPr txBox="1"/>
          <p:nvPr/>
        </p:nvSpPr>
        <p:spPr>
          <a:xfrm>
            <a:off x="4458653" y="1229349"/>
            <a:ext cx="2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</a:t>
            </a:r>
          </a:p>
        </p:txBody>
      </p:sp>
      <p:cxnSp>
        <p:nvCxnSpPr>
          <p:cNvPr id="9" name="Gerade Verbindung mit Pfeil 16"/>
          <p:cNvCxnSpPr/>
          <p:nvPr/>
        </p:nvCxnSpPr>
        <p:spPr>
          <a:xfrm>
            <a:off x="2081000" y="1742069"/>
            <a:ext cx="1692745" cy="660630"/>
          </a:xfrm>
          <a:prstGeom prst="straightConnector1">
            <a:avLst/>
          </a:prstGeom>
          <a:ln w="19050" cmpd="sng">
            <a:solidFill>
              <a:srgbClr val="A6A6A6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17"/>
          <p:cNvSpPr txBox="1"/>
          <p:nvPr/>
        </p:nvSpPr>
        <p:spPr>
          <a:xfrm>
            <a:off x="1372156" y="1588129"/>
            <a:ext cx="74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GET A</a:t>
            </a:r>
          </a:p>
        </p:txBody>
      </p:sp>
      <p:sp>
        <p:nvSpPr>
          <p:cNvPr id="11" name="Textfeld 20"/>
          <p:cNvSpPr txBox="1"/>
          <p:nvPr/>
        </p:nvSpPr>
        <p:spPr>
          <a:xfrm>
            <a:off x="3727176" y="539890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</a:t>
            </a:r>
          </a:p>
        </p:txBody>
      </p:sp>
      <p:sp>
        <p:nvSpPr>
          <p:cNvPr id="12" name="Textfeld 21"/>
          <p:cNvSpPr txBox="1"/>
          <p:nvPr/>
        </p:nvSpPr>
        <p:spPr>
          <a:xfrm>
            <a:off x="3727176" y="38233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13" name="Textfeld 22"/>
          <p:cNvSpPr txBox="1"/>
          <p:nvPr/>
        </p:nvSpPr>
        <p:spPr>
          <a:xfrm>
            <a:off x="3727176" y="2238517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cxnSp>
        <p:nvCxnSpPr>
          <p:cNvPr id="14" name="Gerade Verbindung mit Pfeil 35"/>
          <p:cNvCxnSpPr/>
          <p:nvPr/>
        </p:nvCxnSpPr>
        <p:spPr>
          <a:xfrm flipH="1">
            <a:off x="2081000" y="2494877"/>
            <a:ext cx="1692745" cy="660630"/>
          </a:xfrm>
          <a:prstGeom prst="straightConnector1">
            <a:avLst/>
          </a:prstGeom>
          <a:ln w="19050" cmpd="sng">
            <a:solidFill>
              <a:srgbClr val="A6A6A6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36"/>
          <p:cNvCxnSpPr/>
          <p:nvPr/>
        </p:nvCxnSpPr>
        <p:spPr>
          <a:xfrm>
            <a:off x="2081000" y="3317143"/>
            <a:ext cx="1692745" cy="660630"/>
          </a:xfrm>
          <a:prstGeom prst="straightConnector1">
            <a:avLst/>
          </a:prstGeom>
          <a:ln w="19050" cmpd="sng">
            <a:solidFill>
              <a:srgbClr val="A6A6A6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37"/>
          <p:cNvCxnSpPr/>
          <p:nvPr/>
        </p:nvCxnSpPr>
        <p:spPr>
          <a:xfrm flipH="1">
            <a:off x="2081000" y="4069951"/>
            <a:ext cx="1692745" cy="660630"/>
          </a:xfrm>
          <a:prstGeom prst="straightConnector1">
            <a:avLst/>
          </a:prstGeom>
          <a:ln w="19050" cmpd="sng">
            <a:solidFill>
              <a:srgbClr val="A6A6A6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38"/>
          <p:cNvCxnSpPr/>
          <p:nvPr/>
        </p:nvCxnSpPr>
        <p:spPr>
          <a:xfrm>
            <a:off x="2081000" y="4892217"/>
            <a:ext cx="1692745" cy="660630"/>
          </a:xfrm>
          <a:prstGeom prst="straightConnector1">
            <a:avLst/>
          </a:prstGeom>
          <a:ln w="19050" cmpd="sng">
            <a:solidFill>
              <a:srgbClr val="A6A6A6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39"/>
          <p:cNvCxnSpPr/>
          <p:nvPr/>
        </p:nvCxnSpPr>
        <p:spPr>
          <a:xfrm flipH="1">
            <a:off x="2081000" y="5645025"/>
            <a:ext cx="1692745" cy="660630"/>
          </a:xfrm>
          <a:prstGeom prst="straightConnector1">
            <a:avLst/>
          </a:prstGeom>
          <a:ln w="19050" cmpd="sng">
            <a:solidFill>
              <a:srgbClr val="A6A6A6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bgerundetes Rechteck 54"/>
          <p:cNvSpPr/>
          <p:nvPr/>
        </p:nvSpPr>
        <p:spPr>
          <a:xfrm>
            <a:off x="4720640" y="1232225"/>
            <a:ext cx="3288420" cy="5491095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53"/>
          <p:cNvSpPr txBox="1"/>
          <p:nvPr/>
        </p:nvSpPr>
        <p:spPr>
          <a:xfrm>
            <a:off x="4720640" y="1629097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GET A, B, C</a:t>
            </a:r>
          </a:p>
        </p:txBody>
      </p:sp>
      <p:cxnSp>
        <p:nvCxnSpPr>
          <p:cNvPr id="21" name="Gerade Verbindung mit Pfeil 42"/>
          <p:cNvCxnSpPr/>
          <p:nvPr/>
        </p:nvCxnSpPr>
        <p:spPr>
          <a:xfrm flipH="1">
            <a:off x="1343735" y="1632376"/>
            <a:ext cx="6655082" cy="0"/>
          </a:xfrm>
          <a:prstGeom prst="straightConnector1">
            <a:avLst/>
          </a:prstGeom>
          <a:ln w="19050" cmpd="sng">
            <a:solidFill>
              <a:srgbClr val="A6A6A6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57"/>
          <p:cNvCxnSpPr/>
          <p:nvPr/>
        </p:nvCxnSpPr>
        <p:spPr>
          <a:xfrm>
            <a:off x="5931228" y="1812533"/>
            <a:ext cx="1692745" cy="660630"/>
          </a:xfrm>
          <a:prstGeom prst="straightConnector1">
            <a:avLst/>
          </a:prstGeom>
          <a:ln w="19050" cmpd="sng">
            <a:solidFill>
              <a:srgbClr val="A6A6A6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59"/>
          <p:cNvCxnSpPr/>
          <p:nvPr/>
        </p:nvCxnSpPr>
        <p:spPr>
          <a:xfrm flipH="1">
            <a:off x="5922483" y="2565341"/>
            <a:ext cx="1692745" cy="660630"/>
          </a:xfrm>
          <a:prstGeom prst="straightConnector1">
            <a:avLst/>
          </a:prstGeom>
          <a:ln w="19050" cmpd="sng">
            <a:solidFill>
              <a:srgbClr val="A6A6A6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68"/>
          <p:cNvSpPr txBox="1"/>
          <p:nvPr/>
        </p:nvSpPr>
        <p:spPr>
          <a:xfrm>
            <a:off x="1341427" y="1247984"/>
            <a:ext cx="268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Normal</a:t>
            </a:r>
          </a:p>
        </p:txBody>
      </p:sp>
      <p:sp>
        <p:nvSpPr>
          <p:cNvPr id="25" name="Textfeld 69"/>
          <p:cNvSpPr txBox="1"/>
          <p:nvPr/>
        </p:nvSpPr>
        <p:spPr>
          <a:xfrm>
            <a:off x="4720639" y="1247984"/>
            <a:ext cx="3278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Pipeline</a:t>
            </a:r>
          </a:p>
        </p:txBody>
      </p:sp>
      <p:cxnSp>
        <p:nvCxnSpPr>
          <p:cNvPr id="26" name="Gerade Verbindung mit Pfeil 6"/>
          <p:cNvCxnSpPr/>
          <p:nvPr/>
        </p:nvCxnSpPr>
        <p:spPr>
          <a:xfrm>
            <a:off x="4458654" y="1223676"/>
            <a:ext cx="0" cy="552177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Bild 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771" y="3098921"/>
            <a:ext cx="522368" cy="533400"/>
          </a:xfrm>
          <a:prstGeom prst="rect">
            <a:avLst/>
          </a:prstGeom>
        </p:spPr>
      </p:pic>
      <p:sp>
        <p:nvSpPr>
          <p:cNvPr id="28" name="Textfeld 18"/>
          <p:cNvSpPr txBox="1"/>
          <p:nvPr/>
        </p:nvSpPr>
        <p:spPr>
          <a:xfrm>
            <a:off x="1339766" y="3059243"/>
            <a:ext cx="74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GET B</a:t>
            </a:r>
          </a:p>
        </p:txBody>
      </p:sp>
      <p:pic>
        <p:nvPicPr>
          <p:cNvPr id="29" name="Bild 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417" y="4511217"/>
            <a:ext cx="522368" cy="533400"/>
          </a:xfrm>
          <a:prstGeom prst="rect">
            <a:avLst/>
          </a:prstGeom>
        </p:spPr>
      </p:pic>
      <p:sp>
        <p:nvSpPr>
          <p:cNvPr id="30" name="Textfeld 19"/>
          <p:cNvSpPr txBox="1"/>
          <p:nvPr/>
        </p:nvSpPr>
        <p:spPr>
          <a:xfrm>
            <a:off x="1352849" y="4613833"/>
            <a:ext cx="74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GET C</a:t>
            </a:r>
          </a:p>
        </p:txBody>
      </p:sp>
      <p:pic>
        <p:nvPicPr>
          <p:cNvPr id="31" name="Bild 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417" y="5991806"/>
            <a:ext cx="522368" cy="533400"/>
          </a:xfrm>
          <a:prstGeom prst="rect">
            <a:avLst/>
          </a:prstGeom>
        </p:spPr>
      </p:pic>
      <p:cxnSp>
        <p:nvCxnSpPr>
          <p:cNvPr id="32" name="Gerade Verbindung mit Pfeil 82"/>
          <p:cNvCxnSpPr/>
          <p:nvPr/>
        </p:nvCxnSpPr>
        <p:spPr>
          <a:xfrm flipH="1">
            <a:off x="1332865" y="6325773"/>
            <a:ext cx="6655082" cy="0"/>
          </a:xfrm>
          <a:prstGeom prst="straightConnector1">
            <a:avLst/>
          </a:prstGeom>
          <a:ln w="19050" cmpd="sng">
            <a:solidFill>
              <a:srgbClr val="A6A6A6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feld 87"/>
          <p:cNvSpPr txBox="1"/>
          <p:nvPr/>
        </p:nvSpPr>
        <p:spPr>
          <a:xfrm>
            <a:off x="7567288" y="2320453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cxnSp>
        <p:nvCxnSpPr>
          <p:cNvPr id="34" name="Gerade Verbindung mit Pfeil 90"/>
          <p:cNvCxnSpPr/>
          <p:nvPr/>
        </p:nvCxnSpPr>
        <p:spPr>
          <a:xfrm flipH="1">
            <a:off x="5922483" y="3206926"/>
            <a:ext cx="1692745" cy="660630"/>
          </a:xfrm>
          <a:prstGeom prst="straightConnector1">
            <a:avLst/>
          </a:prstGeom>
          <a:ln w="19050" cmpd="sng">
            <a:solidFill>
              <a:srgbClr val="A6A6A6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92"/>
          <p:cNvCxnSpPr/>
          <p:nvPr/>
        </p:nvCxnSpPr>
        <p:spPr>
          <a:xfrm flipH="1">
            <a:off x="5922483" y="2886853"/>
            <a:ext cx="1692745" cy="660630"/>
          </a:xfrm>
          <a:prstGeom prst="straightConnector1">
            <a:avLst/>
          </a:prstGeom>
          <a:ln w="19050" cmpd="sng">
            <a:solidFill>
              <a:srgbClr val="A6A6A6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feld 96"/>
          <p:cNvSpPr txBox="1"/>
          <p:nvPr/>
        </p:nvSpPr>
        <p:spPr>
          <a:xfrm>
            <a:off x="7567288" y="2658129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37" name="Textfeld 97"/>
          <p:cNvSpPr txBox="1"/>
          <p:nvPr/>
        </p:nvSpPr>
        <p:spPr>
          <a:xfrm>
            <a:off x="7567288" y="2973381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</a:t>
            </a:r>
          </a:p>
        </p:txBody>
      </p:sp>
      <p:cxnSp>
        <p:nvCxnSpPr>
          <p:cNvPr id="38" name="Gerade Verbindung mit Pfeil 76"/>
          <p:cNvCxnSpPr/>
          <p:nvPr/>
        </p:nvCxnSpPr>
        <p:spPr>
          <a:xfrm flipH="1">
            <a:off x="2081000" y="5645025"/>
            <a:ext cx="1692745" cy="660630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71"/>
          <p:cNvCxnSpPr/>
          <p:nvPr/>
        </p:nvCxnSpPr>
        <p:spPr>
          <a:xfrm>
            <a:off x="2081000" y="1742069"/>
            <a:ext cx="1692745" cy="660630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72"/>
          <p:cNvCxnSpPr/>
          <p:nvPr/>
        </p:nvCxnSpPr>
        <p:spPr>
          <a:xfrm flipH="1">
            <a:off x="2081000" y="2494877"/>
            <a:ext cx="1692745" cy="660630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73"/>
          <p:cNvCxnSpPr/>
          <p:nvPr/>
        </p:nvCxnSpPr>
        <p:spPr>
          <a:xfrm>
            <a:off x="2081000" y="3317143"/>
            <a:ext cx="1692745" cy="660630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74"/>
          <p:cNvCxnSpPr/>
          <p:nvPr/>
        </p:nvCxnSpPr>
        <p:spPr>
          <a:xfrm flipH="1">
            <a:off x="2081000" y="4069951"/>
            <a:ext cx="1692745" cy="660630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75"/>
          <p:cNvCxnSpPr/>
          <p:nvPr/>
        </p:nvCxnSpPr>
        <p:spPr>
          <a:xfrm>
            <a:off x="2081000" y="4892217"/>
            <a:ext cx="1692745" cy="660630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91"/>
          <p:cNvCxnSpPr/>
          <p:nvPr/>
        </p:nvCxnSpPr>
        <p:spPr>
          <a:xfrm flipH="1">
            <a:off x="5922483" y="3206926"/>
            <a:ext cx="1692745" cy="660630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93"/>
          <p:cNvCxnSpPr/>
          <p:nvPr/>
        </p:nvCxnSpPr>
        <p:spPr>
          <a:xfrm flipH="1">
            <a:off x="5922483" y="2886853"/>
            <a:ext cx="1692745" cy="660630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84"/>
          <p:cNvCxnSpPr/>
          <p:nvPr/>
        </p:nvCxnSpPr>
        <p:spPr>
          <a:xfrm flipH="1">
            <a:off x="5922483" y="2565341"/>
            <a:ext cx="1692745" cy="660630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83"/>
          <p:cNvCxnSpPr/>
          <p:nvPr/>
        </p:nvCxnSpPr>
        <p:spPr>
          <a:xfrm>
            <a:off x="5931228" y="1812533"/>
            <a:ext cx="1692745" cy="660630"/>
          </a:xfrm>
          <a:prstGeom prst="straightConnector1">
            <a:avLst/>
          </a:prstGeom>
          <a:ln w="19050" cmpd="sng">
            <a:solidFill>
              <a:srgbClr val="29C02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Bild 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999" y="2734003"/>
            <a:ext cx="698500" cy="1879830"/>
          </a:xfrm>
          <a:prstGeom prst="rect">
            <a:avLst/>
          </a:prstGeom>
        </p:spPr>
      </p:pic>
      <p:cxnSp>
        <p:nvCxnSpPr>
          <p:cNvPr id="49" name="Gerade Verbindung mit Pfeil 81"/>
          <p:cNvCxnSpPr/>
          <p:nvPr/>
        </p:nvCxnSpPr>
        <p:spPr>
          <a:xfrm flipH="1">
            <a:off x="1332259" y="4018741"/>
            <a:ext cx="6655082" cy="0"/>
          </a:xfrm>
          <a:prstGeom prst="straightConnector1">
            <a:avLst/>
          </a:prstGeom>
          <a:ln w="19050" cmpd="sng">
            <a:solidFill>
              <a:srgbClr val="A6A6A6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feld 98"/>
          <p:cNvSpPr txBox="1"/>
          <p:nvPr/>
        </p:nvSpPr>
        <p:spPr>
          <a:xfrm>
            <a:off x="3732806" y="2238517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51" name="Textfeld 99"/>
          <p:cNvSpPr txBox="1"/>
          <p:nvPr/>
        </p:nvSpPr>
        <p:spPr>
          <a:xfrm>
            <a:off x="3726058" y="38238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52" name="Textfeld 100"/>
          <p:cNvSpPr txBox="1"/>
          <p:nvPr/>
        </p:nvSpPr>
        <p:spPr>
          <a:xfrm>
            <a:off x="3727176" y="539649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</a:t>
            </a:r>
          </a:p>
        </p:txBody>
      </p:sp>
      <p:sp>
        <p:nvSpPr>
          <p:cNvPr id="53" name="Textfeld 101"/>
          <p:cNvSpPr txBox="1"/>
          <p:nvPr/>
        </p:nvSpPr>
        <p:spPr>
          <a:xfrm>
            <a:off x="7573222" y="2320453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54" name="Textfeld 102"/>
          <p:cNvSpPr txBox="1"/>
          <p:nvPr/>
        </p:nvSpPr>
        <p:spPr>
          <a:xfrm>
            <a:off x="7572918" y="26590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55" name="Textfeld 103"/>
          <p:cNvSpPr txBox="1"/>
          <p:nvPr/>
        </p:nvSpPr>
        <p:spPr>
          <a:xfrm>
            <a:off x="7568302" y="29787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0044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499 0.11962 " pathEditMode="relative" ptsTypes="AA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516 0.1224 " pathEditMode="relative" ptsTypes="AA">
                                      <p:cBhvr>
                                        <p:cTn id="10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516 0.1224 " pathEditMode="relative" ptsTypes="AA">
                                      <p:cBhvr>
                                        <p:cTn id="1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3915E-6 4.28043E-6 L -0.22284 0.11522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2" y="5761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3915E-6 4.28043E-6 L -0.22284 0.11522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2" y="5761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3915E-6 4.28043E-6 L -0.22284 0.11522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2" y="57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000"/>
                            </p:stCondLst>
                            <p:childTnLst>
                              <p:par>
                                <p:cTn id="212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  <p:bldP spid="10" grpId="0"/>
      <p:bldP spid="10" grpId="1"/>
      <p:bldP spid="10" grpId="2"/>
      <p:bldP spid="11" grpId="0"/>
      <p:bldP spid="11" grpId="1"/>
      <p:bldP spid="12" grpId="0"/>
      <p:bldP spid="12" grpId="1"/>
      <p:bldP spid="13" grpId="0"/>
      <p:bldP spid="13" grpId="1"/>
      <p:bldP spid="19" grpId="0" animBg="1"/>
      <p:bldP spid="20" grpId="0"/>
      <p:bldP spid="20" grpId="1"/>
      <p:bldP spid="20" grpId="2"/>
      <p:bldP spid="24" grpId="0"/>
      <p:bldP spid="25" grpId="0"/>
      <p:bldP spid="28" grpId="0"/>
      <p:bldP spid="28" grpId="1"/>
      <p:bldP spid="28" grpId="2"/>
      <p:bldP spid="30" grpId="0"/>
      <p:bldP spid="30" grpId="1"/>
      <p:bldP spid="30" grpId="2"/>
      <p:bldP spid="33" grpId="0"/>
      <p:bldP spid="33" grpId="1"/>
      <p:bldP spid="36" grpId="0"/>
      <p:bldP spid="36" grpId="1"/>
      <p:bldP spid="37" grpId="0"/>
      <p:bldP spid="37" grpId="1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Kapitel 6.4</a:t>
            </a:r>
            <a:br>
              <a:rPr lang="de-DE" dirty="0"/>
            </a:br>
            <a:r>
              <a:rPr lang="de-DE" dirty="0"/>
              <a:t>File Transfer Protocol (FTP)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8525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Klassenbasierte Adressierung</a:t>
            </a:r>
            <a:br>
              <a:rPr lang="de-DE" dirty="0"/>
            </a:br>
            <a:r>
              <a:rPr lang="de-DE" dirty="0"/>
              <a:t>(Engl.: </a:t>
            </a:r>
            <a:r>
              <a:rPr lang="de-DE" dirty="0" err="1"/>
              <a:t>Classful</a:t>
            </a:r>
            <a:r>
              <a:rPr lang="de-DE" dirty="0"/>
              <a:t> Networking)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dirty="0"/>
              <a:t>Grundidee:</a:t>
            </a:r>
          </a:p>
          <a:p>
            <a:r>
              <a:rPr lang="de-DE" dirty="0"/>
              <a:t>Einteilung in Klassen anhand des Verwendungszwecks:</a:t>
            </a:r>
          </a:p>
          <a:p>
            <a:pPr lvl="1"/>
            <a:r>
              <a:rPr lang="de-DE" dirty="0"/>
              <a:t>Netzgrößen für </a:t>
            </a:r>
            <a:r>
              <a:rPr lang="de-DE" dirty="0" err="1"/>
              <a:t>Unicast</a:t>
            </a:r>
            <a:r>
              <a:rPr lang="de-DE" dirty="0"/>
              <a:t> (A,B,C)</a:t>
            </a:r>
          </a:p>
          <a:p>
            <a:pPr lvl="1"/>
            <a:r>
              <a:rPr lang="de-DE" dirty="0"/>
              <a:t>Multicast Network (D)</a:t>
            </a:r>
          </a:p>
          <a:p>
            <a:pPr lvl="1"/>
            <a:r>
              <a:rPr lang="de-DE" dirty="0"/>
              <a:t>Future </a:t>
            </a:r>
            <a:r>
              <a:rPr lang="de-DE" dirty="0" err="1"/>
              <a:t>and</a:t>
            </a:r>
            <a:r>
              <a:rPr lang="de-DE" dirty="0"/>
              <a:t> Experimental </a:t>
            </a:r>
            <a:r>
              <a:rPr lang="de-DE" dirty="0" err="1"/>
              <a:t>Use</a:t>
            </a:r>
            <a:r>
              <a:rPr lang="de-DE" dirty="0"/>
              <a:t> (E)</a:t>
            </a:r>
          </a:p>
          <a:p>
            <a:r>
              <a:rPr lang="de-DE" dirty="0"/>
              <a:t>Grenze zwischen Netz-Teil und Host-Teil verläuft entlang der Byte-Grenzen </a:t>
            </a:r>
            <a:r>
              <a:rPr lang="de-DE" dirty="0">
                <a:sym typeface="Wingdings"/>
              </a:rPr>
              <a:t> </a:t>
            </a:r>
            <a:r>
              <a:rPr lang="de-DE" dirty="0"/>
              <a:t>Softwareimplementierung</a:t>
            </a:r>
          </a:p>
          <a:p>
            <a:r>
              <a:rPr lang="de-DE" dirty="0"/>
              <a:t>Netz-Teil wird in Präfix und Netz-ID unterteilt</a:t>
            </a:r>
          </a:p>
          <a:p>
            <a:pPr lvl="1"/>
            <a:r>
              <a:rPr lang="de-DE" dirty="0"/>
              <a:t>Erlaubt schnelle Erkennung der Klasse anhand weniger Bits</a:t>
            </a:r>
          </a:p>
          <a:p>
            <a:pPr lvl="1"/>
            <a:r>
              <a:rPr lang="de-DE" dirty="0"/>
              <a:t>Schnelle Routing-Entscheidungen anhand Klasse und Netz-ID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63B0E-122E-4112-8AEA-022338C1FEF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6412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50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8650" y="3606565"/>
            <a:ext cx="7886700" cy="2570398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Übertragung von Dateien zwischen zwei Hosts (RFC 959)</a:t>
            </a:r>
          </a:p>
          <a:p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 (TCP, Port 21): Befehle, Antworten</a:t>
            </a:r>
          </a:p>
          <a:p>
            <a:pPr lvl="1"/>
            <a:r>
              <a:rPr lang="de-DE" dirty="0"/>
              <a:t>out-</a:t>
            </a:r>
            <a:r>
              <a:rPr lang="de-DE" dirty="0" err="1"/>
              <a:t>of</a:t>
            </a:r>
            <a:r>
              <a:rPr lang="de-DE" dirty="0"/>
              <a:t>-band Befehle (</a:t>
            </a:r>
            <a:r>
              <a:rPr lang="de-DE" dirty="0">
                <a:sym typeface="Wingdings"/>
              </a:rPr>
              <a:t></a:t>
            </a:r>
            <a:r>
              <a:rPr lang="de-DE" dirty="0"/>
              <a:t> nicht verwechselbar mit Nutzdaten)</a:t>
            </a:r>
          </a:p>
          <a:p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connection</a:t>
            </a:r>
            <a:r>
              <a:rPr lang="de-DE" dirty="0"/>
              <a:t> (TCP): Übertragung von Dateien (bidirektional)</a:t>
            </a:r>
          </a:p>
          <a:p>
            <a:pPr lvl="1"/>
            <a:r>
              <a:rPr lang="de-DE" dirty="0"/>
              <a:t>nur für Dateiübertragung geöffnet</a:t>
            </a:r>
          </a:p>
          <a:p>
            <a:pPr lvl="1"/>
            <a:r>
              <a:rPr lang="de-DE" dirty="0"/>
              <a:t>aktives FTP: Server öffnet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connection</a:t>
            </a:r>
            <a:endParaRPr lang="de-DE" dirty="0"/>
          </a:p>
          <a:p>
            <a:pPr lvl="1"/>
            <a:r>
              <a:rPr lang="fr-FR" dirty="0"/>
              <a:t>passives FTP: Client </a:t>
            </a:r>
            <a:r>
              <a:rPr lang="fr-FR" dirty="0" err="1"/>
              <a:t>öffnet</a:t>
            </a:r>
            <a:r>
              <a:rPr lang="fr-FR" dirty="0"/>
              <a:t> data </a:t>
            </a:r>
            <a:r>
              <a:rPr lang="fr-FR" dirty="0" err="1"/>
              <a:t>connection</a:t>
            </a:r>
            <a:endParaRPr lang="de-DE" dirty="0"/>
          </a:p>
          <a:p>
            <a:endParaRPr lang="de-DE" dirty="0"/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54" y="1524001"/>
            <a:ext cx="8710546" cy="208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67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Aktiver und passiver Modus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588000"/>
            <a:ext cx="7886700" cy="58896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/>
              <a:t>In durch Paketfilter („Firewall“) geschützten Umgebungen ist passives FTP oft vorteilhaft </a:t>
            </a:r>
          </a:p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51</a:t>
            </a:fld>
            <a:endParaRPr lang="de-DE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90689"/>
            <a:ext cx="6662828" cy="374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935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Auswahl von Befehlen und Statuscodes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Authentifizierung</a:t>
            </a:r>
          </a:p>
          <a:p>
            <a:pPr lvl="1"/>
            <a:r>
              <a:rPr lang="de-DE" dirty="0"/>
              <a:t>USER &lt;Benutzername&gt;</a:t>
            </a:r>
          </a:p>
          <a:p>
            <a:pPr lvl="1"/>
            <a:r>
              <a:rPr lang="de-DE" dirty="0"/>
              <a:t>PASS &lt;Passwort&gt;</a:t>
            </a:r>
          </a:p>
          <a:p>
            <a:r>
              <a:rPr lang="de-DE" dirty="0"/>
              <a:t>Verbindung</a:t>
            </a:r>
          </a:p>
          <a:p>
            <a:pPr lvl="1"/>
            <a:r>
              <a:rPr lang="de-DE" dirty="0"/>
              <a:t>PORT &lt;Nr.&gt;: clientseitig</a:t>
            </a:r>
          </a:p>
          <a:p>
            <a:pPr lvl="1"/>
            <a:r>
              <a:rPr lang="de-DE" dirty="0"/>
              <a:t>PASV: passiver Modus</a:t>
            </a:r>
          </a:p>
          <a:p>
            <a:pPr lvl="1"/>
            <a:r>
              <a:rPr lang="de-DE" dirty="0"/>
              <a:t>QUIT: abmelden</a:t>
            </a:r>
          </a:p>
          <a:p>
            <a:r>
              <a:rPr lang="de-DE" dirty="0"/>
              <a:t>Umgang mit Dateien</a:t>
            </a:r>
          </a:p>
          <a:p>
            <a:pPr lvl="1"/>
            <a:r>
              <a:rPr lang="de-DE" dirty="0"/>
              <a:t>CWD: Change Working Directory</a:t>
            </a:r>
          </a:p>
          <a:p>
            <a:pPr lvl="1"/>
            <a:r>
              <a:rPr lang="de-DE" dirty="0"/>
              <a:t>MKD: Verzeichnis anlegen</a:t>
            </a:r>
          </a:p>
          <a:p>
            <a:pPr lvl="1"/>
            <a:r>
              <a:rPr lang="de-DE" dirty="0"/>
              <a:t>RMD: Verzeichnis löschen</a:t>
            </a:r>
          </a:p>
          <a:p>
            <a:pPr lvl="1"/>
            <a:r>
              <a:rPr lang="de-DE" dirty="0"/>
              <a:t>LIST: Dateiliste abrufen</a:t>
            </a:r>
          </a:p>
          <a:p>
            <a:pPr lvl="1"/>
            <a:r>
              <a:rPr lang="de-DE" dirty="0"/>
              <a:t>RETR: Datei abrufen</a:t>
            </a:r>
          </a:p>
          <a:p>
            <a:pPr lvl="1"/>
            <a:r>
              <a:rPr lang="de-DE" dirty="0"/>
              <a:t>STOR: Datei ablegen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E" dirty="0"/>
              <a:t>331 username OK, password required</a:t>
            </a:r>
          </a:p>
          <a:p>
            <a:r>
              <a:rPr lang="en-IE" dirty="0"/>
              <a:t>125 data connection already open; transfer starting</a:t>
            </a:r>
          </a:p>
          <a:p>
            <a:r>
              <a:rPr lang="en-IE" dirty="0"/>
              <a:t>425 can’t open data connection</a:t>
            </a:r>
          </a:p>
          <a:p>
            <a:r>
              <a:rPr lang="de-DE" dirty="0"/>
              <a:t>452 </a:t>
            </a:r>
            <a:r>
              <a:rPr lang="de-DE" dirty="0" err="1"/>
              <a:t>error</a:t>
            </a:r>
            <a:r>
              <a:rPr lang="de-DE" dirty="0"/>
              <a:t> </a:t>
            </a:r>
            <a:r>
              <a:rPr lang="de-DE" dirty="0" err="1"/>
              <a:t>writing</a:t>
            </a:r>
            <a:r>
              <a:rPr lang="de-DE" dirty="0"/>
              <a:t> </a:t>
            </a:r>
            <a:r>
              <a:rPr lang="de-DE" dirty="0" err="1"/>
              <a:t>file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73418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Fragen zu Kapitel 6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Ohne welche zusätzliche Internetanwendung funktionieren Mail, Filetransfer, Web nicht?</a:t>
            </a:r>
          </a:p>
          <a:p>
            <a:r>
              <a:rPr lang="de-DE" dirty="0"/>
              <a:t>Kann man HTTP bzw. SMTP als verbindungslos oder verbindungsorientiert beschreiben?</a:t>
            </a:r>
          </a:p>
          <a:p>
            <a:r>
              <a:rPr lang="de-DE" dirty="0"/>
              <a:t>Welche Hauptbausteine machen ein Emailsystem aus? Welche Protokolle werden zwischen den Bausteinen benutzt?</a:t>
            </a:r>
          </a:p>
          <a:p>
            <a:r>
              <a:rPr lang="de-DE" dirty="0"/>
              <a:t>Welche Hauptkomponenten machen ein Websystem aus?</a:t>
            </a:r>
          </a:p>
          <a:p>
            <a:r>
              <a:rPr lang="de-DE" dirty="0"/>
              <a:t>Wie ist eine URL aufgebaut?</a:t>
            </a:r>
          </a:p>
          <a:p>
            <a:r>
              <a:rPr lang="de-DE" dirty="0"/>
              <a:t>Realisieren SMTP bzw. HTTP ein Push- oder Pull-Modell?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1158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Klassenbasierte Adressierung</a:t>
            </a:r>
            <a:br>
              <a:rPr lang="de-DE" dirty="0"/>
            </a:br>
            <a:r>
              <a:rPr lang="de-DE" dirty="0"/>
              <a:t>(Engl.: </a:t>
            </a:r>
            <a:r>
              <a:rPr lang="de-DE" dirty="0" err="1"/>
              <a:t>Classful</a:t>
            </a:r>
            <a:r>
              <a:rPr lang="de-DE" dirty="0"/>
              <a:t> Networking)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63B0E-122E-4112-8AEA-022338C1FEF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74637" y="2490225"/>
          <a:ext cx="7476612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675">
                  <a:extLst>
                    <a:ext uri="{9D8B030D-6E8A-4147-A177-3AD203B41FA5}">
                      <a16:colId xmlns:a16="http://schemas.microsoft.com/office/drawing/2014/main" val="1462811386"/>
                    </a:ext>
                  </a:extLst>
                </a:gridCol>
                <a:gridCol w="733530">
                  <a:extLst>
                    <a:ext uri="{9D8B030D-6E8A-4147-A177-3AD203B41FA5}">
                      <a16:colId xmlns:a16="http://schemas.microsoft.com/office/drawing/2014/main" val="1186656023"/>
                    </a:ext>
                  </a:extLst>
                </a:gridCol>
                <a:gridCol w="1463263">
                  <a:extLst>
                    <a:ext uri="{9D8B030D-6E8A-4147-A177-3AD203B41FA5}">
                      <a16:colId xmlns:a16="http://schemas.microsoft.com/office/drawing/2014/main" val="4097729846"/>
                    </a:ext>
                  </a:extLst>
                </a:gridCol>
                <a:gridCol w="1536898">
                  <a:extLst>
                    <a:ext uri="{9D8B030D-6E8A-4147-A177-3AD203B41FA5}">
                      <a16:colId xmlns:a16="http://schemas.microsoft.com/office/drawing/2014/main" val="2375313096"/>
                    </a:ext>
                  </a:extLst>
                </a:gridCol>
                <a:gridCol w="1417316">
                  <a:extLst>
                    <a:ext uri="{9D8B030D-6E8A-4147-A177-3AD203B41FA5}">
                      <a16:colId xmlns:a16="http://schemas.microsoft.com/office/drawing/2014/main" val="1329114030"/>
                    </a:ext>
                  </a:extLst>
                </a:gridCol>
                <a:gridCol w="1561930">
                  <a:extLst>
                    <a:ext uri="{9D8B030D-6E8A-4147-A177-3AD203B41FA5}">
                      <a16:colId xmlns:a16="http://schemas.microsoft.com/office/drawing/2014/main" val="14428997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Klasse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Präfix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Länge Netz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Länge Host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Anzahl Netze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Hosts pro Netz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747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7 </a:t>
                      </a:r>
                      <a:r>
                        <a:rPr lang="de-DE" dirty="0" err="1"/>
                        <a:t>bit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24 </a:t>
                      </a:r>
                      <a:r>
                        <a:rPr lang="de-DE" dirty="0" err="1"/>
                        <a:t>bit</a:t>
                      </a:r>
                      <a:r>
                        <a:rPr lang="de-DE" dirty="0"/>
                        <a:t> (3 </a:t>
                      </a:r>
                      <a:r>
                        <a:rPr lang="de-DE" dirty="0" err="1"/>
                        <a:t>byte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16 777 214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603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lang="en-IE" sz="18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bit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16 </a:t>
                      </a:r>
                      <a:r>
                        <a:rPr lang="de-DE" dirty="0" err="1"/>
                        <a:t>bit</a:t>
                      </a:r>
                      <a:r>
                        <a:rPr lang="de-DE" dirty="0"/>
                        <a:t> (2 </a:t>
                      </a:r>
                      <a:r>
                        <a:rPr lang="de-DE" dirty="0" err="1"/>
                        <a:t>byte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16 382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65</a:t>
                      </a:r>
                      <a:r>
                        <a:rPr lang="de-DE" baseline="0" dirty="0"/>
                        <a:t> 534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21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21 </a:t>
                      </a:r>
                      <a:r>
                        <a:rPr lang="de-DE" dirty="0" err="1"/>
                        <a:t>bit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8 </a:t>
                      </a:r>
                      <a:r>
                        <a:rPr lang="de-DE" dirty="0" err="1"/>
                        <a:t>bit</a:t>
                      </a:r>
                      <a:r>
                        <a:rPr lang="de-DE" dirty="0"/>
                        <a:t> (1 </a:t>
                      </a:r>
                      <a:r>
                        <a:rPr lang="de-DE" dirty="0" err="1"/>
                        <a:t>byte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2 097 152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827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1110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dirty="0"/>
                        <a:t>Verwendung für Multicast-Anwendungen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1111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dirty="0"/>
                        <a:t>Reserviert (für</a:t>
                      </a:r>
                      <a:r>
                        <a:rPr lang="de-DE" baseline="0" dirty="0"/>
                        <a:t> zukünftige Zwecke)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hlinkClick r:id="rId2"/>
              </a:rPr>
              <a:t>https://de.wikipedia.org/wiki/Netzklasse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8209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Klassenbasierte Adressierung (Grafik)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18161"/>
            <a:ext cx="7886700" cy="382801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63B0E-122E-4112-8AEA-022338C1FEF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3918" y="5507672"/>
            <a:ext cx="345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Quelle: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Tanenbaum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Computer Networks 5th Edition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420979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68812" cy="1325563"/>
          </a:xfrm>
        </p:spPr>
        <p:txBody>
          <a:bodyPr/>
          <a:lstStyle/>
          <a:p>
            <a:r>
              <a:rPr lang="de-DE" dirty="0"/>
              <a:t>Private IP-Adressen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I.d.R. vergeben ISPs (engl.: Internet Service Providers) an Privatkunden oder kleine Firmen nur eine einzige öffentliche IP Adresse </a:t>
            </a:r>
            <a:br>
              <a:rPr lang="de-DE" dirty="0"/>
            </a:br>
            <a:r>
              <a:rPr lang="de-DE" dirty="0"/>
              <a:t>(unabhängig davon wie viele Hosts diese in ihrem LAN anschließen).</a:t>
            </a:r>
          </a:p>
          <a:p>
            <a:r>
              <a:rPr lang="de-DE" dirty="0"/>
              <a:t>Innerhalb ihres LANs (engl.: </a:t>
            </a:r>
            <a:r>
              <a:rPr lang="de-DE" dirty="0" err="1"/>
              <a:t>Local</a:t>
            </a:r>
            <a:r>
              <a:rPr lang="de-DE" dirty="0"/>
              <a:t> Area Network) verwenden die Hosts sogenannte private IP-Adressen (nur innerhalb des LANs eindeutig)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63B0E-122E-4112-8AEA-022338C1FEF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3390069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68812" cy="1325563"/>
          </a:xfrm>
        </p:spPr>
        <p:txBody>
          <a:bodyPr/>
          <a:lstStyle/>
          <a:p>
            <a:r>
              <a:rPr lang="de-DE" dirty="0"/>
              <a:t>Private IP-Adressen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Folgende Adressblöcke sind als privat reserviert:</a:t>
            </a:r>
          </a:p>
          <a:p>
            <a:pPr lvl="1"/>
            <a:r>
              <a:rPr lang="de-DE" dirty="0"/>
              <a:t>10.0.0.0/8 	(Klasse A Adressblock)</a:t>
            </a:r>
          </a:p>
          <a:p>
            <a:pPr lvl="1"/>
            <a:r>
              <a:rPr lang="de-DE" dirty="0"/>
              <a:t>172.16.0.0/12	(16 Klasse B Adressblöcke)</a:t>
            </a:r>
          </a:p>
          <a:p>
            <a:pPr lvl="1"/>
            <a:r>
              <a:rPr lang="de-DE" dirty="0"/>
              <a:t>192.168.0.0/16 	(256 Klasse C Adressblöcke)</a:t>
            </a:r>
          </a:p>
          <a:p>
            <a:endParaRPr lang="de-DE" dirty="0"/>
          </a:p>
          <a:p>
            <a:r>
              <a:rPr lang="de-DE" dirty="0"/>
              <a:t>Private Adressen werden nicht im Internet vermittelt</a:t>
            </a:r>
          </a:p>
          <a:p>
            <a:r>
              <a:rPr lang="de-DE" dirty="0"/>
              <a:t>Pakete mit privaten Adressen als Ziel oder Absender werden von Routern verworfen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63B0E-122E-4112-8AEA-022338C1FEF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108615020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3025</Words>
  <Application>Microsoft Office PowerPoint</Application>
  <PresentationFormat>Bildschirmpräsentation (4:3)</PresentationFormat>
  <Paragraphs>636</Paragraphs>
  <Slides>53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53</vt:i4>
      </vt:variant>
    </vt:vector>
  </HeadingPairs>
  <TitlesOfParts>
    <vt:vector size="61" baseType="lpstr">
      <vt:lpstr>Arial</vt:lpstr>
      <vt:lpstr>Arial Black</vt:lpstr>
      <vt:lpstr>Calibri</vt:lpstr>
      <vt:lpstr>Calibri Light</vt:lpstr>
      <vt:lpstr>Courier</vt:lpstr>
      <vt:lpstr>Times New Roman</vt:lpstr>
      <vt:lpstr>Wingdings</vt:lpstr>
      <vt:lpstr>1_Office Theme</vt:lpstr>
      <vt:lpstr>Rechnernetze &amp; Verteilte Systeme</vt:lpstr>
      <vt:lpstr>Wiederholung: IPv4 und Subnetting</vt:lpstr>
      <vt:lpstr>Notation von IPv4-Adressen</vt:lpstr>
      <vt:lpstr>Sonderadressen</vt:lpstr>
      <vt:lpstr>Klassenbasierte Adressierung (Engl.: Classful Networking)</vt:lpstr>
      <vt:lpstr>Klassenbasierte Adressierung (Engl.: Classful Networking)</vt:lpstr>
      <vt:lpstr>Klassenbasierte Adressierung (Grafik)</vt:lpstr>
      <vt:lpstr>Private IP-Adressen (1/2)</vt:lpstr>
      <vt:lpstr>Private IP-Adressen (2/2)</vt:lpstr>
      <vt:lpstr>NAT (Network Address Translation)</vt:lpstr>
      <vt:lpstr>NAT/Mascquerading (als Grafik)</vt:lpstr>
      <vt:lpstr>Klassenbasierte Adressierung Grundproblem</vt:lpstr>
      <vt:lpstr>CIDR (Engl.: Classless  Inter-Domain Routing)</vt:lpstr>
      <vt:lpstr>Subnetting</vt:lpstr>
      <vt:lpstr>Subnetting (als Grafik)</vt:lpstr>
      <vt:lpstr>Beispiel: Subnetting</vt:lpstr>
      <vt:lpstr>Fragen zu Kapitel 2 (1/2)</vt:lpstr>
      <vt:lpstr>Kapitel 6:  Dienste der Anwendungsschicht</vt:lpstr>
      <vt:lpstr>Inhalt von Kapitel 6</vt:lpstr>
      <vt:lpstr>Einordnung von Kapitel 6</vt:lpstr>
      <vt:lpstr>Kapitel 6.1 Das Anwendungssystem im Überblick</vt:lpstr>
      <vt:lpstr>Anwendungsschicht im Prinzip</vt:lpstr>
      <vt:lpstr>ISO/OSI vs. Internet (Wiederholung)</vt:lpstr>
      <vt:lpstr>Dienstgütekriterien ausgewählter Anwendungen</vt:lpstr>
      <vt:lpstr>Verzeichnisdienste</vt:lpstr>
      <vt:lpstr>Kurze DNS Wiederholung</vt:lpstr>
      <vt:lpstr>Kapitel 6.2 Electronic Mail (Email)</vt:lpstr>
      <vt:lpstr>Message Handling Systeme: Rollen</vt:lpstr>
      <vt:lpstr>Protokolle</vt:lpstr>
      <vt:lpstr>Protokolle (Animation)</vt:lpstr>
      <vt:lpstr>Simple Mail Transfer Protocol (SMTP)</vt:lpstr>
      <vt:lpstr>Beispiel: Einfache SMTP-Sitzung</vt:lpstr>
      <vt:lpstr>Nachrichtenformat</vt:lpstr>
      <vt:lpstr>Multi-purpose Internet  Mail Extension (MIME)</vt:lpstr>
      <vt:lpstr>Post Office Protocol (POP)</vt:lpstr>
      <vt:lpstr>Internet Mail Access Protocol (IMAP)</vt:lpstr>
      <vt:lpstr>Kapitel 6.3 World Wide Web (WWW)</vt:lpstr>
      <vt:lpstr>Grundlagen (1/2)</vt:lpstr>
      <vt:lpstr>Grundlagen (2/2)</vt:lpstr>
      <vt:lpstr>Hypertext Transfer Protocol (HTTP)</vt:lpstr>
      <vt:lpstr>Dienstnutzung</vt:lpstr>
      <vt:lpstr>Request-Methoden und Statuscodes in HTTP/1.1</vt:lpstr>
      <vt:lpstr>Request Grammatik</vt:lpstr>
      <vt:lpstr>Request-Response Beispiel</vt:lpstr>
      <vt:lpstr>HTTP als zustandsloses Protokoll</vt:lpstr>
      <vt:lpstr>Sicherheit</vt:lpstr>
      <vt:lpstr>Leistungssteigerung</vt:lpstr>
      <vt:lpstr>Pipelining</vt:lpstr>
      <vt:lpstr>Kapitel 6.4 File Transfer Protocol (FTP)</vt:lpstr>
      <vt:lpstr>Überblick</vt:lpstr>
      <vt:lpstr>Aktiver und passiver Modus</vt:lpstr>
      <vt:lpstr>Auswahl von Befehlen und Statuscodes</vt:lpstr>
      <vt:lpstr>Fragen zu Kapitel 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Rechnernetze &amp; Verteilte Systeme</dc:title>
  <dc:creator>quirin</dc:creator>
  <cp:lastModifiedBy>Gentschen Felde, Nils</cp:lastModifiedBy>
  <cp:revision>357</cp:revision>
  <dcterms:created xsi:type="dcterms:W3CDTF">2016-01-14T15:59:31Z</dcterms:created>
  <dcterms:modified xsi:type="dcterms:W3CDTF">2018-06-28T14:37:36Z</dcterms:modified>
</cp:coreProperties>
</file>