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258" r:id="rId4"/>
    <p:sldId id="259" r:id="rId5"/>
    <p:sldId id="260" r:id="rId6"/>
    <p:sldId id="39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406" r:id="rId17"/>
    <p:sldId id="272" r:id="rId18"/>
    <p:sldId id="408" r:id="rId19"/>
    <p:sldId id="409" r:id="rId20"/>
    <p:sldId id="275" r:id="rId21"/>
    <p:sldId id="276" r:id="rId22"/>
    <p:sldId id="412" r:id="rId23"/>
    <p:sldId id="278" r:id="rId24"/>
    <p:sldId id="414" r:id="rId25"/>
    <p:sldId id="280" r:id="rId26"/>
    <p:sldId id="281" r:id="rId27"/>
    <p:sldId id="417" r:id="rId28"/>
    <p:sldId id="283" r:id="rId29"/>
    <p:sldId id="284" r:id="rId30"/>
    <p:sldId id="347" r:id="rId31"/>
    <p:sldId id="285" r:id="rId32"/>
    <p:sldId id="286" r:id="rId33"/>
    <p:sldId id="287" r:id="rId34"/>
    <p:sldId id="288" r:id="rId35"/>
    <p:sldId id="289" r:id="rId36"/>
    <p:sldId id="426" r:id="rId37"/>
    <p:sldId id="291" r:id="rId38"/>
    <p:sldId id="292" r:id="rId39"/>
    <p:sldId id="431" r:id="rId40"/>
    <p:sldId id="294" r:id="rId41"/>
    <p:sldId id="295" r:id="rId42"/>
    <p:sldId id="436" r:id="rId43"/>
    <p:sldId id="297" r:id="rId44"/>
    <p:sldId id="298" r:id="rId45"/>
    <p:sldId id="299" r:id="rId46"/>
    <p:sldId id="300" r:id="rId47"/>
    <p:sldId id="301" r:id="rId48"/>
    <p:sldId id="302" r:id="rId49"/>
    <p:sldId id="451" r:id="rId50"/>
    <p:sldId id="443" r:id="rId51"/>
    <p:sldId id="305" r:id="rId52"/>
    <p:sldId id="306" r:id="rId53"/>
    <p:sldId id="307" r:id="rId54"/>
    <p:sldId id="486" r:id="rId55"/>
    <p:sldId id="309" r:id="rId56"/>
    <p:sldId id="310" r:id="rId57"/>
    <p:sldId id="311" r:id="rId58"/>
    <p:sldId id="454" r:id="rId59"/>
    <p:sldId id="455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487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</p:sldIdLst>
  <p:sldSz cx="9144000" cy="6858000" type="screen4x3"/>
  <p:notesSz cx="6858000" cy="9144000"/>
  <p:defaultTextStyle>
    <a:defPPr>
      <a:defRPr/>
    </a:defPPr>
    <a:lvl1pPr marL="0" algn="l" defTabSz="457200">
      <a:defRPr sz="1800">
        <a:solidFill>
          <a:schemeClr val="tx1"/>
        </a:solidFill>
        <a:latin typeface="+mn-lt"/>
        <a:ea typeface="+mn-ea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2383D0-3F37-A588-60A9-FF9E1E108939}">
  <a:tblStyle styleId="{EB2383D0-3F37-A588-60A9-FF9E1E108939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/>
    <p:restoredTop sz="94674"/>
  </p:normalViewPr>
  <p:slideViewPr>
    <p:cSldViewPr>
      <p:cViewPr varScale="1">
        <p:scale>
          <a:sx n="93" d="100"/>
          <a:sy n="93" d="100"/>
        </p:scale>
        <p:origin x="21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28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R() ... Route</a:t>
            </a:r>
          </a:p>
        </p:txBody>
      </p:sp>
    </p:spTree>
    <p:extLst>
      <p:ext uri="{BB962C8B-B14F-4D97-AF65-F5344CB8AC3E}">
        <p14:creationId xmlns:p14="http://schemas.microsoft.com/office/powerpoint/2010/main" val="4248185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3340" y="5696143"/>
            <a:ext cx="3957321" cy="7669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B27835-510D-5445-BB94-E1420C2B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D1CEFC-A95B-1645-82DC-DB4183B0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E63B0E-122E-4112-8AEA-022338C1FEFA}" type="slidenum">
              <a:t>‹Nr.›</a:t>
            </a:fld>
            <a:endParaRPr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627018" y="6398990"/>
            <a:ext cx="1463040" cy="283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Rechnernetze</a:t>
            </a:r>
            <a:r>
              <a:rPr dirty="0"/>
              <a:t> &amp; </a:t>
            </a:r>
            <a:r>
              <a:rPr dirty="0" err="1"/>
              <a:t>Verteilte</a:t>
            </a:r>
            <a:r>
              <a:rPr dirty="0"/>
              <a:t> </a:t>
            </a:r>
            <a:r>
              <a:rPr dirty="0" err="1"/>
              <a:t>Systeme</a:t>
            </a:r>
            <a:endParaRPr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lnSpc>
                <a:spcPct val="104999"/>
              </a:lnSpc>
              <a:defRPr/>
            </a:pPr>
            <a:r>
              <a:t>Ludwig-Maximilians-Universität München</a:t>
            </a:r>
          </a:p>
          <a:p>
            <a:pPr>
              <a:lnSpc>
                <a:spcPct val="104999"/>
              </a:lnSpc>
              <a:defRPr/>
            </a:pPr>
            <a:r>
              <a:t>Sommersemester 2017</a:t>
            </a:r>
          </a:p>
          <a:p>
            <a:pPr>
              <a:lnSpc>
                <a:spcPct val="104999"/>
              </a:lnSpc>
              <a:defRPr/>
            </a:pPr>
            <a:endParaRPr/>
          </a:p>
          <a:p>
            <a:pPr>
              <a:lnSpc>
                <a:spcPct val="104999"/>
              </a:lnSpc>
              <a:defRPr/>
            </a:pPr>
            <a:r>
              <a:t>Prof. Dr. D. Kranzlmüller</a:t>
            </a:r>
          </a:p>
          <a:p>
            <a:pPr>
              <a:lnSpc>
                <a:spcPct val="104999"/>
              </a:lnSpc>
              <a:defRPr/>
            </a:pPr>
            <a:endParaRPr/>
          </a:p>
          <a:p>
            <a:pPr>
              <a:lnSpc>
                <a:spcPct val="104999"/>
              </a:lnSpc>
              <a:defRPr/>
            </a:pPr>
            <a:endParaRPr/>
          </a:p>
          <a:p>
            <a:pPr>
              <a:lnSpc>
                <a:spcPct val="104999"/>
              </a:lnSpc>
              <a:defRPr/>
            </a:pPr>
            <a:endParaRPr/>
          </a:p>
          <a:p>
            <a:pPr>
              <a:lnSpc>
                <a:spcPct val="104999"/>
              </a:lnSpc>
              <a:defRPr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Schicht 3 Dienstgüte</a:t>
            </a:r>
            <a:br>
              <a:rPr/>
            </a:br>
            <a:r>
              <a:t>(Engl. Quality of Service – QoS)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Dienstgüte auf Vermittlungsschicht gewinnt an Bedeutung: Streaming-Dienste und IP-Telefonie</a:t>
            </a:r>
          </a:p>
          <a:p>
            <a:pPr>
              <a:defRPr/>
            </a:pPr>
            <a:r>
              <a:t>Schicht 3 Dienstgüteparameter:</a:t>
            </a:r>
          </a:p>
          <a:p>
            <a:pPr lvl="1">
              <a:defRPr/>
            </a:pPr>
            <a:r>
              <a:t>Verbindungsaufbauwahrscheinlichkeit (Blockierwahrscheinlichkeit)</a:t>
            </a:r>
          </a:p>
          <a:p>
            <a:pPr lvl="1">
              <a:defRPr/>
            </a:pPr>
            <a:r>
              <a:t>Verbindungsaufbauzeit</a:t>
            </a:r>
          </a:p>
          <a:p>
            <a:pPr lvl="1">
              <a:defRPr/>
            </a:pPr>
            <a:r>
              <a:t>Durchsatz der Schicht-3-Verbindung</a:t>
            </a:r>
          </a:p>
          <a:p>
            <a:pPr lvl="1">
              <a:defRPr/>
            </a:pPr>
            <a:r>
              <a:t>Nachrichtenübertragungszeit</a:t>
            </a:r>
          </a:p>
          <a:p>
            <a:pPr lvl="1">
              <a:defRPr/>
            </a:pPr>
            <a:r>
              <a:t>Schwankung in der Übertragungszeit (engl.: Jitter)</a:t>
            </a:r>
          </a:p>
          <a:p>
            <a:pPr lvl="1">
              <a:defRPr/>
            </a:pPr>
            <a:r>
              <a:t>Restfehlerrate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6707-FFEF-F349-A4B7-EB1B8562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 Sicherungsschicht als Rahmenbedingung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Vermittlungsschicht</a:t>
            </a:r>
            <a:r>
              <a:rPr dirty="0"/>
              <a:t> </a:t>
            </a:r>
            <a:r>
              <a:rPr dirty="0" err="1"/>
              <a:t>bietet</a:t>
            </a:r>
            <a:r>
              <a:rPr dirty="0"/>
              <a:t> 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Dienste</a:t>
            </a:r>
            <a:r>
              <a:rPr dirty="0"/>
              <a:t> </a:t>
            </a:r>
            <a:r>
              <a:rPr i="1" dirty="0" err="1"/>
              <a:t>unter</a:t>
            </a:r>
            <a:r>
              <a:rPr i="1" dirty="0"/>
              <a:t> </a:t>
            </a:r>
            <a:r>
              <a:rPr i="1" dirty="0" err="1"/>
              <a:t>Verwendung</a:t>
            </a:r>
            <a:r>
              <a:rPr i="1" dirty="0"/>
              <a:t> der </a:t>
            </a:r>
            <a:r>
              <a:rPr i="1" dirty="0" err="1"/>
              <a:t>Dienste</a:t>
            </a:r>
            <a:r>
              <a:rPr i="1" dirty="0"/>
              <a:t> der </a:t>
            </a:r>
            <a:r>
              <a:rPr i="1" dirty="0" err="1"/>
              <a:t>nächst</a:t>
            </a:r>
            <a:r>
              <a:rPr i="1" dirty="0"/>
              <a:t> </a:t>
            </a:r>
            <a:r>
              <a:rPr i="1" dirty="0" err="1"/>
              <a:t>tieferliegenden</a:t>
            </a:r>
            <a:r>
              <a:rPr i="1" dirty="0"/>
              <a:t> </a:t>
            </a:r>
            <a:r>
              <a:rPr i="1" dirty="0" err="1"/>
              <a:t>Schicht</a:t>
            </a:r>
            <a:r>
              <a:rPr dirty="0"/>
              <a:t> an: ISO/OSI-</a:t>
            </a:r>
            <a:r>
              <a:rPr dirty="0" err="1"/>
              <a:t>Schicht</a:t>
            </a:r>
            <a:r>
              <a:rPr dirty="0"/>
              <a:t> 2: </a:t>
            </a:r>
            <a:r>
              <a:rPr dirty="0" err="1"/>
              <a:t>Sicherungsschicht</a:t>
            </a:r>
            <a:r>
              <a:rPr dirty="0"/>
              <a:t> </a:t>
            </a:r>
          </a:p>
          <a:p>
            <a:pPr>
              <a:defRPr/>
            </a:pPr>
            <a:r>
              <a:rPr lang="de-DE" dirty="0"/>
              <a:t>Verweis auf Kapitel 5 (Hardwarenahe Schichten)</a:t>
            </a:r>
            <a:r>
              <a:rPr dirty="0"/>
              <a:t>:</a:t>
            </a:r>
          </a:p>
          <a:p>
            <a:pPr marL="457200" lvl="1" indent="0">
              <a:buNone/>
              <a:defRPr/>
            </a:pPr>
            <a:r>
              <a:rPr dirty="0" err="1"/>
              <a:t>Übertragung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einzelne</a:t>
            </a:r>
            <a:r>
              <a:rPr dirty="0"/>
              <a:t> </a:t>
            </a:r>
            <a:r>
              <a:rPr dirty="0" err="1"/>
              <a:t>Wegabschnitte</a:t>
            </a:r>
            <a:r>
              <a:rPr dirty="0"/>
              <a:t> (von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Knoten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Medium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nächsten</a:t>
            </a:r>
            <a:r>
              <a:rPr dirty="0"/>
              <a:t> </a:t>
            </a:r>
            <a:r>
              <a:rPr dirty="0" err="1"/>
              <a:t>Knoten</a:t>
            </a:r>
            <a:r>
              <a:rPr dirty="0"/>
              <a:t>) </a:t>
            </a:r>
            <a:r>
              <a:rPr dirty="0" err="1"/>
              <a:t>als</a:t>
            </a:r>
            <a:r>
              <a:rPr dirty="0"/>
              <a:t> </a:t>
            </a:r>
            <a:r>
              <a:rPr i="1" dirty="0" err="1"/>
              <a:t>gesicherten</a:t>
            </a:r>
            <a:r>
              <a:rPr i="1" dirty="0"/>
              <a:t> Data Link/Logical Link.</a:t>
            </a: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654F2-7B57-784A-AF47-64CD91F2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 Sicherungsschicht als Rahmenbedingung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 marL="228600" lvl="1">
              <a:lnSpc>
                <a:spcPct val="104999"/>
              </a:lnSpc>
              <a:spcBef>
                <a:spcPts val="1000"/>
              </a:spcBef>
              <a:defRPr/>
            </a:pPr>
            <a:r>
              <a:rPr sz="2800"/>
              <a:t>Übertragung über einzelne Wegabschnitte (von einem Knoten über ein Medium zum nächsten Knoten) als gesicherten Data Link/Logical Link.</a:t>
            </a:r>
            <a:endParaRPr/>
          </a:p>
          <a:p>
            <a:pPr lvl="1">
              <a:lnSpc>
                <a:spcPct val="104999"/>
              </a:lnSpc>
              <a:defRPr/>
            </a:pPr>
            <a:r>
              <a:t>Medien- und Übertragungstechnik unabhängig</a:t>
            </a:r>
          </a:p>
          <a:p>
            <a:pPr lvl="1">
              <a:lnSpc>
                <a:spcPct val="104999"/>
              </a:lnSpc>
              <a:defRPr/>
            </a:pPr>
            <a:r>
              <a:t>Bits zu Blöcken/Rahmen (engl. Frames) zusammengefasst.</a:t>
            </a:r>
          </a:p>
          <a:p>
            <a:pPr lvl="1">
              <a:lnSpc>
                <a:spcPct val="104999"/>
              </a:lnSpc>
              <a:defRPr/>
            </a:pPr>
            <a:r>
              <a:t>Fehlererkennung (und ggf. Korrektur) der Rahmenübertragung</a:t>
            </a:r>
          </a:p>
          <a:p>
            <a:pPr>
              <a:lnSpc>
                <a:spcPct val="104999"/>
              </a:lnSpc>
              <a:defRPr/>
            </a:pPr>
            <a:r>
              <a:t>Vermittlungsschicht setzt also voraus, dass Nachrichtenpakete (bis zu einer gewissen Größe – Stichwort MTU) fehlerfrei an Nachbarknoten weitergeleitet werden können.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24A7-B1A0-FF4F-92DD-4E3FE1BC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Netzbildung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15433" y="1825625"/>
            <a:ext cx="6113134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FBC69-C7F2-D844-96B7-97A25521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Kapitel 4.2</a:t>
            </a:r>
            <a:br>
              <a:rPr/>
            </a:br>
            <a:r>
              <a:t>Wegewahl auf anderen Schichten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E-Mail, Bridges und Switches, IP-Router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5EA08-6F85-774F-9F68-2EB8B32A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Einordnung/Motivation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Wegewahl und Vermittlung können (technologieabhängig) auch auf anderen Schichten vorkommen (schichtunabhängiges Konzept).</a:t>
            </a:r>
          </a:p>
          <a:p>
            <a:pPr>
              <a:defRPr/>
            </a:pPr>
            <a:r>
              <a:t>Überblick anhand von drei kleinen Beispielen:</a:t>
            </a:r>
          </a:p>
          <a:p>
            <a:pPr lvl="1">
              <a:defRPr/>
            </a:pPr>
            <a:r>
              <a:t>ISO/OSI-Schicht 7: E-Mail-Relays</a:t>
            </a:r>
          </a:p>
          <a:p>
            <a:pPr lvl="1">
              <a:defRPr/>
            </a:pPr>
            <a:r>
              <a:t>ISO/OSI-Schicht 3: IP-Router </a:t>
            </a:r>
          </a:p>
          <a:p>
            <a:pPr lvl="1">
              <a:defRPr/>
            </a:pPr>
            <a:r>
              <a:t>ISO/OSI-Schicht 2: Bridges und Switches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53538-EBD9-1541-AD92-BB8FF26F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Anwendungsschicht: </a:t>
            </a:r>
            <a:br>
              <a:rPr lang="de-DE" dirty="0"/>
            </a:br>
            <a:r>
              <a:rPr lang="de-DE" dirty="0"/>
              <a:t>E-Mail-Relay (ISO/OSI-Schicht 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Rechteck 3"/>
          <p:cNvSpPr/>
          <p:nvPr/>
        </p:nvSpPr>
        <p:spPr>
          <a:xfrm>
            <a:off x="4653578" y="2030482"/>
            <a:ext cx="3869094" cy="19458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8" name="Gerade Verbindung mit Pfeil 4"/>
          <p:cNvCxnSpPr>
            <a:stCxn id="10" idx="3"/>
            <a:endCxn id="24" idx="2"/>
          </p:cNvCxnSpPr>
          <p:nvPr/>
        </p:nvCxnSpPr>
        <p:spPr>
          <a:xfrm>
            <a:off x="1322820" y="4332400"/>
            <a:ext cx="613986" cy="11982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91679" y="4072980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6"/>
          <p:cNvSpPr/>
          <p:nvPr/>
        </p:nvSpPr>
        <p:spPr>
          <a:xfrm>
            <a:off x="827945" y="4084962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3391679" y="2919380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3391679" y="5222885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9"/>
          <p:cNvCxnSpPr>
            <a:endCxn id="9" idx="2"/>
          </p:cNvCxnSpPr>
          <p:nvPr/>
        </p:nvCxnSpPr>
        <p:spPr>
          <a:xfrm flipV="1">
            <a:off x="2295602" y="4320418"/>
            <a:ext cx="1096077" cy="23964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0"/>
          <p:cNvCxnSpPr>
            <a:endCxn id="9" idx="2"/>
          </p:cNvCxnSpPr>
          <p:nvPr/>
        </p:nvCxnSpPr>
        <p:spPr>
          <a:xfrm flipV="1">
            <a:off x="2295602" y="4320418"/>
            <a:ext cx="1096077" cy="23964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1"/>
          <p:cNvSpPr/>
          <p:nvPr/>
        </p:nvSpPr>
        <p:spPr>
          <a:xfrm>
            <a:off x="4884456" y="5222885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2"/>
          <p:cNvCxnSpPr>
            <a:stCxn id="12" idx="6"/>
            <a:endCxn id="15" idx="1"/>
          </p:cNvCxnSpPr>
          <p:nvPr/>
        </p:nvCxnSpPr>
        <p:spPr>
          <a:xfrm>
            <a:off x="3886554" y="5470323"/>
            <a:ext cx="997902" cy="0"/>
          </a:xfrm>
          <a:prstGeom prst="straightConnector1">
            <a:avLst/>
          </a:prstGeom>
          <a:ln>
            <a:solidFill>
              <a:srgbClr val="A6A6A6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3"/>
          <p:cNvCxnSpPr>
            <a:stCxn id="9" idx="0"/>
            <a:endCxn id="11" idx="4"/>
          </p:cNvCxnSpPr>
          <p:nvPr/>
        </p:nvCxnSpPr>
        <p:spPr>
          <a:xfrm flipV="1">
            <a:off x="3639117" y="3414255"/>
            <a:ext cx="0" cy="658725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4"/>
          <p:cNvCxnSpPr>
            <a:stCxn id="9" idx="4"/>
            <a:endCxn id="12" idx="0"/>
          </p:cNvCxnSpPr>
          <p:nvPr/>
        </p:nvCxnSpPr>
        <p:spPr>
          <a:xfrm>
            <a:off x="3639117" y="4567855"/>
            <a:ext cx="0" cy="65503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5"/>
          <p:cNvCxnSpPr>
            <a:stCxn id="9" idx="0"/>
            <a:endCxn id="11" idx="4"/>
          </p:cNvCxnSpPr>
          <p:nvPr/>
        </p:nvCxnSpPr>
        <p:spPr>
          <a:xfrm flipV="1">
            <a:off x="3639117" y="3414255"/>
            <a:ext cx="0" cy="658725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6"/>
          <p:cNvCxnSpPr>
            <a:stCxn id="9" idx="4"/>
            <a:endCxn id="12" idx="0"/>
          </p:cNvCxnSpPr>
          <p:nvPr/>
        </p:nvCxnSpPr>
        <p:spPr>
          <a:xfrm>
            <a:off x="3639117" y="4567855"/>
            <a:ext cx="0" cy="655030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7"/>
          <p:cNvCxnSpPr>
            <a:stCxn id="12" idx="6"/>
            <a:endCxn id="15" idx="1"/>
          </p:cNvCxnSpPr>
          <p:nvPr/>
        </p:nvCxnSpPr>
        <p:spPr>
          <a:xfrm>
            <a:off x="3886554" y="5470323"/>
            <a:ext cx="997902" cy="0"/>
          </a:xfrm>
          <a:prstGeom prst="straightConnector1">
            <a:avLst/>
          </a:prstGeom>
          <a:ln>
            <a:solidFill>
              <a:srgbClr val="29C02E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18"/>
          <p:cNvSpPr txBox="1"/>
          <p:nvPr/>
        </p:nvSpPr>
        <p:spPr>
          <a:xfrm>
            <a:off x="735732" y="4574901"/>
            <a:ext cx="9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Sender</a:t>
            </a:r>
          </a:p>
        </p:txBody>
      </p:sp>
      <p:sp>
        <p:nvSpPr>
          <p:cNvPr id="23" name="Textfeld 19"/>
          <p:cNvSpPr txBox="1"/>
          <p:nvPr/>
        </p:nvSpPr>
        <p:spPr>
          <a:xfrm>
            <a:off x="4844352" y="5649070"/>
            <a:ext cx="161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Empfänger</a:t>
            </a:r>
          </a:p>
        </p:txBody>
      </p:sp>
      <p:sp>
        <p:nvSpPr>
          <p:cNvPr id="24" name="Oval 23"/>
          <p:cNvSpPr/>
          <p:nvPr/>
        </p:nvSpPr>
        <p:spPr>
          <a:xfrm>
            <a:off x="1936806" y="4096944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1"/>
          <p:cNvCxnSpPr>
            <a:stCxn id="10" idx="3"/>
            <a:endCxn id="24" idx="2"/>
          </p:cNvCxnSpPr>
          <p:nvPr/>
        </p:nvCxnSpPr>
        <p:spPr>
          <a:xfrm>
            <a:off x="1322820" y="4332400"/>
            <a:ext cx="613986" cy="11982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2"/>
          <p:cNvSpPr txBox="1"/>
          <p:nvPr/>
        </p:nvSpPr>
        <p:spPr>
          <a:xfrm>
            <a:off x="2020665" y="4147734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7" name="Textfeld 23"/>
          <p:cNvSpPr txBox="1"/>
          <p:nvPr/>
        </p:nvSpPr>
        <p:spPr>
          <a:xfrm>
            <a:off x="3367370" y="4135752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8" name="Textfeld 24"/>
          <p:cNvSpPr txBox="1"/>
          <p:nvPr/>
        </p:nvSpPr>
        <p:spPr>
          <a:xfrm>
            <a:off x="3507883" y="4137160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</a:t>
            </a:r>
          </a:p>
        </p:txBody>
      </p:sp>
      <p:sp>
        <p:nvSpPr>
          <p:cNvPr id="29" name="Textfeld 25"/>
          <p:cNvSpPr txBox="1"/>
          <p:nvPr/>
        </p:nvSpPr>
        <p:spPr>
          <a:xfrm>
            <a:off x="3478875" y="2991272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0" name="Textfeld 26"/>
          <p:cNvSpPr txBox="1"/>
          <p:nvPr/>
        </p:nvSpPr>
        <p:spPr>
          <a:xfrm>
            <a:off x="3592594" y="4132395"/>
            <a:ext cx="2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1" name="Textfeld 27"/>
          <p:cNvSpPr txBox="1"/>
          <p:nvPr/>
        </p:nvSpPr>
        <p:spPr>
          <a:xfrm>
            <a:off x="3492243" y="5272289"/>
            <a:ext cx="28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2" name="Textfeld 28"/>
          <p:cNvSpPr txBox="1"/>
          <p:nvPr/>
        </p:nvSpPr>
        <p:spPr>
          <a:xfrm>
            <a:off x="4677538" y="2505415"/>
            <a:ext cx="362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 err="1">
                <a:latin typeface="Helvetica"/>
                <a:cs typeface="Helvetica"/>
              </a:rPr>
              <a:t>Wegewahl</a:t>
            </a:r>
            <a:r>
              <a:rPr lang="de-DE" dirty="0">
                <a:latin typeface="Helvetica"/>
                <a:cs typeface="Helvetica"/>
              </a:rPr>
              <a:t> anhand von DNS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latin typeface="Helvetica"/>
                <a:cs typeface="Helvetica"/>
              </a:rPr>
              <a:t>(Adressierung: Domain Name)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latin typeface="Helvetica"/>
                <a:cs typeface="Helvetica"/>
              </a:rPr>
              <a:t>Oft direkte Zustellung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latin typeface="Helvetica"/>
                <a:cs typeface="Helvetica"/>
              </a:rPr>
              <a:t>Evtl. mehrere Hops</a:t>
            </a:r>
          </a:p>
        </p:txBody>
      </p:sp>
      <p:sp>
        <p:nvSpPr>
          <p:cNvPr id="33" name="Rechteck 29"/>
          <p:cNvSpPr/>
          <p:nvPr/>
        </p:nvSpPr>
        <p:spPr>
          <a:xfrm>
            <a:off x="4653577" y="2030482"/>
            <a:ext cx="360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Helvetica"/>
                <a:cs typeface="Helvetica"/>
              </a:rPr>
              <a:t>Beispiel: </a:t>
            </a:r>
            <a:r>
              <a:rPr lang="de-DE" dirty="0">
                <a:latin typeface="Helvetica"/>
                <a:cs typeface="Helvetica"/>
              </a:rPr>
              <a:t>Vermittlung von E-Mails </a:t>
            </a:r>
          </a:p>
        </p:txBody>
      </p:sp>
      <p:sp>
        <p:nvSpPr>
          <p:cNvPr id="34" name="Eckige Klammer rechts 30"/>
          <p:cNvSpPr/>
          <p:nvPr/>
        </p:nvSpPr>
        <p:spPr>
          <a:xfrm>
            <a:off x="3883170" y="3125936"/>
            <a:ext cx="312920" cy="1218446"/>
          </a:xfrm>
          <a:prstGeom prst="rightBracket">
            <a:avLst>
              <a:gd name="adj" fmla="val 73426"/>
            </a:avLst>
          </a:prstGeom>
          <a:ln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ckige Klammer rechts 31"/>
          <p:cNvSpPr/>
          <p:nvPr/>
        </p:nvSpPr>
        <p:spPr>
          <a:xfrm>
            <a:off x="3888892" y="3125936"/>
            <a:ext cx="312920" cy="1218446"/>
          </a:xfrm>
          <a:prstGeom prst="rightBracket">
            <a:avLst>
              <a:gd name="adj" fmla="val 73426"/>
            </a:avLst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5E583-386D-6D4C-ADFA-7DEAAF92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  <p:bldP spid="15" grpId="1" animBg="1"/>
      <p:bldP spid="22" grpId="0"/>
      <p:bldP spid="23" grpId="0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E-Mail-Relays in der Praxis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2212975" y="1409407"/>
            <a:ext cx="4718050" cy="49487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DBF58-8879-E74C-B235-ED91618D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Sicherungsschicht: </a:t>
            </a:r>
            <a:br>
              <a:rPr lang="de-DE" dirty="0"/>
            </a:br>
            <a:r>
              <a:rPr lang="de-DE" dirty="0"/>
              <a:t>Switch (ISO/OSI-Schicht 2)</a:t>
            </a:r>
          </a:p>
        </p:txBody>
      </p:sp>
      <p:cxnSp>
        <p:nvCxnSpPr>
          <p:cNvPr id="6" name="Gerade Verbindung 3"/>
          <p:cNvCxnSpPr>
            <a:stCxn id="17" idx="3"/>
            <a:endCxn id="7" idx="3"/>
          </p:cNvCxnSpPr>
          <p:nvPr/>
        </p:nvCxnSpPr>
        <p:spPr>
          <a:xfrm flipH="1">
            <a:off x="2004558" y="5160671"/>
            <a:ext cx="1307852" cy="55461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4"/>
          <p:cNvSpPr/>
          <p:nvPr/>
        </p:nvSpPr>
        <p:spPr>
          <a:xfrm>
            <a:off x="1509683" y="5467851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345679" y="4749602"/>
            <a:ext cx="544475" cy="5444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6"/>
          <p:cNvCxnSpPr>
            <a:endCxn id="22" idx="0"/>
          </p:cNvCxnSpPr>
          <p:nvPr/>
        </p:nvCxnSpPr>
        <p:spPr>
          <a:xfrm flipH="1">
            <a:off x="3062252" y="5304167"/>
            <a:ext cx="406008" cy="9068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>
            <a:stCxn id="7" idx="3"/>
            <a:endCxn id="17" idx="3"/>
          </p:cNvCxnSpPr>
          <p:nvPr/>
        </p:nvCxnSpPr>
        <p:spPr>
          <a:xfrm flipV="1">
            <a:off x="2004558" y="5160671"/>
            <a:ext cx="1307852" cy="554618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8"/>
          <p:cNvSpPr/>
          <p:nvPr/>
        </p:nvSpPr>
        <p:spPr>
          <a:xfrm>
            <a:off x="628650" y="1623898"/>
            <a:ext cx="7980405" cy="19458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Beispiel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Helvetica"/>
                <a:cs typeface="Helvetica"/>
              </a:rPr>
              <a:t>Wegewahl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 in einem Switch (Schicht 2)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           Anschlussstellen (Ein-/Ausgänge) für ein Medium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Switch findet Zuordnung (Adressierung: MAC-Adresse)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anhand von Broadcast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anhand von bereits beobachtetem Netzverkehr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Switch erlernt Zuordnung</a:t>
            </a:r>
          </a:p>
        </p:txBody>
      </p:sp>
      <p:grpSp>
        <p:nvGrpSpPr>
          <p:cNvPr id="12" name="Gruppierung 9"/>
          <p:cNvGrpSpPr/>
          <p:nvPr/>
        </p:nvGrpSpPr>
        <p:grpSpPr>
          <a:xfrm>
            <a:off x="7402953" y="4555864"/>
            <a:ext cx="1269958" cy="431568"/>
            <a:chOff x="6756665" y="4253501"/>
            <a:chExt cx="1269958" cy="431568"/>
          </a:xfrm>
        </p:grpSpPr>
        <p:sp>
          <p:nvSpPr>
            <p:cNvPr id="13" name="Legende mit Linie (2) 10"/>
            <p:cNvSpPr/>
            <p:nvPr/>
          </p:nvSpPr>
          <p:spPr>
            <a:xfrm flipV="1">
              <a:off x="6756665" y="4253501"/>
              <a:ext cx="1269958" cy="431568"/>
            </a:xfrm>
            <a:prstGeom prst="borderCallout2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1"/>
            <p:cNvSpPr txBox="1"/>
            <p:nvPr/>
          </p:nvSpPr>
          <p:spPr>
            <a:xfrm>
              <a:off x="6756665" y="4284845"/>
              <a:ext cx="1269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Helvetica"/>
                  <a:cs typeface="Helvetica"/>
                </a:rPr>
                <a:t>Switch</a:t>
              </a:r>
              <a:endParaRPr lang="de-DE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3436430" y="5202842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686393" y="5198298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292910" y="5047017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3798440" y="5071675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3802880" y="4841876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3647030" y="4710709"/>
            <a:ext cx="133155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/>
          <p:cNvSpPr/>
          <p:nvPr/>
        </p:nvSpPr>
        <p:spPr>
          <a:xfrm>
            <a:off x="3380210" y="4752148"/>
            <a:ext cx="133155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19"/>
          <p:cNvSpPr/>
          <p:nvPr/>
        </p:nvSpPr>
        <p:spPr>
          <a:xfrm>
            <a:off x="2814814" y="6211056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0"/>
          <p:cNvSpPr/>
          <p:nvPr/>
        </p:nvSpPr>
        <p:spPr>
          <a:xfrm>
            <a:off x="2567377" y="3608618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1"/>
          <p:cNvSpPr/>
          <p:nvPr/>
        </p:nvSpPr>
        <p:spPr>
          <a:xfrm>
            <a:off x="4455532" y="3633583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2"/>
          <p:cNvSpPr/>
          <p:nvPr/>
        </p:nvSpPr>
        <p:spPr>
          <a:xfrm>
            <a:off x="4702969" y="5975947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3"/>
          <p:cNvCxnSpPr>
            <a:stCxn id="23" idx="2"/>
            <a:endCxn id="21" idx="1"/>
          </p:cNvCxnSpPr>
          <p:nvPr/>
        </p:nvCxnSpPr>
        <p:spPr>
          <a:xfrm>
            <a:off x="2814815" y="4103493"/>
            <a:ext cx="584895" cy="6681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4"/>
          <p:cNvCxnSpPr>
            <a:stCxn id="16" idx="5"/>
            <a:endCxn id="25" idx="1"/>
          </p:cNvCxnSpPr>
          <p:nvPr/>
        </p:nvCxnSpPr>
        <p:spPr>
          <a:xfrm>
            <a:off x="3800047" y="5311952"/>
            <a:ext cx="902922" cy="9114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hteck 25"/>
          <p:cNvSpPr/>
          <p:nvPr/>
        </p:nvSpPr>
        <p:spPr>
          <a:xfrm>
            <a:off x="6598941" y="4008103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26"/>
          <p:cNvCxnSpPr>
            <a:stCxn id="24" idx="2"/>
            <a:endCxn id="20" idx="7"/>
          </p:cNvCxnSpPr>
          <p:nvPr/>
        </p:nvCxnSpPr>
        <p:spPr>
          <a:xfrm flipH="1">
            <a:off x="3760685" y="4128458"/>
            <a:ext cx="942285" cy="6017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7"/>
          <p:cNvCxnSpPr>
            <a:stCxn id="28" idx="1"/>
            <a:endCxn id="19" idx="6"/>
          </p:cNvCxnSpPr>
          <p:nvPr/>
        </p:nvCxnSpPr>
        <p:spPr>
          <a:xfrm flipH="1">
            <a:off x="3936034" y="4255541"/>
            <a:ext cx="2662907" cy="6529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28"/>
          <p:cNvSpPr/>
          <p:nvPr/>
        </p:nvSpPr>
        <p:spPr>
          <a:xfrm>
            <a:off x="914470" y="1996142"/>
            <a:ext cx="7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latin typeface="Helvetica"/>
                <a:cs typeface="Helvetica"/>
              </a:rPr>
              <a:t>Ports: </a:t>
            </a:r>
          </a:p>
        </p:txBody>
      </p:sp>
      <p:cxnSp>
        <p:nvCxnSpPr>
          <p:cNvPr id="32" name="Gerade Verbindung 29"/>
          <p:cNvCxnSpPr>
            <a:stCxn id="16" idx="5"/>
            <a:endCxn id="25" idx="1"/>
          </p:cNvCxnSpPr>
          <p:nvPr/>
        </p:nvCxnSpPr>
        <p:spPr>
          <a:xfrm>
            <a:off x="3800047" y="5311952"/>
            <a:ext cx="902922" cy="911433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0"/>
          <p:cNvSpPr/>
          <p:nvPr/>
        </p:nvSpPr>
        <p:spPr>
          <a:xfrm rot="20801759">
            <a:off x="5205113" y="4451707"/>
            <a:ext cx="8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latin typeface="Helvetica"/>
                <a:cs typeface="Helvetica"/>
              </a:rPr>
              <a:t>Uplink</a:t>
            </a:r>
            <a:endParaRPr lang="de-DE" dirty="0"/>
          </a:p>
        </p:txBody>
      </p:sp>
      <p:sp>
        <p:nvSpPr>
          <p:cNvPr id="34" name="Textfeld 31"/>
          <p:cNvSpPr txBox="1"/>
          <p:nvPr/>
        </p:nvSpPr>
        <p:spPr>
          <a:xfrm>
            <a:off x="1435774" y="5905683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Start</a:t>
            </a:r>
            <a:endParaRPr lang="de-DE" sz="1600" dirty="0"/>
          </a:p>
        </p:txBody>
      </p:sp>
      <p:sp>
        <p:nvSpPr>
          <p:cNvPr id="35" name="Textfeld 32"/>
          <p:cNvSpPr txBox="1"/>
          <p:nvPr/>
        </p:nvSpPr>
        <p:spPr>
          <a:xfrm>
            <a:off x="4666333" y="6403285"/>
            <a:ext cx="515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Ziel</a:t>
            </a:r>
            <a:endParaRPr lang="de-DE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4888F9-3F2A-384A-B00A-9E57FAA2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138D5-3D60-D044-9C10-C5E4AEF3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645FC5-AFB6-E545-89CC-D298E9684FA6}"/>
              </a:ext>
            </a:extLst>
          </p:cNvPr>
          <p:cNvSpPr txBox="1"/>
          <p:nvPr/>
        </p:nvSpPr>
        <p:spPr>
          <a:xfrm>
            <a:off x="7093816" y="0"/>
            <a:ext cx="2050184" cy="8610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Achtung</a:t>
            </a:r>
            <a:r>
              <a:rPr lang="de-DE" sz="1600" dirty="0">
                <a:solidFill>
                  <a:schemeClr val="bg1"/>
                </a:solidFill>
              </a:rPr>
              <a:t>!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Verwechslungsgefahr Ports auf Schicht 4</a:t>
            </a:r>
          </a:p>
        </p:txBody>
      </p:sp>
    </p:spTree>
    <p:extLst>
      <p:ext uri="{BB962C8B-B14F-4D97-AF65-F5344CB8AC3E}">
        <p14:creationId xmlns:p14="http://schemas.microsoft.com/office/powerpoint/2010/main" val="35967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build="allAtOnce"/>
      <p:bldP spid="33" grpId="0"/>
      <p:bldP spid="33" grpId="1"/>
      <p:bldP spid="34" grpId="0"/>
      <p:bldP spid="35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Vermittlungsschicht: </a:t>
            </a:r>
            <a:br>
              <a:rPr lang="de-DE" dirty="0"/>
            </a:br>
            <a:r>
              <a:rPr lang="de-DE" dirty="0"/>
              <a:t>IP-Pakete (ISO/OSI-Schicht 3)</a:t>
            </a:r>
          </a:p>
        </p:txBody>
      </p:sp>
      <p:cxnSp>
        <p:nvCxnSpPr>
          <p:cNvPr id="6" name="Gerade Verbindung 3"/>
          <p:cNvCxnSpPr>
            <a:stCxn id="8" idx="3"/>
            <a:endCxn id="7" idx="2"/>
          </p:cNvCxnSpPr>
          <p:nvPr/>
        </p:nvCxnSpPr>
        <p:spPr>
          <a:xfrm>
            <a:off x="2257375" y="5434467"/>
            <a:ext cx="14867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44092" y="5187029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5"/>
          <p:cNvSpPr/>
          <p:nvPr/>
        </p:nvSpPr>
        <p:spPr>
          <a:xfrm>
            <a:off x="1762500" y="5187029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661433" y="6059879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5661433" y="4212800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8"/>
          <p:cNvSpPr/>
          <p:nvPr/>
        </p:nvSpPr>
        <p:spPr>
          <a:xfrm>
            <a:off x="7691344" y="4212800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9"/>
          <p:cNvCxnSpPr/>
          <p:nvPr/>
        </p:nvCxnSpPr>
        <p:spPr>
          <a:xfrm>
            <a:off x="2257375" y="5434467"/>
            <a:ext cx="1486717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>
            <a:stCxn id="7" idx="7"/>
            <a:endCxn id="10" idx="3"/>
          </p:cNvCxnSpPr>
          <p:nvPr/>
        </p:nvCxnSpPr>
        <p:spPr>
          <a:xfrm flipV="1">
            <a:off x="4166494" y="4635202"/>
            <a:ext cx="1567412" cy="624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1"/>
          <p:cNvCxnSpPr>
            <a:stCxn id="7" idx="5"/>
            <a:endCxn id="9" idx="2"/>
          </p:cNvCxnSpPr>
          <p:nvPr/>
        </p:nvCxnSpPr>
        <p:spPr>
          <a:xfrm>
            <a:off x="4166494" y="5609431"/>
            <a:ext cx="1494939" cy="6978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2"/>
          <p:cNvCxnSpPr>
            <a:stCxn id="10" idx="4"/>
            <a:endCxn id="9" idx="0"/>
          </p:cNvCxnSpPr>
          <p:nvPr/>
        </p:nvCxnSpPr>
        <p:spPr>
          <a:xfrm>
            <a:off x="5908871" y="4707675"/>
            <a:ext cx="0" cy="13522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3"/>
          <p:cNvCxnSpPr>
            <a:stCxn id="10" idx="6"/>
            <a:endCxn id="11" idx="1"/>
          </p:cNvCxnSpPr>
          <p:nvPr/>
        </p:nvCxnSpPr>
        <p:spPr>
          <a:xfrm>
            <a:off x="6156308" y="4460238"/>
            <a:ext cx="15350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4"/>
          <p:cNvCxnSpPr>
            <a:stCxn id="7" idx="7"/>
            <a:endCxn id="10" idx="3"/>
          </p:cNvCxnSpPr>
          <p:nvPr/>
        </p:nvCxnSpPr>
        <p:spPr>
          <a:xfrm flipV="1">
            <a:off x="4166494" y="4635202"/>
            <a:ext cx="1567412" cy="62430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5"/>
          <p:cNvCxnSpPr>
            <a:stCxn id="10" idx="6"/>
            <a:endCxn id="11" idx="1"/>
          </p:cNvCxnSpPr>
          <p:nvPr/>
        </p:nvCxnSpPr>
        <p:spPr>
          <a:xfrm>
            <a:off x="6156308" y="4460238"/>
            <a:ext cx="1535036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6"/>
          <p:cNvSpPr/>
          <p:nvPr/>
        </p:nvSpPr>
        <p:spPr>
          <a:xfrm>
            <a:off x="657600" y="1737187"/>
            <a:ext cx="7980405" cy="24132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Beispiel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Helvetica"/>
                <a:cs typeface="Helvetica"/>
              </a:rPr>
              <a:t>Wegewahl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 bei IP-Paketen (Schicht 3)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Router trifft Entscheidung zur Weiterleitung von Paketen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Weg bestimmt durch (Adressierung: IP-Adresse)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Regeln in Routingtabellen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Angaben des Senders (selten)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Routingprotokolle: zum Aushandeln optimierter Wege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Nach technischen Gesichtspunkten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Nach organisatorischen/finanziellen Gesichtspunkten</a:t>
            </a:r>
          </a:p>
        </p:txBody>
      </p:sp>
      <p:grpSp>
        <p:nvGrpSpPr>
          <p:cNvPr id="20" name="Gruppierung 17"/>
          <p:cNvGrpSpPr/>
          <p:nvPr/>
        </p:nvGrpSpPr>
        <p:grpSpPr>
          <a:xfrm>
            <a:off x="2652887" y="6223250"/>
            <a:ext cx="847747" cy="500070"/>
            <a:chOff x="1683011" y="5883684"/>
            <a:chExt cx="847747" cy="500070"/>
          </a:xfrm>
        </p:grpSpPr>
        <p:sp>
          <p:nvSpPr>
            <p:cNvPr id="21" name="Legende mit Linie (2) 18"/>
            <p:cNvSpPr/>
            <p:nvPr/>
          </p:nvSpPr>
          <p:spPr>
            <a:xfrm flipH="1" flipV="1">
              <a:off x="1683011" y="5883684"/>
              <a:ext cx="807641" cy="50007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6759"/>
                <a:gd name="adj6" fmla="val -51486"/>
              </a:avLst>
            </a:prstGeom>
            <a:solidFill>
              <a:srgbClr val="F2F2F2"/>
            </a:solidFill>
            <a:ln>
              <a:solidFill>
                <a:srgbClr val="BFBF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19"/>
            <p:cNvSpPr/>
            <p:nvPr/>
          </p:nvSpPr>
          <p:spPr>
            <a:xfrm>
              <a:off x="1683012" y="5952107"/>
              <a:ext cx="847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Helvetica"/>
                  <a:cs typeface="Helvetica"/>
                </a:rPr>
                <a:t>R. Tab</a:t>
              </a:r>
              <a:endParaRPr lang="de-DE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B661B4-59A8-CB4B-8C7B-12A86AFB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ABC7A-874E-E54E-85CF-FCE67E6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0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t>Kapitel 4: </a:t>
            </a:r>
            <a:br>
              <a:rPr/>
            </a:br>
            <a:r>
              <a:t>Vermittlungsschicht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t>ISO/OSI-Schicht 3</a:t>
            </a:r>
          </a:p>
          <a:p>
            <a:pPr>
              <a:defRPr/>
            </a:pPr>
            <a:r>
              <a:t>(Engl. Network Layer)</a:t>
            </a:r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Kapitel 4.3: Vermittlung (Pfadschaltung)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Leitungsvermittlung, Nachrichtenvermittlung, Paketvermittlung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605C-96ED-AB4D-8B8B-5D91DE16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Einordnung/Motivation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Wegewahl (Routing): Finde anhand von (netzglobalen) Adressen einen Pfad durch das Netz</a:t>
            </a:r>
          </a:p>
          <a:p>
            <a:pPr>
              <a:defRPr/>
            </a:pPr>
            <a:r>
              <a:t>Vermittlung (Pfadschaltung): Übertragung der Daten über die einzelnen Wegstücke für einen Ende-zu-Ende Pfad (Beispiele: als eine große Nachricht oder aufgeteilt in viele kleine Pakete).</a:t>
            </a:r>
          </a:p>
          <a:p>
            <a:pPr>
              <a:defRPr/>
            </a:pPr>
            <a:r>
              <a:t>Vermittlungsverfahren:</a:t>
            </a:r>
          </a:p>
          <a:p>
            <a:pPr lvl="1">
              <a:defRPr/>
            </a:pPr>
            <a:r>
              <a:t>Leitungsvermittlung</a:t>
            </a:r>
          </a:p>
          <a:p>
            <a:pPr lvl="1">
              <a:defRPr/>
            </a:pPr>
            <a:r>
              <a:t>Nachrichtenvermittlung</a:t>
            </a:r>
          </a:p>
          <a:p>
            <a:pPr lvl="1">
              <a:defRPr/>
            </a:pPr>
            <a:r>
              <a:t>Paketvermittlung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710A6-3014-6A41-9DCE-3501D186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Leitungsvermittlung </a:t>
            </a:r>
            <a:br>
              <a:rPr lang="de-DE" dirty="0"/>
            </a:br>
            <a:r>
              <a:rPr lang="de-DE" dirty="0"/>
              <a:t>(Engl. Circuit </a:t>
            </a:r>
            <a:r>
              <a:rPr lang="de-DE" dirty="0" err="1"/>
              <a:t>Switching</a:t>
            </a:r>
            <a:r>
              <a:rPr lang="de-DE" dirty="0"/>
              <a:t>)</a:t>
            </a:r>
          </a:p>
        </p:txBody>
      </p:sp>
      <p:cxnSp>
        <p:nvCxnSpPr>
          <p:cNvPr id="6" name="Gerade Verbindung 3"/>
          <p:cNvCxnSpPr/>
          <p:nvPr/>
        </p:nvCxnSpPr>
        <p:spPr>
          <a:xfrm>
            <a:off x="1925307" y="4284248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4"/>
          <p:cNvCxnSpPr/>
          <p:nvPr/>
        </p:nvCxnSpPr>
        <p:spPr>
          <a:xfrm>
            <a:off x="1925307" y="4824071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5"/>
          <p:cNvCxnSpPr/>
          <p:nvPr/>
        </p:nvCxnSpPr>
        <p:spPr>
          <a:xfrm flipV="1">
            <a:off x="1925307" y="5342539"/>
            <a:ext cx="5300621" cy="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6"/>
          <p:cNvSpPr txBox="1"/>
          <p:nvPr/>
        </p:nvSpPr>
        <p:spPr>
          <a:xfrm>
            <a:off x="6754465" y="5852548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Zeit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1357083" y="5667882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</a:t>
            </a:r>
          </a:p>
        </p:txBody>
      </p:sp>
      <p:sp>
        <p:nvSpPr>
          <p:cNvPr id="11" name="Textfeld 8"/>
          <p:cNvSpPr txBox="1"/>
          <p:nvPr/>
        </p:nvSpPr>
        <p:spPr>
          <a:xfrm>
            <a:off x="1066800" y="4052384"/>
            <a:ext cx="92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Source</a:t>
            </a:r>
          </a:p>
        </p:txBody>
      </p:sp>
      <p:cxnSp>
        <p:nvCxnSpPr>
          <p:cNvPr id="12" name="Gerade Verbindung 9"/>
          <p:cNvCxnSpPr/>
          <p:nvPr/>
        </p:nvCxnSpPr>
        <p:spPr>
          <a:xfrm>
            <a:off x="1923818" y="4281383"/>
            <a:ext cx="593021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/>
          <p:nvPr/>
        </p:nvCxnSpPr>
        <p:spPr>
          <a:xfrm>
            <a:off x="2514370" y="4289448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1"/>
          <p:cNvCxnSpPr/>
          <p:nvPr/>
        </p:nvCxnSpPr>
        <p:spPr>
          <a:xfrm>
            <a:off x="2745005" y="4824071"/>
            <a:ext cx="540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2"/>
          <p:cNvCxnSpPr/>
          <p:nvPr/>
        </p:nvCxnSpPr>
        <p:spPr>
          <a:xfrm>
            <a:off x="3276673" y="4815994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3"/>
          <p:cNvCxnSpPr/>
          <p:nvPr/>
        </p:nvCxnSpPr>
        <p:spPr>
          <a:xfrm>
            <a:off x="3525034" y="5350616"/>
            <a:ext cx="546162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4"/>
          <p:cNvCxnSpPr/>
          <p:nvPr/>
        </p:nvCxnSpPr>
        <p:spPr>
          <a:xfrm>
            <a:off x="4066039" y="5342538"/>
            <a:ext cx="236926" cy="52200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5"/>
          <p:cNvCxnSpPr/>
          <p:nvPr/>
        </p:nvCxnSpPr>
        <p:spPr>
          <a:xfrm flipV="1">
            <a:off x="4564976" y="4297525"/>
            <a:ext cx="628952" cy="1579637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6"/>
          <p:cNvCxnSpPr/>
          <p:nvPr/>
        </p:nvCxnSpPr>
        <p:spPr>
          <a:xfrm>
            <a:off x="5429215" y="4289448"/>
            <a:ext cx="540000" cy="158771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7"/>
          <p:cNvCxnSpPr/>
          <p:nvPr/>
        </p:nvCxnSpPr>
        <p:spPr>
          <a:xfrm>
            <a:off x="6283138" y="4289448"/>
            <a:ext cx="540000" cy="158771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eck 18"/>
          <p:cNvSpPr/>
          <p:nvPr/>
        </p:nvSpPr>
        <p:spPr>
          <a:xfrm>
            <a:off x="1203725" y="1844713"/>
            <a:ext cx="7311625" cy="220308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hteck 19"/>
          <p:cNvSpPr/>
          <p:nvPr/>
        </p:nvSpPr>
        <p:spPr>
          <a:xfrm>
            <a:off x="1203725" y="2305424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Vor Übertragung: Aufbau des Pfades von Sender zu Empfänger</a:t>
            </a:r>
          </a:p>
        </p:txBody>
      </p:sp>
      <p:sp>
        <p:nvSpPr>
          <p:cNvPr id="23" name="Rechteck 20"/>
          <p:cNvSpPr/>
          <p:nvPr/>
        </p:nvSpPr>
        <p:spPr>
          <a:xfrm>
            <a:off x="1203725" y="1936087"/>
            <a:ext cx="71839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Leitungsvermittlung, Durchschaltung, engl. </a:t>
            </a:r>
            <a:r>
              <a:rPr lang="de-DE" sz="17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circuit</a:t>
            </a:r>
            <a:r>
              <a:rPr lang="de-DE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7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switching</a:t>
            </a:r>
            <a:endParaRPr lang="de-DE" sz="17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Rechteck 21"/>
          <p:cNvSpPr/>
          <p:nvPr/>
        </p:nvSpPr>
        <p:spPr>
          <a:xfrm>
            <a:off x="1203725" y="2628132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Dedizierter Kanal für die gesamte Datenphase</a:t>
            </a:r>
          </a:p>
        </p:txBody>
      </p:sp>
      <p:sp>
        <p:nvSpPr>
          <p:cNvPr id="25" name="Rechteck 22"/>
          <p:cNvSpPr/>
          <p:nvPr/>
        </p:nvSpPr>
        <p:spPr>
          <a:xfrm>
            <a:off x="1203725" y="2950840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typisch ist gleicher Grenzdurchsatz für alle Links</a:t>
            </a:r>
          </a:p>
        </p:txBody>
      </p:sp>
      <p:sp>
        <p:nvSpPr>
          <p:cNvPr id="26" name="Rechteck 23"/>
          <p:cNvSpPr/>
          <p:nvPr/>
        </p:nvSpPr>
        <p:spPr>
          <a:xfrm>
            <a:off x="1203725" y="3273548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typisch gekoppelt mit </a:t>
            </a:r>
            <a:r>
              <a:rPr lang="de-DE" sz="1700" dirty="0">
                <a:latin typeface="Helvetica"/>
              </a:rPr>
              <a:t>verbindungsorientiertem Dienst</a:t>
            </a:r>
            <a:endParaRPr lang="de-DE" sz="17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hteck 24"/>
          <p:cNvSpPr/>
          <p:nvPr/>
        </p:nvSpPr>
        <p:spPr>
          <a:xfrm>
            <a:off x="1203725" y="3596256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Beispiel: </a:t>
            </a:r>
            <a:r>
              <a:rPr lang="de-DE" sz="1700" i="1" dirty="0">
                <a:solidFill>
                  <a:schemeClr val="tx1"/>
                </a:solidFill>
                <a:latin typeface="Helvetica"/>
                <a:cs typeface="Helvetica"/>
              </a:rPr>
              <a:t>POTS, ISDN-B-Kanäle, Telefonnetz (früher)</a:t>
            </a:r>
          </a:p>
        </p:txBody>
      </p:sp>
      <p:cxnSp>
        <p:nvCxnSpPr>
          <p:cNvPr id="28" name="Gerade Verbindung 25"/>
          <p:cNvCxnSpPr/>
          <p:nvPr/>
        </p:nvCxnSpPr>
        <p:spPr>
          <a:xfrm>
            <a:off x="1925307" y="5877162"/>
            <a:ext cx="530062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6"/>
          <p:cNvSpPr/>
          <p:nvPr/>
        </p:nvSpPr>
        <p:spPr>
          <a:xfrm>
            <a:off x="5417120" y="3986862"/>
            <a:ext cx="8006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Daten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Geschweifte Klammer links 27"/>
          <p:cNvSpPr/>
          <p:nvPr/>
        </p:nvSpPr>
        <p:spPr>
          <a:xfrm rot="16200000">
            <a:off x="3022777" y="4881328"/>
            <a:ext cx="257294" cy="2399733"/>
          </a:xfrm>
          <a:prstGeom prst="leftBrac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1" name="Rechteck 28"/>
          <p:cNvSpPr/>
          <p:nvPr/>
        </p:nvSpPr>
        <p:spPr>
          <a:xfrm>
            <a:off x="2114523" y="6190524"/>
            <a:ext cx="19683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Connect Request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2" name="Gruppierung 29"/>
          <p:cNvGrpSpPr/>
          <p:nvPr/>
        </p:nvGrpSpPr>
        <p:grpSpPr>
          <a:xfrm>
            <a:off x="3786350" y="5933228"/>
            <a:ext cx="2417136" cy="790092"/>
            <a:chOff x="3140232" y="4236190"/>
            <a:chExt cx="2417136" cy="1183792"/>
          </a:xfrm>
        </p:grpSpPr>
        <p:sp>
          <p:nvSpPr>
            <p:cNvPr id="33" name="Geschweifte Klammer links 30"/>
            <p:cNvSpPr/>
            <p:nvPr/>
          </p:nvSpPr>
          <p:spPr>
            <a:xfrm rot="16200000">
              <a:off x="4204813" y="3946555"/>
              <a:ext cx="288651" cy="867921"/>
            </a:xfrm>
            <a:prstGeom prst="leftBrace">
              <a:avLst/>
            </a:prstGeom>
            <a:ln w="63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A6A6A6"/>
                </a:solidFill>
              </a:endParaRPr>
            </a:p>
          </p:txBody>
        </p:sp>
        <p:sp>
          <p:nvSpPr>
            <p:cNvPr id="34" name="Rechteck 31"/>
            <p:cNvSpPr/>
            <p:nvPr/>
          </p:nvSpPr>
          <p:spPr>
            <a:xfrm>
              <a:off x="3140232" y="5050650"/>
              <a:ext cx="241713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A6A6A6"/>
                  </a:solidFill>
                  <a:latin typeface="Helvetica"/>
                  <a:cs typeface="Helvetica"/>
                </a:rPr>
                <a:t>Connect </a:t>
              </a:r>
              <a:r>
                <a:rPr lang="de-DE" dirty="0" err="1">
                  <a:solidFill>
                    <a:srgbClr val="A6A6A6"/>
                  </a:solidFill>
                  <a:latin typeface="Helvetica"/>
                  <a:cs typeface="Helvetica"/>
                </a:rPr>
                <a:t>Confirmation</a:t>
              </a:r>
              <a:endParaRPr lang="de-DE" dirty="0">
                <a:solidFill>
                  <a:srgbClr val="A6A6A6"/>
                </a:solidFill>
              </a:endParaRPr>
            </a:p>
          </p:txBody>
        </p:sp>
        <p:cxnSp>
          <p:nvCxnSpPr>
            <p:cNvPr id="35" name="Gerade Verbindung 32"/>
            <p:cNvCxnSpPr/>
            <p:nvPr/>
          </p:nvCxnSpPr>
          <p:spPr>
            <a:xfrm>
              <a:off x="4348800" y="4512804"/>
              <a:ext cx="0" cy="578949"/>
            </a:xfrm>
            <a:prstGeom prst="line">
              <a:avLst/>
            </a:prstGeom>
            <a:ln>
              <a:solidFill>
                <a:srgbClr val="A6A6A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D8DCBD-6FE1-6841-BCE3-0247FEC7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CE991-2651-2B40-8419-B2F06FA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6893 0.26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9" grpId="0"/>
      <p:bldP spid="29" grpId="1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Leitungsvermittlung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sz="2400" b="1"/>
              <a:t>Nachteile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Ende-zu-Ende Pfad muss vollständig eingerichtet sein, bevor Daten übertragen werden können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Bricht eine Vermittlungseinrichtung zusammen, gehen auch alle Verbindungen, die darüber laufen, verloren.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Wenn Kanal vollständig vergeben ist, kann er von sonst niemandem mehr verwendet werden (Besetztzeichen).</a:t>
            </a:r>
            <a:endParaRPr/>
          </a:p>
          <a:p>
            <a:pPr marL="0" indent="0">
              <a:lnSpc>
                <a:spcPct val="70000"/>
              </a:lnSpc>
              <a:buNone/>
              <a:defRPr/>
            </a:pPr>
            <a:r>
              <a:rPr sz="2400" b="1"/>
              <a:t>Vorteile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Ist der Pfad gefunden, besteht ein dedizierter Ende-zu-Ende Kanal.</a:t>
            </a:r>
            <a:endParaRPr/>
          </a:p>
          <a:p>
            <a:pPr>
              <a:lnSpc>
                <a:spcPct val="70000"/>
              </a:lnSpc>
              <a:buFont typeface="Wingdings"/>
              <a:buChar char="è"/>
              <a:defRPr/>
            </a:pPr>
            <a:r>
              <a:rPr sz="2400"/>
              <a:t>Es gibt keinerlei Warteschlangen in den Knoten. </a:t>
            </a:r>
            <a:endParaRPr/>
          </a:p>
          <a:p>
            <a:pPr>
              <a:lnSpc>
                <a:spcPct val="70000"/>
              </a:lnSpc>
              <a:buFont typeface="Wingdings"/>
              <a:buChar char="è"/>
              <a:defRPr/>
            </a:pPr>
            <a:r>
              <a:rPr sz="2400"/>
              <a:t>Es ist einfach eine geforderte Dienstgüte zu garantieren.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786B-1DE9-1D4B-96F3-52344E99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23</a:t>
            </a:fld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Nachrichtenvermittlung</a:t>
            </a:r>
            <a:br>
              <a:rPr lang="de-DE" dirty="0"/>
            </a:br>
            <a:r>
              <a:rPr lang="de-DE" dirty="0"/>
              <a:t>(Engl. Message </a:t>
            </a:r>
            <a:r>
              <a:rPr lang="de-DE" dirty="0" err="1"/>
              <a:t>Switching</a:t>
            </a:r>
            <a:r>
              <a:rPr lang="de-DE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Textfeld 3"/>
          <p:cNvSpPr txBox="1"/>
          <p:nvPr/>
        </p:nvSpPr>
        <p:spPr>
          <a:xfrm>
            <a:off x="874629" y="5676506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</a:t>
            </a:r>
          </a:p>
        </p:txBody>
      </p:sp>
      <p:sp>
        <p:nvSpPr>
          <p:cNvPr id="7" name="Textfeld 4"/>
          <p:cNvSpPr txBox="1"/>
          <p:nvPr/>
        </p:nvSpPr>
        <p:spPr>
          <a:xfrm>
            <a:off x="584200" y="4061008"/>
            <a:ext cx="92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Source</a:t>
            </a:r>
          </a:p>
        </p:txBody>
      </p:sp>
      <p:cxnSp>
        <p:nvCxnSpPr>
          <p:cNvPr id="8" name="Gerade Verbindung 5"/>
          <p:cNvCxnSpPr/>
          <p:nvPr/>
        </p:nvCxnSpPr>
        <p:spPr>
          <a:xfrm>
            <a:off x="1565181" y="4292872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6"/>
          <p:cNvCxnSpPr/>
          <p:nvPr/>
        </p:nvCxnSpPr>
        <p:spPr>
          <a:xfrm>
            <a:off x="2494903" y="4292872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>
            <a:off x="3019926" y="4831477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>
            <a:off x="3949648" y="4819382"/>
            <a:ext cx="248361" cy="52920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9"/>
          <p:cNvSpPr/>
          <p:nvPr/>
        </p:nvSpPr>
        <p:spPr>
          <a:xfrm>
            <a:off x="2983641" y="4613763"/>
            <a:ext cx="1112762" cy="205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0"/>
          <p:cNvCxnSpPr/>
          <p:nvPr/>
        </p:nvCxnSpPr>
        <p:spPr>
          <a:xfrm>
            <a:off x="4962421" y="5359241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1"/>
          <p:cNvCxnSpPr/>
          <p:nvPr/>
        </p:nvCxnSpPr>
        <p:spPr>
          <a:xfrm>
            <a:off x="5892143" y="5359241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2"/>
          <p:cNvSpPr/>
          <p:nvPr/>
        </p:nvSpPr>
        <p:spPr>
          <a:xfrm>
            <a:off x="4817453" y="5122979"/>
            <a:ext cx="1112762" cy="205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3"/>
          <p:cNvCxnSpPr/>
          <p:nvPr/>
        </p:nvCxnSpPr>
        <p:spPr>
          <a:xfrm>
            <a:off x="1442853" y="4292872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4"/>
          <p:cNvCxnSpPr/>
          <p:nvPr/>
        </p:nvCxnSpPr>
        <p:spPr>
          <a:xfrm>
            <a:off x="1442853" y="4832695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5"/>
          <p:cNvCxnSpPr/>
          <p:nvPr/>
        </p:nvCxnSpPr>
        <p:spPr>
          <a:xfrm flipV="1">
            <a:off x="1442853" y="5351163"/>
            <a:ext cx="5300621" cy="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6"/>
          <p:cNvCxnSpPr/>
          <p:nvPr/>
        </p:nvCxnSpPr>
        <p:spPr>
          <a:xfrm>
            <a:off x="1442853" y="5885786"/>
            <a:ext cx="530062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7"/>
          <p:cNvSpPr/>
          <p:nvPr/>
        </p:nvSpPr>
        <p:spPr>
          <a:xfrm>
            <a:off x="1540991" y="4000533"/>
            <a:ext cx="10502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Nachricht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1" name="Rechteck 18"/>
          <p:cNvSpPr/>
          <p:nvPr/>
        </p:nvSpPr>
        <p:spPr>
          <a:xfrm>
            <a:off x="2991350" y="4558632"/>
            <a:ext cx="10502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Nachricht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2" name="Rechteck 19"/>
          <p:cNvSpPr/>
          <p:nvPr/>
        </p:nvSpPr>
        <p:spPr>
          <a:xfrm>
            <a:off x="3160230" y="5371336"/>
            <a:ext cx="1483777" cy="398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0"/>
          <p:cNvSpPr/>
          <p:nvPr/>
        </p:nvSpPr>
        <p:spPr>
          <a:xfrm>
            <a:off x="1630501" y="4844790"/>
            <a:ext cx="1353139" cy="380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1"/>
          <p:cNvSpPr/>
          <p:nvPr/>
        </p:nvSpPr>
        <p:spPr>
          <a:xfrm>
            <a:off x="4950498" y="5073082"/>
            <a:ext cx="10502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Nachricht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5" name="Rechteck 22"/>
          <p:cNvSpPr/>
          <p:nvPr/>
        </p:nvSpPr>
        <p:spPr>
          <a:xfrm>
            <a:off x="726939" y="1851328"/>
            <a:ext cx="7788411" cy="220308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hteck 24"/>
          <p:cNvSpPr/>
          <p:nvPr/>
        </p:nvSpPr>
        <p:spPr>
          <a:xfrm>
            <a:off x="726939" y="1823742"/>
            <a:ext cx="7788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Wird auch als „Store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and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forward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“ Verfahren bezeichnet</a:t>
            </a:r>
          </a:p>
        </p:txBody>
      </p:sp>
      <p:sp>
        <p:nvSpPr>
          <p:cNvPr id="28" name="Rechteck 25"/>
          <p:cNvSpPr/>
          <p:nvPr/>
        </p:nvSpPr>
        <p:spPr>
          <a:xfrm>
            <a:off x="726939" y="2169850"/>
            <a:ext cx="6785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ganze Nachricht wird zum jeweils nächsten Knoten geschickt und dort zwischengespeichert, bis dieser sie wieder weiterleitet. </a:t>
            </a:r>
          </a:p>
        </p:txBody>
      </p:sp>
      <p:sp>
        <p:nvSpPr>
          <p:cNvPr id="29" name="Rechteck 26"/>
          <p:cNvSpPr/>
          <p:nvPr/>
        </p:nvSpPr>
        <p:spPr>
          <a:xfrm>
            <a:off x="726938" y="2768033"/>
            <a:ext cx="678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Streckenstücke sind im Allgemeinen nicht homogen.</a:t>
            </a:r>
            <a:endParaRPr lang="de-DE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30" name="Rechteck 27"/>
          <p:cNvSpPr/>
          <p:nvPr/>
        </p:nvSpPr>
        <p:spPr>
          <a:xfrm>
            <a:off x="726938" y="3137593"/>
            <a:ext cx="678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Schwankende Verarbeitungs- und Warteschlangenverzögerungen.</a:t>
            </a:r>
          </a:p>
        </p:txBody>
      </p:sp>
      <p:sp>
        <p:nvSpPr>
          <p:cNvPr id="31" name="Rechteck 28"/>
          <p:cNvSpPr/>
          <p:nvPr/>
        </p:nvSpPr>
        <p:spPr>
          <a:xfrm>
            <a:off x="726938" y="3511568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cs typeface="Helvetica"/>
              </a:rPr>
              <a:t>Beispiel: </a:t>
            </a:r>
            <a:r>
              <a:rPr lang="de-DE" sz="1700" i="1" dirty="0">
                <a:cs typeface="Helvetica"/>
              </a:rPr>
              <a:t>E-Mail</a:t>
            </a:r>
            <a:endParaRPr lang="de-DE" sz="1700" i="1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B408F-4852-4B42-BB7C-DAF087FA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6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98 0.11643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98 0.11643 " pathEditMode="relative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98 0.11643 " pathEditMode="relative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4" grpId="0"/>
      <p:bldP spid="24" grpId="1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Nachrichtenvermittlung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400" b="1" dirty="0" err="1"/>
              <a:t>Nachteile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Übertragung</a:t>
            </a:r>
            <a:r>
              <a:rPr sz="2400" dirty="0"/>
              <a:t> auf dem </a:t>
            </a:r>
            <a:r>
              <a:rPr sz="2400" dirty="0" err="1"/>
              <a:t>jeweils</a:t>
            </a:r>
            <a:r>
              <a:rPr sz="2400" dirty="0"/>
              <a:t> </a:t>
            </a:r>
            <a:r>
              <a:rPr sz="2400" dirty="0" err="1"/>
              <a:t>nächstem</a:t>
            </a:r>
            <a:r>
              <a:rPr sz="2400" dirty="0"/>
              <a:t> </a:t>
            </a:r>
            <a:r>
              <a:rPr sz="2400" dirty="0" err="1"/>
              <a:t>Wegstück</a:t>
            </a:r>
            <a:r>
              <a:rPr sz="2400" dirty="0"/>
              <a:t> </a:t>
            </a:r>
            <a:r>
              <a:rPr sz="2400" dirty="0" err="1"/>
              <a:t>beginnt</a:t>
            </a:r>
            <a:r>
              <a:rPr sz="2400" dirty="0"/>
              <a:t> </a:t>
            </a:r>
            <a:r>
              <a:rPr sz="2400" dirty="0" err="1"/>
              <a:t>erst</a:t>
            </a:r>
            <a:r>
              <a:rPr sz="2400" dirty="0"/>
              <a:t>, </a:t>
            </a:r>
            <a:r>
              <a:rPr sz="2400" dirty="0" err="1"/>
              <a:t>wenn</a:t>
            </a:r>
            <a:r>
              <a:rPr sz="2400" dirty="0"/>
              <a:t> die </a:t>
            </a:r>
            <a:r>
              <a:rPr sz="2400" dirty="0" err="1"/>
              <a:t>Nachricht</a:t>
            </a:r>
            <a:r>
              <a:rPr sz="2400" dirty="0"/>
              <a:t> </a:t>
            </a:r>
            <a:r>
              <a:rPr sz="2400" dirty="0" err="1"/>
              <a:t>vollständig</a:t>
            </a:r>
            <a:r>
              <a:rPr sz="2400" dirty="0"/>
              <a:t> </a:t>
            </a:r>
            <a:r>
              <a:rPr sz="2400" dirty="0" err="1"/>
              <a:t>eingetroffen</a:t>
            </a:r>
            <a:r>
              <a:rPr sz="2400" dirty="0"/>
              <a:t> </a:t>
            </a:r>
            <a:r>
              <a:rPr sz="2400" dirty="0" err="1"/>
              <a:t>ist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/>
              <a:t>Lange </a:t>
            </a:r>
            <a:r>
              <a:rPr sz="2400" dirty="0" err="1"/>
              <a:t>Nachrichten</a:t>
            </a:r>
            <a:r>
              <a:rPr sz="2400" dirty="0"/>
              <a:t> </a:t>
            </a:r>
            <a:r>
              <a:rPr sz="2400" dirty="0" err="1"/>
              <a:t>können</a:t>
            </a:r>
            <a:r>
              <a:rPr sz="2400" dirty="0"/>
              <a:t> </a:t>
            </a:r>
            <a:r>
              <a:rPr sz="2400" dirty="0" err="1"/>
              <a:t>einzelne</a:t>
            </a:r>
            <a:r>
              <a:rPr sz="2400" dirty="0"/>
              <a:t> </a:t>
            </a:r>
            <a:r>
              <a:rPr sz="2400" dirty="0" err="1"/>
              <a:t>Wegstücke</a:t>
            </a:r>
            <a:r>
              <a:rPr sz="2400" dirty="0"/>
              <a:t> (</a:t>
            </a:r>
            <a:r>
              <a:rPr sz="2400" dirty="0" err="1"/>
              <a:t>für</a:t>
            </a:r>
            <a:r>
              <a:rPr sz="2400" dirty="0"/>
              <a:t> </a:t>
            </a:r>
            <a:r>
              <a:rPr sz="2400" dirty="0" err="1"/>
              <a:t>andere</a:t>
            </a:r>
            <a:r>
              <a:rPr sz="2400" dirty="0"/>
              <a:t> </a:t>
            </a:r>
            <a:r>
              <a:rPr sz="2400" dirty="0" err="1"/>
              <a:t>Nutzer</a:t>
            </a:r>
            <a:r>
              <a:rPr sz="2400" dirty="0"/>
              <a:t>) </a:t>
            </a:r>
            <a:r>
              <a:rPr sz="2400" dirty="0" err="1"/>
              <a:t>lange</a:t>
            </a:r>
            <a:r>
              <a:rPr sz="2400" dirty="0"/>
              <a:t> </a:t>
            </a:r>
            <a:r>
              <a:rPr sz="2400" dirty="0" err="1"/>
              <a:t>blockieren</a:t>
            </a:r>
            <a:r>
              <a:rPr sz="2400" dirty="0"/>
              <a:t>.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Notwendigkeit</a:t>
            </a:r>
            <a:r>
              <a:rPr sz="2400" dirty="0"/>
              <a:t> </a:t>
            </a:r>
            <a:r>
              <a:rPr sz="2400" dirty="0" err="1"/>
              <a:t>großer</a:t>
            </a:r>
            <a:r>
              <a:rPr sz="2400" dirty="0"/>
              <a:t> </a:t>
            </a:r>
            <a:r>
              <a:rPr sz="2400" dirty="0" err="1"/>
              <a:t>Zwischenspeicher</a:t>
            </a:r>
            <a:r>
              <a:rPr sz="2400" dirty="0"/>
              <a:t> in den </a:t>
            </a:r>
            <a:r>
              <a:rPr sz="2400" dirty="0" err="1"/>
              <a:t>Knoten</a:t>
            </a:r>
            <a:r>
              <a:rPr sz="2400" dirty="0"/>
              <a:t>.</a:t>
            </a:r>
            <a:endParaRPr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sz="2400" b="1" dirty="0" err="1"/>
              <a:t>Vorteile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Nachrichtenvermittlung</a:t>
            </a:r>
            <a:r>
              <a:rPr sz="2400" dirty="0"/>
              <a:t> </a:t>
            </a:r>
            <a:r>
              <a:rPr sz="2400" dirty="0" err="1"/>
              <a:t>vor</a:t>
            </a:r>
            <a:r>
              <a:rPr sz="2400" dirty="0"/>
              <a:t> </a:t>
            </a:r>
            <a:r>
              <a:rPr sz="2400" dirty="0" err="1"/>
              <a:t>allem</a:t>
            </a:r>
            <a:r>
              <a:rPr sz="2400" dirty="0"/>
              <a:t> </a:t>
            </a:r>
            <a:r>
              <a:rPr sz="2400" dirty="0" err="1"/>
              <a:t>dann</a:t>
            </a:r>
            <a:r>
              <a:rPr sz="2400" dirty="0"/>
              <a:t> </a:t>
            </a:r>
            <a:r>
              <a:rPr sz="2400" dirty="0" err="1"/>
              <a:t>sinnvoll</a:t>
            </a:r>
            <a:r>
              <a:rPr sz="2400" dirty="0"/>
              <a:t>, </a:t>
            </a:r>
            <a:r>
              <a:rPr sz="2400" dirty="0" err="1"/>
              <a:t>wenn</a:t>
            </a:r>
            <a:r>
              <a:rPr sz="2400" dirty="0"/>
              <a:t> die </a:t>
            </a:r>
            <a:r>
              <a:rPr sz="2400" dirty="0" err="1"/>
              <a:t>Konnektivität</a:t>
            </a:r>
            <a:r>
              <a:rPr sz="2400" dirty="0"/>
              <a:t> </a:t>
            </a:r>
            <a:r>
              <a:rPr sz="2400" dirty="0" err="1"/>
              <a:t>zwischen</a:t>
            </a:r>
            <a:r>
              <a:rPr sz="2400" dirty="0"/>
              <a:t> den </a:t>
            </a:r>
            <a:r>
              <a:rPr sz="2400" dirty="0" err="1"/>
              <a:t>Vermittlungseinrichtungen</a:t>
            </a:r>
            <a:r>
              <a:rPr sz="2400" dirty="0"/>
              <a:t> </a:t>
            </a:r>
            <a:r>
              <a:rPr sz="2400" dirty="0" err="1"/>
              <a:t>nicht</a:t>
            </a:r>
            <a:r>
              <a:rPr sz="2400" dirty="0"/>
              <a:t> </a:t>
            </a:r>
            <a:r>
              <a:rPr sz="2400" dirty="0" err="1"/>
              <a:t>dauerhaft</a:t>
            </a:r>
            <a:r>
              <a:rPr sz="2400" dirty="0"/>
              <a:t> </a:t>
            </a:r>
            <a:r>
              <a:rPr sz="2400" dirty="0" err="1"/>
              <a:t>gegeben</a:t>
            </a:r>
            <a:r>
              <a:rPr sz="2400" dirty="0"/>
              <a:t> </a:t>
            </a:r>
            <a:r>
              <a:rPr sz="2400" dirty="0" err="1"/>
              <a:t>ist</a:t>
            </a:r>
            <a:r>
              <a:rPr sz="2400" dirty="0"/>
              <a:t> </a:t>
            </a:r>
            <a:r>
              <a:rPr sz="2400" dirty="0" err="1"/>
              <a:t>verzögerungstolerante</a:t>
            </a:r>
            <a:r>
              <a:rPr sz="2400" dirty="0"/>
              <a:t> </a:t>
            </a:r>
            <a:r>
              <a:rPr sz="2400" dirty="0" err="1"/>
              <a:t>Netze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Bsp</a:t>
            </a:r>
            <a:r>
              <a:rPr sz="2400" dirty="0"/>
              <a:t>.: Low-Earth-Orbit </a:t>
            </a:r>
            <a:r>
              <a:rPr sz="2400" dirty="0" err="1"/>
              <a:t>Satelliten</a:t>
            </a:r>
            <a:r>
              <a:rPr sz="2400" dirty="0"/>
              <a:t>, U-</a:t>
            </a:r>
            <a:r>
              <a:rPr sz="2400" dirty="0" err="1"/>
              <a:t>Boote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D6E0-3B26-274E-8EC0-0ECB9A81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25</a:t>
            </a:fld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Paketvermittlung</a:t>
            </a:r>
            <a:br>
              <a:rPr/>
            </a:br>
            <a:r>
              <a:t>(Engl. Packet Switching)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824294"/>
            <a:ext cx="7886700" cy="314272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de-DE" sz="2600" dirty="0"/>
              <a:t>Zerlegung der Nachrichten in etwa gleichlange Pakete.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Senden der Nachrichten </a:t>
            </a:r>
            <a:r>
              <a:rPr lang="de-DE" sz="2600" b="1" dirty="0"/>
              <a:t>paketweise</a:t>
            </a:r>
            <a:r>
              <a:rPr lang="de-DE" sz="2600" dirty="0"/>
              <a:t> nach dem </a:t>
            </a:r>
            <a:r>
              <a:rPr lang="de-DE" sz="2600" i="1" dirty="0"/>
              <a:t>Store </a:t>
            </a:r>
            <a:r>
              <a:rPr lang="de-DE" sz="2600" i="1" dirty="0" err="1"/>
              <a:t>and</a:t>
            </a:r>
            <a:r>
              <a:rPr lang="de-DE" sz="2600" i="1" dirty="0"/>
              <a:t> Forward </a:t>
            </a:r>
            <a:r>
              <a:rPr lang="de-DE" sz="2600" dirty="0"/>
              <a:t>Verfahren (vorherige Folie).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Bessere Leitungsauslastung und geringere Latenz (bzgl. Eintreffen des 1. Pakets) durch </a:t>
            </a:r>
            <a:r>
              <a:rPr lang="de-DE" sz="2600" i="1" dirty="0" err="1"/>
              <a:t>Pipelining</a:t>
            </a:r>
            <a:r>
              <a:rPr lang="de-DE" sz="2600" i="1" dirty="0"/>
              <a:t> Effekt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Reihenfolgeproblem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Verbindungsorientiert sowie verbindungslos möglich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Beispiel: Internet , ATM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89150" y="4967014"/>
            <a:ext cx="5397500" cy="15737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F0613-0ECE-F94E-AA32-0F464CA0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26</a:t>
            </a:fld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Paketvermittlung (Animation)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2133019" y="2034425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30"/>
          <p:cNvSpPr/>
          <p:nvPr/>
        </p:nvSpPr>
        <p:spPr>
          <a:xfrm>
            <a:off x="2422674" y="1766247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1564795" y="3418059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</a:t>
            </a:r>
          </a:p>
        </p:txBody>
      </p:sp>
      <p:sp>
        <p:nvSpPr>
          <p:cNvPr id="9" name="Textfeld 4"/>
          <p:cNvSpPr txBox="1"/>
          <p:nvPr/>
        </p:nvSpPr>
        <p:spPr>
          <a:xfrm>
            <a:off x="1254634" y="1802561"/>
            <a:ext cx="94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Source</a:t>
            </a:r>
          </a:p>
        </p:txBody>
      </p:sp>
      <p:cxnSp>
        <p:nvCxnSpPr>
          <p:cNvPr id="10" name="Gerade Verbindung 7"/>
          <p:cNvCxnSpPr/>
          <p:nvPr/>
        </p:nvCxnSpPr>
        <p:spPr>
          <a:xfrm>
            <a:off x="2133019" y="2574248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 flipV="1">
            <a:off x="2133019" y="3092716"/>
            <a:ext cx="5300621" cy="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2"/>
          <p:cNvCxnSpPr/>
          <p:nvPr/>
        </p:nvCxnSpPr>
        <p:spPr>
          <a:xfrm>
            <a:off x="3516885" y="2025753"/>
            <a:ext cx="756808" cy="16125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3"/>
          <p:cNvCxnSpPr/>
          <p:nvPr/>
        </p:nvCxnSpPr>
        <p:spPr>
          <a:xfrm>
            <a:off x="4147654" y="2025753"/>
            <a:ext cx="756808" cy="16125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4"/>
          <p:cNvCxnSpPr/>
          <p:nvPr/>
        </p:nvCxnSpPr>
        <p:spPr>
          <a:xfrm>
            <a:off x="4782728" y="2019062"/>
            <a:ext cx="756808" cy="16125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5"/>
          <p:cNvCxnSpPr/>
          <p:nvPr/>
        </p:nvCxnSpPr>
        <p:spPr>
          <a:xfrm>
            <a:off x="5676091" y="2583457"/>
            <a:ext cx="489909" cy="10438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6"/>
          <p:cNvCxnSpPr/>
          <p:nvPr/>
        </p:nvCxnSpPr>
        <p:spPr>
          <a:xfrm>
            <a:off x="6549656" y="3100794"/>
            <a:ext cx="247115" cy="526545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7"/>
          <p:cNvCxnSpPr/>
          <p:nvPr/>
        </p:nvCxnSpPr>
        <p:spPr>
          <a:xfrm>
            <a:off x="2264754" y="2024164"/>
            <a:ext cx="259855" cy="553691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8"/>
          <p:cNvCxnSpPr/>
          <p:nvPr/>
        </p:nvCxnSpPr>
        <p:spPr>
          <a:xfrm>
            <a:off x="2886116" y="2025753"/>
            <a:ext cx="504532" cy="1075041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9"/>
          <p:cNvCxnSpPr/>
          <p:nvPr/>
        </p:nvCxnSpPr>
        <p:spPr>
          <a:xfrm>
            <a:off x="2133019" y="3627339"/>
            <a:ext cx="530062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31"/>
          <p:cNvSpPr/>
          <p:nvPr/>
        </p:nvSpPr>
        <p:spPr>
          <a:xfrm>
            <a:off x="3011040" y="1770895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1" name="Rechteck 32"/>
          <p:cNvSpPr/>
          <p:nvPr/>
        </p:nvSpPr>
        <p:spPr>
          <a:xfrm>
            <a:off x="3260022" y="2306448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2" name="Rechteck 33"/>
          <p:cNvSpPr/>
          <p:nvPr/>
        </p:nvSpPr>
        <p:spPr>
          <a:xfrm>
            <a:off x="3904997" y="2309204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3" name="Rechteck 34"/>
          <p:cNvSpPr/>
          <p:nvPr/>
        </p:nvSpPr>
        <p:spPr>
          <a:xfrm>
            <a:off x="4131982" y="2832502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4" name="Rechteck 35"/>
          <p:cNvSpPr/>
          <p:nvPr/>
        </p:nvSpPr>
        <p:spPr>
          <a:xfrm>
            <a:off x="3659070" y="1767810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5" name="Rechteck 36"/>
          <p:cNvSpPr/>
          <p:nvPr/>
        </p:nvSpPr>
        <p:spPr>
          <a:xfrm>
            <a:off x="4778854" y="2828050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6" name="Rechteck 37"/>
          <p:cNvSpPr/>
          <p:nvPr/>
        </p:nvSpPr>
        <p:spPr>
          <a:xfrm>
            <a:off x="4530882" y="2303876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7" name="Rechteck 38"/>
          <p:cNvSpPr/>
          <p:nvPr/>
        </p:nvSpPr>
        <p:spPr>
          <a:xfrm>
            <a:off x="4276671" y="1759281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8" name="Rechteck 39"/>
          <p:cNvSpPr/>
          <p:nvPr/>
        </p:nvSpPr>
        <p:spPr>
          <a:xfrm>
            <a:off x="5400461" y="2824112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9" name="Rechteck 40"/>
          <p:cNvSpPr/>
          <p:nvPr/>
        </p:nvSpPr>
        <p:spPr>
          <a:xfrm>
            <a:off x="5150555" y="2296737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0" name="Rechteck 41"/>
          <p:cNvSpPr/>
          <p:nvPr/>
        </p:nvSpPr>
        <p:spPr>
          <a:xfrm>
            <a:off x="6034018" y="2822131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1" name="Rechteck 81"/>
          <p:cNvSpPr/>
          <p:nvPr/>
        </p:nvSpPr>
        <p:spPr>
          <a:xfrm>
            <a:off x="2347896" y="3646228"/>
            <a:ext cx="4778463" cy="42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84"/>
          <p:cNvSpPr txBox="1"/>
          <p:nvPr/>
        </p:nvSpPr>
        <p:spPr>
          <a:xfrm>
            <a:off x="7302647" y="3563839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33" name="Rechteck 99"/>
          <p:cNvSpPr/>
          <p:nvPr/>
        </p:nvSpPr>
        <p:spPr>
          <a:xfrm>
            <a:off x="1401554" y="3887090"/>
            <a:ext cx="6061356" cy="19466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Textfeld 60"/>
          <p:cNvSpPr txBox="1"/>
          <p:nvPr/>
        </p:nvSpPr>
        <p:spPr>
          <a:xfrm>
            <a:off x="4115775" y="5298326"/>
            <a:ext cx="4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</a:p>
        </p:txBody>
      </p:sp>
      <p:sp>
        <p:nvSpPr>
          <p:cNvPr id="35" name="Textfeld 61"/>
          <p:cNvSpPr txBox="1"/>
          <p:nvPr/>
        </p:nvSpPr>
        <p:spPr>
          <a:xfrm>
            <a:off x="3960891" y="5298326"/>
            <a:ext cx="31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</a:p>
        </p:txBody>
      </p:sp>
      <p:sp>
        <p:nvSpPr>
          <p:cNvPr id="36" name="Textfeld 78"/>
          <p:cNvSpPr txBox="1"/>
          <p:nvPr/>
        </p:nvSpPr>
        <p:spPr>
          <a:xfrm>
            <a:off x="1442466" y="5298326"/>
            <a:ext cx="207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 hat erhalten: </a:t>
            </a:r>
          </a:p>
        </p:txBody>
      </p:sp>
      <p:sp>
        <p:nvSpPr>
          <p:cNvPr id="37" name="Textfeld 82"/>
          <p:cNvSpPr txBox="1"/>
          <p:nvPr/>
        </p:nvSpPr>
        <p:spPr>
          <a:xfrm>
            <a:off x="4386286" y="5298326"/>
            <a:ext cx="5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</a:p>
        </p:txBody>
      </p:sp>
      <p:sp>
        <p:nvSpPr>
          <p:cNvPr id="38" name="Textfeld 83"/>
          <p:cNvSpPr txBox="1"/>
          <p:nvPr/>
        </p:nvSpPr>
        <p:spPr>
          <a:xfrm>
            <a:off x="4660713" y="5298326"/>
            <a:ext cx="48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</a:p>
        </p:txBody>
      </p:sp>
      <p:sp>
        <p:nvSpPr>
          <p:cNvPr id="39" name="Textfeld 85"/>
          <p:cNvSpPr txBox="1"/>
          <p:nvPr/>
        </p:nvSpPr>
        <p:spPr>
          <a:xfrm>
            <a:off x="1442466" y="3963575"/>
            <a:ext cx="267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 muss noch senden:</a:t>
            </a:r>
          </a:p>
        </p:txBody>
      </p:sp>
      <p:sp>
        <p:nvSpPr>
          <p:cNvPr id="40" name="Textfeld 86"/>
          <p:cNvSpPr txBox="1"/>
          <p:nvPr/>
        </p:nvSpPr>
        <p:spPr>
          <a:xfrm>
            <a:off x="1442466" y="4638109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Unterwegs:</a:t>
            </a:r>
          </a:p>
        </p:txBody>
      </p:sp>
      <p:sp>
        <p:nvSpPr>
          <p:cNvPr id="41" name="Textfeld 87"/>
          <p:cNvSpPr txBox="1"/>
          <p:nvPr/>
        </p:nvSpPr>
        <p:spPr>
          <a:xfrm>
            <a:off x="3959742" y="3963575"/>
            <a:ext cx="37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A,</a:t>
            </a:r>
          </a:p>
        </p:txBody>
      </p:sp>
      <p:sp>
        <p:nvSpPr>
          <p:cNvPr id="42" name="Textfeld 88"/>
          <p:cNvSpPr txBox="1"/>
          <p:nvPr/>
        </p:nvSpPr>
        <p:spPr>
          <a:xfrm>
            <a:off x="4189935" y="3963575"/>
            <a:ext cx="36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B,</a:t>
            </a:r>
          </a:p>
        </p:txBody>
      </p:sp>
      <p:sp>
        <p:nvSpPr>
          <p:cNvPr id="43" name="Textfeld 89"/>
          <p:cNvSpPr txBox="1"/>
          <p:nvPr/>
        </p:nvSpPr>
        <p:spPr>
          <a:xfrm>
            <a:off x="4413512" y="3963575"/>
            <a:ext cx="36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C,</a:t>
            </a:r>
          </a:p>
        </p:txBody>
      </p:sp>
      <p:sp>
        <p:nvSpPr>
          <p:cNvPr id="44" name="Textfeld 90"/>
          <p:cNvSpPr txBox="1"/>
          <p:nvPr/>
        </p:nvSpPr>
        <p:spPr>
          <a:xfrm>
            <a:off x="4622214" y="3963575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</a:t>
            </a:r>
          </a:p>
        </p:txBody>
      </p:sp>
      <p:sp>
        <p:nvSpPr>
          <p:cNvPr id="45" name="Textfeld 91"/>
          <p:cNvSpPr txBox="1"/>
          <p:nvPr/>
        </p:nvSpPr>
        <p:spPr>
          <a:xfrm>
            <a:off x="3976093" y="463810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Textfeld 92"/>
          <p:cNvSpPr txBox="1"/>
          <p:nvPr/>
        </p:nvSpPr>
        <p:spPr>
          <a:xfrm>
            <a:off x="4105188" y="46381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7" name="Textfeld 93"/>
          <p:cNvSpPr txBox="1"/>
          <p:nvPr/>
        </p:nvSpPr>
        <p:spPr>
          <a:xfrm>
            <a:off x="4322656" y="46381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8" name="Textfeld 94"/>
          <p:cNvSpPr txBox="1"/>
          <p:nvPr/>
        </p:nvSpPr>
        <p:spPr>
          <a:xfrm>
            <a:off x="4539500" y="46381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9" name="Bild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82" y="4651284"/>
            <a:ext cx="383011" cy="356157"/>
          </a:xfrm>
          <a:prstGeom prst="rect">
            <a:avLst/>
          </a:prstGeom>
        </p:spPr>
      </p:pic>
      <p:pic>
        <p:nvPicPr>
          <p:cNvPr id="50" name="Bild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3" y="4658666"/>
            <a:ext cx="383011" cy="356157"/>
          </a:xfrm>
          <a:prstGeom prst="rect">
            <a:avLst/>
          </a:prstGeom>
        </p:spPr>
      </p:pic>
      <p:pic>
        <p:nvPicPr>
          <p:cNvPr id="51" name="Bild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631" y="4658666"/>
            <a:ext cx="383011" cy="356157"/>
          </a:xfrm>
          <a:prstGeom prst="rect">
            <a:avLst/>
          </a:prstGeom>
        </p:spPr>
      </p:pic>
      <p:pic>
        <p:nvPicPr>
          <p:cNvPr id="52" name="Bild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22" y="4651284"/>
            <a:ext cx="383011" cy="356157"/>
          </a:xfrm>
          <a:prstGeom prst="rect">
            <a:avLst/>
          </a:prstGeom>
        </p:spPr>
      </p:pic>
      <p:cxnSp>
        <p:nvCxnSpPr>
          <p:cNvPr id="53" name="Gerade Verbindung 100"/>
          <p:cNvCxnSpPr/>
          <p:nvPr/>
        </p:nvCxnSpPr>
        <p:spPr>
          <a:xfrm>
            <a:off x="1530865" y="4532143"/>
            <a:ext cx="577178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103"/>
          <p:cNvCxnSpPr/>
          <p:nvPr/>
        </p:nvCxnSpPr>
        <p:spPr>
          <a:xfrm>
            <a:off x="1530865" y="5165898"/>
            <a:ext cx="577178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D8F138-26C9-6445-8E78-5CFF3FFB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2778 0.0777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847 0.07801 " pathEditMode="relative" ptsTypes="AA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4.81481E-6 L 0.02865 0.0763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639 0.07801 " pathEditMode="relative" ptsTypes="AA">
                                      <p:cBhvr>
                                        <p:cTn id="1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2 L 0.02344 0.0754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381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92 L 0.03629 0.1071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5 0.10833 " pathEditMode="relative" ptsTypes="AA">
                                      <p:cBhvr>
                                        <p:cTn id="2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7 L 0.02639 0.0763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84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673 0.07801 " pathEditMode="relative" ptsTypes="AA">
                                      <p:cBhvr>
                                        <p:cTn id="2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2.22222E-6 L 0.04445 0.10879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544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9 0.07685 " pathEditMode="relative" ptsTypes="AA">
                                      <p:cBhvr>
                                        <p:cTn id="2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28 0.10926 " pathEditMode="relative" ptsTypes="AA">
                                      <p:cBhvr>
                                        <p:cTn id="2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2" grpId="0"/>
      <p:bldP spid="33" grpId="0" animBg="1"/>
      <p:bldP spid="34" grpId="0"/>
      <p:bldP spid="34" grpId="1"/>
      <p:bldP spid="35" grpId="0"/>
      <p:bldP spid="35" grpId="1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Paketvermittlung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600" b="1"/>
              <a:t>Nachteile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Aufteilung der Nachricht erfordert Duplizieren der Header-Informationen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Reihenfolgeprobleme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Geforderte Dienstgüte schwierig zu garantieren.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sz="2600" b="1"/>
              <a:t>Vorteile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Begrenzung der Paketgröße kann sicherstellen, dass kein einzelnes Paket eine Leitung zu lange belegt.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Pfade müssen nicht vor der Datenübertragung eingerichtet werden</a:t>
            </a:r>
            <a:endParaRPr/>
          </a:p>
          <a:p>
            <a:pPr>
              <a:lnSpc>
                <a:spcPct val="80000"/>
              </a:lnSpc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370F-B4A2-8E4F-AB04-956E9A27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28</a:t>
            </a:fld>
            <a:endParaRPr 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803274"/>
          </a:xfrm>
        </p:spPr>
        <p:txBody>
          <a:bodyPr/>
          <a:lstStyle/>
          <a:p>
            <a:pPr>
              <a:defRPr/>
            </a:pPr>
            <a:r>
              <a:t>Leitungs- vs Paketvermittlung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776044" y="1168401"/>
            <a:ext cx="5591913" cy="50523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4AFD8-D3C8-CA4A-A637-D9827DAA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91B97-AB59-204F-A64B-A939773D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29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Inhalt von Kapitel 4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t>Ziele und Rahmenbedingungen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Wegewahl auf anderen Schichten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Vermittlung (Pfadschaltung)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Wegewahl (Routing)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Internet Protokoll (v4)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Internet Protokoll (v6)</a:t>
            </a:r>
          </a:p>
          <a:p>
            <a:pPr marL="514350" indent="-514350">
              <a:buFont typeface="+mj-lt"/>
              <a:buAutoNum type="arabicPeriod"/>
              <a:defRPr/>
            </a:pP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E3DB-F691-7646-B338-81159DEC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8A746-DAA1-4CF2-AC59-3949F776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Paket- vs. Leitungsvermittlung</a:t>
            </a:r>
            <a:endParaRPr lang="en-US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65E195C-6F0F-4B32-9DC8-CD2EDD5BF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892454"/>
              </p:ext>
            </p:extLst>
          </p:nvPr>
        </p:nvGraphicFramePr>
        <p:xfrm>
          <a:off x="628650" y="1412776"/>
          <a:ext cx="8036243" cy="478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78443">
                  <a:extLst>
                    <a:ext uri="{9D8B030D-6E8A-4147-A177-3AD203B41FA5}">
                      <a16:colId xmlns:a16="http://schemas.microsoft.com/office/drawing/2014/main" val="16947977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342673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52734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Merkmal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Leitungsvermittlung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Paketvermittlung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9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Verbindungsaufbau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nicht notwendig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1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Dedizierter physischer Pfad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3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Fixe Route der Daten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9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Reihenfolge der </a:t>
                      </a:r>
                      <a:r>
                        <a:rPr lang="de-DE"/>
                        <a:t>Daten sichergestellt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4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Fehlertoleranz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6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Bandbreite-Reservierung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Dynamisch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9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Möglicher Datenstau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Bei Verbindungsaufbau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Jederzeit bei der Übertragung eines Pakets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6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Potenziell verschwendete Bandbreite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0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„Store and Forward“ Mechanismus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517700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D1F96-BC0C-470A-A4FB-795C8573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38834-1A3B-C640-A2E4-4D889B13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782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Kapitel</a:t>
            </a:r>
            <a:r>
              <a:rPr dirty="0"/>
              <a:t> 4.4</a:t>
            </a:r>
            <a:br>
              <a:rPr dirty="0"/>
            </a:br>
            <a:r>
              <a:rPr dirty="0" err="1"/>
              <a:t>Wegewahl</a:t>
            </a:r>
            <a:r>
              <a:rPr dirty="0"/>
              <a:t> (Routing)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Internetworking Unit, </a:t>
            </a:r>
            <a:r>
              <a:rPr dirty="0" err="1"/>
              <a:t>Routingtabellen</a:t>
            </a:r>
            <a:r>
              <a:rPr dirty="0"/>
              <a:t>, </a:t>
            </a:r>
            <a:r>
              <a:rPr dirty="0" err="1"/>
              <a:t>Wegkosten</a:t>
            </a:r>
            <a:r>
              <a:rPr dirty="0"/>
              <a:t>, </a:t>
            </a:r>
            <a:br>
              <a:rPr dirty="0"/>
            </a:br>
            <a:r>
              <a:rPr dirty="0"/>
              <a:t>Quelle-</a:t>
            </a:r>
            <a:r>
              <a:rPr dirty="0" err="1"/>
              <a:t>Senken</a:t>
            </a:r>
            <a:r>
              <a:rPr dirty="0"/>
              <a:t>-Baum, </a:t>
            </a:r>
            <a:r>
              <a:rPr dirty="0" err="1"/>
              <a:t>Routingverfahren</a:t>
            </a:r>
            <a:r>
              <a:rPr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77451-5A88-0B44-AFA9-B9FCEB94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31</a:t>
            </a:fld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Begriffe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90699"/>
            <a:ext cx="7886700" cy="4386263"/>
          </a:xfrm>
        </p:spPr>
        <p:txBody>
          <a:bodyPr/>
          <a:lstStyle/>
          <a:p>
            <a:pPr>
              <a:defRPr/>
            </a:pPr>
            <a:r>
              <a:rPr lang="de-DE" dirty="0"/>
              <a:t>Routingalgorithmen beschreiben Wegewahlverfahren</a:t>
            </a:r>
          </a:p>
          <a:p>
            <a:pPr>
              <a:defRPr/>
            </a:pPr>
            <a:r>
              <a:rPr lang="de-DE" dirty="0"/>
              <a:t>Verfahrensauswahl und -ausprägung hängt ab </a:t>
            </a:r>
          </a:p>
          <a:p>
            <a:pPr lvl="1">
              <a:defRPr/>
            </a:pPr>
            <a:r>
              <a:rPr lang="de-DE" dirty="0"/>
              <a:t>von der Routingstrategie (engl. </a:t>
            </a:r>
            <a:r>
              <a:rPr lang="de-DE" dirty="0" err="1"/>
              <a:t>Policy</a:t>
            </a:r>
            <a:r>
              <a:rPr lang="de-DE" dirty="0"/>
              <a:t>)</a:t>
            </a:r>
          </a:p>
          <a:p>
            <a:pPr lvl="1">
              <a:defRPr/>
            </a:pPr>
            <a:r>
              <a:rPr lang="de-DE" dirty="0"/>
              <a:t>von den Ziel-/Kostenfunktionen</a:t>
            </a:r>
          </a:p>
          <a:p>
            <a:pPr lvl="1">
              <a:defRPr/>
            </a:pPr>
            <a:r>
              <a:rPr lang="de-DE" dirty="0"/>
              <a:t>Beispiele:</a:t>
            </a:r>
          </a:p>
          <a:p>
            <a:pPr lvl="2">
              <a:defRPr/>
            </a:pPr>
            <a:r>
              <a:rPr lang="de-DE" dirty="0"/>
              <a:t>geringe Übertragungskosten</a:t>
            </a:r>
          </a:p>
          <a:p>
            <a:pPr lvl="2">
              <a:defRPr/>
            </a:pPr>
            <a:r>
              <a:rPr lang="de-DE" dirty="0"/>
              <a:t>geringe Übertragungszeiten</a:t>
            </a:r>
          </a:p>
          <a:p>
            <a:pPr lvl="2">
              <a:defRPr/>
            </a:pPr>
            <a:r>
              <a:rPr lang="de-DE" dirty="0"/>
              <a:t>gute Leitungsauslastung</a:t>
            </a:r>
          </a:p>
          <a:p>
            <a:pPr lvl="2">
              <a:defRPr/>
            </a:pPr>
            <a:r>
              <a:rPr lang="de-DE" dirty="0"/>
              <a:t>großer Durchsatz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DAC8E-83DD-BF46-A607-4C9243DB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32</a:t>
            </a:fld>
            <a:endParaRPr lang="de-D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Begriffe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90699"/>
            <a:ext cx="7886700" cy="4386263"/>
          </a:xfrm>
        </p:spPr>
        <p:txBody>
          <a:bodyPr/>
          <a:lstStyle/>
          <a:p>
            <a:pPr>
              <a:defRPr/>
            </a:pPr>
            <a:r>
              <a:rPr lang="de-DE" dirty="0"/>
              <a:t>Routingverfahren möglichst</a:t>
            </a:r>
          </a:p>
          <a:p>
            <a:pPr lvl="1">
              <a:defRPr/>
            </a:pPr>
            <a:r>
              <a:rPr lang="de-DE" dirty="0"/>
              <a:t>einfach (algorithmische Komplexität, Netz-Overhead)</a:t>
            </a:r>
          </a:p>
          <a:p>
            <a:pPr lvl="1">
              <a:defRPr/>
            </a:pPr>
            <a:r>
              <a:rPr lang="de-DE" dirty="0"/>
              <a:t>adaptiv (Last, Topologie)</a:t>
            </a:r>
          </a:p>
          <a:p>
            <a:pPr lvl="1">
              <a:defRPr/>
            </a:pPr>
            <a:r>
              <a:rPr lang="de-DE" dirty="0"/>
              <a:t>robust (bei Fehlern)</a:t>
            </a:r>
          </a:p>
          <a:p>
            <a:pPr lvl="1">
              <a:defRPr/>
            </a:pPr>
            <a:r>
              <a:rPr lang="de-DE" dirty="0"/>
              <a:t>fair </a:t>
            </a:r>
          </a:p>
          <a:p>
            <a:pPr>
              <a:defRPr/>
            </a:pPr>
            <a:r>
              <a:rPr lang="de-DE" dirty="0"/>
              <a:t>Grundlage ist die Routingtabelle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32C6C-CD7A-A746-9E61-5B102502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33</a:t>
            </a:fld>
            <a:endParaRPr lang="de-D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Probleme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524000"/>
            <a:ext cx="7886700" cy="4652963"/>
          </a:xfrm>
        </p:spPr>
        <p:txBody>
          <a:bodyPr/>
          <a:lstStyle/>
          <a:p>
            <a:pPr>
              <a:defRPr/>
            </a:pPr>
            <a:r>
              <a:t>Zielkonflikte</a:t>
            </a:r>
          </a:p>
          <a:p>
            <a:pPr>
              <a:defRPr/>
            </a:pPr>
            <a:r>
              <a:t>Beschreibung der Topologie</a:t>
            </a:r>
          </a:p>
          <a:p>
            <a:pPr lvl="1">
              <a:defRPr/>
            </a:pPr>
            <a:r>
              <a:t>wie beschrieben (Leitungen, Knoten, Kosten)</a:t>
            </a:r>
          </a:p>
          <a:p>
            <a:pPr lvl="1">
              <a:defRPr/>
            </a:pPr>
            <a:r>
              <a:t>vollständig / partiell</a:t>
            </a:r>
          </a:p>
          <a:p>
            <a:pPr>
              <a:defRPr/>
            </a:pPr>
            <a:r>
              <a:t>Berechnung</a:t>
            </a:r>
          </a:p>
          <a:p>
            <a:pPr lvl="1">
              <a:defRPr/>
            </a:pPr>
            <a:r>
              <a:t>Wo? (zentral / dezentral)</a:t>
            </a:r>
          </a:p>
          <a:p>
            <a:pPr lvl="1">
              <a:defRPr/>
            </a:pPr>
            <a:r>
              <a:t>Welche Informationen werden vom Algorithmus benötigt?</a:t>
            </a:r>
          </a:p>
          <a:p>
            <a:pPr lvl="1">
              <a:defRPr/>
            </a:pPr>
            <a:r>
              <a:t>Wie werden diese Informationen bereitgestellt?</a:t>
            </a:r>
          </a:p>
          <a:p>
            <a:pPr lvl="1">
              <a:defRPr/>
            </a:pPr>
            <a:r>
              <a:t>Welche Ereignisse stoßen die Berechnung an?</a:t>
            </a:r>
          </a:p>
          <a:p>
            <a:pPr lvl="1">
              <a:defRPr/>
            </a:pPr>
            <a:r>
              <a:t>Wann wird ein neuer Weg aktiviert?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AE5A7-6C2B-394C-A533-313E37A8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34</a:t>
            </a:fld>
            <a:endParaRPr lang="de-D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Verkehrsschild als Basis für Wegewahlentscheidung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4572000"/>
            <a:ext cx="7886700" cy="1604962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600"/>
              <a:t>Beschriftung ist nur am Standort des Schildes sinnvoll.</a:t>
            </a:r>
            <a:endParaRPr/>
          </a:p>
          <a:p>
            <a:pPr lvl="1">
              <a:defRPr/>
            </a:pPr>
            <a:r>
              <a:rPr sz="2200"/>
              <a:t>verschiedene Wege (geradeaus A6, rechts A73 )</a:t>
            </a:r>
            <a:endParaRPr/>
          </a:p>
          <a:p>
            <a:pPr lvl="1">
              <a:defRPr/>
            </a:pPr>
            <a:r>
              <a:rPr sz="2200"/>
              <a:t>indirekt erreichbare Ziele (Regensburg über A3)</a:t>
            </a:r>
            <a:endParaRPr/>
          </a:p>
          <a:p>
            <a:pPr lvl="1">
              <a:defRPr/>
            </a:pPr>
            <a:r>
              <a:rPr sz="2200"/>
              <a:t>direkt erreichbare Ziele (Flughafen, Messe)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690689"/>
            <a:ext cx="5829300" cy="27135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3A75C-C2A5-5C45-BBEA-74839089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35</a:t>
            </a:fld>
            <a:endParaRPr lang="de-D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0091"/>
          </a:xfrm>
        </p:spPr>
        <p:txBody>
          <a:bodyPr/>
          <a:lstStyle/>
          <a:p>
            <a:r>
              <a:rPr lang="de-DE" dirty="0"/>
              <a:t>Subnetze (Animation)</a:t>
            </a:r>
          </a:p>
        </p:txBody>
      </p:sp>
      <p:grpSp>
        <p:nvGrpSpPr>
          <p:cNvPr id="8" name="Gruppierung 3"/>
          <p:cNvGrpSpPr/>
          <p:nvPr/>
        </p:nvGrpSpPr>
        <p:grpSpPr>
          <a:xfrm>
            <a:off x="1891200" y="1851570"/>
            <a:ext cx="2466255" cy="1452778"/>
            <a:chOff x="1891200" y="1711870"/>
            <a:chExt cx="2466255" cy="1452778"/>
          </a:xfrm>
        </p:grpSpPr>
        <p:pic>
          <p:nvPicPr>
            <p:cNvPr id="9" name="Bild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1200" y="1711870"/>
              <a:ext cx="2466255" cy="1452778"/>
            </a:xfrm>
            <a:prstGeom prst="rect">
              <a:avLst/>
            </a:prstGeom>
          </p:spPr>
        </p:pic>
        <p:sp>
          <p:nvSpPr>
            <p:cNvPr id="10" name="Textfeld 2"/>
            <p:cNvSpPr txBox="1"/>
            <p:nvPr/>
          </p:nvSpPr>
          <p:spPr>
            <a:xfrm>
              <a:off x="2595573" y="2360805"/>
              <a:ext cx="1107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Subnetz 1</a:t>
              </a:r>
            </a:p>
          </p:txBody>
        </p:sp>
      </p:grpSp>
      <p:grpSp>
        <p:nvGrpSpPr>
          <p:cNvPr id="11" name="Gruppierung 23"/>
          <p:cNvGrpSpPr/>
          <p:nvPr/>
        </p:nvGrpSpPr>
        <p:grpSpPr>
          <a:xfrm>
            <a:off x="6181563" y="1851570"/>
            <a:ext cx="2466255" cy="1452778"/>
            <a:chOff x="6181563" y="1711870"/>
            <a:chExt cx="2466255" cy="1452778"/>
          </a:xfrm>
        </p:grpSpPr>
        <p:pic>
          <p:nvPicPr>
            <p:cNvPr id="12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1563" y="1711870"/>
              <a:ext cx="2466255" cy="1452778"/>
            </a:xfrm>
            <a:prstGeom prst="rect">
              <a:avLst/>
            </a:prstGeom>
          </p:spPr>
        </p:pic>
        <p:sp>
          <p:nvSpPr>
            <p:cNvPr id="13" name="Textfeld 85"/>
            <p:cNvSpPr txBox="1"/>
            <p:nvPr/>
          </p:nvSpPr>
          <p:spPr>
            <a:xfrm>
              <a:off x="6898200" y="2360805"/>
              <a:ext cx="1107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Subnetz 2</a:t>
              </a:r>
            </a:p>
          </p:txBody>
        </p:sp>
      </p:grpSp>
      <p:grpSp>
        <p:nvGrpSpPr>
          <p:cNvPr id="14" name="Gruppierung 6"/>
          <p:cNvGrpSpPr/>
          <p:nvPr/>
        </p:nvGrpSpPr>
        <p:grpSpPr>
          <a:xfrm>
            <a:off x="1891200" y="4185410"/>
            <a:ext cx="2466255" cy="1452778"/>
            <a:chOff x="1891200" y="4045710"/>
            <a:chExt cx="2466255" cy="1452778"/>
          </a:xfrm>
        </p:grpSpPr>
        <p:pic>
          <p:nvPicPr>
            <p:cNvPr id="15" name="Bild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1200" y="4045710"/>
              <a:ext cx="2466255" cy="1452778"/>
            </a:xfrm>
            <a:prstGeom prst="rect">
              <a:avLst/>
            </a:prstGeom>
          </p:spPr>
        </p:pic>
        <p:sp>
          <p:nvSpPr>
            <p:cNvPr id="16" name="Textfeld 86"/>
            <p:cNvSpPr txBox="1"/>
            <p:nvPr/>
          </p:nvSpPr>
          <p:spPr>
            <a:xfrm>
              <a:off x="2595573" y="4691541"/>
              <a:ext cx="1107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Subnetz 3</a:t>
              </a:r>
            </a:p>
          </p:txBody>
        </p:sp>
      </p:grpSp>
      <p:grpSp>
        <p:nvGrpSpPr>
          <p:cNvPr id="17" name="Gruppierung 12"/>
          <p:cNvGrpSpPr/>
          <p:nvPr/>
        </p:nvGrpSpPr>
        <p:grpSpPr>
          <a:xfrm>
            <a:off x="6181563" y="4185410"/>
            <a:ext cx="2466255" cy="1452778"/>
            <a:chOff x="6181563" y="4045710"/>
            <a:chExt cx="2466255" cy="1452778"/>
          </a:xfrm>
        </p:grpSpPr>
        <p:pic>
          <p:nvPicPr>
            <p:cNvPr id="18" name="Bild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1563" y="4045710"/>
              <a:ext cx="2466255" cy="1452778"/>
            </a:xfrm>
            <a:prstGeom prst="rect">
              <a:avLst/>
            </a:prstGeom>
          </p:spPr>
        </p:pic>
        <p:sp>
          <p:nvSpPr>
            <p:cNvPr id="19" name="Textfeld 87"/>
            <p:cNvSpPr txBox="1"/>
            <p:nvPr/>
          </p:nvSpPr>
          <p:spPr>
            <a:xfrm>
              <a:off x="6898200" y="4691541"/>
              <a:ext cx="1107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Subnetz 4</a:t>
              </a:r>
            </a:p>
          </p:txBody>
        </p:sp>
      </p:grpSp>
      <p:cxnSp>
        <p:nvCxnSpPr>
          <p:cNvPr id="20" name="Gerade Verbindung mit Pfeil 114"/>
          <p:cNvCxnSpPr/>
          <p:nvPr/>
        </p:nvCxnSpPr>
        <p:spPr>
          <a:xfrm flipV="1">
            <a:off x="3202042" y="3902698"/>
            <a:ext cx="0" cy="29897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15"/>
          <p:cNvCxnSpPr/>
          <p:nvPr/>
        </p:nvCxnSpPr>
        <p:spPr>
          <a:xfrm flipV="1">
            <a:off x="3202042" y="3911526"/>
            <a:ext cx="0" cy="29897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72"/>
          <p:cNvCxnSpPr/>
          <p:nvPr/>
        </p:nvCxnSpPr>
        <p:spPr>
          <a:xfrm flipV="1">
            <a:off x="3191401" y="3203269"/>
            <a:ext cx="0" cy="3059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73"/>
          <p:cNvCxnSpPr/>
          <p:nvPr/>
        </p:nvCxnSpPr>
        <p:spPr>
          <a:xfrm flipV="1">
            <a:off x="3191401" y="3203269"/>
            <a:ext cx="0" cy="30590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42"/>
          <p:cNvSpPr/>
          <p:nvPr/>
        </p:nvSpPr>
        <p:spPr>
          <a:xfrm>
            <a:off x="5427070" y="5631770"/>
            <a:ext cx="3443757" cy="1081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Rechteck 9"/>
          <p:cNvSpPr/>
          <p:nvPr/>
        </p:nvSpPr>
        <p:spPr>
          <a:xfrm>
            <a:off x="2879863" y="3498586"/>
            <a:ext cx="623075" cy="4129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IWU</a:t>
            </a:r>
          </a:p>
        </p:txBody>
      </p:sp>
      <p:sp>
        <p:nvSpPr>
          <p:cNvPr id="26" name="Rechteck 10"/>
          <p:cNvSpPr/>
          <p:nvPr/>
        </p:nvSpPr>
        <p:spPr>
          <a:xfrm>
            <a:off x="4957843" y="2608817"/>
            <a:ext cx="623075" cy="4129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IWU</a:t>
            </a:r>
          </a:p>
        </p:txBody>
      </p:sp>
      <p:sp>
        <p:nvSpPr>
          <p:cNvPr id="27" name="Rechteck 11"/>
          <p:cNvSpPr/>
          <p:nvPr/>
        </p:nvSpPr>
        <p:spPr>
          <a:xfrm>
            <a:off x="4972529" y="4954332"/>
            <a:ext cx="623075" cy="4129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IWU</a:t>
            </a:r>
          </a:p>
        </p:txBody>
      </p:sp>
      <p:sp>
        <p:nvSpPr>
          <p:cNvPr id="28" name="Rechteck 13"/>
          <p:cNvSpPr/>
          <p:nvPr/>
        </p:nvSpPr>
        <p:spPr>
          <a:xfrm>
            <a:off x="2198134" y="1173823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Rechteck 14"/>
          <p:cNvSpPr/>
          <p:nvPr/>
        </p:nvSpPr>
        <p:spPr>
          <a:xfrm>
            <a:off x="3611827" y="1173823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Rechteck 15"/>
          <p:cNvSpPr/>
          <p:nvPr/>
        </p:nvSpPr>
        <p:spPr>
          <a:xfrm>
            <a:off x="1019235" y="432446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Rechteck 16"/>
          <p:cNvSpPr/>
          <p:nvPr/>
        </p:nvSpPr>
        <p:spPr>
          <a:xfrm>
            <a:off x="1019235" y="5373622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Rechteck 17"/>
          <p:cNvSpPr/>
          <p:nvPr/>
        </p:nvSpPr>
        <p:spPr>
          <a:xfrm>
            <a:off x="2232359" y="6426628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18"/>
          <p:cNvSpPr/>
          <p:nvPr/>
        </p:nvSpPr>
        <p:spPr>
          <a:xfrm>
            <a:off x="3646052" y="6426628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Rechteck 19"/>
          <p:cNvSpPr/>
          <p:nvPr/>
        </p:nvSpPr>
        <p:spPr>
          <a:xfrm>
            <a:off x="5894545" y="118278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20"/>
          <p:cNvSpPr/>
          <p:nvPr/>
        </p:nvSpPr>
        <p:spPr>
          <a:xfrm>
            <a:off x="7308238" y="118278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56936" y="17975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1837200" y="50000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>
            <a:off x="6702021" y="22162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/>
          <p:cNvSpPr/>
          <p:nvPr/>
        </p:nvSpPr>
        <p:spPr>
          <a:xfrm>
            <a:off x="4294528" y="2765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>
            <a:off x="6127563" y="51080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294528" y="51080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8164586" y="238742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32"/>
          <p:cNvSpPr txBox="1"/>
          <p:nvPr/>
        </p:nvSpPr>
        <p:spPr>
          <a:xfrm>
            <a:off x="2485152" y="1122891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44" name="Textfeld 33"/>
          <p:cNvSpPr txBox="1"/>
          <p:nvPr/>
        </p:nvSpPr>
        <p:spPr>
          <a:xfrm>
            <a:off x="6138683" y="1142151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45" name="Textfeld 34"/>
          <p:cNvSpPr txBox="1"/>
          <p:nvPr/>
        </p:nvSpPr>
        <p:spPr>
          <a:xfrm>
            <a:off x="2519377" y="6344170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cxnSp>
        <p:nvCxnSpPr>
          <p:cNvPr id="46" name="Gerade Verbindung mit Pfeil 36"/>
          <p:cNvCxnSpPr/>
          <p:nvPr/>
        </p:nvCxnSpPr>
        <p:spPr>
          <a:xfrm flipV="1">
            <a:off x="4402528" y="2815287"/>
            <a:ext cx="555315" cy="449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35"/>
          <p:cNvCxnSpPr/>
          <p:nvPr/>
        </p:nvCxnSpPr>
        <p:spPr>
          <a:xfrm flipV="1">
            <a:off x="4402528" y="2815287"/>
            <a:ext cx="555315" cy="449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37"/>
          <p:cNvSpPr txBox="1"/>
          <p:nvPr/>
        </p:nvSpPr>
        <p:spPr>
          <a:xfrm rot="16200000">
            <a:off x="747988" y="4804471"/>
            <a:ext cx="75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49" name="Rechteck 38"/>
          <p:cNvSpPr/>
          <p:nvPr/>
        </p:nvSpPr>
        <p:spPr>
          <a:xfrm>
            <a:off x="5738639" y="6099594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0" name="Textfeld 39"/>
          <p:cNvSpPr txBox="1"/>
          <p:nvPr/>
        </p:nvSpPr>
        <p:spPr>
          <a:xfrm>
            <a:off x="6025657" y="6090194"/>
            <a:ext cx="2211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DEE	(Dateneinrichtungen)</a:t>
            </a:r>
          </a:p>
        </p:txBody>
      </p:sp>
      <p:sp>
        <p:nvSpPr>
          <p:cNvPr id="51" name="Oval 50"/>
          <p:cNvSpPr/>
          <p:nvPr/>
        </p:nvSpPr>
        <p:spPr>
          <a:xfrm>
            <a:off x="5917657" y="650515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41"/>
          <p:cNvSpPr txBox="1"/>
          <p:nvPr/>
        </p:nvSpPr>
        <p:spPr>
          <a:xfrm>
            <a:off x="6025657" y="6406952"/>
            <a:ext cx="2936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SNAP	(Subnetwork Attachment Point)</a:t>
            </a:r>
          </a:p>
        </p:txBody>
      </p:sp>
      <p:cxnSp>
        <p:nvCxnSpPr>
          <p:cNvPr id="53" name="Gerade Verbindung mit Pfeil 43"/>
          <p:cNvCxnSpPr/>
          <p:nvPr/>
        </p:nvCxnSpPr>
        <p:spPr>
          <a:xfrm>
            <a:off x="1306253" y="4467903"/>
            <a:ext cx="546763" cy="5480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44"/>
          <p:cNvCxnSpPr/>
          <p:nvPr/>
        </p:nvCxnSpPr>
        <p:spPr>
          <a:xfrm>
            <a:off x="1306253" y="4467903"/>
            <a:ext cx="546763" cy="54800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1"/>
          <p:cNvCxnSpPr/>
          <p:nvPr/>
        </p:nvCxnSpPr>
        <p:spPr>
          <a:xfrm flipV="1">
            <a:off x="1306253" y="5092275"/>
            <a:ext cx="546763" cy="42478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2"/>
          <p:cNvCxnSpPr/>
          <p:nvPr/>
        </p:nvCxnSpPr>
        <p:spPr>
          <a:xfrm flipV="1">
            <a:off x="1306253" y="5092275"/>
            <a:ext cx="546763" cy="42478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7"/>
          <p:cNvCxnSpPr/>
          <p:nvPr/>
        </p:nvCxnSpPr>
        <p:spPr>
          <a:xfrm flipV="1">
            <a:off x="4402528" y="5160802"/>
            <a:ext cx="570001" cy="12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8"/>
          <p:cNvCxnSpPr/>
          <p:nvPr/>
        </p:nvCxnSpPr>
        <p:spPr>
          <a:xfrm flipV="1">
            <a:off x="4402528" y="5160802"/>
            <a:ext cx="570001" cy="12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64"/>
          <p:cNvCxnSpPr>
            <a:stCxn id="27" idx="3"/>
            <a:endCxn id="40" idx="2"/>
          </p:cNvCxnSpPr>
          <p:nvPr/>
        </p:nvCxnSpPr>
        <p:spPr>
          <a:xfrm>
            <a:off x="5595604" y="5160802"/>
            <a:ext cx="531959" cy="12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65"/>
          <p:cNvCxnSpPr>
            <a:stCxn id="27" idx="3"/>
            <a:endCxn id="40" idx="2"/>
          </p:cNvCxnSpPr>
          <p:nvPr/>
        </p:nvCxnSpPr>
        <p:spPr>
          <a:xfrm>
            <a:off x="5595604" y="5160802"/>
            <a:ext cx="531959" cy="12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82"/>
          <p:cNvCxnSpPr/>
          <p:nvPr/>
        </p:nvCxnSpPr>
        <p:spPr>
          <a:xfrm>
            <a:off x="5580112" y="2815287"/>
            <a:ext cx="556888" cy="524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83"/>
          <p:cNvCxnSpPr/>
          <p:nvPr/>
        </p:nvCxnSpPr>
        <p:spPr>
          <a:xfrm>
            <a:off x="5580112" y="2815287"/>
            <a:ext cx="556888" cy="524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88"/>
          <p:cNvCxnSpPr/>
          <p:nvPr/>
        </p:nvCxnSpPr>
        <p:spPr>
          <a:xfrm>
            <a:off x="6038054" y="1469660"/>
            <a:ext cx="679783" cy="7624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89"/>
          <p:cNvCxnSpPr/>
          <p:nvPr/>
        </p:nvCxnSpPr>
        <p:spPr>
          <a:xfrm>
            <a:off x="6038054" y="1469660"/>
            <a:ext cx="679783" cy="76240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90"/>
          <p:cNvCxnSpPr/>
          <p:nvPr/>
        </p:nvCxnSpPr>
        <p:spPr>
          <a:xfrm flipV="1">
            <a:off x="6794205" y="1453844"/>
            <a:ext cx="657542" cy="7624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91"/>
          <p:cNvCxnSpPr/>
          <p:nvPr/>
        </p:nvCxnSpPr>
        <p:spPr>
          <a:xfrm flipV="1">
            <a:off x="6794205" y="1453844"/>
            <a:ext cx="657542" cy="76240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100"/>
          <p:cNvCxnSpPr/>
          <p:nvPr/>
        </p:nvCxnSpPr>
        <p:spPr>
          <a:xfrm flipH="1" flipV="1">
            <a:off x="3152542" y="5592563"/>
            <a:ext cx="637019" cy="83406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101"/>
          <p:cNvCxnSpPr/>
          <p:nvPr/>
        </p:nvCxnSpPr>
        <p:spPr>
          <a:xfrm flipH="1" flipV="1">
            <a:off x="3152542" y="5592563"/>
            <a:ext cx="637019" cy="83406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102"/>
          <p:cNvCxnSpPr/>
          <p:nvPr/>
        </p:nvCxnSpPr>
        <p:spPr>
          <a:xfrm flipV="1">
            <a:off x="3149120" y="1460697"/>
            <a:ext cx="606216" cy="3526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103"/>
          <p:cNvCxnSpPr/>
          <p:nvPr/>
        </p:nvCxnSpPr>
        <p:spPr>
          <a:xfrm flipV="1">
            <a:off x="3149120" y="1460697"/>
            <a:ext cx="606216" cy="3526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104"/>
          <p:cNvCxnSpPr/>
          <p:nvPr/>
        </p:nvCxnSpPr>
        <p:spPr>
          <a:xfrm flipH="1" flipV="1">
            <a:off x="2341643" y="1460697"/>
            <a:ext cx="731109" cy="3526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105"/>
          <p:cNvCxnSpPr/>
          <p:nvPr/>
        </p:nvCxnSpPr>
        <p:spPr>
          <a:xfrm flipH="1" flipV="1">
            <a:off x="2341643" y="1460697"/>
            <a:ext cx="731109" cy="3526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060358" y="5500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mit Pfeil 133"/>
          <p:cNvCxnSpPr/>
          <p:nvPr/>
        </p:nvCxnSpPr>
        <p:spPr>
          <a:xfrm flipV="1">
            <a:off x="2375868" y="5592563"/>
            <a:ext cx="700306" cy="83406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134"/>
          <p:cNvCxnSpPr/>
          <p:nvPr/>
        </p:nvCxnSpPr>
        <p:spPr>
          <a:xfrm flipV="1">
            <a:off x="2375868" y="5592563"/>
            <a:ext cx="700306" cy="83406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hteck 149"/>
          <p:cNvSpPr/>
          <p:nvPr/>
        </p:nvSpPr>
        <p:spPr>
          <a:xfrm>
            <a:off x="5427070" y="5690899"/>
            <a:ext cx="598587" cy="32919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IWU</a:t>
            </a:r>
          </a:p>
        </p:txBody>
      </p:sp>
      <p:sp>
        <p:nvSpPr>
          <p:cNvPr id="77" name="Textfeld 150"/>
          <p:cNvSpPr txBox="1"/>
          <p:nvPr/>
        </p:nvSpPr>
        <p:spPr>
          <a:xfrm>
            <a:off x="6025657" y="5690899"/>
            <a:ext cx="1718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Internetworking Unit</a:t>
            </a:r>
          </a:p>
        </p:txBody>
      </p:sp>
      <p:cxnSp>
        <p:nvCxnSpPr>
          <p:cNvPr id="78" name="Gerade Verbindung mit Pfeil 151"/>
          <p:cNvCxnSpPr/>
          <p:nvPr/>
        </p:nvCxnSpPr>
        <p:spPr>
          <a:xfrm flipV="1">
            <a:off x="8218586" y="1296996"/>
            <a:ext cx="375232" cy="109042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152"/>
          <p:cNvCxnSpPr/>
          <p:nvPr/>
        </p:nvCxnSpPr>
        <p:spPr>
          <a:xfrm flipV="1">
            <a:off x="8218586" y="1296996"/>
            <a:ext cx="375232" cy="109042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157"/>
          <p:cNvCxnSpPr/>
          <p:nvPr/>
        </p:nvCxnSpPr>
        <p:spPr>
          <a:xfrm flipV="1">
            <a:off x="8686002" y="2232066"/>
            <a:ext cx="457998" cy="55027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158"/>
          <p:cNvCxnSpPr/>
          <p:nvPr/>
        </p:nvCxnSpPr>
        <p:spPr>
          <a:xfrm flipV="1">
            <a:off x="8686002" y="2232066"/>
            <a:ext cx="457998" cy="550277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164"/>
          <p:cNvCxnSpPr/>
          <p:nvPr/>
        </p:nvCxnSpPr>
        <p:spPr>
          <a:xfrm flipV="1">
            <a:off x="8552386" y="4533900"/>
            <a:ext cx="555616" cy="35159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165"/>
          <p:cNvCxnSpPr/>
          <p:nvPr/>
        </p:nvCxnSpPr>
        <p:spPr>
          <a:xfrm flipV="1">
            <a:off x="8552386" y="4533900"/>
            <a:ext cx="555616" cy="35159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8460202" y="486967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Oval 84"/>
          <p:cNvSpPr/>
          <p:nvPr/>
        </p:nvSpPr>
        <p:spPr>
          <a:xfrm>
            <a:off x="8593818" y="27665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/>
          <p:cNvSpPr/>
          <p:nvPr/>
        </p:nvSpPr>
        <p:spPr>
          <a:xfrm>
            <a:off x="6137806" y="27665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Oval 86"/>
          <p:cNvSpPr/>
          <p:nvPr/>
        </p:nvSpPr>
        <p:spPr>
          <a:xfrm>
            <a:off x="3138042" y="315091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Oval 87"/>
          <p:cNvSpPr/>
          <p:nvPr/>
        </p:nvSpPr>
        <p:spPr>
          <a:xfrm>
            <a:off x="3146392" y="414141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49D11-A792-E647-853A-02C3F945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BD984-BFB6-4148-87F3-F5251B9F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4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8" grpId="0"/>
      <p:bldP spid="49" grpId="0" animBg="1"/>
      <p:bldP spid="50" grpId="0"/>
      <p:bldP spid="51" grpId="0" animBg="1"/>
      <p:bldP spid="52" grpId="0"/>
      <p:bldP spid="73" grpId="0" animBg="1"/>
      <p:bldP spid="76" grpId="0" animBg="1"/>
      <p:bldP spid="77" grpId="0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Struktur einer IWU </a:t>
            </a:r>
            <a:br>
              <a:rPr/>
            </a:br>
            <a:r>
              <a:t>(Engl. Inter(net)working Unit)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93033" y="2271525"/>
            <a:ext cx="5957934" cy="39674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TextBox 6"/>
          <p:cNvSpPr>
            <a:spLocks/>
          </p:cNvSpPr>
          <p:nvPr/>
        </p:nvSpPr>
        <p:spPr bwMode="auto">
          <a:xfrm>
            <a:off x="628650" y="1690689"/>
            <a:ext cx="660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sz="2400"/>
              <a:t>Bsp.: Router/Gateway  zwischen Subnetzen A und B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FDD11-257A-B344-9BBA-CE14F716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37</a:t>
            </a:fld>
            <a:endParaRPr lang="de-D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dirty="0" err="1"/>
              <a:t>Aufgaben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IWU</a:t>
            </a:r>
            <a:br>
              <a:rPr dirty="0"/>
            </a:br>
            <a:r>
              <a:rPr dirty="0"/>
              <a:t>(</a:t>
            </a:r>
            <a:r>
              <a:rPr lang="de-AT" dirty="0"/>
              <a:t>dt. "</a:t>
            </a:r>
            <a:r>
              <a:rPr dirty="0" err="1"/>
              <a:t>Kopplungseinheit</a:t>
            </a:r>
            <a:r>
              <a:rPr lang="de-AT" dirty="0"/>
              <a:t>"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968499"/>
            <a:ext cx="7886700" cy="4208463"/>
          </a:xfrm>
        </p:spPr>
        <p:txBody>
          <a:bodyPr/>
          <a:lstStyle/>
          <a:p>
            <a:pPr>
              <a:lnSpc>
                <a:spcPct val="104999"/>
              </a:lnSpc>
              <a:defRPr/>
            </a:pPr>
            <a:r>
              <a:rPr lang="de-DE" sz="2600" dirty="0"/>
              <a:t>(Sub-)Netzgrenzen-übergreifende Adressierung/ Adressabbildung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Anpassung von Nachrichten bzgl. der PDU-Struktur (z.B.: Länge bzw. Größe)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Abbildung von Diensten (verbindungsorientiert bzw. verbindungslos) und Dienstgüteparametern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Abbilden von Protokollparametern (z.B. Fenster, </a:t>
            </a:r>
            <a:r>
              <a:rPr lang="de-DE" sz="2600" dirty="0" err="1"/>
              <a:t>Timer</a:t>
            </a:r>
            <a:r>
              <a:rPr lang="de-DE" sz="2600" dirty="0"/>
              <a:t>)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Anpassen von Fehlerbehandlungs- und Meldemechanismen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Globale </a:t>
            </a:r>
            <a:r>
              <a:rPr lang="de-DE" sz="2600" dirty="0" err="1"/>
              <a:t>Wegewahl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3A9B-45C3-9443-BEB3-5F456E44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38</a:t>
            </a:fld>
            <a:endParaRPr lang="de-D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73168" cy="843558"/>
          </a:xfrm>
        </p:spPr>
        <p:txBody>
          <a:bodyPr>
            <a:normAutofit/>
          </a:bodyPr>
          <a:lstStyle/>
          <a:p>
            <a:r>
              <a:rPr lang="de-DE" dirty="0"/>
              <a:t>Bsp.: </a:t>
            </a:r>
            <a:r>
              <a:rPr lang="de-DE" dirty="0" err="1"/>
              <a:t>Wegewahl</a:t>
            </a:r>
            <a:r>
              <a:rPr lang="de-DE" dirty="0"/>
              <a:t> mit Routingtabelle</a:t>
            </a:r>
          </a:p>
        </p:txBody>
      </p:sp>
      <p:pic>
        <p:nvPicPr>
          <p:cNvPr id="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00" y="4045710"/>
            <a:ext cx="2466255" cy="1452778"/>
          </a:xfrm>
          <a:prstGeom prst="rect">
            <a:avLst/>
          </a:prstGeom>
        </p:spPr>
      </p:pic>
      <p:cxnSp>
        <p:nvCxnSpPr>
          <p:cNvPr id="7" name="Gerade Verbindung mit Pfeil 186"/>
          <p:cNvCxnSpPr>
            <a:stCxn id="141" idx="1"/>
          </p:cNvCxnSpPr>
          <p:nvPr/>
        </p:nvCxnSpPr>
        <p:spPr>
          <a:xfrm>
            <a:off x="3195503" y="3769472"/>
            <a:ext cx="703342" cy="1009919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63" y="4045710"/>
            <a:ext cx="2466255" cy="1452778"/>
          </a:xfrm>
          <a:prstGeom prst="rect">
            <a:avLst/>
          </a:prstGeom>
        </p:spPr>
      </p:pic>
      <p:sp>
        <p:nvSpPr>
          <p:cNvPr id="9" name="Rechteck 155"/>
          <p:cNvSpPr/>
          <p:nvPr/>
        </p:nvSpPr>
        <p:spPr>
          <a:xfrm>
            <a:off x="3898845" y="3217035"/>
            <a:ext cx="3870262" cy="156845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Rechteck 156"/>
          <p:cNvSpPr/>
          <p:nvPr/>
        </p:nvSpPr>
        <p:spPr>
          <a:xfrm>
            <a:off x="3963420" y="3592666"/>
            <a:ext cx="1302728" cy="112119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58"/>
          <p:cNvSpPr/>
          <p:nvPr/>
        </p:nvSpPr>
        <p:spPr>
          <a:xfrm>
            <a:off x="5263387" y="3592666"/>
            <a:ext cx="1302728" cy="112119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2"/>
          <p:cNvSpPr/>
          <p:nvPr/>
        </p:nvSpPr>
        <p:spPr>
          <a:xfrm>
            <a:off x="5664378" y="5738876"/>
            <a:ext cx="3443757" cy="1081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3" name="Bild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00" y="1711870"/>
            <a:ext cx="2466255" cy="1452778"/>
          </a:xfrm>
          <a:prstGeom prst="rect">
            <a:avLst/>
          </a:prstGeom>
        </p:spPr>
      </p:pic>
      <p:pic>
        <p:nvPicPr>
          <p:cNvPr id="14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63" y="1711870"/>
            <a:ext cx="2466255" cy="1452778"/>
          </a:xfrm>
          <a:prstGeom prst="rect">
            <a:avLst/>
          </a:prstGeom>
        </p:spPr>
      </p:pic>
      <p:sp>
        <p:nvSpPr>
          <p:cNvPr id="15" name="Rechteck 20"/>
          <p:cNvSpPr/>
          <p:nvPr/>
        </p:nvSpPr>
        <p:spPr>
          <a:xfrm>
            <a:off x="2198134" y="1034123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 21"/>
          <p:cNvSpPr/>
          <p:nvPr/>
        </p:nvSpPr>
        <p:spPr>
          <a:xfrm>
            <a:off x="3611827" y="1034123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22"/>
          <p:cNvSpPr/>
          <p:nvPr/>
        </p:nvSpPr>
        <p:spPr>
          <a:xfrm>
            <a:off x="1019235" y="418476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23"/>
          <p:cNvSpPr/>
          <p:nvPr/>
        </p:nvSpPr>
        <p:spPr>
          <a:xfrm>
            <a:off x="1019235" y="5233922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Rechteck 24"/>
          <p:cNvSpPr/>
          <p:nvPr/>
        </p:nvSpPr>
        <p:spPr>
          <a:xfrm>
            <a:off x="2232359" y="6286928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25"/>
          <p:cNvSpPr/>
          <p:nvPr/>
        </p:nvSpPr>
        <p:spPr>
          <a:xfrm>
            <a:off x="3646052" y="6286928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6"/>
          <p:cNvSpPr/>
          <p:nvPr/>
        </p:nvSpPr>
        <p:spPr>
          <a:xfrm>
            <a:off x="5894545" y="104308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7"/>
          <p:cNvSpPr/>
          <p:nvPr/>
        </p:nvSpPr>
        <p:spPr>
          <a:xfrm>
            <a:off x="7308238" y="104308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56936" y="16578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/>
          <p:cNvSpPr/>
          <p:nvPr/>
        </p:nvSpPr>
        <p:spPr>
          <a:xfrm>
            <a:off x="1837200" y="48603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/>
          <p:cNvSpPr/>
          <p:nvPr/>
        </p:nvSpPr>
        <p:spPr>
          <a:xfrm>
            <a:off x="6702021" y="20765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8164586" y="224772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36"/>
          <p:cNvSpPr txBox="1"/>
          <p:nvPr/>
        </p:nvSpPr>
        <p:spPr>
          <a:xfrm>
            <a:off x="2485152" y="983191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28" name="Textfeld 37"/>
          <p:cNvSpPr txBox="1"/>
          <p:nvPr/>
        </p:nvSpPr>
        <p:spPr>
          <a:xfrm>
            <a:off x="6138683" y="1002451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29" name="Textfeld 38"/>
          <p:cNvSpPr txBox="1"/>
          <p:nvPr/>
        </p:nvSpPr>
        <p:spPr>
          <a:xfrm>
            <a:off x="2519377" y="6204470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cxnSp>
        <p:nvCxnSpPr>
          <p:cNvPr id="30" name="Gerade Verbindung mit Pfeil 39"/>
          <p:cNvCxnSpPr/>
          <p:nvPr/>
        </p:nvCxnSpPr>
        <p:spPr>
          <a:xfrm flipV="1">
            <a:off x="4411455" y="2675587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40"/>
          <p:cNvCxnSpPr/>
          <p:nvPr/>
        </p:nvCxnSpPr>
        <p:spPr>
          <a:xfrm>
            <a:off x="4411455" y="2675587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41"/>
          <p:cNvSpPr txBox="1"/>
          <p:nvPr/>
        </p:nvSpPr>
        <p:spPr>
          <a:xfrm rot="16200000">
            <a:off x="747988" y="4664771"/>
            <a:ext cx="75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3" name="Rechteck 42"/>
          <p:cNvSpPr/>
          <p:nvPr/>
        </p:nvSpPr>
        <p:spPr>
          <a:xfrm>
            <a:off x="5925292" y="6207235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Textfeld 43"/>
          <p:cNvSpPr txBox="1"/>
          <p:nvPr/>
        </p:nvSpPr>
        <p:spPr>
          <a:xfrm>
            <a:off x="6212310" y="6197835"/>
            <a:ext cx="300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DEE	(Datenübertragungseinrichtung)</a:t>
            </a:r>
          </a:p>
        </p:txBody>
      </p:sp>
      <p:sp>
        <p:nvSpPr>
          <p:cNvPr id="35" name="Oval 34"/>
          <p:cNvSpPr/>
          <p:nvPr/>
        </p:nvSpPr>
        <p:spPr>
          <a:xfrm>
            <a:off x="6104310" y="661279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45"/>
          <p:cNvSpPr txBox="1"/>
          <p:nvPr/>
        </p:nvSpPr>
        <p:spPr>
          <a:xfrm>
            <a:off x="6212310" y="6514593"/>
            <a:ext cx="2936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SNAP	(Subnetwork Attachment Point)</a:t>
            </a:r>
          </a:p>
        </p:txBody>
      </p:sp>
      <p:cxnSp>
        <p:nvCxnSpPr>
          <p:cNvPr id="37" name="Gerade Verbindung mit Pfeil 46"/>
          <p:cNvCxnSpPr>
            <a:stCxn id="17" idx="3"/>
            <a:endCxn id="24" idx="1"/>
          </p:cNvCxnSpPr>
          <p:nvPr/>
        </p:nvCxnSpPr>
        <p:spPr>
          <a:xfrm>
            <a:off x="1306253" y="4328203"/>
            <a:ext cx="546763" cy="5480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47"/>
          <p:cNvCxnSpPr>
            <a:stCxn id="17" idx="3"/>
            <a:endCxn id="24" idx="1"/>
          </p:cNvCxnSpPr>
          <p:nvPr/>
        </p:nvCxnSpPr>
        <p:spPr>
          <a:xfrm>
            <a:off x="1306253" y="4328203"/>
            <a:ext cx="546763" cy="54800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48"/>
          <p:cNvCxnSpPr>
            <a:stCxn id="18" idx="3"/>
            <a:endCxn id="24" idx="3"/>
          </p:cNvCxnSpPr>
          <p:nvPr/>
        </p:nvCxnSpPr>
        <p:spPr>
          <a:xfrm flipV="1">
            <a:off x="1306253" y="4952575"/>
            <a:ext cx="546763" cy="42478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49"/>
          <p:cNvCxnSpPr>
            <a:stCxn id="18" idx="3"/>
            <a:endCxn id="24" idx="3"/>
          </p:cNvCxnSpPr>
          <p:nvPr/>
        </p:nvCxnSpPr>
        <p:spPr>
          <a:xfrm flipV="1">
            <a:off x="1306253" y="4952575"/>
            <a:ext cx="546763" cy="42478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58"/>
          <p:cNvCxnSpPr>
            <a:stCxn id="21" idx="2"/>
            <a:endCxn id="25" idx="1"/>
          </p:cNvCxnSpPr>
          <p:nvPr/>
        </p:nvCxnSpPr>
        <p:spPr>
          <a:xfrm>
            <a:off x="6038054" y="1329960"/>
            <a:ext cx="679783" cy="7624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59"/>
          <p:cNvCxnSpPr>
            <a:stCxn id="21" idx="2"/>
            <a:endCxn id="25" idx="1"/>
          </p:cNvCxnSpPr>
          <p:nvPr/>
        </p:nvCxnSpPr>
        <p:spPr>
          <a:xfrm>
            <a:off x="6038054" y="1329960"/>
            <a:ext cx="679783" cy="76240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60"/>
          <p:cNvCxnSpPr>
            <a:stCxn id="25" idx="7"/>
            <a:endCxn id="22" idx="2"/>
          </p:cNvCxnSpPr>
          <p:nvPr/>
        </p:nvCxnSpPr>
        <p:spPr>
          <a:xfrm flipV="1">
            <a:off x="6794205" y="1329960"/>
            <a:ext cx="657542" cy="7624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61"/>
          <p:cNvCxnSpPr>
            <a:stCxn id="25" idx="7"/>
            <a:endCxn id="22" idx="2"/>
          </p:cNvCxnSpPr>
          <p:nvPr/>
        </p:nvCxnSpPr>
        <p:spPr>
          <a:xfrm flipV="1">
            <a:off x="6794205" y="1329960"/>
            <a:ext cx="657542" cy="76240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62"/>
          <p:cNvCxnSpPr>
            <a:stCxn id="20" idx="0"/>
            <a:endCxn id="51" idx="5"/>
          </p:cNvCxnSpPr>
          <p:nvPr/>
        </p:nvCxnSpPr>
        <p:spPr>
          <a:xfrm flipH="1" flipV="1">
            <a:off x="3152542" y="5452863"/>
            <a:ext cx="637019" cy="83406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63"/>
          <p:cNvCxnSpPr>
            <a:stCxn id="20" idx="0"/>
            <a:endCxn id="51" idx="5"/>
          </p:cNvCxnSpPr>
          <p:nvPr/>
        </p:nvCxnSpPr>
        <p:spPr>
          <a:xfrm flipH="1" flipV="1">
            <a:off x="3152542" y="5452863"/>
            <a:ext cx="637019" cy="83406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64"/>
          <p:cNvCxnSpPr>
            <a:stCxn id="23" idx="7"/>
            <a:endCxn id="16" idx="2"/>
          </p:cNvCxnSpPr>
          <p:nvPr/>
        </p:nvCxnSpPr>
        <p:spPr>
          <a:xfrm flipV="1">
            <a:off x="3149120" y="1320997"/>
            <a:ext cx="606216" cy="3526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65"/>
          <p:cNvCxnSpPr>
            <a:stCxn id="23" idx="7"/>
            <a:endCxn id="16" idx="2"/>
          </p:cNvCxnSpPr>
          <p:nvPr/>
        </p:nvCxnSpPr>
        <p:spPr>
          <a:xfrm flipV="1">
            <a:off x="3149120" y="1320997"/>
            <a:ext cx="606216" cy="3526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66"/>
          <p:cNvCxnSpPr>
            <a:stCxn id="23" idx="1"/>
            <a:endCxn id="15" idx="2"/>
          </p:cNvCxnSpPr>
          <p:nvPr/>
        </p:nvCxnSpPr>
        <p:spPr>
          <a:xfrm flipH="1" flipV="1">
            <a:off x="2341643" y="1320997"/>
            <a:ext cx="731109" cy="3526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67"/>
          <p:cNvCxnSpPr>
            <a:stCxn id="23" idx="1"/>
            <a:endCxn id="15" idx="2"/>
          </p:cNvCxnSpPr>
          <p:nvPr/>
        </p:nvCxnSpPr>
        <p:spPr>
          <a:xfrm flipH="1" flipV="1">
            <a:off x="2341643" y="1320997"/>
            <a:ext cx="731109" cy="3526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060358" y="53606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Gerade Verbindung mit Pfeil 69"/>
          <p:cNvCxnSpPr>
            <a:stCxn id="19" idx="0"/>
            <a:endCxn id="51" idx="3"/>
          </p:cNvCxnSpPr>
          <p:nvPr/>
        </p:nvCxnSpPr>
        <p:spPr>
          <a:xfrm flipV="1">
            <a:off x="2375868" y="5452863"/>
            <a:ext cx="700306" cy="83406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70"/>
          <p:cNvCxnSpPr>
            <a:stCxn id="19" idx="0"/>
            <a:endCxn id="51" idx="3"/>
          </p:cNvCxnSpPr>
          <p:nvPr/>
        </p:nvCxnSpPr>
        <p:spPr>
          <a:xfrm flipV="1">
            <a:off x="2375868" y="5452863"/>
            <a:ext cx="700306" cy="83406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72"/>
          <p:cNvSpPr txBox="1"/>
          <p:nvPr/>
        </p:nvSpPr>
        <p:spPr>
          <a:xfrm>
            <a:off x="6212310" y="579854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Router</a:t>
            </a:r>
          </a:p>
        </p:txBody>
      </p:sp>
      <p:cxnSp>
        <p:nvCxnSpPr>
          <p:cNvPr id="55" name="Gerade Verbindung mit Pfeil 73"/>
          <p:cNvCxnSpPr>
            <a:stCxn id="26" idx="0"/>
          </p:cNvCxnSpPr>
          <p:nvPr/>
        </p:nvCxnSpPr>
        <p:spPr>
          <a:xfrm flipV="1">
            <a:off x="8218586" y="1157296"/>
            <a:ext cx="375232" cy="109042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74"/>
          <p:cNvCxnSpPr>
            <a:stCxn id="26" idx="0"/>
          </p:cNvCxnSpPr>
          <p:nvPr/>
        </p:nvCxnSpPr>
        <p:spPr>
          <a:xfrm flipV="1">
            <a:off x="8218586" y="1157296"/>
            <a:ext cx="375232" cy="109042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75"/>
          <p:cNvCxnSpPr>
            <a:stCxn id="61" idx="7"/>
          </p:cNvCxnSpPr>
          <p:nvPr/>
        </p:nvCxnSpPr>
        <p:spPr>
          <a:xfrm flipV="1">
            <a:off x="8686002" y="2092366"/>
            <a:ext cx="457998" cy="55027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76"/>
          <p:cNvCxnSpPr>
            <a:stCxn id="61" idx="7"/>
          </p:cNvCxnSpPr>
          <p:nvPr/>
        </p:nvCxnSpPr>
        <p:spPr>
          <a:xfrm flipV="1">
            <a:off x="8686002" y="2092366"/>
            <a:ext cx="457998" cy="550277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77"/>
          <p:cNvCxnSpPr>
            <a:stCxn id="103" idx="7"/>
          </p:cNvCxnSpPr>
          <p:nvPr/>
        </p:nvCxnSpPr>
        <p:spPr>
          <a:xfrm flipV="1">
            <a:off x="8552386" y="4394200"/>
            <a:ext cx="555616" cy="35159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78"/>
          <p:cNvCxnSpPr>
            <a:stCxn id="103" idx="7"/>
          </p:cNvCxnSpPr>
          <p:nvPr/>
        </p:nvCxnSpPr>
        <p:spPr>
          <a:xfrm flipV="1">
            <a:off x="8552386" y="4394200"/>
            <a:ext cx="555616" cy="35159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593818" y="26268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mit Pfeil 97"/>
          <p:cNvCxnSpPr/>
          <p:nvPr/>
        </p:nvCxnSpPr>
        <p:spPr>
          <a:xfrm flipV="1">
            <a:off x="5454293" y="2679070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98"/>
          <p:cNvCxnSpPr/>
          <p:nvPr/>
        </p:nvCxnSpPr>
        <p:spPr>
          <a:xfrm>
            <a:off x="5454293" y="2679070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uppierung 88"/>
          <p:cNvGrpSpPr/>
          <p:nvPr/>
        </p:nvGrpSpPr>
        <p:grpSpPr>
          <a:xfrm>
            <a:off x="5034302" y="2437827"/>
            <a:ext cx="482969" cy="482486"/>
            <a:chOff x="460087" y="1937769"/>
            <a:chExt cx="620525" cy="619904"/>
          </a:xfrm>
        </p:grpSpPr>
        <p:sp>
          <p:nvSpPr>
            <p:cNvPr id="65" name="Oval 64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Pfeil nach links 83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Pfeil nach links 84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Pfeil nach links 85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Pfeil nach links 86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0" name="Gerade Verbindung mit Pfeil 118"/>
          <p:cNvCxnSpPr/>
          <p:nvPr/>
        </p:nvCxnSpPr>
        <p:spPr>
          <a:xfrm flipV="1">
            <a:off x="4403705" y="5017151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119"/>
          <p:cNvCxnSpPr/>
          <p:nvPr/>
        </p:nvCxnSpPr>
        <p:spPr>
          <a:xfrm>
            <a:off x="4403705" y="5017151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120"/>
          <p:cNvCxnSpPr/>
          <p:nvPr/>
        </p:nvCxnSpPr>
        <p:spPr>
          <a:xfrm flipV="1">
            <a:off x="5446543" y="5020634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121"/>
          <p:cNvCxnSpPr/>
          <p:nvPr/>
        </p:nvCxnSpPr>
        <p:spPr>
          <a:xfrm>
            <a:off x="5446543" y="5020634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uppierung 123"/>
          <p:cNvGrpSpPr/>
          <p:nvPr/>
        </p:nvGrpSpPr>
        <p:grpSpPr>
          <a:xfrm>
            <a:off x="5026552" y="4779391"/>
            <a:ext cx="482969" cy="482486"/>
            <a:chOff x="460087" y="1937769"/>
            <a:chExt cx="620525" cy="619904"/>
          </a:xfrm>
        </p:grpSpPr>
        <p:sp>
          <p:nvSpPr>
            <p:cNvPr id="75" name="Oval 74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Pfeil nach links 125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Pfeil nach links 126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Pfeil nach links 127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Pfeil nach links 128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ung 135"/>
          <p:cNvGrpSpPr/>
          <p:nvPr/>
        </p:nvGrpSpPr>
        <p:grpSpPr>
          <a:xfrm>
            <a:off x="5913185" y="5840184"/>
            <a:ext cx="286105" cy="285819"/>
            <a:chOff x="460087" y="1937769"/>
            <a:chExt cx="620525" cy="619904"/>
          </a:xfrm>
        </p:grpSpPr>
        <p:sp>
          <p:nvSpPr>
            <p:cNvPr id="81" name="Oval 80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Pfeil nach links 137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Pfeil nach links 138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Pfeil nach links 139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Pfeil nach links 140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" name="Gruppierung 145"/>
          <p:cNvGrpSpPr/>
          <p:nvPr/>
        </p:nvGrpSpPr>
        <p:grpSpPr>
          <a:xfrm>
            <a:off x="4882992" y="1940199"/>
            <a:ext cx="825867" cy="553838"/>
            <a:chOff x="5481611" y="3504843"/>
            <a:chExt cx="825867" cy="553838"/>
          </a:xfrm>
        </p:grpSpPr>
        <p:sp>
          <p:nvSpPr>
            <p:cNvPr id="87" name="Textfeld 143"/>
            <p:cNvSpPr txBox="1"/>
            <p:nvPr/>
          </p:nvSpPr>
          <p:spPr>
            <a:xfrm>
              <a:off x="5481611" y="3504843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Router</a:t>
              </a:r>
            </a:p>
          </p:txBody>
        </p:sp>
        <p:sp>
          <p:nvSpPr>
            <p:cNvPr id="88" name="Textfeld 144"/>
            <p:cNvSpPr txBox="1"/>
            <p:nvPr/>
          </p:nvSpPr>
          <p:spPr>
            <a:xfrm>
              <a:off x="5722695" y="368934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  <p:sp>
        <p:nvSpPr>
          <p:cNvPr id="89" name="Textfeld 146"/>
          <p:cNvSpPr txBox="1"/>
          <p:nvPr/>
        </p:nvSpPr>
        <p:spPr>
          <a:xfrm>
            <a:off x="2212599" y="328983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Router</a:t>
            </a:r>
          </a:p>
        </p:txBody>
      </p:sp>
      <p:sp>
        <p:nvSpPr>
          <p:cNvPr id="90" name="Textfeld 147"/>
          <p:cNvSpPr txBox="1"/>
          <p:nvPr/>
        </p:nvSpPr>
        <p:spPr>
          <a:xfrm>
            <a:off x="2453683" y="34743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grpSp>
        <p:nvGrpSpPr>
          <p:cNvPr id="91" name="Gruppierung 151"/>
          <p:cNvGrpSpPr/>
          <p:nvPr/>
        </p:nvGrpSpPr>
        <p:grpSpPr>
          <a:xfrm>
            <a:off x="4888316" y="5142461"/>
            <a:ext cx="825867" cy="553838"/>
            <a:chOff x="1057811" y="3053708"/>
            <a:chExt cx="825867" cy="553838"/>
          </a:xfrm>
        </p:grpSpPr>
        <p:sp>
          <p:nvSpPr>
            <p:cNvPr id="92" name="Textfeld 149"/>
            <p:cNvSpPr txBox="1"/>
            <p:nvPr/>
          </p:nvSpPr>
          <p:spPr>
            <a:xfrm>
              <a:off x="1057811" y="305370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Router</a:t>
              </a:r>
            </a:p>
          </p:txBody>
        </p:sp>
        <p:sp>
          <p:nvSpPr>
            <p:cNvPr id="93" name="Textfeld 150"/>
            <p:cNvSpPr txBox="1"/>
            <p:nvPr/>
          </p:nvSpPr>
          <p:spPr>
            <a:xfrm>
              <a:off x="1298895" y="323821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</a:t>
              </a:r>
            </a:p>
          </p:txBody>
        </p:sp>
      </p:grpSp>
      <p:cxnSp>
        <p:nvCxnSpPr>
          <p:cNvPr id="94" name="Gerade Verbindung mit Pfeil 152"/>
          <p:cNvCxnSpPr>
            <a:stCxn id="138" idx="0"/>
          </p:cNvCxnSpPr>
          <p:nvPr/>
        </p:nvCxnSpPr>
        <p:spPr>
          <a:xfrm flipV="1">
            <a:off x="3191401" y="2920313"/>
            <a:ext cx="707444" cy="36667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feld 174"/>
          <p:cNvSpPr txBox="1"/>
          <p:nvPr/>
        </p:nvSpPr>
        <p:spPr>
          <a:xfrm>
            <a:off x="2511791" y="245095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192.168.1.0</a:t>
            </a:r>
          </a:p>
        </p:txBody>
      </p:sp>
      <p:sp>
        <p:nvSpPr>
          <p:cNvPr id="96" name="Textfeld 175"/>
          <p:cNvSpPr txBox="1"/>
          <p:nvPr/>
        </p:nvSpPr>
        <p:spPr>
          <a:xfrm>
            <a:off x="6930314" y="4740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4</a:t>
            </a:r>
          </a:p>
        </p:txBody>
      </p:sp>
      <p:sp>
        <p:nvSpPr>
          <p:cNvPr id="97" name="Textfeld 176"/>
          <p:cNvSpPr txBox="1"/>
          <p:nvPr/>
        </p:nvSpPr>
        <p:spPr>
          <a:xfrm>
            <a:off x="2605961" y="4696142"/>
            <a:ext cx="110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3</a:t>
            </a:r>
          </a:p>
        </p:txBody>
      </p:sp>
      <p:sp>
        <p:nvSpPr>
          <p:cNvPr id="98" name="Textfeld 177"/>
          <p:cNvSpPr txBox="1"/>
          <p:nvPr/>
        </p:nvSpPr>
        <p:spPr>
          <a:xfrm>
            <a:off x="6930765" y="2019631"/>
            <a:ext cx="110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2</a:t>
            </a:r>
          </a:p>
        </p:txBody>
      </p:sp>
      <p:sp>
        <p:nvSpPr>
          <p:cNvPr id="99" name="Textfeld 178"/>
          <p:cNvSpPr txBox="1"/>
          <p:nvPr/>
        </p:nvSpPr>
        <p:spPr>
          <a:xfrm>
            <a:off x="2605961" y="2019631"/>
            <a:ext cx="110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1</a:t>
            </a:r>
          </a:p>
        </p:txBody>
      </p:sp>
      <p:sp>
        <p:nvSpPr>
          <p:cNvPr id="100" name="Textfeld 179"/>
          <p:cNvSpPr txBox="1"/>
          <p:nvPr/>
        </p:nvSpPr>
        <p:spPr>
          <a:xfrm>
            <a:off x="6836595" y="245095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</a:rPr>
              <a:t>192.168.2.0</a:t>
            </a:r>
          </a:p>
        </p:txBody>
      </p:sp>
      <p:sp>
        <p:nvSpPr>
          <p:cNvPr id="101" name="Textfeld 180"/>
          <p:cNvSpPr txBox="1"/>
          <p:nvPr/>
        </p:nvSpPr>
        <p:spPr>
          <a:xfrm>
            <a:off x="2511791" y="500528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</a:rPr>
              <a:t>192.168.3.0</a:t>
            </a:r>
          </a:p>
        </p:txBody>
      </p:sp>
      <p:sp>
        <p:nvSpPr>
          <p:cNvPr id="102" name="Textfeld 181"/>
          <p:cNvSpPr txBox="1"/>
          <p:nvPr/>
        </p:nvSpPr>
        <p:spPr>
          <a:xfrm>
            <a:off x="6836595" y="500528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</a:rPr>
              <a:t>192.168.4.0</a:t>
            </a:r>
          </a:p>
        </p:txBody>
      </p:sp>
      <p:sp>
        <p:nvSpPr>
          <p:cNvPr id="103" name="Oval 102"/>
          <p:cNvSpPr/>
          <p:nvPr/>
        </p:nvSpPr>
        <p:spPr>
          <a:xfrm>
            <a:off x="8460202" y="472997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68"/>
          <p:cNvSpPr/>
          <p:nvPr/>
        </p:nvSpPr>
        <p:spPr>
          <a:xfrm>
            <a:off x="3993447" y="4438142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0.0.0.0</a:t>
            </a:r>
          </a:p>
        </p:txBody>
      </p:sp>
      <p:sp>
        <p:nvSpPr>
          <p:cNvPr id="105" name="Rechteck 157"/>
          <p:cNvSpPr/>
          <p:nvPr/>
        </p:nvSpPr>
        <p:spPr>
          <a:xfrm>
            <a:off x="3963420" y="3283717"/>
            <a:ext cx="1302728" cy="30894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Ziel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6" name="Rechteck 159"/>
          <p:cNvSpPr/>
          <p:nvPr/>
        </p:nvSpPr>
        <p:spPr>
          <a:xfrm>
            <a:off x="5266148" y="3283717"/>
            <a:ext cx="1302728" cy="30894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Next </a:t>
            </a:r>
            <a:r>
              <a:rPr lang="de-DE" sz="1400" b="1" dirty="0" err="1">
                <a:solidFill>
                  <a:schemeClr val="tx1"/>
                </a:solidFill>
              </a:rPr>
              <a:t>hop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7" name="Textfeld 160"/>
          <p:cNvSpPr txBox="1"/>
          <p:nvPr/>
        </p:nvSpPr>
        <p:spPr>
          <a:xfrm>
            <a:off x="6568876" y="3592666"/>
            <a:ext cx="106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bzw. 0.0.0.0</a:t>
            </a:r>
          </a:p>
        </p:txBody>
      </p:sp>
      <p:sp>
        <p:nvSpPr>
          <p:cNvPr id="108" name="Textfeld 161"/>
          <p:cNvSpPr txBox="1"/>
          <p:nvPr/>
        </p:nvSpPr>
        <p:spPr>
          <a:xfrm>
            <a:off x="6568876" y="4014954"/>
            <a:ext cx="106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bzw. 0.0.0.0</a:t>
            </a:r>
          </a:p>
        </p:txBody>
      </p:sp>
      <p:sp>
        <p:nvSpPr>
          <p:cNvPr id="109" name="Textfeld 162"/>
          <p:cNvSpPr txBox="1"/>
          <p:nvPr/>
        </p:nvSpPr>
        <p:spPr>
          <a:xfrm>
            <a:off x="6568876" y="4449511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default</a:t>
            </a:r>
            <a:r>
              <a:rPr lang="de-DE" sz="1400" dirty="0"/>
              <a:t> route</a:t>
            </a:r>
          </a:p>
        </p:txBody>
      </p:sp>
      <p:sp>
        <p:nvSpPr>
          <p:cNvPr id="110" name="Rechteck 163"/>
          <p:cNvSpPr/>
          <p:nvPr/>
        </p:nvSpPr>
        <p:spPr>
          <a:xfrm>
            <a:off x="3898845" y="2908086"/>
            <a:ext cx="3870262" cy="30894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b="1" dirty="0">
                <a:solidFill>
                  <a:srgbClr val="3366FF"/>
                </a:solidFill>
              </a:rPr>
              <a:t>Routingtabelle für B</a:t>
            </a:r>
          </a:p>
          <a:p>
            <a:pPr algn="ctr"/>
            <a:endParaRPr lang="de-DE" sz="1400" b="1" dirty="0">
              <a:solidFill>
                <a:srgbClr val="3366FF"/>
              </a:solidFill>
            </a:endParaRPr>
          </a:p>
        </p:txBody>
      </p:sp>
      <p:sp>
        <p:nvSpPr>
          <p:cNvPr id="111" name="Rechteck 164"/>
          <p:cNvSpPr/>
          <p:nvPr/>
        </p:nvSpPr>
        <p:spPr>
          <a:xfrm>
            <a:off x="3963420" y="3587863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192.168.1.0</a:t>
            </a:r>
          </a:p>
        </p:txBody>
      </p:sp>
      <p:sp>
        <p:nvSpPr>
          <p:cNvPr id="112" name="Rechteck 165"/>
          <p:cNvSpPr/>
          <p:nvPr/>
        </p:nvSpPr>
        <p:spPr>
          <a:xfrm>
            <a:off x="3963420" y="3795929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192.168.2.0</a:t>
            </a:r>
          </a:p>
        </p:txBody>
      </p:sp>
      <p:sp>
        <p:nvSpPr>
          <p:cNvPr id="113" name="Rechteck 166"/>
          <p:cNvSpPr/>
          <p:nvPr/>
        </p:nvSpPr>
        <p:spPr>
          <a:xfrm>
            <a:off x="3960633" y="4009089"/>
            <a:ext cx="1048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solidFill>
                  <a:srgbClr val="990000"/>
                </a:solidFill>
              </a:rPr>
              <a:t>192.168.3.0</a:t>
            </a:r>
          </a:p>
        </p:txBody>
      </p:sp>
      <p:sp>
        <p:nvSpPr>
          <p:cNvPr id="114" name="Rechteck 167"/>
          <p:cNvSpPr/>
          <p:nvPr/>
        </p:nvSpPr>
        <p:spPr>
          <a:xfrm>
            <a:off x="3963420" y="4230231"/>
            <a:ext cx="1048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192.168.4.0</a:t>
            </a:r>
          </a:p>
        </p:txBody>
      </p:sp>
      <p:sp>
        <p:nvSpPr>
          <p:cNvPr id="115" name="Rechteck 169"/>
          <p:cNvSpPr/>
          <p:nvPr/>
        </p:nvSpPr>
        <p:spPr>
          <a:xfrm>
            <a:off x="5215346" y="3587863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FF8000"/>
                </a:solidFill>
              </a:rPr>
              <a:t>192.168.1.253</a:t>
            </a:r>
          </a:p>
        </p:txBody>
      </p:sp>
      <p:sp>
        <p:nvSpPr>
          <p:cNvPr id="116" name="Rechteck 170"/>
          <p:cNvSpPr/>
          <p:nvPr/>
        </p:nvSpPr>
        <p:spPr>
          <a:xfrm>
            <a:off x="5266148" y="3799028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192.168.1.254</a:t>
            </a:r>
          </a:p>
        </p:txBody>
      </p:sp>
      <p:sp>
        <p:nvSpPr>
          <p:cNvPr id="117" name="Rechteck 171"/>
          <p:cNvSpPr/>
          <p:nvPr/>
        </p:nvSpPr>
        <p:spPr>
          <a:xfrm>
            <a:off x="5266148" y="4015146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192.168.3.253</a:t>
            </a:r>
          </a:p>
        </p:txBody>
      </p:sp>
      <p:sp>
        <p:nvSpPr>
          <p:cNvPr id="118" name="Rechteck 172"/>
          <p:cNvSpPr/>
          <p:nvPr/>
        </p:nvSpPr>
        <p:spPr>
          <a:xfrm>
            <a:off x="5266148" y="4230231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192.168.3.254</a:t>
            </a:r>
          </a:p>
        </p:txBody>
      </p:sp>
      <p:sp>
        <p:nvSpPr>
          <p:cNvPr id="119" name="Rechteck 173"/>
          <p:cNvSpPr/>
          <p:nvPr/>
        </p:nvSpPr>
        <p:spPr>
          <a:xfrm>
            <a:off x="5266963" y="4435738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192.168.1.254</a:t>
            </a:r>
          </a:p>
        </p:txBody>
      </p:sp>
      <p:sp>
        <p:nvSpPr>
          <p:cNvPr id="120" name="Textfeld 196"/>
          <p:cNvSpPr txBox="1"/>
          <p:nvPr/>
        </p:nvSpPr>
        <p:spPr>
          <a:xfrm>
            <a:off x="1186178" y="290218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192.168.1.253</a:t>
            </a:r>
          </a:p>
        </p:txBody>
      </p:sp>
      <p:cxnSp>
        <p:nvCxnSpPr>
          <p:cNvPr id="121" name="Gerade Verbindung mit Pfeil 197"/>
          <p:cNvCxnSpPr/>
          <p:nvPr/>
        </p:nvCxnSpPr>
        <p:spPr>
          <a:xfrm>
            <a:off x="2336395" y="3056394"/>
            <a:ext cx="810899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208"/>
          <p:cNvSpPr txBox="1"/>
          <p:nvPr/>
        </p:nvSpPr>
        <p:spPr>
          <a:xfrm>
            <a:off x="1222026" y="3868746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192.168.3.253</a:t>
            </a:r>
          </a:p>
        </p:txBody>
      </p:sp>
      <p:cxnSp>
        <p:nvCxnSpPr>
          <p:cNvPr id="123" name="Gerade Verbindung mit Pfeil 209"/>
          <p:cNvCxnSpPr/>
          <p:nvPr/>
        </p:nvCxnSpPr>
        <p:spPr>
          <a:xfrm>
            <a:off x="2362083" y="4043280"/>
            <a:ext cx="810899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feld 211"/>
          <p:cNvSpPr txBox="1"/>
          <p:nvPr/>
        </p:nvSpPr>
        <p:spPr>
          <a:xfrm>
            <a:off x="3765496" y="171437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192.168.1.254</a:t>
            </a:r>
          </a:p>
        </p:txBody>
      </p:sp>
      <p:cxnSp>
        <p:nvCxnSpPr>
          <p:cNvPr id="125" name="Gerade Verbindung mit Pfeil 212"/>
          <p:cNvCxnSpPr/>
          <p:nvPr/>
        </p:nvCxnSpPr>
        <p:spPr>
          <a:xfrm flipV="1">
            <a:off x="4378109" y="1957285"/>
            <a:ext cx="0" cy="68507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feld 215"/>
          <p:cNvSpPr txBox="1"/>
          <p:nvPr/>
        </p:nvSpPr>
        <p:spPr>
          <a:xfrm>
            <a:off x="5312657" y="173469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192.168.2.254</a:t>
            </a:r>
          </a:p>
        </p:txBody>
      </p:sp>
      <p:cxnSp>
        <p:nvCxnSpPr>
          <p:cNvPr id="127" name="Gerade Verbindung mit Pfeil 216"/>
          <p:cNvCxnSpPr/>
          <p:nvPr/>
        </p:nvCxnSpPr>
        <p:spPr>
          <a:xfrm flipV="1">
            <a:off x="6179270" y="1987765"/>
            <a:ext cx="0" cy="68507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217"/>
          <p:cNvCxnSpPr/>
          <p:nvPr/>
        </p:nvCxnSpPr>
        <p:spPr>
          <a:xfrm flipV="1">
            <a:off x="6193838" y="5056338"/>
            <a:ext cx="0" cy="306429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feld 219"/>
          <p:cNvSpPr txBox="1"/>
          <p:nvPr/>
        </p:nvSpPr>
        <p:spPr>
          <a:xfrm>
            <a:off x="5664378" y="527415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</a:rPr>
              <a:t>192.168.4.254</a:t>
            </a:r>
          </a:p>
        </p:txBody>
      </p:sp>
      <p:cxnSp>
        <p:nvCxnSpPr>
          <p:cNvPr id="130" name="Gerade Verbindung mit Pfeil 220"/>
          <p:cNvCxnSpPr>
            <a:endCxn id="146" idx="4"/>
          </p:cNvCxnSpPr>
          <p:nvPr/>
        </p:nvCxnSpPr>
        <p:spPr>
          <a:xfrm flipV="1">
            <a:off x="4349705" y="5076391"/>
            <a:ext cx="0" cy="62330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feld 221"/>
          <p:cNvSpPr txBox="1"/>
          <p:nvPr/>
        </p:nvSpPr>
        <p:spPr>
          <a:xfrm>
            <a:off x="3732295" y="562349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192.168.3.254</a:t>
            </a:r>
          </a:p>
        </p:txBody>
      </p:sp>
      <p:cxnSp>
        <p:nvCxnSpPr>
          <p:cNvPr id="132" name="Gerade Verbindung mit Pfeil 8"/>
          <p:cNvCxnSpPr/>
          <p:nvPr/>
        </p:nvCxnSpPr>
        <p:spPr>
          <a:xfrm flipV="1">
            <a:off x="3202042" y="3762998"/>
            <a:ext cx="0" cy="29897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9"/>
          <p:cNvCxnSpPr/>
          <p:nvPr/>
        </p:nvCxnSpPr>
        <p:spPr>
          <a:xfrm flipV="1">
            <a:off x="3202042" y="3746740"/>
            <a:ext cx="0" cy="29897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3146857" y="40057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5" name="Gerade Verbindung mit Pfeil 10"/>
          <p:cNvCxnSpPr/>
          <p:nvPr/>
        </p:nvCxnSpPr>
        <p:spPr>
          <a:xfrm flipV="1">
            <a:off x="3191401" y="3063569"/>
            <a:ext cx="0" cy="3059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1"/>
          <p:cNvCxnSpPr/>
          <p:nvPr/>
        </p:nvCxnSpPr>
        <p:spPr>
          <a:xfrm flipV="1">
            <a:off x="3191401" y="3071021"/>
            <a:ext cx="0" cy="30590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uppierung 89"/>
          <p:cNvGrpSpPr/>
          <p:nvPr/>
        </p:nvGrpSpPr>
        <p:grpSpPr>
          <a:xfrm>
            <a:off x="2949916" y="3286986"/>
            <a:ext cx="482969" cy="482486"/>
            <a:chOff x="460087" y="1937769"/>
            <a:chExt cx="620525" cy="619904"/>
          </a:xfrm>
        </p:grpSpPr>
        <p:sp>
          <p:nvSpPr>
            <p:cNvPr id="138" name="Oval 137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39" name="Pfeil nach links 91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Pfeil nach links 92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Pfeil nach links 93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Pfeil nach links 94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3" name="Oval 142"/>
          <p:cNvSpPr/>
          <p:nvPr/>
        </p:nvSpPr>
        <p:spPr>
          <a:xfrm>
            <a:off x="3136697" y="301972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Oval 143"/>
          <p:cNvSpPr/>
          <p:nvPr/>
        </p:nvSpPr>
        <p:spPr>
          <a:xfrm>
            <a:off x="4321574" y="26268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Oval 144"/>
          <p:cNvSpPr/>
          <p:nvPr/>
        </p:nvSpPr>
        <p:spPr>
          <a:xfrm>
            <a:off x="6137806" y="26268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Oval 145"/>
          <p:cNvSpPr/>
          <p:nvPr/>
        </p:nvSpPr>
        <p:spPr>
          <a:xfrm>
            <a:off x="4295705" y="49683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Oval 146"/>
          <p:cNvSpPr/>
          <p:nvPr/>
        </p:nvSpPr>
        <p:spPr>
          <a:xfrm>
            <a:off x="6130056" y="49683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EF6D97-ECD7-974D-9322-3C8FDC67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A1DE9-4646-DA40-957B-14DC377E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5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2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2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500"/>
                            </p:stCondLst>
                            <p:childTnLst>
                              <p:par>
                                <p:cTn id="3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00"/>
                            </p:stCondLst>
                            <p:childTnLst>
                              <p:par>
                                <p:cTn id="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00"/>
                            </p:stCondLst>
                            <p:childTnLst>
                              <p:par>
                                <p:cTn id="4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"/>
                            </p:stCondLst>
                            <p:childTnLst>
                              <p:par>
                                <p:cTn id="51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00"/>
                            </p:stCondLst>
                            <p:childTnLst>
                              <p:par>
                                <p:cTn id="5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00"/>
                            </p:stCondLst>
                            <p:childTnLst>
                              <p:par>
                                <p:cTn id="5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000"/>
                            </p:stCondLst>
                            <p:childTnLst>
                              <p:par>
                                <p:cTn id="5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/>
      <p:bldP spid="33" grpId="0" animBg="1"/>
      <p:bldP spid="34" grpId="0"/>
      <p:bldP spid="35" grpId="0" animBg="1"/>
      <p:bldP spid="36" grpId="0"/>
      <p:bldP spid="51" grpId="0" animBg="1"/>
      <p:bldP spid="54" grpId="0"/>
      <p:bldP spid="61" grpId="0" animBg="1"/>
      <p:bldP spid="89" grpId="0"/>
      <p:bldP spid="89" grpId="1"/>
      <p:bldP spid="90" grpId="0"/>
      <p:bldP spid="90" grpId="1"/>
      <p:bldP spid="95" grpId="0"/>
      <p:bldP spid="95" grpId="1"/>
      <p:bldP spid="95" grpId="2"/>
      <p:bldP spid="96" grpId="0"/>
      <p:bldP spid="97" grpId="0"/>
      <p:bldP spid="98" grpId="0"/>
      <p:bldP spid="99" grpId="0"/>
      <p:bldP spid="100" grpId="0"/>
      <p:bldP spid="100" grpId="1"/>
      <p:bldP spid="100" grpId="2"/>
      <p:bldP spid="101" grpId="0"/>
      <p:bldP spid="101" grpId="1"/>
      <p:bldP spid="101" grpId="2"/>
      <p:bldP spid="101" grpId="3"/>
      <p:bldP spid="102" grpId="0"/>
      <p:bldP spid="102" grpId="1"/>
      <p:bldP spid="102" grpId="2"/>
      <p:bldP spid="103" grpId="0" animBg="1"/>
      <p:bldP spid="104" grpId="0"/>
      <p:bldP spid="105" grpId="0" animBg="1"/>
      <p:bldP spid="106" grpId="0" animBg="1"/>
      <p:bldP spid="107" grpId="0" build="allAtOnce"/>
      <p:bldP spid="108" grpId="0"/>
      <p:bldP spid="108" grpId="1"/>
      <p:bldP spid="109" grpId="0"/>
      <p:bldP spid="110" grpId="0" animBg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20" grpId="0"/>
      <p:bldP spid="120" grpId="1"/>
      <p:bldP spid="122" grpId="0"/>
      <p:bldP spid="122" grpId="1"/>
      <p:bldP spid="124" grpId="0"/>
      <p:bldP spid="124" grpId="1"/>
      <p:bldP spid="124" grpId="2"/>
      <p:bldP spid="124" grpId="3"/>
      <p:bldP spid="126" grpId="0"/>
      <p:bldP spid="126" grpId="1"/>
      <p:bldP spid="131" grpId="0"/>
      <p:bldP spid="131" grpId="1"/>
      <p:bldP spid="134" grpId="0" animBg="1"/>
      <p:bldP spid="134" grpId="1" animBg="1"/>
      <p:bldP spid="134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4" grpId="3" animBg="1"/>
      <p:bldP spid="144" grpId="4" animBg="1"/>
      <p:bldP spid="145" grpId="0" animBg="1"/>
      <p:bldP spid="145" grpId="1" animBg="1"/>
      <p:bldP spid="146" grpId="0" animBg="1"/>
      <p:bldP spid="146" grpId="1" animBg="1"/>
      <p:bldP spid="146" grpId="2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Einordnung von Kapitel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Im Kapitel 3 haben wir uns mit der Transportschicht (ISO/OSI-Schicht 4) beschäftigt: Netzunabhängiger Transport von Nachrichten zwischen Endsystemen</a:t>
            </a:r>
          </a:p>
          <a:p>
            <a:pPr>
              <a:defRPr/>
            </a:pPr>
            <a:r>
              <a:t>Kapitel 4: Vermittlungsschicht: Übertragung von Paketen von der Quelle zum Ziel</a:t>
            </a:r>
          </a:p>
          <a:p>
            <a:pPr>
              <a:defRPr/>
            </a:pPr>
            <a:r>
              <a:t>Vermittlung (Pfadschaltung) und Wegewahl (Routing) als Dienst</a:t>
            </a:r>
          </a:p>
          <a:p>
            <a:pPr>
              <a:defRPr/>
            </a:pPr>
            <a:r>
              <a:t>Internet Protokoll (IP): v4 und v6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238DC-192F-8040-A412-4C40CE77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Routingtabellen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104999"/>
              </a:lnSpc>
              <a:defRPr/>
            </a:pPr>
            <a:r>
              <a:rPr sz="2600"/>
              <a:t>Realisieren Vorgaben zur Nachrichten-Weiterleitung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Bestimmen die Entscheidungsfindung in IWUs/Routern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 b="1"/>
              <a:t>Default Route</a:t>
            </a:r>
            <a:r>
              <a:rPr sz="2600"/>
              <a:t>: spezieller Eintrag, wird benutzt, wenn kein anderer Eintrag passt.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Felder eines Tabelleneintrags (eine Zeile):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Ziel (Netz oder Host)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Netzmaske (Angabe zur Bestimmung der Netzadresse)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Gateway (d.h. Router)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Metrik (Kostenwert)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Schnittstelle (engl. Interface) (Zielleitung)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Auf Unix-Derivaten (z.B. Linux): $ route -n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706E8-6AE0-A546-8553-0EEB71BB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40</a:t>
            </a:fld>
            <a:endParaRPr lang="de-D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Bsp.: Routingtabelle in einem 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4406899"/>
            <a:ext cx="7886700" cy="1770063"/>
          </a:xfrm>
        </p:spPr>
        <p:txBody>
          <a:bodyPr/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sz="2200"/>
              <a:t>Unterschied Router/Host: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Router leitet eingehenden Verkehr weiter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Host leitet lediglich eigenen Verkehr auf die korrekte Schnittstelle</a:t>
            </a:r>
            <a:endParaRPr/>
          </a:p>
          <a:p>
            <a:pPr marL="0" indent="0">
              <a:lnSpc>
                <a:spcPct val="70000"/>
              </a:lnSpc>
              <a:buNone/>
              <a:defRPr/>
            </a:pPr>
            <a:r>
              <a:rPr sz="2200"/>
              <a:t>Wie viele Tabelleneinträge braucht ein Host mit einer einzigen Schnittstelle mindestens?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585147"/>
            <a:ext cx="7886700" cy="24954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CBA1-4938-8E40-9EDE-79868CD5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41</a:t>
            </a:fld>
            <a:endParaRPr 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0784"/>
          </a:xfrm>
        </p:spPr>
        <p:txBody>
          <a:bodyPr>
            <a:normAutofit fontScale="90000"/>
          </a:bodyPr>
          <a:lstStyle/>
          <a:p>
            <a:r>
              <a:rPr lang="de-DE" dirty="0"/>
              <a:t>Wegewahlentscheidung im Router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Rechteck 4"/>
          <p:cNvSpPr/>
          <p:nvPr/>
        </p:nvSpPr>
        <p:spPr>
          <a:xfrm>
            <a:off x="1239528" y="1162286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IP-Adresse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des Ziels</a:t>
            </a:r>
          </a:p>
        </p:txBody>
      </p:sp>
      <p:sp>
        <p:nvSpPr>
          <p:cNvPr id="7" name="Rechteck 6"/>
          <p:cNvSpPr/>
          <p:nvPr/>
        </p:nvSpPr>
        <p:spPr>
          <a:xfrm>
            <a:off x="1239528" y="1946361"/>
            <a:ext cx="1973581" cy="41560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daraus NI</a:t>
            </a:r>
          </a:p>
        </p:txBody>
      </p:sp>
      <p:sp>
        <p:nvSpPr>
          <p:cNvPr id="8" name="Raute 5"/>
          <p:cNvSpPr/>
          <p:nvPr/>
        </p:nvSpPr>
        <p:spPr>
          <a:xfrm>
            <a:off x="1111842" y="2537520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9" name="Textfeld 11"/>
          <p:cNvSpPr txBox="1"/>
          <p:nvPr/>
        </p:nvSpPr>
        <p:spPr>
          <a:xfrm>
            <a:off x="1111842" y="2734412"/>
            <a:ext cx="222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NI direkt erreichbar?</a:t>
            </a:r>
          </a:p>
        </p:txBody>
      </p:sp>
      <p:sp>
        <p:nvSpPr>
          <p:cNvPr id="10" name="Raute 12"/>
          <p:cNvSpPr/>
          <p:nvPr/>
        </p:nvSpPr>
        <p:spPr>
          <a:xfrm>
            <a:off x="1111842" y="3493882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1" name="Textfeld 13"/>
          <p:cNvSpPr txBox="1"/>
          <p:nvPr/>
        </p:nvSpPr>
        <p:spPr>
          <a:xfrm>
            <a:off x="1111842" y="3631704"/>
            <a:ext cx="222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Source Routing </a:t>
            </a:r>
          </a:p>
          <a:p>
            <a:pPr algn="ctr"/>
            <a:r>
              <a:rPr lang="de-DE" sz="1400" dirty="0"/>
              <a:t>verlangt?</a:t>
            </a:r>
          </a:p>
        </p:txBody>
      </p:sp>
      <p:sp>
        <p:nvSpPr>
          <p:cNvPr id="12" name="Raute 17"/>
          <p:cNvSpPr/>
          <p:nvPr/>
        </p:nvSpPr>
        <p:spPr>
          <a:xfrm>
            <a:off x="1111842" y="4464667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3" name="Textfeld 18"/>
          <p:cNvSpPr txBox="1"/>
          <p:nvPr/>
        </p:nvSpPr>
        <p:spPr>
          <a:xfrm>
            <a:off x="1111842" y="4691094"/>
            <a:ext cx="222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NI in Routing-Tabelle?</a:t>
            </a:r>
          </a:p>
        </p:txBody>
      </p:sp>
      <p:sp>
        <p:nvSpPr>
          <p:cNvPr id="14" name="Raute 19"/>
          <p:cNvSpPr/>
          <p:nvPr/>
        </p:nvSpPr>
        <p:spPr>
          <a:xfrm>
            <a:off x="1111842" y="5455488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5" name="Textfeld 20"/>
          <p:cNvSpPr txBox="1"/>
          <p:nvPr/>
        </p:nvSpPr>
        <p:spPr>
          <a:xfrm>
            <a:off x="1111842" y="5583465"/>
            <a:ext cx="222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Default-Router</a:t>
            </a:r>
          </a:p>
          <a:p>
            <a:pPr algn="ctr"/>
            <a:r>
              <a:rPr lang="de-DE" sz="1400" dirty="0"/>
              <a:t>Verlangt?</a:t>
            </a:r>
          </a:p>
        </p:txBody>
      </p:sp>
      <p:cxnSp>
        <p:nvCxnSpPr>
          <p:cNvPr id="16" name="Gerade Verbindung mit Pfeil 23"/>
          <p:cNvCxnSpPr/>
          <p:nvPr/>
        </p:nvCxnSpPr>
        <p:spPr>
          <a:xfrm>
            <a:off x="2226319" y="1790977"/>
            <a:ext cx="0" cy="155384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24"/>
          <p:cNvSpPr/>
          <p:nvPr/>
        </p:nvSpPr>
        <p:spPr>
          <a:xfrm>
            <a:off x="4861620" y="2619334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HA(IP-Adresse)</a:t>
            </a:r>
          </a:p>
        </p:txBody>
      </p:sp>
      <p:sp>
        <p:nvSpPr>
          <p:cNvPr id="18" name="Rechteck 25"/>
          <p:cNvSpPr/>
          <p:nvPr/>
        </p:nvSpPr>
        <p:spPr>
          <a:xfrm>
            <a:off x="4861620" y="3566553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HA(R(Source Route))</a:t>
            </a:r>
          </a:p>
        </p:txBody>
      </p:sp>
      <p:sp>
        <p:nvSpPr>
          <p:cNvPr id="19" name="Rechteck 26"/>
          <p:cNvSpPr/>
          <p:nvPr/>
        </p:nvSpPr>
        <p:spPr>
          <a:xfrm>
            <a:off x="4861620" y="4544012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HA(R(Routing Tabelle))</a:t>
            </a:r>
          </a:p>
        </p:txBody>
      </p:sp>
      <p:sp>
        <p:nvSpPr>
          <p:cNvPr id="20" name="Rechteck 27"/>
          <p:cNvSpPr/>
          <p:nvPr/>
        </p:nvSpPr>
        <p:spPr>
          <a:xfrm>
            <a:off x="4861620" y="5523914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HA(Default Router)</a:t>
            </a:r>
          </a:p>
        </p:txBody>
      </p:sp>
      <p:cxnSp>
        <p:nvCxnSpPr>
          <p:cNvPr id="21" name="Gerade Verbindung mit Pfeil 30"/>
          <p:cNvCxnSpPr/>
          <p:nvPr/>
        </p:nvCxnSpPr>
        <p:spPr>
          <a:xfrm flipH="1">
            <a:off x="2226318" y="2361964"/>
            <a:ext cx="1" cy="175556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34"/>
          <p:cNvCxnSpPr/>
          <p:nvPr/>
        </p:nvCxnSpPr>
        <p:spPr>
          <a:xfrm>
            <a:off x="2226318" y="3315244"/>
            <a:ext cx="0" cy="178638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37"/>
          <p:cNvCxnSpPr/>
          <p:nvPr/>
        </p:nvCxnSpPr>
        <p:spPr>
          <a:xfrm flipV="1">
            <a:off x="2226318" y="4271606"/>
            <a:ext cx="0" cy="193061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40"/>
          <p:cNvCxnSpPr/>
          <p:nvPr/>
        </p:nvCxnSpPr>
        <p:spPr>
          <a:xfrm flipV="1">
            <a:off x="2226318" y="5242391"/>
            <a:ext cx="0" cy="213097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43"/>
          <p:cNvCxnSpPr/>
          <p:nvPr/>
        </p:nvCxnSpPr>
        <p:spPr>
          <a:xfrm flipV="1">
            <a:off x="2226318" y="6233212"/>
            <a:ext cx="0" cy="19306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45"/>
          <p:cNvSpPr/>
          <p:nvPr/>
        </p:nvSpPr>
        <p:spPr>
          <a:xfrm>
            <a:off x="1239527" y="6426274"/>
            <a:ext cx="1973581" cy="35072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Fehler</a:t>
            </a:r>
          </a:p>
        </p:txBody>
      </p:sp>
      <p:cxnSp>
        <p:nvCxnSpPr>
          <p:cNvPr id="27" name="Gerade Verbindung mit Pfeil 47"/>
          <p:cNvCxnSpPr/>
          <p:nvPr/>
        </p:nvCxnSpPr>
        <p:spPr>
          <a:xfrm>
            <a:off x="3340794" y="2926382"/>
            <a:ext cx="1520826" cy="7298"/>
          </a:xfrm>
          <a:prstGeom prst="straightConnector1">
            <a:avLst/>
          </a:prstGeom>
          <a:ln w="1270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50"/>
          <p:cNvCxnSpPr/>
          <p:nvPr/>
        </p:nvCxnSpPr>
        <p:spPr>
          <a:xfrm flipV="1">
            <a:off x="3340794" y="3880899"/>
            <a:ext cx="1520826" cy="184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54"/>
          <p:cNvCxnSpPr/>
          <p:nvPr/>
        </p:nvCxnSpPr>
        <p:spPr>
          <a:xfrm>
            <a:off x="3340794" y="4853529"/>
            <a:ext cx="1520826" cy="4829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57"/>
          <p:cNvCxnSpPr/>
          <p:nvPr/>
        </p:nvCxnSpPr>
        <p:spPr>
          <a:xfrm flipV="1">
            <a:off x="3340794" y="5838260"/>
            <a:ext cx="1520826" cy="681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61"/>
          <p:cNvSpPr/>
          <p:nvPr/>
        </p:nvSpPr>
        <p:spPr>
          <a:xfrm>
            <a:off x="4861621" y="1162286"/>
            <a:ext cx="2210862" cy="6286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" name="Rechteck 62"/>
          <p:cNvSpPr/>
          <p:nvPr/>
        </p:nvSpPr>
        <p:spPr>
          <a:xfrm>
            <a:off x="4861620" y="1147397"/>
            <a:ext cx="2210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NI = Netz-ID der Zieladresse</a:t>
            </a:r>
          </a:p>
        </p:txBody>
      </p:sp>
      <p:sp>
        <p:nvSpPr>
          <p:cNvPr id="33" name="Rechteck 63"/>
          <p:cNvSpPr/>
          <p:nvPr/>
        </p:nvSpPr>
        <p:spPr>
          <a:xfrm>
            <a:off x="4861620" y="1430847"/>
            <a:ext cx="1854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HA = Hardwareadresse</a:t>
            </a:r>
          </a:p>
        </p:txBody>
      </p:sp>
      <p:cxnSp>
        <p:nvCxnSpPr>
          <p:cNvPr id="34" name="Gerade Verbindung mit Pfeil 64"/>
          <p:cNvCxnSpPr/>
          <p:nvPr/>
        </p:nvCxnSpPr>
        <p:spPr>
          <a:xfrm>
            <a:off x="6835201" y="2933680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67"/>
          <p:cNvCxnSpPr/>
          <p:nvPr/>
        </p:nvCxnSpPr>
        <p:spPr>
          <a:xfrm>
            <a:off x="6835201" y="3880899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70"/>
          <p:cNvCxnSpPr/>
          <p:nvPr/>
        </p:nvCxnSpPr>
        <p:spPr>
          <a:xfrm flipV="1">
            <a:off x="7337493" y="2933680"/>
            <a:ext cx="0" cy="3325834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73"/>
          <p:cNvCxnSpPr/>
          <p:nvPr/>
        </p:nvCxnSpPr>
        <p:spPr>
          <a:xfrm>
            <a:off x="6835201" y="4858358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76"/>
          <p:cNvCxnSpPr/>
          <p:nvPr/>
        </p:nvCxnSpPr>
        <p:spPr>
          <a:xfrm>
            <a:off x="6835201" y="5838260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hteck 79"/>
          <p:cNvSpPr/>
          <p:nvPr/>
        </p:nvSpPr>
        <p:spPr>
          <a:xfrm>
            <a:off x="6350702" y="6259514"/>
            <a:ext cx="1973581" cy="54649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Sende Datagramm an ermittelte HA</a:t>
            </a:r>
          </a:p>
        </p:txBody>
      </p:sp>
      <p:sp>
        <p:nvSpPr>
          <p:cNvPr id="40" name="Textfeld 82"/>
          <p:cNvSpPr txBox="1"/>
          <p:nvPr/>
        </p:nvSpPr>
        <p:spPr>
          <a:xfrm>
            <a:off x="3880763" y="2326417"/>
            <a:ext cx="44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6">
                    <a:lumMod val="75000"/>
                  </a:schemeClr>
                </a:solidFill>
              </a:rPr>
              <a:t>Fall</a:t>
            </a:r>
          </a:p>
        </p:txBody>
      </p:sp>
      <p:cxnSp>
        <p:nvCxnSpPr>
          <p:cNvPr id="41" name="Gerade Verbindung mit Pfeil 85"/>
          <p:cNvCxnSpPr/>
          <p:nvPr/>
        </p:nvCxnSpPr>
        <p:spPr>
          <a:xfrm>
            <a:off x="2226319" y="1790977"/>
            <a:ext cx="0" cy="155384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87"/>
          <p:cNvCxnSpPr/>
          <p:nvPr/>
        </p:nvCxnSpPr>
        <p:spPr>
          <a:xfrm flipH="1">
            <a:off x="2226318" y="2361964"/>
            <a:ext cx="1" cy="175556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88"/>
          <p:cNvCxnSpPr/>
          <p:nvPr/>
        </p:nvCxnSpPr>
        <p:spPr>
          <a:xfrm>
            <a:off x="3340794" y="2926382"/>
            <a:ext cx="1520826" cy="7298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89"/>
          <p:cNvCxnSpPr/>
          <p:nvPr/>
        </p:nvCxnSpPr>
        <p:spPr>
          <a:xfrm>
            <a:off x="6835201" y="2933680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90"/>
          <p:cNvCxnSpPr/>
          <p:nvPr/>
        </p:nvCxnSpPr>
        <p:spPr>
          <a:xfrm flipV="1">
            <a:off x="7337493" y="2933680"/>
            <a:ext cx="0" cy="3325834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92"/>
          <p:cNvCxnSpPr/>
          <p:nvPr/>
        </p:nvCxnSpPr>
        <p:spPr>
          <a:xfrm>
            <a:off x="2226318" y="3315244"/>
            <a:ext cx="0" cy="178638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93"/>
          <p:cNvCxnSpPr/>
          <p:nvPr/>
        </p:nvCxnSpPr>
        <p:spPr>
          <a:xfrm flipV="1">
            <a:off x="2226318" y="4271606"/>
            <a:ext cx="0" cy="193061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94"/>
          <p:cNvCxnSpPr/>
          <p:nvPr/>
        </p:nvCxnSpPr>
        <p:spPr>
          <a:xfrm flipV="1">
            <a:off x="3340794" y="3880899"/>
            <a:ext cx="1520826" cy="184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97"/>
          <p:cNvCxnSpPr/>
          <p:nvPr/>
        </p:nvCxnSpPr>
        <p:spPr>
          <a:xfrm>
            <a:off x="6835201" y="3880899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98"/>
          <p:cNvCxnSpPr/>
          <p:nvPr/>
        </p:nvCxnSpPr>
        <p:spPr>
          <a:xfrm>
            <a:off x="6835201" y="4858358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99"/>
          <p:cNvCxnSpPr/>
          <p:nvPr/>
        </p:nvCxnSpPr>
        <p:spPr>
          <a:xfrm>
            <a:off x="3340794" y="4853529"/>
            <a:ext cx="1520826" cy="4829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100"/>
          <p:cNvCxnSpPr/>
          <p:nvPr/>
        </p:nvCxnSpPr>
        <p:spPr>
          <a:xfrm flipV="1">
            <a:off x="3340794" y="5838260"/>
            <a:ext cx="1520826" cy="681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101"/>
          <p:cNvCxnSpPr/>
          <p:nvPr/>
        </p:nvCxnSpPr>
        <p:spPr>
          <a:xfrm>
            <a:off x="6835201" y="5838260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102"/>
          <p:cNvCxnSpPr/>
          <p:nvPr/>
        </p:nvCxnSpPr>
        <p:spPr>
          <a:xfrm flipV="1">
            <a:off x="2226318" y="5242391"/>
            <a:ext cx="0" cy="213097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103"/>
          <p:cNvCxnSpPr/>
          <p:nvPr/>
        </p:nvCxnSpPr>
        <p:spPr>
          <a:xfrm flipV="1">
            <a:off x="2226318" y="6233212"/>
            <a:ext cx="0" cy="193062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104"/>
          <p:cNvCxnSpPr/>
          <p:nvPr/>
        </p:nvCxnSpPr>
        <p:spPr>
          <a:xfrm flipV="1">
            <a:off x="7337493" y="3880899"/>
            <a:ext cx="0" cy="237861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107"/>
          <p:cNvCxnSpPr/>
          <p:nvPr/>
        </p:nvCxnSpPr>
        <p:spPr>
          <a:xfrm flipV="1">
            <a:off x="7337493" y="4853529"/>
            <a:ext cx="0" cy="1405986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110"/>
          <p:cNvCxnSpPr/>
          <p:nvPr/>
        </p:nvCxnSpPr>
        <p:spPr>
          <a:xfrm flipV="1">
            <a:off x="7337493" y="5838260"/>
            <a:ext cx="0" cy="42125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uppierung 120"/>
          <p:cNvGrpSpPr/>
          <p:nvPr/>
        </p:nvGrpSpPr>
        <p:grpSpPr>
          <a:xfrm>
            <a:off x="3962518" y="2560543"/>
            <a:ext cx="301660" cy="369332"/>
            <a:chOff x="7509418" y="1295514"/>
            <a:chExt cx="301660" cy="369332"/>
          </a:xfrm>
        </p:grpSpPr>
        <p:sp>
          <p:nvSpPr>
            <p:cNvPr id="60" name="Oval 59"/>
            <p:cNvSpPr/>
            <p:nvPr/>
          </p:nvSpPr>
          <p:spPr>
            <a:xfrm>
              <a:off x="7527137" y="1369550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feld 112"/>
            <p:cNvSpPr txBox="1"/>
            <p:nvPr/>
          </p:nvSpPr>
          <p:spPr>
            <a:xfrm>
              <a:off x="7509418" y="129551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</p:grpSp>
      <p:grpSp>
        <p:nvGrpSpPr>
          <p:cNvPr id="62" name="Gruppierung 121"/>
          <p:cNvGrpSpPr/>
          <p:nvPr/>
        </p:nvGrpSpPr>
        <p:grpSpPr>
          <a:xfrm>
            <a:off x="3962518" y="3505191"/>
            <a:ext cx="301660" cy="369332"/>
            <a:chOff x="7792490" y="2141751"/>
            <a:chExt cx="301660" cy="369332"/>
          </a:xfrm>
        </p:grpSpPr>
        <p:sp>
          <p:nvSpPr>
            <p:cNvPr id="63" name="Oval 62"/>
            <p:cNvSpPr/>
            <p:nvPr/>
          </p:nvSpPr>
          <p:spPr>
            <a:xfrm>
              <a:off x="7810209" y="2215787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feld 114"/>
            <p:cNvSpPr txBox="1"/>
            <p:nvPr/>
          </p:nvSpPr>
          <p:spPr>
            <a:xfrm>
              <a:off x="7792490" y="214175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</p:grpSp>
      <p:grpSp>
        <p:nvGrpSpPr>
          <p:cNvPr id="65" name="Gruppierung 122"/>
          <p:cNvGrpSpPr/>
          <p:nvPr/>
        </p:nvGrpSpPr>
        <p:grpSpPr>
          <a:xfrm>
            <a:off x="3954522" y="4486268"/>
            <a:ext cx="301660" cy="369332"/>
            <a:chOff x="8073992" y="2753174"/>
            <a:chExt cx="301660" cy="369332"/>
          </a:xfrm>
        </p:grpSpPr>
        <p:sp>
          <p:nvSpPr>
            <p:cNvPr id="66" name="Oval 65"/>
            <p:cNvSpPr/>
            <p:nvPr/>
          </p:nvSpPr>
          <p:spPr>
            <a:xfrm>
              <a:off x="8094150" y="2827672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feld 116"/>
            <p:cNvSpPr txBox="1"/>
            <p:nvPr/>
          </p:nvSpPr>
          <p:spPr>
            <a:xfrm>
              <a:off x="8073992" y="275317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</p:grpSp>
      <p:grpSp>
        <p:nvGrpSpPr>
          <p:cNvPr id="68" name="Gruppierung 123"/>
          <p:cNvGrpSpPr/>
          <p:nvPr/>
        </p:nvGrpSpPr>
        <p:grpSpPr>
          <a:xfrm>
            <a:off x="3962518" y="5468784"/>
            <a:ext cx="301660" cy="369332"/>
            <a:chOff x="8206234" y="3544727"/>
            <a:chExt cx="301660" cy="369332"/>
          </a:xfrm>
        </p:grpSpPr>
        <p:sp>
          <p:nvSpPr>
            <p:cNvPr id="69" name="Oval 68"/>
            <p:cNvSpPr/>
            <p:nvPr/>
          </p:nvSpPr>
          <p:spPr>
            <a:xfrm>
              <a:off x="8226392" y="3619225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feld 119"/>
            <p:cNvSpPr txBox="1"/>
            <p:nvPr/>
          </p:nvSpPr>
          <p:spPr>
            <a:xfrm>
              <a:off x="8206234" y="354472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7AF5B-C767-F84B-80EA-27D0B507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2BE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2BE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2BE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9" grpId="1"/>
      <p:bldP spid="10" grpId="0" animBg="1"/>
      <p:bldP spid="11" grpId="0"/>
      <p:bldP spid="11" grpId="1"/>
      <p:bldP spid="12" grpId="0" animBg="1"/>
      <p:bldP spid="13" grpId="0"/>
      <p:bldP spid="13" grpId="1"/>
      <p:bldP spid="14" grpId="0" animBg="1"/>
      <p:bldP spid="15" grpId="0"/>
      <p:bldP spid="15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6" grpId="0" animBg="1"/>
      <p:bldP spid="31" grpId="0" animBg="1"/>
      <p:bldP spid="32" grpId="0"/>
      <p:bldP spid="33" grpId="0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Weiteres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104999"/>
              </a:lnSpc>
              <a:defRPr/>
            </a:pPr>
            <a:r>
              <a:rPr lang="de-DE" sz="2600" dirty="0"/>
              <a:t>Wir unterscheiden zwischen: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 err="1"/>
              <a:t>Wegewahl</a:t>
            </a:r>
            <a:r>
              <a:rPr lang="de-DE" sz="2200" dirty="0"/>
              <a:t> (engl. Route Discovery)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Weitergabe (engl. </a:t>
            </a:r>
            <a:r>
              <a:rPr lang="de-DE" sz="2200" dirty="0" err="1"/>
              <a:t>Forwarding</a:t>
            </a:r>
            <a:r>
              <a:rPr lang="de-DE" sz="2200" dirty="0"/>
              <a:t>)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Routing ...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ist abhängig von Kommunikationsbeziehung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meistens </a:t>
            </a:r>
            <a:r>
              <a:rPr lang="de-DE" sz="2200" dirty="0" err="1"/>
              <a:t>Unicast</a:t>
            </a:r>
            <a:r>
              <a:rPr lang="de-DE" sz="2200" dirty="0"/>
              <a:t> für 1:1 – Beziehung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Multicast (Gruppenkommunikation, 1:n, </a:t>
            </a:r>
            <a:r>
              <a:rPr lang="de-DE" sz="2200" dirty="0" err="1"/>
              <a:t>m:n</a:t>
            </a:r>
            <a:r>
              <a:rPr lang="de-DE" sz="2200" dirty="0"/>
              <a:t>) zunehmend wichtiger (Bsp.: </a:t>
            </a:r>
            <a:r>
              <a:rPr lang="de-DE" sz="2200" dirty="0" err="1"/>
              <a:t>Conferencing</a:t>
            </a:r>
            <a:r>
              <a:rPr lang="de-DE" sz="2200" dirty="0"/>
              <a:t>, Videoserver, CSCW)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Vereinfachungen für spezielle Topologien (Stern, Bus, Ring, Baum, vollständige </a:t>
            </a:r>
            <a:r>
              <a:rPr lang="de-DE" sz="2200" dirty="0" err="1"/>
              <a:t>Vermaschung</a:t>
            </a:r>
            <a:r>
              <a:rPr lang="de-DE" sz="2200" dirty="0"/>
              <a:t>) 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Routing für Broadcast muss für NBMA-Netze </a:t>
            </a:r>
            <a:br>
              <a:rPr lang="de-DE" sz="2200" dirty="0"/>
            </a:br>
            <a:r>
              <a:rPr lang="de-DE" sz="2200" dirty="0"/>
              <a:t>(engl. Non-Broadcast Multiple Access) emuliert werden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2A5EE5-EDC1-DC4C-AEB5-DEA0C0DD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43</a:t>
            </a:fld>
            <a:endParaRPr lang="de-D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Wegkosten und Optimalitätseigenschaft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lnSpcReduction="10000"/>
              </a:bodyPr>
              <a:lstStyle/>
              <a:p>
                <a:pPr>
                  <a:lnSpc>
                    <a:spcPct val="95000"/>
                  </a:lnSpc>
                  <a:defRPr/>
                </a:pPr>
                <a:r>
                  <a:rPr sz="2600" dirty="0" err="1"/>
                  <a:t>Jedes</a:t>
                </a:r>
                <a:r>
                  <a:rPr sz="2600" dirty="0"/>
                  <a:t> </a:t>
                </a:r>
                <a:r>
                  <a:rPr sz="2600" dirty="0" err="1"/>
                  <a:t>Wegstück</a:t>
                </a:r>
                <a:r>
                  <a:rPr sz="2600" dirty="0"/>
                  <a:t> (</a:t>
                </a:r>
                <a:r>
                  <a:rPr sz="2600" dirty="0" err="1"/>
                  <a:t>Kante</a:t>
                </a:r>
                <a:r>
                  <a:rPr sz="2600" dirty="0"/>
                  <a:t>) in </a:t>
                </a:r>
                <a:r>
                  <a:rPr sz="2600" dirty="0" err="1"/>
                  <a:t>einem</a:t>
                </a:r>
                <a:r>
                  <a:rPr sz="2600" dirty="0"/>
                  <a:t> </a:t>
                </a:r>
                <a:r>
                  <a:rPr sz="2600" dirty="0" err="1"/>
                  <a:t>Netz</a:t>
                </a:r>
                <a:r>
                  <a:rPr sz="2600" dirty="0"/>
                  <a:t> (Graph) </a:t>
                </a:r>
                <a:r>
                  <a:rPr sz="2600" dirty="0" err="1"/>
                  <a:t>ist</a:t>
                </a:r>
                <a:r>
                  <a:rPr sz="2600" dirty="0"/>
                  <a:t> </a:t>
                </a:r>
                <a:r>
                  <a:rPr sz="2600" dirty="0" err="1"/>
                  <a:t>mit</a:t>
                </a:r>
                <a:r>
                  <a:rPr sz="2600" dirty="0"/>
                  <a:t> </a:t>
                </a:r>
                <a:r>
                  <a:rPr sz="2600" dirty="0" err="1"/>
                  <a:t>gewissen</a:t>
                </a:r>
                <a:r>
                  <a:rPr sz="2600" dirty="0"/>
                  <a:t> </a:t>
                </a:r>
                <a:r>
                  <a:rPr sz="2600" dirty="0" err="1"/>
                  <a:t>Kosten</a:t>
                </a:r>
                <a:r>
                  <a:rPr sz="2600" dirty="0"/>
                  <a:t> </a:t>
                </a:r>
                <a:r>
                  <a:rPr sz="2600" dirty="0" err="1"/>
                  <a:t>assoziiert</a:t>
                </a:r>
                <a:r>
                  <a:rPr sz="2600" dirty="0"/>
                  <a:t> (</a:t>
                </a:r>
                <a:r>
                  <a:rPr sz="2600" dirty="0" err="1"/>
                  <a:t>Kostenfunktion</a:t>
                </a:r>
                <a:r>
                  <a:rPr sz="2600" dirty="0"/>
                  <a:t>).</a:t>
                </a:r>
                <a:endParaRPr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sz="2600" dirty="0"/>
                  <a:t>Ein </a:t>
                </a:r>
                <a:r>
                  <a:rPr sz="2600" dirty="0" err="1"/>
                  <a:t>Weg</a:t>
                </a:r>
                <a:r>
                  <a:rPr sz="2600" dirty="0"/>
                  <a:t> von </a:t>
                </a:r>
                <a:r>
                  <a:rPr sz="2600" dirty="0" err="1"/>
                  <a:t>einer</a:t>
                </a:r>
                <a:r>
                  <a:rPr sz="2600" dirty="0"/>
                  <a:t> Quelle </a:t>
                </a:r>
                <a:r>
                  <a:rPr sz="2600" dirty="0" err="1"/>
                  <a:t>zu</a:t>
                </a:r>
                <a:r>
                  <a:rPr sz="2600" dirty="0"/>
                  <a:t> </a:t>
                </a:r>
                <a:r>
                  <a:rPr sz="2600" dirty="0" err="1"/>
                  <a:t>einer</a:t>
                </a:r>
                <a:r>
                  <a:rPr sz="2600" dirty="0"/>
                  <a:t> </a:t>
                </a:r>
                <a:r>
                  <a:rPr sz="2600" dirty="0" err="1"/>
                  <a:t>Senke</a:t>
                </a:r>
                <a:r>
                  <a:rPr sz="2600" dirty="0"/>
                  <a:t> </a:t>
                </a:r>
                <a:r>
                  <a:rPr sz="2600" dirty="0" err="1"/>
                  <a:t>ist</a:t>
                </a:r>
                <a:r>
                  <a:rPr sz="2600" dirty="0"/>
                  <a:t> optimal, </a:t>
                </a:r>
                <a:r>
                  <a:rPr sz="2600" dirty="0" err="1"/>
                  <a:t>gdw</a:t>
                </a:r>
                <a:r>
                  <a:rPr sz="2600" dirty="0"/>
                  <a:t>. die </a:t>
                </a:r>
                <a:r>
                  <a:rPr sz="2600" dirty="0" err="1"/>
                  <a:t>Summe</a:t>
                </a:r>
                <a:r>
                  <a:rPr sz="2600" dirty="0"/>
                  <a:t> der </a:t>
                </a:r>
                <a:r>
                  <a:rPr sz="2600" dirty="0" err="1"/>
                  <a:t>Kosten</a:t>
                </a:r>
                <a:r>
                  <a:rPr sz="2600" dirty="0"/>
                  <a:t> auf </a:t>
                </a:r>
                <a:r>
                  <a:rPr sz="2600" dirty="0" err="1"/>
                  <a:t>diesem</a:t>
                </a:r>
                <a:r>
                  <a:rPr sz="2600" dirty="0"/>
                  <a:t> </a:t>
                </a:r>
                <a:r>
                  <a:rPr sz="2600" dirty="0" err="1"/>
                  <a:t>Weg</a:t>
                </a:r>
                <a:r>
                  <a:rPr sz="2600" dirty="0"/>
                  <a:t> minimal </a:t>
                </a:r>
                <a:r>
                  <a:rPr sz="2600" dirty="0" err="1"/>
                  <a:t>ist</a:t>
                </a:r>
                <a:r>
                  <a:rPr sz="2600" dirty="0"/>
                  <a:t>.</a:t>
                </a:r>
                <a:endParaRPr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sz="2600" dirty="0" err="1"/>
                  <a:t>Optimalitätseigenschaft</a:t>
                </a:r>
                <a:r>
                  <a:rPr sz="2600" dirty="0"/>
                  <a:t>: </a:t>
                </a:r>
                <a:r>
                  <a:rPr sz="2600" dirty="0" err="1"/>
                  <a:t>Jeder</a:t>
                </a:r>
                <a:r>
                  <a:rPr sz="2600" dirty="0"/>
                  <a:t> </a:t>
                </a:r>
                <a:r>
                  <a:rPr sz="2600" dirty="0" err="1"/>
                  <a:t>Teilweg</a:t>
                </a:r>
                <a:r>
                  <a:rPr sz="2600" dirty="0"/>
                  <a:t> auf </a:t>
                </a:r>
                <a:r>
                  <a:rPr sz="2600" dirty="0" err="1"/>
                  <a:t>einem</a:t>
                </a:r>
                <a:r>
                  <a:rPr sz="2600" dirty="0"/>
                  <a:t> </a:t>
                </a:r>
                <a:r>
                  <a:rPr sz="2600" dirty="0" err="1"/>
                  <a:t>optimalen</a:t>
                </a:r>
                <a:r>
                  <a:rPr sz="2600" dirty="0"/>
                  <a:t> </a:t>
                </a:r>
                <a:r>
                  <a:rPr sz="2600" dirty="0" err="1"/>
                  <a:t>Weg</a:t>
                </a:r>
                <a:r>
                  <a:rPr sz="2600" dirty="0"/>
                  <a:t> </a:t>
                </a:r>
                <a:r>
                  <a:rPr sz="2600" dirty="0" err="1"/>
                  <a:t>ist</a:t>
                </a:r>
                <a:r>
                  <a:rPr sz="2600" dirty="0"/>
                  <a:t> </a:t>
                </a:r>
                <a:r>
                  <a:rPr sz="2600" dirty="0" err="1"/>
                  <a:t>selbst</a:t>
                </a:r>
                <a:r>
                  <a:rPr sz="2600" dirty="0"/>
                  <a:t> optimal.</a:t>
                </a:r>
                <a:endParaRPr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sz="2600" dirty="0"/>
                  <a:t>Notation:</a:t>
                </a:r>
                <a:endParaRPr dirty="0"/>
              </a:p>
              <a:p>
                <a:pPr lvl="1">
                  <a:lnSpc>
                    <a:spcPct val="70000"/>
                  </a:lnSpc>
                  <a:defRPr/>
                </a:pPr>
                <a:r>
                  <a:rPr sz="2200" dirty="0"/>
                  <a:t>K = </a:t>
                </a:r>
                <a:r>
                  <a:rPr sz="2200" dirty="0" err="1"/>
                  <a:t>Menge</a:t>
                </a:r>
                <a:r>
                  <a:rPr sz="2200" dirty="0"/>
                  <a:t> </a:t>
                </a:r>
                <a:r>
                  <a:rPr sz="2200" dirty="0" err="1"/>
                  <a:t>aller</a:t>
                </a:r>
                <a:r>
                  <a:rPr sz="2200" dirty="0"/>
                  <a:t> </a:t>
                </a:r>
                <a:r>
                  <a:rPr sz="2200" dirty="0" err="1"/>
                  <a:t>Knoten</a:t>
                </a:r>
                <a:r>
                  <a:rPr sz="2200" dirty="0"/>
                  <a:t> </a:t>
                </a:r>
                <a:endParaRPr dirty="0"/>
              </a:p>
              <a:p>
                <a:pPr lvl="1">
                  <a:lnSpc>
                    <a:spcPct val="70000"/>
                  </a:lnSpc>
                  <a:defRPr/>
                </a:pPr>
                <a:r>
                  <a:rPr sz="2200" dirty="0"/>
                  <a:t>L = </a:t>
                </a:r>
                <a:r>
                  <a:rPr sz="2200" dirty="0" err="1"/>
                  <a:t>Menge</a:t>
                </a:r>
                <a:r>
                  <a:rPr sz="2200" dirty="0"/>
                  <a:t> </a:t>
                </a:r>
                <a:r>
                  <a:rPr sz="2200" dirty="0" err="1"/>
                  <a:t>aller</a:t>
                </a:r>
                <a:r>
                  <a:rPr sz="2200" dirty="0"/>
                  <a:t> </a:t>
                </a:r>
                <a:r>
                  <a:rPr sz="2200" dirty="0" err="1"/>
                  <a:t>Kanten</a:t>
                </a:r>
                <a:r>
                  <a:rPr sz="2200" dirty="0"/>
                  <a:t>, </a:t>
                </a:r>
                <a:endParaRPr dirty="0"/>
              </a:p>
              <a:p>
                <a:pPr lvl="1">
                  <a:lnSpc>
                    <a:spcPct val="70000"/>
                  </a:lnSpc>
                  <a:defRPr/>
                </a:pPr>
                <a:r>
                  <a:rPr sz="2200" dirty="0"/>
                  <a:t>A</a:t>
                </a:r>
                <a:r>
                  <a:rPr lang="de-AT" sz="2200" dirty="0"/>
                  <a:t>(</a:t>
                </a:r>
                <a:r>
                  <a:rPr lang="de-AT" sz="2200" dirty="0" err="1"/>
                  <a:t>j</a:t>
                </a:r>
                <a:r>
                  <a:rPr lang="de-AT" sz="2200" dirty="0"/>
                  <a:t>)</a:t>
                </a:r>
                <a:r>
                  <a:rPr sz="2200" dirty="0"/>
                  <a:t> = </a:t>
                </a:r>
                <a:r>
                  <a:rPr sz="2200" dirty="0" err="1"/>
                  <a:t>Menge</a:t>
                </a:r>
                <a:r>
                  <a:rPr sz="2200" dirty="0"/>
                  <a:t> der </a:t>
                </a:r>
                <a:r>
                  <a:rPr sz="2200" dirty="0" err="1"/>
                  <a:t>Nachbarn</a:t>
                </a:r>
                <a:r>
                  <a:rPr sz="2200" dirty="0"/>
                  <a:t> </a:t>
                </a:r>
                <a:r>
                  <a:rPr sz="2200" dirty="0" err="1"/>
                  <a:t>eines</a:t>
                </a:r>
                <a:r>
                  <a:rPr sz="2200" dirty="0"/>
                  <a:t> </a:t>
                </a:r>
                <a:r>
                  <a:rPr sz="2200" dirty="0" err="1"/>
                  <a:t>Knoten</a:t>
                </a:r>
                <a:r>
                  <a:rPr sz="2200" dirty="0"/>
                  <a:t> </a:t>
                </a:r>
                <a:r>
                  <a:rPr sz="2200" i="1" dirty="0"/>
                  <a:t>j</a:t>
                </a:r>
                <a:r>
                  <a:rPr sz="2200" dirty="0"/>
                  <a:t>,</a:t>
                </a:r>
                <a:endParaRPr dirty="0"/>
              </a:p>
              <a:p>
                <a:pPr lvl="1">
                  <a:lnSpc>
                    <a:spcPct val="7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b="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b="0" i="1">
                            <a:latin typeface="Cambria Math"/>
                          </a:rPr>
                          <m:t>𝑞𝑧</m:t>
                        </m:r>
                        <m:r>
                          <a:rPr b="0" i="1">
                            <a:latin typeface="Cambria Math"/>
                          </a:rPr>
                          <m:t>,</m:t>
                        </m:r>
                        <m:r>
                          <a:rPr b="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sz="2200" dirty="0"/>
                  <a:t>: </a:t>
                </a:r>
                <a:r>
                  <a:rPr sz="2200" i="1" dirty="0"/>
                  <a:t>f</a:t>
                </a:r>
                <a:r>
                  <a:rPr sz="2200" dirty="0"/>
                  <a:t>-</a:t>
                </a:r>
                <a:r>
                  <a:rPr sz="2200" dirty="0" err="1"/>
                  <a:t>ter</a:t>
                </a:r>
                <a:r>
                  <a:rPr sz="2200" dirty="0"/>
                  <a:t> </a:t>
                </a:r>
                <a:r>
                  <a:rPr sz="2200" dirty="0" err="1"/>
                  <a:t>Weg</a:t>
                </a:r>
                <a:r>
                  <a:rPr sz="2200" dirty="0"/>
                  <a:t> von Quelle </a:t>
                </a:r>
                <a:r>
                  <a:rPr sz="2200" i="1" dirty="0"/>
                  <a:t>q</a:t>
                </a:r>
                <a:r>
                  <a:rPr sz="2200" dirty="0"/>
                  <a:t> </a:t>
                </a:r>
                <a:r>
                  <a:rPr sz="2200" dirty="0" err="1"/>
                  <a:t>zum</a:t>
                </a:r>
                <a:r>
                  <a:rPr sz="2200" dirty="0"/>
                  <a:t> </a:t>
                </a:r>
                <a:r>
                  <a:rPr sz="2200" dirty="0" err="1"/>
                  <a:t>Ziel</a:t>
                </a:r>
                <a:r>
                  <a:rPr sz="2200" dirty="0"/>
                  <a:t> </a:t>
                </a:r>
                <a:r>
                  <a:rPr sz="2200" i="1" dirty="0"/>
                  <a:t>z</a:t>
                </a:r>
                <a:r>
                  <a:rPr sz="2200" dirty="0"/>
                  <a:t>,</a:t>
                </a:r>
                <a:endParaRPr dirty="0"/>
              </a:p>
              <a:p>
                <a:pPr lvl="1">
                  <a:lnSpc>
                    <a:spcPct val="7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b="0" i="1">
                            <a:latin typeface="Cambria Math"/>
                          </a:rPr>
                          <m:t>𝑞𝑧</m:t>
                        </m:r>
                      </m:sub>
                    </m:sSub>
                    <m:r>
                      <a:rPr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i="1">
                            <a:latin typeface="Cambria Math"/>
                          </a:rPr>
                          <m:t>𝑞𝑧</m:t>
                        </m:r>
                        <m:r>
                          <a:rPr b="0" i="1">
                            <a:latin typeface="Cambria Math"/>
                          </a:rPr>
                          <m:t>,</m:t>
                        </m:r>
                        <m:r>
                          <a:rPr b="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b="0" i="1">
                        <a:latin typeface="Cambria Math"/>
                      </a:rPr>
                      <m:t>)</m:t>
                    </m:r>
                  </m:oMath>
                </a14:m>
                <a:r>
                  <a:rPr sz="2200" dirty="0"/>
                  <a:t>: </a:t>
                </a:r>
                <a:r>
                  <a:rPr sz="2200" dirty="0" err="1"/>
                  <a:t>Kosten</a:t>
                </a:r>
                <a:r>
                  <a:rPr sz="2200" dirty="0"/>
                  <a:t> </a:t>
                </a:r>
                <a:r>
                  <a:rPr sz="2200" dirty="0" err="1"/>
                  <a:t>für</a:t>
                </a:r>
                <a:r>
                  <a:rPr sz="2200" dirty="0"/>
                  <a:t> f-ten </a:t>
                </a:r>
                <a:r>
                  <a:rPr sz="2200" dirty="0" err="1"/>
                  <a:t>Weg</a:t>
                </a:r>
                <a:r>
                  <a:rPr sz="2200" dirty="0"/>
                  <a:t> von </a:t>
                </a:r>
                <a:r>
                  <a:rPr sz="2200" i="1" dirty="0"/>
                  <a:t>q</a:t>
                </a:r>
                <a:r>
                  <a:rPr sz="2200" dirty="0"/>
                  <a:t> </a:t>
                </a:r>
                <a:r>
                  <a:rPr sz="2200" dirty="0" err="1"/>
                  <a:t>zum</a:t>
                </a:r>
                <a:r>
                  <a:rPr sz="2200" dirty="0"/>
                  <a:t> </a:t>
                </a:r>
                <a:r>
                  <a:rPr sz="2200" dirty="0" err="1"/>
                  <a:t>Ziel</a:t>
                </a:r>
                <a:r>
                  <a:rPr sz="2200" dirty="0"/>
                  <a:t> </a:t>
                </a:r>
                <a:r>
                  <a:rPr sz="2200" i="1" dirty="0"/>
                  <a:t>z</a:t>
                </a:r>
                <a:r>
                  <a:rPr sz="2200" dirty="0"/>
                  <a:t>.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3"/>
                <a:stretch>
                  <a:fillRect l="-1286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3AB74-DD7C-5F45-B861-E5291A08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44</a:t>
            </a:fld>
            <a:endParaRPr lang="de-D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Quelle-Senken-Baum (QSB)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520825"/>
            <a:ext cx="7886700" cy="1539875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200"/>
              <a:t>Ein QSB stellt Wege von einer Quelle (Wurzel des Baums) zu mehreren Senken (Blätter des Baums) dar.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idR. gibt es zu gegebenen Netzen (mit gegebener Ziel- Quelle und Senken) mehrere mögliche QSB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Ziel Routingalgorithmen: QSB mit optimalen Wegen finden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3850" y="3185243"/>
            <a:ext cx="5956300" cy="317295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4F034-9228-264D-A34E-055CD3AD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45</a:t>
            </a:fld>
            <a:endParaRPr 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Quelle-Senken-Baum Wegetafel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397000" y="1425467"/>
            <a:ext cx="5856759" cy="47514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A7068-A16B-6743-B200-A8A5C0E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46</a:t>
            </a:fld>
            <a:endParaRPr 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Shortest Delay First Algorithmus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lnSpcReduction="10000"/>
              </a:bodyPr>
              <a:lstStyle/>
              <a:p>
                <a:pPr>
                  <a:lnSpc>
                    <a:spcPct val="95000"/>
                  </a:lnSpc>
                  <a:defRPr/>
                </a:pPr>
                <a:r>
                  <a:rPr sz="2600"/>
                  <a:t>Wir bauen den QSB schrittweise von der Wurzel aus auf.</a:t>
                </a:r>
                <a:endParaRPr/>
              </a:p>
              <a:p>
                <a:pPr>
                  <a:lnSpc>
                    <a:spcPct val="70000"/>
                  </a:lnSpc>
                  <a:defRPr/>
                </a:pPr>
                <a:r>
                  <a:rPr sz="2600"/>
                  <a:t>Alle noch nicht in QSB enthaltenen Wege müssen über Nachbarn von QSB Knoten führen (Kandidatenmenge)</a:t>
                </a:r>
                <a:endParaRPr/>
              </a:p>
              <a:p>
                <a:pPr>
                  <a:lnSpc>
                    <a:spcPct val="70000"/>
                  </a:lnSpc>
                  <a:defRPr/>
                </a:pPr>
                <a:r>
                  <a:rPr sz="2600"/>
                  <a:t>Aus der Kandidatenmenge H wird der Knoten mit minimalen Kosten ab der Wurzel gewählt.</a:t>
                </a:r>
                <a:endParaRPr/>
              </a:p>
              <a:p>
                <a:pPr>
                  <a:lnSpc>
                    <a:spcPct val="70000"/>
                  </a:lnSpc>
                  <a:defRPr/>
                </a:pPr>
                <a:r>
                  <a:rPr sz="2600"/>
                  <a:t>Notation</a:t>
                </a:r>
                <a:endParaRPr/>
              </a:p>
              <a:p>
                <a:pPr lvl="1">
                  <a:lnSpc>
                    <a:spcPct val="70000"/>
                  </a:lnSpc>
                  <a:defRPr/>
                </a:pPr>
                <a:r>
                  <a:rPr sz="2200"/>
                  <a:t> A(j), </a:t>
                </a:r>
                <mc:AlternateContent>
                  <mc:Choice Requires="a14">
                    <a14:m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b="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b="0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200"/>
                  <a:t>, q wie gehabt</a:t>
                </a:r>
                <a:endParaRPr/>
              </a:p>
              <a:p>
                <a:pPr lvl="1">
                  <a:lnSpc>
                    <a:spcPct val="70000"/>
                  </a:lnSpc>
                  <a:defRPr/>
                </a:pPr>
                <a:r>
                  <a:rPr sz="2200"/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b="0" i="1">
                            <a:latin typeface="Cambria Math"/>
                          </a:rPr>
                          <m:t>𝐻</m:t>
                        </m:r>
                        <m:r>
                          <a:rPr b="0" i="1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i="1">
                                <a:latin typeface="Cambria Math"/>
                              </a:rPr>
                              <m:t>𝑗</m:t>
                            </m:r>
                            <m:r>
                              <a:rPr i="1">
                                <a:latin typeface="Cambria Math"/>
                              </a:rPr>
                              <m:t> ∈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 ∈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 | 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 ∈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𝑄𝑆𝐵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 ∉</m:t>
                            </m:r>
                            <m:r>
                              <a:rPr i="1">
                                <a:latin typeface="Cambria Math"/>
                                <a:ea typeface="Cambria Math"/>
                              </a:rPr>
                              <m:t>𝑄𝑆𝐵</m:t>
                            </m:r>
                          </m:e>
                        </m:d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/>
              </a:p>
              <a:p>
                <a:pPr lvl="1">
                  <a:lnSpc>
                    <a:spcPct val="70000"/>
                  </a:lnSpc>
                  <a:defRPr/>
                </a:pPr>
                <mc:AlternateContent>
                  <mc:Choice Requires="a14"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b="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b="0" i="1">
                                <a:latin typeface="Cambria Math"/>
                              </a:rPr>
                              <m:t>𝑞𝑗</m:t>
                            </m:r>
                          </m:sub>
                          <m:sup>
                            <m:r>
                              <a:rPr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b="0" i="1">
                            <a:latin typeface="Cambria Math"/>
                          </a:rPr>
                          <m:t> :</m:t>
                        </m:r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200"/>
                  <a:t> momentane Kosten von q nach j</a:t>
                </a:r>
                <a:endParaRPr/>
              </a:p>
              <a:p>
                <a:pPr lvl="1">
                  <a:lnSpc>
                    <a:spcPct val="70000"/>
                  </a:lnSpc>
                  <a:defRPr/>
                </a:pPr>
                <a:r>
                  <a:rPr sz="2200"/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b="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b="0" i="0">
                            <a:latin typeface="Cambria Math"/>
                          </a:rPr>
                          <m:t>:</m:t>
                        </m:r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200"/>
                  <a:t> momentaner Vaterknoten von j zur Erreichung von </a:t>
                </a:r>
                <mc:AlternateContent>
                  <mc:Choice Requires="a14"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i="1">
                                <a:latin typeface="Cambria Math"/>
                              </a:rPr>
                              <m:t>𝑞𝑗</m:t>
                            </m:r>
                          </m:sub>
                          <m:sup>
                            <m:r>
                              <a:rPr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/>
              </a:p>
              <a:p>
                <a:pPr lvl="1">
                  <a:lnSpc>
                    <a:spcPct val="70000"/>
                  </a:lnSpc>
                  <a:defRPr/>
                </a:pPr>
                <a:r>
                  <a:rPr sz="2200"/>
                  <a:t>Nächster Knoten aus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b="0" i="1">
                            <a:latin typeface="Cambria Math"/>
                            <a:ea typeface="Cambria Math"/>
                          </a:rPr>
                          <m:t>𝐻</m:t>
                        </m:r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200"/>
                  <a:t> liefert Knoten  x mit </a:t>
                </a:r>
                <mc:AlternateContent>
                  <mc:Choice Requires="a14"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b="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b="0" i="1">
                                <a:latin typeface="Cambria Math"/>
                              </a:rPr>
                              <m:t>𝑞𝑥</m:t>
                            </m:r>
                          </m:sub>
                          <m:sup>
                            <m:r>
                              <a:rPr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b="0" i="1">
                            <a:latin typeface="Cambria Math"/>
                          </a:rPr>
                          <m:t> </m:t>
                        </m:r>
                        <m:r>
                          <a:rPr b="0" i="1">
                            <a:latin typeface="Cambria Math"/>
                            <a:ea typeface="Cambria Math"/>
                          </a:rPr>
                          <m:t>≤ </m:t>
                        </m:r>
                        <m:sSub>
                          <m:sSubPr>
                            <m:ctrlPr>
                              <a:rPr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b="0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b="0" i="1">
                                <a:latin typeface="Cambria Math"/>
                                <a:ea typeface="Cambria Math"/>
                              </a:rPr>
                              <m:t>𝑞𝑟</m:t>
                            </m:r>
                          </m:sub>
                        </m:sSub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200"/>
                  <a:t> für alle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b="0" i="1">
                            <a:latin typeface="Cambria Math"/>
                          </a:rPr>
                          <m:t>𝑟</m:t>
                        </m:r>
                        <m:r>
                          <a:rPr b="0" i="1">
                            <a:latin typeface="Cambria Math"/>
                          </a:rPr>
                          <m:t> ∈</m:t>
                        </m:r>
                        <m:r>
                          <a:rPr b="0" i="1">
                            <a:latin typeface="Cambria Math"/>
                            <a:ea typeface="Cambria Math"/>
                          </a:rPr>
                          <m:t>𝐻</m:t>
                        </m:r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200"/>
                  <a:t> </a:t>
                </a:r>
                <a:endParaRPr/>
              </a:p>
              <a:p>
                <a:pPr lvl="1">
                  <a:lnSpc>
                    <a:spcPct val="70000"/>
                  </a:lnSpc>
                  <a:defRPr/>
                </a:pPr>
                <a:endParaRPr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3"/>
                <a:stretch>
                  <a:fillRect l="-1159" t="-2521" r="-3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3F2F-C577-124B-80DB-09EEE7BA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47</a:t>
            </a:fld>
            <a:endParaRPr lang="de-D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Shortest Delay First Algorithmus Pseudocode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747465" y="1690689"/>
            <a:ext cx="4562970" cy="46675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42000" y="1690689"/>
            <a:ext cx="2387600" cy="23273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D96FDE-F278-0A4D-8227-6E4F11BB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48</a:t>
            </a:fld>
            <a:endParaRPr lang="de-D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Shortest</a:t>
            </a:r>
            <a:r>
              <a:rPr lang="de-DE" dirty="0"/>
              <a:t> Delay First Algorithmus</a:t>
            </a:r>
            <a:br>
              <a:rPr lang="de-DE" dirty="0"/>
            </a:br>
            <a:r>
              <a:rPr lang="de-DE" dirty="0"/>
              <a:t>Beispiel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Oval 5"/>
          <p:cNvSpPr/>
          <p:nvPr/>
        </p:nvSpPr>
        <p:spPr>
          <a:xfrm>
            <a:off x="1505310" y="2620114"/>
            <a:ext cx="448710" cy="448261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091323" y="2622350"/>
            <a:ext cx="448710" cy="448261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110125" y="1895840"/>
            <a:ext cx="448710" cy="448261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110125" y="3360724"/>
            <a:ext cx="448710" cy="448261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458352" y="3360724"/>
            <a:ext cx="448710" cy="448261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5458352" y="1895840"/>
            <a:ext cx="448710" cy="448261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505310" y="4196601"/>
            <a:ext cx="448710" cy="448261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3" name="Gerade Verbindung mit Pfeil 13"/>
          <p:cNvCxnSpPr/>
          <p:nvPr/>
        </p:nvCxnSpPr>
        <p:spPr>
          <a:xfrm>
            <a:off x="3558835" y="2119971"/>
            <a:ext cx="189951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9"/>
          <p:cNvCxnSpPr>
            <a:stCxn id="9" idx="2"/>
            <a:endCxn id="6" idx="6"/>
          </p:cNvCxnSpPr>
          <p:nvPr/>
        </p:nvCxnSpPr>
        <p:spPr>
          <a:xfrm flipH="1" flipV="1">
            <a:off x="1954020" y="2844245"/>
            <a:ext cx="1156105" cy="7406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25"/>
          <p:cNvCxnSpPr>
            <a:stCxn id="9" idx="6"/>
            <a:endCxn id="10" idx="2"/>
          </p:cNvCxnSpPr>
          <p:nvPr/>
        </p:nvCxnSpPr>
        <p:spPr>
          <a:xfrm>
            <a:off x="3558835" y="3584855"/>
            <a:ext cx="189951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28"/>
          <p:cNvCxnSpPr>
            <a:stCxn id="7" idx="2"/>
            <a:endCxn id="11" idx="6"/>
          </p:cNvCxnSpPr>
          <p:nvPr/>
        </p:nvCxnSpPr>
        <p:spPr>
          <a:xfrm flipH="1" flipV="1">
            <a:off x="5907062" y="2119971"/>
            <a:ext cx="1184261" cy="7265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29"/>
          <p:cNvCxnSpPr>
            <a:stCxn id="6" idx="6"/>
            <a:endCxn id="8" idx="2"/>
          </p:cNvCxnSpPr>
          <p:nvPr/>
        </p:nvCxnSpPr>
        <p:spPr>
          <a:xfrm flipV="1">
            <a:off x="1954020" y="2119971"/>
            <a:ext cx="1156105" cy="7242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37"/>
          <p:cNvCxnSpPr/>
          <p:nvPr/>
        </p:nvCxnSpPr>
        <p:spPr>
          <a:xfrm flipH="1">
            <a:off x="5907062" y="2846481"/>
            <a:ext cx="1184261" cy="7383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40"/>
          <p:cNvCxnSpPr>
            <a:stCxn id="12" idx="6"/>
            <a:endCxn id="9" idx="2"/>
          </p:cNvCxnSpPr>
          <p:nvPr/>
        </p:nvCxnSpPr>
        <p:spPr>
          <a:xfrm flipV="1">
            <a:off x="1954020" y="3584855"/>
            <a:ext cx="1156105" cy="8358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43"/>
          <p:cNvCxnSpPr>
            <a:stCxn id="12" idx="0"/>
            <a:endCxn id="6" idx="4"/>
          </p:cNvCxnSpPr>
          <p:nvPr/>
        </p:nvCxnSpPr>
        <p:spPr>
          <a:xfrm flipV="1">
            <a:off x="1729665" y="3068375"/>
            <a:ext cx="0" cy="112822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46"/>
          <p:cNvCxnSpPr>
            <a:stCxn id="9" idx="0"/>
            <a:endCxn id="8" idx="4"/>
          </p:cNvCxnSpPr>
          <p:nvPr/>
        </p:nvCxnSpPr>
        <p:spPr>
          <a:xfrm flipV="1">
            <a:off x="3334480" y="2344101"/>
            <a:ext cx="0" cy="101662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49"/>
          <p:cNvCxnSpPr/>
          <p:nvPr/>
        </p:nvCxnSpPr>
        <p:spPr>
          <a:xfrm flipV="1">
            <a:off x="5682707" y="2344101"/>
            <a:ext cx="0" cy="101662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54"/>
          <p:cNvCxnSpPr/>
          <p:nvPr/>
        </p:nvCxnSpPr>
        <p:spPr>
          <a:xfrm>
            <a:off x="6335413" y="2292712"/>
            <a:ext cx="338050" cy="20738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58"/>
          <p:cNvSpPr txBox="1"/>
          <p:nvPr/>
        </p:nvSpPr>
        <p:spPr>
          <a:xfrm>
            <a:off x="3363619" y="2689043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0,1</a:t>
            </a:r>
          </a:p>
        </p:txBody>
      </p:sp>
      <p:sp>
        <p:nvSpPr>
          <p:cNvPr id="25" name="Textfeld 59"/>
          <p:cNvSpPr txBox="1"/>
          <p:nvPr/>
        </p:nvSpPr>
        <p:spPr>
          <a:xfrm>
            <a:off x="5755188" y="265957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0,3</a:t>
            </a:r>
          </a:p>
        </p:txBody>
      </p:sp>
      <p:sp>
        <p:nvSpPr>
          <p:cNvPr id="26" name="Textfeld 60"/>
          <p:cNvSpPr txBox="1"/>
          <p:nvPr/>
        </p:nvSpPr>
        <p:spPr>
          <a:xfrm rot="1991459">
            <a:off x="6337813" y="205525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6,4</a:t>
            </a:r>
          </a:p>
        </p:txBody>
      </p:sp>
      <p:sp>
        <p:nvSpPr>
          <p:cNvPr id="27" name="Textfeld 61"/>
          <p:cNvSpPr txBox="1"/>
          <p:nvPr/>
        </p:nvSpPr>
        <p:spPr>
          <a:xfrm rot="19714960">
            <a:off x="6427820" y="320087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3,8</a:t>
            </a:r>
          </a:p>
        </p:txBody>
      </p:sp>
      <p:cxnSp>
        <p:nvCxnSpPr>
          <p:cNvPr id="28" name="Gerade Verbindung mit Pfeil 62"/>
          <p:cNvCxnSpPr/>
          <p:nvPr/>
        </p:nvCxnSpPr>
        <p:spPr>
          <a:xfrm rot="5400000">
            <a:off x="1463346" y="3591694"/>
            <a:ext cx="355655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63"/>
          <p:cNvCxnSpPr/>
          <p:nvPr/>
        </p:nvCxnSpPr>
        <p:spPr>
          <a:xfrm rot="5400000" flipH="1" flipV="1">
            <a:off x="1657482" y="3615484"/>
            <a:ext cx="355655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57"/>
          <p:cNvSpPr txBox="1"/>
          <p:nvPr/>
        </p:nvSpPr>
        <p:spPr>
          <a:xfrm>
            <a:off x="4273796" y="1690633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0,6</a:t>
            </a:r>
          </a:p>
        </p:txBody>
      </p:sp>
      <p:cxnSp>
        <p:nvCxnSpPr>
          <p:cNvPr id="31" name="Gerade Verbindung mit Pfeil 64"/>
          <p:cNvCxnSpPr/>
          <p:nvPr/>
        </p:nvCxnSpPr>
        <p:spPr>
          <a:xfrm>
            <a:off x="4363799" y="2046616"/>
            <a:ext cx="360000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67"/>
          <p:cNvSpPr txBox="1"/>
          <p:nvPr/>
        </p:nvSpPr>
        <p:spPr>
          <a:xfrm>
            <a:off x="4275674" y="315207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cxnSp>
        <p:nvCxnSpPr>
          <p:cNvPr id="33" name="Gerade Verbindung mit Pfeil 68"/>
          <p:cNvCxnSpPr/>
          <p:nvPr/>
        </p:nvCxnSpPr>
        <p:spPr>
          <a:xfrm>
            <a:off x="4365677" y="3508062"/>
            <a:ext cx="360000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74"/>
          <p:cNvCxnSpPr/>
          <p:nvPr/>
        </p:nvCxnSpPr>
        <p:spPr>
          <a:xfrm flipH="1">
            <a:off x="6417820" y="3159226"/>
            <a:ext cx="331298" cy="20656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79"/>
          <p:cNvCxnSpPr/>
          <p:nvPr/>
        </p:nvCxnSpPr>
        <p:spPr>
          <a:xfrm rot="5400000" flipH="1" flipV="1">
            <a:off x="5577361" y="2876954"/>
            <a:ext cx="355655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80"/>
          <p:cNvCxnSpPr/>
          <p:nvPr/>
        </p:nvCxnSpPr>
        <p:spPr>
          <a:xfrm rot="5400000">
            <a:off x="3225791" y="2880547"/>
            <a:ext cx="355655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81"/>
          <p:cNvSpPr txBox="1"/>
          <p:nvPr/>
        </p:nvSpPr>
        <p:spPr>
          <a:xfrm rot="19800000">
            <a:off x="2201270" y="2055317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0,7</a:t>
            </a:r>
          </a:p>
        </p:txBody>
      </p:sp>
      <p:cxnSp>
        <p:nvCxnSpPr>
          <p:cNvPr id="38" name="Gerade Verbindung mit Pfeil 82"/>
          <p:cNvCxnSpPr/>
          <p:nvPr/>
        </p:nvCxnSpPr>
        <p:spPr>
          <a:xfrm flipV="1">
            <a:off x="2314036" y="2300899"/>
            <a:ext cx="342922" cy="214833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87"/>
          <p:cNvCxnSpPr/>
          <p:nvPr/>
        </p:nvCxnSpPr>
        <p:spPr>
          <a:xfrm>
            <a:off x="2387382" y="3028911"/>
            <a:ext cx="330569" cy="21176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91"/>
          <p:cNvSpPr txBox="1"/>
          <p:nvPr/>
        </p:nvSpPr>
        <p:spPr>
          <a:xfrm rot="1939380">
            <a:off x="2454036" y="2839603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3,0</a:t>
            </a:r>
          </a:p>
        </p:txBody>
      </p:sp>
      <p:cxnSp>
        <p:nvCxnSpPr>
          <p:cNvPr id="41" name="Gerade Verbindung mit Pfeil 92"/>
          <p:cNvCxnSpPr/>
          <p:nvPr/>
        </p:nvCxnSpPr>
        <p:spPr>
          <a:xfrm rot="20845298" flipV="1">
            <a:off x="2374307" y="4022904"/>
            <a:ext cx="357341" cy="147793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96"/>
          <p:cNvSpPr txBox="1"/>
          <p:nvPr/>
        </p:nvSpPr>
        <p:spPr>
          <a:xfrm rot="19368571">
            <a:off x="2376240" y="4009029"/>
            <a:ext cx="59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0,75</a:t>
            </a:r>
          </a:p>
        </p:txBody>
      </p:sp>
      <p:sp>
        <p:nvSpPr>
          <p:cNvPr id="43" name="Textfeld 97"/>
          <p:cNvSpPr txBox="1"/>
          <p:nvPr/>
        </p:nvSpPr>
        <p:spPr>
          <a:xfrm>
            <a:off x="1119060" y="340018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0,3</a:t>
            </a:r>
          </a:p>
        </p:txBody>
      </p:sp>
      <p:sp>
        <p:nvSpPr>
          <p:cNvPr id="44" name="Textfeld 103"/>
          <p:cNvSpPr txBox="1"/>
          <p:nvPr/>
        </p:nvSpPr>
        <p:spPr>
          <a:xfrm>
            <a:off x="1807786" y="3403978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5,0</a:t>
            </a:r>
          </a:p>
        </p:txBody>
      </p:sp>
      <p:sp>
        <p:nvSpPr>
          <p:cNvPr id="45" name="Rechteck 104"/>
          <p:cNvSpPr/>
          <p:nvPr/>
        </p:nvSpPr>
        <p:spPr>
          <a:xfrm>
            <a:off x="5471159" y="4475004"/>
            <a:ext cx="1973581" cy="11690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Rechteck 105"/>
          <p:cNvSpPr/>
          <p:nvPr/>
        </p:nvSpPr>
        <p:spPr>
          <a:xfrm>
            <a:off x="5473520" y="5284962"/>
            <a:ext cx="150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Kosten:	</a:t>
            </a:r>
          </a:p>
        </p:txBody>
      </p:sp>
      <p:cxnSp>
        <p:nvCxnSpPr>
          <p:cNvPr id="47" name="Gerade Verbindung mit Pfeil 108"/>
          <p:cNvCxnSpPr/>
          <p:nvPr/>
        </p:nvCxnSpPr>
        <p:spPr>
          <a:xfrm flipV="1">
            <a:off x="3334480" y="2342445"/>
            <a:ext cx="0" cy="1016623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109"/>
          <p:cNvCxnSpPr/>
          <p:nvPr/>
        </p:nvCxnSpPr>
        <p:spPr>
          <a:xfrm>
            <a:off x="3558835" y="2119971"/>
            <a:ext cx="1899517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10"/>
          <p:cNvCxnSpPr/>
          <p:nvPr/>
        </p:nvCxnSpPr>
        <p:spPr>
          <a:xfrm flipV="1">
            <a:off x="5682707" y="2344101"/>
            <a:ext cx="0" cy="1016623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111"/>
          <p:cNvCxnSpPr/>
          <p:nvPr/>
        </p:nvCxnSpPr>
        <p:spPr>
          <a:xfrm flipH="1">
            <a:off x="5907062" y="2846481"/>
            <a:ext cx="1184261" cy="738374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hteck 112"/>
          <p:cNvSpPr/>
          <p:nvPr/>
        </p:nvSpPr>
        <p:spPr>
          <a:xfrm>
            <a:off x="5473520" y="4727300"/>
            <a:ext cx="922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Aktuell: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2" name="Rechteck 113"/>
          <p:cNvSpPr/>
          <p:nvPr/>
        </p:nvSpPr>
        <p:spPr>
          <a:xfrm>
            <a:off x="5471159" y="4437123"/>
            <a:ext cx="874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Quelle: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3" name="Rechteck 114"/>
          <p:cNvSpPr/>
          <p:nvPr/>
        </p:nvSpPr>
        <p:spPr>
          <a:xfrm>
            <a:off x="5486153" y="4997884"/>
            <a:ext cx="84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Senke:</a:t>
            </a:r>
            <a:endParaRPr lang="de-DE" dirty="0">
              <a:solidFill>
                <a:srgbClr val="29C02E"/>
              </a:solidFill>
            </a:endParaRPr>
          </a:p>
        </p:txBody>
      </p:sp>
      <p:sp>
        <p:nvSpPr>
          <p:cNvPr id="54" name="Rechteck 115"/>
          <p:cNvSpPr/>
          <p:nvPr/>
        </p:nvSpPr>
        <p:spPr>
          <a:xfrm>
            <a:off x="6273965" y="4727300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55" name="Textfeld 116"/>
          <p:cNvSpPr txBox="1"/>
          <p:nvPr/>
        </p:nvSpPr>
        <p:spPr>
          <a:xfrm>
            <a:off x="6280555" y="5284962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0,1</a:t>
            </a:r>
          </a:p>
        </p:txBody>
      </p:sp>
      <p:sp>
        <p:nvSpPr>
          <p:cNvPr id="56" name="Textfeld 117"/>
          <p:cNvSpPr txBox="1"/>
          <p:nvPr/>
        </p:nvSpPr>
        <p:spPr>
          <a:xfrm>
            <a:off x="6273965" y="4727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4</a:t>
            </a:r>
          </a:p>
        </p:txBody>
      </p:sp>
      <p:sp>
        <p:nvSpPr>
          <p:cNvPr id="57" name="Textfeld 118"/>
          <p:cNvSpPr txBox="1"/>
          <p:nvPr/>
        </p:nvSpPr>
        <p:spPr>
          <a:xfrm>
            <a:off x="6273965" y="4727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58" name="Textfeld 119"/>
          <p:cNvSpPr txBox="1"/>
          <p:nvPr/>
        </p:nvSpPr>
        <p:spPr>
          <a:xfrm>
            <a:off x="6612553" y="5284962"/>
            <a:ext cx="5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+0,6</a:t>
            </a:r>
          </a:p>
        </p:txBody>
      </p:sp>
      <p:sp>
        <p:nvSpPr>
          <p:cNvPr id="59" name="Textfeld 120"/>
          <p:cNvSpPr txBox="1"/>
          <p:nvPr/>
        </p:nvSpPr>
        <p:spPr>
          <a:xfrm>
            <a:off x="6280555" y="5284962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0,7</a:t>
            </a:r>
          </a:p>
        </p:txBody>
      </p:sp>
      <p:sp>
        <p:nvSpPr>
          <p:cNvPr id="60" name="Textfeld 121"/>
          <p:cNvSpPr txBox="1"/>
          <p:nvPr/>
        </p:nvSpPr>
        <p:spPr>
          <a:xfrm>
            <a:off x="6273965" y="4727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5</a:t>
            </a:r>
          </a:p>
        </p:txBody>
      </p:sp>
      <p:sp>
        <p:nvSpPr>
          <p:cNvPr id="61" name="Textfeld 122"/>
          <p:cNvSpPr txBox="1"/>
          <p:nvPr/>
        </p:nvSpPr>
        <p:spPr>
          <a:xfrm>
            <a:off x="6612553" y="5284962"/>
            <a:ext cx="5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+0,3</a:t>
            </a:r>
          </a:p>
        </p:txBody>
      </p:sp>
      <p:sp>
        <p:nvSpPr>
          <p:cNvPr id="62" name="Textfeld 124"/>
          <p:cNvSpPr txBox="1"/>
          <p:nvPr/>
        </p:nvSpPr>
        <p:spPr>
          <a:xfrm>
            <a:off x="6280555" y="5284962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1,0</a:t>
            </a:r>
          </a:p>
        </p:txBody>
      </p:sp>
      <p:sp>
        <p:nvSpPr>
          <p:cNvPr id="63" name="Textfeld 125"/>
          <p:cNvSpPr txBox="1"/>
          <p:nvPr/>
        </p:nvSpPr>
        <p:spPr>
          <a:xfrm>
            <a:off x="6273965" y="4727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64" name="Textfeld 126"/>
          <p:cNvSpPr txBox="1"/>
          <p:nvPr/>
        </p:nvSpPr>
        <p:spPr>
          <a:xfrm>
            <a:off x="6608733" y="528496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+3,8</a:t>
            </a:r>
          </a:p>
        </p:txBody>
      </p:sp>
      <p:sp>
        <p:nvSpPr>
          <p:cNvPr id="65" name="Textfeld 127"/>
          <p:cNvSpPr txBox="1"/>
          <p:nvPr/>
        </p:nvSpPr>
        <p:spPr>
          <a:xfrm>
            <a:off x="6280555" y="528496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4,8</a:t>
            </a:r>
          </a:p>
        </p:txBody>
      </p:sp>
      <p:sp>
        <p:nvSpPr>
          <p:cNvPr id="66" name="Rechteck 128"/>
          <p:cNvSpPr/>
          <p:nvPr/>
        </p:nvSpPr>
        <p:spPr>
          <a:xfrm>
            <a:off x="6266537" y="443712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" name="Rechteck 129"/>
          <p:cNvSpPr/>
          <p:nvPr/>
        </p:nvSpPr>
        <p:spPr>
          <a:xfrm>
            <a:off x="6265625" y="4997884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29C02E"/>
                </a:solidFill>
              </a:rPr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FC22E-64CB-9D44-B9CB-0597F108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3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1" grpId="0" animBg="1"/>
      <p:bldP spid="11" grpId="1" animBg="1"/>
      <p:bldP spid="46" grpId="0"/>
      <p:bldP spid="51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Ziele und Rahmenbedingungen </a:t>
            </a:r>
            <a:br>
              <a:rPr/>
            </a:br>
            <a:r>
              <a:t>der Vermittlungsschicht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Wegewahl, Dienstgüte, Verbindungsart, </a:t>
            </a:r>
            <a:br>
              <a:rPr/>
            </a:br>
            <a:r>
              <a:t>Sicherungsschicht als Rahmenbedingung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940E-FE24-F140-8841-24109307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Routing Verfahren (Überblick)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30800"/>
            <a:ext cx="7886700" cy="104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Weitere Verfahren:</a:t>
            </a:r>
          </a:p>
          <a:p>
            <a:pPr lvl="1"/>
            <a:r>
              <a:rPr lang="de-DE" dirty="0"/>
              <a:t>isoliertes Verfahren, nicht adaptiv: </a:t>
            </a:r>
            <a:r>
              <a:rPr lang="de-DE" dirty="0" err="1"/>
              <a:t>Flooding</a:t>
            </a:r>
            <a:endParaRPr lang="de-DE" dirty="0"/>
          </a:p>
          <a:p>
            <a:pPr lvl="1"/>
            <a:r>
              <a:rPr lang="de-DE" dirty="0"/>
              <a:t>isoliertes Verfahren, lastabhängig: Hot </a:t>
            </a:r>
            <a:r>
              <a:rPr lang="de-DE" dirty="0" err="1"/>
              <a:t>Potato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13" y="1428276"/>
            <a:ext cx="4213988" cy="37188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71750" y="2227792"/>
            <a:ext cx="1290178" cy="7302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11A044-7BFA-D04B-83FC-BC24F8F5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8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Static Routing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411101"/>
            <a:ext cx="7886700" cy="879475"/>
          </a:xfrm>
        </p:spPr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400"/>
              <a:t>Grundidee: Routingtabelle wird einmal auf Basis festgelegter Metriken erstellt (sehr einfach, aber nicht adaptiv).</a:t>
            </a:r>
            <a:endParaRPr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41535" y="2301594"/>
          <a:ext cx="5845115" cy="1433829"/>
        </p:xfrm>
        <a:graphic>
          <a:graphicData uri="http://schemas.openxmlformats.org/drawingml/2006/table">
            <a:tbl>
              <a:tblPr firstRow="1" bandRow="1">
                <a:tableStyleId>{EB2383D0-3F37-A588-60A9-FF9E1E108939}</a:tableStyleId>
              </a:tblPr>
              <a:tblGrid>
                <a:gridCol w="835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9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Nachbarknoten auf dem Weg von j nach z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Ziel z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  <a:defRPr/>
                      </a:pPr>
                      <a:r>
                        <a:rPr sz="1400"/>
                        <a:t>Wahl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2. Wahl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3. Wahl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2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Nr.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Gewicht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Nr.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Gewicht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Nr.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Gewicht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3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4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400"/>
                        <a:t>0,63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400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400"/>
                        <a:t>0,21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400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400"/>
                        <a:t>0,16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/>
          </p:cNvSpPr>
          <p:nvPr/>
        </p:nvSpPr>
        <p:spPr bwMode="auto">
          <a:xfrm>
            <a:off x="628650" y="3937000"/>
            <a:ext cx="7886700" cy="22399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sz="2400" dirty="0" err="1"/>
              <a:t>Berechnen</a:t>
            </a:r>
            <a:r>
              <a:rPr sz="2400" dirty="0"/>
              <a:t> </a:t>
            </a:r>
            <a:r>
              <a:rPr sz="2400" dirty="0" err="1"/>
              <a:t>Zufallszahl</a:t>
            </a:r>
            <a:r>
              <a:rPr sz="2400" dirty="0"/>
              <a:t> </a:t>
            </a:r>
            <a:r>
              <a:rPr sz="2400" i="1" dirty="0"/>
              <a:t>x</a:t>
            </a:r>
            <a:r>
              <a:rPr sz="2400" dirty="0"/>
              <a:t> </a:t>
            </a:r>
            <a:r>
              <a:rPr sz="2400" dirty="0" err="1"/>
              <a:t>aus</a:t>
            </a:r>
            <a:r>
              <a:rPr sz="2400" dirty="0"/>
              <a:t> ]0,00; 1,00]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/>
              <a:t> 	</a:t>
            </a:r>
            <a:r>
              <a:rPr lang="en-US" sz="2000" dirty="0">
                <a:latin typeface="Arial"/>
                <a:ea typeface="Arial"/>
              </a:rPr>
              <a:t>	</a:t>
            </a:r>
            <a:r>
              <a:rPr lang="en-US" sz="2000" dirty="0">
                <a:latin typeface="Comic Sans MS"/>
                <a:ea typeface="Comic Sans MS"/>
              </a:rPr>
              <a:t></a:t>
            </a:r>
            <a:r>
              <a:rPr lang="en-US" sz="2000" dirty="0"/>
              <a:t> </a:t>
            </a:r>
            <a:r>
              <a:rPr sz="2000" dirty="0"/>
              <a:t>1. Wahl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/>
              <a:t> </a:t>
            </a:r>
            <a:r>
              <a:rPr sz="2000"/>
              <a:t>	</a:t>
            </a:r>
            <a:r>
              <a:rPr lang="en-US" sz="2000"/>
              <a:t> </a:t>
            </a:r>
            <a:r>
              <a:rPr sz="2000"/>
              <a:t>2</a:t>
            </a:r>
            <a:r>
              <a:rPr sz="2000" dirty="0"/>
              <a:t>. Wahl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/>
              <a:t> 	</a:t>
            </a:r>
            <a:r>
              <a:rPr lang="en-US" sz="2000" dirty="0"/>
              <a:t>	 </a:t>
            </a:r>
            <a:r>
              <a:rPr sz="2000" dirty="0"/>
              <a:t>3. Wahl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 err="1"/>
              <a:t>Sonderfälle</a:t>
            </a:r>
            <a:r>
              <a:rPr sz="2400" dirty="0"/>
              <a:t>: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nur</a:t>
            </a:r>
            <a:r>
              <a:rPr sz="2000" dirty="0"/>
              <a:t> </a:t>
            </a:r>
            <a:r>
              <a:rPr sz="2000" dirty="0" err="1"/>
              <a:t>eine</a:t>
            </a:r>
            <a:r>
              <a:rPr sz="2000" dirty="0"/>
              <a:t> </a:t>
            </a:r>
            <a:r>
              <a:rPr sz="2000" dirty="0" err="1"/>
              <a:t>feste</a:t>
            </a:r>
            <a:r>
              <a:rPr sz="2000" dirty="0"/>
              <a:t> Wahl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Alternativen</a:t>
            </a:r>
            <a:r>
              <a:rPr sz="2000" dirty="0"/>
              <a:t> </a:t>
            </a:r>
            <a:r>
              <a:rPr sz="2000" dirty="0" err="1"/>
              <a:t>nur</a:t>
            </a:r>
            <a:r>
              <a:rPr sz="2000" dirty="0"/>
              <a:t> </a:t>
            </a:r>
            <a:r>
              <a:rPr sz="2000" dirty="0" err="1"/>
              <a:t>bei</a:t>
            </a:r>
            <a:r>
              <a:rPr sz="2000" dirty="0"/>
              <a:t> </a:t>
            </a:r>
            <a:r>
              <a:rPr sz="2000" dirty="0" err="1"/>
              <a:t>defekter</a:t>
            </a:r>
            <a:r>
              <a:rPr sz="2000" dirty="0"/>
              <a:t> 1. Wahl (</a:t>
            </a:r>
            <a:r>
              <a:rPr sz="2000" dirty="0" err="1"/>
              <a:t>engl.</a:t>
            </a:r>
            <a:r>
              <a:rPr sz="2000" dirty="0"/>
              <a:t> Backup Trunk)</a:t>
            </a:r>
            <a:endParaRPr dirty="0"/>
          </a:p>
          <a:p>
            <a:pPr lvl="1">
              <a:lnSpc>
                <a:spcPct val="70000"/>
              </a:lnSpc>
              <a:defRPr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BA3C1-FDDA-3145-B5B1-BA0B007A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51</a:t>
            </a:fld>
            <a:endParaRPr 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Routing durch Fluten </a:t>
            </a:r>
            <a:br>
              <a:rPr/>
            </a:br>
            <a:r>
              <a:t>(Engl. Flooding)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600"/>
              <a:t>Idee: Jede eintreffende Nachricht wird an alle Nachbarknoten geschickt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Problem: es entstehen beliebig viele Kopien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Maßnahmen: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nicht zurück an sendenden Knoten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Lebensdauerbegrenzung durch Timer oder Hop Count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Nachrichtenmerkmal speichern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Wertung: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Verfahren erzeugt Zusatzlast, aber sehr einfach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Verfahren extrem robust (z.B. für Militärische Netze)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kann für schnelles multiple update von DB benutzt werden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enthält immer den optimalen Weg (kann als Metrik gegen andere Verfahren verwendet werden)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BD12-31AF-A649-A1C9-BB21E4F8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52</a:t>
            </a:fld>
            <a:endParaRPr lang="de-D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Hot Potato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isoliertes Verfahren</a:t>
            </a:r>
          </a:p>
          <a:p>
            <a:pPr>
              <a:defRPr/>
            </a:pPr>
            <a:r>
              <a:t>Ankommende Pakete werden als „hot potato“ (heiße Kartoffel) betrachtet und auf die ausgehende Leitung mit der kürzesten Warteschlange gelegt.</a:t>
            </a:r>
          </a:p>
          <a:p>
            <a:pPr>
              <a:defRPr/>
            </a:pPr>
            <a:r>
              <a:t>Eventuell erhebliche Umwege, falls die gewählte Leitung nicht optimal zum Ziel führt </a:t>
            </a:r>
          </a:p>
          <a:p>
            <a:pPr>
              <a:defRPr/>
            </a:pPr>
            <a:r>
              <a:t>empfindlich gegen Überlast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2FA1-D540-A140-87C0-657DBA78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53</a:t>
            </a:fld>
            <a:endParaRPr lang="de-D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Routing Verfahren (Überblick)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30800"/>
            <a:ext cx="7886700" cy="104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Weitere Verfahren:</a:t>
            </a:r>
          </a:p>
          <a:p>
            <a:pPr lvl="1"/>
            <a:r>
              <a:rPr lang="de-DE" dirty="0"/>
              <a:t>isoliertes Verfahren, nicht adaptiv: </a:t>
            </a:r>
            <a:r>
              <a:rPr lang="de-DE" dirty="0" err="1"/>
              <a:t>Flooding</a:t>
            </a:r>
            <a:endParaRPr lang="de-DE" dirty="0"/>
          </a:p>
          <a:p>
            <a:pPr lvl="1"/>
            <a:r>
              <a:rPr lang="de-DE" dirty="0"/>
              <a:t>isoliertes Verfahren, lastabhängig: Hot </a:t>
            </a:r>
            <a:r>
              <a:rPr lang="de-DE" dirty="0" err="1"/>
              <a:t>Potato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13" y="1428276"/>
            <a:ext cx="4213988" cy="37188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14573" y="2227792"/>
            <a:ext cx="1290178" cy="7302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7F4F68-5A9A-914B-88FD-FAEC54A7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9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Adaptives Verfahren mit Nachbarkenntnis (1/4)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/>
              <a:lstStyle/>
              <a:p>
                <a:pPr>
                  <a:lnSpc>
                    <a:spcPct val="95000"/>
                  </a:lnSpc>
                  <a:defRPr/>
                </a:pPr>
                <a:r>
                  <a:rPr sz="2400"/>
                  <a:t>In allen Knoten  wird für jedes Ziel eine Wegetabelle geführt.</a:t>
                </a:r>
                <a:endParaRPr/>
              </a:p>
              <a:p>
                <a:pPr>
                  <a:lnSpc>
                    <a:spcPct val="70000"/>
                  </a:lnSpc>
                  <a:defRPr/>
                </a:pPr>
                <a:endParaRPr/>
              </a:p>
              <a:p>
                <a:pPr marL="0" indent="0">
                  <a:lnSpc>
                    <a:spcPct val="70000"/>
                  </a:lnSpc>
                  <a:buNone/>
                  <a:defRPr/>
                </a:pPr>
                <a:endParaRPr/>
              </a:p>
              <a:p>
                <a:pPr marL="0" indent="0">
                  <a:lnSpc>
                    <a:spcPct val="70000"/>
                  </a:lnSpc>
                  <a:buNone/>
                  <a:defRPr/>
                </a:pPr>
                <a:endParaRPr/>
              </a:p>
              <a:p>
                <a:pPr>
                  <a:lnSpc>
                    <a:spcPct val="70000"/>
                  </a:lnSpc>
                  <a:defRPr/>
                </a:pPr>
                <a:r>
                  <a:rPr sz="2400"/>
                  <a:t>Jeder Knoten j erhält (periodisch oder ereignisgesteuert) von jedem Nachbarknoten D</a:t>
                </a:r>
                <a:r>
                  <a:rPr sz="2400" baseline="30000"/>
                  <a:t>opt</a:t>
                </a:r>
                <a:r>
                  <a:rPr sz="2400" baseline="-25000"/>
                  <a:t>kz</a:t>
                </a:r>
                <a:r>
                  <a:rPr sz="2400"/>
                  <a:t> für k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i="1">
                            <a:latin typeface="Cambria Math"/>
                            <a:ea typeface="Cambria Math"/>
                          </a:rPr>
                          <m:t>𝜖</m:t>
                        </m:r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400"/>
                  <a:t> A(j) alle Ziele z, die Kosten des optimalen Wegs a</a:t>
                </a:r>
                <a:r>
                  <a:rPr sz="2400" baseline="30000"/>
                  <a:t>opt</a:t>
                </a:r>
                <a:r>
                  <a:rPr sz="2400"/>
                  <a:t>(j,z) von j nach z.</a:t>
                </a:r>
                <a:endParaRPr/>
              </a:p>
              <a:p>
                <a:pPr>
                  <a:lnSpc>
                    <a:spcPct val="70000"/>
                  </a:lnSpc>
                  <a:defRPr/>
                </a:pPr>
                <a:r>
                  <a:rPr sz="2400"/>
                  <a:t>D</a:t>
                </a:r>
                <a:r>
                  <a:rPr sz="2400" baseline="-25000"/>
                  <a:t>jz</a:t>
                </a:r>
                <a:r>
                  <a:rPr sz="2400"/>
                  <a:t>(W</a:t>
                </a:r>
                <a:r>
                  <a:rPr sz="2400" baseline="-25000"/>
                  <a:t>kz</a:t>
                </a:r>
                <a:r>
                  <a:rPr sz="2400"/>
                  <a:t>) = D</a:t>
                </a:r>
                <a:r>
                  <a:rPr sz="2400" baseline="-25000"/>
                  <a:t>jk</a:t>
                </a:r>
                <a:r>
                  <a:rPr sz="2400"/>
                  <a:t> + D</a:t>
                </a:r>
                <a:r>
                  <a:rPr sz="2400" baseline="30000"/>
                  <a:t>opt</a:t>
                </a:r>
                <a:r>
                  <a:rPr sz="2400" baseline="-25000"/>
                  <a:t>kz  </a:t>
                </a:r>
                <a:r>
                  <a:rPr sz="2400"/>
                  <a:t>wird für alle k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i="1">
                            <a:latin typeface="Cambria Math"/>
                            <a:ea typeface="Cambria Math"/>
                          </a:rPr>
                          <m:t>𝜖</m:t>
                        </m:r>
                      </m:oMath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r>
                  <a:rPr sz="2400"/>
                  <a:t> A(j) berechnet (D</a:t>
                </a:r>
                <a:r>
                  <a:rPr sz="2400" baseline="-25000"/>
                  <a:t>jz</a:t>
                </a:r>
                <a:r>
                  <a:rPr sz="2400"/>
                  <a:t> lokal, und D</a:t>
                </a:r>
                <a:r>
                  <a:rPr sz="2400" baseline="30000"/>
                  <a:t>opt</a:t>
                </a:r>
                <a:r>
                  <a:rPr sz="2400" baseline="-25000"/>
                  <a:t>kz</a:t>
                </a:r>
                <a:r>
                  <a:rPr sz="2400"/>
                  <a:t> durch Austausch).</a:t>
                </a:r>
                <a:endParaRPr/>
              </a:p>
              <a:p>
                <a:pPr>
                  <a:lnSpc>
                    <a:spcPct val="70000"/>
                  </a:lnSpc>
                  <a:defRPr/>
                </a:pPr>
                <a:r>
                  <a:rPr sz="2400"/>
                  <a:t>Die Wegewahltabelle wird mit neuem optimalem Nachbarn  aktualisiert.</a:t>
                </a:r>
                <a:endParaRPr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3"/>
                <a:stretch>
                  <a:fillRect l="-1005" t="-1541" r="-1700" b="-2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90673" y="2476500"/>
          <a:ext cx="2362654" cy="741680"/>
        </p:xfrm>
        <a:graphic>
          <a:graphicData uri="http://schemas.openxmlformats.org/drawingml/2006/table">
            <a:tbl>
              <a:tblPr firstRow="1" bandRow="1">
                <a:tableStyleId>{EB2383D0-3F37-A588-60A9-FF9E1E108939}</a:tableStyleId>
              </a:tblPr>
              <a:tblGrid>
                <a:gridCol w="38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z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a</a:t>
                      </a:r>
                      <a:r>
                        <a:rPr baseline="30000"/>
                        <a:t>opt</a:t>
                      </a:r>
                      <a:r>
                        <a:t>(j,z)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D</a:t>
                      </a:r>
                      <a:r>
                        <a:rPr baseline="30000"/>
                        <a:t>opt</a:t>
                      </a:r>
                      <a:r>
                        <a:rPr baseline="-25000"/>
                        <a:t>jz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51D83-6CDB-074D-9440-59907010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55</a:t>
            </a:fld>
            <a:endParaRPr lang="de-DE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Adaptives Verfahren mit Nachbarkenntnis (2/4)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4486274"/>
          </a:xfrm>
        </p:spPr>
        <p:txBody>
          <a:bodyPr/>
          <a:lstStyle/>
          <a:p>
            <a:pPr>
              <a:lnSpc>
                <a:spcPct val="104999"/>
              </a:lnSpc>
              <a:defRPr/>
            </a:pPr>
            <a:r>
              <a:rPr lang="de-DE" sz="2600" dirty="0"/>
              <a:t>Beispiel: Distanz-Vektor-Alg. (</a:t>
            </a:r>
            <a:r>
              <a:rPr lang="de-DE" sz="2600" dirty="0" err="1"/>
              <a:t>Bellman</a:t>
            </a:r>
            <a:r>
              <a:rPr lang="de-DE" sz="2600" dirty="0"/>
              <a:t>-Ford-</a:t>
            </a:r>
            <a:r>
              <a:rPr lang="de-DE" sz="2600" dirty="0" err="1"/>
              <a:t>Alg</a:t>
            </a:r>
            <a:r>
              <a:rPr lang="de-DE" sz="2600" dirty="0"/>
              <a:t>)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wird im Internet vom Routing Information Protokoll (RIP) benutzt.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Merkmale: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jeder Knoten hat Routingtabelle (Adresse, Distanz),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Update geschieht periodisch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jede Kante ist mit Gewicht belegt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Distanz ist Summe der Gewichte auf dem Weg zum Ziel</a:t>
            </a:r>
            <a:endParaRPr lang="de-DE" dirty="0"/>
          </a:p>
          <a:p>
            <a:pPr>
              <a:lnSpc>
                <a:spcPct val="80000"/>
              </a:lnSpc>
              <a:defRPr/>
            </a:pPr>
            <a:r>
              <a:rPr lang="de-DE" sz="2600" dirty="0"/>
              <a:t>Initialisierung mit Eintrag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dessen Ziel dem lokalen Knoten entspricht,</a:t>
            </a:r>
            <a:endParaRPr lang="de-DE" dirty="0"/>
          </a:p>
          <a:p>
            <a:pPr lvl="1">
              <a:lnSpc>
                <a:spcPct val="80000"/>
              </a:lnSpc>
              <a:defRPr/>
            </a:pPr>
            <a:r>
              <a:rPr lang="de-DE" sz="2200"/>
              <a:t>dessen Next-Hop nicht angegeben ist und</a:t>
            </a:r>
            <a:endParaRPr lang="de-DE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dessen Distanz auf 0 gesetzt ist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58171-CD8A-2A46-BEFC-47C9A214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56</a:t>
            </a:fld>
            <a:endParaRPr lang="de-DE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Distanz-Vektor-Algorithmus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884528" y="1690689"/>
            <a:ext cx="7374944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890B0-791F-E144-9F37-CB682F09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57</a:t>
            </a:fld>
            <a:endParaRPr lang="de-D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Adaptives Verfahren mit Nachbarkenntnis (3/4)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9512"/>
            <a:ext cx="7886700" cy="1738627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Verfahren sehr einfach, geringer Rechenaufwand</a:t>
            </a:r>
          </a:p>
          <a:p>
            <a:r>
              <a:rPr lang="de-DE" dirty="0"/>
              <a:t>Topologie muss nur partiell bekannt sein</a:t>
            </a:r>
          </a:p>
          <a:p>
            <a:r>
              <a:rPr lang="de-DE" dirty="0"/>
              <a:t>Zusätzliche Netzbelastung</a:t>
            </a:r>
          </a:p>
          <a:p>
            <a:r>
              <a:rPr lang="de-DE" dirty="0"/>
              <a:t>Wegewahlinformation breitet sich nur langsam aus </a:t>
            </a:r>
            <a:r>
              <a:rPr lang="de-DE" dirty="0">
                <a:sym typeface="Wingdings"/>
              </a:rPr>
              <a:t> kann zu Inkonsistenz führen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Oval 5"/>
          <p:cNvSpPr/>
          <p:nvPr/>
        </p:nvSpPr>
        <p:spPr>
          <a:xfrm>
            <a:off x="3286808" y="3567071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243722" y="3567071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07258" y="3567071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156884" y="3567071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5360635" y="4841471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4185815" y="4840685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017049" y="4840685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2327896" y="3567071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4" name="Gerade Verbindung mit Pfeil 18"/>
          <p:cNvCxnSpPr/>
          <p:nvPr/>
        </p:nvCxnSpPr>
        <p:spPr>
          <a:xfrm flipV="1">
            <a:off x="5765913" y="4041409"/>
            <a:ext cx="628378" cy="86952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21"/>
          <p:cNvCxnSpPr/>
          <p:nvPr/>
        </p:nvCxnSpPr>
        <p:spPr>
          <a:xfrm>
            <a:off x="5682071" y="3804240"/>
            <a:ext cx="474813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24"/>
          <p:cNvCxnSpPr/>
          <p:nvPr/>
        </p:nvCxnSpPr>
        <p:spPr>
          <a:xfrm>
            <a:off x="4718535" y="3804240"/>
            <a:ext cx="488723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27"/>
          <p:cNvCxnSpPr/>
          <p:nvPr/>
        </p:nvCxnSpPr>
        <p:spPr>
          <a:xfrm>
            <a:off x="4660628" y="5077854"/>
            <a:ext cx="700007" cy="786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30"/>
          <p:cNvCxnSpPr>
            <a:stCxn id="6" idx="6"/>
            <a:endCxn id="7" idx="2"/>
          </p:cNvCxnSpPr>
          <p:nvPr/>
        </p:nvCxnSpPr>
        <p:spPr>
          <a:xfrm>
            <a:off x="3761621" y="3804240"/>
            <a:ext cx="482101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33"/>
          <p:cNvCxnSpPr>
            <a:stCxn id="13" idx="6"/>
            <a:endCxn id="6" idx="2"/>
          </p:cNvCxnSpPr>
          <p:nvPr/>
        </p:nvCxnSpPr>
        <p:spPr>
          <a:xfrm>
            <a:off x="2802709" y="3804240"/>
            <a:ext cx="484099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36"/>
          <p:cNvCxnSpPr/>
          <p:nvPr/>
        </p:nvCxnSpPr>
        <p:spPr>
          <a:xfrm>
            <a:off x="3491862" y="5077854"/>
            <a:ext cx="693953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39"/>
          <p:cNvCxnSpPr/>
          <p:nvPr/>
        </p:nvCxnSpPr>
        <p:spPr>
          <a:xfrm>
            <a:off x="2565303" y="4041409"/>
            <a:ext cx="521281" cy="868741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48" descr="sig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25" y="3567071"/>
            <a:ext cx="399425" cy="399425"/>
          </a:xfrm>
          <a:prstGeom prst="rect">
            <a:avLst/>
          </a:prstGeom>
        </p:spPr>
      </p:pic>
      <p:sp>
        <p:nvSpPr>
          <p:cNvPr id="23" name="Textfeld 49"/>
          <p:cNvSpPr txBox="1"/>
          <p:nvPr/>
        </p:nvSpPr>
        <p:spPr>
          <a:xfrm rot="18354998">
            <a:off x="5680634" y="424202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1,0</a:t>
            </a:r>
          </a:p>
        </p:txBody>
      </p:sp>
      <p:sp>
        <p:nvSpPr>
          <p:cNvPr id="24" name="Textfeld 50"/>
          <p:cNvSpPr txBox="1"/>
          <p:nvPr/>
        </p:nvSpPr>
        <p:spPr>
          <a:xfrm>
            <a:off x="3491861" y="4693757"/>
            <a:ext cx="69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1,0</a:t>
            </a:r>
          </a:p>
        </p:txBody>
      </p:sp>
      <p:sp>
        <p:nvSpPr>
          <p:cNvPr id="25" name="Textfeld 51"/>
          <p:cNvSpPr txBox="1"/>
          <p:nvPr/>
        </p:nvSpPr>
        <p:spPr>
          <a:xfrm>
            <a:off x="3767472" y="343813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1,0</a:t>
            </a:r>
          </a:p>
        </p:txBody>
      </p:sp>
      <p:sp>
        <p:nvSpPr>
          <p:cNvPr id="26" name="Textfeld 52"/>
          <p:cNvSpPr txBox="1"/>
          <p:nvPr/>
        </p:nvSpPr>
        <p:spPr>
          <a:xfrm>
            <a:off x="2790497" y="343813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1,0</a:t>
            </a:r>
          </a:p>
        </p:txBody>
      </p:sp>
      <p:sp>
        <p:nvSpPr>
          <p:cNvPr id="27" name="Textfeld 53"/>
          <p:cNvSpPr txBox="1"/>
          <p:nvPr/>
        </p:nvSpPr>
        <p:spPr>
          <a:xfrm>
            <a:off x="4672247" y="4705104"/>
            <a:ext cx="69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1,0</a:t>
            </a:r>
          </a:p>
        </p:txBody>
      </p:sp>
      <p:sp>
        <p:nvSpPr>
          <p:cNvPr id="28" name="Textfeld 54"/>
          <p:cNvSpPr txBox="1"/>
          <p:nvPr/>
        </p:nvSpPr>
        <p:spPr>
          <a:xfrm>
            <a:off x="4728736" y="343813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1,1</a:t>
            </a:r>
          </a:p>
        </p:txBody>
      </p:sp>
      <p:sp>
        <p:nvSpPr>
          <p:cNvPr id="29" name="Textfeld 55"/>
          <p:cNvSpPr txBox="1"/>
          <p:nvPr/>
        </p:nvSpPr>
        <p:spPr>
          <a:xfrm>
            <a:off x="5693690" y="343813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1,2</a:t>
            </a:r>
          </a:p>
        </p:txBody>
      </p:sp>
      <p:sp>
        <p:nvSpPr>
          <p:cNvPr id="30" name="Textfeld 56"/>
          <p:cNvSpPr txBox="1"/>
          <p:nvPr/>
        </p:nvSpPr>
        <p:spPr>
          <a:xfrm rot="3619465">
            <a:off x="2747513" y="42055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1,4</a:t>
            </a:r>
          </a:p>
        </p:txBody>
      </p:sp>
      <p:cxnSp>
        <p:nvCxnSpPr>
          <p:cNvPr id="31" name="Gerade Verbindung mit Pfeil 57"/>
          <p:cNvCxnSpPr/>
          <p:nvPr/>
        </p:nvCxnSpPr>
        <p:spPr>
          <a:xfrm>
            <a:off x="3767472" y="3804240"/>
            <a:ext cx="482101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58"/>
          <p:cNvCxnSpPr/>
          <p:nvPr/>
        </p:nvCxnSpPr>
        <p:spPr>
          <a:xfrm>
            <a:off x="4716263" y="3804240"/>
            <a:ext cx="488723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59"/>
          <p:cNvCxnSpPr/>
          <p:nvPr/>
        </p:nvCxnSpPr>
        <p:spPr>
          <a:xfrm>
            <a:off x="5682071" y="3804240"/>
            <a:ext cx="474813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60"/>
          <p:cNvCxnSpPr/>
          <p:nvPr/>
        </p:nvCxnSpPr>
        <p:spPr>
          <a:xfrm flipV="1">
            <a:off x="5765913" y="4041409"/>
            <a:ext cx="628378" cy="869527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61"/>
          <p:cNvCxnSpPr/>
          <p:nvPr/>
        </p:nvCxnSpPr>
        <p:spPr>
          <a:xfrm>
            <a:off x="4660628" y="5077854"/>
            <a:ext cx="700007" cy="786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62"/>
          <p:cNvCxnSpPr/>
          <p:nvPr/>
        </p:nvCxnSpPr>
        <p:spPr>
          <a:xfrm>
            <a:off x="3491862" y="5077854"/>
            <a:ext cx="693953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3"/>
          <p:cNvCxnSpPr/>
          <p:nvPr/>
        </p:nvCxnSpPr>
        <p:spPr>
          <a:xfrm>
            <a:off x="2565303" y="4041409"/>
            <a:ext cx="521281" cy="868741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4397" y="5180117"/>
            <a:ext cx="697865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Aufgabe 1: </a:t>
            </a:r>
          </a:p>
          <a:p>
            <a:pPr>
              <a:defRPr/>
            </a:pPr>
            <a:r>
              <a:rPr lang="de-DE" sz="2200" dirty="0"/>
              <a:t>Berechne die ersten Schritte zu den Zeitpunkten t</a:t>
            </a:r>
            <a:r>
              <a:rPr lang="de-DE" sz="2200" baseline="-25000" dirty="0"/>
              <a:t>1</a:t>
            </a:r>
            <a:r>
              <a:rPr lang="de-DE" sz="2200" dirty="0"/>
              <a:t>,...,t</a:t>
            </a:r>
            <a:r>
              <a:rPr lang="de-DE" sz="2200" baseline="-25000" dirty="0"/>
              <a:t>8</a:t>
            </a:r>
            <a:r>
              <a:rPr lang="de-DE" sz="2200" dirty="0"/>
              <a:t>, wenn zwischen t</a:t>
            </a:r>
            <a:r>
              <a:rPr lang="de-DE" sz="2200" baseline="-25000" dirty="0"/>
              <a:t>1</a:t>
            </a:r>
            <a:r>
              <a:rPr lang="de-DE" sz="2200" dirty="0"/>
              <a:t> und t</a:t>
            </a:r>
            <a:r>
              <a:rPr lang="de-DE" sz="2200" baseline="-25000" dirty="0"/>
              <a:t>2</a:t>
            </a:r>
            <a:r>
              <a:rPr lang="de-DE" sz="2200" dirty="0"/>
              <a:t> das Wegstück W</a:t>
            </a:r>
            <a:r>
              <a:rPr lang="de-DE" sz="2200" baseline="-25000" dirty="0"/>
              <a:t>1,8</a:t>
            </a:r>
            <a:r>
              <a:rPr lang="de-DE" sz="2200" dirty="0"/>
              <a:t> ausfällt.</a:t>
            </a:r>
            <a:endParaRPr lang="de-DE" sz="2400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EEC500EF-92D5-8340-B43C-E111CF0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9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Adaptives Verfahren mit Nachbarkenntnis (4/4)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5552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Aufgabe 2:</a:t>
            </a:r>
          </a:p>
          <a:p>
            <a:pPr marL="0" indent="0">
              <a:buNone/>
              <a:defRPr/>
            </a:pPr>
            <a:r>
              <a:rPr lang="de-DE" dirty="0"/>
              <a:t>Betrachte die Wegetabellen in Knoten 3 unter der Annahme, dass das Wegstück L</a:t>
            </a:r>
            <a:r>
              <a:rPr lang="de-DE" baseline="-25000" dirty="0"/>
              <a:t>2,4</a:t>
            </a:r>
            <a:r>
              <a:rPr lang="de-DE" dirty="0"/>
              <a:t> während des Intervalls [t</a:t>
            </a:r>
            <a:r>
              <a:rPr lang="de-DE" baseline="-25000" dirty="0"/>
              <a:t>x</a:t>
            </a:r>
            <a:r>
              <a:rPr lang="de-DE" dirty="0"/>
              <a:t>,t</a:t>
            </a:r>
            <a:r>
              <a:rPr lang="de-DE" baseline="-25000" dirty="0"/>
              <a:t>x+1</a:t>
            </a:r>
            <a:r>
              <a:rPr lang="de-DE" dirty="0"/>
              <a:t>[ ausfällt und während des Intervalls [t</a:t>
            </a:r>
            <a:r>
              <a:rPr lang="de-DE" baseline="-25000" dirty="0"/>
              <a:t>y</a:t>
            </a:r>
            <a:r>
              <a:rPr lang="de-DE" dirty="0"/>
              <a:t>,t</a:t>
            </a:r>
            <a:r>
              <a:rPr lang="de-DE" baseline="-25000" dirty="0"/>
              <a:t>y+1</a:t>
            </a:r>
            <a:r>
              <a:rPr lang="de-DE" dirty="0"/>
              <a:t>[ wieder repariert wird.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Oval 5"/>
          <p:cNvSpPr/>
          <p:nvPr/>
        </p:nvSpPr>
        <p:spPr>
          <a:xfrm>
            <a:off x="3028950" y="4490250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4329376" y="4490250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8" name="Gerade Verbindung mit Pfeil 6"/>
          <p:cNvCxnSpPr>
            <a:stCxn id="6" idx="6"/>
            <a:endCxn id="7" idx="2"/>
          </p:cNvCxnSpPr>
          <p:nvPr/>
        </p:nvCxnSpPr>
        <p:spPr>
          <a:xfrm>
            <a:off x="3503763" y="4727419"/>
            <a:ext cx="825613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6" idx="6"/>
            <a:endCxn id="7" idx="2"/>
          </p:cNvCxnSpPr>
          <p:nvPr/>
        </p:nvCxnSpPr>
        <p:spPr>
          <a:xfrm>
            <a:off x="3503763" y="4727419"/>
            <a:ext cx="825613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28950" y="5474752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329376" y="5474752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5328592" y="4928738"/>
            <a:ext cx="474813" cy="474338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Gerade Verbindung mit Pfeil 16"/>
          <p:cNvCxnSpPr>
            <a:stCxn id="7" idx="6"/>
            <a:endCxn id="12" idx="1"/>
          </p:cNvCxnSpPr>
          <p:nvPr/>
        </p:nvCxnSpPr>
        <p:spPr>
          <a:xfrm>
            <a:off x="4804189" y="4727419"/>
            <a:ext cx="593938" cy="27078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27"/>
          <p:cNvCxnSpPr>
            <a:stCxn id="11" idx="6"/>
            <a:endCxn id="12" idx="3"/>
          </p:cNvCxnSpPr>
          <p:nvPr/>
        </p:nvCxnSpPr>
        <p:spPr>
          <a:xfrm flipV="1">
            <a:off x="4804189" y="5333611"/>
            <a:ext cx="593938" cy="37831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37"/>
          <p:cNvCxnSpPr>
            <a:stCxn id="10" idx="6"/>
            <a:endCxn id="11" idx="2"/>
          </p:cNvCxnSpPr>
          <p:nvPr/>
        </p:nvCxnSpPr>
        <p:spPr>
          <a:xfrm>
            <a:off x="3503763" y="5711921"/>
            <a:ext cx="825613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38"/>
          <p:cNvCxnSpPr>
            <a:stCxn id="10" idx="6"/>
            <a:endCxn id="11" idx="2"/>
          </p:cNvCxnSpPr>
          <p:nvPr/>
        </p:nvCxnSpPr>
        <p:spPr>
          <a:xfrm>
            <a:off x="3503763" y="5711921"/>
            <a:ext cx="825613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43"/>
          <p:cNvCxnSpPr>
            <a:stCxn id="6" idx="4"/>
            <a:endCxn id="10" idx="0"/>
          </p:cNvCxnSpPr>
          <p:nvPr/>
        </p:nvCxnSpPr>
        <p:spPr>
          <a:xfrm>
            <a:off x="3266357" y="4964588"/>
            <a:ext cx="0" cy="51016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49"/>
          <p:cNvCxnSpPr>
            <a:stCxn id="7" idx="4"/>
            <a:endCxn id="11" idx="0"/>
          </p:cNvCxnSpPr>
          <p:nvPr/>
        </p:nvCxnSpPr>
        <p:spPr>
          <a:xfrm>
            <a:off x="4566783" y="4964588"/>
            <a:ext cx="0" cy="51016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50"/>
          <p:cNvCxnSpPr>
            <a:stCxn id="7" idx="4"/>
            <a:endCxn id="11" idx="0"/>
          </p:cNvCxnSpPr>
          <p:nvPr/>
        </p:nvCxnSpPr>
        <p:spPr>
          <a:xfrm>
            <a:off x="4566783" y="4964588"/>
            <a:ext cx="0" cy="510164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 57" descr="sig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44" y="4998203"/>
            <a:ext cx="399425" cy="399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2FDFA-B74A-8D49-A9E3-E814DDB9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759094" y="1075823"/>
            <a:ext cx="7028815" cy="256094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1090998" y="1244843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437420" y="2596584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2378596" y="1785309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243654" y="2596584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200262" y="2937203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5006240" y="1396873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6481980" y="2596584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6870024" y="1854617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>
            <a:stCxn id="5" idx="4"/>
            <a:endCxn id="6" idx="1"/>
          </p:cNvCxnSpPr>
          <p:nvPr/>
        </p:nvCxnSpPr>
        <p:spPr>
          <a:xfrm>
            <a:off x="1285020" y="1632887"/>
            <a:ext cx="209228" cy="1020525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6" idx="6"/>
            <a:endCxn id="8" idx="2"/>
          </p:cNvCxnSpPr>
          <p:nvPr/>
        </p:nvCxnSpPr>
        <p:spPr>
          <a:xfrm>
            <a:off x="1825464" y="2790606"/>
            <a:ext cx="1418190" cy="0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5" idx="6"/>
            <a:endCxn id="7" idx="1"/>
          </p:cNvCxnSpPr>
          <p:nvPr/>
        </p:nvCxnSpPr>
        <p:spPr>
          <a:xfrm>
            <a:off x="1479042" y="1438865"/>
            <a:ext cx="956382" cy="403272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6"/>
            <a:endCxn id="12" idx="2"/>
          </p:cNvCxnSpPr>
          <p:nvPr/>
        </p:nvCxnSpPr>
        <p:spPr>
          <a:xfrm>
            <a:off x="5394284" y="1590895"/>
            <a:ext cx="1475740" cy="457744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0" idx="5"/>
            <a:endCxn id="11" idx="1"/>
          </p:cNvCxnSpPr>
          <p:nvPr/>
        </p:nvCxnSpPr>
        <p:spPr>
          <a:xfrm>
            <a:off x="5337456" y="1728089"/>
            <a:ext cx="1201352" cy="925323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6"/>
            <a:endCxn id="11" idx="3"/>
          </p:cNvCxnSpPr>
          <p:nvPr/>
        </p:nvCxnSpPr>
        <p:spPr>
          <a:xfrm flipV="1">
            <a:off x="5588306" y="2927800"/>
            <a:ext cx="950502" cy="203425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stCxn id="10" idx="4"/>
            <a:endCxn id="9" idx="0"/>
          </p:cNvCxnSpPr>
          <p:nvPr/>
        </p:nvCxnSpPr>
        <p:spPr>
          <a:xfrm>
            <a:off x="5200262" y="1784917"/>
            <a:ext cx="194022" cy="1152286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10" idx="2"/>
            <a:endCxn id="8" idx="7"/>
          </p:cNvCxnSpPr>
          <p:nvPr/>
        </p:nvCxnSpPr>
        <p:spPr>
          <a:xfrm flipH="1">
            <a:off x="3574870" y="1590895"/>
            <a:ext cx="1431370" cy="1062517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9" idx="2"/>
            <a:endCxn id="8" idx="6"/>
          </p:cNvCxnSpPr>
          <p:nvPr/>
        </p:nvCxnSpPr>
        <p:spPr>
          <a:xfrm flipH="1" flipV="1">
            <a:off x="3631698" y="2790606"/>
            <a:ext cx="1568564" cy="340619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7" idx="5"/>
            <a:endCxn id="8" idx="1"/>
          </p:cNvCxnSpPr>
          <p:nvPr/>
        </p:nvCxnSpPr>
        <p:spPr>
          <a:xfrm>
            <a:off x="2709812" y="2116525"/>
            <a:ext cx="590670" cy="536887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stCxn id="11" idx="7"/>
            <a:endCxn id="12" idx="4"/>
          </p:cNvCxnSpPr>
          <p:nvPr/>
        </p:nvCxnSpPr>
        <p:spPr>
          <a:xfrm flipV="1">
            <a:off x="6813196" y="2242661"/>
            <a:ext cx="250850" cy="41075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7" idx="3"/>
            <a:endCxn id="6" idx="7"/>
          </p:cNvCxnSpPr>
          <p:nvPr/>
        </p:nvCxnSpPr>
        <p:spPr>
          <a:xfrm flipH="1">
            <a:off x="1768636" y="2116525"/>
            <a:ext cx="666788" cy="536887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endCxn id="5" idx="0"/>
          </p:cNvCxnSpPr>
          <p:nvPr/>
        </p:nvCxnSpPr>
        <p:spPr>
          <a:xfrm>
            <a:off x="1285020" y="726932"/>
            <a:ext cx="0" cy="51791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2" idx="7"/>
          </p:cNvCxnSpPr>
          <p:nvPr/>
        </p:nvCxnSpPr>
        <p:spPr>
          <a:xfrm flipH="1">
            <a:off x="7201240" y="823694"/>
            <a:ext cx="245596" cy="108775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8335083" y="2542987"/>
            <a:ext cx="10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Router</a:t>
            </a:r>
          </a:p>
        </p:txBody>
      </p:sp>
      <p:sp>
        <p:nvSpPr>
          <p:cNvPr id="28" name="Oval 27"/>
          <p:cNvSpPr/>
          <p:nvPr/>
        </p:nvSpPr>
        <p:spPr>
          <a:xfrm>
            <a:off x="7958799" y="2524275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28"/>
          <p:cNvCxnSpPr/>
          <p:nvPr/>
        </p:nvCxnSpPr>
        <p:spPr>
          <a:xfrm>
            <a:off x="7872574" y="3256613"/>
            <a:ext cx="474269" cy="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8335083" y="3031728"/>
            <a:ext cx="10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Link</a:t>
            </a:r>
          </a:p>
        </p:txBody>
      </p:sp>
      <p:cxnSp>
        <p:nvCxnSpPr>
          <p:cNvPr id="31" name="Gerade Verbindung 30"/>
          <p:cNvCxnSpPr/>
          <p:nvPr/>
        </p:nvCxnSpPr>
        <p:spPr>
          <a:xfrm>
            <a:off x="1285020" y="726932"/>
            <a:ext cx="0" cy="517911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1768636" y="2116525"/>
            <a:ext cx="666788" cy="536887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825464" y="2790606"/>
            <a:ext cx="1418190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 flipV="1">
            <a:off x="3631698" y="2795606"/>
            <a:ext cx="1568564" cy="340619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5590273" y="2925445"/>
            <a:ext cx="950502" cy="203425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6813196" y="2242661"/>
            <a:ext cx="250850" cy="410751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endCxn id="12" idx="7"/>
          </p:cNvCxnSpPr>
          <p:nvPr/>
        </p:nvCxnSpPr>
        <p:spPr>
          <a:xfrm flipH="1">
            <a:off x="7201240" y="823694"/>
            <a:ext cx="245596" cy="1087751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1479042" y="1438865"/>
            <a:ext cx="956382" cy="403272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7866695" y="3604770"/>
            <a:ext cx="480148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8335083" y="3385722"/>
            <a:ext cx="10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Pfad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75977" y="599502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Host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383837" y="687408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Host</a:t>
            </a:r>
          </a:p>
        </p:txBody>
      </p:sp>
      <p:cxnSp>
        <p:nvCxnSpPr>
          <p:cNvPr id="43" name="Gerade Verbindung 42"/>
          <p:cNvCxnSpPr/>
          <p:nvPr/>
        </p:nvCxnSpPr>
        <p:spPr>
          <a:xfrm>
            <a:off x="675977" y="3570388"/>
            <a:ext cx="82760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324236" y="3805698"/>
            <a:ext cx="411931" cy="116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Rechteck 44"/>
          <p:cNvSpPr/>
          <p:nvPr/>
        </p:nvSpPr>
        <p:spPr>
          <a:xfrm>
            <a:off x="4323424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Rechteck 45"/>
          <p:cNvSpPr/>
          <p:nvPr/>
        </p:nvSpPr>
        <p:spPr>
          <a:xfrm>
            <a:off x="7439970" y="3805698"/>
            <a:ext cx="411931" cy="116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Rechteck 46"/>
          <p:cNvSpPr/>
          <p:nvPr/>
        </p:nvSpPr>
        <p:spPr>
          <a:xfrm>
            <a:off x="7439158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Rechteck 47"/>
          <p:cNvSpPr/>
          <p:nvPr/>
        </p:nvSpPr>
        <p:spPr>
          <a:xfrm>
            <a:off x="6400580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Rechteck 48"/>
          <p:cNvSpPr/>
          <p:nvPr/>
        </p:nvSpPr>
        <p:spPr>
          <a:xfrm>
            <a:off x="5362002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ckige Klammer links 49"/>
          <p:cNvSpPr/>
          <p:nvPr/>
        </p:nvSpPr>
        <p:spPr>
          <a:xfrm rot="16200000">
            <a:off x="5995785" y="4386737"/>
            <a:ext cx="205617" cy="3105056"/>
          </a:xfrm>
          <a:prstGeom prst="leftBracket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50"/>
          <p:cNvCxnSpPr/>
          <p:nvPr/>
        </p:nvCxnSpPr>
        <p:spPr>
          <a:xfrm>
            <a:off x="6605609" y="5836456"/>
            <a:ext cx="0" cy="211032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5576956" y="5836456"/>
            <a:ext cx="0" cy="211032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4735355" y="4845890"/>
            <a:ext cx="2703803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6812511" y="5143432"/>
            <a:ext cx="626647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5765049" y="5143432"/>
            <a:ext cx="626647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4736167" y="5143432"/>
            <a:ext cx="626647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4909077" y="3799730"/>
            <a:ext cx="230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/>
                <a:cs typeface="Helvetica"/>
              </a:rPr>
              <a:t>ISO/OSI-Architektur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6467" y="4288776"/>
            <a:ext cx="34152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Hauptziel:</a:t>
            </a:r>
          </a:p>
          <a:p>
            <a:r>
              <a:rPr lang="de-DE" sz="3600" dirty="0"/>
              <a:t>Pfadschaltung</a:t>
            </a:r>
          </a:p>
          <a:p>
            <a:r>
              <a:rPr lang="de-DE" sz="3600" dirty="0"/>
              <a:t>und </a:t>
            </a:r>
            <a:r>
              <a:rPr lang="de-DE" sz="3600" dirty="0" err="1"/>
              <a:t>Wegewahl</a:t>
            </a:r>
            <a:endParaRPr lang="de-DE" sz="3600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2BCB7930-BB81-2841-95A3-F621C67F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2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500"/>
                            </p:stCondLst>
                            <p:childTnLst>
                              <p:par>
                                <p:cTn id="19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9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9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00"/>
                            </p:stCondLst>
                            <p:childTnLst>
                              <p:par>
                                <p:cTn id="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7" grpId="0"/>
      <p:bldP spid="27" grpId="1"/>
      <p:bldP spid="27" grpId="2"/>
      <p:bldP spid="28" grpId="0" animBg="1"/>
      <p:bldP spid="28" grpId="1" animBg="1"/>
      <p:bldP spid="30" grpId="0"/>
      <p:bldP spid="30" grpId="1"/>
      <p:bldP spid="40" grpId="0"/>
      <p:bldP spid="40" grpId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Gemeinsam adaptive Wegberechnung (1/2)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600" b="1"/>
              <a:t>Ziel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möglichst alle Knoten sollen aktuelle Wegewahlinformationen haben.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langsame Ausbreitung von Anpassungsereignissen soll vermieden werden.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sz="2600" b="1"/>
              <a:t>Verfahren </a:t>
            </a:r>
            <a:r>
              <a:rPr sz="2600"/>
              <a:t>(auf Basis des SDF-Algorithmus)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jeder Knoten kennt Topologie und Bewertung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jeder Knoten erhält von jedem anderen Knoten  für alle  dessen lokalen Verzögerungsvektor 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Verteilung der Vektoren z.B. durch Fluten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853B-E75D-C946-88E7-1C9681B2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60</a:t>
            </a:fld>
            <a:endParaRPr lang="de-DE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Gemeinsam adaptive Wegberechnung (2/2)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600" b="1"/>
              <a:t>Beispiel: Link-State-Routing, SPF-Routing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wird im Internet im Routingverfahren OSPF verwendet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jeder Router versucht seine Nachbarn kennenzulernen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jeder Router bildet ein </a:t>
            </a:r>
            <a:r>
              <a:rPr sz="2600" i="1"/>
              <a:t>Link State Packet</a:t>
            </a:r>
            <a:r>
              <a:rPr sz="2600"/>
              <a:t> (LSP) mit Namen der Nachbarn und Gewichten der zugehörigen </a:t>
            </a:r>
            <a:r>
              <a:rPr sz="2600" i="1"/>
              <a:t>Links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Die LSP werden an alle Rechner geschickt, jeder Rechner speichert die zuletzt erhaltenen LSP aller anderen Router.  Jeder Router kennt die vollständige Netztopologie.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QSB wird nach SDF-Verfahren (Dijkstra) berechnet.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C6432-730C-0347-96E1-A2608229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61</a:t>
            </a:fld>
            <a:endParaRPr lang="de-DE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Routing Verfahren (Wiederholung)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67813" y="2042639"/>
            <a:ext cx="4213988" cy="37188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A7790B-07F4-9344-8210-E147524D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62</a:t>
            </a:fld>
            <a:endParaRPr lang="de-DE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Routing im Internet:</a:t>
            </a:r>
            <a:br>
              <a:rPr/>
            </a:br>
            <a:r>
              <a:t>Autonome Systeme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400"/>
              <a:t>Ein AS ist eine Menge von Routern unter der Kontrolle einer administrativen Domäne (Routing Domäne).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AS sind genehmigungspflichtig (durch die IANA/ICANN) und haben eine eindeutige numerische Kennzeichnung (Bsp.: das LRZ/MWN ist das AS 12816)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Im Innern von AS wird ein IGP (engl. Interior Gateway Protocol) verwendet.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Zwischen AS wird ein EGP (engl. Exterior Gateway Protocol) verwendet.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Abkommen zwischen AS (ggf. mit Zahlungen verbunden)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Peering: Routen in/aus Netz eines fremden AS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Transit: Routen durch/über das Netz eines fremden AS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Technische Realisierung durch Network Exchange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E1700-6314-5148-9D52-3A74A229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63</a:t>
            </a:fld>
            <a:endParaRPr lang="de-DE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Routing im Internet:</a:t>
            </a:r>
            <a:br>
              <a:rPr/>
            </a:br>
            <a:r>
              <a:t>Autonome Systeme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55778"/>
            <a:ext cx="7886700" cy="1019174"/>
          </a:xfrm>
        </p:spPr>
        <p:txBody>
          <a:bodyPr/>
          <a:lstStyle/>
          <a:p>
            <a:pPr>
              <a:lnSpc>
                <a:spcPct val="104999"/>
              </a:lnSpc>
              <a:defRPr/>
            </a:pPr>
            <a:r>
              <a:rPr sz="2400"/>
              <a:t>Autonome Systeme (AS): administrativ selbstständige Netze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400"/>
              <a:t>Subnetze innerhalb eines AS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6625" y="2512152"/>
            <a:ext cx="7270750" cy="37444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DDAB-BC4E-B749-A705-9382F817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64</a:t>
            </a:fld>
            <a:endParaRPr lang="de-DE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Gateway Protokolle (Überblick)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IGP (engl. Interior Gateway Protocol) (intra-AS)</a:t>
            </a:r>
          </a:p>
          <a:p>
            <a:pPr>
              <a:defRPr/>
            </a:pPr>
            <a:r>
              <a:t>RIP (engl. Routing Information Protocol): Distanz-Vektor-Algorithmus</a:t>
            </a:r>
          </a:p>
          <a:p>
            <a:pPr>
              <a:defRPr/>
            </a:pPr>
            <a:r>
              <a:t>OSPF (engl. Open Shortest Path First): Link-State-Routing</a:t>
            </a:r>
          </a:p>
          <a:p>
            <a:pPr marL="0" indent="0">
              <a:buNone/>
              <a:defRPr/>
            </a:pPr>
            <a:r>
              <a:t>EGP (engl. Exterior Gateway Protocol) (inter-AS)</a:t>
            </a:r>
          </a:p>
          <a:p>
            <a:pPr>
              <a:defRPr/>
            </a:pPr>
            <a:r>
              <a:t>BGP (engl. Border Gateway Protocol): ähnlich dem  Distanz-Vektor-Verfahren</a:t>
            </a:r>
          </a:p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3C25-2EED-DC4C-93F3-4F0A68DB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65</a:t>
            </a:fld>
            <a:endParaRPr lang="de-DE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Border Gateway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sz="2400"/>
              <a:t>EGP-Kriterien für Wegewahl: finanziell, organisatorisch, eher nicht-technisch</a:t>
            </a:r>
            <a:endParaRPr/>
          </a:p>
          <a:p>
            <a:pPr marL="0" indent="0">
              <a:lnSpc>
                <a:spcPct val="70000"/>
              </a:lnSpc>
              <a:buNone/>
              <a:defRPr/>
            </a:pPr>
            <a:r>
              <a:rPr sz="2400"/>
              <a:t>BGP: Arbeitsweise ähnlich Distanz-Vektor-Verfahren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Angabe des Pfades als Sequenz der zu durchlaufenden AS (anstatt Distanzangabe)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keine Metrik: Pfade realisieren policy-basiertes Routing indem bestimmte Pfade ausgeschlossen oder uninteressant  gemacht werden können.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Aufgaben: Neighbour acquisition, neighbour reachability, network reachability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Session-/TCP-basiert (Port 179): Es besteht eine ständige Verbindung zwischen „BGP-speakers“.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In den RFCs 1772-1774 spezifiziert (CIDR-Unterstützung im RFC 4271)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2BB1-8AAD-8B4B-99BA-59F6AADF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66</a:t>
            </a:fld>
            <a:endParaRPr lang="de-DE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Routing im Internet:</a:t>
            </a:r>
            <a:br>
              <a:rPr/>
            </a:br>
            <a:r>
              <a:t>Intra-AS-Routing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7" name="Inhaltsplatzhalter 6" descr="Bildschirmfoto 2016-05-26 um 16.38.25.png"/>
          <p:cNvPicPr>
            <a:picLocks noGrp="1" noChangeAspect="1"/>
          </p:cNvPicPr>
          <p:nvPr>
            <p:ph idx="1"/>
          </p:nvPr>
        </p:nvPicPr>
        <p:blipFill>
          <a:blip r:embed="rId3"/>
          <a:srcRect t="-5637" b="-5637"/>
          <a:stretch/>
        </p:blipFill>
        <p:spPr bwMode="auto"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1C671-F3B8-0D4B-BF9A-C9F46A94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67</a:t>
            </a:fld>
            <a:endParaRPr lang="de-DE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Fragen zu Wegewahl/Routing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lnSpc>
                <a:spcPct val="104999"/>
              </a:lnSpc>
              <a:defRPr/>
            </a:pPr>
            <a:r>
              <a:t>Warum war es sinnvoll, im Internet RIP durch OSPF abzulösen?</a:t>
            </a:r>
          </a:p>
          <a:p>
            <a:pPr>
              <a:lnSpc>
                <a:spcPct val="104999"/>
              </a:lnSpc>
              <a:defRPr/>
            </a:pPr>
            <a:r>
              <a:t>Was ist der Kernalgorithmus bei Link State Routing?</a:t>
            </a:r>
          </a:p>
          <a:p>
            <a:pPr>
              <a:lnSpc>
                <a:spcPct val="104999"/>
              </a:lnSpc>
              <a:defRPr/>
            </a:pPr>
            <a:r>
              <a:t>In welchen Fällen ist Flooding ein sinnvolles Verfahren?</a:t>
            </a:r>
          </a:p>
          <a:p>
            <a:pPr>
              <a:lnSpc>
                <a:spcPct val="104999"/>
              </a:lnSpc>
              <a:defRPr/>
            </a:pPr>
            <a:r>
              <a:t>Nennen Sie Kostenfunktionen, die dem Optimalitätskriterium genügen?</a:t>
            </a:r>
          </a:p>
          <a:p>
            <a:pPr>
              <a:lnSpc>
                <a:spcPct val="104999"/>
              </a:lnSpc>
              <a:defRPr/>
            </a:pPr>
            <a:r>
              <a:t>Was versteht man unter autonomen Systemen?</a:t>
            </a:r>
          </a:p>
          <a:p>
            <a:pPr>
              <a:lnSpc>
                <a:spcPct val="104999"/>
              </a:lnSpc>
              <a:defRPr/>
            </a:pPr>
            <a:r>
              <a:t>Neuere BGP-Versionen unterstützen CIDR. Was bedeutet diese Aussage?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03ED-4E0B-7145-829B-84661151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68</a:t>
            </a:fld>
            <a:endParaRPr lang="de-DE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von Kapitel 4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Ziele und Rahmenbedingungen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Wegewahl</a:t>
            </a:r>
            <a:r>
              <a:rPr lang="de-DE" dirty="0"/>
              <a:t> auf anderen Schichten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Vermittlung (Pfadschaltung)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Wegewahl</a:t>
            </a:r>
            <a:r>
              <a:rPr lang="de-DE" dirty="0"/>
              <a:t> (Routing)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Internet Protokoll (v4)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Internet Protokoll (v6)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98EF-C702-5D46-981B-F2656417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9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Dienst: Verbindungslos oder verbindungsorientiert?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Prinzipiell: Auch auf der Vermittlungsschicht verbindungslos oder verbindungsorientiert </a:t>
            </a:r>
          </a:p>
          <a:p>
            <a:pPr>
              <a:defRPr/>
            </a:pPr>
            <a:r>
              <a:rPr lang="de-DE" dirty="0"/>
              <a:t>Bei einem verbindungsorientierten Vermittlungsprotokoll müssen sich die Netzknoten den Pfad, den Daten einer gegebenen Verbindung nehmen sollen, merken. </a:t>
            </a:r>
          </a:p>
          <a:p>
            <a:pPr lvl="1">
              <a:buFont typeface="Wingdings"/>
              <a:buChar char="è"/>
              <a:defRPr/>
            </a:pPr>
            <a:r>
              <a:rPr lang="de-DE" dirty="0"/>
              <a:t>Alle Pakete der Verbindung werden auf demselben Pfad übertragen. </a:t>
            </a:r>
          </a:p>
          <a:p>
            <a:pPr>
              <a:defRPr/>
            </a:pPr>
            <a:r>
              <a:rPr lang="de-DE" dirty="0"/>
              <a:t>Beispiel für verbindungsorientierte Vermittlung: Telefonnetz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863E-2C88-CD4F-924C-401ACD12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Kapitel 4.5</a:t>
            </a:r>
            <a:br>
              <a:rPr/>
            </a:br>
            <a:r>
              <a:t>Internet Protokoll (v4)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7AA85-36AB-2F4C-B698-A59CAA7A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70</a:t>
            </a:fld>
            <a:endParaRPr lang="de-DE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Überblick 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/>
              <a:t>Verbindungsloser Dienst mit zwei Dienstprimitiven </a:t>
            </a:r>
            <a:br>
              <a:rPr sz="2600"/>
            </a:br>
            <a:r>
              <a:rPr sz="2600"/>
              <a:t>(SEND, DELIVER)</a:t>
            </a:r>
            <a:endParaRPr/>
          </a:p>
          <a:p>
            <a:pPr>
              <a:defRPr/>
            </a:pPr>
            <a:r>
              <a:rPr sz="2600"/>
              <a:t>Netzglobale Adressierung mit Hilfe von IP-Adressen </a:t>
            </a:r>
            <a:br>
              <a:rPr sz="2600"/>
            </a:br>
            <a:r>
              <a:rPr sz="2600"/>
              <a:t> Kapitel 2: Namen und Adressen</a:t>
            </a:r>
            <a:endParaRPr/>
          </a:p>
          <a:p>
            <a:pPr>
              <a:defRPr/>
            </a:pPr>
            <a:r>
              <a:rPr sz="2600"/>
              <a:t>Protocol: ID des IP-Nutzers (SAP-Adresse)</a:t>
            </a:r>
            <a:br>
              <a:rPr sz="2600"/>
            </a:br>
            <a:r>
              <a:rPr sz="2600"/>
              <a:t>Bsp.: 1 ICMP, 6 TCP, 9 UDP, 46 RSVP</a:t>
            </a:r>
            <a:endParaRPr/>
          </a:p>
          <a:p>
            <a:pPr>
              <a:defRPr/>
            </a:pPr>
            <a:r>
              <a:rPr sz="2600"/>
              <a:t>Unterstützt Fragmentierung und Reassembly </a:t>
            </a:r>
            <a:br>
              <a:rPr sz="2600"/>
            </a:br>
            <a:r>
              <a:rPr sz="2600"/>
              <a:t>(zum Umgang mit MTUs)</a:t>
            </a:r>
            <a:endParaRPr/>
          </a:p>
          <a:p>
            <a:pPr>
              <a:defRPr/>
            </a:pPr>
            <a:r>
              <a:rPr sz="2600"/>
              <a:t>Time-to-Live (TTL), gemessen in „Hops“ (Wegstücken)</a:t>
            </a:r>
            <a:endParaRPr/>
          </a:p>
          <a:p>
            <a:pPr>
              <a:defRPr/>
            </a:pPr>
            <a:r>
              <a:rPr sz="2600"/>
              <a:t>IP-Datagramm bestehend aus Header- und Datenteil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3EA40-0D11-C440-B6F8-DB01B131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71</a:t>
            </a:fld>
            <a:endParaRPr lang="de-DE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IP-Header (PCI) als Grafik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57260" y="1825625"/>
            <a:ext cx="7768287" cy="46259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C68658-9C86-084F-BE07-1C194A6B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72</a:t>
            </a:fld>
            <a:endParaRPr lang="de-DE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IP-Header (PCI)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565183"/>
            <a:ext cx="7886700" cy="4667506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400" b="1"/>
              <a:t>Version </a:t>
            </a:r>
            <a:r>
              <a:rPr sz="2400"/>
              <a:t>(4 Bit): Bei IPv4 immer 4.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 b="1"/>
              <a:t>IHL (Internet Header Length) </a:t>
            </a:r>
            <a:r>
              <a:rPr sz="2400"/>
              <a:t>(4 Bit): Header Länge in 32-Bit-Wörtern (mindestens 5, wenn keine Optionen verwendet werden). 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 b="1"/>
              <a:t>Type of Service </a:t>
            </a:r>
            <a:r>
              <a:rPr sz="2400"/>
              <a:t>(8 Bit): Dienstklasse/Priorität und ECN </a:t>
            </a:r>
            <a:br>
              <a:rPr sz="2400"/>
            </a:br>
            <a:r>
              <a:rPr sz="2400"/>
              <a:t>(engl. Explicit Congestion Notification).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 b="1"/>
              <a:t>Datagramm Länge </a:t>
            </a:r>
            <a:r>
              <a:rPr sz="2400"/>
              <a:t>(16 Bit): Gesamtlänge des Datagramms in Bytes (inkl. Header): max. 64 Kbyte (65545 Oktetten)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 b="1"/>
              <a:t>Identifikation </a:t>
            </a:r>
            <a:r>
              <a:rPr sz="2400"/>
              <a:t>(16 Bit): Dient der Defragmentierung: alle Fragmente eines zusammengehörenden Pakets enthalten die selbe Identifikation.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 b="1"/>
              <a:t>Flags </a:t>
            </a:r>
            <a:r>
              <a:rPr sz="2400"/>
              <a:t>(je 1 Bit)</a:t>
            </a:r>
            <a:r>
              <a:rPr sz="2400" b="1"/>
              <a:t>: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1 Unbenutztes Bit („evil Bit“)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DF: </a:t>
            </a:r>
            <a:r>
              <a:rPr sz="2000" i="1"/>
              <a:t>Don‘t Fragment </a:t>
            </a:r>
            <a:r>
              <a:rPr sz="2000"/>
              <a:t>(Dient der MTU Ermittlung)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MF: </a:t>
            </a:r>
            <a:r>
              <a:rPr sz="2000" i="1"/>
              <a:t>More Fragments</a:t>
            </a:r>
            <a:r>
              <a:rPr sz="2000"/>
              <a:t> (Es fehlen noch weitere Paketfragmente)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DE666-C325-E648-B86D-D15E8F58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73</a:t>
            </a:fld>
            <a:endParaRPr lang="de-DE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IP-Header (PCI)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400" b="1" dirty="0"/>
              <a:t>Fragment Offset </a:t>
            </a:r>
            <a:r>
              <a:rPr sz="2400" dirty="0"/>
              <a:t>(13 Bit): Die </a:t>
            </a:r>
            <a:r>
              <a:rPr sz="2400" dirty="0" err="1"/>
              <a:t>Stelle</a:t>
            </a:r>
            <a:r>
              <a:rPr sz="2400" dirty="0"/>
              <a:t>, die </a:t>
            </a:r>
            <a:r>
              <a:rPr sz="2400" dirty="0" err="1"/>
              <a:t>ein</a:t>
            </a:r>
            <a:r>
              <a:rPr sz="2400" dirty="0"/>
              <a:t> Fragment </a:t>
            </a:r>
            <a:r>
              <a:rPr sz="2400" dirty="0" err="1"/>
              <a:t>im</a:t>
            </a:r>
            <a:r>
              <a:rPr sz="2400" dirty="0"/>
              <a:t> </a:t>
            </a:r>
            <a:r>
              <a:rPr sz="2400" dirty="0" err="1"/>
              <a:t>originalen</a:t>
            </a:r>
            <a:r>
              <a:rPr sz="2400" dirty="0"/>
              <a:t> </a:t>
            </a:r>
            <a:r>
              <a:rPr sz="2400" dirty="0" err="1"/>
              <a:t>Paket</a:t>
            </a:r>
            <a:r>
              <a:rPr sz="2400" dirty="0"/>
              <a:t> </a:t>
            </a:r>
            <a:r>
              <a:rPr sz="2400" dirty="0" err="1"/>
              <a:t>inne</a:t>
            </a:r>
            <a:r>
              <a:rPr sz="2400" dirty="0"/>
              <a:t> </a:t>
            </a:r>
            <a:r>
              <a:rPr sz="2400" dirty="0" err="1"/>
              <a:t>hält</a:t>
            </a:r>
            <a:r>
              <a:rPr lang="de-DE" sz="2400" dirty="0"/>
              <a:t>, gemessen in 8-</a:t>
            </a:r>
            <a:r>
              <a:rPr sz="2400" dirty="0"/>
              <a:t>Byte</a:t>
            </a:r>
            <a:r>
              <a:rPr lang="de-DE" sz="2400" dirty="0"/>
              <a:t> Blöcken</a:t>
            </a:r>
            <a:r>
              <a:rPr sz="24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/>
              <a:t>Time to Live </a:t>
            </a:r>
            <a:r>
              <a:rPr sz="2400" dirty="0"/>
              <a:t>(8 Bit): </a:t>
            </a:r>
            <a:r>
              <a:rPr sz="2400" dirty="0" err="1"/>
              <a:t>Anzahl</a:t>
            </a:r>
            <a:r>
              <a:rPr sz="2400" dirty="0"/>
              <a:t> hops, die das </a:t>
            </a:r>
            <a:r>
              <a:rPr sz="2400" dirty="0" err="1"/>
              <a:t>Datagramm</a:t>
            </a:r>
            <a:r>
              <a:rPr sz="2400" dirty="0"/>
              <a:t> </a:t>
            </a:r>
            <a:r>
              <a:rPr sz="2400" dirty="0" err="1"/>
              <a:t>machen</a:t>
            </a:r>
            <a:r>
              <a:rPr sz="2400" dirty="0"/>
              <a:t> </a:t>
            </a:r>
            <a:r>
              <a:rPr sz="2400" dirty="0" err="1"/>
              <a:t>darf</a:t>
            </a:r>
            <a:r>
              <a:rPr sz="2400" dirty="0"/>
              <a:t> bevor </a:t>
            </a:r>
            <a:r>
              <a:rPr sz="2400" dirty="0" err="1"/>
              <a:t>es</a:t>
            </a:r>
            <a:r>
              <a:rPr sz="2400" dirty="0"/>
              <a:t> </a:t>
            </a:r>
            <a:r>
              <a:rPr sz="2400" dirty="0" err="1"/>
              <a:t>verworfen</a:t>
            </a:r>
            <a:r>
              <a:rPr sz="2400" dirty="0"/>
              <a:t> </a:t>
            </a:r>
            <a:r>
              <a:rPr sz="2400" dirty="0" err="1"/>
              <a:t>wird</a:t>
            </a:r>
            <a:r>
              <a:rPr sz="24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/>
              <a:t>Protocol </a:t>
            </a:r>
            <a:r>
              <a:rPr sz="2400" dirty="0"/>
              <a:t>(8 Bit): ID des IP-</a:t>
            </a:r>
            <a:r>
              <a:rPr sz="2400" dirty="0" err="1"/>
              <a:t>Nutzers</a:t>
            </a:r>
            <a:r>
              <a:rPr sz="2400" dirty="0"/>
              <a:t> (</a:t>
            </a:r>
            <a:r>
              <a:rPr sz="2400" dirty="0" err="1"/>
              <a:t>für</a:t>
            </a:r>
            <a:r>
              <a:rPr sz="2400" dirty="0"/>
              <a:t> </a:t>
            </a:r>
            <a:r>
              <a:rPr sz="2400" dirty="0" err="1"/>
              <a:t>welchen</a:t>
            </a:r>
            <a:r>
              <a:rPr sz="2400" dirty="0"/>
              <a:t> SAP </a:t>
            </a:r>
            <a:r>
              <a:rPr sz="2400" dirty="0" err="1"/>
              <a:t>ist</a:t>
            </a:r>
            <a:r>
              <a:rPr sz="2400" dirty="0"/>
              <a:t> das </a:t>
            </a:r>
            <a:r>
              <a:rPr sz="2400" dirty="0" err="1"/>
              <a:t>Paket</a:t>
            </a:r>
            <a:r>
              <a:rPr sz="2400" dirty="0"/>
              <a:t> </a:t>
            </a:r>
            <a:r>
              <a:rPr sz="2400" dirty="0" err="1"/>
              <a:t>bestimmt</a:t>
            </a:r>
            <a:r>
              <a:rPr sz="2400" dirty="0"/>
              <a:t>?)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 err="1"/>
              <a:t>Prüfsumme</a:t>
            </a:r>
            <a:r>
              <a:rPr sz="2400" dirty="0"/>
              <a:t> (16 Bit): </a:t>
            </a:r>
            <a:r>
              <a:rPr sz="2400" dirty="0" err="1"/>
              <a:t>Einerkomplement</a:t>
            </a:r>
            <a:r>
              <a:rPr sz="2400" dirty="0"/>
              <a:t> der </a:t>
            </a:r>
            <a:r>
              <a:rPr sz="2400" dirty="0" err="1"/>
              <a:t>Summe</a:t>
            </a:r>
            <a:r>
              <a:rPr sz="2400" dirty="0"/>
              <a:t> der 16-Bit-Halbwörter des Headers. (Muss </a:t>
            </a:r>
            <a:r>
              <a:rPr sz="2400" dirty="0" err="1"/>
              <a:t>nach</a:t>
            </a:r>
            <a:r>
              <a:rPr sz="2400" dirty="0"/>
              <a:t> </a:t>
            </a:r>
            <a:r>
              <a:rPr sz="2400" dirty="0" err="1"/>
              <a:t>jeder</a:t>
            </a:r>
            <a:r>
              <a:rPr sz="2400" dirty="0"/>
              <a:t> </a:t>
            </a:r>
            <a:r>
              <a:rPr sz="2400" dirty="0" err="1"/>
              <a:t>Teilstrecke</a:t>
            </a:r>
            <a:r>
              <a:rPr sz="2400" dirty="0"/>
              <a:t> </a:t>
            </a:r>
            <a:r>
              <a:rPr sz="2400" dirty="0" err="1"/>
              <a:t>neuberechnet</a:t>
            </a:r>
            <a:r>
              <a:rPr sz="2400" dirty="0"/>
              <a:t> </a:t>
            </a:r>
            <a:r>
              <a:rPr sz="2400" dirty="0" err="1"/>
              <a:t>werden</a:t>
            </a:r>
            <a:r>
              <a:rPr sz="2400" dirty="0"/>
              <a:t>, da </a:t>
            </a:r>
            <a:r>
              <a:rPr sz="2400" dirty="0" err="1"/>
              <a:t>sich</a:t>
            </a:r>
            <a:r>
              <a:rPr sz="2400" dirty="0"/>
              <a:t> die TTL </a:t>
            </a:r>
            <a:r>
              <a:rPr sz="2400" dirty="0" err="1"/>
              <a:t>ändert</a:t>
            </a:r>
            <a:r>
              <a:rPr sz="2400" dirty="0"/>
              <a:t>.)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/>
              <a:t>Quell-/</a:t>
            </a:r>
            <a:r>
              <a:rPr sz="2400" b="1" dirty="0" err="1"/>
              <a:t>Zieladresse</a:t>
            </a:r>
            <a:r>
              <a:rPr sz="2400" b="1" dirty="0"/>
              <a:t> </a:t>
            </a:r>
            <a:r>
              <a:rPr sz="2400" dirty="0"/>
              <a:t>(</a:t>
            </a:r>
            <a:r>
              <a:rPr sz="2400" dirty="0" err="1"/>
              <a:t>je</a:t>
            </a:r>
            <a:r>
              <a:rPr sz="2400" dirty="0"/>
              <a:t> 32 Bit): IP-</a:t>
            </a:r>
            <a:r>
              <a:rPr sz="2400" dirty="0" err="1"/>
              <a:t>Adressen</a:t>
            </a:r>
            <a:r>
              <a:rPr sz="2400" dirty="0"/>
              <a:t> der </a:t>
            </a:r>
            <a:r>
              <a:rPr sz="2400" dirty="0" err="1"/>
              <a:t>Netzschnittstellen</a:t>
            </a:r>
            <a:r>
              <a:rPr sz="2400" dirty="0"/>
              <a:t> von Quelle und </a:t>
            </a:r>
            <a:r>
              <a:rPr sz="2400" dirty="0" err="1"/>
              <a:t>Ziel</a:t>
            </a:r>
            <a:r>
              <a:rPr sz="24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 err="1"/>
              <a:t>Optionen</a:t>
            </a:r>
            <a:r>
              <a:rPr sz="2400" b="1" dirty="0"/>
              <a:t> </a:t>
            </a:r>
            <a:r>
              <a:rPr sz="2400" dirty="0"/>
              <a:t>(n * 32 Bit):  </a:t>
            </a:r>
            <a:r>
              <a:rPr sz="2400" dirty="0" err="1"/>
              <a:t>Wählbare</a:t>
            </a:r>
            <a:r>
              <a:rPr sz="2400" dirty="0"/>
              <a:t> </a:t>
            </a:r>
            <a:r>
              <a:rPr sz="2400" dirty="0" err="1"/>
              <a:t>Eigenschaften</a:t>
            </a:r>
            <a:r>
              <a:rPr sz="2400" dirty="0"/>
              <a:t>, </a:t>
            </a:r>
            <a:r>
              <a:rPr sz="2400" dirty="0" err="1"/>
              <a:t>wie</a:t>
            </a:r>
            <a:r>
              <a:rPr sz="2400" dirty="0"/>
              <a:t> </a:t>
            </a:r>
            <a:r>
              <a:rPr sz="2400" dirty="0" err="1"/>
              <a:t>z.B</a:t>
            </a:r>
            <a:r>
              <a:rPr sz="2400" dirty="0"/>
              <a:t>. </a:t>
            </a:r>
            <a:r>
              <a:rPr sz="2400" dirty="0" err="1"/>
              <a:t>ein</a:t>
            </a:r>
            <a:r>
              <a:rPr sz="2400" dirty="0"/>
              <a:t> Timestamp. </a:t>
            </a:r>
            <a:endParaRPr b="1" dirty="0"/>
          </a:p>
          <a:p>
            <a:pPr>
              <a:lnSpc>
                <a:spcPct val="70000"/>
              </a:lnSpc>
              <a:defRPr/>
            </a:pPr>
            <a:endParaRPr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ED18-671B-9D4F-9EF5-5B52CD6A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74</a:t>
            </a:fld>
            <a:endParaRPr lang="de-DE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IP-Fragmentierung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760133" y="1690689"/>
            <a:ext cx="7623733" cy="44862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83182-B6FD-9B43-88C4-9149C7EA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75</a:t>
            </a:fld>
            <a:endParaRPr lang="de-DE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 und unterstützende Protokolle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574800"/>
            <a:ext cx="7886700" cy="4673599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400"/>
              <a:t>ICMP (engl. Internet Control Message Protocol),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RFC 792, 1122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Benachrichtigungsprotokoll, dient dem Austausch von Informationen und Fehlermeldungen über IP.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Bsp.: Destination Unreachable, Time Exceeded, Redirect, usw.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Basis für traceroute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DHCP (engl. Dynamic Host Configuration Protocol)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Dynamische temporäre Zuweisung von IP-Adressen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DNS (engl. Domain Name System)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Abbildung von Namen auf IP-Adressen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Interaktion zwischen Resolver (Client) und Server (Directory)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ARP (engl. Address Resolution Protocol), RFC 826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Abbildung von IP-Adressen auf MAC-Adressen (Schicht 2)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IPsec (engl. Internet Protocol Security):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Authentifizierung und Verschlüsselung von IP-Paketen</a:t>
            </a:r>
            <a:endParaRPr/>
          </a:p>
          <a:p>
            <a:pPr lvl="1">
              <a:lnSpc>
                <a:spcPct val="70000"/>
              </a:lnSpc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1749-FA8C-AA4F-A25F-B0930EE8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76</a:t>
            </a:fld>
            <a:endParaRPr lang="de-DE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Kapitel 4.6</a:t>
            </a:r>
            <a:br>
              <a:rPr/>
            </a:br>
            <a:r>
              <a:t>Internet Protokoll (v6)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4B0D1-2CED-CB4E-853D-99BD2779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77</a:t>
            </a:fld>
            <a:endParaRPr lang="de-DE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Überblick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397000"/>
            <a:ext cx="7886700" cy="4961195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600"/>
              <a:t>Motivation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Adressknappheit bei IPv4 bei wachsendem Bedarf an Adressen.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1. Februar 2011: zentraler Vorrat an IPv4-Adressen erschöpft.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Neue und ausgebaute Funktionalität (im Vgl. zu IPv4)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erweiterter Adressraum (128 statt 32 bit)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dynamische Adresszuweisung (Mobilitätsunterstützung)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Erweiterungen für QoS auch bzgl. Streams wie Sprache, Video </a:t>
            </a:r>
            <a:br>
              <a:rPr sz="2200"/>
            </a:br>
            <a:r>
              <a:rPr sz="2200"/>
              <a:t> teilweise verbindungsorientierte Protokollaspekte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Ressource Allocation (Reservierungsprotokolle)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eingebaute Sicherheitsmechanismen (IPsec)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Router Anweisungen (hop-by-hop-options)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Status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IPv6 wächst; In gängigen Betriebssystemen implementiert.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China, Japan sind Vorreiter (unter anderem, weil sie von der IPv4 Adressknappheit besonders betroffen sind).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5B6A3-B312-1541-BA05-52C509DA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78</a:t>
            </a:fld>
            <a:endParaRPr lang="de-DE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IPv6-Header (PCI) als Grafik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4864099"/>
            <a:ext cx="7886700" cy="1312863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200"/>
              <a:t>Der IPv6-Header hat eine feste Größe von 40 Byte.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32 dieser Bytes gehen allein an die Quell- und Zieladresse.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Wenn das nächste Header Feld entsprechend gesetzt ist, können Erweiterungs-Header angehängt werden.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320059"/>
            <a:ext cx="7886700" cy="3544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901F-E7DF-EF4A-9C73-3A0D016B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79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Dienst: Verbindungslos oder verbindungsorientiert?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Im Internet: Verbindungsloses Internet Protokoll </a:t>
            </a:r>
          </a:p>
          <a:p>
            <a:pPr lvl="1">
              <a:defRPr/>
            </a:pPr>
            <a:r>
              <a:rPr lang="de-DE" dirty="0"/>
              <a:t>IP-Pakete werden unabhängig voneinander befördert.</a:t>
            </a:r>
          </a:p>
          <a:p>
            <a:pPr lvl="1">
              <a:defRPr/>
            </a:pPr>
            <a:r>
              <a:rPr lang="de-DE" dirty="0"/>
              <a:t>Zwischenknoten müssen sich keine Zustandsinformationen merken.</a:t>
            </a:r>
          </a:p>
          <a:p>
            <a:pPr>
              <a:defRPr/>
            </a:pPr>
            <a:r>
              <a:rPr lang="de-DE" dirty="0"/>
              <a:t>Vorteil: Beim Ausfall einzelner Netzknoten werden Pakete einfach umgeleitet (anstatt alle Verbindungen, die über den Knoten laufen, neu aufzubauen).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03EAA-5C66-224D-BE73-843B3A32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IPv6-Header (PCI)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4486274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200" b="1"/>
              <a:t>Version </a:t>
            </a:r>
            <a:r>
              <a:rPr sz="2200"/>
              <a:t>(4 Bit): Bei IPv6 immer 6.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Verkehrsklasse</a:t>
            </a:r>
            <a:r>
              <a:rPr sz="2200"/>
              <a:t> (8 Bit): Entspricht dem „Type of Service“ Feld des IPv4 Headers.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Fluss Label </a:t>
            </a:r>
            <a:r>
              <a:rPr sz="2200"/>
              <a:t>(20 Bit): Paket kann als teil eines zusammengehörigen Paketstroms behandelt werden  Verbindungsorientierter Protokollaspekt.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Nutzdatenlänge </a:t>
            </a:r>
            <a:r>
              <a:rPr sz="2200"/>
              <a:t>(16 Bit): Anzahl der Nutzdatenbytes im Paket.</a:t>
            </a:r>
            <a:endParaRPr b="1"/>
          </a:p>
          <a:p>
            <a:pPr>
              <a:lnSpc>
                <a:spcPct val="70000"/>
              </a:lnSpc>
              <a:defRPr/>
            </a:pPr>
            <a:r>
              <a:rPr sz="2200" b="1"/>
              <a:t>Nächster Header </a:t>
            </a:r>
            <a:r>
              <a:rPr sz="2200"/>
              <a:t>(8 Bit): Typ des auf den Header folgenden Erweiterungs-Headers. Wenn keine weiteren Header folgen, entspricht dieses Feld dem Protokollfeld des IPv4 Headers.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Hop-Limit </a:t>
            </a:r>
            <a:r>
              <a:rPr sz="2200"/>
              <a:t>(8 Bit): Entspricht dem Time to Live Feld des IPv4 Headers (der Name wurde geändert um die tatsächliche Nutzung besser widerzuspiegeln).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Quell-/Zieladresse </a:t>
            </a:r>
            <a:r>
              <a:rPr sz="2200"/>
              <a:t>(je 128 Bit): IPv6-Adressen der Netzschnittstellen von Quelle und Ziel.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E9B27-E95B-3C46-8CE1-E71C6A93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80</a:t>
            </a:fld>
            <a:endParaRPr lang="de-DE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Erweiterungs-Header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4559300"/>
            <a:ext cx="7886700" cy="1798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200"/>
              <a:t>Original 6 Header-Typen als Teil der IPv6 Spezifikation (RFC 2460) Definiert: Hop-by-Hop Options, Routing, Fragment, Destination Options, Authentication, Encapsulating Security Payload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Weitere Header-Typen (in der Zukunft) möglich.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Anzahl (i.d.R. eins) und Reihenfolge der Header können zur effizienten Verarbeitung vorgegeben werden.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495747"/>
            <a:ext cx="7550150" cy="296139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B1213-58E6-E54C-A913-4242CD98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81</a:t>
            </a:fld>
            <a:endParaRPr lang="de-DE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IPv6-Adressen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400"/>
              <a:t>128-Bit Unicast-, Multicast- und Anycast-Adressen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Unicast: Übertragung von einer Quelle zu einem Ziel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Multicast: für Mehrpunktverbindungen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Anycast: Adressierung eines beliebigen Hosts einer Gruppe (zur Lastverteilung und Ausfallsicherheit)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Notation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Acht, durch Doppelpunkte getrennte, 16 Bit Hexadezimalzahlen. Bsp.: 1080:0:0:0:8:800:200C:417A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Einmal pro Adresse dürfen mehrere Nullwertige 16-Bit-Gruppen durch „::“ zusammengefasst werden: 1080::8:800:200C:417A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Präfixschreibweise wie CIDR: 12AB::CD30:0:0:0:0/60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Sonderadressen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Nicht angegeben (Abwesenheit einer Adresse): 0:0:0:0:0:0:0:0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Loopback Adresse: 0:0:0:0:0:0:0:1 oder ::1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D5F19-C070-5C44-A8FD-409869C8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82</a:t>
            </a:fld>
            <a:endParaRPr lang="de-DE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Globale Unicast-Adressen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3035299"/>
            <a:ext cx="7886700" cy="3141663"/>
          </a:xfrm>
        </p:spPr>
        <p:txBody>
          <a:bodyPr>
            <a:normAutofit fontScale="92500"/>
          </a:bodyPr>
          <a:lstStyle/>
          <a:p>
            <a:pPr>
              <a:lnSpc>
                <a:spcPct val="104999"/>
              </a:lnSpc>
              <a:defRPr/>
            </a:pPr>
            <a:r>
              <a:t>Adress-Felder:</a:t>
            </a:r>
          </a:p>
          <a:p>
            <a:pPr lvl="1">
              <a:lnSpc>
                <a:spcPct val="104999"/>
              </a:lnSpc>
              <a:defRPr/>
            </a:pPr>
            <a:r>
              <a:rPr b="1"/>
              <a:t>Format Prefix (FP), Top-Level Aggregation ID (TLA ID), RES, Next-Level Aggregation ID (NLA ID): </a:t>
            </a:r>
            <a:r>
              <a:t>Ergeben zusammen den globalen Routingprefix (eine Art strukturierte Netz ID).</a:t>
            </a:r>
            <a:endParaRPr b="1"/>
          </a:p>
          <a:p>
            <a:pPr lvl="1">
              <a:lnSpc>
                <a:spcPct val="104999"/>
              </a:lnSpc>
              <a:defRPr/>
            </a:pPr>
            <a:r>
              <a:rPr b="1"/>
              <a:t>Site-Level ID (SLA ID): </a:t>
            </a:r>
            <a:r>
              <a:t>Entspricht einer Subnetz ID.</a:t>
            </a:r>
          </a:p>
          <a:p>
            <a:pPr lvl="1">
              <a:lnSpc>
                <a:spcPct val="104999"/>
              </a:lnSpc>
              <a:defRPr/>
            </a:pPr>
            <a:r>
              <a:rPr b="1"/>
              <a:t>Interface ID</a:t>
            </a:r>
            <a:r>
              <a:t>: Adressiert die Netzschnittstelle auf dem Host</a:t>
            </a:r>
          </a:p>
          <a:p>
            <a:pPr>
              <a:lnSpc>
                <a:spcPct val="104999"/>
              </a:lnSpc>
              <a:defRPr/>
            </a:pPr>
            <a:r>
              <a:t>Dreistufige Adresshierarchie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301901"/>
            <a:ext cx="7886700" cy="16427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4E8F3-AC53-874B-AC8D-D59E741B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83</a:t>
            </a:fld>
            <a:endParaRPr lang="de-DE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Lokale Unicast-Adressen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444427"/>
            <a:ext cx="7886700" cy="9957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sz="2600"/>
              <a:t>Link-local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Bezug nur auf einen bestimmten Link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Einsatz z.B. für Autokonfiguration</a:t>
            </a:r>
            <a:endParaRPr/>
          </a:p>
          <a:p>
            <a:pPr lvl="1">
              <a:lnSpc>
                <a:spcPct val="70000"/>
              </a:lnSpc>
              <a:defRPr/>
            </a:pPr>
            <a:endParaRPr/>
          </a:p>
          <a:p>
            <a:pPr lvl="1">
              <a:lnSpc>
                <a:spcPct val="70000"/>
              </a:lnSpc>
              <a:defRPr/>
            </a:pPr>
            <a:endParaRPr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2295217"/>
            <a:ext cx="7886700" cy="1336389"/>
          </a:xfrm>
          <a:prstGeom prst="rect">
            <a:avLst/>
          </a:prstGeom>
        </p:spPr>
      </p:pic>
      <p:sp>
        <p:nvSpPr>
          <p:cNvPr id="9" name="Content Placeholder 2"/>
          <p:cNvSpPr>
            <a:spLocks/>
          </p:cNvSpPr>
          <p:nvPr/>
        </p:nvSpPr>
        <p:spPr bwMode="auto">
          <a:xfrm>
            <a:off x="628650" y="3804591"/>
            <a:ext cx="7886700" cy="12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  <a:defRPr/>
            </a:pPr>
            <a:r>
              <a:rPr sz="2600"/>
              <a:t>Site-local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Geltungsbereich umfasst einen Standort/eine Site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ähnlich privater Adressblöcke bei IPv4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seit 2004 abgeschafft („deprecated“), RFC 3879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8650" y="5021806"/>
            <a:ext cx="7886700" cy="13363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AF0A3-F64E-A24E-A7FE-70C9D62F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84</a:t>
            </a:fld>
            <a:endParaRPr lang="de-DE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IPv6-Adressen auf Basis von Schicht-2-Adressen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600"/>
              <a:t>Idee: Nutzung gerätegebundener Adressen bei der Bildung von IPv6-Adressen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Anwendung nur auf Interface Identifier (64 Bits)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Extended Unique Identifier (EUI-64) (Definition der IEEE)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z.B. anwendbar mit Ethernet, Token Ring, FDDI . . 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Beispiel: IEEE 802, 48 Bit auf 64 Bits Abbilden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00-23 Kennung des Herstellers mit Flag-Bits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6 universal/local (1 = globaler Geltungsbereich)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7 individual/group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24-39 1111111 111111110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40-63 spezifisch für Geräteinstanz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5B431-C83A-CA45-B21D-5AF5B9B4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85</a:t>
            </a:fld>
            <a:endParaRPr lang="de-DE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Erweiterungs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4559300"/>
            <a:ext cx="7886700" cy="1798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200"/>
              <a:t>Original 6 Header-Typen als Teil der IPv6 Spezifikation (RFC 2460) Definiert: Hop-by-Hop Options, Routing, Fragment, Destination Options, Authentication, Encapsulating Security Payload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Weitere Header-Typen (in der Zukunft) möglich.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Anzahl (i.d.R. eins) und Reihenfolge der Header können zur effizienten Verarbeitung vorgegeben werden.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495747"/>
            <a:ext cx="7550150" cy="296139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375F4-01DA-8746-AB42-B945AB5E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86</a:t>
            </a:fld>
            <a:endParaRPr lang="de-DE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Extension Header - 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Hop-by-Hop Options Header</a:t>
            </a:r>
          </a:p>
          <a:p>
            <a:pPr>
              <a:defRPr/>
            </a:pPr>
            <a:r>
              <a:t>Routing Header</a:t>
            </a:r>
          </a:p>
          <a:p>
            <a:pPr>
              <a:defRPr/>
            </a:pPr>
            <a:r>
              <a:t>Fragment Header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90705-A864-7F4D-8F9B-3D484917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87</a:t>
            </a:fld>
            <a:endParaRPr lang="de-DE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Hop-by-Hop Options Header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600"/>
              <a:t>Zweck: Angabe von Optionen, die jeder Knoten auf dem Weg berücksichtigen soll. (z.B. Padding)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Felder: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 b="1"/>
              <a:t>Next Header</a:t>
            </a:r>
            <a:r>
              <a:rPr sz="2200"/>
              <a:t> (8 Bit): Angabe des folgenden Headers (wie bekannt)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 b="1"/>
              <a:t>HEL (Header Extension Length) </a:t>
            </a:r>
            <a:r>
              <a:rPr sz="2200"/>
              <a:t>(8 Bit): Länge des Erweiterungs-headers in Bytes.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 b="1"/>
              <a:t>Optionen: </a:t>
            </a:r>
            <a:r>
              <a:rPr sz="2200"/>
              <a:t>als (Typ, Länge, Wert) Tupel Codiert:</a:t>
            </a:r>
            <a:endParaRPr/>
          </a:p>
          <a:p>
            <a:pPr lvl="2">
              <a:lnSpc>
                <a:spcPct val="70000"/>
              </a:lnSpc>
              <a:defRPr/>
            </a:pPr>
            <a:r>
              <a:rPr sz="1900" b="1"/>
              <a:t>Typ</a:t>
            </a:r>
            <a:r>
              <a:rPr sz="1900"/>
              <a:t> (8 Bit): Art der Option</a:t>
            </a:r>
            <a:endParaRPr/>
          </a:p>
          <a:p>
            <a:pPr lvl="2">
              <a:lnSpc>
                <a:spcPct val="70000"/>
              </a:lnSpc>
              <a:defRPr/>
            </a:pPr>
            <a:r>
              <a:rPr sz="1900" b="1"/>
              <a:t>Länge</a:t>
            </a:r>
            <a:r>
              <a:rPr sz="1900"/>
              <a:t> (8 Bit): Länge des Wertes der Option in Byte</a:t>
            </a:r>
            <a:endParaRPr/>
          </a:p>
          <a:p>
            <a:pPr lvl="2">
              <a:lnSpc>
                <a:spcPct val="70000"/>
              </a:lnSpc>
              <a:defRPr/>
            </a:pPr>
            <a:r>
              <a:rPr sz="1900" b="1"/>
              <a:t>Wert</a:t>
            </a:r>
            <a:r>
              <a:rPr sz="1900"/>
              <a:t> (bis zu 255 Byte): beliebige Informationen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Bisherige Optionen: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Datagramme mit einer Länge größer als 64 KB.</a:t>
            </a:r>
            <a:endParaRPr/>
          </a:p>
          <a:p>
            <a:pPr lvl="2">
              <a:lnSpc>
                <a:spcPct val="70000"/>
              </a:lnSpc>
              <a:defRPr/>
            </a:pPr>
            <a:endParaRPr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BC6D3-C385-C94C-A287-3BAA8B94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88</a:t>
            </a:fld>
            <a:endParaRPr lang="de-DE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Routing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Zweck: Angabe von Zwischenstationen die das Paket auf seinem Weg durch das Netz der Reihe nach durchlaufen muss.</a:t>
            </a:r>
          </a:p>
          <a:p>
            <a:pPr>
              <a:defRPr/>
            </a:pPr>
            <a:r>
              <a:t>Felder</a:t>
            </a:r>
          </a:p>
          <a:p>
            <a:pPr lvl="1">
              <a:defRPr/>
            </a:pPr>
            <a:r>
              <a:rPr b="1"/>
              <a:t>Next Header, Header Extension Length</a:t>
            </a:r>
            <a:r>
              <a:t>: wie bekannt</a:t>
            </a:r>
          </a:p>
          <a:p>
            <a:pPr lvl="1">
              <a:defRPr/>
            </a:pPr>
            <a:r>
              <a:rPr b="1"/>
              <a:t>Routing Type</a:t>
            </a:r>
            <a:r>
              <a:t>: identifiziert Routing-Header Variante (default: 0)</a:t>
            </a:r>
          </a:p>
          <a:p>
            <a:pPr lvl="1">
              <a:defRPr/>
            </a:pPr>
            <a:r>
              <a:rPr b="1"/>
              <a:t>Segments Left</a:t>
            </a:r>
            <a:r>
              <a:t>: Anzahl verbliebener Zwischenstationen, wenn 0 erreicht ist, wird der Routing Header ignoriert.</a:t>
            </a:r>
          </a:p>
          <a:p>
            <a:pPr lvl="1">
              <a:defRPr/>
            </a:pPr>
            <a:r>
              <a:rPr b="1"/>
              <a:t>Typspezifische Daten:</a:t>
            </a:r>
            <a:r>
              <a:t> abhängig von Routing Type.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932A-A8DC-5144-AADD-1545982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89</a:t>
            </a:fld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Verbindungsart und Ende-zu-Ende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de-DE" sz="2600" dirty="0"/>
              <a:t>Entscheidung für verbindungslosen Ansatz im Internet als Folge der Ende-zu-Ende Argumentation</a:t>
            </a:r>
            <a:endParaRPr lang="de-DE" dirty="0"/>
          </a:p>
          <a:p>
            <a:pPr>
              <a:defRPr/>
            </a:pPr>
            <a:r>
              <a:rPr lang="de-DE" sz="2600" dirty="0"/>
              <a:t>Wenn Verbindungen als inhärent unzuverlässig angesehen werden und verbindungsorientierte Aufgaben bereits auf der Transportschicht übernommen (TCP) werden, gibt es kaum Vorteile dies auf der Vermittlungsschicht erneut zu implementieren </a:t>
            </a:r>
            <a:endParaRPr lang="de-DE" dirty="0"/>
          </a:p>
          <a:p>
            <a:pPr>
              <a:defRPr/>
            </a:pPr>
            <a:r>
              <a:rPr lang="de-DE" sz="2600" dirty="0"/>
              <a:t>Nachteil: Realisierung von Dienstgüte schwierig </a:t>
            </a:r>
            <a:br>
              <a:rPr lang="de-DE" sz="2600" dirty="0"/>
            </a:br>
            <a:r>
              <a:rPr lang="de-DE" sz="2600" dirty="0"/>
              <a:t>(z.B.: für Echtzeitdatenverkehr wie Sprache und Video)</a:t>
            </a:r>
            <a:endParaRPr lang="de-DE" dirty="0"/>
          </a:p>
          <a:p>
            <a:pPr lvl="1">
              <a:buFont typeface="Wingdings"/>
              <a:buChar char="è"/>
              <a:defRPr/>
            </a:pPr>
            <a:r>
              <a:rPr lang="de-DE" sz="2200" dirty="0"/>
              <a:t>„Unter der Oberfläche“ entwickelt das Internet durchaus verbindungsorientierte Eigenschaften </a:t>
            </a:r>
            <a:br>
              <a:rPr lang="de-DE" sz="2200" dirty="0"/>
            </a:br>
            <a:r>
              <a:rPr lang="de-DE" sz="2200" dirty="0"/>
              <a:t>(Bsp.: VLAN – Schicht 2)</a:t>
            </a:r>
            <a:endParaRPr lang="de-DE" dirty="0"/>
          </a:p>
          <a:p>
            <a:pPr lvl="1">
              <a:defRPr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23B74-5CAC-1F43-9399-750C7340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Fragmentierung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Anders als bei IPv4, wird die Fragmentierung von IPv6 Paketen ausschließlich in den Endsystemen und nicht im Transitsystem durchgeführt.</a:t>
            </a:r>
          </a:p>
          <a:p>
            <a:pPr>
              <a:defRPr/>
            </a:pPr>
            <a:r>
              <a:t>Nicht-Fragmentierbarer Teil: IPv6-Header + alle Header mit Ende-zu-Ende Relevanz</a:t>
            </a:r>
          </a:p>
          <a:p>
            <a:pPr>
              <a:defRPr/>
            </a:pPr>
            <a:r>
              <a:t>Aufbau von Fragment-Paketen: </a:t>
            </a:r>
          </a:p>
          <a:p>
            <a:pPr lvl="1">
              <a:defRPr/>
            </a:pPr>
            <a:r>
              <a:t>Nicht-Fragmentierbarer Teil</a:t>
            </a:r>
          </a:p>
          <a:p>
            <a:pPr lvl="1">
              <a:defRPr/>
            </a:pPr>
            <a:r>
              <a:t>Fragment Header (nächste Folie)</a:t>
            </a:r>
          </a:p>
          <a:p>
            <a:pPr lvl="1">
              <a:defRPr/>
            </a:pPr>
            <a:r>
              <a:t>Inhalt des ersten Fragments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978E1-223D-FE4E-B027-0F805A54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90</a:t>
            </a:fld>
            <a:endParaRPr lang="de-DE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Fragment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Zweck: Senden eines IP-Pakets, das größer ist als die MTU (Maximum Transmissible Unit)</a:t>
            </a:r>
          </a:p>
          <a:p>
            <a:pPr>
              <a:defRPr/>
            </a:pPr>
            <a:r>
              <a:t>Felder:</a:t>
            </a:r>
          </a:p>
          <a:p>
            <a:pPr lvl="1">
              <a:defRPr/>
            </a:pPr>
            <a:r>
              <a:rPr b="1"/>
              <a:t>Next Header, Header Extension Length</a:t>
            </a:r>
            <a:r>
              <a:t>: wie bekannt</a:t>
            </a:r>
          </a:p>
          <a:p>
            <a:pPr lvl="1">
              <a:defRPr/>
            </a:pPr>
            <a:r>
              <a:rPr b="1"/>
              <a:t>Fragment Offset: </a:t>
            </a:r>
            <a:r>
              <a:t>Offset der Daten, die diesem Header folgen</a:t>
            </a:r>
          </a:p>
          <a:p>
            <a:pPr lvl="1">
              <a:defRPr/>
            </a:pPr>
            <a:r>
              <a:rPr b="1"/>
              <a:t>MF Flag (More Fragments)</a:t>
            </a:r>
            <a:r>
              <a:t>: wie bei IPv4 (0 bedeutet letztes Fragment, 1 bedeutet weitere Fragmente folgen.)</a:t>
            </a:r>
          </a:p>
          <a:p>
            <a:pPr lvl="1">
              <a:defRPr/>
            </a:pPr>
            <a:r>
              <a:rPr b="1"/>
              <a:t>Identification: </a:t>
            </a:r>
            <a:r>
              <a:t>eindeutige Kennung des IP-Pakets, das fragmentiert wird.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2A0A-237B-A44A-B950-010EDAA4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91</a:t>
            </a:fld>
            <a:endParaRPr lang="de-DE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IPv4 zu IPv6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104999"/>
              </a:lnSpc>
              <a:defRPr/>
            </a:pPr>
            <a:r>
              <a:rPr sz="2600"/>
              <a:t>Betriebliche Aufgabenstellung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Möglichst kosteneffiziente Ersetzung der IPv4-Technologie.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Koexistenz von IPv4 und IPv6 während der Übergangsphase.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Prinzipielle Ansätze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Dual-Stack: Knoten besitzen sowohl IPv4- als auch IPv6-Implementierung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Tunneling (IPv6-Verkehr über IPv4-Netz und umgekehrt)</a:t>
            </a:r>
            <a:endParaRPr/>
          </a:p>
          <a:p>
            <a:pPr lvl="2">
              <a:lnSpc>
                <a:spcPct val="80000"/>
              </a:lnSpc>
              <a:defRPr/>
            </a:pPr>
            <a:r>
              <a:rPr sz="1900"/>
              <a:t>Kapselung von Paketen im tunnelnden Protokoll</a:t>
            </a:r>
            <a:endParaRPr/>
          </a:p>
          <a:p>
            <a:pPr lvl="2">
              <a:lnSpc>
                <a:spcPct val="80000"/>
              </a:lnSpc>
              <a:defRPr/>
            </a:pPr>
            <a:r>
              <a:rPr sz="1900"/>
              <a:t>Managment des Tunnels: Erstellung, Umgang mit Fragmenten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Übersetzung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Protokollübersetzung in Übergangsknoten/Router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in Programmbibliotheken (APIs zur Netzprogrammierung)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D25D-6EF6-1143-88CB-F7B94233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92</a:t>
            </a:fld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5739</Words>
  <Application>Microsoft Macintosh PowerPoint</Application>
  <PresentationFormat>Bildschirmpräsentation (4:3)</PresentationFormat>
  <Paragraphs>990</Paragraphs>
  <Slides>92</Slides>
  <Notes>77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92</vt:i4>
      </vt:variant>
    </vt:vector>
  </HeadingPairs>
  <TitlesOfParts>
    <vt:vector size="100" baseType="lpstr">
      <vt:lpstr>Arial</vt:lpstr>
      <vt:lpstr>Calibri</vt:lpstr>
      <vt:lpstr>Calibri Light</vt:lpstr>
      <vt:lpstr>Cambria Math</vt:lpstr>
      <vt:lpstr>Comic Sans MS</vt:lpstr>
      <vt:lpstr>Helvetica</vt:lpstr>
      <vt:lpstr>Wingdings</vt:lpstr>
      <vt:lpstr>1_Office Theme</vt:lpstr>
      <vt:lpstr>Rechnernetze &amp; Verteilte Systeme</vt:lpstr>
      <vt:lpstr>Kapitel 4:  Vermittlungsschicht</vt:lpstr>
      <vt:lpstr>Inhalt von Kapitel 4</vt:lpstr>
      <vt:lpstr>Einordnung von Kapitel 4</vt:lpstr>
      <vt:lpstr>Ziele und Rahmenbedingungen  der Vermittlungsschicht</vt:lpstr>
      <vt:lpstr>PowerPoint-Präsentation</vt:lpstr>
      <vt:lpstr>Dienst: Verbindungslos oder verbindungsorientiert? (1/2)</vt:lpstr>
      <vt:lpstr>Dienst: Verbindungslos oder verbindungsorientiert? (2/2)</vt:lpstr>
      <vt:lpstr>Verbindungsart und Ende-zu-Ende Argument</vt:lpstr>
      <vt:lpstr>Schicht 3 Dienstgüte (Engl. Quality of Service – QoS)</vt:lpstr>
      <vt:lpstr>Die Sicherungsschicht als Rahmenbedingung (1/2)</vt:lpstr>
      <vt:lpstr>Die Sicherungsschicht als Rahmenbedingung (2/2)</vt:lpstr>
      <vt:lpstr>Netzbildung</vt:lpstr>
      <vt:lpstr>Kapitel 4.2 Wegewahl auf anderen Schichten</vt:lpstr>
      <vt:lpstr>Einordnung/Motivation</vt:lpstr>
      <vt:lpstr>Beispiel: Anwendungsschicht:  E-Mail-Relay (ISO/OSI-Schicht 7)</vt:lpstr>
      <vt:lpstr>E-Mail-Relays in der Praxis</vt:lpstr>
      <vt:lpstr>Beispiel: Sicherungsschicht:  Switch (ISO/OSI-Schicht 2)</vt:lpstr>
      <vt:lpstr>Beispiel: Vermittlungsschicht:  IP-Pakete (ISO/OSI-Schicht 3)</vt:lpstr>
      <vt:lpstr>Kapitel 4.3: Vermittlung (Pfadschaltung)</vt:lpstr>
      <vt:lpstr>Einordnung/Motivation</vt:lpstr>
      <vt:lpstr>Leitungsvermittlung  (Engl. Circuit Switching)</vt:lpstr>
      <vt:lpstr>Vor- und Nachteile der Leitungsvermittlung</vt:lpstr>
      <vt:lpstr>Nachrichtenvermittlung (Engl. Message Switching)</vt:lpstr>
      <vt:lpstr>Vor- und Nachteile der Nachrichtenvermittlung</vt:lpstr>
      <vt:lpstr>Paketvermittlung (Engl. Packet Switching)</vt:lpstr>
      <vt:lpstr>Paketvermittlung (Animation)</vt:lpstr>
      <vt:lpstr>Vor- und Nachteile der Paketvermittlung</vt:lpstr>
      <vt:lpstr>Leitungs- vs Paketvermittlung</vt:lpstr>
      <vt:lpstr>Paket- vs. Leitungsvermittlung</vt:lpstr>
      <vt:lpstr>Kapitel 4.4 Wegewahl (Routing)</vt:lpstr>
      <vt:lpstr>Begriffe</vt:lpstr>
      <vt:lpstr>Begriffe</vt:lpstr>
      <vt:lpstr>Probleme</vt:lpstr>
      <vt:lpstr>Verkehrsschild als Basis für Wegewahlentscheidung</vt:lpstr>
      <vt:lpstr>Subnetze (Animation)</vt:lpstr>
      <vt:lpstr>Struktur einer IWU  (Engl. Inter(net)working Unit)</vt:lpstr>
      <vt:lpstr>Aufgaben einer IWU (dt. "Kopplungseinheit")</vt:lpstr>
      <vt:lpstr>Bsp.: Wegewahl mit Routingtabelle</vt:lpstr>
      <vt:lpstr>Routingtabellen</vt:lpstr>
      <vt:lpstr>Bsp.: Routingtabelle in einem Host</vt:lpstr>
      <vt:lpstr>Wegewahlentscheidung im Router</vt:lpstr>
      <vt:lpstr>Weiteres</vt:lpstr>
      <vt:lpstr>Wegkosten und Optimalitätseigenschaft </vt:lpstr>
      <vt:lpstr>Quelle-Senken-Baum (QSB)</vt:lpstr>
      <vt:lpstr>Quelle-Senken-Baum Wegetafel</vt:lpstr>
      <vt:lpstr>Shortest Delay First Algorithmus</vt:lpstr>
      <vt:lpstr>Shortest Delay First Algorithmus Pseudocode</vt:lpstr>
      <vt:lpstr>Shortest Delay First Algorithmus Beispiel</vt:lpstr>
      <vt:lpstr>Routing Verfahren (Überblick)</vt:lpstr>
      <vt:lpstr>Static Routing</vt:lpstr>
      <vt:lpstr>Routing durch Fluten  (Engl. Flooding)</vt:lpstr>
      <vt:lpstr>Hot Potato</vt:lpstr>
      <vt:lpstr>Routing Verfahren (Überblick)</vt:lpstr>
      <vt:lpstr>Adaptives Verfahren mit Nachbarkenntnis (1/4)</vt:lpstr>
      <vt:lpstr>Adaptives Verfahren mit Nachbarkenntnis (2/4)</vt:lpstr>
      <vt:lpstr>Distanz-Vektor-Algorithmus</vt:lpstr>
      <vt:lpstr>Adaptives Verfahren mit Nachbarkenntnis (3/4)</vt:lpstr>
      <vt:lpstr>Adaptives Verfahren mit Nachbarkenntnis (4/4)</vt:lpstr>
      <vt:lpstr>Gemeinsam adaptive Wegberechnung (1/2)</vt:lpstr>
      <vt:lpstr>Gemeinsam adaptive Wegberechnung (2/2)</vt:lpstr>
      <vt:lpstr>Routing Verfahren (Wiederholung)</vt:lpstr>
      <vt:lpstr>Routing im Internet: Autonome Systeme (1/2)</vt:lpstr>
      <vt:lpstr>Routing im Internet: Autonome Systeme (2/2)</vt:lpstr>
      <vt:lpstr>Gateway Protokolle (Überblick)</vt:lpstr>
      <vt:lpstr>Border Gateway Protocol</vt:lpstr>
      <vt:lpstr>Routing im Internet: Intra-AS-Routing</vt:lpstr>
      <vt:lpstr>Fragen zu Wegewahl/Routing</vt:lpstr>
      <vt:lpstr>Inhalt von Kapitel 4</vt:lpstr>
      <vt:lpstr>Kapitel 4.5 Internet Protokoll (v4)</vt:lpstr>
      <vt:lpstr>Überblick IP</vt:lpstr>
      <vt:lpstr>Der IP-Header (PCI) als Grafik</vt:lpstr>
      <vt:lpstr>Der IP-Header (PCI) (1/2)</vt:lpstr>
      <vt:lpstr>Der IP-Header (PCI) (2/2)</vt:lpstr>
      <vt:lpstr>IP-Fragmentierung</vt:lpstr>
      <vt:lpstr>IP und unterstützende Protokolle</vt:lpstr>
      <vt:lpstr>Kapitel 4.6 Internet Protokoll (v6)</vt:lpstr>
      <vt:lpstr>Überblick</vt:lpstr>
      <vt:lpstr>Der IPv6-Header (PCI) als Grafik</vt:lpstr>
      <vt:lpstr>Der IPv6-Header (PCI)</vt:lpstr>
      <vt:lpstr>Erweiterungs-Header</vt:lpstr>
      <vt:lpstr>IPv6-Adressen</vt:lpstr>
      <vt:lpstr>Globale Unicast-Adressen</vt:lpstr>
      <vt:lpstr>Lokale Unicast-Adressen</vt:lpstr>
      <vt:lpstr>IPv6-Adressen auf Basis von Schicht-2-Adressen</vt:lpstr>
      <vt:lpstr>Erweiterungs Header</vt:lpstr>
      <vt:lpstr>Extension Header - Beispiele</vt:lpstr>
      <vt:lpstr>Der Hop-by-Hop Options Header</vt:lpstr>
      <vt:lpstr>Der Routing Header</vt:lpstr>
      <vt:lpstr>Fragmentierung</vt:lpstr>
      <vt:lpstr>Der Fragment Header</vt:lpstr>
      <vt:lpstr>IPv4 zu IPv6 Migration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/>
  <cp:lastModifiedBy>Microsoft Office-Anwender</cp:lastModifiedBy>
  <cp:revision>33</cp:revision>
  <dcterms:modified xsi:type="dcterms:W3CDTF">2018-06-19T13:14:59Z</dcterms:modified>
</cp:coreProperties>
</file>