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90" r:id="rId2"/>
  </p:sldMasterIdLst>
  <p:notesMasterIdLst>
    <p:notesMasterId r:id="rId171"/>
  </p:notesMasterIdLst>
  <p:handoutMasterIdLst>
    <p:handoutMasterId r:id="rId172"/>
  </p:handoutMasterIdLst>
  <p:sldIdLst>
    <p:sldId id="385" r:id="rId3"/>
    <p:sldId id="477" r:id="rId4"/>
    <p:sldId id="447" r:id="rId5"/>
    <p:sldId id="448" r:id="rId6"/>
    <p:sldId id="449" r:id="rId7"/>
    <p:sldId id="450" r:id="rId8"/>
    <p:sldId id="471" r:id="rId9"/>
    <p:sldId id="472" r:id="rId10"/>
    <p:sldId id="451" r:id="rId11"/>
    <p:sldId id="466" r:id="rId12"/>
    <p:sldId id="467" r:id="rId13"/>
    <p:sldId id="452" r:id="rId14"/>
    <p:sldId id="388" r:id="rId15"/>
    <p:sldId id="458" r:id="rId16"/>
    <p:sldId id="457" r:id="rId17"/>
    <p:sldId id="455" r:id="rId18"/>
    <p:sldId id="459" r:id="rId19"/>
    <p:sldId id="292" r:id="rId20"/>
    <p:sldId id="259" r:id="rId21"/>
    <p:sldId id="460" r:id="rId22"/>
    <p:sldId id="260" r:id="rId23"/>
    <p:sldId id="364" r:id="rId24"/>
    <p:sldId id="261" r:id="rId25"/>
    <p:sldId id="390" r:id="rId26"/>
    <p:sldId id="262" r:id="rId27"/>
    <p:sldId id="263" r:id="rId28"/>
    <p:sldId id="366" r:id="rId29"/>
    <p:sldId id="453" r:id="rId30"/>
    <p:sldId id="389" r:id="rId31"/>
    <p:sldId id="394" r:id="rId32"/>
    <p:sldId id="387" r:id="rId33"/>
    <p:sldId id="266" r:id="rId34"/>
    <p:sldId id="267" r:id="rId35"/>
    <p:sldId id="268" r:id="rId36"/>
    <p:sldId id="342" r:id="rId37"/>
    <p:sldId id="395" r:id="rId38"/>
    <p:sldId id="397" r:id="rId39"/>
    <p:sldId id="393" r:id="rId40"/>
    <p:sldId id="399" r:id="rId41"/>
    <p:sldId id="391" r:id="rId42"/>
    <p:sldId id="438" r:id="rId43"/>
    <p:sldId id="461" r:id="rId44"/>
    <p:sldId id="269" r:id="rId45"/>
    <p:sldId id="270" r:id="rId46"/>
    <p:sldId id="271" r:id="rId47"/>
    <p:sldId id="443" r:id="rId48"/>
    <p:sldId id="439" r:id="rId49"/>
    <p:sldId id="440" r:id="rId50"/>
    <p:sldId id="441" r:id="rId51"/>
    <p:sldId id="464" r:id="rId52"/>
    <p:sldId id="465" r:id="rId53"/>
    <p:sldId id="463" r:id="rId54"/>
    <p:sldId id="273" r:id="rId55"/>
    <p:sldId id="275" r:id="rId56"/>
    <p:sldId id="392" r:id="rId57"/>
    <p:sldId id="374" r:id="rId58"/>
    <p:sldId id="442" r:id="rId59"/>
    <p:sldId id="462" r:id="rId60"/>
    <p:sldId id="272" r:id="rId61"/>
    <p:sldId id="367" r:id="rId62"/>
    <p:sldId id="376" r:id="rId63"/>
    <p:sldId id="468" r:id="rId64"/>
    <p:sldId id="446" r:id="rId65"/>
    <p:sldId id="469" r:id="rId66"/>
    <p:sldId id="277" r:id="rId67"/>
    <p:sldId id="278" r:id="rId68"/>
    <p:sldId id="279" r:id="rId69"/>
    <p:sldId id="280" r:id="rId70"/>
    <p:sldId id="444" r:id="rId71"/>
    <p:sldId id="281" r:id="rId72"/>
    <p:sldId id="282" r:id="rId73"/>
    <p:sldId id="283" r:id="rId74"/>
    <p:sldId id="400" r:id="rId75"/>
    <p:sldId id="284" r:id="rId76"/>
    <p:sldId id="368" r:id="rId77"/>
    <p:sldId id="295" r:id="rId78"/>
    <p:sldId id="298" r:id="rId79"/>
    <p:sldId id="369" r:id="rId80"/>
    <p:sldId id="300" r:id="rId81"/>
    <p:sldId id="285" r:id="rId82"/>
    <p:sldId id="286" r:id="rId83"/>
    <p:sldId id="287" r:id="rId84"/>
    <p:sldId id="288" r:id="rId85"/>
    <p:sldId id="289" r:id="rId86"/>
    <p:sldId id="401" r:id="rId87"/>
    <p:sldId id="402" r:id="rId88"/>
    <p:sldId id="361" r:id="rId89"/>
    <p:sldId id="290" r:id="rId90"/>
    <p:sldId id="293" r:id="rId91"/>
    <p:sldId id="403" r:id="rId92"/>
    <p:sldId id="294" r:id="rId93"/>
    <p:sldId id="301" r:id="rId94"/>
    <p:sldId id="303" r:id="rId95"/>
    <p:sldId id="404" r:id="rId96"/>
    <p:sldId id="304" r:id="rId97"/>
    <p:sldId id="302" r:id="rId98"/>
    <p:sldId id="305" r:id="rId99"/>
    <p:sldId id="306" r:id="rId100"/>
    <p:sldId id="307" r:id="rId101"/>
    <p:sldId id="424" r:id="rId102"/>
    <p:sldId id="308" r:id="rId103"/>
    <p:sldId id="379" r:id="rId104"/>
    <p:sldId id="405" r:id="rId105"/>
    <p:sldId id="352" r:id="rId106"/>
    <p:sldId id="473" r:id="rId107"/>
    <p:sldId id="312" r:id="rId108"/>
    <p:sldId id="354" r:id="rId109"/>
    <p:sldId id="313" r:id="rId110"/>
    <p:sldId id="378" r:id="rId111"/>
    <p:sldId id="315" r:id="rId112"/>
    <p:sldId id="371" r:id="rId113"/>
    <p:sldId id="317" r:id="rId114"/>
    <p:sldId id="406" r:id="rId115"/>
    <p:sldId id="474" r:id="rId116"/>
    <p:sldId id="320" r:id="rId117"/>
    <p:sldId id="407" r:id="rId118"/>
    <p:sldId id="475" r:id="rId119"/>
    <p:sldId id="321" r:id="rId120"/>
    <p:sldId id="373" r:id="rId121"/>
    <p:sldId id="410" r:id="rId122"/>
    <p:sldId id="408" r:id="rId123"/>
    <p:sldId id="409" r:id="rId124"/>
    <p:sldId id="412" r:id="rId125"/>
    <p:sldId id="415" r:id="rId126"/>
    <p:sldId id="411" r:id="rId127"/>
    <p:sldId id="413" r:id="rId128"/>
    <p:sldId id="414" r:id="rId129"/>
    <p:sldId id="326" r:id="rId130"/>
    <p:sldId id="416" r:id="rId131"/>
    <p:sldId id="417" r:id="rId132"/>
    <p:sldId id="418" r:id="rId133"/>
    <p:sldId id="476" r:id="rId134"/>
    <p:sldId id="327" r:id="rId135"/>
    <p:sldId id="330" r:id="rId136"/>
    <p:sldId id="419" r:id="rId137"/>
    <p:sldId id="331" r:id="rId138"/>
    <p:sldId id="380" r:id="rId139"/>
    <p:sldId id="329" r:id="rId140"/>
    <p:sldId id="335" r:id="rId141"/>
    <p:sldId id="420" r:id="rId142"/>
    <p:sldId id="421" r:id="rId143"/>
    <p:sldId id="422" r:id="rId144"/>
    <p:sldId id="336" r:id="rId145"/>
    <p:sldId id="337" r:id="rId146"/>
    <p:sldId id="426" r:id="rId147"/>
    <p:sldId id="425" r:id="rId148"/>
    <p:sldId id="339" r:id="rId149"/>
    <p:sldId id="343" r:id="rId150"/>
    <p:sldId id="383" r:id="rId151"/>
    <p:sldId id="344" r:id="rId152"/>
    <p:sldId id="384" r:id="rId153"/>
    <p:sldId id="427" r:id="rId154"/>
    <p:sldId id="428" r:id="rId155"/>
    <p:sldId id="382" r:id="rId156"/>
    <p:sldId id="429" r:id="rId157"/>
    <p:sldId id="346" r:id="rId158"/>
    <p:sldId id="357" r:id="rId159"/>
    <p:sldId id="381" r:id="rId160"/>
    <p:sldId id="431" r:id="rId161"/>
    <p:sldId id="432" r:id="rId162"/>
    <p:sldId id="430" r:id="rId163"/>
    <p:sldId id="348" r:id="rId164"/>
    <p:sldId id="433" r:id="rId165"/>
    <p:sldId id="434" r:id="rId166"/>
    <p:sldId id="436" r:id="rId167"/>
    <p:sldId id="445" r:id="rId168"/>
    <p:sldId id="332" r:id="rId169"/>
    <p:sldId id="435" r:id="rId170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p Matter" id="{017D52ED-189A-4917-AAF3-2C88D56EC39D}">
          <p14:sldIdLst>
            <p14:sldId id="385"/>
            <p14:sldId id="477"/>
            <p14:sldId id="447"/>
            <p14:sldId id="448"/>
            <p14:sldId id="449"/>
            <p14:sldId id="450"/>
            <p14:sldId id="471"/>
            <p14:sldId id="472"/>
            <p14:sldId id="451"/>
            <p14:sldId id="466"/>
            <p14:sldId id="467"/>
            <p14:sldId id="452"/>
            <p14:sldId id="388"/>
            <p14:sldId id="458"/>
            <p14:sldId id="457"/>
            <p14:sldId id="455"/>
            <p14:sldId id="459"/>
            <p14:sldId id="292"/>
            <p14:sldId id="259"/>
            <p14:sldId id="460"/>
            <p14:sldId id="260"/>
          </p14:sldIdLst>
        </p14:section>
        <p14:section name="Organisatorisches" id="{9D125A6D-3DB1-4616-944A-2219ACD80761}">
          <p14:sldIdLst>
            <p14:sldId id="364"/>
            <p14:sldId id="261"/>
            <p14:sldId id="390"/>
            <p14:sldId id="262"/>
            <p14:sldId id="263"/>
            <p14:sldId id="366"/>
            <p14:sldId id="453"/>
            <p14:sldId id="389"/>
            <p14:sldId id="394"/>
          </p14:sldIdLst>
        </p14:section>
        <p14:section name="Kapitel 1: Einleitung und Grundlagen" id="{0A01FA3D-6A07-4A48-8595-69BF66C3E212}">
          <p14:sldIdLst>
            <p14:sldId id="387"/>
            <p14:sldId id="266"/>
          </p14:sldIdLst>
        </p14:section>
        <p14:section name="Kapitel 1.1: Die wichtigsten Definitionen" id="{45DA397F-28F2-4C2B-81DA-ABDCC71A74E4}">
          <p14:sldIdLst>
            <p14:sldId id="267"/>
            <p14:sldId id="268"/>
            <p14:sldId id="342"/>
            <p14:sldId id="395"/>
            <p14:sldId id="397"/>
            <p14:sldId id="393"/>
            <p14:sldId id="399"/>
            <p14:sldId id="391"/>
            <p14:sldId id="438"/>
            <p14:sldId id="461"/>
            <p14:sldId id="269"/>
            <p14:sldId id="270"/>
            <p14:sldId id="271"/>
            <p14:sldId id="443"/>
            <p14:sldId id="439"/>
            <p14:sldId id="440"/>
            <p14:sldId id="441"/>
            <p14:sldId id="464"/>
            <p14:sldId id="465"/>
            <p14:sldId id="463"/>
          </p14:sldIdLst>
        </p14:section>
        <p14:section name="Kapitel 1.2: Das ISO/OSI-Referenzmodell" id="{D8FF499E-C3CF-4BB0-9E23-567E137E9105}">
          <p14:sldIdLst>
            <p14:sldId id="273"/>
            <p14:sldId id="275"/>
            <p14:sldId id="392"/>
            <p14:sldId id="374"/>
            <p14:sldId id="442"/>
            <p14:sldId id="462"/>
            <p14:sldId id="272"/>
            <p14:sldId id="367"/>
            <p14:sldId id="376"/>
            <p14:sldId id="468"/>
            <p14:sldId id="446"/>
            <p14:sldId id="469"/>
            <p14:sldId id="277"/>
            <p14:sldId id="278"/>
            <p14:sldId id="279"/>
            <p14:sldId id="280"/>
            <p14:sldId id="444"/>
            <p14:sldId id="281"/>
            <p14:sldId id="282"/>
            <p14:sldId id="283"/>
            <p14:sldId id="400"/>
          </p14:sldIdLst>
        </p14:section>
        <p14:section name="Kapitel 1.3: Das Internet-Referenzodell" id="{C9F6E004-3C72-4B18-B9A4-19EF5B5583C3}">
          <p14:sldIdLst>
            <p14:sldId id="284"/>
            <p14:sldId id="368"/>
            <p14:sldId id="295"/>
            <p14:sldId id="298"/>
            <p14:sldId id="369"/>
            <p14:sldId id="300"/>
          </p14:sldIdLst>
        </p14:section>
        <p14:section name="Kapitel 1.4: Ein Einführendes Beispiel" id="{FF5887DD-A1D9-4AE3-8214-750ED55707B7}">
          <p14:sldIdLst>
            <p14:sldId id="285"/>
            <p14:sldId id="286"/>
            <p14:sldId id="287"/>
            <p14:sldId id="288"/>
            <p14:sldId id="289"/>
            <p14:sldId id="401"/>
            <p14:sldId id="402"/>
            <p14:sldId id="361"/>
            <p14:sldId id="290"/>
            <p14:sldId id="293"/>
            <p14:sldId id="403"/>
            <p14:sldId id="294"/>
            <p14:sldId id="301"/>
            <p14:sldId id="303"/>
            <p14:sldId id="404"/>
            <p14:sldId id="304"/>
            <p14:sldId id="302"/>
            <p14:sldId id="305"/>
            <p14:sldId id="306"/>
            <p14:sldId id="307"/>
            <p14:sldId id="424"/>
          </p14:sldIdLst>
        </p14:section>
        <p14:section name="Kapitel 1.5: Schnittstellen und Dateneinheiten" id="{724D806F-38B2-4419-A73C-D1743C3FE49A}">
          <p14:sldIdLst>
            <p14:sldId id="308"/>
            <p14:sldId id="379"/>
            <p14:sldId id="405"/>
            <p14:sldId id="352"/>
            <p14:sldId id="473"/>
            <p14:sldId id="312"/>
            <p14:sldId id="354"/>
            <p14:sldId id="313"/>
            <p14:sldId id="378"/>
            <p14:sldId id="315"/>
            <p14:sldId id="371"/>
            <p14:sldId id="317"/>
            <p14:sldId id="406"/>
            <p14:sldId id="474"/>
            <p14:sldId id="320"/>
            <p14:sldId id="407"/>
            <p14:sldId id="475"/>
            <p14:sldId id="321"/>
            <p14:sldId id="373"/>
            <p14:sldId id="410"/>
            <p14:sldId id="408"/>
            <p14:sldId id="409"/>
            <p14:sldId id="412"/>
            <p14:sldId id="415"/>
            <p14:sldId id="411"/>
            <p14:sldId id="413"/>
            <p14:sldId id="414"/>
          </p14:sldIdLst>
        </p14:section>
        <p14:section name="Kapitel 1.6: Protokolle und Standards" id="{3B7C3384-9899-47AD-9298-951AF117EE89}">
          <p14:sldIdLst>
            <p14:sldId id="326"/>
            <p14:sldId id="416"/>
            <p14:sldId id="417"/>
            <p14:sldId id="418"/>
            <p14:sldId id="476"/>
            <p14:sldId id="327"/>
            <p14:sldId id="330"/>
            <p14:sldId id="419"/>
            <p14:sldId id="331"/>
            <p14:sldId id="380"/>
            <p14:sldId id="329"/>
            <p14:sldId id="335"/>
            <p14:sldId id="420"/>
            <p14:sldId id="421"/>
            <p14:sldId id="422"/>
          </p14:sldIdLst>
        </p14:section>
        <p14:section name="Kapitel 1.7: Netztopologie" id="{7B80C20F-644D-4341-88DD-82DAFDD15E1F}">
          <p14:sldIdLst>
            <p14:sldId id="336"/>
            <p14:sldId id="337"/>
            <p14:sldId id="426"/>
            <p14:sldId id="425"/>
            <p14:sldId id="339"/>
            <p14:sldId id="343"/>
            <p14:sldId id="383"/>
            <p14:sldId id="344"/>
            <p14:sldId id="384"/>
            <p14:sldId id="427"/>
            <p14:sldId id="428"/>
            <p14:sldId id="382"/>
            <p14:sldId id="429"/>
            <p14:sldId id="346"/>
            <p14:sldId id="357"/>
            <p14:sldId id="381"/>
          </p14:sldIdLst>
        </p14:section>
        <p14:section name="Kapitel 1.8: Fehlertypen" id="{77002E2A-BBFE-413B-91EC-641CDBF6ABE8}">
          <p14:sldIdLst>
            <p14:sldId id="431"/>
            <p14:sldId id="432"/>
            <p14:sldId id="430"/>
            <p14:sldId id="348"/>
          </p14:sldIdLst>
        </p14:section>
        <p14:section name="Fragen zu Kapitel 1" id="{042D266A-7DA8-4F20-8583-6D060D4A54E0}">
          <p14:sldIdLst>
            <p14:sldId id="433"/>
            <p14:sldId id="434"/>
            <p14:sldId id="436"/>
            <p14:sldId id="445"/>
            <p14:sldId id="332"/>
            <p14:sldId id="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rin" initials="q" lastIdx="2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4" autoAdjust="0"/>
    <p:restoredTop sz="79553" autoAdjust="0"/>
  </p:normalViewPr>
  <p:slideViewPr>
    <p:cSldViewPr snapToGrid="0">
      <p:cViewPr varScale="1">
        <p:scale>
          <a:sx n="104" d="100"/>
          <a:sy n="104" d="100"/>
        </p:scale>
        <p:origin x="142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16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5" Type="http://schemas.openxmlformats.org/officeDocument/2006/relationships/viewProps" Target="viewProps.xml"/><Relationship Id="rId170" Type="http://schemas.openxmlformats.org/officeDocument/2006/relationships/slide" Target="slides/slide168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notesMaster" Target="notesMasters/notesMaster1.xml"/><Relationship Id="rId176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77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handoutMaster" Target="handoutMasters/handout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1-20T10:50:23.591" idx="22">
    <p:pos x="10" y="10"/>
    <p:text>Eventuell wiederhohlung der Definition?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19E10-39B0-AD4A-B3C5-56104CA6B58C}" type="datetimeFigureOut">
              <a:rPr lang="de-DE" smtClean="0"/>
              <a:t>25.05.2018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95050-1539-1E4C-8A16-EE8E0F9F5B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10433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0CFB8-C07B-4450-90AA-28AF97BDE110}" type="datetimeFigureOut">
              <a:rPr lang="de-DE" smtClean="0"/>
              <a:t>25.05.2018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321DF-5BF9-422D-8EF4-C385F99DD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4333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536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Beispiel: Switch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23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Beispiel: Router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55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 für ICI: </a:t>
            </a:r>
            <a:r>
              <a:rPr lang="de-DE"/>
              <a:t>Länge der SDU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120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96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3450" y="725488"/>
            <a:ext cx="4941888" cy="370681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8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C013EC-E81C-CF4E-99A3-8087625B2C1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9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7A931-8A70-A846-B9BE-EEF683BEDD3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13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635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Übung am 01. Mai fällt aus wegen Feiertag, daher entfallen auch die am 02.Mai.</a:t>
            </a:r>
          </a:p>
          <a:p>
            <a:r>
              <a:rPr lang="de-DE" dirty="0">
                <a:sym typeface="Wingdings" panose="05000000000000000000" pitchFamily="2" charset="2"/>
              </a:rPr>
              <a:t> Besprechung beginnt mit Blatt 1.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069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85696" indent="-263730"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54918" indent="-210983"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476884" indent="-210983"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98852" indent="-210983"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320818" indent="-210983" defTabSz="9025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2785" indent="-210983" defTabSz="9025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64752" indent="-210983" defTabSz="9025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586719" indent="-210983" defTabSz="9025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A7FA061-A38F-430A-8CF2-8F9026B37668}" type="slidenum">
              <a:rPr lang="de-DE" altLang="de-DE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36</a:t>
            </a:fld>
            <a:endParaRPr lang="de-DE" altLang="de-D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868363"/>
            <a:ext cx="4630738" cy="3475037"/>
          </a:xfrm>
          <a:ln w="12700" cap="flat">
            <a:solidFill>
              <a:schemeClr val="tx1"/>
            </a:solidFill>
          </a:ln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992" y="4720029"/>
            <a:ext cx="4979692" cy="4177954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115" tIns="45559" rIns="91115" bIns="45559"/>
          <a:lstStyle/>
          <a:p>
            <a:r>
              <a:rPr lang="de-DE" altLang="de-DE" b="1" dirty="0"/>
              <a:t>Warum OSI-Modell ??</a:t>
            </a:r>
          </a:p>
          <a:p>
            <a:pPr>
              <a:buFontTx/>
              <a:buChar char="•"/>
            </a:pPr>
            <a:r>
              <a:rPr lang="de-DE" altLang="de-DE" dirty="0"/>
              <a:t> Strukturierung: Beispiel Auto: Gruppierung angefangen mit Zahnrad, Getriebe, Antriebsstrang, ....</a:t>
            </a:r>
          </a:p>
          <a:p>
            <a:pPr>
              <a:buFontTx/>
              <a:buChar char="•"/>
            </a:pPr>
            <a:r>
              <a:rPr lang="de-DE" altLang="de-DE" dirty="0"/>
              <a:t> klare Übergange - Schnittstellen -  zwischen verschiedenen Teilen (Software, Hardware)</a:t>
            </a:r>
          </a:p>
          <a:p>
            <a:pPr>
              <a:buFontTx/>
              <a:buChar char="•"/>
            </a:pPr>
            <a:r>
              <a:rPr lang="de-DE" altLang="de-DE" dirty="0"/>
              <a:t> generelles Modell ALLER Netzwerkprotokolle</a:t>
            </a:r>
          </a:p>
          <a:p>
            <a:pPr>
              <a:buFontTx/>
              <a:buChar char="•"/>
            </a:pPr>
            <a:r>
              <a:rPr lang="de-DE" altLang="de-DE" dirty="0"/>
              <a:t> die Möglichkeit innerhalb einer Schicht die eine Technik durch die andere zu ersetzen (z.B. TCP/IP über ISDN und über Ethernet, Ethernet über Drahtleitung und Glasleitung) ohne das die anderen Schichten verändert werden müssen.</a:t>
            </a:r>
          </a:p>
          <a:p>
            <a:r>
              <a:rPr lang="de-DE" altLang="de-DE" b="1" dirty="0"/>
              <a:t>Die drei unteren Schichten</a:t>
            </a:r>
          </a:p>
          <a:p>
            <a:pPr>
              <a:buFontTx/>
              <a:buChar char="•"/>
            </a:pPr>
            <a:r>
              <a:rPr lang="de-DE" altLang="de-DE" dirty="0"/>
              <a:t>Kabel, Stecker, Bitkodierung</a:t>
            </a:r>
          </a:p>
          <a:p>
            <a:pPr>
              <a:buFontTx/>
              <a:buChar char="•"/>
            </a:pPr>
            <a:r>
              <a:rPr lang="de-DE" altLang="de-DE" dirty="0"/>
              <a:t>Zugriffsverfahren, Topologie (Verbindung zwischen zwei unmittelbar miteinander verbundener Geräte)</a:t>
            </a:r>
          </a:p>
          <a:p>
            <a:pPr>
              <a:buFontTx/>
              <a:buChar char="•"/>
            </a:pPr>
            <a:r>
              <a:rPr lang="de-DE" altLang="de-DE" dirty="0"/>
              <a:t>Netzprotokoll, Verbindung über Gateways hinweg in die ganze Welt (Adressierungsverfahren, ....)</a:t>
            </a:r>
          </a:p>
          <a:p>
            <a:r>
              <a:rPr lang="de-DE" altLang="de-DE" b="1" dirty="0"/>
              <a:t>Komponenten der verschiedenen Schichten</a:t>
            </a:r>
            <a:endParaRPr lang="de-DE" altLang="de-DE" dirty="0"/>
          </a:p>
          <a:p>
            <a:pPr>
              <a:buFontTx/>
              <a:buChar char="•"/>
            </a:pPr>
            <a:r>
              <a:rPr lang="de-DE" altLang="de-DE" dirty="0"/>
              <a:t>Repeater, Hub</a:t>
            </a:r>
          </a:p>
          <a:p>
            <a:pPr>
              <a:buFontTx/>
              <a:buChar char="•"/>
            </a:pPr>
            <a:r>
              <a:rPr lang="de-DE" altLang="de-DE" dirty="0"/>
              <a:t>Bridge, Switch</a:t>
            </a:r>
          </a:p>
          <a:p>
            <a:pPr>
              <a:buFontTx/>
              <a:buChar char="•"/>
            </a:pPr>
            <a:r>
              <a:rPr lang="de-DE" altLang="de-DE" dirty="0"/>
              <a:t>Router</a:t>
            </a:r>
          </a:p>
        </p:txBody>
      </p:sp>
    </p:spTree>
    <p:extLst>
      <p:ext uri="{BB962C8B-B14F-4D97-AF65-F5344CB8AC3E}">
        <p14:creationId xmlns:p14="http://schemas.microsoft.com/office/powerpoint/2010/main" val="3050233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685696" indent="-263730"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54918" indent="-210983"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476884" indent="-210983"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98852" indent="-210983" defTabSz="902541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320818" indent="-210983" defTabSz="9025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2785" indent="-210983" defTabSz="9025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64752" indent="-210983" defTabSz="9025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586719" indent="-210983" defTabSz="9025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A383FE4-96A3-4EE4-8A4A-AD02E81EFA42}" type="slidenum">
              <a:rPr lang="de-DE" altLang="de-DE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39</a:t>
            </a:fld>
            <a:endParaRPr lang="de-DE" altLang="de-DE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25488"/>
            <a:ext cx="4935537" cy="3702050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112" y="4736967"/>
            <a:ext cx="4959932" cy="447517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de-DE" altLang="de-DE"/>
              <a:t>Vielfalt der Nutzer</a:t>
            </a:r>
          </a:p>
          <a:p>
            <a:r>
              <a:rPr lang="de-DE" altLang="de-DE"/>
              <a:t>Hauptnutzer fett</a:t>
            </a:r>
          </a:p>
          <a:p>
            <a:r>
              <a:rPr lang="de-DE" altLang="de-DE"/>
              <a:t>u.a.</a:t>
            </a:r>
          </a:p>
          <a:p>
            <a:r>
              <a:rPr lang="de-DE" altLang="de-DE"/>
              <a:t>Universitäten 	2</a:t>
            </a:r>
          </a:p>
          <a:p>
            <a:r>
              <a:rPr lang="de-DE" altLang="de-DE"/>
              <a:t>Hochschulen	7</a:t>
            </a:r>
          </a:p>
          <a:p>
            <a:r>
              <a:rPr lang="de-DE" altLang="de-DE"/>
              <a:t>Museen		7</a:t>
            </a:r>
          </a:p>
          <a:p>
            <a:r>
              <a:rPr lang="de-DE" altLang="de-DE"/>
              <a:t>Wiss. Einrichtungen	11</a:t>
            </a:r>
          </a:p>
          <a:p>
            <a:r>
              <a:rPr lang="de-DE" altLang="de-DE"/>
              <a:t>Stud. Wohnheime	40	</a:t>
            </a:r>
          </a:p>
          <a:p>
            <a:r>
              <a:rPr lang="de-DE" altLang="de-DE"/>
              <a:t>Gründerzentren	2</a:t>
            </a:r>
          </a:p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51477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Beispiel: Hub / Repeater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321DF-5BF9-422D-8EF4-C385F99DD261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05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if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9C4E-9405-2D48-838A-79A56097AF7A}" type="datetime1">
              <a:rPr lang="de-DE" smtClean="0"/>
              <a:t>25.05.2018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5301208"/>
            <a:ext cx="9144000" cy="1556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 descr="mnmLogo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40" y="5696143"/>
            <a:ext cx="3957321" cy="7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36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6083-26A2-4248-B18D-272FF5D420B6}" type="datetime1">
              <a:rPr lang="de-DE" smtClean="0"/>
              <a:t>25.05.2018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110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C4DB-4AC3-284D-B1F1-775D10044BBC}" type="datetime1">
              <a:rPr lang="de-DE" smtClean="0"/>
              <a:t>25.05.2018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680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lied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248553" y="1556792"/>
            <a:ext cx="7266270" cy="4310608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983BF-7D85-F04C-933B-58B9DE20DCF5}" type="datetime1">
              <a:rPr lang="de-DE" sz="1108" smtClean="0"/>
              <a:t>25.05.2018</a:t>
            </a:fld>
            <a:endParaRPr lang="de-DE" sz="1108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758880" y="65202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  <a:latin typeface="Arial Black"/>
                <a:cs typeface="Arial Black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04227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634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7569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rz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01" y="635000"/>
            <a:ext cx="5245734" cy="1104900"/>
          </a:xfrm>
          <a:prstGeom prst="rect">
            <a:avLst/>
          </a:prstGeom>
          <a:noFill/>
        </p:spPr>
      </p:pic>
      <p:pic>
        <p:nvPicPr>
          <p:cNvPr id="4" name="Bild 3" descr="BADW_Neu-VectorSiegel_rgb_weiß_120x12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1" y="635000"/>
            <a:ext cx="1077951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6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460501" y="1587501"/>
            <a:ext cx="7239000" cy="4445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451600"/>
            <a:ext cx="1270000" cy="4064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BC66AF0F-7DAE-C140-A8B3-B47CEFAD76B2}" type="datetime1">
              <a:rPr lang="de-DE" smtClean="0"/>
              <a:t>25.05.2018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de-DE"/>
              <a:t>Rechnernetze und verteilte Systeme                (Prof. Dr. D. Kranzlmüller)</a:t>
            </a:r>
            <a:endParaRPr lang="de-DE" dirty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001000" y="6451600"/>
            <a:ext cx="889000" cy="406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1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fld id="{FC51FD00-A5E7-2740-B1FF-C42AFF1C919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097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4038600" y="228600"/>
            <a:ext cx="487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endParaRPr lang="de-DE" sz="3200" b="1">
              <a:solidFill>
                <a:srgbClr val="006C30"/>
              </a:solidFill>
              <a:cs typeface="+mn-cs"/>
            </a:endParaRPr>
          </a:p>
        </p:txBody>
      </p:sp>
      <p:pic>
        <p:nvPicPr>
          <p:cNvPr id="6" name="Picture 10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101601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2362200"/>
            <a:ext cx="6400800" cy="1295400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en-US" noProof="0" dirty="0"/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3886200"/>
            <a:ext cx="6400800" cy="2286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rgbClr val="006C30"/>
                </a:solidFill>
              </a:defRPr>
            </a:lvl1pPr>
          </a:lstStyle>
          <a:p>
            <a:pPr lvl="0"/>
            <a:endParaRPr lang="en-US" noProof="0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9263" y="304800"/>
            <a:ext cx="3165475" cy="6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265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Dieter Kranzlmüller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KUKDM 2018, Zakopane, Poland</a:t>
            </a: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83443-9964-0C4C-B05A-10F8AC3B25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522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" y="838200"/>
            <a:ext cx="4419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196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Dieter Kranzlmüller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KUKDM 2018, Zakopane, Poland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C1483-145E-DF48-B8F1-0A46C02DAA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4871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C7C2-29E8-744A-9809-F01271342D85}" type="datetime1">
              <a:rPr lang="de-DE" smtClean="0"/>
              <a:t>25.05.2018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03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Dieter Kranzlmüller</a:t>
            </a:r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KUKDM 2018, Zakopane, Poland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B128-FA6A-3740-95B7-6AFDF4A8EE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08328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Dieter Kranzlmüller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KUKDM 2018, Zakopane, Poland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A47E4-DAB5-AE42-9195-9259833F91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55027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76202"/>
            <a:ext cx="5410200" cy="64135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76200" y="838200"/>
            <a:ext cx="8991600" cy="5638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Dieter Kranzlmüller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KUKDM 2018, Zakopane, Poland</a:t>
            </a: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31E5-2E87-BD44-AD70-8545350990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93556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76202"/>
            <a:ext cx="5410200" cy="64135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6200" y="838200"/>
            <a:ext cx="4419600" cy="5638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838200"/>
            <a:ext cx="4419600" cy="2743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4419600" cy="2743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Dieter Kranzlmüller</a:t>
            </a: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KUKDM 2018, Zakopane, Poland</a:t>
            </a:r>
            <a:endParaRPr lang="de-DE" dirty="0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975B-796B-194D-894C-C422F10C65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11940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76202"/>
            <a:ext cx="5410200" cy="64135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6200" y="838200"/>
            <a:ext cx="4419600" cy="5638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419600" cy="5638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Dieter Kranzlmüller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KUKDM 2018, Zakopane, Poland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5EF9D-D43F-F441-9598-06784A6120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4269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1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D0DA-5808-5743-99CD-64D813A5DFB3}" type="datetime1">
              <a:rPr lang="de-DE" smtClean="0"/>
              <a:t>25.05.2018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47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59D6-2E48-1349-B446-438A2C25D1D1}" type="datetime1">
              <a:rPr lang="de-DE" smtClean="0"/>
              <a:t>25.05.2018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54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4DDE-1596-9345-9A99-531E56E62B82}" type="datetime1">
              <a:rPr lang="de-DE" smtClean="0"/>
              <a:t>25.05.2018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90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8256E-2D38-9A47-A946-54F313976D7E}" type="datetime1">
              <a:rPr lang="de-DE" smtClean="0"/>
              <a:t>25.05.2018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15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B3341-64CA-6844-AEA9-853F5ED5884B}" type="datetime1">
              <a:rPr lang="de-DE" smtClean="0"/>
              <a:t>25.05.2018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9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61B49-A276-1F43-A5FD-A4056AB460E8}" type="datetime1">
              <a:rPr lang="de-DE" smtClean="0"/>
              <a:t>25.05.2018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525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0379-4162-0E48-9F19-0F985E262158}" type="datetime1">
              <a:rPr lang="de-DE" smtClean="0"/>
              <a:t>25.05.2018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03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462FE-FE18-514C-ACEA-868135BFB5B4}" type="datetime1">
              <a:rPr lang="de-DE" smtClean="0"/>
              <a:t>25.05.2018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819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Rechnernetze und verteilte Systeme                (Prof. Dr. D. Kranzlmüller)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81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63B0E-122E-4112-8AEA-022338C1FEFA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 descr="mnmLogoNeu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8" y="6398990"/>
            <a:ext cx="1463040" cy="28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  <p:sldLayoutId id="214748368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D7D8D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DE">
              <a:cs typeface="+mn-cs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838200"/>
            <a:ext cx="8991600" cy="563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Master-Textformat zu bearbeiten.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0"/>
            <a:ext cx="9144000" cy="760414"/>
          </a:xfrm>
          <a:prstGeom prst="rect">
            <a:avLst/>
          </a:prstGeom>
          <a:solidFill>
            <a:srgbClr val="C6C7B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76202"/>
            <a:ext cx="6248400" cy="6413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pic>
        <p:nvPicPr>
          <p:cNvPr id="1030" name="Picture 14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5876"/>
            <a:ext cx="14478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1" name="Grafik 9" descr="mnmLogoNeu-50grau.pdf.em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6782"/>
          <a:stretch>
            <a:fillRect/>
          </a:stretch>
        </p:blipFill>
        <p:spPr bwMode="auto">
          <a:xfrm>
            <a:off x="15875" y="6591300"/>
            <a:ext cx="127158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1287463" y="65532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Dieter Kranzlmüller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638800" y="65532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KUKDM 2018, Zakopane, Poland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566150" y="6553200"/>
            <a:ext cx="5334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9132A318-DA03-C84E-B5BB-7054F27371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5" name="Picture 10"/>
          <p:cNvPicPr preferRelativeResize="0"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76201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92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ransition/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195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</a:defRPr>
      </a:lvl6pPr>
      <a:lvl7pPr marL="91439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</a:defRPr>
      </a:lvl7pPr>
      <a:lvl8pPr marL="1371587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</a:defRPr>
      </a:lvl8pPr>
      <a:lvl9pPr marL="1828782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6C30"/>
          </a:solidFill>
          <a:latin typeface="Calibri" pitchFamily="34" charset="0"/>
        </a:defRPr>
      </a:lvl9pPr>
    </p:titleStyle>
    <p:bodyStyle>
      <a:lvl1pPr marL="387347" indent="-387347" algn="l" rtl="0" eaLnBrk="0" fontAlgn="base" hangingPunct="0">
        <a:spcBef>
          <a:spcPct val="0"/>
        </a:spcBef>
        <a:spcAft>
          <a:spcPct val="0"/>
        </a:spcAft>
        <a:buClr>
          <a:srgbClr val="006C30"/>
        </a:buClr>
        <a:buSzPct val="80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58830" indent="-280985" algn="l" rtl="0" eaLnBrk="0" fontAlgn="base" hangingPunct="0"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336661" indent="184148" algn="l" rtl="0" eaLnBrk="0" fontAlgn="base" hangingPunct="0">
        <a:spcBef>
          <a:spcPct val="1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2568548" indent="-184148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Arial" charset="0"/>
          <a:ea typeface="ＭＳ Ｐゴシック" charset="0"/>
        </a:defRPr>
      </a:lvl4pPr>
      <a:lvl5pPr marL="2943196" indent="-18414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  <a:ea typeface="ＭＳ Ｐゴシック" charset="0"/>
        </a:defRPr>
      </a:lvl5pPr>
      <a:lvl6pPr marL="3400391" indent="-184148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</a:defRPr>
      </a:lvl6pPr>
      <a:lvl7pPr marL="3857587" indent="-184148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</a:defRPr>
      </a:lvl7pPr>
      <a:lvl8pPr marL="4314782" indent="-184148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</a:defRPr>
      </a:lvl8pPr>
      <a:lvl9pPr marL="4771978" indent="-184148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0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4" algn="l" defTabSz="9143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m.ifi.lmu.de/r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btg.tv/fvid/7103135" TargetMode="External"/><Relationship Id="rId2" Type="http://schemas.openxmlformats.org/officeDocument/2006/relationships/hyperlink" Target="http://www.bundestag.de/dokumente/textarchiv/2017/kw17-de-informationssysteme/501726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netzpolitik.org/2017/neues-it-sicherheitsgesetz-internet-anbieter-duerften-zukuenftig-nicht-definierte-steuerdaten-auswerten/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nel4.com/programmes/the-it-crowd/on-demand/45363-004" TargetMode="External"/><Relationship Id="rId2" Type="http://schemas.openxmlformats.org/officeDocument/2006/relationships/hyperlink" Target="http://www.myvideo.de/serien/the-it-crow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rz.de/services/netz/mwn-ueberblick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nm.ifi.lmu.de/r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8701745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rnvs-skript@nm.ifi.lmu.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nm.ifi.lmu.de/rn" TargetMode="External"/><Relationship Id="rId4" Type="http://schemas.openxmlformats.org/officeDocument/2006/relationships/hyperlink" Target="mailto:rnvs@nm.ifi.lmu.d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rnvs-fragen@nm.ifi.lmu.d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ergen-matern.de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rz.de/services/netz/mwn-ueberblick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44.wmf"/><Relationship Id="rId18" Type="http://schemas.openxmlformats.org/officeDocument/2006/relationships/image" Target="../media/image49.wmf"/><Relationship Id="rId26" Type="http://schemas.openxmlformats.org/officeDocument/2006/relationships/image" Target="../media/image57.png"/><Relationship Id="rId3" Type="http://schemas.openxmlformats.org/officeDocument/2006/relationships/image" Target="../media/image34.png"/><Relationship Id="rId21" Type="http://schemas.openxmlformats.org/officeDocument/2006/relationships/image" Target="../media/image52.wmf"/><Relationship Id="rId7" Type="http://schemas.openxmlformats.org/officeDocument/2006/relationships/image" Target="../media/image38.wmf"/><Relationship Id="rId12" Type="http://schemas.openxmlformats.org/officeDocument/2006/relationships/image" Target="../media/image43.wmf"/><Relationship Id="rId17" Type="http://schemas.openxmlformats.org/officeDocument/2006/relationships/image" Target="../media/image48.wmf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wmf"/><Relationship Id="rId20" Type="http://schemas.openxmlformats.org/officeDocument/2006/relationships/image" Target="../media/image51.wmf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wmf"/><Relationship Id="rId11" Type="http://schemas.openxmlformats.org/officeDocument/2006/relationships/image" Target="../media/image42.wmf"/><Relationship Id="rId24" Type="http://schemas.openxmlformats.org/officeDocument/2006/relationships/image" Target="../media/image55.png"/><Relationship Id="rId5" Type="http://schemas.openxmlformats.org/officeDocument/2006/relationships/image" Target="../media/image36.wmf"/><Relationship Id="rId15" Type="http://schemas.openxmlformats.org/officeDocument/2006/relationships/image" Target="../media/image46.wmf"/><Relationship Id="rId23" Type="http://schemas.openxmlformats.org/officeDocument/2006/relationships/image" Target="../media/image54.gif"/><Relationship Id="rId28" Type="http://schemas.openxmlformats.org/officeDocument/2006/relationships/image" Target="../media/image59.png"/><Relationship Id="rId10" Type="http://schemas.openxmlformats.org/officeDocument/2006/relationships/image" Target="../media/image41.wmf"/><Relationship Id="rId19" Type="http://schemas.openxmlformats.org/officeDocument/2006/relationships/image" Target="../media/image50.wmf"/><Relationship Id="rId31" Type="http://schemas.openxmlformats.org/officeDocument/2006/relationships/image" Target="../media/image62.png"/><Relationship Id="rId4" Type="http://schemas.openxmlformats.org/officeDocument/2006/relationships/image" Target="../media/image35.png"/><Relationship Id="rId9" Type="http://schemas.openxmlformats.org/officeDocument/2006/relationships/image" Target="../media/image40.wmf"/><Relationship Id="rId14" Type="http://schemas.openxmlformats.org/officeDocument/2006/relationships/image" Target="../media/image45.wmf"/><Relationship Id="rId22" Type="http://schemas.openxmlformats.org/officeDocument/2006/relationships/image" Target="../media/image53.jpeg"/><Relationship Id="rId27" Type="http://schemas.openxmlformats.org/officeDocument/2006/relationships/image" Target="../media/image58.png"/><Relationship Id="rId30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setiathome.ssl.berkeley.ed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m.ifi.lmu.de/teaching/Vorlesungen/2018ss/rn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mailto:rnvs-skript@nm.ifi.lmu.de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5227"/>
            <a:ext cx="7772400" cy="2387600"/>
          </a:xfrm>
        </p:spPr>
        <p:txBody>
          <a:bodyPr/>
          <a:lstStyle/>
          <a:p>
            <a:r>
              <a:rPr lang="de-DE" dirty="0"/>
              <a:t>Rechnernetze &amp; Verteilte Systeme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2554901"/>
            <a:ext cx="6858000" cy="2739769"/>
          </a:xfrm>
        </p:spPr>
        <p:txBody>
          <a:bodyPr>
            <a:normAutofit/>
          </a:bodyPr>
          <a:lstStyle/>
          <a:p>
            <a:r>
              <a:rPr lang="de-DE" dirty="0"/>
              <a:t>Ludwig-Maximilians-Universität München</a:t>
            </a:r>
          </a:p>
          <a:p>
            <a:r>
              <a:rPr lang="de-DE" dirty="0"/>
              <a:t>Sommersemester 2018</a:t>
            </a:r>
          </a:p>
          <a:p>
            <a:endParaRPr lang="de-DE" dirty="0"/>
          </a:p>
          <a:p>
            <a:r>
              <a:rPr lang="de-DE" dirty="0"/>
              <a:t>Prof. Dr. D. Kranzlmüller</a:t>
            </a:r>
          </a:p>
          <a:p>
            <a:endParaRPr lang="de-DE" dirty="0"/>
          </a:p>
          <a:p>
            <a:r>
              <a:rPr lang="de-DE" dirty="0">
                <a:hlinkClick r:id="rId2"/>
              </a:rPr>
              <a:t>http://www.nm.ifi.lmu.de/rn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1721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Nachtrag: 231. Sitzung vom 27.04.2017 </a:t>
            </a:r>
            <a:r>
              <a:rPr lang="mr-IN" dirty="0"/>
              <a:t>–</a:t>
            </a:r>
            <a:r>
              <a:rPr lang="de-DE" dirty="0"/>
              <a:t> TOP 23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Sicherheitsniveau von Netz- und Informationssystemen festgelegt</a:t>
            </a:r>
            <a:br>
              <a:rPr lang="de-DE" b="1" dirty="0"/>
            </a:br>
            <a:r>
              <a:rPr lang="de-DE" dirty="0">
                <a:hlinkClick r:id="rId2"/>
              </a:rPr>
              <a:t>http://www.bundestag.de/dokumente/textarchiv/2017/kw17-de-informationssysteme/501726</a:t>
            </a:r>
            <a:endParaRPr lang="de-DE" dirty="0"/>
          </a:p>
          <a:p>
            <a:pPr lvl="1"/>
            <a:r>
              <a:rPr lang="de-DE" i="1" dirty="0"/>
              <a:t>Ein Gesetz zur Umsetzung der EU-Richtlinie „über Maßnahmen zur Gewährleistung eines hohen gemeinsamen Sicherheitsniveaus von Netz- und Informationssystemen in den Union" (18/11242) hat der Bundestag am Donnerstag, 27. April 2017, gegen die Stimmen der Opposition beschlossen. </a:t>
            </a:r>
          </a:p>
          <a:p>
            <a:pPr lvl="1"/>
            <a:r>
              <a:rPr lang="de-DE" i="1" dirty="0"/>
              <a:t>Dazu lagen ferner die Stellungnahme des Bundesrates mit Gegenäußerung der Bundesregierung (18/11620) sowie eine Beschlussempfehlung des Innenausschusses (18/11808) vor. Die Reden wurden zu Protokoll gegeben.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171007" y="0"/>
            <a:ext cx="297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hlinkClick r:id="rId3"/>
              </a:rPr>
              <a:t>https://dbtg.tv/fvid/7103135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9119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von Kapitel 1 (WH)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Die wichtigsten Definitionen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Das ISO/OSI-Referenzmodell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Das Internet-Referenzmodell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Ein einführendes Beispiel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Schnittstellen und Dateneinheiten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Protokolle und Standards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Netztopologie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Fehlertypen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Pfeil nach unten 5"/>
          <p:cNvSpPr/>
          <p:nvPr/>
        </p:nvSpPr>
        <p:spPr>
          <a:xfrm>
            <a:off x="6963833" y="4042835"/>
            <a:ext cx="804334" cy="18838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9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1.5</a:t>
            </a:r>
            <a:br>
              <a:rPr lang="de-DE" dirty="0"/>
            </a:br>
            <a:r>
              <a:rPr lang="de-DE" dirty="0"/>
              <a:t>Schnittstellen und Dateneinheiten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einer Schichtenarchitektur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101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5675299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245128" y="5421311"/>
            <a:ext cx="1942036" cy="91519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Systemschnitt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Dienstschnitt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Protokollschnitt</a:t>
            </a:r>
          </a:p>
        </p:txBody>
      </p:sp>
      <p:sp>
        <p:nvSpPr>
          <p:cNvPr id="5" name="Rechteck 4"/>
          <p:cNvSpPr/>
          <p:nvPr/>
        </p:nvSpPr>
        <p:spPr>
          <a:xfrm>
            <a:off x="1495152" y="1695398"/>
            <a:ext cx="2155289" cy="21552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1564170" y="2733761"/>
            <a:ext cx="1021297" cy="1024547"/>
            <a:chOff x="1294912" y="3209940"/>
            <a:chExt cx="1554479" cy="1559426"/>
          </a:xfrm>
        </p:grpSpPr>
        <p:sp>
          <p:nvSpPr>
            <p:cNvPr id="7" name="Parallelogramm 6"/>
            <p:cNvSpPr/>
            <p:nvPr/>
          </p:nvSpPr>
          <p:spPr>
            <a:xfrm rot="5400000" flipV="1">
              <a:off x="764165" y="3893088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1635496" y="3362340"/>
              <a:ext cx="1061495" cy="1061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Parallelogramm 8"/>
            <p:cNvSpPr/>
            <p:nvPr/>
          </p:nvSpPr>
          <p:spPr>
            <a:xfrm>
              <a:off x="1294912" y="4423834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1294912" y="3702924"/>
              <a:ext cx="1061495" cy="106149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>
              <a:off x="2014904" y="3674623"/>
              <a:ext cx="0" cy="26416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arallelogramm 11"/>
            <p:cNvSpPr/>
            <p:nvPr/>
          </p:nvSpPr>
          <p:spPr>
            <a:xfrm>
              <a:off x="1294912" y="3362340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/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/>
            <p:cNvSpPr/>
            <p:nvPr/>
          </p:nvSpPr>
          <p:spPr>
            <a:xfrm rot="21314127">
              <a:off x="1863872" y="3409194"/>
              <a:ext cx="284480" cy="223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 flipV="1">
              <a:off x="2015395" y="3209940"/>
              <a:ext cx="0" cy="422388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arallelogramm 14"/>
            <p:cNvSpPr/>
            <p:nvPr/>
          </p:nvSpPr>
          <p:spPr>
            <a:xfrm rot="5400000" flipV="1">
              <a:off x="1825659" y="3898033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/>
            <p:cNvSpPr/>
            <p:nvPr/>
          </p:nvSpPr>
          <p:spPr>
            <a:xfrm rot="5642822">
              <a:off x="2372140" y="3927030"/>
              <a:ext cx="307929" cy="21671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>
              <a:off x="2427470" y="4030223"/>
              <a:ext cx="421921" cy="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H="1">
              <a:off x="2075865" y="4030223"/>
              <a:ext cx="274686" cy="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ung 18"/>
          <p:cNvGrpSpPr/>
          <p:nvPr/>
        </p:nvGrpSpPr>
        <p:grpSpPr>
          <a:xfrm>
            <a:off x="2612168" y="2737010"/>
            <a:ext cx="1021297" cy="1024547"/>
            <a:chOff x="1294912" y="3209940"/>
            <a:chExt cx="1554479" cy="1559426"/>
          </a:xfrm>
        </p:grpSpPr>
        <p:sp>
          <p:nvSpPr>
            <p:cNvPr id="20" name="Parallelogramm 19"/>
            <p:cNvSpPr/>
            <p:nvPr/>
          </p:nvSpPr>
          <p:spPr>
            <a:xfrm rot="5400000" flipV="1">
              <a:off x="764165" y="3893088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1635496" y="3362340"/>
              <a:ext cx="1061495" cy="1061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Parallelogramm 21"/>
            <p:cNvSpPr/>
            <p:nvPr/>
          </p:nvSpPr>
          <p:spPr>
            <a:xfrm>
              <a:off x="1294912" y="4423834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1294912" y="3702924"/>
              <a:ext cx="1061495" cy="106149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24" name="Gerade Verbindung mit Pfeil 23"/>
            <p:cNvCxnSpPr/>
            <p:nvPr/>
          </p:nvCxnSpPr>
          <p:spPr>
            <a:xfrm>
              <a:off x="2014904" y="3674623"/>
              <a:ext cx="0" cy="26416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arallelogramm 24"/>
            <p:cNvSpPr/>
            <p:nvPr/>
          </p:nvSpPr>
          <p:spPr>
            <a:xfrm>
              <a:off x="1294912" y="3362340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/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Oval 25"/>
            <p:cNvSpPr/>
            <p:nvPr/>
          </p:nvSpPr>
          <p:spPr>
            <a:xfrm rot="21314127">
              <a:off x="1863872" y="3409194"/>
              <a:ext cx="284480" cy="223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7" name="Gerade Verbindung mit Pfeil 26"/>
            <p:cNvCxnSpPr/>
            <p:nvPr/>
          </p:nvCxnSpPr>
          <p:spPr>
            <a:xfrm flipV="1">
              <a:off x="2015395" y="3209940"/>
              <a:ext cx="0" cy="422388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Parallelogramm 27"/>
            <p:cNvSpPr/>
            <p:nvPr/>
          </p:nvSpPr>
          <p:spPr>
            <a:xfrm rot="5400000" flipV="1">
              <a:off x="1825659" y="3898033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/>
            <p:cNvSpPr/>
            <p:nvPr/>
          </p:nvSpPr>
          <p:spPr>
            <a:xfrm rot="5642822">
              <a:off x="2372140" y="3927030"/>
              <a:ext cx="307929" cy="21671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0" name="Gerade Verbindung mit Pfeil 29"/>
            <p:cNvCxnSpPr/>
            <p:nvPr/>
          </p:nvCxnSpPr>
          <p:spPr>
            <a:xfrm>
              <a:off x="2427470" y="4030223"/>
              <a:ext cx="421921" cy="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 flipH="1">
              <a:off x="2075865" y="4030223"/>
              <a:ext cx="274686" cy="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ung 31"/>
          <p:cNvGrpSpPr/>
          <p:nvPr/>
        </p:nvGrpSpPr>
        <p:grpSpPr>
          <a:xfrm>
            <a:off x="1561731" y="1712463"/>
            <a:ext cx="1021297" cy="1024547"/>
            <a:chOff x="1294912" y="3209940"/>
            <a:chExt cx="1554479" cy="1559426"/>
          </a:xfrm>
        </p:grpSpPr>
        <p:sp>
          <p:nvSpPr>
            <p:cNvPr id="33" name="Parallelogramm 32"/>
            <p:cNvSpPr/>
            <p:nvPr/>
          </p:nvSpPr>
          <p:spPr>
            <a:xfrm rot="5400000" flipV="1">
              <a:off x="764165" y="3893088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1635496" y="3362340"/>
              <a:ext cx="1061495" cy="1061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Parallelogramm 34"/>
            <p:cNvSpPr/>
            <p:nvPr/>
          </p:nvSpPr>
          <p:spPr>
            <a:xfrm>
              <a:off x="1294912" y="4423834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1294912" y="3702924"/>
              <a:ext cx="1061495" cy="106149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37" name="Gerade Verbindung mit Pfeil 36"/>
            <p:cNvCxnSpPr/>
            <p:nvPr/>
          </p:nvCxnSpPr>
          <p:spPr>
            <a:xfrm>
              <a:off x="2014904" y="3674623"/>
              <a:ext cx="0" cy="26416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Parallelogramm 37"/>
            <p:cNvSpPr/>
            <p:nvPr/>
          </p:nvSpPr>
          <p:spPr>
            <a:xfrm>
              <a:off x="1294912" y="3362340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/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/>
            <p:cNvSpPr/>
            <p:nvPr/>
          </p:nvSpPr>
          <p:spPr>
            <a:xfrm rot="21314127">
              <a:off x="1863872" y="3409194"/>
              <a:ext cx="284480" cy="223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0" name="Gerade Verbindung mit Pfeil 39"/>
            <p:cNvCxnSpPr/>
            <p:nvPr/>
          </p:nvCxnSpPr>
          <p:spPr>
            <a:xfrm flipV="1">
              <a:off x="2015395" y="3209940"/>
              <a:ext cx="0" cy="422388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Parallelogramm 40"/>
            <p:cNvSpPr/>
            <p:nvPr/>
          </p:nvSpPr>
          <p:spPr>
            <a:xfrm rot="5400000" flipV="1">
              <a:off x="1825659" y="3898033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Oval 41"/>
            <p:cNvSpPr/>
            <p:nvPr/>
          </p:nvSpPr>
          <p:spPr>
            <a:xfrm rot="5642822">
              <a:off x="2372140" y="3927030"/>
              <a:ext cx="307929" cy="21671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3" name="Gerade Verbindung mit Pfeil 42"/>
            <p:cNvCxnSpPr/>
            <p:nvPr/>
          </p:nvCxnSpPr>
          <p:spPr>
            <a:xfrm>
              <a:off x="2427470" y="4030223"/>
              <a:ext cx="421921" cy="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flipH="1">
              <a:off x="2075865" y="4030223"/>
              <a:ext cx="274686" cy="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ung 44"/>
          <p:cNvGrpSpPr/>
          <p:nvPr/>
        </p:nvGrpSpPr>
        <p:grpSpPr>
          <a:xfrm>
            <a:off x="1564170" y="2737010"/>
            <a:ext cx="1021297" cy="1024547"/>
            <a:chOff x="1294912" y="3209940"/>
            <a:chExt cx="1554479" cy="1559426"/>
          </a:xfrm>
        </p:grpSpPr>
        <p:sp>
          <p:nvSpPr>
            <p:cNvPr id="46" name="Parallelogramm 45"/>
            <p:cNvSpPr/>
            <p:nvPr/>
          </p:nvSpPr>
          <p:spPr>
            <a:xfrm rot="5400000" flipV="1">
              <a:off x="764165" y="3893088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1635496" y="3362340"/>
              <a:ext cx="1061495" cy="10614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8" name="Parallelogramm 47"/>
            <p:cNvSpPr/>
            <p:nvPr/>
          </p:nvSpPr>
          <p:spPr>
            <a:xfrm>
              <a:off x="1294912" y="4423834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1294912" y="3702924"/>
              <a:ext cx="1061495" cy="106149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50" name="Gerade Verbindung mit Pfeil 49"/>
            <p:cNvCxnSpPr/>
            <p:nvPr/>
          </p:nvCxnSpPr>
          <p:spPr>
            <a:xfrm>
              <a:off x="2014904" y="3674623"/>
              <a:ext cx="0" cy="26416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Parallelogramm 50"/>
            <p:cNvSpPr/>
            <p:nvPr/>
          </p:nvSpPr>
          <p:spPr>
            <a:xfrm>
              <a:off x="1294912" y="3362340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/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/>
            <p:cNvSpPr/>
            <p:nvPr/>
          </p:nvSpPr>
          <p:spPr>
            <a:xfrm rot="21314127">
              <a:off x="1863872" y="3409194"/>
              <a:ext cx="284480" cy="2235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3" name="Gerade Verbindung mit Pfeil 52"/>
            <p:cNvCxnSpPr/>
            <p:nvPr/>
          </p:nvCxnSpPr>
          <p:spPr>
            <a:xfrm flipV="1">
              <a:off x="2015395" y="3209940"/>
              <a:ext cx="0" cy="422388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Parallelogramm 53"/>
            <p:cNvSpPr/>
            <p:nvPr/>
          </p:nvSpPr>
          <p:spPr>
            <a:xfrm rot="5400000" flipV="1">
              <a:off x="1825659" y="3898033"/>
              <a:ext cx="1402080" cy="340585"/>
            </a:xfrm>
            <a:prstGeom prst="parallelogram">
              <a:avLst>
                <a:gd name="adj" fmla="val 98684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Oval 54"/>
            <p:cNvSpPr/>
            <p:nvPr/>
          </p:nvSpPr>
          <p:spPr>
            <a:xfrm rot="5642822">
              <a:off x="2372140" y="3927030"/>
              <a:ext cx="307929" cy="21671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6" name="Gerade Verbindung mit Pfeil 55"/>
            <p:cNvCxnSpPr/>
            <p:nvPr/>
          </p:nvCxnSpPr>
          <p:spPr>
            <a:xfrm flipH="1">
              <a:off x="2075865" y="4030223"/>
              <a:ext cx="274686" cy="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/>
            <p:nvPr/>
          </p:nvCxnSpPr>
          <p:spPr>
            <a:xfrm>
              <a:off x="2427470" y="4030223"/>
              <a:ext cx="421921" cy="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Legende mit Linie (2) 57"/>
          <p:cNvSpPr/>
          <p:nvPr/>
        </p:nvSpPr>
        <p:spPr>
          <a:xfrm>
            <a:off x="2245128" y="3972607"/>
            <a:ext cx="1942036" cy="447040"/>
          </a:xfrm>
          <a:prstGeom prst="borderCallout2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Interaktionsstelle  </a:t>
            </a:r>
          </a:p>
        </p:txBody>
      </p:sp>
      <p:sp>
        <p:nvSpPr>
          <p:cNvPr id="59" name="Legende mit Linie (2) 58"/>
          <p:cNvSpPr/>
          <p:nvPr/>
        </p:nvSpPr>
        <p:spPr>
          <a:xfrm>
            <a:off x="2245128" y="4978447"/>
            <a:ext cx="1942036" cy="4470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2046"/>
              <a:gd name="adj6" fmla="val -3829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AC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Schnitt</a:t>
            </a:r>
          </a:p>
        </p:txBody>
      </p:sp>
      <p:sp>
        <p:nvSpPr>
          <p:cNvPr id="60" name="Parallelogramm 395"/>
          <p:cNvSpPr/>
          <p:nvPr/>
        </p:nvSpPr>
        <p:spPr>
          <a:xfrm rot="5400000" flipV="1">
            <a:off x="647070" y="4455457"/>
            <a:ext cx="1385162" cy="351742"/>
          </a:xfrm>
          <a:custGeom>
            <a:avLst/>
            <a:gdLst>
              <a:gd name="connsiteX0" fmla="*/ 0 w 1374999"/>
              <a:gd name="connsiteY0" fmla="*/ 351742 h 351742"/>
              <a:gd name="connsiteX1" fmla="*/ 347113 w 1374999"/>
              <a:gd name="connsiteY1" fmla="*/ 0 h 351742"/>
              <a:gd name="connsiteX2" fmla="*/ 1374999 w 1374999"/>
              <a:gd name="connsiteY2" fmla="*/ 0 h 351742"/>
              <a:gd name="connsiteX3" fmla="*/ 1027886 w 1374999"/>
              <a:gd name="connsiteY3" fmla="*/ 351742 h 351742"/>
              <a:gd name="connsiteX4" fmla="*/ 0 w 1374999"/>
              <a:gd name="connsiteY4" fmla="*/ 351742 h 351742"/>
              <a:gd name="connsiteX0" fmla="*/ 0 w 1405482"/>
              <a:gd name="connsiteY0" fmla="*/ 351742 h 351742"/>
              <a:gd name="connsiteX1" fmla="*/ 347113 w 1405482"/>
              <a:gd name="connsiteY1" fmla="*/ 0 h 351742"/>
              <a:gd name="connsiteX2" fmla="*/ 1405482 w 1405482"/>
              <a:gd name="connsiteY2" fmla="*/ 10160 h 351742"/>
              <a:gd name="connsiteX3" fmla="*/ 1027886 w 1405482"/>
              <a:gd name="connsiteY3" fmla="*/ 351742 h 351742"/>
              <a:gd name="connsiteX4" fmla="*/ 0 w 1405482"/>
              <a:gd name="connsiteY4" fmla="*/ 351742 h 351742"/>
              <a:gd name="connsiteX0" fmla="*/ 0 w 1446122"/>
              <a:gd name="connsiteY0" fmla="*/ 351742 h 351742"/>
              <a:gd name="connsiteX1" fmla="*/ 387753 w 1446122"/>
              <a:gd name="connsiteY1" fmla="*/ 0 h 351742"/>
              <a:gd name="connsiteX2" fmla="*/ 1446122 w 1446122"/>
              <a:gd name="connsiteY2" fmla="*/ 10160 h 351742"/>
              <a:gd name="connsiteX3" fmla="*/ 1068526 w 1446122"/>
              <a:gd name="connsiteY3" fmla="*/ 351742 h 351742"/>
              <a:gd name="connsiteX4" fmla="*/ 0 w 1446122"/>
              <a:gd name="connsiteY4" fmla="*/ 351742 h 351742"/>
              <a:gd name="connsiteX0" fmla="*/ 0 w 1446122"/>
              <a:gd name="connsiteY0" fmla="*/ 351742 h 351742"/>
              <a:gd name="connsiteX1" fmla="*/ 387753 w 1446122"/>
              <a:gd name="connsiteY1" fmla="*/ 0 h 351742"/>
              <a:gd name="connsiteX2" fmla="*/ 1446122 w 1446122"/>
              <a:gd name="connsiteY2" fmla="*/ 10160 h 351742"/>
              <a:gd name="connsiteX3" fmla="*/ 1099006 w 1446122"/>
              <a:gd name="connsiteY3" fmla="*/ 341582 h 351742"/>
              <a:gd name="connsiteX4" fmla="*/ 0 w 1446122"/>
              <a:gd name="connsiteY4" fmla="*/ 351742 h 351742"/>
              <a:gd name="connsiteX0" fmla="*/ 0 w 1415642"/>
              <a:gd name="connsiteY0" fmla="*/ 351742 h 351742"/>
              <a:gd name="connsiteX1" fmla="*/ 387753 w 1415642"/>
              <a:gd name="connsiteY1" fmla="*/ 0 h 351742"/>
              <a:gd name="connsiteX2" fmla="*/ 1415642 w 1415642"/>
              <a:gd name="connsiteY2" fmla="*/ 20320 h 351742"/>
              <a:gd name="connsiteX3" fmla="*/ 1099006 w 1415642"/>
              <a:gd name="connsiteY3" fmla="*/ 341582 h 351742"/>
              <a:gd name="connsiteX4" fmla="*/ 0 w 1415642"/>
              <a:gd name="connsiteY4" fmla="*/ 351742 h 351742"/>
              <a:gd name="connsiteX0" fmla="*/ 0 w 1385162"/>
              <a:gd name="connsiteY0" fmla="*/ 351742 h 351742"/>
              <a:gd name="connsiteX1" fmla="*/ 357273 w 1385162"/>
              <a:gd name="connsiteY1" fmla="*/ 0 h 351742"/>
              <a:gd name="connsiteX2" fmla="*/ 1385162 w 1385162"/>
              <a:gd name="connsiteY2" fmla="*/ 20320 h 351742"/>
              <a:gd name="connsiteX3" fmla="*/ 1068526 w 1385162"/>
              <a:gd name="connsiteY3" fmla="*/ 341582 h 351742"/>
              <a:gd name="connsiteX4" fmla="*/ 0 w 1385162"/>
              <a:gd name="connsiteY4" fmla="*/ 351742 h 35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5162" h="351742">
                <a:moveTo>
                  <a:pt x="0" y="351742"/>
                </a:moveTo>
                <a:lnTo>
                  <a:pt x="357273" y="0"/>
                </a:lnTo>
                <a:lnTo>
                  <a:pt x="1385162" y="20320"/>
                </a:lnTo>
                <a:lnTo>
                  <a:pt x="1068526" y="341582"/>
                </a:lnTo>
                <a:lnTo>
                  <a:pt x="0" y="35174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/>
          <p:cNvSpPr/>
          <p:nvPr/>
        </p:nvSpPr>
        <p:spPr>
          <a:xfrm>
            <a:off x="4781807" y="1688485"/>
            <a:ext cx="3408680" cy="273116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Schnitte dienen der ...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Identifikation kommunizierender Einheiten und ihrer Interaktionsstellen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Zuordnung von Interaktionsstellen zueinander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Definition des inhaltlichen und zeitlichen Zusammenhangs zwischen Interaktionen</a:t>
            </a:r>
          </a:p>
        </p:txBody>
      </p:sp>
      <p:sp>
        <p:nvSpPr>
          <p:cNvPr id="62" name="Rechteck 61"/>
          <p:cNvSpPr/>
          <p:nvPr/>
        </p:nvSpPr>
        <p:spPr>
          <a:xfrm>
            <a:off x="4781807" y="4978446"/>
            <a:ext cx="3408680" cy="138853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spcBef>
                <a:spcPts val="500"/>
              </a:spcBef>
            </a:pPr>
            <a:r>
              <a:rPr lang="de-DE" dirty="0">
                <a:solidFill>
                  <a:srgbClr val="558ED5"/>
                </a:solidFill>
              </a:rPr>
              <a:t>Analogie aus der OO-Welt</a:t>
            </a:r>
          </a:p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Klasse / Objekt</a:t>
            </a:r>
          </a:p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Gekapseltes Innenleben</a:t>
            </a:r>
          </a:p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Schnittstelle nach </a:t>
            </a:r>
            <a:r>
              <a:rPr lang="de-DE" dirty="0" err="1">
                <a:solidFill>
                  <a:schemeClr val="tx1"/>
                </a:solidFill>
              </a:rPr>
              <a:t>aussen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3" name="Titel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Prinzip der Schnittbildung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99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12674 0.187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9" grpId="0" animBg="1"/>
      <p:bldP spid="60" grpId="0" animBg="1"/>
      <p:bldP spid="60" grpId="1" animBg="1"/>
      <p:bldP spid="61" grpId="0" animBg="1"/>
      <p:bldP spid="6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7326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Die Schichtenarchitektur des ISO/OSI-Modells (WH)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/>
        </p:blipFill>
        <p:spPr>
          <a:xfrm>
            <a:off x="1401417" y="1152010"/>
            <a:ext cx="5933661" cy="474030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9" t="88816"/>
          <a:stretch/>
        </p:blipFill>
        <p:spPr>
          <a:xfrm>
            <a:off x="6520445" y="5839940"/>
            <a:ext cx="2027592" cy="6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015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Modellannahmen bei Schichtenarchitekturen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30355"/>
            <a:ext cx="7886700" cy="1946607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/>
              <a:t>sicherer Kanal</a:t>
            </a:r>
            <a:r>
              <a:rPr lang="de-DE" dirty="0"/>
              <a:t>: keine Fehler, kein Datenverlust, kein Synchronisationsverlust</a:t>
            </a:r>
          </a:p>
          <a:p>
            <a:r>
              <a:rPr lang="de-DE" b="1" dirty="0"/>
              <a:t>sichere Instanz</a:t>
            </a:r>
            <a:r>
              <a:rPr lang="de-DE" dirty="0"/>
              <a:t>: kein Fehlverhalten, kein Synchronisationsverlust</a:t>
            </a:r>
          </a:p>
          <a:p>
            <a:r>
              <a:rPr lang="de-DE" b="1" dirty="0"/>
              <a:t>unsichere/r Instanz/Kanal</a:t>
            </a:r>
            <a:r>
              <a:rPr lang="de-DE" dirty="0"/>
              <a:t>: sonst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104</a:t>
            </a:fld>
            <a:endParaRPr lang="de-DE"/>
          </a:p>
        </p:txBody>
      </p:sp>
      <p:sp>
        <p:nvSpPr>
          <p:cNvPr id="15" name="Rechteck 6"/>
          <p:cNvSpPr/>
          <p:nvPr/>
        </p:nvSpPr>
        <p:spPr>
          <a:xfrm>
            <a:off x="1469367" y="2175289"/>
            <a:ext cx="2152890" cy="403887"/>
          </a:xfrm>
          <a:prstGeom prst="rect">
            <a:avLst/>
          </a:prstGeom>
          <a:solidFill>
            <a:srgbClr val="F2F2F2"/>
          </a:solidFill>
          <a:ln>
            <a:solidFill>
              <a:srgbClr val="93B5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Sichere Instanz </a:t>
            </a:r>
          </a:p>
        </p:txBody>
      </p:sp>
      <p:sp>
        <p:nvSpPr>
          <p:cNvPr id="16" name="Rechteck 7"/>
          <p:cNvSpPr/>
          <p:nvPr/>
        </p:nvSpPr>
        <p:spPr>
          <a:xfrm>
            <a:off x="1469367" y="3223579"/>
            <a:ext cx="2152890" cy="403887"/>
          </a:xfrm>
          <a:prstGeom prst="rect">
            <a:avLst/>
          </a:prstGeom>
          <a:solidFill>
            <a:srgbClr val="F2F2F2"/>
          </a:solidFill>
          <a:ln>
            <a:solidFill>
              <a:srgbClr val="93B5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Sichere Instanz</a:t>
            </a:r>
          </a:p>
        </p:txBody>
      </p:sp>
      <p:sp>
        <p:nvSpPr>
          <p:cNvPr id="17" name="Textfeld 12"/>
          <p:cNvSpPr txBox="1"/>
          <p:nvPr/>
        </p:nvSpPr>
        <p:spPr>
          <a:xfrm>
            <a:off x="1784407" y="2731343"/>
            <a:ext cx="1995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Sichere  Übertragung</a:t>
            </a:r>
          </a:p>
        </p:txBody>
      </p:sp>
      <p:sp>
        <p:nvSpPr>
          <p:cNvPr id="18" name="Textfeld 13"/>
          <p:cNvSpPr txBox="1"/>
          <p:nvPr/>
        </p:nvSpPr>
        <p:spPr>
          <a:xfrm>
            <a:off x="3951517" y="3125152"/>
            <a:ext cx="102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Unsichere   </a:t>
            </a:r>
          </a:p>
        </p:txBody>
      </p:sp>
      <p:sp>
        <p:nvSpPr>
          <p:cNvPr id="19" name="Rechteck 14"/>
          <p:cNvSpPr/>
          <p:nvPr/>
        </p:nvSpPr>
        <p:spPr>
          <a:xfrm>
            <a:off x="3872474" y="3407201"/>
            <a:ext cx="1245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Übertragung</a:t>
            </a:r>
          </a:p>
        </p:txBody>
      </p:sp>
      <p:cxnSp>
        <p:nvCxnSpPr>
          <p:cNvPr id="20" name="Gerade Verbindung 15"/>
          <p:cNvCxnSpPr>
            <a:endCxn id="15" idx="2"/>
          </p:cNvCxnSpPr>
          <p:nvPr/>
        </p:nvCxnSpPr>
        <p:spPr>
          <a:xfrm flipV="1">
            <a:off x="2545812" y="2579176"/>
            <a:ext cx="0" cy="339768"/>
          </a:xfrm>
          <a:prstGeom prst="line">
            <a:avLst/>
          </a:prstGeom>
          <a:ln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0"/>
          <p:cNvCxnSpPr/>
          <p:nvPr/>
        </p:nvCxnSpPr>
        <p:spPr>
          <a:xfrm flipV="1">
            <a:off x="2545812" y="2883811"/>
            <a:ext cx="0" cy="339768"/>
          </a:xfrm>
          <a:prstGeom prst="line">
            <a:avLst/>
          </a:prstGeom>
          <a:ln>
            <a:solidFill>
              <a:srgbClr val="29C02E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hteck 31"/>
          <p:cNvSpPr/>
          <p:nvPr/>
        </p:nvSpPr>
        <p:spPr>
          <a:xfrm>
            <a:off x="5286145" y="3223579"/>
            <a:ext cx="2152890" cy="403887"/>
          </a:xfrm>
          <a:prstGeom prst="rect">
            <a:avLst/>
          </a:prstGeom>
          <a:solidFill>
            <a:srgbClr val="F2F2F2"/>
          </a:solidFill>
          <a:ln>
            <a:solidFill>
              <a:srgbClr val="93B5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Unsichere Instanz</a:t>
            </a:r>
          </a:p>
        </p:txBody>
      </p:sp>
      <p:cxnSp>
        <p:nvCxnSpPr>
          <p:cNvPr id="23" name="Gerade Verbindung 32"/>
          <p:cNvCxnSpPr/>
          <p:nvPr/>
        </p:nvCxnSpPr>
        <p:spPr>
          <a:xfrm>
            <a:off x="4452445" y="3436736"/>
            <a:ext cx="835200" cy="0"/>
          </a:xfrm>
          <a:prstGeom prst="line">
            <a:avLst/>
          </a:prstGeom>
          <a:ln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40"/>
          <p:cNvCxnSpPr/>
          <p:nvPr/>
        </p:nvCxnSpPr>
        <p:spPr>
          <a:xfrm>
            <a:off x="3622257" y="3436736"/>
            <a:ext cx="832462" cy="0"/>
          </a:xfrm>
          <a:prstGeom prst="line">
            <a:avLst/>
          </a:prstGeom>
          <a:ln>
            <a:solidFill>
              <a:srgbClr val="29C02E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77566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3B3B3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3B3B3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3B3B3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E6E6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7" grpId="1"/>
      <p:bldP spid="18" grpId="0"/>
      <p:bldP spid="19" grpId="0"/>
      <p:bldP spid="2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Schnittbildung in der Schichtenarchitektur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Systemschnitt</a:t>
            </a:r>
          </a:p>
          <a:p>
            <a:endParaRPr lang="de-DE" dirty="0"/>
          </a:p>
          <a:p>
            <a:r>
              <a:rPr lang="de-DE" dirty="0"/>
              <a:t>Dienstschnitt</a:t>
            </a:r>
          </a:p>
          <a:p>
            <a:endParaRPr lang="de-DE" dirty="0"/>
          </a:p>
          <a:p>
            <a:r>
              <a:rPr lang="de-DE" dirty="0"/>
              <a:t>Protokollschnitt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4978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Systemschnitt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Systemschnitte</a:t>
            </a:r>
            <a:r>
              <a:rPr lang="de-DE" dirty="0"/>
              <a:t> </a:t>
            </a:r>
          </a:p>
          <a:p>
            <a:r>
              <a:rPr lang="de-DE" dirty="0"/>
              <a:t>setzen an den tatsächlichen (physikalischen) Grenzen der kommunizierenden Systeme an.</a:t>
            </a:r>
          </a:p>
          <a:p>
            <a:pPr marL="457200" lvl="1" indent="0">
              <a:buNone/>
            </a:pPr>
            <a:r>
              <a:rPr lang="de-DE" dirty="0"/>
              <a:t>Beispiel: Ein Laptop ist ein System, ein Router ist ein System und das Ethernet Kabel das sie verbindet ist die Schnittstelle zwischen diesen Systemen.</a:t>
            </a:r>
          </a:p>
          <a:p>
            <a:r>
              <a:rPr lang="de-DE" dirty="0"/>
              <a:t>dienen der Festlegung diskreter kommunizierender Systeme.</a:t>
            </a:r>
          </a:p>
          <a:p>
            <a:r>
              <a:rPr lang="de-DE" dirty="0"/>
              <a:t>können zur Verfeinerung (Annäherung an reale Konfiguration) mehrfach angewendet werden.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6291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erade Verbindung 161"/>
          <p:cNvCxnSpPr/>
          <p:nvPr/>
        </p:nvCxnSpPr>
        <p:spPr>
          <a:xfrm flipH="1">
            <a:off x="6837913" y="5528779"/>
            <a:ext cx="4" cy="907987"/>
          </a:xfrm>
          <a:prstGeom prst="line">
            <a:avLst/>
          </a:prstGeom>
          <a:ln w="12700" cmpd="sng">
            <a:solidFill>
              <a:srgbClr val="E46C0A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Gerade Verbindung 162"/>
          <p:cNvCxnSpPr/>
          <p:nvPr/>
        </p:nvCxnSpPr>
        <p:spPr>
          <a:xfrm flipH="1">
            <a:off x="8917733" y="5483097"/>
            <a:ext cx="4" cy="907987"/>
          </a:xfrm>
          <a:prstGeom prst="line">
            <a:avLst/>
          </a:prstGeom>
          <a:ln w="12700" cmpd="sng">
            <a:solidFill>
              <a:srgbClr val="E46C0A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160"/>
          <p:cNvCxnSpPr/>
          <p:nvPr/>
        </p:nvCxnSpPr>
        <p:spPr>
          <a:xfrm flipH="1">
            <a:off x="3127624" y="5453089"/>
            <a:ext cx="4" cy="907987"/>
          </a:xfrm>
          <a:prstGeom prst="line">
            <a:avLst/>
          </a:prstGeom>
          <a:ln w="12700" cmpd="sng">
            <a:solidFill>
              <a:srgbClr val="E46C0A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uppierung 31"/>
          <p:cNvGrpSpPr/>
          <p:nvPr/>
        </p:nvGrpSpPr>
        <p:grpSpPr>
          <a:xfrm>
            <a:off x="1880504" y="1036549"/>
            <a:ext cx="5851706" cy="1568310"/>
            <a:chOff x="370268" y="3454336"/>
            <a:chExt cx="7391265" cy="1980926"/>
          </a:xfrm>
        </p:grpSpPr>
        <p:grpSp>
          <p:nvGrpSpPr>
            <p:cNvPr id="20" name="Gruppierung 19"/>
            <p:cNvGrpSpPr/>
            <p:nvPr/>
          </p:nvGrpSpPr>
          <p:grpSpPr>
            <a:xfrm>
              <a:off x="370268" y="3885747"/>
              <a:ext cx="2359142" cy="1403587"/>
              <a:chOff x="1396534" y="3236842"/>
              <a:chExt cx="2359142" cy="1403587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2868075" y="3885747"/>
                <a:ext cx="887601" cy="549659"/>
              </a:xfrm>
              <a:prstGeom prst="rect">
                <a:avLst/>
              </a:prstGeom>
            </p:spPr>
          </p:pic>
          <p:pic>
            <p:nvPicPr>
              <p:cNvPr id="22" name="Bild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96534" y="3236842"/>
                <a:ext cx="1915342" cy="1403587"/>
              </a:xfrm>
              <a:prstGeom prst="rect">
                <a:avLst/>
              </a:prstGeom>
            </p:spPr>
          </p:pic>
        </p:grpSp>
        <p:grpSp>
          <p:nvGrpSpPr>
            <p:cNvPr id="23" name="Gruppierung 22"/>
            <p:cNvGrpSpPr/>
            <p:nvPr/>
          </p:nvGrpSpPr>
          <p:grpSpPr>
            <a:xfrm>
              <a:off x="5414026" y="3898778"/>
              <a:ext cx="2347507" cy="1403587"/>
              <a:chOff x="4888852" y="3236842"/>
              <a:chExt cx="2347507" cy="1403587"/>
            </a:xfrm>
          </p:grpSpPr>
          <p:pic>
            <p:nvPicPr>
              <p:cNvPr id="24" name="Bild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88852" y="3885747"/>
                <a:ext cx="864329" cy="549659"/>
              </a:xfrm>
              <a:prstGeom prst="rect">
                <a:avLst/>
              </a:prstGeom>
            </p:spPr>
          </p:pic>
          <p:pic>
            <p:nvPicPr>
              <p:cNvPr id="25" name="Bild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1017" y="3236842"/>
                <a:ext cx="1915342" cy="1403587"/>
              </a:xfrm>
              <a:prstGeom prst="rect">
                <a:avLst/>
              </a:prstGeom>
            </p:spPr>
          </p:pic>
        </p:grpSp>
        <p:grpSp>
          <p:nvGrpSpPr>
            <p:cNvPr id="31" name="Gruppierung 30"/>
            <p:cNvGrpSpPr/>
            <p:nvPr/>
          </p:nvGrpSpPr>
          <p:grpSpPr>
            <a:xfrm>
              <a:off x="2508980" y="3454336"/>
              <a:ext cx="3119307" cy="1980926"/>
              <a:chOff x="2508980" y="3454336"/>
              <a:chExt cx="3119307" cy="1980926"/>
            </a:xfrm>
          </p:grpSpPr>
          <p:pic>
            <p:nvPicPr>
              <p:cNvPr id="19" name="Bild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8980" y="3454336"/>
                <a:ext cx="3115116" cy="1834998"/>
              </a:xfrm>
              <a:prstGeom prst="rect">
                <a:avLst/>
              </a:prstGeom>
            </p:spPr>
          </p:pic>
          <p:sp>
            <p:nvSpPr>
              <p:cNvPr id="26" name="Textfeld 25"/>
              <p:cNvSpPr txBox="1"/>
              <p:nvPr/>
            </p:nvSpPr>
            <p:spPr>
              <a:xfrm>
                <a:off x="3523999" y="4115844"/>
                <a:ext cx="1626708" cy="749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3600" dirty="0">
                    <a:solidFill>
                      <a:srgbClr val="558ED5"/>
                    </a:solidFill>
                  </a:rPr>
                  <a:t>Netz</a:t>
                </a:r>
              </a:p>
            </p:txBody>
          </p:sp>
          <p:cxnSp>
            <p:nvCxnSpPr>
              <p:cNvPr id="28" name="Gerade Verbindung 27"/>
              <p:cNvCxnSpPr/>
              <p:nvPr/>
            </p:nvCxnSpPr>
            <p:spPr>
              <a:xfrm>
                <a:off x="5628287" y="3875955"/>
                <a:ext cx="0" cy="1559307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/>
            </p:nvCxnSpPr>
            <p:spPr>
              <a:xfrm>
                <a:off x="2508980" y="3875955"/>
                <a:ext cx="0" cy="1549474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Textfeld 56"/>
          <p:cNvSpPr txBox="1"/>
          <p:nvPr/>
        </p:nvSpPr>
        <p:spPr>
          <a:xfrm>
            <a:off x="577739" y="2939756"/>
            <a:ext cx="8349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Festlegung diskreter kommunizierender Systeme </a:t>
            </a:r>
            <a:endParaRPr lang="de-DE" dirty="0"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de-DE" dirty="0"/>
              <a:t>Interaktionsstelle stimmt mit dem realen Übergang zum Medium überein. </a:t>
            </a:r>
            <a:endParaRPr lang="de-DE" dirty="0">
              <a:effectLst/>
            </a:endParaRP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de-DE" dirty="0"/>
              <a:t>Kann zur Verfeinerung (Annäherung an reale Konfiguration) mehrfach angewendet werden (z.B. unten im Bild). </a:t>
            </a:r>
            <a:endParaRPr lang="de-DE" dirty="0">
              <a:effectLst/>
            </a:endParaRPr>
          </a:p>
        </p:txBody>
      </p:sp>
      <p:cxnSp>
        <p:nvCxnSpPr>
          <p:cNvPr id="59" name="Gerade Verbindung 58"/>
          <p:cNvCxnSpPr/>
          <p:nvPr/>
        </p:nvCxnSpPr>
        <p:spPr>
          <a:xfrm>
            <a:off x="667787" y="2870591"/>
            <a:ext cx="82597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667787" y="4214837"/>
            <a:ext cx="82597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 flipV="1">
            <a:off x="2392750" y="5426382"/>
            <a:ext cx="4448921" cy="0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/>
          <p:cNvCxnSpPr/>
          <p:nvPr/>
        </p:nvCxnSpPr>
        <p:spPr>
          <a:xfrm flipH="1">
            <a:off x="6365312" y="5430531"/>
            <a:ext cx="4" cy="907987"/>
          </a:xfrm>
          <a:prstGeom prst="line">
            <a:avLst/>
          </a:prstGeom>
          <a:ln w="12700" cmpd="sng">
            <a:solidFill>
              <a:srgbClr val="E46C0A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8" name="Gruppierung 157"/>
          <p:cNvGrpSpPr/>
          <p:nvPr/>
        </p:nvGrpSpPr>
        <p:grpSpPr>
          <a:xfrm>
            <a:off x="3127628" y="6338518"/>
            <a:ext cx="3237684" cy="408353"/>
            <a:chOff x="3127628" y="6231059"/>
            <a:chExt cx="3237684" cy="408353"/>
          </a:xfrm>
        </p:grpSpPr>
        <p:sp>
          <p:nvSpPr>
            <p:cNvPr id="94" name="Rechteck 93"/>
            <p:cNvSpPr/>
            <p:nvPr/>
          </p:nvSpPr>
          <p:spPr>
            <a:xfrm>
              <a:off x="3127628" y="6231059"/>
              <a:ext cx="1044000" cy="4083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baseline="30000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  <a:p>
              <a:pPr algn="ctr"/>
              <a:r>
                <a:rPr lang="de-DE" sz="1400" b="1" baseline="30000" dirty="0">
                  <a:solidFill>
                    <a:schemeClr val="tx2">
                      <a:lumMod val="50000"/>
                    </a:schemeClr>
                  </a:solidFill>
                  <a:latin typeface="Helvetica"/>
                </a:rPr>
                <a:t>Zugangsnetz H</a:t>
              </a:r>
              <a:endParaRPr lang="de-DE" sz="1400" b="1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</p:txBody>
        </p:sp>
        <p:sp>
          <p:nvSpPr>
            <p:cNvPr id="100" name="Rechteck 99"/>
            <p:cNvSpPr/>
            <p:nvPr/>
          </p:nvSpPr>
          <p:spPr>
            <a:xfrm>
              <a:off x="4231039" y="6231059"/>
              <a:ext cx="1044000" cy="4083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baseline="30000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  <a:p>
              <a:pPr algn="ctr"/>
              <a:r>
                <a:rPr lang="de-DE" sz="1400" b="1" baseline="30000" dirty="0">
                  <a:solidFill>
                    <a:schemeClr val="tx2">
                      <a:lumMod val="50000"/>
                    </a:schemeClr>
                  </a:solidFill>
                  <a:latin typeface="Helvetica"/>
                </a:rPr>
                <a:t>X-</a:t>
              </a:r>
              <a:r>
                <a:rPr lang="de-DE" sz="1400" b="1" baseline="30000" dirty="0" err="1">
                  <a:solidFill>
                    <a:schemeClr val="tx2">
                      <a:lumMod val="50000"/>
                    </a:schemeClr>
                  </a:solidFill>
                  <a:latin typeface="Helvetica"/>
                </a:rPr>
                <a:t>Win</a:t>
              </a:r>
              <a:endParaRPr lang="de-DE" sz="1400" b="1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5321312" y="6231059"/>
              <a:ext cx="1044000" cy="4083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baseline="30000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  <a:p>
              <a:pPr algn="ctr"/>
              <a:r>
                <a:rPr lang="de-DE" sz="1400" b="1" baseline="30000" dirty="0">
                  <a:solidFill>
                    <a:schemeClr val="tx2">
                      <a:lumMod val="50000"/>
                    </a:schemeClr>
                  </a:solidFill>
                  <a:latin typeface="Helvetica"/>
                </a:rPr>
                <a:t>MHN</a:t>
              </a:r>
              <a:endParaRPr lang="de-DE" sz="1400" b="1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</p:txBody>
        </p:sp>
      </p:grpSp>
      <p:pic>
        <p:nvPicPr>
          <p:cNvPr id="91" name="Bild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090" y="4267831"/>
            <a:ext cx="3257222" cy="1918707"/>
          </a:xfrm>
          <a:prstGeom prst="rect">
            <a:avLst/>
          </a:prstGeom>
        </p:spPr>
      </p:pic>
      <p:sp>
        <p:nvSpPr>
          <p:cNvPr id="92" name="Textfeld 91"/>
          <p:cNvSpPr txBox="1"/>
          <p:nvPr/>
        </p:nvSpPr>
        <p:spPr>
          <a:xfrm>
            <a:off x="3179494" y="5136465"/>
            <a:ext cx="405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558ED5"/>
                </a:solidFill>
              </a:rPr>
              <a:t>Transitsystem</a:t>
            </a:r>
          </a:p>
        </p:txBody>
      </p:sp>
      <p:grpSp>
        <p:nvGrpSpPr>
          <p:cNvPr id="159" name="Gruppierung 158"/>
          <p:cNvGrpSpPr/>
          <p:nvPr/>
        </p:nvGrpSpPr>
        <p:grpSpPr>
          <a:xfrm>
            <a:off x="6827548" y="6338518"/>
            <a:ext cx="2099363" cy="408353"/>
            <a:chOff x="6831902" y="6224955"/>
            <a:chExt cx="2099363" cy="408353"/>
          </a:xfrm>
        </p:grpSpPr>
        <p:sp>
          <p:nvSpPr>
            <p:cNvPr id="118" name="Rechteck 117"/>
            <p:cNvSpPr/>
            <p:nvPr/>
          </p:nvSpPr>
          <p:spPr>
            <a:xfrm>
              <a:off x="6831902" y="6224955"/>
              <a:ext cx="1035028" cy="4083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baseline="30000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  <a:p>
              <a:pPr algn="ctr"/>
              <a:r>
                <a:rPr lang="de-DE" sz="1400" b="1" baseline="30000" dirty="0">
                  <a:solidFill>
                    <a:schemeClr val="tx2">
                      <a:lumMod val="50000"/>
                    </a:schemeClr>
                  </a:solidFill>
                  <a:latin typeface="Helvetica"/>
                </a:rPr>
                <a:t>Gebäude</a:t>
              </a:r>
              <a:endParaRPr lang="de-DE" sz="1400" b="1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7896237" y="6224955"/>
              <a:ext cx="1035028" cy="4083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baseline="30000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  <a:p>
              <a:pPr algn="ctr"/>
              <a:r>
                <a:rPr lang="de-DE" sz="1400" b="1" baseline="30000" dirty="0">
                  <a:solidFill>
                    <a:schemeClr val="tx2">
                      <a:lumMod val="50000"/>
                    </a:schemeClr>
                  </a:solidFill>
                  <a:latin typeface="Helvetica"/>
                </a:rPr>
                <a:t>LFE Netz</a:t>
              </a:r>
              <a:endParaRPr lang="de-DE" sz="1400" b="1" dirty="0">
                <a:solidFill>
                  <a:schemeClr val="tx2">
                    <a:lumMod val="50000"/>
                  </a:schemeClr>
                </a:solidFill>
                <a:latin typeface="Helvetica"/>
              </a:endParaRPr>
            </a:p>
          </p:txBody>
        </p:sp>
      </p:grpSp>
      <p:grpSp>
        <p:nvGrpSpPr>
          <p:cNvPr id="137" name="Gruppierung 136"/>
          <p:cNvGrpSpPr/>
          <p:nvPr/>
        </p:nvGrpSpPr>
        <p:grpSpPr>
          <a:xfrm>
            <a:off x="6828143" y="4722352"/>
            <a:ext cx="2099363" cy="1390176"/>
            <a:chOff x="577739" y="4676670"/>
            <a:chExt cx="2099363" cy="1390176"/>
          </a:xfrm>
        </p:grpSpPr>
        <p:grpSp>
          <p:nvGrpSpPr>
            <p:cNvPr id="138" name="Gruppierung 137"/>
            <p:cNvGrpSpPr/>
            <p:nvPr/>
          </p:nvGrpSpPr>
          <p:grpSpPr>
            <a:xfrm>
              <a:off x="577739" y="4708592"/>
              <a:ext cx="2099363" cy="1341097"/>
              <a:chOff x="577739" y="4708592"/>
              <a:chExt cx="2099363" cy="1341097"/>
            </a:xfrm>
          </p:grpSpPr>
          <p:sp>
            <p:nvSpPr>
              <p:cNvPr id="141" name="Abgerundetes Rechteck 140"/>
              <p:cNvSpPr/>
              <p:nvPr/>
            </p:nvSpPr>
            <p:spPr>
              <a:xfrm>
                <a:off x="577739" y="4708592"/>
                <a:ext cx="2099363" cy="134109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42" name="Bild 1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5882" y="4834689"/>
                <a:ext cx="1463771" cy="1102402"/>
              </a:xfrm>
              <a:prstGeom prst="rect">
                <a:avLst/>
              </a:prstGeom>
            </p:spPr>
          </p:pic>
        </p:grpSp>
        <p:sp>
          <p:nvSpPr>
            <p:cNvPr id="139" name="Textfeld 138"/>
            <p:cNvSpPr txBox="1"/>
            <p:nvPr/>
          </p:nvSpPr>
          <p:spPr>
            <a:xfrm>
              <a:off x="577740" y="4676670"/>
              <a:ext cx="2099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Uni Hannover</a:t>
              </a:r>
            </a:p>
          </p:txBody>
        </p:sp>
        <p:sp>
          <p:nvSpPr>
            <p:cNvPr id="140" name="Textfeld 139"/>
            <p:cNvSpPr txBox="1"/>
            <p:nvPr/>
          </p:nvSpPr>
          <p:spPr>
            <a:xfrm>
              <a:off x="577740" y="5728292"/>
              <a:ext cx="2099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Endsystem</a:t>
              </a:r>
            </a:p>
          </p:txBody>
        </p:sp>
      </p:grpSp>
      <p:grpSp>
        <p:nvGrpSpPr>
          <p:cNvPr id="129" name="Gruppierung 128"/>
          <p:cNvGrpSpPr/>
          <p:nvPr/>
        </p:nvGrpSpPr>
        <p:grpSpPr>
          <a:xfrm>
            <a:off x="675429" y="4676670"/>
            <a:ext cx="2099363" cy="1390176"/>
            <a:chOff x="577739" y="4676670"/>
            <a:chExt cx="2099363" cy="1390176"/>
          </a:xfrm>
        </p:grpSpPr>
        <p:grpSp>
          <p:nvGrpSpPr>
            <p:cNvPr id="125" name="Gruppierung 124"/>
            <p:cNvGrpSpPr/>
            <p:nvPr/>
          </p:nvGrpSpPr>
          <p:grpSpPr>
            <a:xfrm>
              <a:off x="577739" y="4708592"/>
              <a:ext cx="2099363" cy="1341097"/>
              <a:chOff x="577739" y="4708592"/>
              <a:chExt cx="2099363" cy="1341097"/>
            </a:xfrm>
          </p:grpSpPr>
          <p:sp>
            <p:nvSpPr>
              <p:cNvPr id="113" name="Abgerundetes Rechteck 112"/>
              <p:cNvSpPr/>
              <p:nvPr/>
            </p:nvSpPr>
            <p:spPr>
              <a:xfrm>
                <a:off x="577739" y="4708592"/>
                <a:ext cx="2099363" cy="134109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15" name="Bild 1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5882" y="4834689"/>
                <a:ext cx="1463771" cy="1102402"/>
              </a:xfrm>
              <a:prstGeom prst="rect">
                <a:avLst/>
              </a:prstGeom>
            </p:spPr>
          </p:pic>
        </p:grpSp>
        <p:sp>
          <p:nvSpPr>
            <p:cNvPr id="116" name="Textfeld 115"/>
            <p:cNvSpPr txBox="1"/>
            <p:nvPr/>
          </p:nvSpPr>
          <p:spPr>
            <a:xfrm>
              <a:off x="577740" y="4676670"/>
              <a:ext cx="2099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Uni Hannover</a:t>
              </a:r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577740" y="5728292"/>
              <a:ext cx="2099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Endsystem</a:t>
              </a:r>
            </a:p>
          </p:txBody>
        </p:sp>
      </p:grpSp>
      <p:sp>
        <p:nvSpPr>
          <p:cNvPr id="164" name="Textfeld 163"/>
          <p:cNvSpPr txBox="1"/>
          <p:nvPr/>
        </p:nvSpPr>
        <p:spPr>
          <a:xfrm>
            <a:off x="4314820" y="2633887"/>
            <a:ext cx="10809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accent6">
                    <a:lumMod val="75000"/>
                  </a:schemeClr>
                </a:solidFill>
                <a:latin typeface="Helvetica Neue"/>
              </a:rPr>
              <a:t>Systemschnitt</a:t>
            </a:r>
          </a:p>
        </p:txBody>
      </p:sp>
      <p:cxnSp>
        <p:nvCxnSpPr>
          <p:cNvPr id="184" name="Gekrümmte Verbindung 183"/>
          <p:cNvCxnSpPr/>
          <p:nvPr/>
        </p:nvCxnSpPr>
        <p:spPr>
          <a:xfrm flipV="1">
            <a:off x="5321312" y="2597074"/>
            <a:ext cx="684000" cy="185923"/>
          </a:xfrm>
          <a:prstGeom prst="curvedConnector3">
            <a:avLst>
              <a:gd name="adj1" fmla="val 50000"/>
            </a:avLst>
          </a:prstGeom>
          <a:ln>
            <a:solidFill>
              <a:srgbClr val="FAC09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Gekrümmte Verbindung 195"/>
          <p:cNvCxnSpPr/>
          <p:nvPr/>
        </p:nvCxnSpPr>
        <p:spPr>
          <a:xfrm rot="10800000">
            <a:off x="3601793" y="2597074"/>
            <a:ext cx="755999" cy="185924"/>
          </a:xfrm>
          <a:prstGeom prst="curvedConnector3">
            <a:avLst>
              <a:gd name="adj1" fmla="val 50000"/>
            </a:avLst>
          </a:prstGeom>
          <a:ln>
            <a:solidFill>
              <a:srgbClr val="FAC09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Systemschnitt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2832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Dienstschnitt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Dienstschnitte </a:t>
            </a:r>
          </a:p>
          <a:p>
            <a:r>
              <a:rPr lang="de-DE" dirty="0"/>
              <a:t>setzen zwischen den Diensten zweier benachbarter Schichten an.</a:t>
            </a:r>
          </a:p>
          <a:p>
            <a:pPr lvl="1"/>
            <a:r>
              <a:rPr lang="de-DE" dirty="0"/>
              <a:t>Der Kommunikationsvorgang innerhalb eines Systems wird in Teilvorgänge aufgeteilt.</a:t>
            </a:r>
          </a:p>
          <a:p>
            <a:r>
              <a:rPr lang="de-DE" dirty="0"/>
              <a:t>legen Dienstnutzer, Dienst, und Diensterbringer fest.</a:t>
            </a:r>
          </a:p>
          <a:p>
            <a:r>
              <a:rPr lang="de-DE" dirty="0"/>
              <a:t>ergeben nur in Verbindung mit einer Schichtarchitektur Sinn.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5379769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Bild 220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2908877" y="2842629"/>
            <a:ext cx="3671180" cy="208098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552137" y="2611996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552137" y="3176461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552137" y="3740926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552137" y="4305391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552137" y="4869856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552137" y="5434321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098898" y="2611996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6098898" y="3176461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098898" y="3740926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6098898" y="4305391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6098898" y="4869856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6098898" y="5434321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552137" y="2047531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/>
          <p:cNvSpPr/>
          <p:nvPr/>
        </p:nvSpPr>
        <p:spPr>
          <a:xfrm>
            <a:off x="1552137" y="1604023"/>
            <a:ext cx="2015762" cy="443508"/>
          </a:xfrm>
          <a:prstGeom prst="triangle">
            <a:avLst/>
          </a:prstGeom>
          <a:solidFill>
            <a:srgbClr val="F2F2F2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225793" y="1663160"/>
            <a:ext cx="6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Ort A</a:t>
            </a:r>
          </a:p>
        </p:txBody>
      </p:sp>
      <p:sp>
        <p:nvSpPr>
          <p:cNvPr id="12" name="Rechteck 11"/>
          <p:cNvSpPr/>
          <p:nvPr/>
        </p:nvSpPr>
        <p:spPr>
          <a:xfrm>
            <a:off x="6098898" y="2047531"/>
            <a:ext cx="2015762" cy="56446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/>
          <p:cNvSpPr/>
          <p:nvPr/>
        </p:nvSpPr>
        <p:spPr>
          <a:xfrm>
            <a:off x="6098898" y="1599064"/>
            <a:ext cx="2015762" cy="443508"/>
          </a:xfrm>
          <a:prstGeom prst="triangle">
            <a:avLst/>
          </a:prstGeom>
          <a:solidFill>
            <a:srgbClr val="F2F2F2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802790" y="1663160"/>
            <a:ext cx="681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Ort B</a:t>
            </a:r>
          </a:p>
        </p:txBody>
      </p:sp>
      <p:grpSp>
        <p:nvGrpSpPr>
          <p:cNvPr id="199" name="Gruppierung 198"/>
          <p:cNvGrpSpPr/>
          <p:nvPr/>
        </p:nvGrpSpPr>
        <p:grpSpPr>
          <a:xfrm>
            <a:off x="2354772" y="2174063"/>
            <a:ext cx="1276939" cy="310932"/>
            <a:chOff x="2354772" y="1789687"/>
            <a:chExt cx="1276939" cy="310932"/>
          </a:xfrm>
        </p:grpSpPr>
        <p:sp>
          <p:nvSpPr>
            <p:cNvPr id="27" name="Textfeld 26"/>
            <p:cNvSpPr txBox="1"/>
            <p:nvPr/>
          </p:nvSpPr>
          <p:spPr>
            <a:xfrm>
              <a:off x="2421123" y="1792842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Weinbesteller</a:t>
              </a:r>
            </a:p>
          </p:txBody>
        </p:sp>
        <p:grpSp>
          <p:nvGrpSpPr>
            <p:cNvPr id="33" name="Gruppierung 32"/>
            <p:cNvGrpSpPr/>
            <p:nvPr/>
          </p:nvGrpSpPr>
          <p:grpSpPr>
            <a:xfrm>
              <a:off x="2354772" y="1789687"/>
              <a:ext cx="118677" cy="310932"/>
              <a:chOff x="-1703319" y="491586"/>
              <a:chExt cx="1955288" cy="5122824"/>
            </a:xfrm>
          </p:grpSpPr>
          <p:sp>
            <p:nvSpPr>
              <p:cNvPr id="29" name="Abgerundetes Rechteck 28"/>
              <p:cNvSpPr/>
              <p:nvPr/>
            </p:nvSpPr>
            <p:spPr>
              <a:xfrm>
                <a:off x="-1620170" y="2216336"/>
                <a:ext cx="1788990" cy="185467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-1703319" y="491586"/>
                <a:ext cx="1955288" cy="1955288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-1274372" y="1117640"/>
                <a:ext cx="1097395" cy="109739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Abgerundetes Rechteck 31"/>
              <p:cNvSpPr/>
              <p:nvPr/>
            </p:nvSpPr>
            <p:spPr>
              <a:xfrm>
                <a:off x="-1274372" y="3759739"/>
                <a:ext cx="1097395" cy="185467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0" name="Textfeld 39"/>
          <p:cNvSpPr txBox="1"/>
          <p:nvPr/>
        </p:nvSpPr>
        <p:spPr>
          <a:xfrm>
            <a:off x="1563008" y="3319851"/>
            <a:ext cx="2004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Gesprächsübergabe</a:t>
            </a:r>
          </a:p>
        </p:txBody>
      </p:sp>
      <p:grpSp>
        <p:nvGrpSpPr>
          <p:cNvPr id="41" name="Gruppierung 40"/>
          <p:cNvGrpSpPr/>
          <p:nvPr/>
        </p:nvGrpSpPr>
        <p:grpSpPr>
          <a:xfrm>
            <a:off x="1621010" y="2150677"/>
            <a:ext cx="360000" cy="221748"/>
            <a:chOff x="5462715" y="2509853"/>
            <a:chExt cx="372916" cy="329748"/>
          </a:xfrm>
        </p:grpSpPr>
        <p:sp>
          <p:nvSpPr>
            <p:cNvPr id="42" name="Rechteck 41"/>
            <p:cNvSpPr/>
            <p:nvPr/>
          </p:nvSpPr>
          <p:spPr>
            <a:xfrm>
              <a:off x="5462715" y="2731601"/>
              <a:ext cx="372916" cy="108000"/>
            </a:xfrm>
            <a:prstGeom prst="rect">
              <a:avLst/>
            </a:prstGeom>
            <a:solidFill>
              <a:srgbClr val="F2C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5462715" y="2620727"/>
              <a:ext cx="372916" cy="108000"/>
            </a:xfrm>
            <a:prstGeom prst="rect">
              <a:avLst/>
            </a:prstGeom>
            <a:solidFill>
              <a:srgbClr val="BE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5462715" y="2509853"/>
              <a:ext cx="372916" cy="10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0" name="Gerade Verbindung mit Pfeil 49"/>
          <p:cNvCxnSpPr/>
          <p:nvPr/>
        </p:nvCxnSpPr>
        <p:spPr>
          <a:xfrm>
            <a:off x="1794029" y="2376933"/>
            <a:ext cx="0" cy="504000"/>
          </a:xfrm>
          <a:prstGeom prst="straightConnector1">
            <a:avLst/>
          </a:prstGeom>
          <a:ln>
            <a:solidFill>
              <a:srgbClr val="29C02E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uppierung 53"/>
          <p:cNvGrpSpPr/>
          <p:nvPr/>
        </p:nvGrpSpPr>
        <p:grpSpPr>
          <a:xfrm>
            <a:off x="1621010" y="2884153"/>
            <a:ext cx="360000" cy="221748"/>
            <a:chOff x="5462715" y="2509853"/>
            <a:chExt cx="372916" cy="329748"/>
          </a:xfrm>
        </p:grpSpPr>
        <p:sp>
          <p:nvSpPr>
            <p:cNvPr id="55" name="Rechteck 54"/>
            <p:cNvSpPr/>
            <p:nvPr/>
          </p:nvSpPr>
          <p:spPr>
            <a:xfrm>
              <a:off x="5462715" y="2731601"/>
              <a:ext cx="372916" cy="108000"/>
            </a:xfrm>
            <a:prstGeom prst="rect">
              <a:avLst/>
            </a:prstGeom>
            <a:solidFill>
              <a:srgbClr val="F2CA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/>
          </p:nvSpPr>
          <p:spPr>
            <a:xfrm>
              <a:off x="5462715" y="2620727"/>
              <a:ext cx="372916" cy="108000"/>
            </a:xfrm>
            <a:prstGeom prst="rect">
              <a:avLst/>
            </a:prstGeom>
            <a:solidFill>
              <a:srgbClr val="BE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hteck 56"/>
            <p:cNvSpPr/>
            <p:nvPr/>
          </p:nvSpPr>
          <p:spPr>
            <a:xfrm>
              <a:off x="5462715" y="2509853"/>
              <a:ext cx="372916" cy="10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0" name="Gruppierung 199"/>
          <p:cNvGrpSpPr/>
          <p:nvPr/>
        </p:nvGrpSpPr>
        <p:grpSpPr>
          <a:xfrm>
            <a:off x="6048503" y="2174063"/>
            <a:ext cx="1257575" cy="318631"/>
            <a:chOff x="6048503" y="1789687"/>
            <a:chExt cx="1257575" cy="318631"/>
          </a:xfrm>
        </p:grpSpPr>
        <p:grpSp>
          <p:nvGrpSpPr>
            <p:cNvPr id="61" name="Gruppierung 60"/>
            <p:cNvGrpSpPr/>
            <p:nvPr/>
          </p:nvGrpSpPr>
          <p:grpSpPr>
            <a:xfrm>
              <a:off x="7187401" y="1789687"/>
              <a:ext cx="118677" cy="310932"/>
              <a:chOff x="-1703319" y="491586"/>
              <a:chExt cx="1955288" cy="5122824"/>
            </a:xfrm>
          </p:grpSpPr>
          <p:sp>
            <p:nvSpPr>
              <p:cNvPr id="62" name="Abgerundetes Rechteck 61"/>
              <p:cNvSpPr/>
              <p:nvPr/>
            </p:nvSpPr>
            <p:spPr>
              <a:xfrm>
                <a:off x="-1620170" y="2216336"/>
                <a:ext cx="1788990" cy="185467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-1703319" y="491586"/>
                <a:ext cx="1955288" cy="1955288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-1274372" y="1117640"/>
                <a:ext cx="1097395" cy="109739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Abgerundetes Rechteck 64"/>
              <p:cNvSpPr/>
              <p:nvPr/>
            </p:nvSpPr>
            <p:spPr>
              <a:xfrm>
                <a:off x="-1274372" y="3759739"/>
                <a:ext cx="1097395" cy="185467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6" name="Textfeld 65"/>
            <p:cNvSpPr txBox="1"/>
            <p:nvPr/>
          </p:nvSpPr>
          <p:spPr>
            <a:xfrm>
              <a:off x="6048503" y="1800541"/>
              <a:ext cx="11881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Weinlieferant</a:t>
              </a:r>
            </a:p>
          </p:txBody>
        </p:sp>
      </p:grpSp>
      <p:cxnSp>
        <p:nvCxnSpPr>
          <p:cNvPr id="67" name="Gerade Verbindung mit Pfeil 66"/>
          <p:cNvCxnSpPr/>
          <p:nvPr/>
        </p:nvCxnSpPr>
        <p:spPr>
          <a:xfrm flipH="1" flipV="1">
            <a:off x="3572442" y="2364976"/>
            <a:ext cx="25200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feld 67"/>
          <p:cNvSpPr txBox="1"/>
          <p:nvPr/>
        </p:nvSpPr>
        <p:spPr>
          <a:xfrm>
            <a:off x="2017796" y="2815076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Übersetzer</a:t>
            </a:r>
          </a:p>
        </p:txBody>
      </p:sp>
      <p:pic>
        <p:nvPicPr>
          <p:cNvPr id="69" name="Bild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138" y="2850693"/>
            <a:ext cx="528392" cy="264196"/>
          </a:xfrm>
          <a:prstGeom prst="rect">
            <a:avLst/>
          </a:prstGeom>
        </p:spPr>
      </p:pic>
      <p:pic>
        <p:nvPicPr>
          <p:cNvPr id="71" name="Bild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80" y="2850693"/>
            <a:ext cx="528392" cy="264196"/>
          </a:xfrm>
          <a:prstGeom prst="rect">
            <a:avLst/>
          </a:prstGeom>
        </p:spPr>
      </p:pic>
      <p:pic>
        <p:nvPicPr>
          <p:cNvPr id="72" name="Bild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416" y="2849653"/>
            <a:ext cx="385661" cy="256640"/>
          </a:xfrm>
          <a:prstGeom prst="rect">
            <a:avLst/>
          </a:prstGeom>
        </p:spPr>
      </p:pic>
      <p:pic>
        <p:nvPicPr>
          <p:cNvPr id="73" name="Bild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416" y="2123663"/>
            <a:ext cx="385661" cy="256640"/>
          </a:xfrm>
          <a:prstGeom prst="rect">
            <a:avLst/>
          </a:prstGeom>
        </p:spPr>
      </p:pic>
      <p:sp>
        <p:nvSpPr>
          <p:cNvPr id="75" name="Textfeld 74"/>
          <p:cNvSpPr txBox="1"/>
          <p:nvPr/>
        </p:nvSpPr>
        <p:spPr>
          <a:xfrm>
            <a:off x="6662679" y="2816759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Übersetzer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2017796" y="3894123"/>
            <a:ext cx="1550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Sekretärin A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6036028" y="3865085"/>
            <a:ext cx="2004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Sekretärin B</a:t>
            </a:r>
          </a:p>
        </p:txBody>
      </p:sp>
      <p:pic>
        <p:nvPicPr>
          <p:cNvPr id="80" name="Bild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64741" y="3830151"/>
            <a:ext cx="371749" cy="371749"/>
          </a:xfrm>
          <a:prstGeom prst="rect">
            <a:avLst/>
          </a:prstGeom>
        </p:spPr>
      </p:pic>
      <p:sp>
        <p:nvSpPr>
          <p:cNvPr id="81" name="Rechteck 80"/>
          <p:cNvSpPr/>
          <p:nvPr/>
        </p:nvSpPr>
        <p:spPr>
          <a:xfrm>
            <a:off x="2188501" y="4410235"/>
            <a:ext cx="1087292" cy="410225"/>
          </a:xfrm>
          <a:prstGeom prst="rect">
            <a:avLst/>
          </a:prstGeom>
          <a:solidFill>
            <a:srgbClr val="DDDDDD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Oval 98"/>
          <p:cNvSpPr/>
          <p:nvPr/>
        </p:nvSpPr>
        <p:spPr>
          <a:xfrm>
            <a:off x="3126820" y="4474234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Oval 114"/>
          <p:cNvSpPr/>
          <p:nvPr/>
        </p:nvSpPr>
        <p:spPr>
          <a:xfrm>
            <a:off x="2688670" y="4470548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1" name="Oval 120"/>
          <p:cNvSpPr/>
          <p:nvPr/>
        </p:nvSpPr>
        <p:spPr>
          <a:xfrm>
            <a:off x="3126820" y="4677813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" name="Oval 123"/>
          <p:cNvSpPr/>
          <p:nvPr/>
        </p:nvSpPr>
        <p:spPr>
          <a:xfrm>
            <a:off x="2469595" y="4672284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Bogen 129"/>
          <p:cNvSpPr/>
          <p:nvPr/>
        </p:nvSpPr>
        <p:spPr>
          <a:xfrm rot="18429216">
            <a:off x="2274447" y="4433177"/>
            <a:ext cx="263362" cy="263111"/>
          </a:xfrm>
          <a:prstGeom prst="arc">
            <a:avLst>
              <a:gd name="adj1" fmla="val 15934279"/>
              <a:gd name="adj2" fmla="val 1288292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1" name="Bogen 130"/>
          <p:cNvSpPr/>
          <p:nvPr/>
        </p:nvSpPr>
        <p:spPr>
          <a:xfrm rot="18429216">
            <a:off x="2776064" y="4488625"/>
            <a:ext cx="263362" cy="263111"/>
          </a:xfrm>
          <a:prstGeom prst="arc">
            <a:avLst>
              <a:gd name="adj1" fmla="val 21130864"/>
              <a:gd name="adj2" fmla="val 6406103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Bogen 131"/>
          <p:cNvSpPr/>
          <p:nvPr/>
        </p:nvSpPr>
        <p:spPr>
          <a:xfrm rot="18429216" flipH="1" flipV="1">
            <a:off x="2491979" y="4118686"/>
            <a:ext cx="487110" cy="510573"/>
          </a:xfrm>
          <a:prstGeom prst="arc">
            <a:avLst>
              <a:gd name="adj1" fmla="val 16427183"/>
              <a:gd name="adj2" fmla="val 784621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Bogen 132"/>
          <p:cNvSpPr/>
          <p:nvPr/>
        </p:nvSpPr>
        <p:spPr>
          <a:xfrm rot="18429216">
            <a:off x="2706445" y="4524853"/>
            <a:ext cx="263362" cy="263111"/>
          </a:xfrm>
          <a:prstGeom prst="arc">
            <a:avLst>
              <a:gd name="adj1" fmla="val 5888232"/>
              <a:gd name="adj2" fmla="val 11052047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Bogen 133"/>
          <p:cNvSpPr/>
          <p:nvPr/>
        </p:nvSpPr>
        <p:spPr>
          <a:xfrm rot="18429216">
            <a:off x="2226263" y="4214248"/>
            <a:ext cx="522565" cy="611699"/>
          </a:xfrm>
          <a:prstGeom prst="arc">
            <a:avLst>
              <a:gd name="adj1" fmla="val 5888232"/>
              <a:gd name="adj2" fmla="val 11052047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Oval 112"/>
          <p:cNvSpPr/>
          <p:nvPr/>
        </p:nvSpPr>
        <p:spPr>
          <a:xfrm>
            <a:off x="2907745" y="4472391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Oval 121"/>
          <p:cNvSpPr/>
          <p:nvPr/>
        </p:nvSpPr>
        <p:spPr>
          <a:xfrm>
            <a:off x="2907745" y="4675970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3" name="Oval 122"/>
          <p:cNvSpPr/>
          <p:nvPr/>
        </p:nvSpPr>
        <p:spPr>
          <a:xfrm>
            <a:off x="2688670" y="4674127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Oval 116"/>
          <p:cNvSpPr/>
          <p:nvPr/>
        </p:nvSpPr>
        <p:spPr>
          <a:xfrm>
            <a:off x="2469595" y="4468705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Bogen 134"/>
          <p:cNvSpPr/>
          <p:nvPr/>
        </p:nvSpPr>
        <p:spPr>
          <a:xfrm rot="21272873">
            <a:off x="2028443" y="3794081"/>
            <a:ext cx="522565" cy="701184"/>
          </a:xfrm>
          <a:prstGeom prst="arc">
            <a:avLst>
              <a:gd name="adj1" fmla="val 5888232"/>
              <a:gd name="adj2" fmla="val 11052047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3" name="Rechteck 172"/>
          <p:cNvSpPr/>
          <p:nvPr/>
        </p:nvSpPr>
        <p:spPr>
          <a:xfrm flipH="1">
            <a:off x="6584625" y="4389478"/>
            <a:ext cx="1087292" cy="410225"/>
          </a:xfrm>
          <a:prstGeom prst="rect">
            <a:avLst/>
          </a:prstGeom>
          <a:solidFill>
            <a:srgbClr val="DDDDDD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" name="Oval 173"/>
          <p:cNvSpPr/>
          <p:nvPr/>
        </p:nvSpPr>
        <p:spPr>
          <a:xfrm flipH="1">
            <a:off x="6643598" y="4453477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Oval 174"/>
          <p:cNvSpPr/>
          <p:nvPr/>
        </p:nvSpPr>
        <p:spPr>
          <a:xfrm flipH="1">
            <a:off x="7081748" y="4449791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6" name="Oval 175"/>
          <p:cNvSpPr/>
          <p:nvPr/>
        </p:nvSpPr>
        <p:spPr>
          <a:xfrm flipH="1">
            <a:off x="6643598" y="4657056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7" name="Oval 176"/>
          <p:cNvSpPr/>
          <p:nvPr/>
        </p:nvSpPr>
        <p:spPr>
          <a:xfrm flipH="1">
            <a:off x="7300823" y="4651527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8" name="Bogen 177"/>
          <p:cNvSpPr/>
          <p:nvPr/>
        </p:nvSpPr>
        <p:spPr>
          <a:xfrm rot="3170784" flipH="1">
            <a:off x="7322609" y="4412420"/>
            <a:ext cx="263362" cy="263111"/>
          </a:xfrm>
          <a:prstGeom prst="arc">
            <a:avLst>
              <a:gd name="adj1" fmla="val 15934279"/>
              <a:gd name="adj2" fmla="val 1288292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9" name="Bogen 178"/>
          <p:cNvSpPr/>
          <p:nvPr/>
        </p:nvSpPr>
        <p:spPr>
          <a:xfrm rot="3170784" flipH="1">
            <a:off x="6820992" y="4467868"/>
            <a:ext cx="263362" cy="263111"/>
          </a:xfrm>
          <a:prstGeom prst="arc">
            <a:avLst>
              <a:gd name="adj1" fmla="val 21130864"/>
              <a:gd name="adj2" fmla="val 6406103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0" name="Bogen 179"/>
          <p:cNvSpPr/>
          <p:nvPr/>
        </p:nvSpPr>
        <p:spPr>
          <a:xfrm rot="3170784" flipH="1">
            <a:off x="6890611" y="4504096"/>
            <a:ext cx="263362" cy="263111"/>
          </a:xfrm>
          <a:prstGeom prst="arc">
            <a:avLst>
              <a:gd name="adj1" fmla="val 5888232"/>
              <a:gd name="adj2" fmla="val 11052047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2" name="Oval 181"/>
          <p:cNvSpPr/>
          <p:nvPr/>
        </p:nvSpPr>
        <p:spPr>
          <a:xfrm flipH="1">
            <a:off x="6862673" y="4655213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7" name="Bogen 186"/>
          <p:cNvSpPr/>
          <p:nvPr/>
        </p:nvSpPr>
        <p:spPr>
          <a:xfrm rot="3170784" flipV="1">
            <a:off x="6887812" y="4098957"/>
            <a:ext cx="487110" cy="510573"/>
          </a:xfrm>
          <a:prstGeom prst="arc">
            <a:avLst>
              <a:gd name="adj1" fmla="val 16427183"/>
              <a:gd name="adj2" fmla="val 784621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1" name="Oval 180"/>
          <p:cNvSpPr/>
          <p:nvPr/>
        </p:nvSpPr>
        <p:spPr>
          <a:xfrm flipH="1">
            <a:off x="6862673" y="4451634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5" name="Oval 184"/>
          <p:cNvSpPr/>
          <p:nvPr/>
        </p:nvSpPr>
        <p:spPr>
          <a:xfrm flipH="1">
            <a:off x="7300823" y="4447948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" name="Bogen 187"/>
          <p:cNvSpPr/>
          <p:nvPr/>
        </p:nvSpPr>
        <p:spPr>
          <a:xfrm rot="3170784" flipH="1">
            <a:off x="7092962" y="4211035"/>
            <a:ext cx="522565" cy="611699"/>
          </a:xfrm>
          <a:prstGeom prst="arc">
            <a:avLst>
              <a:gd name="adj1" fmla="val 5888232"/>
              <a:gd name="adj2" fmla="val 11052047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Oval 182"/>
          <p:cNvSpPr/>
          <p:nvPr/>
        </p:nvSpPr>
        <p:spPr>
          <a:xfrm flipH="1">
            <a:off x="7081748" y="4653370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4" name="Oval 183"/>
          <p:cNvSpPr/>
          <p:nvPr/>
        </p:nvSpPr>
        <p:spPr>
          <a:xfrm flipH="1">
            <a:off x="7519898" y="4649684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1" name="Bogen 190"/>
          <p:cNvSpPr/>
          <p:nvPr/>
        </p:nvSpPr>
        <p:spPr>
          <a:xfrm rot="327127" flipH="1">
            <a:off x="7258615" y="3794081"/>
            <a:ext cx="522565" cy="701184"/>
          </a:xfrm>
          <a:prstGeom prst="arc">
            <a:avLst>
              <a:gd name="adj1" fmla="val 6301803"/>
              <a:gd name="adj2" fmla="val 11052047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Bogen 194"/>
          <p:cNvSpPr/>
          <p:nvPr/>
        </p:nvSpPr>
        <p:spPr>
          <a:xfrm rot="21272873">
            <a:off x="2198516" y="3945715"/>
            <a:ext cx="3642490" cy="1817510"/>
          </a:xfrm>
          <a:prstGeom prst="arc">
            <a:avLst>
              <a:gd name="adj1" fmla="val 8727868"/>
              <a:gd name="adj2" fmla="val 11341878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5" name="Oval 124"/>
          <p:cNvSpPr/>
          <p:nvPr/>
        </p:nvSpPr>
        <p:spPr>
          <a:xfrm>
            <a:off x="2250520" y="4670441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7" name="Bogen 196"/>
          <p:cNvSpPr/>
          <p:nvPr/>
        </p:nvSpPr>
        <p:spPr>
          <a:xfrm rot="327127" flipH="1">
            <a:off x="4026753" y="3911705"/>
            <a:ext cx="3642490" cy="1817510"/>
          </a:xfrm>
          <a:prstGeom prst="arc">
            <a:avLst>
              <a:gd name="adj1" fmla="val 8216858"/>
              <a:gd name="adj2" fmla="val 11341878"/>
            </a:avLst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6" name="Oval 185"/>
          <p:cNvSpPr/>
          <p:nvPr/>
        </p:nvSpPr>
        <p:spPr>
          <a:xfrm flipH="1">
            <a:off x="7519898" y="4446105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8" name="Textfeld 197"/>
          <p:cNvSpPr txBox="1"/>
          <p:nvPr/>
        </p:nvSpPr>
        <p:spPr>
          <a:xfrm>
            <a:off x="6092442" y="3319851"/>
            <a:ext cx="2004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Gesprächsübergabe</a:t>
            </a:r>
          </a:p>
        </p:txBody>
      </p:sp>
      <p:pic>
        <p:nvPicPr>
          <p:cNvPr id="79" name="Bild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154" y="3838247"/>
            <a:ext cx="371749" cy="371749"/>
          </a:xfrm>
          <a:prstGeom prst="rect">
            <a:avLst/>
          </a:prstGeom>
        </p:spPr>
      </p:pic>
      <p:sp>
        <p:nvSpPr>
          <p:cNvPr id="119" name="Oval 118"/>
          <p:cNvSpPr/>
          <p:nvPr/>
        </p:nvSpPr>
        <p:spPr>
          <a:xfrm>
            <a:off x="2250520" y="4466862"/>
            <a:ext cx="90000" cy="900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8" name="Freihandform 207"/>
          <p:cNvSpPr/>
          <p:nvPr/>
        </p:nvSpPr>
        <p:spPr>
          <a:xfrm>
            <a:off x="3489326" y="5581265"/>
            <a:ext cx="2686868" cy="267851"/>
          </a:xfrm>
          <a:custGeom>
            <a:avLst/>
            <a:gdLst>
              <a:gd name="connsiteX0" fmla="*/ 0 w 2527300"/>
              <a:gd name="connsiteY0" fmla="*/ 9525 h 9525"/>
              <a:gd name="connsiteX1" fmla="*/ 2527300 w 2527300"/>
              <a:gd name="connsiteY1" fmla="*/ 0 h 9525"/>
              <a:gd name="connsiteX0" fmla="*/ 0 w 10000"/>
              <a:gd name="connsiteY0" fmla="*/ 38995 h 38995"/>
              <a:gd name="connsiteX1" fmla="*/ 10000 w 10000"/>
              <a:gd name="connsiteY1" fmla="*/ 28995 h 38995"/>
              <a:gd name="connsiteX0" fmla="*/ 0 w 10000"/>
              <a:gd name="connsiteY0" fmla="*/ 158911 h 158911"/>
              <a:gd name="connsiteX1" fmla="*/ 10000 w 10000"/>
              <a:gd name="connsiteY1" fmla="*/ 148911 h 158911"/>
              <a:gd name="connsiteX0" fmla="*/ 0 w 9422"/>
              <a:gd name="connsiteY0" fmla="*/ 156298 h 156321"/>
              <a:gd name="connsiteX1" fmla="*/ 9422 w 9422"/>
              <a:gd name="connsiteY1" fmla="*/ 156298 h 156321"/>
              <a:gd name="connsiteX0" fmla="*/ 0 w 10000"/>
              <a:gd name="connsiteY0" fmla="*/ 13220 h 13221"/>
              <a:gd name="connsiteX1" fmla="*/ 10000 w 10000"/>
              <a:gd name="connsiteY1" fmla="*/ 13220 h 13221"/>
              <a:gd name="connsiteX0" fmla="*/ 0 w 10000"/>
              <a:gd name="connsiteY0" fmla="*/ 8356 h 17989"/>
              <a:gd name="connsiteX1" fmla="*/ 10000 w 10000"/>
              <a:gd name="connsiteY1" fmla="*/ 8356 h 1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7989">
                <a:moveTo>
                  <a:pt x="0" y="8356"/>
                </a:moveTo>
                <a:cubicBezTo>
                  <a:pt x="2484" y="-21497"/>
                  <a:pt x="7490" y="40767"/>
                  <a:pt x="10000" y="8356"/>
                </a:cubicBezTo>
              </a:path>
            </a:pathLst>
          </a:custGeom>
          <a:ln>
            <a:solidFill>
              <a:srgbClr val="7E7E7E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4" name="Bild 193" descr="oth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75" y="5476656"/>
            <a:ext cx="486455" cy="486455"/>
          </a:xfrm>
          <a:prstGeom prst="rect">
            <a:avLst/>
          </a:prstGeom>
        </p:spPr>
      </p:pic>
      <p:pic>
        <p:nvPicPr>
          <p:cNvPr id="196" name="Bild 195" descr="oth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7143" y="5476656"/>
            <a:ext cx="486455" cy="486455"/>
          </a:xfrm>
          <a:prstGeom prst="rect">
            <a:avLst/>
          </a:prstGeom>
        </p:spPr>
      </p:pic>
      <p:cxnSp>
        <p:nvCxnSpPr>
          <p:cNvPr id="210" name="Gerade Verbindung mit Pfeil 209"/>
          <p:cNvCxnSpPr/>
          <p:nvPr/>
        </p:nvCxnSpPr>
        <p:spPr>
          <a:xfrm>
            <a:off x="7864629" y="2380153"/>
            <a:ext cx="0" cy="469500"/>
          </a:xfrm>
          <a:prstGeom prst="straightConnector1">
            <a:avLst/>
          </a:prstGeom>
          <a:ln>
            <a:solidFill>
              <a:srgbClr val="29C02E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6" name="Bild 215" descr="oth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67" y="6371545"/>
            <a:ext cx="486455" cy="486455"/>
          </a:xfrm>
          <a:prstGeom prst="rect">
            <a:avLst/>
          </a:prstGeom>
        </p:spPr>
      </p:pic>
      <p:sp>
        <p:nvSpPr>
          <p:cNvPr id="218" name="Textfeld 217"/>
          <p:cNvSpPr txBox="1"/>
          <p:nvPr/>
        </p:nvSpPr>
        <p:spPr>
          <a:xfrm>
            <a:off x="7679651" y="63979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= Verstärker</a:t>
            </a:r>
          </a:p>
        </p:txBody>
      </p:sp>
      <p:pic>
        <p:nvPicPr>
          <p:cNvPr id="219" name="Bild 218" descr="delivery-tru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1434" y="1451052"/>
            <a:ext cx="565484" cy="565484"/>
          </a:xfrm>
          <a:prstGeom prst="rect">
            <a:avLst/>
          </a:prstGeom>
        </p:spPr>
      </p:pic>
      <p:pic>
        <p:nvPicPr>
          <p:cNvPr id="220" name="Bild 219" descr="wine-bott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21" y="1482581"/>
            <a:ext cx="455957" cy="455957"/>
          </a:xfrm>
          <a:prstGeom prst="rect">
            <a:avLst/>
          </a:prstGeom>
        </p:spPr>
      </p:pic>
      <p:sp>
        <p:nvSpPr>
          <p:cNvPr id="222" name="Textfeld 221"/>
          <p:cNvSpPr txBox="1"/>
          <p:nvPr/>
        </p:nvSpPr>
        <p:spPr>
          <a:xfrm rot="16200000">
            <a:off x="3819707" y="3212721"/>
            <a:ext cx="17699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solidFill>
                  <a:srgbClr val="A1C5EA"/>
                </a:solidFill>
              </a:rPr>
              <a:t>Netz</a:t>
            </a:r>
          </a:p>
        </p:txBody>
      </p:sp>
      <p:sp>
        <p:nvSpPr>
          <p:cNvPr id="223" name="Textfeld 222"/>
          <p:cNvSpPr txBox="1"/>
          <p:nvPr/>
        </p:nvSpPr>
        <p:spPr>
          <a:xfrm>
            <a:off x="4102137" y="2027396"/>
            <a:ext cx="120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Protokoll 7</a:t>
            </a:r>
          </a:p>
        </p:txBody>
      </p:sp>
      <p:cxnSp>
        <p:nvCxnSpPr>
          <p:cNvPr id="224" name="Gerade Verbindung mit Pfeil 223"/>
          <p:cNvCxnSpPr/>
          <p:nvPr/>
        </p:nvCxnSpPr>
        <p:spPr>
          <a:xfrm flipH="1" flipV="1">
            <a:off x="3567899" y="2952286"/>
            <a:ext cx="25200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Textfeld 224"/>
          <p:cNvSpPr txBox="1"/>
          <p:nvPr/>
        </p:nvSpPr>
        <p:spPr>
          <a:xfrm>
            <a:off x="4097594" y="2614706"/>
            <a:ext cx="120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Protokoll 6</a:t>
            </a:r>
          </a:p>
        </p:txBody>
      </p:sp>
      <p:cxnSp>
        <p:nvCxnSpPr>
          <p:cNvPr id="226" name="Gerade Verbindung mit Pfeil 225"/>
          <p:cNvCxnSpPr/>
          <p:nvPr/>
        </p:nvCxnSpPr>
        <p:spPr>
          <a:xfrm flipH="1" flipV="1">
            <a:off x="3563356" y="3489196"/>
            <a:ext cx="25200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7" name="Textfeld 226"/>
          <p:cNvSpPr txBox="1"/>
          <p:nvPr/>
        </p:nvSpPr>
        <p:spPr>
          <a:xfrm>
            <a:off x="4093051" y="3151616"/>
            <a:ext cx="120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Protokoll 5</a:t>
            </a:r>
          </a:p>
        </p:txBody>
      </p:sp>
      <p:cxnSp>
        <p:nvCxnSpPr>
          <p:cNvPr id="228" name="Gerade Verbindung mit Pfeil 227"/>
          <p:cNvCxnSpPr/>
          <p:nvPr/>
        </p:nvCxnSpPr>
        <p:spPr>
          <a:xfrm flipH="1" flipV="1">
            <a:off x="3558813" y="4036186"/>
            <a:ext cx="25200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9" name="Textfeld 228"/>
          <p:cNvSpPr txBox="1"/>
          <p:nvPr/>
        </p:nvSpPr>
        <p:spPr>
          <a:xfrm>
            <a:off x="4088508" y="369860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Protokoll 4</a:t>
            </a:r>
          </a:p>
        </p:txBody>
      </p:sp>
      <p:cxnSp>
        <p:nvCxnSpPr>
          <p:cNvPr id="230" name="Gerade Verbindung mit Pfeil 229"/>
          <p:cNvCxnSpPr/>
          <p:nvPr/>
        </p:nvCxnSpPr>
        <p:spPr>
          <a:xfrm flipH="1" flipV="1">
            <a:off x="3554270" y="4583176"/>
            <a:ext cx="252000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prstDash val="dash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Textfeld 230"/>
          <p:cNvSpPr txBox="1"/>
          <p:nvPr/>
        </p:nvSpPr>
        <p:spPr>
          <a:xfrm>
            <a:off x="4083965" y="4245596"/>
            <a:ext cx="120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Protokoll 3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Dienstschichtung (Beispiel)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109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0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000"/>
                            </p:stCondLst>
                            <p:childTnLst>
                              <p:par>
                                <p:cTn id="1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5.18519E-6 C -0.02951 0.02431 -0.05885 0.04862 -0.09999 0.05093 C -0.14114 0.05325 -0.19114 0.02339 -0.24652 0.0139 C -0.3019 0.0044 -0.36701 -0.00069 -0.43194 -0.00555 " pathEditMode="relative" ptsTypes="aaaA">
                                      <p:cBhvr>
                                        <p:cTn id="251" dur="3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500"/>
                            </p:stCondLst>
                            <p:childTnLst>
                              <p:par>
                                <p:cTn id="2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0.0787 " pathEditMode="relative" ptsTypes="AA">
                                      <p:cBhvr>
                                        <p:cTn id="25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000"/>
                            </p:stCondLst>
                            <p:childTnLst>
                              <p:par>
                                <p:cTn id="2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5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000"/>
                            </p:stCondLst>
                            <p:childTnLst>
                              <p:par>
                                <p:cTn id="3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000"/>
                            </p:stCondLst>
                            <p:childTnLst>
                              <p:par>
                                <p:cTn id="3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450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40" grpId="0"/>
      <p:bldP spid="68" grpId="0"/>
      <p:bldP spid="75" grpId="0"/>
      <p:bldP spid="76" grpId="0"/>
      <p:bldP spid="77" grpId="0"/>
      <p:bldP spid="81" grpId="0" animBg="1"/>
      <p:bldP spid="99" grpId="0" animBg="1"/>
      <p:bldP spid="115" grpId="0" animBg="1"/>
      <p:bldP spid="121" grpId="0" animBg="1"/>
      <p:bldP spid="124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13" grpId="0" animBg="1"/>
      <p:bldP spid="122" grpId="0" animBg="1"/>
      <p:bldP spid="123" grpId="0" animBg="1"/>
      <p:bldP spid="117" grpId="0" animBg="1"/>
      <p:bldP spid="135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2" grpId="0" animBg="1"/>
      <p:bldP spid="187" grpId="0" animBg="1"/>
      <p:bldP spid="181" grpId="0" animBg="1"/>
      <p:bldP spid="185" grpId="0" animBg="1"/>
      <p:bldP spid="188" grpId="0" animBg="1"/>
      <p:bldP spid="183" grpId="0" animBg="1"/>
      <p:bldP spid="184" grpId="0" animBg="1"/>
      <p:bldP spid="191" grpId="0" animBg="1"/>
      <p:bldP spid="195" grpId="0" animBg="1"/>
      <p:bldP spid="125" grpId="0" animBg="1"/>
      <p:bldP spid="197" grpId="0" animBg="1"/>
      <p:bldP spid="186" grpId="0" animBg="1"/>
      <p:bldP spid="198" grpId="0"/>
      <p:bldP spid="119" grpId="0" animBg="1"/>
      <p:bldP spid="208" grpId="0" animBg="1"/>
      <p:bldP spid="218" grpId="0"/>
      <p:bldP spid="222" grpId="0"/>
      <p:bldP spid="223" grpId="0"/>
      <p:bldP spid="225" grpId="0"/>
      <p:bldP spid="227" grpId="0"/>
      <p:bldP spid="229" grpId="0"/>
      <p:bldP spid="2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Kommentar von </a:t>
            </a:r>
            <a:r>
              <a:rPr lang="de-DE" dirty="0" err="1">
                <a:solidFill>
                  <a:schemeClr val="accent5"/>
                </a:solidFill>
              </a:rPr>
              <a:t>netzpolitik.org</a:t>
            </a:r>
            <a:br>
              <a:rPr lang="de-DE" dirty="0">
                <a:solidFill>
                  <a:schemeClr val="accent5"/>
                </a:solidFill>
              </a:rPr>
            </a:br>
            <a:r>
              <a:rPr lang="de-DE" dirty="0"/>
              <a:t>vom 27.04.2017 (Anna </a:t>
            </a:r>
            <a:r>
              <a:rPr lang="de-DE" dirty="0" err="1"/>
              <a:t>Biselli</a:t>
            </a:r>
            <a:r>
              <a:rPr lang="de-DE" dirty="0"/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https://netzpolitik.org/2017/neues-it-sicherheitsgesetz-internet-anbieter-duerften-zukuenftig-nicht-definierte-steuerdaten-auswerten/</a:t>
            </a:r>
            <a:endParaRPr lang="de-DE" dirty="0"/>
          </a:p>
          <a:p>
            <a:pPr lvl="1"/>
            <a:r>
              <a:rPr lang="de-DE" i="1" dirty="0"/>
              <a:t>Was das bedeutet, ist nicht auf den ersten Blick zu erkennen. Die Begriffe Bestands- und Verkehrsdaten sind im Telekommunikationsgesetz definiert. </a:t>
            </a:r>
          </a:p>
          <a:p>
            <a:pPr lvl="1"/>
            <a:r>
              <a:rPr lang="de-DE" i="1" dirty="0"/>
              <a:t>Was Steuerdaten sind, ist nicht im TKG definiert. </a:t>
            </a:r>
          </a:p>
          <a:p>
            <a:pPr lvl="1"/>
            <a:r>
              <a:rPr lang="de-DE" i="1" dirty="0"/>
              <a:t>Je nach Angriffsart und -durchführung seien unterschiedliche Daten aus verschiedenen Schichten der Netzwerkprotokolle notwendig, heißt es.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6664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Dienstzugangspunkt (SAP)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1" r="-11201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6294481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Protokollschnitt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Protokollschnitte</a:t>
            </a:r>
            <a:r>
              <a:rPr lang="de-DE" dirty="0"/>
              <a:t> setzen zwischen den </a:t>
            </a:r>
            <a:r>
              <a:rPr lang="de-DE" i="1" dirty="0"/>
              <a:t>Peer </a:t>
            </a:r>
            <a:r>
              <a:rPr lang="de-DE" i="1" dirty="0" err="1"/>
              <a:t>Entities</a:t>
            </a:r>
            <a:r>
              <a:rPr lang="de-DE" i="1" dirty="0"/>
              <a:t> </a:t>
            </a:r>
            <a:r>
              <a:rPr lang="de-DE" dirty="0"/>
              <a:t>zweier kommunizierender Endsysteme an.</a:t>
            </a:r>
          </a:p>
          <a:p>
            <a:r>
              <a:rPr lang="de-DE" i="1" dirty="0"/>
              <a:t>Peer </a:t>
            </a:r>
            <a:r>
              <a:rPr lang="de-DE" i="1" dirty="0" err="1"/>
              <a:t>Entities</a:t>
            </a:r>
            <a:r>
              <a:rPr lang="de-DE" i="1" dirty="0"/>
              <a:t> </a:t>
            </a:r>
            <a:r>
              <a:rPr lang="de-DE" dirty="0"/>
              <a:t>sind Instanzen </a:t>
            </a:r>
            <a:r>
              <a:rPr lang="de-DE" dirty="0" err="1"/>
              <a:t>deselben</a:t>
            </a:r>
            <a:r>
              <a:rPr lang="de-DE" dirty="0"/>
              <a:t> Protokolls (auf der selben Schicht) in zwei verschiedenen kommunizierenden Systemen.</a:t>
            </a:r>
          </a:p>
          <a:p>
            <a:r>
              <a:rPr lang="de-DE" dirty="0"/>
              <a:t>Bsp.: Eine Instanz des TCP Protokolls auf unserem Computer kommuniziert mit einer Instanz des TCP Protokolls auf einem Webserver.</a:t>
            </a:r>
          </a:p>
          <a:p>
            <a:r>
              <a:rPr lang="de-DE" dirty="0"/>
              <a:t>Ziel: koordinierte Diensterbringung durch mehrere Systeme.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8008016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Protokollschnitt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Protokollinstanzen haben drei Interaktionsstellen: </a:t>
            </a:r>
          </a:p>
          <a:p>
            <a:pPr lvl="1"/>
            <a:r>
              <a:rPr lang="de-DE" dirty="0"/>
              <a:t>nach oben</a:t>
            </a:r>
          </a:p>
          <a:p>
            <a:pPr lvl="1"/>
            <a:r>
              <a:rPr lang="de-DE" dirty="0"/>
              <a:t>nach unten</a:t>
            </a:r>
          </a:p>
          <a:p>
            <a:pPr lvl="1"/>
            <a:r>
              <a:rPr lang="de-DE" dirty="0"/>
              <a:t>zur </a:t>
            </a:r>
            <a:r>
              <a:rPr lang="de-DE" i="1" dirty="0"/>
              <a:t>Peer Entity</a:t>
            </a:r>
          </a:p>
          <a:p>
            <a:endParaRPr lang="de-DE" dirty="0"/>
          </a:p>
          <a:p>
            <a:r>
              <a:rPr lang="de-DE" dirty="0"/>
              <a:t>Dabei ist die Kommunikation der Protokollinstanzen (</a:t>
            </a:r>
            <a:r>
              <a:rPr lang="de-DE" i="1" dirty="0"/>
              <a:t>Peer </a:t>
            </a:r>
            <a:r>
              <a:rPr lang="de-DE" i="1" dirty="0" err="1"/>
              <a:t>Entities</a:t>
            </a:r>
            <a:r>
              <a:rPr lang="de-DE" dirty="0"/>
              <a:t>) </a:t>
            </a:r>
            <a:r>
              <a:rPr lang="de-DE" b="1" dirty="0"/>
              <a:t>virtuell</a:t>
            </a:r>
            <a:r>
              <a:rPr lang="de-DE" dirty="0"/>
              <a:t>.</a:t>
            </a:r>
          </a:p>
          <a:p>
            <a:r>
              <a:rPr lang="de-DE" dirty="0"/>
              <a:t>Tatsächlich kann nur nach oben oder unten kommuniziert werden.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112</a:t>
            </a:fld>
            <a:endParaRPr lang="de-DE"/>
          </a:p>
        </p:txBody>
      </p:sp>
      <p:grpSp>
        <p:nvGrpSpPr>
          <p:cNvPr id="23" name="Gruppierung 22"/>
          <p:cNvGrpSpPr>
            <a:grpSpLocks noChangeAspect="1"/>
          </p:cNvGrpSpPr>
          <p:nvPr/>
        </p:nvGrpSpPr>
        <p:grpSpPr>
          <a:xfrm>
            <a:off x="6320138" y="2177433"/>
            <a:ext cx="1595137" cy="1823861"/>
            <a:chOff x="7178394" y="2503048"/>
            <a:chExt cx="1021297" cy="1167739"/>
          </a:xfrm>
        </p:grpSpPr>
        <p:grpSp>
          <p:nvGrpSpPr>
            <p:cNvPr id="7" name="Gruppierung 6"/>
            <p:cNvGrpSpPr/>
            <p:nvPr/>
          </p:nvGrpSpPr>
          <p:grpSpPr>
            <a:xfrm>
              <a:off x="7178394" y="2503048"/>
              <a:ext cx="1021297" cy="1024547"/>
              <a:chOff x="1294912" y="3209940"/>
              <a:chExt cx="1554479" cy="1559426"/>
            </a:xfrm>
          </p:grpSpPr>
          <p:sp>
            <p:nvSpPr>
              <p:cNvPr id="8" name="Parallelogramm 7"/>
              <p:cNvSpPr/>
              <p:nvPr/>
            </p:nvSpPr>
            <p:spPr>
              <a:xfrm rot="5400000" flipV="1">
                <a:off x="764165" y="3893088"/>
                <a:ext cx="1402080" cy="340585"/>
              </a:xfrm>
              <a:prstGeom prst="parallelogram">
                <a:avLst>
                  <a:gd name="adj" fmla="val 98684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Rechteck 8"/>
              <p:cNvSpPr/>
              <p:nvPr/>
            </p:nvSpPr>
            <p:spPr>
              <a:xfrm>
                <a:off x="1635496" y="3362340"/>
                <a:ext cx="1061495" cy="10614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" name="Parallelogramm 9"/>
              <p:cNvSpPr/>
              <p:nvPr/>
            </p:nvSpPr>
            <p:spPr>
              <a:xfrm>
                <a:off x="1294912" y="4423834"/>
                <a:ext cx="1402080" cy="340585"/>
              </a:xfrm>
              <a:prstGeom prst="parallelogram">
                <a:avLst>
                  <a:gd name="adj" fmla="val 98684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1294912" y="3702924"/>
                <a:ext cx="1061495" cy="1061495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12" name="Gerade Verbindung mit Pfeil 11"/>
              <p:cNvCxnSpPr/>
              <p:nvPr/>
            </p:nvCxnSpPr>
            <p:spPr>
              <a:xfrm>
                <a:off x="2014904" y="3674623"/>
                <a:ext cx="0" cy="264160"/>
              </a:xfrm>
              <a:prstGeom prst="straightConnector1">
                <a:avLst/>
              </a:prstGeom>
              <a:ln>
                <a:solidFill>
                  <a:srgbClr val="FAC09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Parallelogramm 12"/>
              <p:cNvSpPr/>
              <p:nvPr/>
            </p:nvSpPr>
            <p:spPr>
              <a:xfrm>
                <a:off x="1294912" y="3362340"/>
                <a:ext cx="1402080" cy="340585"/>
              </a:xfrm>
              <a:prstGeom prst="parallelogram">
                <a:avLst>
                  <a:gd name="adj" fmla="val 98684"/>
                </a:avLst>
              </a:prstGeom>
              <a:solidFill>
                <a:schemeClr val="bg1"/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Oval 13"/>
              <p:cNvSpPr/>
              <p:nvPr/>
            </p:nvSpPr>
            <p:spPr>
              <a:xfrm rot="21314127">
                <a:off x="1863872" y="3409194"/>
                <a:ext cx="284480" cy="22352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5" name="Gerade Verbindung mit Pfeil 14"/>
              <p:cNvCxnSpPr/>
              <p:nvPr/>
            </p:nvCxnSpPr>
            <p:spPr>
              <a:xfrm flipV="1">
                <a:off x="2015395" y="3209940"/>
                <a:ext cx="0" cy="422388"/>
              </a:xfrm>
              <a:prstGeom prst="straightConnector1">
                <a:avLst/>
              </a:prstGeom>
              <a:ln>
                <a:solidFill>
                  <a:srgbClr val="FAC09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Parallelogramm 15"/>
              <p:cNvSpPr/>
              <p:nvPr/>
            </p:nvSpPr>
            <p:spPr>
              <a:xfrm rot="5400000" flipV="1">
                <a:off x="1825659" y="3898033"/>
                <a:ext cx="1402080" cy="340585"/>
              </a:xfrm>
              <a:prstGeom prst="parallelogram">
                <a:avLst>
                  <a:gd name="adj" fmla="val 98684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Oval 16"/>
              <p:cNvSpPr/>
              <p:nvPr/>
            </p:nvSpPr>
            <p:spPr>
              <a:xfrm rot="5642822">
                <a:off x="2372140" y="3927030"/>
                <a:ext cx="307929" cy="21671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8" name="Gerade Verbindung mit Pfeil 17"/>
              <p:cNvCxnSpPr/>
              <p:nvPr/>
            </p:nvCxnSpPr>
            <p:spPr>
              <a:xfrm flipH="1">
                <a:off x="2075865" y="4030223"/>
                <a:ext cx="274686" cy="0"/>
              </a:xfrm>
              <a:prstGeom prst="straightConnector1">
                <a:avLst/>
              </a:prstGeom>
              <a:ln>
                <a:solidFill>
                  <a:srgbClr val="FAC09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mit Pfeil 18"/>
              <p:cNvCxnSpPr/>
              <p:nvPr/>
            </p:nvCxnSpPr>
            <p:spPr>
              <a:xfrm>
                <a:off x="2427470" y="4030223"/>
                <a:ext cx="421921" cy="0"/>
              </a:xfrm>
              <a:prstGeom prst="straightConnector1">
                <a:avLst/>
              </a:prstGeom>
              <a:ln>
                <a:solidFill>
                  <a:srgbClr val="FAC09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Gerade Verbindung mit Pfeil 19"/>
            <p:cNvCxnSpPr/>
            <p:nvPr/>
          </p:nvCxnSpPr>
          <p:spPr>
            <a:xfrm>
              <a:off x="7656027" y="3497233"/>
              <a:ext cx="0" cy="173554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 rot="21314127">
              <a:off x="7556798" y="3322845"/>
              <a:ext cx="186904" cy="14685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 flipV="1">
              <a:off x="7656349" y="3191935"/>
              <a:ext cx="0" cy="277510"/>
            </a:xfrm>
            <a:prstGeom prst="straightConnector1">
              <a:avLst/>
            </a:prstGeom>
            <a:ln>
              <a:solidFill>
                <a:srgbClr val="FAC09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258616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Gerade Verbindung 42"/>
          <p:cNvCxnSpPr/>
          <p:nvPr/>
        </p:nvCxnSpPr>
        <p:spPr>
          <a:xfrm>
            <a:off x="6855155" y="5063294"/>
            <a:ext cx="0" cy="836789"/>
          </a:xfrm>
          <a:prstGeom prst="line">
            <a:avLst/>
          </a:prstGeom>
          <a:ln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6855153" y="2317387"/>
            <a:ext cx="0" cy="612930"/>
          </a:xfrm>
          <a:prstGeom prst="line">
            <a:avLst/>
          </a:prstGeom>
          <a:ln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816026" y="2317387"/>
            <a:ext cx="7576014" cy="234486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Helvetica Neue"/>
              <a:cs typeface="Helvetica Neue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3659619" y="1991158"/>
            <a:ext cx="2005263" cy="6015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Dienstprimitive des Dienstes N</a:t>
            </a:r>
          </a:p>
        </p:txBody>
      </p:sp>
      <p:sp>
        <p:nvSpPr>
          <p:cNvPr id="12" name="Rechteck 11"/>
          <p:cNvSpPr/>
          <p:nvPr/>
        </p:nvSpPr>
        <p:spPr>
          <a:xfrm>
            <a:off x="6105782" y="2924354"/>
            <a:ext cx="1944027" cy="1136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Protokoll-</a:t>
            </a:r>
          </a:p>
          <a:p>
            <a:pPr algn="ctr"/>
            <a:r>
              <a:rPr lang="de-DE" dirty="0" err="1">
                <a:solidFill>
                  <a:srgbClr val="000000"/>
                </a:solidFill>
                <a:latin typeface="Helvetica Neue"/>
                <a:cs typeface="Helvetica Neue"/>
              </a:rPr>
              <a:t>instanz</a:t>
            </a:r>
            <a:endParaRPr lang="de-DE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3659619" y="5288660"/>
            <a:ext cx="2005263" cy="6015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Dienstprimitive des Dienstes N-1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084777" y="3359581"/>
            <a:ext cx="302100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3084777" y="3645674"/>
            <a:ext cx="302100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7479218" y="2317387"/>
            <a:ext cx="1" cy="606967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19676" y="2023281"/>
            <a:ext cx="1516238" cy="5882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7479219" y="5135474"/>
            <a:ext cx="1" cy="764609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16026" y="5063295"/>
            <a:ext cx="7576014" cy="10865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Helvetica Neue"/>
              <a:cs typeface="Helvetica Neue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19676" y="4769188"/>
            <a:ext cx="1516238" cy="5882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Gerade Verbindung 48"/>
          <p:cNvCxnSpPr/>
          <p:nvPr/>
        </p:nvCxnSpPr>
        <p:spPr>
          <a:xfrm>
            <a:off x="1891579" y="5069257"/>
            <a:ext cx="0" cy="836789"/>
          </a:xfrm>
          <a:prstGeom prst="line">
            <a:avLst/>
          </a:prstGeom>
          <a:ln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1891577" y="2323350"/>
            <a:ext cx="0" cy="612930"/>
          </a:xfrm>
          <a:prstGeom prst="line">
            <a:avLst/>
          </a:prstGeom>
          <a:ln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hteck 50"/>
          <p:cNvSpPr/>
          <p:nvPr/>
        </p:nvSpPr>
        <p:spPr>
          <a:xfrm>
            <a:off x="1142206" y="2930317"/>
            <a:ext cx="1944027" cy="1136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Protokoll-</a:t>
            </a:r>
          </a:p>
          <a:p>
            <a:pPr algn="ctr"/>
            <a:r>
              <a:rPr lang="de-DE" dirty="0" err="1">
                <a:solidFill>
                  <a:srgbClr val="000000"/>
                </a:solidFill>
                <a:latin typeface="Helvetica Neue"/>
                <a:cs typeface="Helvetica Neue"/>
              </a:rPr>
              <a:t>instanz</a:t>
            </a:r>
            <a:endParaRPr lang="de-DE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cxnSp>
        <p:nvCxnSpPr>
          <p:cNvPr id="52" name="Gerade Verbindung mit Pfeil 51"/>
          <p:cNvCxnSpPr/>
          <p:nvPr/>
        </p:nvCxnSpPr>
        <p:spPr>
          <a:xfrm>
            <a:off x="2515642" y="2323350"/>
            <a:ext cx="1" cy="606967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356100" y="2029244"/>
            <a:ext cx="1516238" cy="5882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4" name="Gerade Verbindung mit Pfeil 53"/>
          <p:cNvCxnSpPr/>
          <p:nvPr/>
        </p:nvCxnSpPr>
        <p:spPr>
          <a:xfrm>
            <a:off x="2515643" y="5141437"/>
            <a:ext cx="1" cy="764609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1356100" y="4775151"/>
            <a:ext cx="1516238" cy="58821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Oval 59"/>
          <p:cNvSpPr/>
          <p:nvPr/>
        </p:nvSpPr>
        <p:spPr>
          <a:xfrm>
            <a:off x="1356100" y="2029244"/>
            <a:ext cx="1516238" cy="5882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8" name="Gerade Verbindung mit Pfeil 57"/>
          <p:cNvCxnSpPr/>
          <p:nvPr/>
        </p:nvCxnSpPr>
        <p:spPr>
          <a:xfrm flipV="1">
            <a:off x="1891577" y="1858078"/>
            <a:ext cx="1" cy="465272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>
            <a:off x="2515644" y="1844277"/>
            <a:ext cx="0" cy="479073"/>
          </a:xfrm>
          <a:prstGeom prst="line">
            <a:avLst/>
          </a:prstGeom>
          <a:ln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6319676" y="2019399"/>
            <a:ext cx="1516238" cy="5882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31"/>
          <p:cNvCxnSpPr/>
          <p:nvPr/>
        </p:nvCxnSpPr>
        <p:spPr>
          <a:xfrm>
            <a:off x="7479220" y="1838314"/>
            <a:ext cx="0" cy="479073"/>
          </a:xfrm>
          <a:prstGeom prst="line">
            <a:avLst/>
          </a:prstGeom>
          <a:ln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V="1">
            <a:off x="6855153" y="1852115"/>
            <a:ext cx="1" cy="465272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Abgerundetes Rechteck 62"/>
          <p:cNvSpPr/>
          <p:nvPr/>
        </p:nvSpPr>
        <p:spPr>
          <a:xfrm>
            <a:off x="3659619" y="1990879"/>
            <a:ext cx="2005263" cy="601578"/>
          </a:xfrm>
          <a:prstGeom prst="roundRect">
            <a:avLst/>
          </a:prstGeom>
          <a:solidFill>
            <a:srgbClr val="F2DCDB"/>
          </a:solidFill>
          <a:ln>
            <a:solidFill>
              <a:srgbClr val="D996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Dienstprimitive des Dienstes N</a:t>
            </a:r>
          </a:p>
        </p:txBody>
      </p:sp>
      <p:sp>
        <p:nvSpPr>
          <p:cNvPr id="65" name="Oval 64"/>
          <p:cNvSpPr/>
          <p:nvPr/>
        </p:nvSpPr>
        <p:spPr>
          <a:xfrm>
            <a:off x="1356100" y="4769188"/>
            <a:ext cx="1516238" cy="5882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Oval 65"/>
          <p:cNvSpPr/>
          <p:nvPr/>
        </p:nvSpPr>
        <p:spPr>
          <a:xfrm>
            <a:off x="6319676" y="4775151"/>
            <a:ext cx="1516238" cy="5882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Gerade Verbindung mit Pfeil 27"/>
          <p:cNvCxnSpPr/>
          <p:nvPr/>
        </p:nvCxnSpPr>
        <p:spPr>
          <a:xfrm flipV="1">
            <a:off x="6855154" y="4060670"/>
            <a:ext cx="0" cy="1002624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7479218" y="4060670"/>
            <a:ext cx="0" cy="1002624"/>
          </a:xfrm>
          <a:prstGeom prst="line">
            <a:avLst/>
          </a:prstGeom>
          <a:ln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 flipV="1">
            <a:off x="1891578" y="4066633"/>
            <a:ext cx="0" cy="1002624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/>
          <p:nvPr/>
        </p:nvCxnSpPr>
        <p:spPr>
          <a:xfrm>
            <a:off x="2515642" y="4066633"/>
            <a:ext cx="0" cy="1002624"/>
          </a:xfrm>
          <a:prstGeom prst="line">
            <a:avLst/>
          </a:prstGeom>
          <a:ln>
            <a:solidFill>
              <a:srgbClr val="BFBFB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Abgerundetes Rechteck 66"/>
          <p:cNvSpPr/>
          <p:nvPr/>
        </p:nvSpPr>
        <p:spPr>
          <a:xfrm>
            <a:off x="3659619" y="5284778"/>
            <a:ext cx="2005263" cy="601578"/>
          </a:xfrm>
          <a:prstGeom prst="roundRect">
            <a:avLst/>
          </a:prstGeom>
          <a:solidFill>
            <a:srgbClr val="F2DCDB"/>
          </a:solidFill>
          <a:ln>
            <a:solidFill>
              <a:srgbClr val="D996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</a:rPr>
              <a:t>Dienstprimitive des Dienstes N-1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Protokollinstanzen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34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Schnittbildung in der Schichtenarchitektur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Systemschnitt </a:t>
            </a:r>
            <a:r>
              <a:rPr lang="mr-IN" dirty="0"/>
              <a:t>–</a:t>
            </a:r>
            <a:r>
              <a:rPr lang="de-DE" dirty="0"/>
              <a:t> zwischen Systemen</a:t>
            </a:r>
          </a:p>
          <a:p>
            <a:endParaRPr lang="de-DE" dirty="0"/>
          </a:p>
          <a:p>
            <a:r>
              <a:rPr lang="de-DE" dirty="0"/>
              <a:t>Dienstschnitt </a:t>
            </a:r>
            <a:r>
              <a:rPr lang="mr-IN" dirty="0"/>
              <a:t>–</a:t>
            </a:r>
            <a:r>
              <a:rPr lang="de-DE" dirty="0"/>
              <a:t> zwischen benachbarten Schichten</a:t>
            </a:r>
          </a:p>
          <a:p>
            <a:endParaRPr lang="de-DE" dirty="0"/>
          </a:p>
          <a:p>
            <a:r>
              <a:rPr lang="de-DE" dirty="0"/>
              <a:t>Protokollschnitt </a:t>
            </a:r>
            <a:r>
              <a:rPr lang="mr-IN" dirty="0"/>
              <a:t>–</a:t>
            </a:r>
            <a:r>
              <a:rPr lang="de-DE" dirty="0"/>
              <a:t> zwischen Peer </a:t>
            </a:r>
            <a:r>
              <a:rPr lang="de-DE"/>
              <a:t>Entities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9669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Dateneinheiten (1/4)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Innerhalb des ISO/OSI-Modells (nach unten, nach oben, und horizontal) unterscheiden wir allgemein zwischen </a:t>
            </a:r>
          </a:p>
          <a:p>
            <a:pPr lvl="1"/>
            <a:r>
              <a:rPr lang="de-DE" i="1" dirty="0"/>
              <a:t>Nutzdaten</a:t>
            </a:r>
          </a:p>
          <a:p>
            <a:pPr lvl="1"/>
            <a:r>
              <a:rPr lang="de-DE" i="1" dirty="0"/>
              <a:t>Steuerinformation</a:t>
            </a:r>
            <a:endParaRPr lang="de-DE" dirty="0"/>
          </a:p>
          <a:p>
            <a:r>
              <a:rPr lang="de-DE" dirty="0"/>
              <a:t>Welcher Teil </a:t>
            </a:r>
            <a:r>
              <a:rPr lang="de-DE" b="1" dirty="0"/>
              <a:t>Steuerinformation</a:t>
            </a:r>
            <a:r>
              <a:rPr lang="de-DE" dirty="0"/>
              <a:t> ist und welcher </a:t>
            </a:r>
            <a:r>
              <a:rPr lang="de-DE" b="1" dirty="0"/>
              <a:t>Nutzdaten</a:t>
            </a:r>
            <a:r>
              <a:rPr lang="de-DE" dirty="0"/>
              <a:t>, kommt darauf an</a:t>
            </a:r>
          </a:p>
          <a:p>
            <a:pPr lvl="1"/>
            <a:r>
              <a:rPr lang="de-DE" dirty="0"/>
              <a:t>auf welcher Schicht (in welcher Protokollinstanz) wir uns befinden</a:t>
            </a:r>
          </a:p>
          <a:p>
            <a:pPr lvl="1"/>
            <a:r>
              <a:rPr lang="de-DE" dirty="0"/>
              <a:t>ob wir die Kommunikation nach oben, nach unten, oder zur </a:t>
            </a:r>
            <a:r>
              <a:rPr lang="de-DE" i="1" dirty="0"/>
              <a:t>Peer </a:t>
            </a:r>
            <a:r>
              <a:rPr lang="de-DE" i="1" dirty="0" err="1"/>
              <a:t>Entity</a:t>
            </a:r>
            <a:r>
              <a:rPr lang="de-DE" i="1" dirty="0"/>
              <a:t> </a:t>
            </a:r>
            <a:r>
              <a:rPr lang="de-DE" dirty="0"/>
              <a:t>betrachten.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8125572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Dateneinheiten (2/4)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Horizontale Kommunikation (mit der </a:t>
            </a:r>
            <a:r>
              <a:rPr lang="de-DE" i="1" dirty="0"/>
              <a:t>Peer Entity</a:t>
            </a:r>
            <a:r>
              <a:rPr lang="de-DE" dirty="0"/>
              <a:t>):</a:t>
            </a:r>
          </a:p>
          <a:p>
            <a:pPr lvl="1"/>
            <a:r>
              <a:rPr lang="de-DE" dirty="0"/>
              <a:t>Steuerinformation „</a:t>
            </a:r>
            <a:r>
              <a:rPr lang="de-DE" b="1" dirty="0"/>
              <a:t>PCI</a:t>
            </a:r>
            <a:r>
              <a:rPr lang="de-DE" dirty="0"/>
              <a:t>“ (Protocol Control Information, deutsch: Protokoll-Steuer-Information).</a:t>
            </a:r>
          </a:p>
          <a:p>
            <a:pPr lvl="1"/>
            <a:r>
              <a:rPr lang="de-DE" dirty="0"/>
              <a:t>Nutzdaten „</a:t>
            </a:r>
            <a:r>
              <a:rPr lang="de-DE" b="1" dirty="0"/>
              <a:t>UD</a:t>
            </a:r>
            <a:r>
              <a:rPr lang="de-DE" dirty="0"/>
              <a:t>“ (User Data, deutsch: Benutzerdaten)</a:t>
            </a:r>
          </a:p>
          <a:p>
            <a:pPr lvl="1"/>
            <a:r>
              <a:rPr lang="de-DE" dirty="0"/>
              <a:t>Einheit aus PCI und UD </a:t>
            </a:r>
            <a:r>
              <a:rPr lang="de-DE" dirty="0">
                <a:sym typeface="Wingdings"/>
              </a:rPr>
              <a:t></a:t>
            </a:r>
            <a:r>
              <a:rPr lang="de-DE" dirty="0"/>
              <a:t> „</a:t>
            </a:r>
            <a:r>
              <a:rPr lang="de-DE" b="1" dirty="0"/>
              <a:t>PDU</a:t>
            </a:r>
            <a:r>
              <a:rPr lang="de-DE" dirty="0"/>
              <a:t>“ (Protocol Data Unit, deutsch: Protokoll-Dateneinheit)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2451794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Dateneinheiten (3/4)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Vertikale Kommunikation (nach unten, oder nach oben) mit einer Protokollinstanz einer benachbarten Schicht:</a:t>
            </a:r>
          </a:p>
          <a:p>
            <a:pPr lvl="1"/>
            <a:r>
              <a:rPr lang="de-DE" dirty="0"/>
              <a:t>Steuerinformation „</a:t>
            </a:r>
            <a:r>
              <a:rPr lang="de-DE" b="1" dirty="0"/>
              <a:t>ICI</a:t>
            </a:r>
            <a:r>
              <a:rPr lang="de-DE" dirty="0"/>
              <a:t>“ (Interface Control Information, deutsch: Schnittstellen-Steuerdaten)</a:t>
            </a:r>
          </a:p>
          <a:p>
            <a:pPr lvl="1"/>
            <a:r>
              <a:rPr lang="de-DE" dirty="0"/>
              <a:t>Nutzdaten „</a:t>
            </a:r>
            <a:r>
              <a:rPr lang="de-DE" b="1" dirty="0"/>
              <a:t>ID</a:t>
            </a:r>
            <a:r>
              <a:rPr lang="de-DE" dirty="0"/>
              <a:t>“ (Interface Data, deutsch: Schnittstellen-Daten)</a:t>
            </a:r>
          </a:p>
          <a:p>
            <a:pPr lvl="1"/>
            <a:r>
              <a:rPr lang="de-DE" dirty="0"/>
              <a:t>Einheit aus ICI und ID </a:t>
            </a:r>
            <a:r>
              <a:rPr lang="de-DE" dirty="0">
                <a:sym typeface="Wingdings"/>
              </a:rPr>
              <a:t></a:t>
            </a:r>
            <a:r>
              <a:rPr lang="de-DE" dirty="0"/>
              <a:t> „</a:t>
            </a:r>
            <a:r>
              <a:rPr lang="de-DE" b="1" dirty="0"/>
              <a:t>IDU</a:t>
            </a:r>
            <a:r>
              <a:rPr lang="de-DE" dirty="0"/>
              <a:t>“ (Interface Data Unit, deutsch: Schnittstellen-Dateneinheit)</a:t>
            </a: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3366838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Dateneinheiten (4/4)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SAP (Service Access Point): Interface/Schnittstelle</a:t>
            </a:r>
          </a:p>
          <a:p>
            <a:pPr lvl="1"/>
            <a:r>
              <a:rPr lang="de-DE" dirty="0"/>
              <a:t>ICI (Interface Control Information) wird also zur Ansteuerung eines SAP verwendet.</a:t>
            </a:r>
          </a:p>
          <a:p>
            <a:endParaRPr lang="de-DE" dirty="0"/>
          </a:p>
          <a:p>
            <a:r>
              <a:rPr lang="de-DE" dirty="0"/>
              <a:t>SDU (Service Data Unit): Wenn eine IDU die relevante Schnittstelle passiert hat, wird dessen ID auch als „SDU“ (Service Data Unit, deutsch: Dienst-Daten-Einheit) bezeichnet.</a:t>
            </a:r>
          </a:p>
          <a:p>
            <a:pPr lvl="1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0608917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Dateneinheiten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113667"/>
              </p:ext>
            </p:extLst>
          </p:nvPr>
        </p:nvGraphicFramePr>
        <p:xfrm>
          <a:off x="628650" y="1825625"/>
          <a:ext cx="7886700" cy="2199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89619346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01368117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9725051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520877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Kommunikation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Steuerinformation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Nutzdaten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Kombiniert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96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Peer-Instanzen</a:t>
                      </a:r>
                    </a:p>
                    <a:p>
                      <a:pPr algn="ctr"/>
                      <a:r>
                        <a:rPr lang="de-DE" dirty="0"/>
                        <a:t>(horizontal)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Protokoll-Steuer-Info</a:t>
                      </a:r>
                      <a:r>
                        <a:rPr lang="de-DE" baseline="0" dirty="0"/>
                        <a:t> (</a:t>
                      </a:r>
                      <a:r>
                        <a:rPr lang="de-DE" dirty="0"/>
                        <a:t>PCI)</a:t>
                      </a:r>
                    </a:p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Benutzer Daten</a:t>
                      </a:r>
                    </a:p>
                    <a:p>
                      <a:pPr algn="ctr"/>
                      <a:r>
                        <a:rPr lang="de-DE" dirty="0"/>
                        <a:t>(UD)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Protokoll Dateneinheit (PDU)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906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Benachbarte Instanzen</a:t>
                      </a:r>
                    </a:p>
                    <a:p>
                      <a:pPr algn="ctr"/>
                      <a:r>
                        <a:rPr lang="de-DE" dirty="0"/>
                        <a:t>(vertikal)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Interface Steuerdaten </a:t>
                      </a:r>
                    </a:p>
                    <a:p>
                      <a:pPr algn="ctr"/>
                      <a:r>
                        <a:rPr lang="de-DE" dirty="0"/>
                        <a:t>(ICI)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Interface Daten (ID)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Interface Dateneinheit</a:t>
                      </a:r>
                      <a:r>
                        <a:rPr lang="de-DE" baseline="0" dirty="0"/>
                        <a:t> </a:t>
                      </a:r>
                    </a:p>
                    <a:p>
                      <a:pPr algn="ctr"/>
                      <a:r>
                        <a:rPr lang="de-DE" baseline="0" dirty="0"/>
                        <a:t>(IDU)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83958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119</a:t>
            </a:fld>
            <a:endParaRPr lang="de-DE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28650" y="4160201"/>
            <a:ext cx="7886700" cy="2016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r>
              <a:rPr lang="de-DE" dirty="0"/>
              <a:t>In der Praxis: Teile der PCI dienen auch als ICI, sodass die ICI nicht separat hinzugefügt werden muss.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940734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bedeutet diese Gesetzesänderung für unsere Kommunikation?</a:t>
            </a:r>
          </a:p>
          <a:p>
            <a:r>
              <a:rPr lang="de-DE" dirty="0"/>
              <a:t>Was regelt das Telekommunikationsgesetz?</a:t>
            </a:r>
          </a:p>
          <a:p>
            <a:r>
              <a:rPr lang="de-DE" dirty="0"/>
              <a:t>Was sind Bestandsdaten, Verkehrsdaten und Steuerdaten?</a:t>
            </a:r>
          </a:p>
          <a:p>
            <a:r>
              <a:rPr lang="de-DE" dirty="0"/>
              <a:t>Was ist das OSI-Modell für Netzwerkprotokolle?</a:t>
            </a:r>
          </a:p>
          <a:p>
            <a:r>
              <a:rPr lang="de-DE" dirty="0"/>
              <a:t>Was passiert auf der hohen „Sitzungsschicht“?</a:t>
            </a:r>
          </a:p>
          <a:p>
            <a:r>
              <a:rPr lang="de-DE" dirty="0"/>
              <a:t>Was sind Verbindungsdaten?</a:t>
            </a:r>
          </a:p>
          <a:p>
            <a:r>
              <a:rPr lang="de-DE" dirty="0"/>
              <a:t>Was ist der IP-Header?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085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120</a:t>
            </a:fld>
            <a:endParaRPr lang="de-DE" dirty="0"/>
          </a:p>
        </p:txBody>
      </p:sp>
      <p:cxnSp>
        <p:nvCxnSpPr>
          <p:cNvPr id="116" name="Gerade Verbindung mit Pfeil 115"/>
          <p:cNvCxnSpPr>
            <a:endCxn id="108" idx="1"/>
          </p:cNvCxnSpPr>
          <p:nvPr/>
        </p:nvCxnSpPr>
        <p:spPr>
          <a:xfrm flipV="1">
            <a:off x="5799034" y="4974775"/>
            <a:ext cx="903375" cy="19365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Rechnernetze und verteilte Systeme                (Prof. Dr. D. Kranzlmüller)</a:t>
            </a:r>
          </a:p>
        </p:txBody>
      </p:sp>
      <p:sp useBgFill="1">
        <p:nvSpPr>
          <p:cNvPr id="4" name="Rechteck 3"/>
          <p:cNvSpPr/>
          <p:nvPr/>
        </p:nvSpPr>
        <p:spPr>
          <a:xfrm>
            <a:off x="3174750" y="6015459"/>
            <a:ext cx="5969250" cy="842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2841622" y="2221140"/>
            <a:ext cx="3083061" cy="796299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1094088" y="1926442"/>
            <a:ext cx="6968960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2362785" y="777023"/>
            <a:ext cx="0" cy="4988577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bgerundetes Rechteck 12"/>
          <p:cNvSpPr/>
          <p:nvPr/>
        </p:nvSpPr>
        <p:spPr>
          <a:xfrm>
            <a:off x="2732412" y="887005"/>
            <a:ext cx="3083061" cy="796299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(N)-IDU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2455144" y="3379112"/>
            <a:ext cx="1364726" cy="796299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rgbClr val="000000"/>
                </a:solidFill>
              </a:rPr>
              <a:t>(N)-PCI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4159681" y="3379112"/>
            <a:ext cx="1639353" cy="796299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(N)-SDU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323482" y="6015459"/>
            <a:ext cx="2186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IDU: Interface Data Unit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323482" y="6274807"/>
            <a:ext cx="2958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ICI: Interface </a:t>
            </a:r>
            <a:r>
              <a:rPr lang="de-DE" sz="1600" dirty="0" err="1"/>
              <a:t>Control</a:t>
            </a:r>
            <a:r>
              <a:rPr lang="de-DE" sz="1600" dirty="0"/>
              <a:t> Information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316068" y="6519446"/>
            <a:ext cx="2965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PCI: Protocol </a:t>
            </a:r>
            <a:r>
              <a:rPr lang="de-DE" sz="1600" dirty="0" err="1"/>
              <a:t>Control</a:t>
            </a:r>
            <a:r>
              <a:rPr lang="de-DE" sz="1600" dirty="0"/>
              <a:t> Information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824621" y="6015459"/>
            <a:ext cx="2074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SDU: Service Data Unit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824621" y="6274807"/>
            <a:ext cx="136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UD: User Data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824621" y="6519446"/>
            <a:ext cx="2194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PDU: Protocol Data Unit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098914" y="1618128"/>
            <a:ext cx="129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Schicht (N+1)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098914" y="3430721"/>
            <a:ext cx="96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Schicht N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1098914" y="5598153"/>
            <a:ext cx="129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Schicht (N-1)</a:t>
            </a:r>
          </a:p>
        </p:txBody>
      </p:sp>
      <p:cxnSp>
        <p:nvCxnSpPr>
          <p:cNvPr id="39" name="Gerade Verbindung mit Pfeil 38"/>
          <p:cNvCxnSpPr/>
          <p:nvPr/>
        </p:nvCxnSpPr>
        <p:spPr>
          <a:xfrm>
            <a:off x="1094088" y="5668713"/>
            <a:ext cx="6968960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uppierung 45"/>
          <p:cNvGrpSpPr/>
          <p:nvPr/>
        </p:nvGrpSpPr>
        <p:grpSpPr>
          <a:xfrm>
            <a:off x="3608214" y="1774024"/>
            <a:ext cx="1249772" cy="279138"/>
            <a:chOff x="3608214" y="1774024"/>
            <a:chExt cx="1249772" cy="279138"/>
          </a:xfrm>
        </p:grpSpPr>
        <p:sp>
          <p:nvSpPr>
            <p:cNvPr id="44" name="Oval 43"/>
            <p:cNvSpPr/>
            <p:nvPr/>
          </p:nvSpPr>
          <p:spPr>
            <a:xfrm>
              <a:off x="3608214" y="1774024"/>
              <a:ext cx="1249772" cy="2721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5" name="Gerade Verbindung mit Pfeil 44"/>
            <p:cNvCxnSpPr/>
            <p:nvPr/>
          </p:nvCxnSpPr>
          <p:spPr>
            <a:xfrm>
              <a:off x="4240313" y="1779562"/>
              <a:ext cx="0" cy="27360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ung 47"/>
          <p:cNvGrpSpPr/>
          <p:nvPr/>
        </p:nvGrpSpPr>
        <p:grpSpPr>
          <a:xfrm>
            <a:off x="2839592" y="2221140"/>
            <a:ext cx="3085091" cy="816459"/>
            <a:chOff x="2713944" y="2259058"/>
            <a:chExt cx="3085091" cy="816459"/>
          </a:xfrm>
        </p:grpSpPr>
        <p:sp>
          <p:nvSpPr>
            <p:cNvPr id="49" name="Abgerundetes Rechteck 48"/>
            <p:cNvSpPr/>
            <p:nvPr/>
          </p:nvSpPr>
          <p:spPr>
            <a:xfrm>
              <a:off x="2715974" y="2259058"/>
              <a:ext cx="3083061" cy="7962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2713944" y="2479609"/>
              <a:ext cx="110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(N)-ICI</a:t>
              </a:r>
            </a:p>
          </p:txBody>
        </p:sp>
        <p:cxnSp>
          <p:nvCxnSpPr>
            <p:cNvPr id="51" name="Gerade Verbindung mit Pfeil 50"/>
            <p:cNvCxnSpPr/>
            <p:nvPr/>
          </p:nvCxnSpPr>
          <p:spPr>
            <a:xfrm>
              <a:off x="3819870" y="2279917"/>
              <a:ext cx="0" cy="79560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/>
            <p:cNvSpPr txBox="1"/>
            <p:nvPr/>
          </p:nvSpPr>
          <p:spPr>
            <a:xfrm>
              <a:off x="3819870" y="2479609"/>
              <a:ext cx="1979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(N)-ID</a:t>
              </a:r>
            </a:p>
          </p:txBody>
        </p:sp>
      </p:grpSp>
      <p:grpSp>
        <p:nvGrpSpPr>
          <p:cNvPr id="53" name="Gruppierung 52"/>
          <p:cNvGrpSpPr/>
          <p:nvPr/>
        </p:nvGrpSpPr>
        <p:grpSpPr>
          <a:xfrm>
            <a:off x="2790856" y="2285677"/>
            <a:ext cx="3085091" cy="816459"/>
            <a:chOff x="2713944" y="2259058"/>
            <a:chExt cx="3085091" cy="816459"/>
          </a:xfrm>
        </p:grpSpPr>
        <p:sp>
          <p:nvSpPr>
            <p:cNvPr id="54" name="Abgerundetes Rechteck 53"/>
            <p:cNvSpPr/>
            <p:nvPr/>
          </p:nvSpPr>
          <p:spPr>
            <a:xfrm>
              <a:off x="2715974" y="2259058"/>
              <a:ext cx="3083061" cy="7962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2713944" y="2479609"/>
              <a:ext cx="110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(N)-ICI</a:t>
              </a:r>
            </a:p>
          </p:txBody>
        </p:sp>
        <p:cxnSp>
          <p:nvCxnSpPr>
            <p:cNvPr id="56" name="Gerade Verbindung mit Pfeil 55"/>
            <p:cNvCxnSpPr/>
            <p:nvPr/>
          </p:nvCxnSpPr>
          <p:spPr>
            <a:xfrm>
              <a:off x="3819870" y="2279917"/>
              <a:ext cx="0" cy="79560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/>
            <p:cNvSpPr txBox="1"/>
            <p:nvPr/>
          </p:nvSpPr>
          <p:spPr>
            <a:xfrm>
              <a:off x="3819870" y="2479609"/>
              <a:ext cx="1979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(N)-ID</a:t>
              </a:r>
            </a:p>
          </p:txBody>
        </p:sp>
      </p:grpSp>
      <p:sp>
        <p:nvSpPr>
          <p:cNvPr id="58" name="Abgerundetes Rechteck 57"/>
          <p:cNvSpPr/>
          <p:nvPr/>
        </p:nvSpPr>
        <p:spPr>
          <a:xfrm>
            <a:off x="2790856" y="2285677"/>
            <a:ext cx="3083061" cy="796299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7" name="Gruppierung 46"/>
          <p:cNvGrpSpPr/>
          <p:nvPr/>
        </p:nvGrpSpPr>
        <p:grpSpPr>
          <a:xfrm>
            <a:off x="2730382" y="2345632"/>
            <a:ext cx="3085091" cy="816459"/>
            <a:chOff x="2713944" y="2259058"/>
            <a:chExt cx="3085091" cy="816459"/>
          </a:xfrm>
        </p:grpSpPr>
        <p:sp>
          <p:nvSpPr>
            <p:cNvPr id="14" name="Abgerundetes Rechteck 13"/>
            <p:cNvSpPr/>
            <p:nvPr/>
          </p:nvSpPr>
          <p:spPr>
            <a:xfrm>
              <a:off x="2715974" y="2259058"/>
              <a:ext cx="3083061" cy="7962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713944" y="2479609"/>
              <a:ext cx="1105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(N)-ICI</a:t>
              </a:r>
            </a:p>
          </p:txBody>
        </p:sp>
        <p:cxnSp>
          <p:nvCxnSpPr>
            <p:cNvPr id="41" name="Gerade Verbindung mit Pfeil 40"/>
            <p:cNvCxnSpPr/>
            <p:nvPr/>
          </p:nvCxnSpPr>
          <p:spPr>
            <a:xfrm>
              <a:off x="3819870" y="2279917"/>
              <a:ext cx="0" cy="79560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/>
            <p:cNvSpPr txBox="1"/>
            <p:nvPr/>
          </p:nvSpPr>
          <p:spPr>
            <a:xfrm>
              <a:off x="3819870" y="2479609"/>
              <a:ext cx="19791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(N)-ID</a:t>
              </a:r>
            </a:p>
          </p:txBody>
        </p:sp>
      </p:grpSp>
      <p:cxnSp>
        <p:nvCxnSpPr>
          <p:cNvPr id="59" name="Gerade Verbindung mit Pfeil 58"/>
          <p:cNvCxnSpPr/>
          <p:nvPr/>
        </p:nvCxnSpPr>
        <p:spPr>
          <a:xfrm>
            <a:off x="4016927" y="1683304"/>
            <a:ext cx="0" cy="239363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 flipH="1">
            <a:off x="3618446" y="2046418"/>
            <a:ext cx="368722" cy="299214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/>
          <p:nvPr/>
        </p:nvCxnSpPr>
        <p:spPr>
          <a:xfrm>
            <a:off x="4016927" y="1683304"/>
            <a:ext cx="0" cy="239363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/>
          <p:cNvCxnSpPr/>
          <p:nvPr/>
        </p:nvCxnSpPr>
        <p:spPr>
          <a:xfrm flipH="1">
            <a:off x="3618446" y="2046418"/>
            <a:ext cx="368722" cy="299214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/>
          <p:cNvCxnSpPr/>
          <p:nvPr/>
        </p:nvCxnSpPr>
        <p:spPr>
          <a:xfrm flipH="1">
            <a:off x="4432606" y="1683304"/>
            <a:ext cx="0" cy="239363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/>
          <p:nvPr/>
        </p:nvCxnSpPr>
        <p:spPr>
          <a:xfrm>
            <a:off x="4453471" y="2041159"/>
            <a:ext cx="368722" cy="299214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flipH="1">
            <a:off x="4432606" y="1683304"/>
            <a:ext cx="0" cy="239363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>
            <a:off x="4453471" y="2041159"/>
            <a:ext cx="368722" cy="299214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hteck 70"/>
          <p:cNvSpPr/>
          <p:nvPr/>
        </p:nvSpPr>
        <p:spPr>
          <a:xfrm>
            <a:off x="3840028" y="2344657"/>
            <a:ext cx="1959006" cy="795600"/>
          </a:xfrm>
          <a:prstGeom prst="rect">
            <a:avLst/>
          </a:prstGeom>
          <a:noFill/>
          <a:ln w="12700" cmpd="sng">
            <a:solidFill>
              <a:srgbClr val="E46C0A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72" name="Gerade Verbindung mit Pfeil 71"/>
          <p:cNvCxnSpPr>
            <a:endCxn id="75" idx="1"/>
          </p:cNvCxnSpPr>
          <p:nvPr/>
        </p:nvCxnSpPr>
        <p:spPr>
          <a:xfrm flipV="1">
            <a:off x="5799034" y="2776704"/>
            <a:ext cx="822743" cy="367097"/>
          </a:xfrm>
          <a:prstGeom prst="straightConnector1">
            <a:avLst/>
          </a:prstGeom>
          <a:ln w="19050" cmpd="sng">
            <a:solidFill>
              <a:srgbClr val="E46C0A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feld 74"/>
          <p:cNvSpPr txBox="1"/>
          <p:nvPr/>
        </p:nvSpPr>
        <p:spPr>
          <a:xfrm>
            <a:off x="6621777" y="2607427"/>
            <a:ext cx="1802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Zu sendende Daten</a:t>
            </a:r>
          </a:p>
        </p:txBody>
      </p:sp>
      <p:sp>
        <p:nvSpPr>
          <p:cNvPr id="76" name="Rechteck 75"/>
          <p:cNvSpPr/>
          <p:nvPr/>
        </p:nvSpPr>
        <p:spPr>
          <a:xfrm>
            <a:off x="2729703" y="2336899"/>
            <a:ext cx="1110325" cy="795600"/>
          </a:xfrm>
          <a:prstGeom prst="rect">
            <a:avLst/>
          </a:prstGeom>
          <a:noFill/>
          <a:ln w="12700" cmpd="sng">
            <a:solidFill>
              <a:srgbClr val="29C02E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78" name="Gerade Verbindung mit Pfeil 77"/>
          <p:cNvCxnSpPr/>
          <p:nvPr/>
        </p:nvCxnSpPr>
        <p:spPr>
          <a:xfrm flipH="1">
            <a:off x="3840028" y="3162091"/>
            <a:ext cx="0" cy="159963"/>
          </a:xfrm>
          <a:prstGeom prst="straightConnector1">
            <a:avLst/>
          </a:prstGeom>
          <a:ln w="19050" cmpd="sng">
            <a:solidFill>
              <a:srgbClr val="29C02E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flipV="1">
            <a:off x="3841243" y="3322054"/>
            <a:ext cx="3082899" cy="0"/>
          </a:xfrm>
          <a:prstGeom prst="straightConnector1">
            <a:avLst/>
          </a:prstGeom>
          <a:ln w="19050" cmpd="sng">
            <a:solidFill>
              <a:srgbClr val="29C02E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feld 83"/>
          <p:cNvSpPr txBox="1"/>
          <p:nvPr/>
        </p:nvSpPr>
        <p:spPr>
          <a:xfrm>
            <a:off x="6864410" y="3021496"/>
            <a:ext cx="22795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29C02E"/>
                </a:solidFill>
              </a:rPr>
              <a:t>Zur Ansteuerung des SAP </a:t>
            </a:r>
          </a:p>
          <a:p>
            <a:r>
              <a:rPr lang="de-DE" sz="1600" dirty="0">
                <a:solidFill>
                  <a:srgbClr val="29C02E"/>
                </a:solidFill>
              </a:rPr>
              <a:t>der Schicht N</a:t>
            </a:r>
          </a:p>
        </p:txBody>
      </p:sp>
      <p:cxnSp>
        <p:nvCxnSpPr>
          <p:cNvPr id="85" name="Gerade Verbindung mit Pfeil 84"/>
          <p:cNvCxnSpPr/>
          <p:nvPr/>
        </p:nvCxnSpPr>
        <p:spPr>
          <a:xfrm flipH="1">
            <a:off x="4947843" y="3143801"/>
            <a:ext cx="0" cy="239363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/>
          <p:cNvCxnSpPr/>
          <p:nvPr/>
        </p:nvCxnSpPr>
        <p:spPr>
          <a:xfrm flipH="1">
            <a:off x="4947843" y="3143801"/>
            <a:ext cx="0" cy="239363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uppierung 93"/>
          <p:cNvGrpSpPr/>
          <p:nvPr/>
        </p:nvGrpSpPr>
        <p:grpSpPr>
          <a:xfrm>
            <a:off x="2715973" y="4669322"/>
            <a:ext cx="3083061" cy="796299"/>
            <a:chOff x="2715973" y="4669322"/>
            <a:chExt cx="3083061" cy="796299"/>
          </a:xfrm>
        </p:grpSpPr>
        <p:sp>
          <p:nvSpPr>
            <p:cNvPr id="21" name="Abgerundetes Rechteck 20"/>
            <p:cNvSpPr/>
            <p:nvPr/>
          </p:nvSpPr>
          <p:spPr>
            <a:xfrm>
              <a:off x="2715973" y="4669322"/>
              <a:ext cx="3083061" cy="7962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87" name="Gerade Verbindung mit Pfeil 86"/>
            <p:cNvCxnSpPr/>
            <p:nvPr/>
          </p:nvCxnSpPr>
          <p:spPr>
            <a:xfrm>
              <a:off x="3820024" y="4669322"/>
              <a:ext cx="0" cy="79560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Gerade Verbindung mit Pfeil 87"/>
          <p:cNvCxnSpPr/>
          <p:nvPr/>
        </p:nvCxnSpPr>
        <p:spPr>
          <a:xfrm>
            <a:off x="5058270" y="4175411"/>
            <a:ext cx="0" cy="493911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/>
          <p:cNvCxnSpPr/>
          <p:nvPr/>
        </p:nvCxnSpPr>
        <p:spPr>
          <a:xfrm>
            <a:off x="5058270" y="4175411"/>
            <a:ext cx="0" cy="493911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>
            <a:off x="3174750" y="4175411"/>
            <a:ext cx="0" cy="493911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/>
          <p:cNvCxnSpPr/>
          <p:nvPr/>
        </p:nvCxnSpPr>
        <p:spPr>
          <a:xfrm>
            <a:off x="3174750" y="4175411"/>
            <a:ext cx="0" cy="493911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feld 94"/>
          <p:cNvSpPr txBox="1"/>
          <p:nvPr/>
        </p:nvSpPr>
        <p:spPr>
          <a:xfrm>
            <a:off x="2715973" y="4876512"/>
            <a:ext cx="1103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(N)-PCI</a:t>
            </a:r>
          </a:p>
        </p:txBody>
      </p:sp>
      <p:sp>
        <p:nvSpPr>
          <p:cNvPr id="96" name="Textfeld 95"/>
          <p:cNvSpPr txBox="1"/>
          <p:nvPr/>
        </p:nvSpPr>
        <p:spPr>
          <a:xfrm>
            <a:off x="3820024" y="4876512"/>
            <a:ext cx="762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(N)-UD</a:t>
            </a:r>
          </a:p>
        </p:txBody>
      </p:sp>
      <p:sp>
        <p:nvSpPr>
          <p:cNvPr id="97" name="Textfeld 96"/>
          <p:cNvSpPr txBox="1"/>
          <p:nvPr/>
        </p:nvSpPr>
        <p:spPr>
          <a:xfrm>
            <a:off x="4930788" y="4665165"/>
            <a:ext cx="868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(N)-PDU</a:t>
            </a:r>
          </a:p>
        </p:txBody>
      </p:sp>
      <p:sp>
        <p:nvSpPr>
          <p:cNvPr id="104" name="Rechteck 103"/>
          <p:cNvSpPr/>
          <p:nvPr/>
        </p:nvSpPr>
        <p:spPr>
          <a:xfrm>
            <a:off x="4961432" y="4665165"/>
            <a:ext cx="837602" cy="338554"/>
          </a:xfrm>
          <a:prstGeom prst="rect">
            <a:avLst/>
          </a:prstGeom>
          <a:noFill/>
          <a:ln w="12700" cmpd="sng">
            <a:solidFill>
              <a:srgbClr val="E46C0A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05" name="Gerade Verbindung mit Pfeil 104"/>
          <p:cNvCxnSpPr/>
          <p:nvPr/>
        </p:nvCxnSpPr>
        <p:spPr>
          <a:xfrm>
            <a:off x="5799034" y="4669488"/>
            <a:ext cx="994084" cy="0"/>
          </a:xfrm>
          <a:prstGeom prst="straightConnector1">
            <a:avLst/>
          </a:prstGeom>
          <a:ln w="19050" cmpd="sng">
            <a:solidFill>
              <a:srgbClr val="E46C0A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feld 107"/>
          <p:cNvSpPr txBox="1"/>
          <p:nvPr/>
        </p:nvSpPr>
        <p:spPr>
          <a:xfrm>
            <a:off x="6702409" y="4805498"/>
            <a:ext cx="2422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Dateneinheit der Schicht N</a:t>
            </a:r>
          </a:p>
        </p:txBody>
      </p:sp>
      <p:grpSp>
        <p:nvGrpSpPr>
          <p:cNvPr id="111" name="Gruppierung 110"/>
          <p:cNvGrpSpPr/>
          <p:nvPr/>
        </p:nvGrpSpPr>
        <p:grpSpPr>
          <a:xfrm>
            <a:off x="3534795" y="5534570"/>
            <a:ext cx="1249772" cy="279138"/>
            <a:chOff x="3608214" y="1774024"/>
            <a:chExt cx="1249772" cy="279138"/>
          </a:xfrm>
        </p:grpSpPr>
        <p:sp>
          <p:nvSpPr>
            <p:cNvPr id="112" name="Oval 111"/>
            <p:cNvSpPr/>
            <p:nvPr/>
          </p:nvSpPr>
          <p:spPr>
            <a:xfrm>
              <a:off x="3608214" y="1774024"/>
              <a:ext cx="1249772" cy="2721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3" name="Gerade Verbindung mit Pfeil 112"/>
            <p:cNvCxnSpPr/>
            <p:nvPr/>
          </p:nvCxnSpPr>
          <p:spPr>
            <a:xfrm>
              <a:off x="4240313" y="1779562"/>
              <a:ext cx="0" cy="27360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feld 120"/>
          <p:cNvSpPr txBox="1"/>
          <p:nvPr/>
        </p:nvSpPr>
        <p:spPr>
          <a:xfrm>
            <a:off x="6717804" y="4477809"/>
            <a:ext cx="1138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N-Protokoll</a:t>
            </a:r>
          </a:p>
        </p:txBody>
      </p:sp>
    </p:spTree>
    <p:extLst>
      <p:ext uri="{BB962C8B-B14F-4D97-AF65-F5344CB8AC3E}">
        <p14:creationId xmlns:p14="http://schemas.microsoft.com/office/powerpoint/2010/main" val="54165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3B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3B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3B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3B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3B3B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19" grpId="0" animBg="1"/>
      <p:bldP spid="20" grpId="0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3" grpId="0"/>
      <p:bldP spid="37" grpId="0"/>
      <p:bldP spid="38" grpId="0"/>
      <p:bldP spid="58" grpId="0" animBg="1"/>
      <p:bldP spid="71" grpId="0" animBg="1"/>
      <p:bldP spid="71" grpId="1" animBg="1"/>
      <p:bldP spid="75" grpId="0"/>
      <p:bldP spid="75" grpId="1"/>
      <p:bldP spid="76" grpId="0" animBg="1"/>
      <p:bldP spid="76" grpId="1" animBg="1"/>
      <p:bldP spid="84" grpId="0"/>
      <p:bldP spid="84" grpId="1"/>
      <p:bldP spid="95" grpId="0"/>
      <p:bldP spid="96" grpId="0"/>
      <p:bldP spid="97" grpId="0"/>
      <p:bldP spid="104" grpId="0" animBg="1"/>
      <p:bldP spid="104" grpId="1" animBg="1"/>
      <p:bldP spid="108" grpId="0"/>
      <p:bldP spid="108" grpId="1"/>
      <p:bldP spid="121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des Datenflusses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(N)-IDU steuert SAP der Schicht N </a:t>
            </a:r>
          </a:p>
          <a:p>
            <a:pPr lvl="1"/>
            <a:r>
              <a:rPr lang="de-DE" dirty="0"/>
              <a:t>(N)-IDU = (N)-ICI + (N)-ID</a:t>
            </a:r>
          </a:p>
          <a:p>
            <a:pPr lvl="1"/>
            <a:r>
              <a:rPr lang="de-DE" dirty="0"/>
              <a:t>(N)-ID = (N+1)-PDU</a:t>
            </a:r>
          </a:p>
          <a:p>
            <a:r>
              <a:rPr lang="de-DE" dirty="0"/>
              <a:t>Nach Passieren der Schnittstelle:</a:t>
            </a:r>
          </a:p>
          <a:p>
            <a:pPr lvl="1"/>
            <a:r>
              <a:rPr lang="de-DE" dirty="0"/>
              <a:t>(N)-ICI des (N)-IDU wird nicht mehr gebraucht</a:t>
            </a:r>
          </a:p>
          <a:p>
            <a:pPr lvl="1"/>
            <a:r>
              <a:rPr lang="de-DE" dirty="0"/>
              <a:t>(N)-ID des (N)-IDU wird zu (N)-SDU</a:t>
            </a:r>
          </a:p>
          <a:p>
            <a:r>
              <a:rPr lang="de-DE" dirty="0"/>
              <a:t>(N)-SDU entspricht (N)-UD </a:t>
            </a:r>
          </a:p>
          <a:p>
            <a:r>
              <a:rPr lang="de-DE" dirty="0"/>
              <a:t>(N)-PDU ist (N)-PCI + (N)-UD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428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122</a:t>
            </a:fld>
            <a:endParaRPr lang="de-DE"/>
          </a:p>
        </p:txBody>
      </p:sp>
      <p:grpSp>
        <p:nvGrpSpPr>
          <p:cNvPr id="162" name="Gruppierung 161"/>
          <p:cNvGrpSpPr/>
          <p:nvPr/>
        </p:nvGrpSpPr>
        <p:grpSpPr>
          <a:xfrm>
            <a:off x="2184415" y="3279748"/>
            <a:ext cx="2490946" cy="804729"/>
            <a:chOff x="2836066" y="3430152"/>
            <a:chExt cx="2490946" cy="804729"/>
          </a:xfrm>
        </p:grpSpPr>
        <p:sp>
          <p:nvSpPr>
            <p:cNvPr id="80" name="Abgerundetes Rechteck 79"/>
            <p:cNvSpPr/>
            <p:nvPr/>
          </p:nvSpPr>
          <p:spPr>
            <a:xfrm>
              <a:off x="2836066" y="3489421"/>
              <a:ext cx="2458251" cy="7111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585986" y="3430152"/>
              <a:ext cx="741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/>
                <a:t>(N)-PCI</a:t>
              </a:r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2862525" y="3711661"/>
              <a:ext cx="1753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Barcode</a:t>
              </a:r>
            </a:p>
            <a:p>
              <a:r>
                <a:rPr lang="de-DE" sz="1400" dirty="0"/>
                <a:t>(zur Paketverfolgung)</a:t>
              </a:r>
            </a:p>
          </p:txBody>
        </p:sp>
      </p:grpSp>
      <p:sp>
        <p:nvSpPr>
          <p:cNvPr id="7" name="Abgerundetes Rechteck 6"/>
          <p:cNvSpPr/>
          <p:nvPr/>
        </p:nvSpPr>
        <p:spPr>
          <a:xfrm>
            <a:off x="2273884" y="179978"/>
            <a:ext cx="5076913" cy="1859054"/>
          </a:xfrm>
          <a:prstGeom prst="roundRect">
            <a:avLst>
              <a:gd name="adj" fmla="val 11113"/>
            </a:avLst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1" name="Abgerundetes Rechteck 60"/>
          <p:cNvSpPr/>
          <p:nvPr/>
        </p:nvSpPr>
        <p:spPr>
          <a:xfrm>
            <a:off x="4405280" y="447090"/>
            <a:ext cx="2856047" cy="1554701"/>
          </a:xfrm>
          <a:prstGeom prst="roundRect">
            <a:avLst/>
          </a:prstGeom>
          <a:solidFill>
            <a:srgbClr val="FFE6DA"/>
          </a:solidFill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878769" y="2219197"/>
            <a:ext cx="6580768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>
            <a:off x="2147466" y="385892"/>
            <a:ext cx="0" cy="5900304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710481" y="1132853"/>
            <a:ext cx="129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Schicht (N+1)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17142" y="3609912"/>
            <a:ext cx="96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Schicht 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54080" y="5947642"/>
            <a:ext cx="129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Schicht (N-1)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878769" y="5334910"/>
            <a:ext cx="6580768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ierung 11"/>
          <p:cNvGrpSpPr/>
          <p:nvPr/>
        </p:nvGrpSpPr>
        <p:grpSpPr>
          <a:xfrm>
            <a:off x="3392895" y="2066779"/>
            <a:ext cx="1249772" cy="279138"/>
            <a:chOff x="3608214" y="1774024"/>
            <a:chExt cx="1249772" cy="279138"/>
          </a:xfrm>
        </p:grpSpPr>
        <p:sp>
          <p:nvSpPr>
            <p:cNvPr id="13" name="Oval 12"/>
            <p:cNvSpPr/>
            <p:nvPr/>
          </p:nvSpPr>
          <p:spPr>
            <a:xfrm>
              <a:off x="3608214" y="1774024"/>
              <a:ext cx="1249772" cy="2721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>
              <a:off x="4240313" y="1779562"/>
              <a:ext cx="0" cy="27360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/>
          <p:cNvSpPr/>
          <p:nvPr/>
        </p:nvSpPr>
        <p:spPr>
          <a:xfrm>
            <a:off x="4278378" y="5200767"/>
            <a:ext cx="1249772" cy="2721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7" name="Gruppierung 156"/>
          <p:cNvGrpSpPr/>
          <p:nvPr/>
        </p:nvGrpSpPr>
        <p:grpSpPr>
          <a:xfrm>
            <a:off x="2377428" y="608467"/>
            <a:ext cx="1483235" cy="1156327"/>
            <a:chOff x="3029079" y="758871"/>
            <a:chExt cx="1483235" cy="1156327"/>
          </a:xfrm>
        </p:grpSpPr>
        <p:sp>
          <p:nvSpPr>
            <p:cNvPr id="23" name="Abgerundetes Rechteck 22"/>
            <p:cNvSpPr/>
            <p:nvPr/>
          </p:nvSpPr>
          <p:spPr>
            <a:xfrm>
              <a:off x="3029080" y="780345"/>
              <a:ext cx="1483234" cy="113485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19" name="Bild 18" descr="mone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342" y="1544712"/>
              <a:ext cx="708383" cy="310559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3029079" y="758871"/>
              <a:ext cx="1483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u="sng" dirty="0">
                  <a:solidFill>
                    <a:schemeClr val="accent3">
                      <a:lumMod val="75000"/>
                    </a:schemeClr>
                  </a:solidFill>
                </a:rPr>
                <a:t>Gebühr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029079" y="988628"/>
              <a:ext cx="1369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normal = billig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047549" y="1234388"/>
              <a:ext cx="1464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express = teuer</a:t>
              </a:r>
            </a:p>
          </p:txBody>
        </p:sp>
      </p:grpSp>
      <p:grpSp>
        <p:nvGrpSpPr>
          <p:cNvPr id="34" name="Gruppierung 33"/>
          <p:cNvGrpSpPr/>
          <p:nvPr/>
        </p:nvGrpSpPr>
        <p:grpSpPr>
          <a:xfrm>
            <a:off x="5062979" y="638408"/>
            <a:ext cx="1117600" cy="1173109"/>
            <a:chOff x="5494867" y="2612490"/>
            <a:chExt cx="1299580" cy="1364128"/>
          </a:xfrm>
        </p:grpSpPr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4867" y="2612490"/>
              <a:ext cx="1298650" cy="1364128"/>
            </a:xfrm>
            <a:prstGeom prst="rect">
              <a:avLst/>
            </a:prstGeom>
          </p:spPr>
        </p:pic>
        <p:sp>
          <p:nvSpPr>
            <p:cNvPr id="32" name="Parallelogramm 26"/>
            <p:cNvSpPr/>
            <p:nvPr/>
          </p:nvSpPr>
          <p:spPr>
            <a:xfrm rot="20914721">
              <a:off x="5895897" y="3097162"/>
              <a:ext cx="415950" cy="240589"/>
            </a:xfrm>
            <a:custGeom>
              <a:avLst/>
              <a:gdLst>
                <a:gd name="connsiteX0" fmla="*/ 0 w 413435"/>
                <a:gd name="connsiteY0" fmla="*/ 228141 h 228141"/>
                <a:gd name="connsiteX1" fmla="*/ 43217 w 413435"/>
                <a:gd name="connsiteY1" fmla="*/ 0 h 228141"/>
                <a:gd name="connsiteX2" fmla="*/ 413435 w 413435"/>
                <a:gd name="connsiteY2" fmla="*/ 0 h 228141"/>
                <a:gd name="connsiteX3" fmla="*/ 370218 w 413435"/>
                <a:gd name="connsiteY3" fmla="*/ 228141 h 228141"/>
                <a:gd name="connsiteX4" fmla="*/ 0 w 413435"/>
                <a:gd name="connsiteY4" fmla="*/ 228141 h 228141"/>
                <a:gd name="connsiteX0" fmla="*/ 0 w 415950"/>
                <a:gd name="connsiteY0" fmla="*/ 240589 h 240589"/>
                <a:gd name="connsiteX1" fmla="*/ 43217 w 415950"/>
                <a:gd name="connsiteY1" fmla="*/ 12448 h 240589"/>
                <a:gd name="connsiteX2" fmla="*/ 415950 w 415950"/>
                <a:gd name="connsiteY2" fmla="*/ 0 h 240589"/>
                <a:gd name="connsiteX3" fmla="*/ 370218 w 415950"/>
                <a:gd name="connsiteY3" fmla="*/ 240589 h 240589"/>
                <a:gd name="connsiteX4" fmla="*/ 0 w 415950"/>
                <a:gd name="connsiteY4" fmla="*/ 240589 h 240589"/>
                <a:gd name="connsiteX0" fmla="*/ 0 w 415950"/>
                <a:gd name="connsiteY0" fmla="*/ 240589 h 240589"/>
                <a:gd name="connsiteX1" fmla="*/ 43217 w 415950"/>
                <a:gd name="connsiteY1" fmla="*/ 12448 h 240589"/>
                <a:gd name="connsiteX2" fmla="*/ 415950 w 415950"/>
                <a:gd name="connsiteY2" fmla="*/ 0 h 240589"/>
                <a:gd name="connsiteX3" fmla="*/ 374651 w 415950"/>
                <a:gd name="connsiteY3" fmla="*/ 202615 h 240589"/>
                <a:gd name="connsiteX4" fmla="*/ 0 w 415950"/>
                <a:gd name="connsiteY4" fmla="*/ 240589 h 240589"/>
                <a:gd name="connsiteX0" fmla="*/ 0 w 415950"/>
                <a:gd name="connsiteY0" fmla="*/ 240589 h 240589"/>
                <a:gd name="connsiteX1" fmla="*/ 43217 w 415950"/>
                <a:gd name="connsiteY1" fmla="*/ 12448 h 240589"/>
                <a:gd name="connsiteX2" fmla="*/ 415950 w 415950"/>
                <a:gd name="connsiteY2" fmla="*/ 0 h 240589"/>
                <a:gd name="connsiteX3" fmla="*/ 375248 w 415950"/>
                <a:gd name="connsiteY3" fmla="*/ 215692 h 240589"/>
                <a:gd name="connsiteX4" fmla="*/ 0 w 415950"/>
                <a:gd name="connsiteY4" fmla="*/ 240589 h 24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950" h="240589">
                  <a:moveTo>
                    <a:pt x="0" y="240589"/>
                  </a:moveTo>
                  <a:lnTo>
                    <a:pt x="43217" y="12448"/>
                  </a:lnTo>
                  <a:lnTo>
                    <a:pt x="415950" y="0"/>
                  </a:lnTo>
                  <a:lnTo>
                    <a:pt x="375248" y="215692"/>
                  </a:lnTo>
                  <a:lnTo>
                    <a:pt x="0" y="240589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Parallelogramm 28"/>
            <p:cNvSpPr/>
            <p:nvPr/>
          </p:nvSpPr>
          <p:spPr>
            <a:xfrm rot="20403086">
              <a:off x="6281304" y="3388443"/>
              <a:ext cx="513143" cy="273131"/>
            </a:xfrm>
            <a:custGeom>
              <a:avLst/>
              <a:gdLst>
                <a:gd name="connsiteX0" fmla="*/ 0 w 525876"/>
                <a:gd name="connsiteY0" fmla="*/ 273131 h 273131"/>
                <a:gd name="connsiteX1" fmla="*/ 95418 w 525876"/>
                <a:gd name="connsiteY1" fmla="*/ 0 h 273131"/>
                <a:gd name="connsiteX2" fmla="*/ 525876 w 525876"/>
                <a:gd name="connsiteY2" fmla="*/ 0 h 273131"/>
                <a:gd name="connsiteX3" fmla="*/ 430458 w 525876"/>
                <a:gd name="connsiteY3" fmla="*/ 273131 h 273131"/>
                <a:gd name="connsiteX4" fmla="*/ 0 w 525876"/>
                <a:gd name="connsiteY4" fmla="*/ 273131 h 273131"/>
                <a:gd name="connsiteX0" fmla="*/ 0 w 510711"/>
                <a:gd name="connsiteY0" fmla="*/ 273131 h 273131"/>
                <a:gd name="connsiteX1" fmla="*/ 95418 w 510711"/>
                <a:gd name="connsiteY1" fmla="*/ 0 h 273131"/>
                <a:gd name="connsiteX2" fmla="*/ 510711 w 510711"/>
                <a:gd name="connsiteY2" fmla="*/ 41783 h 273131"/>
                <a:gd name="connsiteX3" fmla="*/ 430458 w 510711"/>
                <a:gd name="connsiteY3" fmla="*/ 273131 h 273131"/>
                <a:gd name="connsiteX4" fmla="*/ 0 w 510711"/>
                <a:gd name="connsiteY4" fmla="*/ 273131 h 273131"/>
                <a:gd name="connsiteX0" fmla="*/ 0 w 513143"/>
                <a:gd name="connsiteY0" fmla="*/ 273131 h 273131"/>
                <a:gd name="connsiteX1" fmla="*/ 95418 w 513143"/>
                <a:gd name="connsiteY1" fmla="*/ 0 h 273131"/>
                <a:gd name="connsiteX2" fmla="*/ 513143 w 513143"/>
                <a:gd name="connsiteY2" fmla="*/ 25777 h 273131"/>
                <a:gd name="connsiteX3" fmla="*/ 430458 w 513143"/>
                <a:gd name="connsiteY3" fmla="*/ 273131 h 273131"/>
                <a:gd name="connsiteX4" fmla="*/ 0 w 513143"/>
                <a:gd name="connsiteY4" fmla="*/ 273131 h 27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143" h="273131">
                  <a:moveTo>
                    <a:pt x="0" y="273131"/>
                  </a:moveTo>
                  <a:lnTo>
                    <a:pt x="95418" y="0"/>
                  </a:lnTo>
                  <a:lnTo>
                    <a:pt x="513143" y="25777"/>
                  </a:lnTo>
                  <a:lnTo>
                    <a:pt x="430458" y="273131"/>
                  </a:lnTo>
                  <a:lnTo>
                    <a:pt x="0" y="27313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5314404" y="1731255"/>
            <a:ext cx="981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Empfänger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4382082" y="484519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Absender</a:t>
            </a:r>
          </a:p>
        </p:txBody>
      </p:sp>
      <p:cxnSp>
        <p:nvCxnSpPr>
          <p:cNvPr id="37" name="Gerade Verbindung mit Pfeil 36"/>
          <p:cNvCxnSpPr/>
          <p:nvPr/>
        </p:nvCxnSpPr>
        <p:spPr>
          <a:xfrm flipV="1">
            <a:off x="5592814" y="1608820"/>
            <a:ext cx="189688" cy="202697"/>
          </a:xfrm>
          <a:prstGeom prst="straightConnector1">
            <a:avLst/>
          </a:prstGeom>
          <a:ln w="19050" cmpd="sng">
            <a:solidFill>
              <a:srgbClr val="E46C0A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stCxn id="36" idx="2"/>
            <a:endCxn id="32" idx="1"/>
          </p:cNvCxnSpPr>
          <p:nvPr/>
        </p:nvCxnSpPr>
        <p:spPr>
          <a:xfrm>
            <a:off x="4827076" y="792296"/>
            <a:ext cx="602382" cy="303514"/>
          </a:xfrm>
          <a:prstGeom prst="straightConnector1">
            <a:avLst/>
          </a:prstGeom>
          <a:ln w="19050" cmpd="sng"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32" idx="2"/>
          </p:cNvCxnSpPr>
          <p:nvPr/>
        </p:nvCxnSpPr>
        <p:spPr>
          <a:xfrm flipV="1">
            <a:off x="5741531" y="638408"/>
            <a:ext cx="554494" cy="383435"/>
          </a:xfrm>
          <a:prstGeom prst="straightConnector1">
            <a:avLst/>
          </a:prstGeom>
          <a:ln w="19050" cmpd="sng">
            <a:solidFill>
              <a:schemeClr val="tx2">
                <a:lumMod val="60000"/>
                <a:lumOff val="4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6173541" y="385892"/>
            <a:ext cx="8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(N+1)-PCI</a:t>
            </a:r>
          </a:p>
        </p:txBody>
      </p:sp>
      <p:cxnSp>
        <p:nvCxnSpPr>
          <p:cNvPr id="49" name="Gerade Verbindung mit Pfeil 48"/>
          <p:cNvCxnSpPr>
            <a:stCxn id="33" idx="2"/>
          </p:cNvCxnSpPr>
          <p:nvPr/>
        </p:nvCxnSpPr>
        <p:spPr>
          <a:xfrm flipV="1">
            <a:off x="6134835" y="638408"/>
            <a:ext cx="161190" cy="619901"/>
          </a:xfrm>
          <a:prstGeom prst="straightConnector1">
            <a:avLst/>
          </a:prstGeom>
          <a:ln w="19050" cmpd="sng">
            <a:solidFill>
              <a:srgbClr val="E46C0A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flipV="1">
            <a:off x="4827076" y="1321331"/>
            <a:ext cx="342405" cy="229757"/>
          </a:xfrm>
          <a:prstGeom prst="straightConnector1">
            <a:avLst/>
          </a:prstGeom>
          <a:ln w="19050" cmpd="sng">
            <a:solidFill>
              <a:srgbClr val="D1AF7B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4469337" y="1433427"/>
            <a:ext cx="81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C5995F"/>
                </a:solidFill>
              </a:rPr>
              <a:t>Sendung</a:t>
            </a:r>
          </a:p>
        </p:txBody>
      </p:sp>
      <p:cxnSp>
        <p:nvCxnSpPr>
          <p:cNvPr id="57" name="Gerade Verbindung mit Pfeil 56"/>
          <p:cNvCxnSpPr/>
          <p:nvPr/>
        </p:nvCxnSpPr>
        <p:spPr>
          <a:xfrm flipV="1">
            <a:off x="6036206" y="982777"/>
            <a:ext cx="437582" cy="102960"/>
          </a:xfrm>
          <a:prstGeom prst="straightConnector1">
            <a:avLst/>
          </a:prstGeom>
          <a:ln w="19050" cmpd="sng">
            <a:solidFill>
              <a:srgbClr val="976F44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6380654" y="813434"/>
            <a:ext cx="963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(N+1)-PDU</a:t>
            </a:r>
          </a:p>
        </p:txBody>
      </p:sp>
      <p:grpSp>
        <p:nvGrpSpPr>
          <p:cNvPr id="160" name="Gruppierung 159"/>
          <p:cNvGrpSpPr/>
          <p:nvPr/>
        </p:nvGrpSpPr>
        <p:grpSpPr>
          <a:xfrm>
            <a:off x="2184416" y="2390186"/>
            <a:ext cx="1293149" cy="764300"/>
            <a:chOff x="2836067" y="2540590"/>
            <a:chExt cx="1293149" cy="764300"/>
          </a:xfrm>
        </p:grpSpPr>
        <p:sp>
          <p:nvSpPr>
            <p:cNvPr id="62" name="Abgerundetes Rechteck 61"/>
            <p:cNvSpPr/>
            <p:nvPr/>
          </p:nvSpPr>
          <p:spPr>
            <a:xfrm>
              <a:off x="2836067" y="2593694"/>
              <a:ext cx="1208480" cy="7111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63" name="Bild 62" descr="mone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612" y="2950182"/>
              <a:ext cx="708383" cy="310559"/>
            </a:xfrm>
            <a:prstGeom prst="rect">
              <a:avLst/>
            </a:prstGeom>
          </p:spPr>
        </p:pic>
        <p:sp>
          <p:nvSpPr>
            <p:cNvPr id="64" name="Textfeld 63"/>
            <p:cNvSpPr txBox="1"/>
            <p:nvPr/>
          </p:nvSpPr>
          <p:spPr>
            <a:xfrm>
              <a:off x="3397275" y="2540590"/>
              <a:ext cx="7319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(N)-ICI</a:t>
              </a:r>
            </a:p>
          </p:txBody>
        </p:sp>
      </p:grpSp>
      <p:grpSp>
        <p:nvGrpSpPr>
          <p:cNvPr id="159" name="Gruppierung 158"/>
          <p:cNvGrpSpPr/>
          <p:nvPr/>
        </p:nvGrpSpPr>
        <p:grpSpPr>
          <a:xfrm>
            <a:off x="5011015" y="2390186"/>
            <a:ext cx="1555910" cy="764300"/>
            <a:chOff x="5662666" y="2540590"/>
            <a:chExt cx="1555910" cy="764300"/>
          </a:xfrm>
        </p:grpSpPr>
        <p:sp>
          <p:nvSpPr>
            <p:cNvPr id="65" name="Abgerundetes Rechteck 64"/>
            <p:cNvSpPr/>
            <p:nvPr/>
          </p:nvSpPr>
          <p:spPr>
            <a:xfrm>
              <a:off x="5662666" y="2593694"/>
              <a:ext cx="1462773" cy="7111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66" name="Gruppierung 65"/>
            <p:cNvGrpSpPr/>
            <p:nvPr/>
          </p:nvGrpSpPr>
          <p:grpSpPr>
            <a:xfrm>
              <a:off x="5733435" y="2617567"/>
              <a:ext cx="630678" cy="662002"/>
              <a:chOff x="5494867" y="2612490"/>
              <a:chExt cx="1299580" cy="1364128"/>
            </a:xfrm>
          </p:grpSpPr>
          <p:pic>
            <p:nvPicPr>
              <p:cNvPr id="67" name="Bild 6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4867" y="2612490"/>
                <a:ext cx="1298650" cy="1364128"/>
              </a:xfrm>
              <a:prstGeom prst="rect">
                <a:avLst/>
              </a:prstGeom>
            </p:spPr>
          </p:pic>
          <p:sp>
            <p:nvSpPr>
              <p:cNvPr id="68" name="Parallelogramm 26"/>
              <p:cNvSpPr/>
              <p:nvPr/>
            </p:nvSpPr>
            <p:spPr>
              <a:xfrm rot="20914721">
                <a:off x="5895897" y="3097162"/>
                <a:ext cx="415950" cy="240589"/>
              </a:xfrm>
              <a:custGeom>
                <a:avLst/>
                <a:gdLst>
                  <a:gd name="connsiteX0" fmla="*/ 0 w 413435"/>
                  <a:gd name="connsiteY0" fmla="*/ 228141 h 228141"/>
                  <a:gd name="connsiteX1" fmla="*/ 43217 w 413435"/>
                  <a:gd name="connsiteY1" fmla="*/ 0 h 228141"/>
                  <a:gd name="connsiteX2" fmla="*/ 413435 w 413435"/>
                  <a:gd name="connsiteY2" fmla="*/ 0 h 228141"/>
                  <a:gd name="connsiteX3" fmla="*/ 370218 w 413435"/>
                  <a:gd name="connsiteY3" fmla="*/ 228141 h 228141"/>
                  <a:gd name="connsiteX4" fmla="*/ 0 w 413435"/>
                  <a:gd name="connsiteY4" fmla="*/ 228141 h 228141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0218 w 415950"/>
                  <a:gd name="connsiteY3" fmla="*/ 240589 h 240589"/>
                  <a:gd name="connsiteX4" fmla="*/ 0 w 415950"/>
                  <a:gd name="connsiteY4" fmla="*/ 240589 h 240589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4651 w 415950"/>
                  <a:gd name="connsiteY3" fmla="*/ 202615 h 240589"/>
                  <a:gd name="connsiteX4" fmla="*/ 0 w 415950"/>
                  <a:gd name="connsiteY4" fmla="*/ 240589 h 240589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5248 w 415950"/>
                  <a:gd name="connsiteY3" fmla="*/ 215692 h 240589"/>
                  <a:gd name="connsiteX4" fmla="*/ 0 w 415950"/>
                  <a:gd name="connsiteY4" fmla="*/ 240589 h 2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950" h="240589">
                    <a:moveTo>
                      <a:pt x="0" y="240589"/>
                    </a:moveTo>
                    <a:lnTo>
                      <a:pt x="43217" y="12448"/>
                    </a:lnTo>
                    <a:lnTo>
                      <a:pt x="415950" y="0"/>
                    </a:lnTo>
                    <a:lnTo>
                      <a:pt x="375248" y="215692"/>
                    </a:lnTo>
                    <a:lnTo>
                      <a:pt x="0" y="2405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9" name="Parallelogramm 28"/>
              <p:cNvSpPr/>
              <p:nvPr/>
            </p:nvSpPr>
            <p:spPr>
              <a:xfrm rot="20403086">
                <a:off x="6281304" y="3388443"/>
                <a:ext cx="513143" cy="273131"/>
              </a:xfrm>
              <a:custGeom>
                <a:avLst/>
                <a:gdLst>
                  <a:gd name="connsiteX0" fmla="*/ 0 w 525876"/>
                  <a:gd name="connsiteY0" fmla="*/ 273131 h 273131"/>
                  <a:gd name="connsiteX1" fmla="*/ 95418 w 525876"/>
                  <a:gd name="connsiteY1" fmla="*/ 0 h 273131"/>
                  <a:gd name="connsiteX2" fmla="*/ 525876 w 525876"/>
                  <a:gd name="connsiteY2" fmla="*/ 0 h 273131"/>
                  <a:gd name="connsiteX3" fmla="*/ 430458 w 525876"/>
                  <a:gd name="connsiteY3" fmla="*/ 273131 h 273131"/>
                  <a:gd name="connsiteX4" fmla="*/ 0 w 525876"/>
                  <a:gd name="connsiteY4" fmla="*/ 273131 h 273131"/>
                  <a:gd name="connsiteX0" fmla="*/ 0 w 510711"/>
                  <a:gd name="connsiteY0" fmla="*/ 273131 h 273131"/>
                  <a:gd name="connsiteX1" fmla="*/ 95418 w 510711"/>
                  <a:gd name="connsiteY1" fmla="*/ 0 h 273131"/>
                  <a:gd name="connsiteX2" fmla="*/ 510711 w 510711"/>
                  <a:gd name="connsiteY2" fmla="*/ 41783 h 273131"/>
                  <a:gd name="connsiteX3" fmla="*/ 430458 w 510711"/>
                  <a:gd name="connsiteY3" fmla="*/ 273131 h 273131"/>
                  <a:gd name="connsiteX4" fmla="*/ 0 w 510711"/>
                  <a:gd name="connsiteY4" fmla="*/ 273131 h 273131"/>
                  <a:gd name="connsiteX0" fmla="*/ 0 w 513143"/>
                  <a:gd name="connsiteY0" fmla="*/ 273131 h 273131"/>
                  <a:gd name="connsiteX1" fmla="*/ 95418 w 513143"/>
                  <a:gd name="connsiteY1" fmla="*/ 0 h 273131"/>
                  <a:gd name="connsiteX2" fmla="*/ 513143 w 513143"/>
                  <a:gd name="connsiteY2" fmla="*/ 25777 h 273131"/>
                  <a:gd name="connsiteX3" fmla="*/ 430458 w 513143"/>
                  <a:gd name="connsiteY3" fmla="*/ 273131 h 273131"/>
                  <a:gd name="connsiteX4" fmla="*/ 0 w 513143"/>
                  <a:gd name="connsiteY4" fmla="*/ 273131 h 27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143" h="273131">
                    <a:moveTo>
                      <a:pt x="0" y="273131"/>
                    </a:moveTo>
                    <a:lnTo>
                      <a:pt x="95418" y="0"/>
                    </a:lnTo>
                    <a:lnTo>
                      <a:pt x="513143" y="25777"/>
                    </a:lnTo>
                    <a:lnTo>
                      <a:pt x="430458" y="273131"/>
                    </a:lnTo>
                    <a:lnTo>
                      <a:pt x="0" y="273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70" name="Textfeld 69"/>
            <p:cNvSpPr txBox="1"/>
            <p:nvPr/>
          </p:nvSpPr>
          <p:spPr>
            <a:xfrm>
              <a:off x="6527290" y="2540590"/>
              <a:ext cx="691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(N)-ID</a:t>
              </a:r>
            </a:p>
          </p:txBody>
        </p:sp>
      </p:grpSp>
      <p:grpSp>
        <p:nvGrpSpPr>
          <p:cNvPr id="161" name="Gruppierung 160"/>
          <p:cNvGrpSpPr/>
          <p:nvPr/>
        </p:nvGrpSpPr>
        <p:grpSpPr>
          <a:xfrm>
            <a:off x="5011015" y="3279748"/>
            <a:ext cx="1513575" cy="770465"/>
            <a:chOff x="5662666" y="3430152"/>
            <a:chExt cx="1513575" cy="770465"/>
          </a:xfrm>
        </p:grpSpPr>
        <p:sp>
          <p:nvSpPr>
            <p:cNvPr id="83" name="Abgerundetes Rechteck 82"/>
            <p:cNvSpPr/>
            <p:nvPr/>
          </p:nvSpPr>
          <p:spPr>
            <a:xfrm>
              <a:off x="5662666" y="3489421"/>
              <a:ext cx="1462773" cy="7111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84" name="Gruppierung 83"/>
            <p:cNvGrpSpPr/>
            <p:nvPr/>
          </p:nvGrpSpPr>
          <p:grpSpPr>
            <a:xfrm>
              <a:off x="5733435" y="3513294"/>
              <a:ext cx="630678" cy="662002"/>
              <a:chOff x="5494867" y="2612490"/>
              <a:chExt cx="1299580" cy="1364128"/>
            </a:xfrm>
          </p:grpSpPr>
          <p:pic>
            <p:nvPicPr>
              <p:cNvPr id="85" name="Bild 8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4867" y="2612490"/>
                <a:ext cx="1298650" cy="1364128"/>
              </a:xfrm>
              <a:prstGeom prst="rect">
                <a:avLst/>
              </a:prstGeom>
            </p:spPr>
          </p:pic>
          <p:sp>
            <p:nvSpPr>
              <p:cNvPr id="86" name="Parallelogramm 26"/>
              <p:cNvSpPr/>
              <p:nvPr/>
            </p:nvSpPr>
            <p:spPr>
              <a:xfrm rot="20914721">
                <a:off x="5895897" y="3097162"/>
                <a:ext cx="415950" cy="240589"/>
              </a:xfrm>
              <a:custGeom>
                <a:avLst/>
                <a:gdLst>
                  <a:gd name="connsiteX0" fmla="*/ 0 w 413435"/>
                  <a:gd name="connsiteY0" fmla="*/ 228141 h 228141"/>
                  <a:gd name="connsiteX1" fmla="*/ 43217 w 413435"/>
                  <a:gd name="connsiteY1" fmla="*/ 0 h 228141"/>
                  <a:gd name="connsiteX2" fmla="*/ 413435 w 413435"/>
                  <a:gd name="connsiteY2" fmla="*/ 0 h 228141"/>
                  <a:gd name="connsiteX3" fmla="*/ 370218 w 413435"/>
                  <a:gd name="connsiteY3" fmla="*/ 228141 h 228141"/>
                  <a:gd name="connsiteX4" fmla="*/ 0 w 413435"/>
                  <a:gd name="connsiteY4" fmla="*/ 228141 h 228141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0218 w 415950"/>
                  <a:gd name="connsiteY3" fmla="*/ 240589 h 240589"/>
                  <a:gd name="connsiteX4" fmla="*/ 0 w 415950"/>
                  <a:gd name="connsiteY4" fmla="*/ 240589 h 240589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4651 w 415950"/>
                  <a:gd name="connsiteY3" fmla="*/ 202615 h 240589"/>
                  <a:gd name="connsiteX4" fmla="*/ 0 w 415950"/>
                  <a:gd name="connsiteY4" fmla="*/ 240589 h 240589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5248 w 415950"/>
                  <a:gd name="connsiteY3" fmla="*/ 215692 h 240589"/>
                  <a:gd name="connsiteX4" fmla="*/ 0 w 415950"/>
                  <a:gd name="connsiteY4" fmla="*/ 240589 h 2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950" h="240589">
                    <a:moveTo>
                      <a:pt x="0" y="240589"/>
                    </a:moveTo>
                    <a:lnTo>
                      <a:pt x="43217" y="12448"/>
                    </a:lnTo>
                    <a:lnTo>
                      <a:pt x="415950" y="0"/>
                    </a:lnTo>
                    <a:lnTo>
                      <a:pt x="375248" y="215692"/>
                    </a:lnTo>
                    <a:lnTo>
                      <a:pt x="0" y="2405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7" name="Parallelogramm 28"/>
              <p:cNvSpPr/>
              <p:nvPr/>
            </p:nvSpPr>
            <p:spPr>
              <a:xfrm rot="20403086">
                <a:off x="6281304" y="3388443"/>
                <a:ext cx="513143" cy="273131"/>
              </a:xfrm>
              <a:custGeom>
                <a:avLst/>
                <a:gdLst>
                  <a:gd name="connsiteX0" fmla="*/ 0 w 525876"/>
                  <a:gd name="connsiteY0" fmla="*/ 273131 h 273131"/>
                  <a:gd name="connsiteX1" fmla="*/ 95418 w 525876"/>
                  <a:gd name="connsiteY1" fmla="*/ 0 h 273131"/>
                  <a:gd name="connsiteX2" fmla="*/ 525876 w 525876"/>
                  <a:gd name="connsiteY2" fmla="*/ 0 h 273131"/>
                  <a:gd name="connsiteX3" fmla="*/ 430458 w 525876"/>
                  <a:gd name="connsiteY3" fmla="*/ 273131 h 273131"/>
                  <a:gd name="connsiteX4" fmla="*/ 0 w 525876"/>
                  <a:gd name="connsiteY4" fmla="*/ 273131 h 273131"/>
                  <a:gd name="connsiteX0" fmla="*/ 0 w 510711"/>
                  <a:gd name="connsiteY0" fmla="*/ 273131 h 273131"/>
                  <a:gd name="connsiteX1" fmla="*/ 95418 w 510711"/>
                  <a:gd name="connsiteY1" fmla="*/ 0 h 273131"/>
                  <a:gd name="connsiteX2" fmla="*/ 510711 w 510711"/>
                  <a:gd name="connsiteY2" fmla="*/ 41783 h 273131"/>
                  <a:gd name="connsiteX3" fmla="*/ 430458 w 510711"/>
                  <a:gd name="connsiteY3" fmla="*/ 273131 h 273131"/>
                  <a:gd name="connsiteX4" fmla="*/ 0 w 510711"/>
                  <a:gd name="connsiteY4" fmla="*/ 273131 h 273131"/>
                  <a:gd name="connsiteX0" fmla="*/ 0 w 513143"/>
                  <a:gd name="connsiteY0" fmla="*/ 273131 h 273131"/>
                  <a:gd name="connsiteX1" fmla="*/ 95418 w 513143"/>
                  <a:gd name="connsiteY1" fmla="*/ 0 h 273131"/>
                  <a:gd name="connsiteX2" fmla="*/ 513143 w 513143"/>
                  <a:gd name="connsiteY2" fmla="*/ 25777 h 273131"/>
                  <a:gd name="connsiteX3" fmla="*/ 430458 w 513143"/>
                  <a:gd name="connsiteY3" fmla="*/ 273131 h 273131"/>
                  <a:gd name="connsiteX4" fmla="*/ 0 w 513143"/>
                  <a:gd name="connsiteY4" fmla="*/ 273131 h 27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143" h="273131">
                    <a:moveTo>
                      <a:pt x="0" y="273131"/>
                    </a:moveTo>
                    <a:lnTo>
                      <a:pt x="95418" y="0"/>
                    </a:lnTo>
                    <a:lnTo>
                      <a:pt x="513143" y="25777"/>
                    </a:lnTo>
                    <a:lnTo>
                      <a:pt x="430458" y="273131"/>
                    </a:lnTo>
                    <a:lnTo>
                      <a:pt x="0" y="273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8" name="Textfeld 87"/>
            <p:cNvSpPr txBox="1"/>
            <p:nvPr/>
          </p:nvSpPr>
          <p:spPr>
            <a:xfrm>
              <a:off x="6401143" y="3430152"/>
              <a:ext cx="775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(N)-SDU</a:t>
              </a:r>
            </a:p>
          </p:txBody>
        </p:sp>
      </p:grpSp>
      <p:grpSp>
        <p:nvGrpSpPr>
          <p:cNvPr id="165" name="Gruppierung 164"/>
          <p:cNvGrpSpPr/>
          <p:nvPr/>
        </p:nvGrpSpPr>
        <p:grpSpPr>
          <a:xfrm>
            <a:off x="4165018" y="4278280"/>
            <a:ext cx="1522042" cy="754140"/>
            <a:chOff x="4816669" y="4428684"/>
            <a:chExt cx="1522042" cy="754140"/>
          </a:xfrm>
        </p:grpSpPr>
        <p:sp>
          <p:nvSpPr>
            <p:cNvPr id="89" name="Abgerundetes Rechteck 88"/>
            <p:cNvSpPr/>
            <p:nvPr/>
          </p:nvSpPr>
          <p:spPr>
            <a:xfrm>
              <a:off x="4816669" y="4471628"/>
              <a:ext cx="1462773" cy="71119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90" name="Gruppierung 89"/>
            <p:cNvGrpSpPr/>
            <p:nvPr/>
          </p:nvGrpSpPr>
          <p:grpSpPr>
            <a:xfrm>
              <a:off x="4887438" y="4495501"/>
              <a:ext cx="630678" cy="662002"/>
              <a:chOff x="5494867" y="2612490"/>
              <a:chExt cx="1299580" cy="1364128"/>
            </a:xfrm>
          </p:grpSpPr>
          <p:pic>
            <p:nvPicPr>
              <p:cNvPr id="91" name="Bild 9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4867" y="2612490"/>
                <a:ext cx="1298650" cy="1364128"/>
              </a:xfrm>
              <a:prstGeom prst="rect">
                <a:avLst/>
              </a:prstGeom>
            </p:spPr>
          </p:pic>
          <p:sp>
            <p:nvSpPr>
              <p:cNvPr id="92" name="Parallelogramm 26"/>
              <p:cNvSpPr/>
              <p:nvPr/>
            </p:nvSpPr>
            <p:spPr>
              <a:xfrm rot="20914721">
                <a:off x="5895897" y="3097162"/>
                <a:ext cx="415950" cy="240589"/>
              </a:xfrm>
              <a:custGeom>
                <a:avLst/>
                <a:gdLst>
                  <a:gd name="connsiteX0" fmla="*/ 0 w 413435"/>
                  <a:gd name="connsiteY0" fmla="*/ 228141 h 228141"/>
                  <a:gd name="connsiteX1" fmla="*/ 43217 w 413435"/>
                  <a:gd name="connsiteY1" fmla="*/ 0 h 228141"/>
                  <a:gd name="connsiteX2" fmla="*/ 413435 w 413435"/>
                  <a:gd name="connsiteY2" fmla="*/ 0 h 228141"/>
                  <a:gd name="connsiteX3" fmla="*/ 370218 w 413435"/>
                  <a:gd name="connsiteY3" fmla="*/ 228141 h 228141"/>
                  <a:gd name="connsiteX4" fmla="*/ 0 w 413435"/>
                  <a:gd name="connsiteY4" fmla="*/ 228141 h 228141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0218 w 415950"/>
                  <a:gd name="connsiteY3" fmla="*/ 240589 h 240589"/>
                  <a:gd name="connsiteX4" fmla="*/ 0 w 415950"/>
                  <a:gd name="connsiteY4" fmla="*/ 240589 h 240589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4651 w 415950"/>
                  <a:gd name="connsiteY3" fmla="*/ 202615 h 240589"/>
                  <a:gd name="connsiteX4" fmla="*/ 0 w 415950"/>
                  <a:gd name="connsiteY4" fmla="*/ 240589 h 240589"/>
                  <a:gd name="connsiteX0" fmla="*/ 0 w 415950"/>
                  <a:gd name="connsiteY0" fmla="*/ 240589 h 240589"/>
                  <a:gd name="connsiteX1" fmla="*/ 43217 w 415950"/>
                  <a:gd name="connsiteY1" fmla="*/ 12448 h 240589"/>
                  <a:gd name="connsiteX2" fmla="*/ 415950 w 415950"/>
                  <a:gd name="connsiteY2" fmla="*/ 0 h 240589"/>
                  <a:gd name="connsiteX3" fmla="*/ 375248 w 415950"/>
                  <a:gd name="connsiteY3" fmla="*/ 215692 h 240589"/>
                  <a:gd name="connsiteX4" fmla="*/ 0 w 415950"/>
                  <a:gd name="connsiteY4" fmla="*/ 240589 h 2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950" h="240589">
                    <a:moveTo>
                      <a:pt x="0" y="240589"/>
                    </a:moveTo>
                    <a:lnTo>
                      <a:pt x="43217" y="12448"/>
                    </a:lnTo>
                    <a:lnTo>
                      <a:pt x="415950" y="0"/>
                    </a:lnTo>
                    <a:lnTo>
                      <a:pt x="375248" y="215692"/>
                    </a:lnTo>
                    <a:lnTo>
                      <a:pt x="0" y="2405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93" name="Parallelogramm 28"/>
              <p:cNvSpPr/>
              <p:nvPr/>
            </p:nvSpPr>
            <p:spPr>
              <a:xfrm rot="20403086">
                <a:off x="6281304" y="3388443"/>
                <a:ext cx="513143" cy="273131"/>
              </a:xfrm>
              <a:custGeom>
                <a:avLst/>
                <a:gdLst>
                  <a:gd name="connsiteX0" fmla="*/ 0 w 525876"/>
                  <a:gd name="connsiteY0" fmla="*/ 273131 h 273131"/>
                  <a:gd name="connsiteX1" fmla="*/ 95418 w 525876"/>
                  <a:gd name="connsiteY1" fmla="*/ 0 h 273131"/>
                  <a:gd name="connsiteX2" fmla="*/ 525876 w 525876"/>
                  <a:gd name="connsiteY2" fmla="*/ 0 h 273131"/>
                  <a:gd name="connsiteX3" fmla="*/ 430458 w 525876"/>
                  <a:gd name="connsiteY3" fmla="*/ 273131 h 273131"/>
                  <a:gd name="connsiteX4" fmla="*/ 0 w 525876"/>
                  <a:gd name="connsiteY4" fmla="*/ 273131 h 273131"/>
                  <a:gd name="connsiteX0" fmla="*/ 0 w 510711"/>
                  <a:gd name="connsiteY0" fmla="*/ 273131 h 273131"/>
                  <a:gd name="connsiteX1" fmla="*/ 95418 w 510711"/>
                  <a:gd name="connsiteY1" fmla="*/ 0 h 273131"/>
                  <a:gd name="connsiteX2" fmla="*/ 510711 w 510711"/>
                  <a:gd name="connsiteY2" fmla="*/ 41783 h 273131"/>
                  <a:gd name="connsiteX3" fmla="*/ 430458 w 510711"/>
                  <a:gd name="connsiteY3" fmla="*/ 273131 h 273131"/>
                  <a:gd name="connsiteX4" fmla="*/ 0 w 510711"/>
                  <a:gd name="connsiteY4" fmla="*/ 273131 h 273131"/>
                  <a:gd name="connsiteX0" fmla="*/ 0 w 513143"/>
                  <a:gd name="connsiteY0" fmla="*/ 273131 h 273131"/>
                  <a:gd name="connsiteX1" fmla="*/ 95418 w 513143"/>
                  <a:gd name="connsiteY1" fmla="*/ 0 h 273131"/>
                  <a:gd name="connsiteX2" fmla="*/ 513143 w 513143"/>
                  <a:gd name="connsiteY2" fmla="*/ 25777 h 273131"/>
                  <a:gd name="connsiteX3" fmla="*/ 430458 w 513143"/>
                  <a:gd name="connsiteY3" fmla="*/ 273131 h 273131"/>
                  <a:gd name="connsiteX4" fmla="*/ 0 w 513143"/>
                  <a:gd name="connsiteY4" fmla="*/ 273131 h 273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143" h="273131">
                    <a:moveTo>
                      <a:pt x="0" y="273131"/>
                    </a:moveTo>
                    <a:lnTo>
                      <a:pt x="95418" y="0"/>
                    </a:lnTo>
                    <a:lnTo>
                      <a:pt x="513143" y="25777"/>
                    </a:lnTo>
                    <a:lnTo>
                      <a:pt x="430458" y="273131"/>
                    </a:lnTo>
                    <a:lnTo>
                      <a:pt x="0" y="273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4" name="Textfeld 93"/>
            <p:cNvSpPr txBox="1"/>
            <p:nvPr/>
          </p:nvSpPr>
          <p:spPr>
            <a:xfrm>
              <a:off x="5563613" y="4428684"/>
              <a:ext cx="775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(N)-PDU</a:t>
              </a:r>
            </a:p>
          </p:txBody>
        </p:sp>
      </p:grpSp>
      <p:cxnSp>
        <p:nvCxnSpPr>
          <p:cNvPr id="100" name="Gerade Verbindung mit Pfeil 99"/>
          <p:cNvCxnSpPr/>
          <p:nvPr/>
        </p:nvCxnSpPr>
        <p:spPr>
          <a:xfrm>
            <a:off x="4911962" y="5037735"/>
            <a:ext cx="0" cy="297175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4911962" y="5470376"/>
            <a:ext cx="0" cy="297175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 flipH="1">
            <a:off x="4911962" y="4053563"/>
            <a:ext cx="616188" cy="259194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>
            <a:off x="5439829" y="3054557"/>
            <a:ext cx="0" cy="31680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Freihandform 113"/>
          <p:cNvSpPr/>
          <p:nvPr/>
        </p:nvSpPr>
        <p:spPr>
          <a:xfrm>
            <a:off x="4047681" y="1003955"/>
            <a:ext cx="1020200" cy="1193800"/>
          </a:xfrm>
          <a:custGeom>
            <a:avLst/>
            <a:gdLst>
              <a:gd name="connsiteX0" fmla="*/ 1020200 w 1020200"/>
              <a:gd name="connsiteY0" fmla="*/ 0 h 1193800"/>
              <a:gd name="connsiteX1" fmla="*/ 461400 w 1020200"/>
              <a:gd name="connsiteY1" fmla="*/ 135467 h 1193800"/>
              <a:gd name="connsiteX2" fmla="*/ 139667 w 1020200"/>
              <a:gd name="connsiteY2" fmla="*/ 465667 h 1193800"/>
              <a:gd name="connsiteX3" fmla="*/ 4200 w 1020200"/>
              <a:gd name="connsiteY3" fmla="*/ 889000 h 1193800"/>
              <a:gd name="connsiteX4" fmla="*/ 283600 w 1020200"/>
              <a:gd name="connsiteY4" fmla="*/ 1193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200" h="1193800">
                <a:moveTo>
                  <a:pt x="1020200" y="0"/>
                </a:moveTo>
                <a:cubicBezTo>
                  <a:pt x="814177" y="28928"/>
                  <a:pt x="608155" y="57856"/>
                  <a:pt x="461400" y="135467"/>
                </a:cubicBezTo>
                <a:cubicBezTo>
                  <a:pt x="314645" y="213078"/>
                  <a:pt x="215867" y="340078"/>
                  <a:pt x="139667" y="465667"/>
                </a:cubicBezTo>
                <a:cubicBezTo>
                  <a:pt x="63467" y="591256"/>
                  <a:pt x="-19789" y="767645"/>
                  <a:pt x="4200" y="889000"/>
                </a:cubicBezTo>
                <a:cubicBezTo>
                  <a:pt x="28189" y="1010356"/>
                  <a:pt x="283600" y="1193800"/>
                  <a:pt x="283600" y="1193800"/>
                </a:cubicBezTo>
              </a:path>
            </a:pathLst>
          </a:custGeom>
          <a:ln w="19050" cmpd="sng">
            <a:solidFill>
              <a:srgbClr val="7E7E7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5" name="Gerade Verbindung mit Pfeil 114"/>
          <p:cNvCxnSpPr>
            <a:stCxn id="13" idx="5"/>
            <a:endCxn id="65" idx="1"/>
          </p:cNvCxnSpPr>
          <p:nvPr/>
        </p:nvCxnSpPr>
        <p:spPr>
          <a:xfrm>
            <a:off x="4459642" y="2299081"/>
            <a:ext cx="551373" cy="499807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Freihandform 118"/>
          <p:cNvSpPr/>
          <p:nvPr/>
        </p:nvSpPr>
        <p:spPr>
          <a:xfrm>
            <a:off x="3247548" y="1689755"/>
            <a:ext cx="658990" cy="508000"/>
          </a:xfrm>
          <a:custGeom>
            <a:avLst/>
            <a:gdLst>
              <a:gd name="connsiteX0" fmla="*/ 0 w 658990"/>
              <a:gd name="connsiteY0" fmla="*/ 0 h 508000"/>
              <a:gd name="connsiteX1" fmla="*/ 643466 w 658990"/>
              <a:gd name="connsiteY1" fmla="*/ 177800 h 508000"/>
              <a:gd name="connsiteX2" fmla="*/ 474133 w 658990"/>
              <a:gd name="connsiteY2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8990" h="508000">
                <a:moveTo>
                  <a:pt x="0" y="0"/>
                </a:moveTo>
                <a:cubicBezTo>
                  <a:pt x="282222" y="46566"/>
                  <a:pt x="564444" y="93133"/>
                  <a:pt x="643466" y="177800"/>
                </a:cubicBezTo>
                <a:cubicBezTo>
                  <a:pt x="722488" y="262467"/>
                  <a:pt x="474133" y="508000"/>
                  <a:pt x="474133" y="508000"/>
                </a:cubicBezTo>
              </a:path>
            </a:pathLst>
          </a:custGeom>
          <a:ln w="19050" cmpd="sng">
            <a:solidFill>
              <a:srgbClr val="7E7E7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0" name="Gerade Verbindung mit Pfeil 119"/>
          <p:cNvCxnSpPr/>
          <p:nvPr/>
        </p:nvCxnSpPr>
        <p:spPr>
          <a:xfrm flipH="1">
            <a:off x="3350517" y="2305070"/>
            <a:ext cx="244981" cy="197158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feld 123"/>
          <p:cNvSpPr txBox="1"/>
          <p:nvPr/>
        </p:nvSpPr>
        <p:spPr>
          <a:xfrm>
            <a:off x="710481" y="595459"/>
            <a:ext cx="1443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Korrespondent </a:t>
            </a:r>
          </a:p>
          <a:p>
            <a:r>
              <a:rPr lang="de-DE" sz="1400" dirty="0"/>
              <a:t>„versende Ware“</a:t>
            </a:r>
          </a:p>
        </p:txBody>
      </p:sp>
      <p:sp>
        <p:nvSpPr>
          <p:cNvPr id="127" name="Textfeld 126"/>
          <p:cNvSpPr txBox="1"/>
          <p:nvPr/>
        </p:nvSpPr>
        <p:spPr>
          <a:xfrm>
            <a:off x="717142" y="3015601"/>
            <a:ext cx="1512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Poststelle</a:t>
            </a:r>
          </a:p>
          <a:p>
            <a:r>
              <a:rPr lang="de-DE" sz="1400" dirty="0"/>
              <a:t>„versende Paket“</a:t>
            </a:r>
          </a:p>
        </p:txBody>
      </p:sp>
      <p:sp>
        <p:nvSpPr>
          <p:cNvPr id="130" name="Textfeld 129"/>
          <p:cNvSpPr txBox="1"/>
          <p:nvPr/>
        </p:nvSpPr>
        <p:spPr>
          <a:xfrm>
            <a:off x="956123" y="5311570"/>
            <a:ext cx="12532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Spedition</a:t>
            </a:r>
          </a:p>
          <a:p>
            <a:r>
              <a:rPr lang="de-DE" sz="1400" dirty="0"/>
              <a:t>„Transportiere </a:t>
            </a:r>
          </a:p>
          <a:p>
            <a:r>
              <a:rPr lang="de-DE" sz="1400" dirty="0"/>
              <a:t>Fracht“</a:t>
            </a:r>
          </a:p>
        </p:txBody>
      </p:sp>
      <p:cxnSp>
        <p:nvCxnSpPr>
          <p:cNvPr id="135" name="Gerade Verbindung mit Pfeil 134"/>
          <p:cNvCxnSpPr/>
          <p:nvPr/>
        </p:nvCxnSpPr>
        <p:spPr>
          <a:xfrm>
            <a:off x="7343866" y="1188265"/>
            <a:ext cx="857971" cy="0"/>
          </a:xfrm>
          <a:prstGeom prst="straightConnector1">
            <a:avLst/>
          </a:prstGeom>
          <a:ln w="19050" cmpd="sng">
            <a:solidFill>
              <a:srgbClr val="7E7E7E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Gerade Verbindung mit Pfeil 137"/>
          <p:cNvCxnSpPr/>
          <p:nvPr/>
        </p:nvCxnSpPr>
        <p:spPr>
          <a:xfrm>
            <a:off x="5627791" y="4683157"/>
            <a:ext cx="2574046" cy="0"/>
          </a:xfrm>
          <a:prstGeom prst="straightConnector1">
            <a:avLst/>
          </a:prstGeom>
          <a:ln w="19050" cmpd="sng">
            <a:solidFill>
              <a:srgbClr val="7E7E7E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Freihandform 146"/>
          <p:cNvSpPr/>
          <p:nvPr/>
        </p:nvSpPr>
        <p:spPr>
          <a:xfrm>
            <a:off x="2817517" y="3556066"/>
            <a:ext cx="1548737" cy="794981"/>
          </a:xfrm>
          <a:custGeom>
            <a:avLst/>
            <a:gdLst>
              <a:gd name="connsiteX0" fmla="*/ 0 w 1548737"/>
              <a:gd name="connsiteY0" fmla="*/ 0 h 794981"/>
              <a:gd name="connsiteX1" fmla="*/ 1115091 w 1548737"/>
              <a:gd name="connsiteY1" fmla="*/ 216813 h 794981"/>
              <a:gd name="connsiteX2" fmla="*/ 1548737 w 1548737"/>
              <a:gd name="connsiteY2" fmla="*/ 794981 h 79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8737" h="794981">
                <a:moveTo>
                  <a:pt x="0" y="0"/>
                </a:moveTo>
                <a:cubicBezTo>
                  <a:pt x="428484" y="42158"/>
                  <a:pt x="856968" y="84316"/>
                  <a:pt x="1115091" y="216813"/>
                </a:cubicBezTo>
                <a:cubicBezTo>
                  <a:pt x="1373214" y="349310"/>
                  <a:pt x="1548737" y="794981"/>
                  <a:pt x="1548737" y="794981"/>
                </a:cubicBezTo>
              </a:path>
            </a:pathLst>
          </a:custGeom>
          <a:ln w="19050" cmpd="sng">
            <a:solidFill>
              <a:srgbClr val="7E7E7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8" name="Gerade Verbindung mit Pfeil 147"/>
          <p:cNvCxnSpPr/>
          <p:nvPr/>
        </p:nvCxnSpPr>
        <p:spPr>
          <a:xfrm>
            <a:off x="7459537" y="381216"/>
            <a:ext cx="0" cy="5900304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Gerade Verbindung mit Pfeil 148"/>
          <p:cNvCxnSpPr/>
          <p:nvPr/>
        </p:nvCxnSpPr>
        <p:spPr>
          <a:xfrm>
            <a:off x="8012953" y="388865"/>
            <a:ext cx="0" cy="5900304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feld 149"/>
          <p:cNvSpPr txBox="1"/>
          <p:nvPr/>
        </p:nvSpPr>
        <p:spPr>
          <a:xfrm>
            <a:off x="7968638" y="654439"/>
            <a:ext cx="99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„empfange </a:t>
            </a:r>
          </a:p>
          <a:p>
            <a:r>
              <a:rPr lang="de-DE" sz="1400" dirty="0"/>
              <a:t>Ware“</a:t>
            </a:r>
          </a:p>
        </p:txBody>
      </p:sp>
      <p:sp>
        <p:nvSpPr>
          <p:cNvPr id="158" name="Textfeld 157"/>
          <p:cNvSpPr txBox="1"/>
          <p:nvPr/>
        </p:nvSpPr>
        <p:spPr>
          <a:xfrm>
            <a:off x="6487318" y="128358"/>
            <a:ext cx="970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(N)-IDU</a:t>
            </a:r>
          </a:p>
        </p:txBody>
      </p:sp>
      <p:sp>
        <p:nvSpPr>
          <p:cNvPr id="164" name="Parallelogramm 25"/>
          <p:cNvSpPr/>
          <p:nvPr/>
        </p:nvSpPr>
        <p:spPr>
          <a:xfrm rot="10629539">
            <a:off x="2380851" y="3467057"/>
            <a:ext cx="443094" cy="149117"/>
          </a:xfrm>
          <a:custGeom>
            <a:avLst/>
            <a:gdLst>
              <a:gd name="connsiteX0" fmla="*/ 0 w 125109"/>
              <a:gd name="connsiteY0" fmla="*/ 123825 h 123825"/>
              <a:gd name="connsiteX1" fmla="*/ 0 w 125109"/>
              <a:gd name="connsiteY1" fmla="*/ 0 h 123825"/>
              <a:gd name="connsiteX2" fmla="*/ 125109 w 125109"/>
              <a:gd name="connsiteY2" fmla="*/ 0 h 123825"/>
              <a:gd name="connsiteX3" fmla="*/ 125109 w 125109"/>
              <a:gd name="connsiteY3" fmla="*/ 123825 h 123825"/>
              <a:gd name="connsiteX4" fmla="*/ 0 w 125109"/>
              <a:gd name="connsiteY4" fmla="*/ 123825 h 123825"/>
              <a:gd name="connsiteX0" fmla="*/ 14111 w 125109"/>
              <a:gd name="connsiteY0" fmla="*/ 136622 h 136622"/>
              <a:gd name="connsiteX1" fmla="*/ 0 w 125109"/>
              <a:gd name="connsiteY1" fmla="*/ 0 h 136622"/>
              <a:gd name="connsiteX2" fmla="*/ 125109 w 125109"/>
              <a:gd name="connsiteY2" fmla="*/ 0 h 136622"/>
              <a:gd name="connsiteX3" fmla="*/ 125109 w 125109"/>
              <a:gd name="connsiteY3" fmla="*/ 123825 h 136622"/>
              <a:gd name="connsiteX4" fmla="*/ 14111 w 125109"/>
              <a:gd name="connsiteY4" fmla="*/ 136622 h 136622"/>
              <a:gd name="connsiteX0" fmla="*/ 14111 w 248331"/>
              <a:gd name="connsiteY0" fmla="*/ 136622 h 136622"/>
              <a:gd name="connsiteX1" fmla="*/ 0 w 248331"/>
              <a:gd name="connsiteY1" fmla="*/ 0 h 136622"/>
              <a:gd name="connsiteX2" fmla="*/ 125109 w 248331"/>
              <a:gd name="connsiteY2" fmla="*/ 0 h 136622"/>
              <a:gd name="connsiteX3" fmla="*/ 248331 w 248331"/>
              <a:gd name="connsiteY3" fmla="*/ 115558 h 136622"/>
              <a:gd name="connsiteX4" fmla="*/ 14111 w 248331"/>
              <a:gd name="connsiteY4" fmla="*/ 136622 h 136622"/>
              <a:gd name="connsiteX0" fmla="*/ 123659 w 248331"/>
              <a:gd name="connsiteY0" fmla="*/ 124528 h 124528"/>
              <a:gd name="connsiteX1" fmla="*/ 0 w 248331"/>
              <a:gd name="connsiteY1" fmla="*/ 0 h 124528"/>
              <a:gd name="connsiteX2" fmla="*/ 125109 w 248331"/>
              <a:gd name="connsiteY2" fmla="*/ 0 h 124528"/>
              <a:gd name="connsiteX3" fmla="*/ 248331 w 248331"/>
              <a:gd name="connsiteY3" fmla="*/ 115558 h 124528"/>
              <a:gd name="connsiteX4" fmla="*/ 123659 w 248331"/>
              <a:gd name="connsiteY4" fmla="*/ 124528 h 124528"/>
              <a:gd name="connsiteX0" fmla="*/ 123659 w 248331"/>
              <a:gd name="connsiteY0" fmla="*/ 126062 h 126062"/>
              <a:gd name="connsiteX1" fmla="*/ 0 w 248331"/>
              <a:gd name="connsiteY1" fmla="*/ 1534 h 126062"/>
              <a:gd name="connsiteX2" fmla="*/ 149083 w 248331"/>
              <a:gd name="connsiteY2" fmla="*/ 0 h 126062"/>
              <a:gd name="connsiteX3" fmla="*/ 248331 w 248331"/>
              <a:gd name="connsiteY3" fmla="*/ 117092 h 126062"/>
              <a:gd name="connsiteX4" fmla="*/ 123659 w 248331"/>
              <a:gd name="connsiteY4" fmla="*/ 126062 h 126062"/>
              <a:gd name="connsiteX0" fmla="*/ 125790 w 250462"/>
              <a:gd name="connsiteY0" fmla="*/ 135630 h 135630"/>
              <a:gd name="connsiteX1" fmla="*/ 0 w 250462"/>
              <a:gd name="connsiteY1" fmla="*/ 0 h 135630"/>
              <a:gd name="connsiteX2" fmla="*/ 151214 w 250462"/>
              <a:gd name="connsiteY2" fmla="*/ 9568 h 135630"/>
              <a:gd name="connsiteX3" fmla="*/ 250462 w 250462"/>
              <a:gd name="connsiteY3" fmla="*/ 126660 h 135630"/>
              <a:gd name="connsiteX4" fmla="*/ 125790 w 250462"/>
              <a:gd name="connsiteY4" fmla="*/ 135630 h 135630"/>
              <a:gd name="connsiteX0" fmla="*/ 107371 w 250462"/>
              <a:gd name="connsiteY0" fmla="*/ 148047 h 148047"/>
              <a:gd name="connsiteX1" fmla="*/ 0 w 250462"/>
              <a:gd name="connsiteY1" fmla="*/ 0 h 148047"/>
              <a:gd name="connsiteX2" fmla="*/ 151214 w 250462"/>
              <a:gd name="connsiteY2" fmla="*/ 9568 h 148047"/>
              <a:gd name="connsiteX3" fmla="*/ 250462 w 250462"/>
              <a:gd name="connsiteY3" fmla="*/ 126660 h 148047"/>
              <a:gd name="connsiteX4" fmla="*/ 107371 w 250462"/>
              <a:gd name="connsiteY4" fmla="*/ 148047 h 148047"/>
              <a:gd name="connsiteX0" fmla="*/ 126291 w 269382"/>
              <a:gd name="connsiteY0" fmla="*/ 149085 h 149085"/>
              <a:gd name="connsiteX1" fmla="*/ 0 w 269382"/>
              <a:gd name="connsiteY1" fmla="*/ 0 h 149085"/>
              <a:gd name="connsiteX2" fmla="*/ 170134 w 269382"/>
              <a:gd name="connsiteY2" fmla="*/ 10606 h 149085"/>
              <a:gd name="connsiteX3" fmla="*/ 269382 w 269382"/>
              <a:gd name="connsiteY3" fmla="*/ 127698 h 149085"/>
              <a:gd name="connsiteX4" fmla="*/ 126291 w 269382"/>
              <a:gd name="connsiteY4" fmla="*/ 149085 h 149085"/>
              <a:gd name="connsiteX0" fmla="*/ 98553 w 241644"/>
              <a:gd name="connsiteY0" fmla="*/ 138479 h 138479"/>
              <a:gd name="connsiteX1" fmla="*/ 0 w 241644"/>
              <a:gd name="connsiteY1" fmla="*/ 26164 h 138479"/>
              <a:gd name="connsiteX2" fmla="*/ 142396 w 241644"/>
              <a:gd name="connsiteY2" fmla="*/ 0 h 138479"/>
              <a:gd name="connsiteX3" fmla="*/ 241644 w 241644"/>
              <a:gd name="connsiteY3" fmla="*/ 117092 h 138479"/>
              <a:gd name="connsiteX4" fmla="*/ 98553 w 241644"/>
              <a:gd name="connsiteY4" fmla="*/ 138479 h 138479"/>
              <a:gd name="connsiteX0" fmla="*/ 94658 w 241644"/>
              <a:gd name="connsiteY0" fmla="*/ 150849 h 150849"/>
              <a:gd name="connsiteX1" fmla="*/ 0 w 241644"/>
              <a:gd name="connsiteY1" fmla="*/ 26164 h 150849"/>
              <a:gd name="connsiteX2" fmla="*/ 142396 w 241644"/>
              <a:gd name="connsiteY2" fmla="*/ 0 h 150849"/>
              <a:gd name="connsiteX3" fmla="*/ 241644 w 241644"/>
              <a:gd name="connsiteY3" fmla="*/ 117092 h 150849"/>
              <a:gd name="connsiteX4" fmla="*/ 94658 w 241644"/>
              <a:gd name="connsiteY4" fmla="*/ 150849 h 150849"/>
              <a:gd name="connsiteX0" fmla="*/ 88010 w 234996"/>
              <a:gd name="connsiteY0" fmla="*/ 150849 h 150849"/>
              <a:gd name="connsiteX1" fmla="*/ 0 w 234996"/>
              <a:gd name="connsiteY1" fmla="*/ 42649 h 150849"/>
              <a:gd name="connsiteX2" fmla="*/ 135748 w 234996"/>
              <a:gd name="connsiteY2" fmla="*/ 0 h 150849"/>
              <a:gd name="connsiteX3" fmla="*/ 234996 w 234996"/>
              <a:gd name="connsiteY3" fmla="*/ 117092 h 150849"/>
              <a:gd name="connsiteX4" fmla="*/ 88010 w 234996"/>
              <a:gd name="connsiteY4" fmla="*/ 150849 h 150849"/>
              <a:gd name="connsiteX0" fmla="*/ 88010 w 234996"/>
              <a:gd name="connsiteY0" fmla="*/ 155145 h 155145"/>
              <a:gd name="connsiteX1" fmla="*/ 0 w 234996"/>
              <a:gd name="connsiteY1" fmla="*/ 46945 h 155145"/>
              <a:gd name="connsiteX2" fmla="*/ 158957 w 234996"/>
              <a:gd name="connsiteY2" fmla="*/ 0 h 155145"/>
              <a:gd name="connsiteX3" fmla="*/ 234996 w 234996"/>
              <a:gd name="connsiteY3" fmla="*/ 121388 h 155145"/>
              <a:gd name="connsiteX4" fmla="*/ 88010 w 234996"/>
              <a:gd name="connsiteY4" fmla="*/ 155145 h 155145"/>
              <a:gd name="connsiteX0" fmla="*/ 84730 w 234996"/>
              <a:gd name="connsiteY0" fmla="*/ 145317 h 145317"/>
              <a:gd name="connsiteX1" fmla="*/ 0 w 234996"/>
              <a:gd name="connsiteY1" fmla="*/ 46945 h 145317"/>
              <a:gd name="connsiteX2" fmla="*/ 158957 w 234996"/>
              <a:gd name="connsiteY2" fmla="*/ 0 h 145317"/>
              <a:gd name="connsiteX3" fmla="*/ 234996 w 234996"/>
              <a:gd name="connsiteY3" fmla="*/ 121388 h 145317"/>
              <a:gd name="connsiteX4" fmla="*/ 84730 w 234996"/>
              <a:gd name="connsiteY4" fmla="*/ 145317 h 145317"/>
              <a:gd name="connsiteX0" fmla="*/ 91729 w 234996"/>
              <a:gd name="connsiteY0" fmla="*/ 149117 h 149117"/>
              <a:gd name="connsiteX1" fmla="*/ 0 w 234996"/>
              <a:gd name="connsiteY1" fmla="*/ 46945 h 149117"/>
              <a:gd name="connsiteX2" fmla="*/ 158957 w 234996"/>
              <a:gd name="connsiteY2" fmla="*/ 0 h 149117"/>
              <a:gd name="connsiteX3" fmla="*/ 234996 w 234996"/>
              <a:gd name="connsiteY3" fmla="*/ 121388 h 149117"/>
              <a:gd name="connsiteX4" fmla="*/ 91729 w 234996"/>
              <a:gd name="connsiteY4" fmla="*/ 149117 h 149117"/>
              <a:gd name="connsiteX0" fmla="*/ 104308 w 247575"/>
              <a:gd name="connsiteY0" fmla="*/ 149117 h 149117"/>
              <a:gd name="connsiteX1" fmla="*/ 0 w 247575"/>
              <a:gd name="connsiteY1" fmla="*/ 52185 h 149117"/>
              <a:gd name="connsiteX2" fmla="*/ 171536 w 247575"/>
              <a:gd name="connsiteY2" fmla="*/ 0 h 149117"/>
              <a:gd name="connsiteX3" fmla="*/ 247575 w 247575"/>
              <a:gd name="connsiteY3" fmla="*/ 121388 h 149117"/>
              <a:gd name="connsiteX4" fmla="*/ 104308 w 247575"/>
              <a:gd name="connsiteY4" fmla="*/ 149117 h 14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75" h="149117">
                <a:moveTo>
                  <a:pt x="104308" y="149117"/>
                </a:moveTo>
                <a:lnTo>
                  <a:pt x="0" y="52185"/>
                </a:lnTo>
                <a:lnTo>
                  <a:pt x="171536" y="0"/>
                </a:lnTo>
                <a:lnTo>
                  <a:pt x="247575" y="121388"/>
                </a:lnTo>
                <a:lnTo>
                  <a:pt x="104308" y="149117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976F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Parallelogramm 25"/>
          <p:cNvSpPr/>
          <p:nvPr/>
        </p:nvSpPr>
        <p:spPr>
          <a:xfrm rot="10629539">
            <a:off x="2380851" y="3467057"/>
            <a:ext cx="443094" cy="149117"/>
          </a:xfrm>
          <a:custGeom>
            <a:avLst/>
            <a:gdLst>
              <a:gd name="connsiteX0" fmla="*/ 0 w 125109"/>
              <a:gd name="connsiteY0" fmla="*/ 123825 h 123825"/>
              <a:gd name="connsiteX1" fmla="*/ 0 w 125109"/>
              <a:gd name="connsiteY1" fmla="*/ 0 h 123825"/>
              <a:gd name="connsiteX2" fmla="*/ 125109 w 125109"/>
              <a:gd name="connsiteY2" fmla="*/ 0 h 123825"/>
              <a:gd name="connsiteX3" fmla="*/ 125109 w 125109"/>
              <a:gd name="connsiteY3" fmla="*/ 123825 h 123825"/>
              <a:gd name="connsiteX4" fmla="*/ 0 w 125109"/>
              <a:gd name="connsiteY4" fmla="*/ 123825 h 123825"/>
              <a:gd name="connsiteX0" fmla="*/ 14111 w 125109"/>
              <a:gd name="connsiteY0" fmla="*/ 136622 h 136622"/>
              <a:gd name="connsiteX1" fmla="*/ 0 w 125109"/>
              <a:gd name="connsiteY1" fmla="*/ 0 h 136622"/>
              <a:gd name="connsiteX2" fmla="*/ 125109 w 125109"/>
              <a:gd name="connsiteY2" fmla="*/ 0 h 136622"/>
              <a:gd name="connsiteX3" fmla="*/ 125109 w 125109"/>
              <a:gd name="connsiteY3" fmla="*/ 123825 h 136622"/>
              <a:gd name="connsiteX4" fmla="*/ 14111 w 125109"/>
              <a:gd name="connsiteY4" fmla="*/ 136622 h 136622"/>
              <a:gd name="connsiteX0" fmla="*/ 14111 w 248331"/>
              <a:gd name="connsiteY0" fmla="*/ 136622 h 136622"/>
              <a:gd name="connsiteX1" fmla="*/ 0 w 248331"/>
              <a:gd name="connsiteY1" fmla="*/ 0 h 136622"/>
              <a:gd name="connsiteX2" fmla="*/ 125109 w 248331"/>
              <a:gd name="connsiteY2" fmla="*/ 0 h 136622"/>
              <a:gd name="connsiteX3" fmla="*/ 248331 w 248331"/>
              <a:gd name="connsiteY3" fmla="*/ 115558 h 136622"/>
              <a:gd name="connsiteX4" fmla="*/ 14111 w 248331"/>
              <a:gd name="connsiteY4" fmla="*/ 136622 h 136622"/>
              <a:gd name="connsiteX0" fmla="*/ 123659 w 248331"/>
              <a:gd name="connsiteY0" fmla="*/ 124528 h 124528"/>
              <a:gd name="connsiteX1" fmla="*/ 0 w 248331"/>
              <a:gd name="connsiteY1" fmla="*/ 0 h 124528"/>
              <a:gd name="connsiteX2" fmla="*/ 125109 w 248331"/>
              <a:gd name="connsiteY2" fmla="*/ 0 h 124528"/>
              <a:gd name="connsiteX3" fmla="*/ 248331 w 248331"/>
              <a:gd name="connsiteY3" fmla="*/ 115558 h 124528"/>
              <a:gd name="connsiteX4" fmla="*/ 123659 w 248331"/>
              <a:gd name="connsiteY4" fmla="*/ 124528 h 124528"/>
              <a:gd name="connsiteX0" fmla="*/ 123659 w 248331"/>
              <a:gd name="connsiteY0" fmla="*/ 126062 h 126062"/>
              <a:gd name="connsiteX1" fmla="*/ 0 w 248331"/>
              <a:gd name="connsiteY1" fmla="*/ 1534 h 126062"/>
              <a:gd name="connsiteX2" fmla="*/ 149083 w 248331"/>
              <a:gd name="connsiteY2" fmla="*/ 0 h 126062"/>
              <a:gd name="connsiteX3" fmla="*/ 248331 w 248331"/>
              <a:gd name="connsiteY3" fmla="*/ 117092 h 126062"/>
              <a:gd name="connsiteX4" fmla="*/ 123659 w 248331"/>
              <a:gd name="connsiteY4" fmla="*/ 126062 h 126062"/>
              <a:gd name="connsiteX0" fmla="*/ 125790 w 250462"/>
              <a:gd name="connsiteY0" fmla="*/ 135630 h 135630"/>
              <a:gd name="connsiteX1" fmla="*/ 0 w 250462"/>
              <a:gd name="connsiteY1" fmla="*/ 0 h 135630"/>
              <a:gd name="connsiteX2" fmla="*/ 151214 w 250462"/>
              <a:gd name="connsiteY2" fmla="*/ 9568 h 135630"/>
              <a:gd name="connsiteX3" fmla="*/ 250462 w 250462"/>
              <a:gd name="connsiteY3" fmla="*/ 126660 h 135630"/>
              <a:gd name="connsiteX4" fmla="*/ 125790 w 250462"/>
              <a:gd name="connsiteY4" fmla="*/ 135630 h 135630"/>
              <a:gd name="connsiteX0" fmla="*/ 107371 w 250462"/>
              <a:gd name="connsiteY0" fmla="*/ 148047 h 148047"/>
              <a:gd name="connsiteX1" fmla="*/ 0 w 250462"/>
              <a:gd name="connsiteY1" fmla="*/ 0 h 148047"/>
              <a:gd name="connsiteX2" fmla="*/ 151214 w 250462"/>
              <a:gd name="connsiteY2" fmla="*/ 9568 h 148047"/>
              <a:gd name="connsiteX3" fmla="*/ 250462 w 250462"/>
              <a:gd name="connsiteY3" fmla="*/ 126660 h 148047"/>
              <a:gd name="connsiteX4" fmla="*/ 107371 w 250462"/>
              <a:gd name="connsiteY4" fmla="*/ 148047 h 148047"/>
              <a:gd name="connsiteX0" fmla="*/ 126291 w 269382"/>
              <a:gd name="connsiteY0" fmla="*/ 149085 h 149085"/>
              <a:gd name="connsiteX1" fmla="*/ 0 w 269382"/>
              <a:gd name="connsiteY1" fmla="*/ 0 h 149085"/>
              <a:gd name="connsiteX2" fmla="*/ 170134 w 269382"/>
              <a:gd name="connsiteY2" fmla="*/ 10606 h 149085"/>
              <a:gd name="connsiteX3" fmla="*/ 269382 w 269382"/>
              <a:gd name="connsiteY3" fmla="*/ 127698 h 149085"/>
              <a:gd name="connsiteX4" fmla="*/ 126291 w 269382"/>
              <a:gd name="connsiteY4" fmla="*/ 149085 h 149085"/>
              <a:gd name="connsiteX0" fmla="*/ 98553 w 241644"/>
              <a:gd name="connsiteY0" fmla="*/ 138479 h 138479"/>
              <a:gd name="connsiteX1" fmla="*/ 0 w 241644"/>
              <a:gd name="connsiteY1" fmla="*/ 26164 h 138479"/>
              <a:gd name="connsiteX2" fmla="*/ 142396 w 241644"/>
              <a:gd name="connsiteY2" fmla="*/ 0 h 138479"/>
              <a:gd name="connsiteX3" fmla="*/ 241644 w 241644"/>
              <a:gd name="connsiteY3" fmla="*/ 117092 h 138479"/>
              <a:gd name="connsiteX4" fmla="*/ 98553 w 241644"/>
              <a:gd name="connsiteY4" fmla="*/ 138479 h 138479"/>
              <a:gd name="connsiteX0" fmla="*/ 94658 w 241644"/>
              <a:gd name="connsiteY0" fmla="*/ 150849 h 150849"/>
              <a:gd name="connsiteX1" fmla="*/ 0 w 241644"/>
              <a:gd name="connsiteY1" fmla="*/ 26164 h 150849"/>
              <a:gd name="connsiteX2" fmla="*/ 142396 w 241644"/>
              <a:gd name="connsiteY2" fmla="*/ 0 h 150849"/>
              <a:gd name="connsiteX3" fmla="*/ 241644 w 241644"/>
              <a:gd name="connsiteY3" fmla="*/ 117092 h 150849"/>
              <a:gd name="connsiteX4" fmla="*/ 94658 w 241644"/>
              <a:gd name="connsiteY4" fmla="*/ 150849 h 150849"/>
              <a:gd name="connsiteX0" fmla="*/ 88010 w 234996"/>
              <a:gd name="connsiteY0" fmla="*/ 150849 h 150849"/>
              <a:gd name="connsiteX1" fmla="*/ 0 w 234996"/>
              <a:gd name="connsiteY1" fmla="*/ 42649 h 150849"/>
              <a:gd name="connsiteX2" fmla="*/ 135748 w 234996"/>
              <a:gd name="connsiteY2" fmla="*/ 0 h 150849"/>
              <a:gd name="connsiteX3" fmla="*/ 234996 w 234996"/>
              <a:gd name="connsiteY3" fmla="*/ 117092 h 150849"/>
              <a:gd name="connsiteX4" fmla="*/ 88010 w 234996"/>
              <a:gd name="connsiteY4" fmla="*/ 150849 h 150849"/>
              <a:gd name="connsiteX0" fmla="*/ 88010 w 234996"/>
              <a:gd name="connsiteY0" fmla="*/ 155145 h 155145"/>
              <a:gd name="connsiteX1" fmla="*/ 0 w 234996"/>
              <a:gd name="connsiteY1" fmla="*/ 46945 h 155145"/>
              <a:gd name="connsiteX2" fmla="*/ 158957 w 234996"/>
              <a:gd name="connsiteY2" fmla="*/ 0 h 155145"/>
              <a:gd name="connsiteX3" fmla="*/ 234996 w 234996"/>
              <a:gd name="connsiteY3" fmla="*/ 121388 h 155145"/>
              <a:gd name="connsiteX4" fmla="*/ 88010 w 234996"/>
              <a:gd name="connsiteY4" fmla="*/ 155145 h 155145"/>
              <a:gd name="connsiteX0" fmla="*/ 84730 w 234996"/>
              <a:gd name="connsiteY0" fmla="*/ 145317 h 145317"/>
              <a:gd name="connsiteX1" fmla="*/ 0 w 234996"/>
              <a:gd name="connsiteY1" fmla="*/ 46945 h 145317"/>
              <a:gd name="connsiteX2" fmla="*/ 158957 w 234996"/>
              <a:gd name="connsiteY2" fmla="*/ 0 h 145317"/>
              <a:gd name="connsiteX3" fmla="*/ 234996 w 234996"/>
              <a:gd name="connsiteY3" fmla="*/ 121388 h 145317"/>
              <a:gd name="connsiteX4" fmla="*/ 84730 w 234996"/>
              <a:gd name="connsiteY4" fmla="*/ 145317 h 145317"/>
              <a:gd name="connsiteX0" fmla="*/ 91729 w 234996"/>
              <a:gd name="connsiteY0" fmla="*/ 149117 h 149117"/>
              <a:gd name="connsiteX1" fmla="*/ 0 w 234996"/>
              <a:gd name="connsiteY1" fmla="*/ 46945 h 149117"/>
              <a:gd name="connsiteX2" fmla="*/ 158957 w 234996"/>
              <a:gd name="connsiteY2" fmla="*/ 0 h 149117"/>
              <a:gd name="connsiteX3" fmla="*/ 234996 w 234996"/>
              <a:gd name="connsiteY3" fmla="*/ 121388 h 149117"/>
              <a:gd name="connsiteX4" fmla="*/ 91729 w 234996"/>
              <a:gd name="connsiteY4" fmla="*/ 149117 h 149117"/>
              <a:gd name="connsiteX0" fmla="*/ 104308 w 247575"/>
              <a:gd name="connsiteY0" fmla="*/ 149117 h 149117"/>
              <a:gd name="connsiteX1" fmla="*/ 0 w 247575"/>
              <a:gd name="connsiteY1" fmla="*/ 52185 h 149117"/>
              <a:gd name="connsiteX2" fmla="*/ 171536 w 247575"/>
              <a:gd name="connsiteY2" fmla="*/ 0 h 149117"/>
              <a:gd name="connsiteX3" fmla="*/ 247575 w 247575"/>
              <a:gd name="connsiteY3" fmla="*/ 121388 h 149117"/>
              <a:gd name="connsiteX4" fmla="*/ 104308 w 247575"/>
              <a:gd name="connsiteY4" fmla="*/ 149117 h 149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75" h="149117">
                <a:moveTo>
                  <a:pt x="104308" y="149117"/>
                </a:moveTo>
                <a:lnTo>
                  <a:pt x="0" y="52185"/>
                </a:lnTo>
                <a:lnTo>
                  <a:pt x="171536" y="0"/>
                </a:lnTo>
                <a:lnTo>
                  <a:pt x="247575" y="121388"/>
                </a:lnTo>
                <a:lnTo>
                  <a:pt x="104308" y="149117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976F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 useBgFill="1">
        <p:nvSpPr>
          <p:cNvPr id="95" name="Rechteck 94"/>
          <p:cNvSpPr/>
          <p:nvPr/>
        </p:nvSpPr>
        <p:spPr>
          <a:xfrm>
            <a:off x="3174750" y="6015459"/>
            <a:ext cx="5969250" cy="842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536397" y="6334780"/>
            <a:ext cx="3662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800" dirty="0"/>
              <a:t>Analogie: </a:t>
            </a:r>
            <a:r>
              <a:rPr lang="de-DE" sz="2800" b="1" dirty="0"/>
              <a:t>Paketversand</a:t>
            </a:r>
          </a:p>
        </p:txBody>
      </p:sp>
    </p:spTree>
    <p:extLst>
      <p:ext uri="{BB962C8B-B14F-4D97-AF65-F5344CB8AC3E}">
        <p14:creationId xmlns:p14="http://schemas.microsoft.com/office/powerpoint/2010/main" val="124146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753E-6 4.68736E-6 C 0.0538 0.00092 0.1076 0.00185 0.14248 0.02408 C 0.17754 0.04631 0.1935 0.09008 0.20982 0.13409 " pathEditMode="relative" rAng="0" ptsTypes="aaA">
                                      <p:cBhvr>
                                        <p:cTn id="18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6693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3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" grpId="0" animBg="1"/>
      <p:bldP spid="8" grpId="0"/>
      <p:bldP spid="9" grpId="0"/>
      <p:bldP spid="10" grpId="0"/>
      <p:bldP spid="16" grpId="0" animBg="1"/>
      <p:bldP spid="35" grpId="0"/>
      <p:bldP spid="35" grpId="1"/>
      <p:bldP spid="36" grpId="0"/>
      <p:bldP spid="36" grpId="1"/>
      <p:bldP spid="48" grpId="0"/>
      <p:bldP spid="56" grpId="0"/>
      <p:bldP spid="56" grpId="1"/>
      <p:bldP spid="60" grpId="0"/>
      <p:bldP spid="114" grpId="0" animBg="1"/>
      <p:bldP spid="119" grpId="0" animBg="1"/>
      <p:bldP spid="124" grpId="0"/>
      <p:bldP spid="127" grpId="0"/>
      <p:bldP spid="130" grpId="0"/>
      <p:bldP spid="147" grpId="0" animBg="1"/>
      <p:bldP spid="150" grpId="0"/>
      <p:bldP spid="158" grpId="0"/>
      <p:bldP spid="164" grpId="0" animBg="1"/>
      <p:bldP spid="97" grpId="0" animBg="1"/>
      <p:bldP spid="97" grpId="1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Datenfluss (vertikal und horizontal)</a:t>
            </a:r>
            <a:br>
              <a:rPr lang="de-DE" dirty="0"/>
            </a:br>
            <a:endParaRPr lang="de-DE" dirty="0"/>
          </a:p>
        </p:txBody>
      </p:sp>
      <p:cxnSp>
        <p:nvCxnSpPr>
          <p:cNvPr id="59" name="Gerade Verbindung mit Pfeil 58"/>
          <p:cNvCxnSpPr/>
          <p:nvPr/>
        </p:nvCxnSpPr>
        <p:spPr>
          <a:xfrm flipV="1">
            <a:off x="6790157" y="5994559"/>
            <a:ext cx="0" cy="277288"/>
          </a:xfrm>
          <a:prstGeom prst="straightConnector1">
            <a:avLst/>
          </a:prstGeom>
          <a:ln>
            <a:solidFill>
              <a:srgbClr val="C5C5C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>
            <a:off x="3592185" y="6011975"/>
            <a:ext cx="0" cy="288767"/>
          </a:xfrm>
          <a:prstGeom prst="straightConnector1">
            <a:avLst/>
          </a:prstGeom>
          <a:ln>
            <a:solidFill>
              <a:srgbClr val="C5C5C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 flipH="1">
            <a:off x="3592187" y="6280258"/>
            <a:ext cx="3208213" cy="7544"/>
          </a:xfrm>
          <a:prstGeom prst="straightConnector1">
            <a:avLst/>
          </a:prstGeom>
          <a:ln>
            <a:solidFill>
              <a:srgbClr val="C5C5C5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hteck 61"/>
          <p:cNvSpPr/>
          <p:nvPr/>
        </p:nvSpPr>
        <p:spPr>
          <a:xfrm>
            <a:off x="3322967" y="3583124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Helvetica Neue"/>
                <a:cs typeface="Helvetica Neue"/>
              </a:rPr>
              <a:t>M</a:t>
            </a:r>
          </a:p>
        </p:txBody>
      </p:sp>
      <p:sp>
        <p:nvSpPr>
          <p:cNvPr id="65" name="Rechteck 64"/>
          <p:cNvSpPr/>
          <p:nvPr/>
        </p:nvSpPr>
        <p:spPr>
          <a:xfrm>
            <a:off x="2846319" y="4533445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3</a:t>
            </a:r>
          </a:p>
        </p:txBody>
      </p:sp>
      <p:sp>
        <p:nvSpPr>
          <p:cNvPr id="66" name="Rechteck 65"/>
          <p:cNvSpPr/>
          <p:nvPr/>
        </p:nvSpPr>
        <p:spPr>
          <a:xfrm>
            <a:off x="3340154" y="4533445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Helvetica Neue"/>
                <a:cs typeface="Helvetica Neue"/>
              </a:rPr>
              <a:t>M</a:t>
            </a:r>
          </a:p>
        </p:txBody>
      </p:sp>
      <p:sp>
        <p:nvSpPr>
          <p:cNvPr id="75" name="Rechteck 74"/>
          <p:cNvSpPr/>
          <p:nvPr/>
        </p:nvSpPr>
        <p:spPr>
          <a:xfrm>
            <a:off x="2332011" y="5515342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2</a:t>
            </a:r>
          </a:p>
        </p:txBody>
      </p:sp>
      <p:sp>
        <p:nvSpPr>
          <p:cNvPr id="76" name="Rechteck 75"/>
          <p:cNvSpPr/>
          <p:nvPr/>
        </p:nvSpPr>
        <p:spPr>
          <a:xfrm>
            <a:off x="2833288" y="5515342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3</a:t>
            </a:r>
          </a:p>
        </p:txBody>
      </p:sp>
      <p:sp>
        <p:nvSpPr>
          <p:cNvPr id="77" name="Rechteck 76"/>
          <p:cNvSpPr/>
          <p:nvPr/>
        </p:nvSpPr>
        <p:spPr>
          <a:xfrm>
            <a:off x="3335982" y="5515783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Helvetica Neue"/>
                <a:cs typeface="Helvetica Neue"/>
              </a:rPr>
              <a:t>M</a:t>
            </a:r>
          </a:p>
        </p:txBody>
      </p:sp>
      <p:cxnSp>
        <p:nvCxnSpPr>
          <p:cNvPr id="78" name="Gerade Verbindung mit Pfeil 77"/>
          <p:cNvCxnSpPr/>
          <p:nvPr/>
        </p:nvCxnSpPr>
        <p:spPr>
          <a:xfrm flipH="1">
            <a:off x="3580082" y="3117631"/>
            <a:ext cx="1042" cy="478883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endCxn id="66" idx="0"/>
          </p:cNvCxnSpPr>
          <p:nvPr/>
        </p:nvCxnSpPr>
        <p:spPr>
          <a:xfrm>
            <a:off x="3588015" y="4077805"/>
            <a:ext cx="4172" cy="455640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>
            <a:stCxn id="66" idx="2"/>
          </p:cNvCxnSpPr>
          <p:nvPr/>
        </p:nvCxnSpPr>
        <p:spPr>
          <a:xfrm>
            <a:off x="3592187" y="5014736"/>
            <a:ext cx="427" cy="509286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/>
          <p:nvPr/>
        </p:nvCxnSpPr>
        <p:spPr>
          <a:xfrm flipH="1">
            <a:off x="3584264" y="3115223"/>
            <a:ext cx="1042" cy="4788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>
            <a:endCxn id="66" idx="0"/>
          </p:cNvCxnSpPr>
          <p:nvPr/>
        </p:nvCxnSpPr>
        <p:spPr>
          <a:xfrm>
            <a:off x="3590099" y="4074885"/>
            <a:ext cx="2088" cy="45856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>
            <a:stCxn id="66" idx="2"/>
          </p:cNvCxnSpPr>
          <p:nvPr/>
        </p:nvCxnSpPr>
        <p:spPr>
          <a:xfrm>
            <a:off x="3592187" y="5014736"/>
            <a:ext cx="8586" cy="50877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hteck 89"/>
          <p:cNvSpPr/>
          <p:nvPr/>
        </p:nvSpPr>
        <p:spPr>
          <a:xfrm>
            <a:off x="3033642" y="1454803"/>
            <a:ext cx="1090795" cy="108296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1" name="Gruppierung 90"/>
          <p:cNvGrpSpPr/>
          <p:nvPr/>
        </p:nvGrpSpPr>
        <p:grpSpPr>
          <a:xfrm>
            <a:off x="6265245" y="1497623"/>
            <a:ext cx="1090795" cy="1082967"/>
            <a:chOff x="4377003" y="1384918"/>
            <a:chExt cx="1090795" cy="1082967"/>
          </a:xfrm>
        </p:grpSpPr>
        <p:sp>
          <p:nvSpPr>
            <p:cNvPr id="92" name="Rechteck 91"/>
            <p:cNvSpPr/>
            <p:nvPr/>
          </p:nvSpPr>
          <p:spPr>
            <a:xfrm>
              <a:off x="4377003" y="1384918"/>
              <a:ext cx="1090795" cy="10829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mpd="sng"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377003" y="2098553"/>
              <a:ext cx="1090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SENKE</a:t>
              </a:r>
            </a:p>
          </p:txBody>
        </p:sp>
        <p:pic>
          <p:nvPicPr>
            <p:cNvPr id="94" name="Bild 9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377003" y="1384918"/>
              <a:ext cx="1090795" cy="799348"/>
            </a:xfrm>
            <a:prstGeom prst="rect">
              <a:avLst/>
            </a:prstGeom>
          </p:spPr>
        </p:pic>
      </p:grpSp>
      <p:sp>
        <p:nvSpPr>
          <p:cNvPr id="95" name="Rechteck 94"/>
          <p:cNvSpPr/>
          <p:nvPr/>
        </p:nvSpPr>
        <p:spPr>
          <a:xfrm>
            <a:off x="6539495" y="2636340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Helvetica Neue"/>
                <a:cs typeface="Helvetica Neue"/>
              </a:rPr>
              <a:t>M</a:t>
            </a:r>
          </a:p>
        </p:txBody>
      </p:sp>
      <p:sp>
        <p:nvSpPr>
          <p:cNvPr id="96" name="Rechteck 95"/>
          <p:cNvSpPr/>
          <p:nvPr/>
        </p:nvSpPr>
        <p:spPr>
          <a:xfrm>
            <a:off x="7044717" y="3583124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3</a:t>
            </a:r>
          </a:p>
        </p:txBody>
      </p:sp>
      <p:sp>
        <p:nvSpPr>
          <p:cNvPr id="97" name="Rechteck 96"/>
          <p:cNvSpPr/>
          <p:nvPr/>
        </p:nvSpPr>
        <p:spPr>
          <a:xfrm>
            <a:off x="6540652" y="3583124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Helvetica Neue"/>
                <a:cs typeface="Helvetica Neue"/>
              </a:rPr>
              <a:t>M</a:t>
            </a:r>
          </a:p>
        </p:txBody>
      </p:sp>
      <p:sp>
        <p:nvSpPr>
          <p:cNvPr id="98" name="Rechteck 97"/>
          <p:cNvSpPr/>
          <p:nvPr/>
        </p:nvSpPr>
        <p:spPr>
          <a:xfrm>
            <a:off x="7048527" y="5523510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3</a:t>
            </a:r>
          </a:p>
        </p:txBody>
      </p:sp>
      <p:sp>
        <p:nvSpPr>
          <p:cNvPr id="99" name="Rechteck 98"/>
          <p:cNvSpPr/>
          <p:nvPr/>
        </p:nvSpPr>
        <p:spPr>
          <a:xfrm>
            <a:off x="7043560" y="4533445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3</a:t>
            </a:r>
          </a:p>
        </p:txBody>
      </p:sp>
      <p:sp>
        <p:nvSpPr>
          <p:cNvPr id="100" name="Rechteck 99"/>
          <p:cNvSpPr/>
          <p:nvPr/>
        </p:nvSpPr>
        <p:spPr>
          <a:xfrm>
            <a:off x="7552592" y="4533445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2</a:t>
            </a:r>
          </a:p>
        </p:txBody>
      </p:sp>
      <p:sp>
        <p:nvSpPr>
          <p:cNvPr id="101" name="Rechteck 100"/>
          <p:cNvSpPr/>
          <p:nvPr/>
        </p:nvSpPr>
        <p:spPr>
          <a:xfrm>
            <a:off x="6540652" y="4533445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Helvetica Neue"/>
                <a:cs typeface="Helvetica Neue"/>
              </a:rPr>
              <a:t>M</a:t>
            </a:r>
          </a:p>
        </p:txBody>
      </p:sp>
      <p:sp>
        <p:nvSpPr>
          <p:cNvPr id="102" name="Rechteck 101"/>
          <p:cNvSpPr/>
          <p:nvPr/>
        </p:nvSpPr>
        <p:spPr>
          <a:xfrm>
            <a:off x="7547625" y="5523510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2</a:t>
            </a:r>
          </a:p>
        </p:txBody>
      </p:sp>
      <p:sp>
        <p:nvSpPr>
          <p:cNvPr id="103" name="Rechteck 102"/>
          <p:cNvSpPr/>
          <p:nvPr/>
        </p:nvSpPr>
        <p:spPr>
          <a:xfrm>
            <a:off x="8051690" y="5523510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0000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000000"/>
                </a:solidFill>
                <a:latin typeface="Helvetica Neue"/>
                <a:cs typeface="Helvetica Neue"/>
              </a:rPr>
              <a:t>1</a:t>
            </a:r>
          </a:p>
        </p:txBody>
      </p:sp>
      <p:sp>
        <p:nvSpPr>
          <p:cNvPr id="104" name="Rechteck 103"/>
          <p:cNvSpPr/>
          <p:nvPr/>
        </p:nvSpPr>
        <p:spPr>
          <a:xfrm>
            <a:off x="6550895" y="5523510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Helvetica Neue"/>
                <a:cs typeface="Helvetica Neue"/>
              </a:rPr>
              <a:t>M</a:t>
            </a:r>
          </a:p>
        </p:txBody>
      </p:sp>
      <p:cxnSp>
        <p:nvCxnSpPr>
          <p:cNvPr id="105" name="Gerade Verbindung mit Pfeil 104"/>
          <p:cNvCxnSpPr>
            <a:stCxn id="104" idx="0"/>
          </p:cNvCxnSpPr>
          <p:nvPr/>
        </p:nvCxnSpPr>
        <p:spPr>
          <a:xfrm flipV="1">
            <a:off x="6802928" y="5024979"/>
            <a:ext cx="3958" cy="498531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>
            <a:stCxn id="104" idx="0"/>
          </p:cNvCxnSpPr>
          <p:nvPr/>
        </p:nvCxnSpPr>
        <p:spPr>
          <a:xfrm flipV="1">
            <a:off x="6802928" y="5024979"/>
            <a:ext cx="3949" cy="4985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/>
          <p:cNvCxnSpPr/>
          <p:nvPr/>
        </p:nvCxnSpPr>
        <p:spPr>
          <a:xfrm flipV="1">
            <a:off x="6802294" y="4054562"/>
            <a:ext cx="0" cy="474066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mit Pfeil 107"/>
          <p:cNvCxnSpPr/>
          <p:nvPr/>
        </p:nvCxnSpPr>
        <p:spPr>
          <a:xfrm flipV="1">
            <a:off x="6798537" y="4054562"/>
            <a:ext cx="3748" cy="4788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flipV="1">
            <a:off x="6810643" y="3104241"/>
            <a:ext cx="0" cy="474066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mit Pfeil 109"/>
          <p:cNvCxnSpPr/>
          <p:nvPr/>
        </p:nvCxnSpPr>
        <p:spPr>
          <a:xfrm flipV="1">
            <a:off x="6806886" y="3104241"/>
            <a:ext cx="3748" cy="47888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/>
          <p:nvPr/>
        </p:nvCxnSpPr>
        <p:spPr>
          <a:xfrm flipV="1">
            <a:off x="6789172" y="6002970"/>
            <a:ext cx="0" cy="2772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/>
          <p:cNvCxnSpPr/>
          <p:nvPr/>
        </p:nvCxnSpPr>
        <p:spPr>
          <a:xfrm>
            <a:off x="3592183" y="6007721"/>
            <a:ext cx="0" cy="288767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mit Pfeil 112"/>
          <p:cNvCxnSpPr/>
          <p:nvPr/>
        </p:nvCxnSpPr>
        <p:spPr>
          <a:xfrm flipH="1">
            <a:off x="3592185" y="6280258"/>
            <a:ext cx="3210100" cy="3290"/>
          </a:xfrm>
          <a:prstGeom prst="straightConnector1">
            <a:avLst/>
          </a:prstGeom>
          <a:ln>
            <a:solidFill>
              <a:srgbClr val="4F81BD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feld 113"/>
          <p:cNvSpPr txBox="1"/>
          <p:nvPr/>
        </p:nvSpPr>
        <p:spPr>
          <a:xfrm>
            <a:off x="3833156" y="263634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EBA567"/>
                </a:solidFill>
              </a:rPr>
              <a:t>Originalnachricht</a:t>
            </a:r>
          </a:p>
        </p:txBody>
      </p:sp>
      <p:sp>
        <p:nvSpPr>
          <p:cNvPr id="115" name="Textfeld 114"/>
          <p:cNvSpPr txBox="1"/>
          <p:nvPr/>
        </p:nvSpPr>
        <p:spPr>
          <a:xfrm>
            <a:off x="1977947" y="3227182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EBA567"/>
                </a:solidFill>
              </a:rPr>
              <a:t>Header </a:t>
            </a:r>
          </a:p>
        </p:txBody>
      </p:sp>
      <p:cxnSp>
        <p:nvCxnSpPr>
          <p:cNvPr id="116" name="Gerade Verbindung mit Pfeil 115"/>
          <p:cNvCxnSpPr/>
          <p:nvPr/>
        </p:nvCxnSpPr>
        <p:spPr>
          <a:xfrm>
            <a:off x="3577998" y="1992441"/>
            <a:ext cx="0" cy="700273"/>
          </a:xfrm>
          <a:prstGeom prst="straightConnector1">
            <a:avLst/>
          </a:prstGeom>
          <a:ln>
            <a:solidFill>
              <a:srgbClr val="E46C0A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3033642" y="2168438"/>
            <a:ext cx="109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Quelle</a:t>
            </a:r>
          </a:p>
        </p:txBody>
      </p:sp>
      <p:pic>
        <p:nvPicPr>
          <p:cNvPr id="118" name="Bild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33642" y="1454803"/>
            <a:ext cx="1090795" cy="799348"/>
          </a:xfrm>
          <a:prstGeom prst="rect">
            <a:avLst/>
          </a:prstGeom>
        </p:spPr>
      </p:pic>
      <p:sp>
        <p:nvSpPr>
          <p:cNvPr id="119" name="Rechteck 118"/>
          <p:cNvSpPr/>
          <p:nvPr/>
        </p:nvSpPr>
        <p:spPr>
          <a:xfrm>
            <a:off x="2337287" y="4533445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A9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E59454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E59454"/>
                </a:solidFill>
                <a:latin typeface="Helvetica Neue"/>
                <a:cs typeface="Helvetica Neue"/>
              </a:rPr>
              <a:t>2</a:t>
            </a:r>
          </a:p>
        </p:txBody>
      </p:sp>
      <p:sp>
        <p:nvSpPr>
          <p:cNvPr id="120" name="Rechteck 119"/>
          <p:cNvSpPr/>
          <p:nvPr/>
        </p:nvSpPr>
        <p:spPr>
          <a:xfrm>
            <a:off x="1827946" y="5515342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A9E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E59454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E59454"/>
                </a:solidFill>
                <a:latin typeface="Helvetica Neue"/>
                <a:cs typeface="Helvetica Neue"/>
              </a:rPr>
              <a:t>1</a:t>
            </a:r>
          </a:p>
        </p:txBody>
      </p:sp>
      <p:sp>
        <p:nvSpPr>
          <p:cNvPr id="121" name="Textfeld 120"/>
          <p:cNvSpPr txBox="1"/>
          <p:nvPr/>
        </p:nvSpPr>
        <p:spPr>
          <a:xfrm>
            <a:off x="4559136" y="6283548"/>
            <a:ext cx="190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4F81BE"/>
                </a:solidFill>
              </a:rPr>
              <a:t>reale Übertragung</a:t>
            </a:r>
          </a:p>
        </p:txBody>
      </p:sp>
      <p:sp>
        <p:nvSpPr>
          <p:cNvPr id="122" name="Textfeld 121"/>
          <p:cNvSpPr txBox="1"/>
          <p:nvPr/>
        </p:nvSpPr>
        <p:spPr>
          <a:xfrm>
            <a:off x="620951" y="3635737"/>
            <a:ext cx="102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Schicht 3</a:t>
            </a:r>
          </a:p>
        </p:txBody>
      </p:sp>
      <p:sp>
        <p:nvSpPr>
          <p:cNvPr id="123" name="Textfeld 122"/>
          <p:cNvSpPr txBox="1"/>
          <p:nvPr/>
        </p:nvSpPr>
        <p:spPr>
          <a:xfrm>
            <a:off x="620951" y="4589425"/>
            <a:ext cx="102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5C5C5"/>
                </a:solidFill>
              </a:rPr>
              <a:t>Schicht 2</a:t>
            </a:r>
          </a:p>
        </p:txBody>
      </p:sp>
      <p:sp>
        <p:nvSpPr>
          <p:cNvPr id="124" name="Textfeld 123"/>
          <p:cNvSpPr txBox="1"/>
          <p:nvPr/>
        </p:nvSpPr>
        <p:spPr>
          <a:xfrm>
            <a:off x="620951" y="5568426"/>
            <a:ext cx="102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5C5C5"/>
                </a:solidFill>
              </a:rPr>
              <a:t>Schicht 1</a:t>
            </a:r>
          </a:p>
        </p:txBody>
      </p:sp>
      <p:cxnSp>
        <p:nvCxnSpPr>
          <p:cNvPr id="125" name="Gerade Verbindung 124"/>
          <p:cNvCxnSpPr/>
          <p:nvPr/>
        </p:nvCxnSpPr>
        <p:spPr>
          <a:xfrm>
            <a:off x="3901505" y="3820403"/>
            <a:ext cx="2571385" cy="0"/>
          </a:xfrm>
          <a:prstGeom prst="line">
            <a:avLst/>
          </a:prstGeom>
          <a:ln w="12700" cmpd="sng">
            <a:solidFill>
              <a:srgbClr val="EA9E5B"/>
            </a:solidFill>
            <a:prstDash val="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eck 125"/>
          <p:cNvSpPr/>
          <p:nvPr/>
        </p:nvSpPr>
        <p:spPr>
          <a:xfrm>
            <a:off x="3316424" y="2636340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EBA567"/>
                </a:solidFill>
                <a:latin typeface="Helvetica Neue"/>
                <a:cs typeface="Helvetica Neue"/>
              </a:rPr>
              <a:t>M</a:t>
            </a:r>
          </a:p>
        </p:txBody>
      </p:sp>
      <p:sp>
        <p:nvSpPr>
          <p:cNvPr id="127" name="Rechteck 126"/>
          <p:cNvSpPr/>
          <p:nvPr/>
        </p:nvSpPr>
        <p:spPr>
          <a:xfrm>
            <a:off x="2815590" y="3583124"/>
            <a:ext cx="504065" cy="48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EBA567"/>
                </a:solidFill>
                <a:latin typeface="Helvetica Neue"/>
                <a:cs typeface="Helvetica Neue"/>
              </a:rPr>
              <a:t>H</a:t>
            </a:r>
            <a:r>
              <a:rPr lang="de-DE" sz="1200" dirty="0">
                <a:solidFill>
                  <a:srgbClr val="EBA567"/>
                </a:solidFill>
                <a:latin typeface="Helvetica Neue"/>
                <a:cs typeface="Helvetica Neue"/>
              </a:rPr>
              <a:t>3</a:t>
            </a:r>
          </a:p>
        </p:txBody>
      </p:sp>
      <p:sp>
        <p:nvSpPr>
          <p:cNvPr id="128" name="Textfeld 127"/>
          <p:cNvSpPr txBox="1"/>
          <p:nvPr/>
        </p:nvSpPr>
        <p:spPr>
          <a:xfrm>
            <a:off x="4124437" y="3533824"/>
            <a:ext cx="1753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E59454"/>
                </a:solidFill>
              </a:rPr>
              <a:t>virtuelle Übertragung</a:t>
            </a:r>
          </a:p>
        </p:txBody>
      </p:sp>
      <p:cxnSp>
        <p:nvCxnSpPr>
          <p:cNvPr id="129" name="Gerade Verbindung 128"/>
          <p:cNvCxnSpPr/>
          <p:nvPr/>
        </p:nvCxnSpPr>
        <p:spPr>
          <a:xfrm>
            <a:off x="3901505" y="4773584"/>
            <a:ext cx="2571385" cy="0"/>
          </a:xfrm>
          <a:prstGeom prst="line">
            <a:avLst/>
          </a:prstGeom>
          <a:ln w="12700" cmpd="sng">
            <a:solidFill>
              <a:srgbClr val="EA9E5B"/>
            </a:solidFill>
            <a:prstDash val="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Textfeld 129"/>
          <p:cNvSpPr txBox="1"/>
          <p:nvPr/>
        </p:nvSpPr>
        <p:spPr>
          <a:xfrm>
            <a:off x="4124437" y="4487005"/>
            <a:ext cx="1753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E59454"/>
                </a:solidFill>
              </a:rPr>
              <a:t>virtuelle Übertragung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7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4B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2B4B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4B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BA9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BA9B2"/>
                                      </p:to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BA9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BA9B2"/>
                                      </p:to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8B8B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9B8C0"/>
                                      </p:to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B8B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BA9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BA9B2"/>
                                      </p:to>
                                    </p:animClr>
                                    <p:set>
                                      <p:cBhvr>
                                        <p:cTn id="3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5" grpId="0" animBg="1"/>
      <p:bldP spid="65" grpId="1" animBg="1"/>
      <p:bldP spid="66" grpId="0" animBg="1"/>
      <p:bldP spid="66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90" grpId="0" animBg="1"/>
      <p:bldP spid="95" grpId="0" animBg="1"/>
      <p:bldP spid="96" grpId="0" animBg="1"/>
      <p:bldP spid="96" grpId="1" animBg="1"/>
      <p:bldP spid="96" grpId="2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14" grpId="0"/>
      <p:bldP spid="114" grpId="1"/>
      <p:bldP spid="115" grpId="0"/>
      <p:bldP spid="115" grpId="1"/>
      <p:bldP spid="119" grpId="0" animBg="1"/>
      <p:bldP spid="119" grpId="1" animBg="1"/>
      <p:bldP spid="120" grpId="0" animBg="1"/>
      <p:bldP spid="120" grpId="1" animBg="1"/>
      <p:bldP spid="121" grpId="0"/>
      <p:bldP spid="121" grpId="1"/>
      <p:bldP spid="122" grpId="0"/>
      <p:bldP spid="122" grpId="1"/>
      <p:bldP spid="122" grpId="2"/>
      <p:bldP spid="122" grpId="3"/>
      <p:bldP spid="123" grpId="0"/>
      <p:bldP spid="123" grpId="1"/>
      <p:bldP spid="123" grpId="2"/>
      <p:bldP spid="123" grpId="3"/>
      <p:bldP spid="123" grpId="4"/>
      <p:bldP spid="124" grpId="0"/>
      <p:bldP spid="124" grpId="1"/>
      <p:bldP spid="124" grpId="2"/>
      <p:bldP spid="126" grpId="0" animBg="1"/>
      <p:bldP spid="126" grpId="1" animBg="1"/>
      <p:bldP spid="127" grpId="0" animBg="1"/>
      <p:bldP spid="127" grpId="1" animBg="1"/>
      <p:bldP spid="128" grpId="0"/>
      <p:bldP spid="13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Abbildungen zw. Datenblöcken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Operationen auf Datenblöcken:</a:t>
            </a:r>
          </a:p>
          <a:p>
            <a:r>
              <a:rPr lang="de-DE" dirty="0"/>
              <a:t>Segmentierung (</a:t>
            </a:r>
            <a:r>
              <a:rPr lang="de-DE" dirty="0" err="1"/>
              <a:t>Segmenting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/>
              <a:t>/ Neumontage (</a:t>
            </a:r>
            <a:r>
              <a:rPr lang="de-DE" dirty="0" err="1"/>
              <a:t>Reassembly</a:t>
            </a:r>
            <a:r>
              <a:rPr lang="de-DE" dirty="0"/>
              <a:t>)</a:t>
            </a:r>
          </a:p>
          <a:p>
            <a:r>
              <a:rPr lang="de-DE" dirty="0"/>
              <a:t>Blockieren (</a:t>
            </a:r>
            <a:r>
              <a:rPr lang="de-DE" dirty="0" err="1"/>
              <a:t>Blocking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/>
              <a:t>/ Deblockieren (</a:t>
            </a:r>
            <a:r>
              <a:rPr lang="de-DE" dirty="0" err="1"/>
              <a:t>Deblocking</a:t>
            </a:r>
            <a:r>
              <a:rPr lang="de-DE" dirty="0"/>
              <a:t>)</a:t>
            </a:r>
          </a:p>
          <a:p>
            <a:r>
              <a:rPr lang="de-DE" dirty="0"/>
              <a:t>Verkettung (</a:t>
            </a:r>
            <a:r>
              <a:rPr lang="de-DE" dirty="0" err="1"/>
              <a:t>Concatenation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/>
              <a:t>/ Trennung (Separation)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4517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5791601" y="3001247"/>
            <a:ext cx="2309219" cy="1185351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857691" y="3001247"/>
            <a:ext cx="2156163" cy="1185351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101956" y="3698565"/>
            <a:ext cx="1488541" cy="389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(N)-SDU</a:t>
            </a:r>
          </a:p>
        </p:txBody>
      </p:sp>
      <p:sp>
        <p:nvSpPr>
          <p:cNvPr id="8" name="Rechteck 7"/>
          <p:cNvSpPr/>
          <p:nvPr/>
        </p:nvSpPr>
        <p:spPr>
          <a:xfrm>
            <a:off x="6058399" y="3111153"/>
            <a:ext cx="917183" cy="3897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975582" y="3111153"/>
            <a:ext cx="917183" cy="389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3013854" y="3294593"/>
            <a:ext cx="2777747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1101957" y="3103691"/>
            <a:ext cx="917183" cy="3897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(N)-PCI</a:t>
            </a:r>
          </a:p>
        </p:txBody>
      </p:sp>
      <p:sp>
        <p:nvSpPr>
          <p:cNvPr id="12" name="Rechteck 11"/>
          <p:cNvSpPr/>
          <p:nvPr/>
        </p:nvSpPr>
        <p:spPr>
          <a:xfrm>
            <a:off x="6058399" y="3698565"/>
            <a:ext cx="917183" cy="3897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975582" y="3698565"/>
            <a:ext cx="524417" cy="389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536460" y="3124146"/>
            <a:ext cx="953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(N)-PDU</a:t>
            </a:r>
          </a:p>
        </p:txBody>
      </p:sp>
      <p:sp>
        <p:nvSpPr>
          <p:cNvPr id="15" name="Rechteck 14"/>
          <p:cNvSpPr/>
          <p:nvPr/>
        </p:nvSpPr>
        <p:spPr>
          <a:xfrm>
            <a:off x="6413795" y="3723712"/>
            <a:ext cx="953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(N)-PDU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 flipH="1">
            <a:off x="3013854" y="3891899"/>
            <a:ext cx="2777747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3013854" y="3294593"/>
            <a:ext cx="2777747" cy="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3013854" y="3891899"/>
            <a:ext cx="2777747" cy="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5695406" y="4161453"/>
            <a:ext cx="2618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PCI: Protocol </a:t>
            </a:r>
            <a:r>
              <a:rPr lang="de-DE" sz="1400" dirty="0" err="1"/>
              <a:t>Control</a:t>
            </a:r>
            <a:r>
              <a:rPr lang="de-DE" sz="1400" dirty="0"/>
              <a:t> Information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695406" y="4345581"/>
            <a:ext cx="1942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PDU: Protocol Data Unit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695406" y="4519629"/>
            <a:ext cx="1838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SDU: Service Data Unit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013853" y="2981086"/>
            <a:ext cx="2777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Segmenting</a:t>
            </a:r>
            <a:endParaRPr lang="de-DE" sz="1600" dirty="0"/>
          </a:p>
        </p:txBody>
      </p:sp>
      <p:sp>
        <p:nvSpPr>
          <p:cNvPr id="27" name="Textfeld 26"/>
          <p:cNvSpPr txBox="1"/>
          <p:nvPr/>
        </p:nvSpPr>
        <p:spPr>
          <a:xfrm>
            <a:off x="3013853" y="3584675"/>
            <a:ext cx="2777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Reassembly</a:t>
            </a: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Abbildungen zw. Datenblöcken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Segmenting</a:t>
            </a:r>
            <a:r>
              <a:rPr lang="de-DE" dirty="0"/>
              <a:t>/</a:t>
            </a:r>
            <a:r>
              <a:rPr lang="de-DE" dirty="0" err="1"/>
              <a:t>Reassembly</a:t>
            </a:r>
            <a:r>
              <a:rPr lang="de-DE" dirty="0"/>
              <a:t>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6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E6E6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E6E6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7" grpId="1" animBg="1"/>
      <p:bldP spid="8" grpId="0" animBg="1"/>
      <p:bldP spid="9" grpId="0" animBg="1"/>
      <p:bldP spid="5" grpId="0" animBg="1"/>
      <p:bldP spid="5" grpId="1" animBg="1"/>
      <p:bldP spid="12" grpId="0" animBg="1"/>
      <p:bldP spid="13" grpId="0" animBg="1"/>
      <p:bldP spid="14" grpId="0"/>
      <p:bldP spid="14" grpId="1"/>
      <p:bldP spid="15" grpId="0"/>
      <p:bldP spid="15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bgerundetes Rechteck 27"/>
          <p:cNvSpPr/>
          <p:nvPr/>
        </p:nvSpPr>
        <p:spPr>
          <a:xfrm>
            <a:off x="857691" y="2905318"/>
            <a:ext cx="2156163" cy="1185351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981008" y="3014878"/>
            <a:ext cx="917183" cy="3897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(N)-PCI</a:t>
            </a:r>
          </a:p>
        </p:txBody>
      </p:sp>
      <p:sp>
        <p:nvSpPr>
          <p:cNvPr id="31" name="Rechteck 30"/>
          <p:cNvSpPr/>
          <p:nvPr/>
        </p:nvSpPr>
        <p:spPr>
          <a:xfrm>
            <a:off x="1978824" y="3014878"/>
            <a:ext cx="917183" cy="389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(N)-SDU</a:t>
            </a:r>
          </a:p>
        </p:txBody>
      </p:sp>
      <p:sp>
        <p:nvSpPr>
          <p:cNvPr id="32" name="Rechteck 31"/>
          <p:cNvSpPr/>
          <p:nvPr/>
        </p:nvSpPr>
        <p:spPr>
          <a:xfrm>
            <a:off x="981008" y="3557065"/>
            <a:ext cx="917183" cy="3897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(N)-PCI</a:t>
            </a:r>
          </a:p>
        </p:txBody>
      </p:sp>
      <p:sp>
        <p:nvSpPr>
          <p:cNvPr id="33" name="Rechteck 32"/>
          <p:cNvSpPr/>
          <p:nvPr/>
        </p:nvSpPr>
        <p:spPr>
          <a:xfrm>
            <a:off x="1978824" y="3557065"/>
            <a:ext cx="917183" cy="389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(N)-SDU</a:t>
            </a:r>
          </a:p>
        </p:txBody>
      </p:sp>
      <p:sp>
        <p:nvSpPr>
          <p:cNvPr id="34" name="Abgerundetes Rechteck 33"/>
          <p:cNvSpPr/>
          <p:nvPr/>
        </p:nvSpPr>
        <p:spPr>
          <a:xfrm>
            <a:off x="4257632" y="3150446"/>
            <a:ext cx="4055999" cy="66870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4432088" y="3293715"/>
            <a:ext cx="917183" cy="3897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5349271" y="3293715"/>
            <a:ext cx="917183" cy="389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6266454" y="3293715"/>
            <a:ext cx="917183" cy="3897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183637" y="3293715"/>
            <a:ext cx="917183" cy="389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432088" y="3318456"/>
            <a:ext cx="3668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(N)-PDU</a:t>
            </a:r>
          </a:p>
        </p:txBody>
      </p:sp>
      <p:cxnSp>
        <p:nvCxnSpPr>
          <p:cNvPr id="40" name="Gerade Verbindung mit Pfeil 39"/>
          <p:cNvCxnSpPr/>
          <p:nvPr/>
        </p:nvCxnSpPr>
        <p:spPr>
          <a:xfrm>
            <a:off x="3013854" y="3308087"/>
            <a:ext cx="1243778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3013854" y="3308087"/>
            <a:ext cx="1242000" cy="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H="1">
            <a:off x="3013853" y="3633090"/>
            <a:ext cx="1243778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 flipH="1">
            <a:off x="3013853" y="3633090"/>
            <a:ext cx="1242000" cy="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3013855" y="3001329"/>
            <a:ext cx="1243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Blocking</a:t>
            </a:r>
            <a:endParaRPr lang="de-DE" sz="1600" dirty="0"/>
          </a:p>
        </p:txBody>
      </p:sp>
      <p:sp>
        <p:nvSpPr>
          <p:cNvPr id="51" name="Textfeld 50"/>
          <p:cNvSpPr txBox="1"/>
          <p:nvPr/>
        </p:nvSpPr>
        <p:spPr>
          <a:xfrm>
            <a:off x="3012075" y="3316251"/>
            <a:ext cx="1243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Deblocking</a:t>
            </a: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Abbildungen zw. Datenblöcken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Blocking</a:t>
            </a:r>
            <a:r>
              <a:rPr lang="de-DE" dirty="0"/>
              <a:t>/</a:t>
            </a:r>
            <a:r>
              <a:rPr lang="de-DE" dirty="0" err="1"/>
              <a:t>Deblocking</a:t>
            </a:r>
            <a:r>
              <a:rPr lang="de-DE" dirty="0"/>
              <a:t>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63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E6E6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E6E6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E6E6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6E6E6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39" grpId="1"/>
      <p:bldP spid="49" grpId="0"/>
      <p:bldP spid="49" grpId="1"/>
      <p:bldP spid="51" grpId="0"/>
      <p:bldP spid="51" grpId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erade Verbindung mit Pfeil 107"/>
          <p:cNvCxnSpPr/>
          <p:nvPr/>
        </p:nvCxnSpPr>
        <p:spPr>
          <a:xfrm flipH="1">
            <a:off x="6794471" y="2667992"/>
            <a:ext cx="924144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mit Pfeil 109"/>
          <p:cNvCxnSpPr/>
          <p:nvPr/>
        </p:nvCxnSpPr>
        <p:spPr>
          <a:xfrm flipH="1">
            <a:off x="6794471" y="4342441"/>
            <a:ext cx="924144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 flipV="1">
            <a:off x="2566261" y="2459939"/>
            <a:ext cx="0" cy="214698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/>
          <p:cNvCxnSpPr/>
          <p:nvPr/>
        </p:nvCxnSpPr>
        <p:spPr>
          <a:xfrm flipH="1">
            <a:off x="1271778" y="3185122"/>
            <a:ext cx="5526874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feld 60"/>
          <p:cNvSpPr txBox="1"/>
          <p:nvPr/>
        </p:nvSpPr>
        <p:spPr>
          <a:xfrm>
            <a:off x="1181191" y="2839352"/>
            <a:ext cx="105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Schicht N</a:t>
            </a:r>
          </a:p>
        </p:txBody>
      </p:sp>
      <p:sp>
        <p:nvSpPr>
          <p:cNvPr id="62" name="Abgerundetes Rechteck 61"/>
          <p:cNvSpPr/>
          <p:nvPr/>
        </p:nvSpPr>
        <p:spPr>
          <a:xfrm>
            <a:off x="3221395" y="2540192"/>
            <a:ext cx="3573075" cy="59832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2" name="Gruppierung 71"/>
          <p:cNvGrpSpPr/>
          <p:nvPr/>
        </p:nvGrpSpPr>
        <p:grpSpPr>
          <a:xfrm>
            <a:off x="3374212" y="2654538"/>
            <a:ext cx="1376456" cy="389787"/>
            <a:chOff x="2687500" y="4659923"/>
            <a:chExt cx="1376456" cy="389787"/>
          </a:xfrm>
        </p:grpSpPr>
        <p:grpSp>
          <p:nvGrpSpPr>
            <p:cNvPr id="67" name="Gruppierung 66"/>
            <p:cNvGrpSpPr/>
            <p:nvPr/>
          </p:nvGrpSpPr>
          <p:grpSpPr>
            <a:xfrm>
              <a:off x="2687500" y="4659923"/>
              <a:ext cx="1376456" cy="389787"/>
              <a:chOff x="2799584" y="5527001"/>
              <a:chExt cx="1376456" cy="389787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2799584" y="5527001"/>
                <a:ext cx="459273" cy="3897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hteck 63"/>
              <p:cNvSpPr/>
              <p:nvPr/>
            </p:nvSpPr>
            <p:spPr>
              <a:xfrm>
                <a:off x="3258857" y="5527001"/>
                <a:ext cx="917183" cy="38978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de-DE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1" name="Textfeld 70"/>
            <p:cNvSpPr txBox="1"/>
            <p:nvPr/>
          </p:nvSpPr>
          <p:spPr>
            <a:xfrm>
              <a:off x="2691536" y="4670004"/>
              <a:ext cx="1372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(N)-PDU</a:t>
              </a:r>
            </a:p>
          </p:txBody>
        </p:sp>
      </p:grpSp>
      <p:grpSp>
        <p:nvGrpSpPr>
          <p:cNvPr id="75" name="Gruppierung 74"/>
          <p:cNvGrpSpPr/>
          <p:nvPr/>
        </p:nvGrpSpPr>
        <p:grpSpPr>
          <a:xfrm>
            <a:off x="5081358" y="2644458"/>
            <a:ext cx="1394030" cy="389787"/>
            <a:chOff x="4394646" y="4649843"/>
            <a:chExt cx="1394030" cy="389787"/>
          </a:xfrm>
        </p:grpSpPr>
        <p:grpSp>
          <p:nvGrpSpPr>
            <p:cNvPr id="68" name="Gruppierung 67"/>
            <p:cNvGrpSpPr/>
            <p:nvPr/>
          </p:nvGrpSpPr>
          <p:grpSpPr>
            <a:xfrm>
              <a:off x="4412220" y="4649843"/>
              <a:ext cx="1376456" cy="389787"/>
              <a:chOff x="2799584" y="5527001"/>
              <a:chExt cx="1376456" cy="389787"/>
            </a:xfrm>
          </p:grpSpPr>
          <p:sp>
            <p:nvSpPr>
              <p:cNvPr id="69" name="Rechteck 68"/>
              <p:cNvSpPr/>
              <p:nvPr/>
            </p:nvSpPr>
            <p:spPr>
              <a:xfrm>
                <a:off x="2799584" y="5527001"/>
                <a:ext cx="459273" cy="38978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de-DE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hteck 69"/>
              <p:cNvSpPr/>
              <p:nvPr/>
            </p:nvSpPr>
            <p:spPr>
              <a:xfrm>
                <a:off x="3258857" y="5527001"/>
                <a:ext cx="917183" cy="38978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endParaRPr lang="de-DE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" name="Rechteck 73"/>
            <p:cNvSpPr/>
            <p:nvPr/>
          </p:nvSpPr>
          <p:spPr>
            <a:xfrm>
              <a:off x="4394646" y="4655259"/>
              <a:ext cx="13940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/>
                <a:t>(N)-PDU</a:t>
              </a:r>
            </a:p>
          </p:txBody>
        </p:sp>
      </p:grpSp>
      <p:sp>
        <p:nvSpPr>
          <p:cNvPr id="76" name="Abgerundetes Rechteck 75"/>
          <p:cNvSpPr/>
          <p:nvPr/>
        </p:nvSpPr>
        <p:spPr>
          <a:xfrm>
            <a:off x="2606576" y="3236898"/>
            <a:ext cx="4192076" cy="59832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hteck 78"/>
          <p:cNvSpPr/>
          <p:nvPr/>
        </p:nvSpPr>
        <p:spPr>
          <a:xfrm>
            <a:off x="2759393" y="3344632"/>
            <a:ext cx="917183" cy="389787"/>
          </a:xfrm>
          <a:prstGeom prst="rect">
            <a:avLst/>
          </a:prstGeom>
          <a:pattFill prst="pct50">
            <a:fgClr>
              <a:srgbClr val="3366FF"/>
            </a:fgClr>
            <a:bgClr>
              <a:prstClr val="white"/>
            </a:bgClr>
          </a:patt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91" name="Gruppierung 90"/>
          <p:cNvGrpSpPr/>
          <p:nvPr/>
        </p:nvGrpSpPr>
        <p:grpSpPr>
          <a:xfrm>
            <a:off x="3892916" y="3344632"/>
            <a:ext cx="2750328" cy="389787"/>
            <a:chOff x="3821023" y="5350017"/>
            <a:chExt cx="2750328" cy="389787"/>
          </a:xfrm>
        </p:grpSpPr>
        <p:grpSp>
          <p:nvGrpSpPr>
            <p:cNvPr id="88" name="Gruppierung 87"/>
            <p:cNvGrpSpPr/>
            <p:nvPr/>
          </p:nvGrpSpPr>
          <p:grpSpPr>
            <a:xfrm>
              <a:off x="3821023" y="5350017"/>
              <a:ext cx="2750328" cy="389787"/>
              <a:chOff x="3569695" y="6220309"/>
              <a:chExt cx="2750328" cy="389787"/>
            </a:xfrm>
          </p:grpSpPr>
          <p:grpSp>
            <p:nvGrpSpPr>
              <p:cNvPr id="81" name="Gruppierung 80"/>
              <p:cNvGrpSpPr/>
              <p:nvPr/>
            </p:nvGrpSpPr>
            <p:grpSpPr>
              <a:xfrm>
                <a:off x="4943567" y="6220309"/>
                <a:ext cx="1376456" cy="389787"/>
                <a:chOff x="2799584" y="5527001"/>
                <a:chExt cx="1376456" cy="389787"/>
              </a:xfrm>
            </p:grpSpPr>
            <p:sp>
              <p:nvSpPr>
                <p:cNvPr id="83" name="Rechteck 82"/>
                <p:cNvSpPr/>
                <p:nvPr/>
              </p:nvSpPr>
              <p:spPr>
                <a:xfrm>
                  <a:off x="2799584" y="5527001"/>
                  <a:ext cx="459273" cy="38978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Rechteck 83"/>
                <p:cNvSpPr/>
                <p:nvPr/>
              </p:nvSpPr>
              <p:spPr>
                <a:xfrm>
                  <a:off x="3258857" y="5527001"/>
                  <a:ext cx="917183" cy="389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5" name="Gruppierung 84"/>
              <p:cNvGrpSpPr/>
              <p:nvPr/>
            </p:nvGrpSpPr>
            <p:grpSpPr>
              <a:xfrm>
                <a:off x="3569695" y="6220309"/>
                <a:ext cx="1376456" cy="389787"/>
                <a:chOff x="2799584" y="5527001"/>
                <a:chExt cx="1376456" cy="389787"/>
              </a:xfrm>
            </p:grpSpPr>
            <p:sp>
              <p:nvSpPr>
                <p:cNvPr id="86" name="Rechteck 85"/>
                <p:cNvSpPr/>
                <p:nvPr/>
              </p:nvSpPr>
              <p:spPr>
                <a:xfrm>
                  <a:off x="2799584" y="5527001"/>
                  <a:ext cx="459273" cy="38978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" name="Rechteck 86"/>
                <p:cNvSpPr/>
                <p:nvPr/>
              </p:nvSpPr>
              <p:spPr>
                <a:xfrm>
                  <a:off x="3258857" y="5527001"/>
                  <a:ext cx="917183" cy="389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9" name="Rechteck 88"/>
            <p:cNvSpPr/>
            <p:nvPr/>
          </p:nvSpPr>
          <p:spPr>
            <a:xfrm>
              <a:off x="3821023" y="5370472"/>
              <a:ext cx="27503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/>
                <a:t>(N-1)-SDU</a:t>
              </a:r>
            </a:p>
          </p:txBody>
        </p:sp>
      </p:grpSp>
      <p:sp>
        <p:nvSpPr>
          <p:cNvPr id="90" name="Rechteck 89"/>
          <p:cNvSpPr/>
          <p:nvPr/>
        </p:nvSpPr>
        <p:spPr>
          <a:xfrm>
            <a:off x="2688840" y="3337981"/>
            <a:ext cx="1069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(N-1)-PCI</a:t>
            </a:r>
          </a:p>
        </p:txBody>
      </p:sp>
      <p:sp>
        <p:nvSpPr>
          <p:cNvPr id="92" name="Abgerundetes Rechteck 91"/>
          <p:cNvSpPr/>
          <p:nvPr/>
        </p:nvSpPr>
        <p:spPr>
          <a:xfrm>
            <a:off x="2606576" y="3920293"/>
            <a:ext cx="4192076" cy="59832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Rechteck 94"/>
          <p:cNvSpPr/>
          <p:nvPr/>
        </p:nvSpPr>
        <p:spPr>
          <a:xfrm>
            <a:off x="2755860" y="4020031"/>
            <a:ext cx="917183" cy="389787"/>
          </a:xfrm>
          <a:prstGeom prst="rect">
            <a:avLst/>
          </a:prstGeom>
          <a:pattFill prst="pct50">
            <a:fgClr>
              <a:srgbClr val="3366FF"/>
            </a:fgClr>
            <a:bgClr>
              <a:prstClr val="white"/>
            </a:bgClr>
          </a:patt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1181191" y="3124642"/>
            <a:ext cx="138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Schicht (N-1)</a:t>
            </a:r>
          </a:p>
        </p:txBody>
      </p:sp>
      <p:grpSp>
        <p:nvGrpSpPr>
          <p:cNvPr id="97" name="Gruppierung 96"/>
          <p:cNvGrpSpPr/>
          <p:nvPr/>
        </p:nvGrpSpPr>
        <p:grpSpPr>
          <a:xfrm>
            <a:off x="3891624" y="4020031"/>
            <a:ext cx="2750328" cy="389787"/>
            <a:chOff x="3821023" y="5350017"/>
            <a:chExt cx="2750328" cy="389787"/>
          </a:xfrm>
        </p:grpSpPr>
        <p:grpSp>
          <p:nvGrpSpPr>
            <p:cNvPr id="98" name="Gruppierung 97"/>
            <p:cNvGrpSpPr/>
            <p:nvPr/>
          </p:nvGrpSpPr>
          <p:grpSpPr>
            <a:xfrm>
              <a:off x="3821023" y="5350017"/>
              <a:ext cx="2750328" cy="389787"/>
              <a:chOff x="3569695" y="6220309"/>
              <a:chExt cx="2750328" cy="389787"/>
            </a:xfrm>
          </p:grpSpPr>
          <p:grpSp>
            <p:nvGrpSpPr>
              <p:cNvPr id="100" name="Gruppierung 99"/>
              <p:cNvGrpSpPr/>
              <p:nvPr/>
            </p:nvGrpSpPr>
            <p:grpSpPr>
              <a:xfrm>
                <a:off x="4943567" y="6220309"/>
                <a:ext cx="1376456" cy="389787"/>
                <a:chOff x="2799584" y="5527001"/>
                <a:chExt cx="1376456" cy="389787"/>
              </a:xfrm>
            </p:grpSpPr>
            <p:sp>
              <p:nvSpPr>
                <p:cNvPr id="104" name="Rechteck 103"/>
                <p:cNvSpPr/>
                <p:nvPr/>
              </p:nvSpPr>
              <p:spPr>
                <a:xfrm>
                  <a:off x="2799584" y="5527001"/>
                  <a:ext cx="459273" cy="38978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Rechteck 104"/>
                <p:cNvSpPr/>
                <p:nvPr/>
              </p:nvSpPr>
              <p:spPr>
                <a:xfrm>
                  <a:off x="3258857" y="5527001"/>
                  <a:ext cx="917183" cy="389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1" name="Gruppierung 100"/>
              <p:cNvGrpSpPr/>
              <p:nvPr/>
            </p:nvGrpSpPr>
            <p:grpSpPr>
              <a:xfrm>
                <a:off x="3569695" y="6220309"/>
                <a:ext cx="1376456" cy="389787"/>
                <a:chOff x="2799584" y="5527001"/>
                <a:chExt cx="1376456" cy="389787"/>
              </a:xfrm>
            </p:grpSpPr>
            <p:sp>
              <p:nvSpPr>
                <p:cNvPr id="102" name="Rechteck 101"/>
                <p:cNvSpPr/>
                <p:nvPr/>
              </p:nvSpPr>
              <p:spPr>
                <a:xfrm>
                  <a:off x="2799584" y="5527001"/>
                  <a:ext cx="459273" cy="389787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Rechteck 102"/>
                <p:cNvSpPr/>
                <p:nvPr/>
              </p:nvSpPr>
              <p:spPr>
                <a:xfrm>
                  <a:off x="3258857" y="5527001"/>
                  <a:ext cx="917183" cy="389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99" name="Rechteck 98"/>
            <p:cNvSpPr/>
            <p:nvPr/>
          </p:nvSpPr>
          <p:spPr>
            <a:xfrm>
              <a:off x="3821023" y="5370472"/>
              <a:ext cx="27503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/>
                <a:t>(N-1)-PDU</a:t>
              </a:r>
            </a:p>
          </p:txBody>
        </p:sp>
      </p:grpSp>
      <p:cxnSp>
        <p:nvCxnSpPr>
          <p:cNvPr id="111" name="Gerade Verbindung mit Pfeil 110"/>
          <p:cNvCxnSpPr/>
          <p:nvPr/>
        </p:nvCxnSpPr>
        <p:spPr>
          <a:xfrm>
            <a:off x="7709169" y="2672574"/>
            <a:ext cx="0" cy="167782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mit Pfeil 115"/>
          <p:cNvCxnSpPr/>
          <p:nvPr/>
        </p:nvCxnSpPr>
        <p:spPr>
          <a:xfrm flipH="1">
            <a:off x="6794470" y="2980366"/>
            <a:ext cx="473295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/>
          <p:cNvCxnSpPr/>
          <p:nvPr/>
        </p:nvCxnSpPr>
        <p:spPr>
          <a:xfrm flipH="1">
            <a:off x="6794470" y="4123366"/>
            <a:ext cx="473295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mit Pfeil 119"/>
          <p:cNvCxnSpPr/>
          <p:nvPr/>
        </p:nvCxnSpPr>
        <p:spPr>
          <a:xfrm>
            <a:off x="7259298" y="2980366"/>
            <a:ext cx="0" cy="114300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feld 123"/>
          <p:cNvSpPr txBox="1"/>
          <p:nvPr/>
        </p:nvSpPr>
        <p:spPr>
          <a:xfrm rot="16200000">
            <a:off x="6963201" y="3335473"/>
            <a:ext cx="16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Separation</a:t>
            </a:r>
          </a:p>
        </p:txBody>
      </p:sp>
      <p:sp>
        <p:nvSpPr>
          <p:cNvPr id="125" name="Textfeld 124"/>
          <p:cNvSpPr txBox="1"/>
          <p:nvPr/>
        </p:nvSpPr>
        <p:spPr>
          <a:xfrm rot="16200000">
            <a:off x="6629793" y="3365016"/>
            <a:ext cx="1417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Concatenation</a:t>
            </a:r>
            <a:endParaRPr lang="de-DE" sz="1600" dirty="0"/>
          </a:p>
        </p:txBody>
      </p:sp>
      <p:cxnSp>
        <p:nvCxnSpPr>
          <p:cNvPr id="128" name="Gerade Verbindung mit Pfeil 127"/>
          <p:cNvCxnSpPr/>
          <p:nvPr/>
        </p:nvCxnSpPr>
        <p:spPr>
          <a:xfrm flipH="1">
            <a:off x="6794470" y="2980366"/>
            <a:ext cx="473295" cy="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Gerade Verbindung mit Pfeil 128"/>
          <p:cNvCxnSpPr/>
          <p:nvPr/>
        </p:nvCxnSpPr>
        <p:spPr>
          <a:xfrm flipH="1">
            <a:off x="6794470" y="4123366"/>
            <a:ext cx="473295" cy="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/>
          <p:cNvCxnSpPr/>
          <p:nvPr/>
        </p:nvCxnSpPr>
        <p:spPr>
          <a:xfrm>
            <a:off x="7259298" y="2980366"/>
            <a:ext cx="0" cy="114300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/>
          <p:cNvCxnSpPr/>
          <p:nvPr/>
        </p:nvCxnSpPr>
        <p:spPr>
          <a:xfrm flipH="1">
            <a:off x="6794471" y="2667992"/>
            <a:ext cx="924144" cy="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mit Pfeil 131"/>
          <p:cNvCxnSpPr/>
          <p:nvPr/>
        </p:nvCxnSpPr>
        <p:spPr>
          <a:xfrm flipH="1">
            <a:off x="6794471" y="4342441"/>
            <a:ext cx="924144" cy="0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mit Pfeil 132"/>
          <p:cNvCxnSpPr/>
          <p:nvPr/>
        </p:nvCxnSpPr>
        <p:spPr>
          <a:xfrm>
            <a:off x="7709169" y="2672574"/>
            <a:ext cx="0" cy="1677822"/>
          </a:xfrm>
          <a:prstGeom prst="straightConnector1">
            <a:avLst/>
          </a:prstGeom>
          <a:ln w="19050" cmpd="sng"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Abbildungen zw. Datenblöcken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Concatenation&amp;Separation</a:t>
            </a:r>
            <a:r>
              <a:rPr lang="de-DE" dirty="0"/>
              <a:t>)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9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  <p:bldP spid="76" grpId="0" animBg="1"/>
      <p:bldP spid="79" grpId="0" animBg="1"/>
      <p:bldP spid="90" grpId="0"/>
      <p:bldP spid="92" grpId="0" animBg="1"/>
      <p:bldP spid="95" grpId="0" animBg="1"/>
      <p:bldP spid="96" grpId="0"/>
      <p:bldP spid="124" grpId="0"/>
      <p:bldP spid="125" grpId="0"/>
      <p:bldP spid="125" grpId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1.6</a:t>
            </a:r>
            <a:br>
              <a:rPr lang="de-DE" dirty="0"/>
            </a:br>
            <a:r>
              <a:rPr lang="de-DE" dirty="0"/>
              <a:t>Protokolle und Standards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Allgemeines zu Protokollspezifikationen und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128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2632400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Definition: Protokoll (WH)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 </a:t>
            </a:r>
            <a:r>
              <a:rPr lang="de-DE" b="1" dirty="0"/>
              <a:t>Protokoll</a:t>
            </a:r>
            <a:r>
              <a:rPr lang="de-DE" dirty="0"/>
              <a:t> (engl.: Protocol) ist eine Spezifikation (bzw. Vereinbarung) der Regeln, nach denen ein gegebener Informationsaustausch (eine gegebene Kommunikation) stattfindet. Insbesondere werden Syntax, Semantik und Synchronisationsverhalten einzelner </a:t>
            </a:r>
            <a:r>
              <a:rPr lang="de-DE" i="1" dirty="0"/>
              <a:t>Nachrichten</a:t>
            </a:r>
            <a:r>
              <a:rPr lang="de-DE" dirty="0"/>
              <a:t> festgelegt.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129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501999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IT </a:t>
            </a:r>
            <a:r>
              <a:rPr lang="de-DE" dirty="0" err="1"/>
              <a:t>Crowd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http://www.channel4.com/programmes/the-it-crowd</a:t>
            </a:r>
          </a:p>
          <a:p>
            <a:endParaRPr lang="de-DE" dirty="0">
              <a:hlinkClick r:id="rId2"/>
            </a:endParaRPr>
          </a:p>
          <a:p>
            <a:r>
              <a:rPr lang="de-DE" dirty="0">
                <a:hlinkClick r:id="rId3"/>
              </a:rPr>
              <a:t>http://www.channel4.com/programmes/the-it-crowd/on-demand/45363-004</a:t>
            </a:r>
            <a:endParaRPr lang="de-DE" dirty="0"/>
          </a:p>
          <a:p>
            <a:endParaRPr lang="de-DE" dirty="0"/>
          </a:p>
          <a:p>
            <a:r>
              <a:rPr lang="de-DE" dirty="0"/>
              <a:t>Staffel 3, Folge 4, „Die Rede“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</a:t>
            </a:fld>
            <a:endParaRPr lang="de-DE"/>
          </a:p>
        </p:txBody>
      </p:sp>
      <p:pic>
        <p:nvPicPr>
          <p:cNvPr id="6" name="Bild 5" descr="IMG_15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17507" y="4354286"/>
            <a:ext cx="3338285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064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Protokollfunktionen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Verbindungsmanagement</a:t>
            </a:r>
          </a:p>
          <a:p>
            <a:r>
              <a:rPr lang="de-DE" dirty="0"/>
              <a:t>Datenhandhabung</a:t>
            </a:r>
          </a:p>
          <a:p>
            <a:r>
              <a:rPr lang="de-DE" dirty="0"/>
              <a:t>Fehlerbehandlung</a:t>
            </a:r>
          </a:p>
          <a:p>
            <a:endParaRPr lang="de-DE" dirty="0"/>
          </a:p>
          <a:p>
            <a:r>
              <a:rPr lang="de-DE" dirty="0"/>
              <a:t>Beschreibung in der Protokollspezifikation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04696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Typische Protokollfunktionen (1/3)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Verbindungsmanagement</a:t>
            </a:r>
          </a:p>
          <a:p>
            <a:pPr lvl="1"/>
            <a:r>
              <a:rPr lang="de-DE" dirty="0"/>
              <a:t>Aufbau, Abbau</a:t>
            </a:r>
          </a:p>
          <a:p>
            <a:pPr lvl="1"/>
            <a:r>
              <a:rPr lang="de-DE" dirty="0"/>
              <a:t>Multiplexing, Splitting</a:t>
            </a:r>
          </a:p>
          <a:p>
            <a:pPr lvl="1"/>
            <a:r>
              <a:rPr lang="de-DE" dirty="0"/>
              <a:t>Protokoll Selektion (auf benachbarten Schichten)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/>
              <a:t>Achtung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Transporteinheiten haben schichtspezifisch verschiedene Bezeichnungen (z.B.: Nachricht, Segment, Paket, Block, Frame)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44061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Typische Protokollfunktionen (2/3)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Datenhandhabung</a:t>
            </a:r>
          </a:p>
          <a:p>
            <a:pPr lvl="1"/>
            <a:r>
              <a:rPr lang="de-DE" dirty="0"/>
              <a:t>Zerlegung (</a:t>
            </a:r>
            <a:r>
              <a:rPr lang="de-DE" dirty="0" err="1"/>
              <a:t>Segmenting</a:t>
            </a:r>
            <a:r>
              <a:rPr lang="de-DE" dirty="0"/>
              <a:t>) und Zusammenfügung (</a:t>
            </a:r>
            <a:r>
              <a:rPr lang="de-DE" i="1" dirty="0" err="1"/>
              <a:t>Reassembly</a:t>
            </a:r>
            <a:r>
              <a:rPr lang="de-DE" i="1" dirty="0"/>
              <a:t>)</a:t>
            </a:r>
            <a:r>
              <a:rPr lang="de-DE" dirty="0"/>
              <a:t> von Dateneinheiten</a:t>
            </a:r>
          </a:p>
          <a:p>
            <a:pPr lvl="1"/>
            <a:r>
              <a:rPr lang="de-DE" dirty="0"/>
              <a:t>Versehen von Nutzdaten mit Steuerinformationen</a:t>
            </a:r>
          </a:p>
          <a:p>
            <a:pPr lvl="1"/>
            <a:r>
              <a:rPr lang="de-DE" dirty="0" err="1"/>
              <a:t>Wegewahl</a:t>
            </a:r>
            <a:r>
              <a:rPr lang="de-DE" dirty="0"/>
              <a:t> (</a:t>
            </a:r>
            <a:r>
              <a:rPr lang="de-DE" i="1" dirty="0" err="1"/>
              <a:t>routing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Flussteuerung (</a:t>
            </a:r>
            <a:r>
              <a:rPr lang="de-DE" i="1" dirty="0" err="1"/>
              <a:t>flow</a:t>
            </a:r>
            <a:r>
              <a:rPr lang="de-DE" i="1" dirty="0"/>
              <a:t> </a:t>
            </a:r>
            <a:r>
              <a:rPr lang="de-DE" i="1" dirty="0" err="1"/>
              <a:t>control</a:t>
            </a:r>
            <a:r>
              <a:rPr lang="de-DE" dirty="0"/>
              <a:t>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69446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Typische Protokollfunktionen (3/3)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Fehlerbehandlung</a:t>
            </a:r>
          </a:p>
          <a:p>
            <a:pPr lvl="1"/>
            <a:r>
              <a:rPr lang="de-DE" dirty="0"/>
              <a:t>Verfälschung der Daten: </a:t>
            </a:r>
          </a:p>
          <a:p>
            <a:pPr marL="457200" lvl="1" indent="0">
              <a:buNone/>
            </a:pPr>
            <a:r>
              <a:rPr lang="de-DE" dirty="0"/>
              <a:t>	Prüfsummen (CRC, BCC), Paritätsbits, ...</a:t>
            </a:r>
          </a:p>
          <a:p>
            <a:pPr lvl="1"/>
            <a:r>
              <a:rPr lang="de-DE" dirty="0"/>
              <a:t>Verlust der Daten:</a:t>
            </a:r>
          </a:p>
          <a:p>
            <a:pPr marL="457200" lvl="1" indent="0">
              <a:buNone/>
            </a:pPr>
            <a:r>
              <a:rPr lang="de-DE" dirty="0"/>
              <a:t>	Sequenznummern, Quittungen, Timeout</a:t>
            </a:r>
          </a:p>
          <a:p>
            <a:pPr lvl="1"/>
            <a:r>
              <a:rPr lang="de-DE" dirty="0"/>
              <a:t>Duplikate: </a:t>
            </a:r>
          </a:p>
          <a:p>
            <a:pPr marL="457200" lvl="1" indent="0">
              <a:buNone/>
            </a:pPr>
            <a:r>
              <a:rPr lang="de-DE" dirty="0"/>
              <a:t>	Sequenznummern</a:t>
            </a:r>
          </a:p>
          <a:p>
            <a:pPr lvl="1"/>
            <a:r>
              <a:rPr lang="de-DE" dirty="0"/>
              <a:t>Falsche Reihenfolge:</a:t>
            </a:r>
          </a:p>
          <a:p>
            <a:pPr marL="457200" lvl="1" indent="0">
              <a:buNone/>
            </a:pPr>
            <a:r>
              <a:rPr lang="de-DE" dirty="0"/>
              <a:t>	Sequenznummern</a:t>
            </a:r>
          </a:p>
          <a:p>
            <a:pPr lvl="1"/>
            <a:r>
              <a:rPr lang="de-DE" dirty="0"/>
              <a:t>Verbindungsabbruch:</a:t>
            </a:r>
          </a:p>
          <a:p>
            <a:pPr marL="457200" lvl="1" indent="0">
              <a:buNone/>
            </a:pPr>
            <a:r>
              <a:rPr lang="de-DE" dirty="0"/>
              <a:t>	</a:t>
            </a:r>
            <a:r>
              <a:rPr lang="de-DE" dirty="0" err="1"/>
              <a:t>Reset</a:t>
            </a:r>
            <a:r>
              <a:rPr lang="de-DE" dirty="0"/>
              <a:t>, Wiederaufsatzpunkte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0527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Protokollspezifikation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Aufgabe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Arbeitsteilung und Zusammenarbeit mit Protokollen benachbarter Schichten</a:t>
            </a:r>
          </a:p>
          <a:p>
            <a:pPr marL="0" indent="0">
              <a:buNone/>
            </a:pPr>
            <a:r>
              <a:rPr lang="de-DE" b="1" dirty="0"/>
              <a:t>Methoden der Protokollspezifikation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erweiterte endliche Automaten [ESTELLE]</a:t>
            </a:r>
          </a:p>
          <a:p>
            <a:pPr lvl="1"/>
            <a:r>
              <a:rPr lang="de-DE" dirty="0"/>
              <a:t>Ablaufdiagramme [SDL]</a:t>
            </a:r>
          </a:p>
          <a:p>
            <a:pPr lvl="1"/>
            <a:r>
              <a:rPr lang="de-DE" dirty="0"/>
              <a:t>Sequenzdiagramme</a:t>
            </a:r>
          </a:p>
          <a:p>
            <a:pPr lvl="1"/>
            <a:r>
              <a:rPr lang="de-DE" dirty="0"/>
              <a:t>Programmiersprachen [ASN.1]</a:t>
            </a:r>
          </a:p>
          <a:p>
            <a:pPr lvl="1"/>
            <a:r>
              <a:rPr lang="de-DE" dirty="0"/>
              <a:t>Temporale Logik [LOTOS]</a:t>
            </a:r>
          </a:p>
          <a:p>
            <a:pPr lvl="1"/>
            <a:r>
              <a:rPr lang="de-DE" dirty="0"/>
              <a:t>Petri-Netze (nach Carl Adam Petri)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1430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Protokollspezifikation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Protokollverifikation und Validierung</a:t>
            </a:r>
          </a:p>
          <a:p>
            <a:pPr lvl="1"/>
            <a:r>
              <a:rPr lang="de-DE" dirty="0"/>
              <a:t>Korrektheit</a:t>
            </a:r>
          </a:p>
          <a:p>
            <a:pPr lvl="1"/>
            <a:r>
              <a:rPr lang="de-DE" dirty="0"/>
              <a:t>Verklemmungsfreiheit (Deadlock)</a:t>
            </a:r>
          </a:p>
          <a:p>
            <a:endParaRPr lang="de-DE" dirty="0"/>
          </a:p>
          <a:p>
            <a:r>
              <a:rPr lang="de-DE" dirty="0"/>
              <a:t>Protokolltests</a:t>
            </a:r>
          </a:p>
          <a:p>
            <a:pPr lvl="1"/>
            <a:r>
              <a:rPr lang="de-DE" dirty="0"/>
              <a:t>mit Partner: </a:t>
            </a:r>
            <a:br>
              <a:rPr lang="de-DE" dirty="0"/>
            </a:br>
            <a:r>
              <a:rPr lang="de-DE" dirty="0"/>
              <a:t>Interoperabilität (</a:t>
            </a:r>
            <a:r>
              <a:rPr lang="de-DE" i="1" dirty="0" err="1"/>
              <a:t>interoperability</a:t>
            </a:r>
            <a:r>
              <a:rPr lang="de-DE" i="1" dirty="0"/>
              <a:t>)</a:t>
            </a:r>
          </a:p>
          <a:p>
            <a:pPr lvl="1"/>
            <a:r>
              <a:rPr lang="de-DE" dirty="0"/>
              <a:t>gegen Standard: </a:t>
            </a:r>
            <a:br>
              <a:rPr lang="de-DE" dirty="0"/>
            </a:br>
            <a:r>
              <a:rPr lang="de-DE" dirty="0"/>
              <a:t>Konformität/Übereinstimmung (</a:t>
            </a:r>
            <a:r>
              <a:rPr lang="de-DE" i="1" dirty="0" err="1"/>
              <a:t>conformance</a:t>
            </a:r>
            <a:r>
              <a:rPr lang="de-DE" i="1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9209420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Ausschnitt aus V.24 (Signale)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136</a:t>
            </a:fld>
            <a:endParaRPr lang="de-DE"/>
          </a:p>
        </p:txBody>
      </p:sp>
      <p:cxnSp>
        <p:nvCxnSpPr>
          <p:cNvPr id="64" name="Gerade Verbindung 63"/>
          <p:cNvCxnSpPr/>
          <p:nvPr/>
        </p:nvCxnSpPr>
        <p:spPr>
          <a:xfrm>
            <a:off x="1351105" y="5106422"/>
            <a:ext cx="688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ierung 64"/>
          <p:cNvGrpSpPr/>
          <p:nvPr/>
        </p:nvGrpSpPr>
        <p:grpSpPr>
          <a:xfrm>
            <a:off x="1351107" y="3311228"/>
            <a:ext cx="3077309" cy="1094936"/>
            <a:chOff x="1992924" y="2989384"/>
            <a:chExt cx="3077309" cy="1373554"/>
          </a:xfrm>
        </p:grpSpPr>
        <p:cxnSp>
          <p:nvCxnSpPr>
            <p:cNvPr id="66" name="Gerade Verbindung 65"/>
            <p:cNvCxnSpPr/>
            <p:nvPr/>
          </p:nvCxnSpPr>
          <p:spPr>
            <a:xfrm>
              <a:off x="1992924" y="2989384"/>
              <a:ext cx="3077308" cy="0"/>
            </a:xfrm>
            <a:prstGeom prst="line">
              <a:avLst/>
            </a:prstGeom>
            <a:ln w="19050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hteck 66"/>
            <p:cNvSpPr/>
            <p:nvPr/>
          </p:nvSpPr>
          <p:spPr>
            <a:xfrm>
              <a:off x="1992925" y="2999153"/>
              <a:ext cx="3077308" cy="135401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8" name="Gerade Verbindung 67"/>
            <p:cNvCxnSpPr/>
            <p:nvPr/>
          </p:nvCxnSpPr>
          <p:spPr>
            <a:xfrm>
              <a:off x="1992924" y="4362938"/>
              <a:ext cx="3077308" cy="0"/>
            </a:xfrm>
            <a:prstGeom prst="line">
              <a:avLst/>
            </a:prstGeom>
            <a:ln w="19050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>
              <a:off x="1992924" y="3675185"/>
              <a:ext cx="3077308" cy="0"/>
            </a:xfrm>
            <a:prstGeom prst="line">
              <a:avLst/>
            </a:prstGeom>
            <a:ln w="19050" cmpd="sng">
              <a:solidFill>
                <a:srgbClr val="7F7F7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Gerade Verbindung 69"/>
          <p:cNvCxnSpPr/>
          <p:nvPr/>
        </p:nvCxnSpPr>
        <p:spPr>
          <a:xfrm>
            <a:off x="1351105" y="2425745"/>
            <a:ext cx="3077308" cy="0"/>
          </a:xfrm>
          <a:prstGeom prst="line">
            <a:avLst/>
          </a:prstGeom>
          <a:ln w="190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flipV="1">
            <a:off x="2039836" y="2693422"/>
            <a:ext cx="620345" cy="2413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>
            <a:off x="2650412" y="2703191"/>
            <a:ext cx="688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 flipH="1" flipV="1">
            <a:off x="3339143" y="2693422"/>
            <a:ext cx="610576" cy="2413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>
            <a:off x="2669953" y="2742267"/>
            <a:ext cx="0" cy="2493108"/>
          </a:xfrm>
          <a:prstGeom prst="line">
            <a:avLst/>
          </a:prstGeom>
          <a:ln w="3175" cmpd="sng">
            <a:solidFill>
              <a:srgbClr val="A6A6A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>
            <a:off x="3949719" y="5096654"/>
            <a:ext cx="478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>
            <a:off x="3329374" y="2742267"/>
            <a:ext cx="0" cy="2493108"/>
          </a:xfrm>
          <a:prstGeom prst="line">
            <a:avLst/>
          </a:prstGeom>
          <a:ln w="3175" cmpd="sng">
            <a:solidFill>
              <a:srgbClr val="A6A6A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/>
          <p:nvPr/>
        </p:nvCxnSpPr>
        <p:spPr>
          <a:xfrm>
            <a:off x="1351105" y="5235375"/>
            <a:ext cx="3077308" cy="0"/>
          </a:xfrm>
          <a:prstGeom prst="line">
            <a:avLst/>
          </a:prstGeom>
          <a:ln w="1905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feld 77"/>
          <p:cNvSpPr txBox="1"/>
          <p:nvPr/>
        </p:nvSpPr>
        <p:spPr>
          <a:xfrm>
            <a:off x="4353280" y="2256394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Helvetica"/>
                <a:cs typeface="Helvetica"/>
              </a:rPr>
              <a:t>+12 V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4357293" y="5059381"/>
            <a:ext cx="613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Helvetica"/>
                <a:cs typeface="Helvetica"/>
              </a:rPr>
              <a:t>-12 V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4353280" y="3131791"/>
            <a:ext cx="509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Helvetica"/>
                <a:cs typeface="Helvetica"/>
              </a:rPr>
              <a:t>+3V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4353603" y="4229099"/>
            <a:ext cx="46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Helvetica"/>
                <a:cs typeface="Helvetica"/>
              </a:rPr>
              <a:t>-3V</a:t>
            </a:r>
          </a:p>
        </p:txBody>
      </p:sp>
      <p:cxnSp>
        <p:nvCxnSpPr>
          <p:cNvPr id="82" name="Gerade Verbindung 81"/>
          <p:cNvCxnSpPr/>
          <p:nvPr/>
        </p:nvCxnSpPr>
        <p:spPr>
          <a:xfrm>
            <a:off x="1351105" y="4701198"/>
            <a:ext cx="3077308" cy="0"/>
          </a:xfrm>
          <a:prstGeom prst="line">
            <a:avLst/>
          </a:prstGeom>
          <a:ln w="19050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/>
          <p:cNvCxnSpPr/>
          <p:nvPr/>
        </p:nvCxnSpPr>
        <p:spPr>
          <a:xfrm>
            <a:off x="1351108" y="3036447"/>
            <a:ext cx="3077308" cy="0"/>
          </a:xfrm>
          <a:prstGeom prst="line">
            <a:avLst/>
          </a:prstGeom>
          <a:ln w="19050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feld 83"/>
          <p:cNvSpPr txBox="1"/>
          <p:nvPr/>
        </p:nvSpPr>
        <p:spPr>
          <a:xfrm>
            <a:off x="4344608" y="2857010"/>
            <a:ext cx="509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Helvetica"/>
                <a:cs typeface="Helvetica"/>
              </a:rPr>
              <a:t>+5V</a:t>
            </a:r>
          </a:p>
        </p:txBody>
      </p:sp>
      <p:sp>
        <p:nvSpPr>
          <p:cNvPr id="85" name="Textfeld 84"/>
          <p:cNvSpPr txBox="1"/>
          <p:nvPr/>
        </p:nvSpPr>
        <p:spPr>
          <a:xfrm>
            <a:off x="4343446" y="4527013"/>
            <a:ext cx="46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Helvetica"/>
                <a:cs typeface="Helvetica"/>
              </a:rPr>
              <a:t>-5V</a:t>
            </a:r>
          </a:p>
        </p:txBody>
      </p:sp>
      <p:sp>
        <p:nvSpPr>
          <p:cNvPr id="86" name="Textfeld 85"/>
          <p:cNvSpPr txBox="1"/>
          <p:nvPr/>
        </p:nvSpPr>
        <p:spPr>
          <a:xfrm>
            <a:off x="1351105" y="2574628"/>
            <a:ext cx="4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‘‘0‘‘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1351105" y="4758100"/>
            <a:ext cx="473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‘‘1‘‘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2078715" y="1640840"/>
            <a:ext cx="1336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Datenleitung</a:t>
            </a:r>
          </a:p>
        </p:txBody>
      </p:sp>
      <p:grpSp>
        <p:nvGrpSpPr>
          <p:cNvPr id="89" name="Gruppierung 88"/>
          <p:cNvGrpSpPr/>
          <p:nvPr/>
        </p:nvGrpSpPr>
        <p:grpSpPr>
          <a:xfrm>
            <a:off x="775220" y="5486974"/>
            <a:ext cx="1647356" cy="487663"/>
            <a:chOff x="5456175" y="1305290"/>
            <a:chExt cx="1647356" cy="487663"/>
          </a:xfrm>
        </p:grpSpPr>
        <p:sp>
          <p:nvSpPr>
            <p:cNvPr id="90" name="Rechteck 89"/>
            <p:cNvSpPr/>
            <p:nvPr/>
          </p:nvSpPr>
          <p:spPr>
            <a:xfrm>
              <a:off x="5485745" y="1328289"/>
              <a:ext cx="1566985" cy="4646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558ED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1" name="Gruppierung 90"/>
            <p:cNvGrpSpPr/>
            <p:nvPr/>
          </p:nvGrpSpPr>
          <p:grpSpPr>
            <a:xfrm>
              <a:off x="5456175" y="1305290"/>
              <a:ext cx="1647356" cy="487663"/>
              <a:chOff x="1664416" y="6344613"/>
              <a:chExt cx="1647356" cy="487663"/>
            </a:xfrm>
          </p:grpSpPr>
          <p:sp>
            <p:nvSpPr>
              <p:cNvPr id="92" name="Rechteck 91"/>
              <p:cNvSpPr/>
              <p:nvPr/>
            </p:nvSpPr>
            <p:spPr>
              <a:xfrm>
                <a:off x="1664416" y="6344613"/>
                <a:ext cx="164735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200" dirty="0">
                    <a:latin typeface="Helvetica"/>
                    <a:cs typeface="Helvetica"/>
                  </a:rPr>
                  <a:t>Max. Flankenanstieg:</a:t>
                </a:r>
              </a:p>
            </p:txBody>
          </p:sp>
          <p:grpSp>
            <p:nvGrpSpPr>
              <p:cNvPr id="93" name="Gruppierung 92"/>
              <p:cNvGrpSpPr/>
              <p:nvPr/>
            </p:nvGrpSpPr>
            <p:grpSpPr>
              <a:xfrm>
                <a:off x="1935841" y="6490428"/>
                <a:ext cx="1022861" cy="341848"/>
                <a:chOff x="1935841" y="6520908"/>
                <a:chExt cx="1022861" cy="341848"/>
              </a:xfrm>
            </p:grpSpPr>
            <p:sp>
              <p:nvSpPr>
                <p:cNvPr id="94" name="Rechteck 93"/>
                <p:cNvSpPr/>
                <p:nvPr/>
              </p:nvSpPr>
              <p:spPr>
                <a:xfrm>
                  <a:off x="2544006" y="6520908"/>
                  <a:ext cx="393727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sz="1000" dirty="0"/>
                    <a:t>-6</a:t>
                  </a:r>
                </a:p>
              </p:txBody>
            </p:sp>
            <p:sp>
              <p:nvSpPr>
                <p:cNvPr id="95" name="Rechteck 94"/>
                <p:cNvSpPr/>
                <p:nvPr/>
              </p:nvSpPr>
              <p:spPr>
                <a:xfrm>
                  <a:off x="1935841" y="6585757"/>
                  <a:ext cx="102286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de-DE" sz="1200" dirty="0">
                      <a:latin typeface="Helvetica"/>
                      <a:cs typeface="Helvetica"/>
                    </a:rPr>
                    <a:t>30V / (10  s)</a:t>
                  </a:r>
                </a:p>
              </p:txBody>
            </p:sp>
          </p:grpSp>
        </p:grpSp>
      </p:grpSp>
      <p:grpSp>
        <p:nvGrpSpPr>
          <p:cNvPr id="96" name="Gruppierung 95"/>
          <p:cNvGrpSpPr/>
          <p:nvPr/>
        </p:nvGrpSpPr>
        <p:grpSpPr>
          <a:xfrm>
            <a:off x="3623623" y="5516698"/>
            <a:ext cx="1980981" cy="493038"/>
            <a:chOff x="4836160" y="2457069"/>
            <a:chExt cx="1980981" cy="493038"/>
          </a:xfrm>
        </p:grpSpPr>
        <p:sp>
          <p:nvSpPr>
            <p:cNvPr id="97" name="Rechteck 96"/>
            <p:cNvSpPr/>
            <p:nvPr/>
          </p:nvSpPr>
          <p:spPr>
            <a:xfrm>
              <a:off x="4836160" y="2457069"/>
              <a:ext cx="1944000" cy="4930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8" name="Gruppierung 97"/>
            <p:cNvGrpSpPr/>
            <p:nvPr/>
          </p:nvGrpSpPr>
          <p:grpSpPr>
            <a:xfrm>
              <a:off x="4836160" y="2457069"/>
              <a:ext cx="1980981" cy="493038"/>
              <a:chOff x="3475194" y="6338193"/>
              <a:chExt cx="1980981" cy="493038"/>
            </a:xfrm>
          </p:grpSpPr>
          <p:sp>
            <p:nvSpPr>
              <p:cNvPr id="99" name="Rechteck 98"/>
              <p:cNvSpPr/>
              <p:nvPr/>
            </p:nvSpPr>
            <p:spPr>
              <a:xfrm>
                <a:off x="3475194" y="6338193"/>
                <a:ext cx="198098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200" dirty="0">
                    <a:latin typeface="Helvetica"/>
                    <a:cs typeface="Helvetica"/>
                  </a:rPr>
                  <a:t>Max. Signalwechseldauer: </a:t>
                </a:r>
              </a:p>
            </p:txBody>
          </p:sp>
          <p:sp>
            <p:nvSpPr>
              <p:cNvPr id="100" name="Textfeld 99"/>
              <p:cNvSpPr txBox="1"/>
              <p:nvPr/>
            </p:nvSpPr>
            <p:spPr>
              <a:xfrm>
                <a:off x="4222547" y="6554232"/>
                <a:ext cx="4753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latin typeface="Helvetica"/>
                    <a:cs typeface="Helvetica"/>
                  </a:rPr>
                  <a:t>1ms</a:t>
                </a:r>
              </a:p>
            </p:txBody>
          </p:sp>
        </p:grpSp>
      </p:grpSp>
      <p:grpSp>
        <p:nvGrpSpPr>
          <p:cNvPr id="101" name="Gruppierung 100"/>
          <p:cNvGrpSpPr/>
          <p:nvPr/>
        </p:nvGrpSpPr>
        <p:grpSpPr>
          <a:xfrm>
            <a:off x="5671883" y="2425745"/>
            <a:ext cx="2694385" cy="2809630"/>
            <a:chOff x="5060653" y="2698324"/>
            <a:chExt cx="2694385" cy="2809630"/>
          </a:xfrm>
        </p:grpSpPr>
        <p:cxnSp>
          <p:nvCxnSpPr>
            <p:cNvPr id="102" name="Gerade Verbindung 101"/>
            <p:cNvCxnSpPr/>
            <p:nvPr/>
          </p:nvCxnSpPr>
          <p:spPr>
            <a:xfrm>
              <a:off x="5060655" y="3583807"/>
              <a:ext cx="1756705" cy="0"/>
            </a:xfrm>
            <a:prstGeom prst="line">
              <a:avLst/>
            </a:prstGeom>
            <a:ln w="19050" cmpd="sng">
              <a:gradFill flip="none" rotWithShape="1">
                <a:gsLst>
                  <a:gs pos="86000">
                    <a:schemeClr val="bg1"/>
                  </a:gs>
                  <a:gs pos="0">
                    <a:schemeClr val="accent5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hteck 102"/>
            <p:cNvSpPr/>
            <p:nvPr/>
          </p:nvSpPr>
          <p:spPr>
            <a:xfrm>
              <a:off x="5060655" y="3591594"/>
              <a:ext cx="2694383" cy="107936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2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4" name="Gerade Verbindung 103"/>
            <p:cNvCxnSpPr/>
            <p:nvPr/>
          </p:nvCxnSpPr>
          <p:spPr>
            <a:xfrm>
              <a:off x="5060655" y="4678743"/>
              <a:ext cx="1756705" cy="0"/>
            </a:xfrm>
            <a:prstGeom prst="line">
              <a:avLst/>
            </a:prstGeom>
            <a:ln w="19050" cmpd="sng">
              <a:gradFill flip="none" rotWithShape="1">
                <a:gsLst>
                  <a:gs pos="86000">
                    <a:schemeClr val="bg1"/>
                  </a:gs>
                  <a:gs pos="0">
                    <a:schemeClr val="accent5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/>
            <p:cNvCxnSpPr/>
            <p:nvPr/>
          </p:nvCxnSpPr>
          <p:spPr>
            <a:xfrm>
              <a:off x="5060655" y="4130497"/>
              <a:ext cx="1055013" cy="0"/>
            </a:xfrm>
            <a:prstGeom prst="line">
              <a:avLst/>
            </a:prstGeom>
            <a:ln w="19050" cmpd="sng">
              <a:solidFill>
                <a:srgbClr val="7F7F7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/>
            <p:cNvCxnSpPr/>
            <p:nvPr/>
          </p:nvCxnSpPr>
          <p:spPr>
            <a:xfrm>
              <a:off x="5060653" y="2698324"/>
              <a:ext cx="2694385" cy="0"/>
            </a:xfrm>
            <a:prstGeom prst="line">
              <a:avLst/>
            </a:prstGeom>
            <a:ln w="19050" cmpd="sng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72000">
                    <a:prstClr val="white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>
              <a:off x="5060653" y="5507954"/>
              <a:ext cx="2694385" cy="0"/>
            </a:xfrm>
            <a:prstGeom prst="line">
              <a:avLst/>
            </a:prstGeom>
            <a:ln w="19050" cmpd="sng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72000">
                    <a:prstClr val="white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/>
          </p:nvCxnSpPr>
          <p:spPr>
            <a:xfrm>
              <a:off x="5060653" y="4973777"/>
              <a:ext cx="1055013" cy="0"/>
            </a:xfrm>
            <a:prstGeom prst="line">
              <a:avLst/>
            </a:prstGeom>
            <a:ln w="28575" cmpd="sng">
              <a:solidFill>
                <a:srgbClr val="FCD5B5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/>
          </p:nvCxnSpPr>
          <p:spPr>
            <a:xfrm>
              <a:off x="5060656" y="3309026"/>
              <a:ext cx="1055013" cy="0"/>
            </a:xfrm>
            <a:prstGeom prst="line">
              <a:avLst/>
            </a:prstGeom>
            <a:ln w="28575" cmpd="sng">
              <a:solidFill>
                <a:schemeClr val="accent6">
                  <a:lumMod val="40000"/>
                  <a:lumOff val="60000"/>
                </a:schemeClr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feld 109"/>
            <p:cNvSpPr txBox="1"/>
            <p:nvPr/>
          </p:nvSpPr>
          <p:spPr>
            <a:xfrm>
              <a:off x="5239579" y="2773832"/>
              <a:ext cx="6563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Helvetica"/>
                  <a:cs typeface="Helvetica"/>
                </a:rPr>
                <a:t>‘‘Ein‘‘</a:t>
              </a:r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5239579" y="5105186"/>
              <a:ext cx="7133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Helvetica"/>
                  <a:cs typeface="Helvetica"/>
                </a:rPr>
                <a:t>‘‘Aus‘‘</a:t>
              </a:r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6036604" y="3112386"/>
              <a:ext cx="14185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Sendeschwelle</a:t>
              </a:r>
            </a:p>
          </p:txBody>
        </p:sp>
        <p:sp>
          <p:nvSpPr>
            <p:cNvPr id="113" name="Textfeld 112"/>
            <p:cNvSpPr txBox="1"/>
            <p:nvPr/>
          </p:nvSpPr>
          <p:spPr>
            <a:xfrm>
              <a:off x="6032722" y="4767447"/>
              <a:ext cx="14185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Sendeschwelle</a:t>
              </a:r>
            </a:p>
          </p:txBody>
        </p:sp>
        <p:sp>
          <p:nvSpPr>
            <p:cNvPr id="114" name="Rechteck 113"/>
            <p:cNvSpPr/>
            <p:nvPr/>
          </p:nvSpPr>
          <p:spPr>
            <a:xfrm>
              <a:off x="6033092" y="4484745"/>
              <a:ext cx="17219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Empfangsschwelle</a:t>
              </a:r>
              <a:endParaRPr lang="de-DE" sz="1600" dirty="0"/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6025535" y="3392254"/>
              <a:ext cx="17219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Empfangsschwelle</a:t>
              </a:r>
              <a:endParaRPr lang="de-DE" sz="1600" dirty="0"/>
            </a:p>
          </p:txBody>
        </p:sp>
      </p:grpSp>
      <p:sp>
        <p:nvSpPr>
          <p:cNvPr id="116" name="Geschweifte Klammer rechts 115"/>
          <p:cNvSpPr/>
          <p:nvPr/>
        </p:nvSpPr>
        <p:spPr>
          <a:xfrm rot="5400000">
            <a:off x="3563267" y="5024775"/>
            <a:ext cx="142789" cy="610576"/>
          </a:xfrm>
          <a:prstGeom prst="rightBrace">
            <a:avLst/>
          </a:prstGeom>
          <a:ln w="635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7" name="Gerade Verbindung 116"/>
          <p:cNvCxnSpPr/>
          <p:nvPr/>
        </p:nvCxnSpPr>
        <p:spPr>
          <a:xfrm>
            <a:off x="3949719" y="5092628"/>
            <a:ext cx="0" cy="142747"/>
          </a:xfrm>
          <a:prstGeom prst="line">
            <a:avLst/>
          </a:prstGeom>
          <a:ln w="3175" cmpd="sng">
            <a:solidFill>
              <a:srgbClr val="A6A6A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Geschweifte Klammer rechts 117"/>
          <p:cNvSpPr/>
          <p:nvPr/>
        </p:nvSpPr>
        <p:spPr>
          <a:xfrm rot="5400000">
            <a:off x="2283498" y="5024775"/>
            <a:ext cx="142789" cy="610576"/>
          </a:xfrm>
          <a:prstGeom prst="rightBrace">
            <a:avLst/>
          </a:prstGeom>
          <a:ln w="6350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9" name="Gerade Verbindung 118"/>
          <p:cNvCxnSpPr/>
          <p:nvPr/>
        </p:nvCxnSpPr>
        <p:spPr>
          <a:xfrm>
            <a:off x="2049996" y="5092628"/>
            <a:ext cx="0" cy="142747"/>
          </a:xfrm>
          <a:prstGeom prst="line">
            <a:avLst/>
          </a:prstGeom>
          <a:ln w="3175" cmpd="sng">
            <a:solidFill>
              <a:srgbClr val="A6A6A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hteck 119"/>
          <p:cNvSpPr/>
          <p:nvPr/>
        </p:nvSpPr>
        <p:spPr>
          <a:xfrm>
            <a:off x="6041484" y="1640840"/>
            <a:ext cx="163338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Meldeleitungen,</a:t>
            </a:r>
          </a:p>
          <a:p>
            <a:r>
              <a:rPr lang="de-DE" sz="1600" dirty="0">
                <a:latin typeface="Helvetica"/>
                <a:cs typeface="Helvetica"/>
              </a:rPr>
              <a:t>Steuerleitungen</a:t>
            </a:r>
          </a:p>
        </p:txBody>
      </p:sp>
    </p:spTree>
    <p:extLst>
      <p:ext uri="{BB962C8B-B14F-4D97-AF65-F5344CB8AC3E}">
        <p14:creationId xmlns:p14="http://schemas.microsoft.com/office/powerpoint/2010/main" val="13524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59067" y="1936706"/>
            <a:ext cx="1068869" cy="1067799"/>
          </a:xfrm>
          <a:prstGeom prst="ellipse">
            <a:avLst/>
          </a:prstGeom>
          <a:solidFill>
            <a:srgbClr val="F2F2F2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Anfang</a:t>
            </a:r>
          </a:p>
        </p:txBody>
      </p:sp>
      <p:sp>
        <p:nvSpPr>
          <p:cNvPr id="13" name="Oval 12"/>
          <p:cNvSpPr/>
          <p:nvPr/>
        </p:nvSpPr>
        <p:spPr>
          <a:xfrm>
            <a:off x="2140520" y="4503349"/>
            <a:ext cx="280197" cy="279917"/>
          </a:xfrm>
          <a:prstGeom prst="ellipse">
            <a:avLst/>
          </a:prstGeom>
          <a:solidFill>
            <a:srgbClr val="F2F2F2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121" name="Gerade Verbindung mit Pfeil 120"/>
          <p:cNvCxnSpPr/>
          <p:nvPr/>
        </p:nvCxnSpPr>
        <p:spPr>
          <a:xfrm>
            <a:off x="1092199" y="3004858"/>
            <a:ext cx="0" cy="815689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mit Pfeil 127"/>
          <p:cNvCxnSpPr/>
          <p:nvPr/>
        </p:nvCxnSpPr>
        <p:spPr>
          <a:xfrm>
            <a:off x="1092199" y="4198843"/>
            <a:ext cx="0" cy="263096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/>
          <p:cNvCxnSpPr/>
          <p:nvPr/>
        </p:nvCxnSpPr>
        <p:spPr>
          <a:xfrm>
            <a:off x="1703029" y="4643308"/>
            <a:ext cx="437491" cy="0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chteck 135"/>
          <p:cNvSpPr/>
          <p:nvPr/>
        </p:nvSpPr>
        <p:spPr>
          <a:xfrm>
            <a:off x="3053422" y="3456237"/>
            <a:ext cx="2097095" cy="468000"/>
          </a:xfrm>
          <a:custGeom>
            <a:avLst/>
            <a:gdLst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0 w 2474360"/>
              <a:gd name="connsiteY4" fmla="*/ 0 h 468000"/>
              <a:gd name="connsiteX0" fmla="*/ 944 w 2475304"/>
              <a:gd name="connsiteY0" fmla="*/ 0 h 468000"/>
              <a:gd name="connsiteX1" fmla="*/ 2475304 w 2475304"/>
              <a:gd name="connsiteY1" fmla="*/ 0 h 468000"/>
              <a:gd name="connsiteX2" fmla="*/ 2475304 w 2475304"/>
              <a:gd name="connsiteY2" fmla="*/ 468000 h 468000"/>
              <a:gd name="connsiteX3" fmla="*/ 944 w 2475304"/>
              <a:gd name="connsiteY3" fmla="*/ 468000 h 468000"/>
              <a:gd name="connsiteX4" fmla="*/ 0 w 2475304"/>
              <a:gd name="connsiteY4" fmla="*/ 230903 h 468000"/>
              <a:gd name="connsiteX5" fmla="*/ 944 w 2475304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243532 w 2474361"/>
              <a:gd name="connsiteY4" fmla="*/ 24677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26082 w 2474361"/>
              <a:gd name="connsiteY4" fmla="*/ 24042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364181 w 2474360"/>
              <a:gd name="connsiteY4" fmla="*/ 237253 h 468000"/>
              <a:gd name="connsiteX5" fmla="*/ 0 w 2474360"/>
              <a:gd name="connsiteY5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4360" h="468000">
                <a:moveTo>
                  <a:pt x="0" y="0"/>
                </a:moveTo>
                <a:lnTo>
                  <a:pt x="2474360" y="0"/>
                </a:lnTo>
                <a:lnTo>
                  <a:pt x="2474360" y="468000"/>
                </a:lnTo>
                <a:lnTo>
                  <a:pt x="0" y="468000"/>
                </a:lnTo>
                <a:lnTo>
                  <a:pt x="364181" y="237253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solidFill>
              <a:srgbClr val="8A8A8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Keine/unverständliche</a:t>
            </a:r>
          </a:p>
          <a:p>
            <a:pPr algn="ctr"/>
            <a:r>
              <a:rPr lang="de-DE" sz="1400" dirty="0">
                <a:solidFill>
                  <a:srgbClr val="000000"/>
                </a:solidFill>
              </a:rPr>
              <a:t> Antwort</a:t>
            </a:r>
          </a:p>
        </p:txBody>
      </p:sp>
      <p:sp>
        <p:nvSpPr>
          <p:cNvPr id="142" name="Rechteck 135"/>
          <p:cNvSpPr/>
          <p:nvPr/>
        </p:nvSpPr>
        <p:spPr>
          <a:xfrm>
            <a:off x="3053422" y="4015296"/>
            <a:ext cx="2097095" cy="355923"/>
          </a:xfrm>
          <a:custGeom>
            <a:avLst/>
            <a:gdLst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0 w 2474360"/>
              <a:gd name="connsiteY4" fmla="*/ 0 h 468000"/>
              <a:gd name="connsiteX0" fmla="*/ 944 w 2475304"/>
              <a:gd name="connsiteY0" fmla="*/ 0 h 468000"/>
              <a:gd name="connsiteX1" fmla="*/ 2475304 w 2475304"/>
              <a:gd name="connsiteY1" fmla="*/ 0 h 468000"/>
              <a:gd name="connsiteX2" fmla="*/ 2475304 w 2475304"/>
              <a:gd name="connsiteY2" fmla="*/ 468000 h 468000"/>
              <a:gd name="connsiteX3" fmla="*/ 944 w 2475304"/>
              <a:gd name="connsiteY3" fmla="*/ 468000 h 468000"/>
              <a:gd name="connsiteX4" fmla="*/ 0 w 2475304"/>
              <a:gd name="connsiteY4" fmla="*/ 230903 h 468000"/>
              <a:gd name="connsiteX5" fmla="*/ 944 w 2475304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243532 w 2474361"/>
              <a:gd name="connsiteY4" fmla="*/ 24677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26082 w 2474361"/>
              <a:gd name="connsiteY4" fmla="*/ 24042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364181 w 2474360"/>
              <a:gd name="connsiteY4" fmla="*/ 237253 h 468000"/>
              <a:gd name="connsiteX5" fmla="*/ 0 w 2474360"/>
              <a:gd name="connsiteY5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4360" h="468000">
                <a:moveTo>
                  <a:pt x="0" y="0"/>
                </a:moveTo>
                <a:lnTo>
                  <a:pt x="2474360" y="0"/>
                </a:lnTo>
                <a:lnTo>
                  <a:pt x="2474360" y="468000"/>
                </a:lnTo>
                <a:lnTo>
                  <a:pt x="0" y="468000"/>
                </a:lnTo>
                <a:lnTo>
                  <a:pt x="364181" y="237253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solidFill>
              <a:srgbClr val="8A8A8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Angerufener legt auf</a:t>
            </a:r>
          </a:p>
        </p:txBody>
      </p:sp>
      <p:sp>
        <p:nvSpPr>
          <p:cNvPr id="143" name="Rechteck 135"/>
          <p:cNvSpPr/>
          <p:nvPr/>
        </p:nvSpPr>
        <p:spPr>
          <a:xfrm>
            <a:off x="3053422" y="4466507"/>
            <a:ext cx="2097095" cy="355923"/>
          </a:xfrm>
          <a:custGeom>
            <a:avLst/>
            <a:gdLst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0 w 2474360"/>
              <a:gd name="connsiteY4" fmla="*/ 0 h 468000"/>
              <a:gd name="connsiteX0" fmla="*/ 944 w 2475304"/>
              <a:gd name="connsiteY0" fmla="*/ 0 h 468000"/>
              <a:gd name="connsiteX1" fmla="*/ 2475304 w 2475304"/>
              <a:gd name="connsiteY1" fmla="*/ 0 h 468000"/>
              <a:gd name="connsiteX2" fmla="*/ 2475304 w 2475304"/>
              <a:gd name="connsiteY2" fmla="*/ 468000 h 468000"/>
              <a:gd name="connsiteX3" fmla="*/ 944 w 2475304"/>
              <a:gd name="connsiteY3" fmla="*/ 468000 h 468000"/>
              <a:gd name="connsiteX4" fmla="*/ 0 w 2475304"/>
              <a:gd name="connsiteY4" fmla="*/ 230903 h 468000"/>
              <a:gd name="connsiteX5" fmla="*/ 944 w 2475304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243532 w 2474361"/>
              <a:gd name="connsiteY4" fmla="*/ 24677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26082 w 2474361"/>
              <a:gd name="connsiteY4" fmla="*/ 24042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364181 w 2474360"/>
              <a:gd name="connsiteY4" fmla="*/ 237253 h 468000"/>
              <a:gd name="connsiteX5" fmla="*/ 0 w 2474360"/>
              <a:gd name="connsiteY5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4360" h="468000">
                <a:moveTo>
                  <a:pt x="0" y="0"/>
                </a:moveTo>
                <a:lnTo>
                  <a:pt x="2474360" y="0"/>
                </a:lnTo>
                <a:lnTo>
                  <a:pt x="2474360" y="468000"/>
                </a:lnTo>
                <a:lnTo>
                  <a:pt x="0" y="468000"/>
                </a:lnTo>
                <a:lnTo>
                  <a:pt x="364181" y="237253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solidFill>
              <a:srgbClr val="8A8A8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Falscher Name</a:t>
            </a:r>
          </a:p>
        </p:txBody>
      </p:sp>
      <p:sp>
        <p:nvSpPr>
          <p:cNvPr id="144" name="Rechteck 135"/>
          <p:cNvSpPr/>
          <p:nvPr/>
        </p:nvSpPr>
        <p:spPr>
          <a:xfrm>
            <a:off x="3053422" y="4921059"/>
            <a:ext cx="2097095" cy="355923"/>
          </a:xfrm>
          <a:custGeom>
            <a:avLst/>
            <a:gdLst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0 w 2474360"/>
              <a:gd name="connsiteY4" fmla="*/ 0 h 468000"/>
              <a:gd name="connsiteX0" fmla="*/ 944 w 2475304"/>
              <a:gd name="connsiteY0" fmla="*/ 0 h 468000"/>
              <a:gd name="connsiteX1" fmla="*/ 2475304 w 2475304"/>
              <a:gd name="connsiteY1" fmla="*/ 0 h 468000"/>
              <a:gd name="connsiteX2" fmla="*/ 2475304 w 2475304"/>
              <a:gd name="connsiteY2" fmla="*/ 468000 h 468000"/>
              <a:gd name="connsiteX3" fmla="*/ 944 w 2475304"/>
              <a:gd name="connsiteY3" fmla="*/ 468000 h 468000"/>
              <a:gd name="connsiteX4" fmla="*/ 0 w 2475304"/>
              <a:gd name="connsiteY4" fmla="*/ 230903 h 468000"/>
              <a:gd name="connsiteX5" fmla="*/ 944 w 2475304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243532 w 2474361"/>
              <a:gd name="connsiteY4" fmla="*/ 24677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26082 w 2474361"/>
              <a:gd name="connsiteY4" fmla="*/ 24042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364181 w 2474360"/>
              <a:gd name="connsiteY4" fmla="*/ 237253 h 468000"/>
              <a:gd name="connsiteX5" fmla="*/ 0 w 2474360"/>
              <a:gd name="connsiteY5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4360" h="468000">
                <a:moveTo>
                  <a:pt x="0" y="0"/>
                </a:moveTo>
                <a:lnTo>
                  <a:pt x="2474360" y="0"/>
                </a:lnTo>
                <a:lnTo>
                  <a:pt x="2474360" y="468000"/>
                </a:lnTo>
                <a:lnTo>
                  <a:pt x="0" y="468000"/>
                </a:lnTo>
                <a:lnTo>
                  <a:pt x="364181" y="237253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solidFill>
              <a:srgbClr val="8A8A8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Richtiger Name</a:t>
            </a:r>
          </a:p>
        </p:txBody>
      </p:sp>
      <p:sp>
        <p:nvSpPr>
          <p:cNvPr id="145" name="Oval 144"/>
          <p:cNvSpPr/>
          <p:nvPr/>
        </p:nvSpPr>
        <p:spPr>
          <a:xfrm>
            <a:off x="6659424" y="3563752"/>
            <a:ext cx="280197" cy="279917"/>
          </a:xfrm>
          <a:prstGeom prst="ellipse">
            <a:avLst/>
          </a:prstGeom>
          <a:solidFill>
            <a:srgbClr val="F2F2F2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149" name="Gerade Verbindung mit Pfeil 148"/>
          <p:cNvCxnSpPr/>
          <p:nvPr/>
        </p:nvCxnSpPr>
        <p:spPr>
          <a:xfrm>
            <a:off x="2379683" y="4742273"/>
            <a:ext cx="253623" cy="36127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/>
          <p:cNvCxnSpPr/>
          <p:nvPr/>
        </p:nvCxnSpPr>
        <p:spPr>
          <a:xfrm>
            <a:off x="2633306" y="5103543"/>
            <a:ext cx="623903" cy="0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Gerade Verbindung mit Pfeil 171"/>
          <p:cNvCxnSpPr>
            <a:stCxn id="13" idx="6"/>
          </p:cNvCxnSpPr>
          <p:nvPr/>
        </p:nvCxnSpPr>
        <p:spPr>
          <a:xfrm>
            <a:off x="2420717" y="4643308"/>
            <a:ext cx="836492" cy="0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Gerade Verbindung mit Pfeil 174"/>
          <p:cNvCxnSpPr/>
          <p:nvPr/>
        </p:nvCxnSpPr>
        <p:spPr>
          <a:xfrm flipH="1">
            <a:off x="2388149" y="4194609"/>
            <a:ext cx="359527" cy="35640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Gerade Verbindung mit Pfeil 177"/>
          <p:cNvCxnSpPr/>
          <p:nvPr/>
        </p:nvCxnSpPr>
        <p:spPr>
          <a:xfrm>
            <a:off x="2739210" y="4198843"/>
            <a:ext cx="517999" cy="0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Gerade Verbindung mit Pfeil 186"/>
          <p:cNvCxnSpPr/>
          <p:nvPr/>
        </p:nvCxnSpPr>
        <p:spPr>
          <a:xfrm flipH="1">
            <a:off x="2361755" y="3682376"/>
            <a:ext cx="394387" cy="845312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Gerade Verbindung mit Pfeil 190"/>
          <p:cNvCxnSpPr/>
          <p:nvPr/>
        </p:nvCxnSpPr>
        <p:spPr>
          <a:xfrm>
            <a:off x="2747676" y="3690842"/>
            <a:ext cx="517999" cy="0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Gerade Verbindung mit Pfeil 192"/>
          <p:cNvCxnSpPr/>
          <p:nvPr/>
        </p:nvCxnSpPr>
        <p:spPr>
          <a:xfrm flipH="1">
            <a:off x="6344455" y="5090844"/>
            <a:ext cx="134" cy="321478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Gerade Verbindung mit Pfeil 201"/>
          <p:cNvCxnSpPr/>
          <p:nvPr/>
        </p:nvCxnSpPr>
        <p:spPr>
          <a:xfrm>
            <a:off x="5150517" y="3713953"/>
            <a:ext cx="219108" cy="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Rechteck 206"/>
          <p:cNvSpPr/>
          <p:nvPr/>
        </p:nvSpPr>
        <p:spPr>
          <a:xfrm>
            <a:off x="5377855" y="3514232"/>
            <a:ext cx="1069159" cy="378958"/>
          </a:xfrm>
          <a:custGeom>
            <a:avLst/>
            <a:gdLst>
              <a:gd name="connsiteX0" fmla="*/ 0 w 887009"/>
              <a:gd name="connsiteY0" fmla="*/ 0 h 378958"/>
              <a:gd name="connsiteX1" fmla="*/ 887009 w 887009"/>
              <a:gd name="connsiteY1" fmla="*/ 0 h 378958"/>
              <a:gd name="connsiteX2" fmla="*/ 887009 w 887009"/>
              <a:gd name="connsiteY2" fmla="*/ 378958 h 378958"/>
              <a:gd name="connsiteX3" fmla="*/ 0 w 887009"/>
              <a:gd name="connsiteY3" fmla="*/ 378958 h 378958"/>
              <a:gd name="connsiteX4" fmla="*/ 0 w 887009"/>
              <a:gd name="connsiteY4" fmla="*/ 0 h 378958"/>
              <a:gd name="connsiteX0" fmla="*/ 0 w 887009"/>
              <a:gd name="connsiteY0" fmla="*/ 0 h 378958"/>
              <a:gd name="connsiteX1" fmla="*/ 887009 w 887009"/>
              <a:gd name="connsiteY1" fmla="*/ 0 h 378958"/>
              <a:gd name="connsiteX2" fmla="*/ 885009 w 887009"/>
              <a:gd name="connsiteY2" fmla="*/ 186713 h 378958"/>
              <a:gd name="connsiteX3" fmla="*/ 887009 w 887009"/>
              <a:gd name="connsiteY3" fmla="*/ 378958 h 378958"/>
              <a:gd name="connsiteX4" fmla="*/ 0 w 887009"/>
              <a:gd name="connsiteY4" fmla="*/ 378958 h 378958"/>
              <a:gd name="connsiteX5" fmla="*/ 0 w 887009"/>
              <a:gd name="connsiteY5" fmla="*/ 0 h 378958"/>
              <a:gd name="connsiteX0" fmla="*/ 0 w 1069160"/>
              <a:gd name="connsiteY0" fmla="*/ 0 h 378958"/>
              <a:gd name="connsiteX1" fmla="*/ 887009 w 1069160"/>
              <a:gd name="connsiteY1" fmla="*/ 0 h 378958"/>
              <a:gd name="connsiteX2" fmla="*/ 1069159 w 1069160"/>
              <a:gd name="connsiteY2" fmla="*/ 193063 h 378958"/>
              <a:gd name="connsiteX3" fmla="*/ 887009 w 1069160"/>
              <a:gd name="connsiteY3" fmla="*/ 378958 h 378958"/>
              <a:gd name="connsiteX4" fmla="*/ 0 w 1069160"/>
              <a:gd name="connsiteY4" fmla="*/ 378958 h 378958"/>
              <a:gd name="connsiteX5" fmla="*/ 0 w 1069160"/>
              <a:gd name="connsiteY5" fmla="*/ 0 h 378958"/>
              <a:gd name="connsiteX0" fmla="*/ 0 w 1069160"/>
              <a:gd name="connsiteY0" fmla="*/ 0 h 378958"/>
              <a:gd name="connsiteX1" fmla="*/ 887009 w 1069160"/>
              <a:gd name="connsiteY1" fmla="*/ 0 h 378958"/>
              <a:gd name="connsiteX2" fmla="*/ 1069159 w 1069160"/>
              <a:gd name="connsiteY2" fmla="*/ 193063 h 378958"/>
              <a:gd name="connsiteX3" fmla="*/ 887009 w 1069160"/>
              <a:gd name="connsiteY3" fmla="*/ 378958 h 378958"/>
              <a:gd name="connsiteX4" fmla="*/ 0 w 1069160"/>
              <a:gd name="connsiteY4" fmla="*/ 378958 h 378958"/>
              <a:gd name="connsiteX5" fmla="*/ 0 w 1069160"/>
              <a:gd name="connsiteY5" fmla="*/ 0 h 378958"/>
              <a:gd name="connsiteX0" fmla="*/ 0 w 1069159"/>
              <a:gd name="connsiteY0" fmla="*/ 0 h 378958"/>
              <a:gd name="connsiteX1" fmla="*/ 887009 w 1069159"/>
              <a:gd name="connsiteY1" fmla="*/ 0 h 378958"/>
              <a:gd name="connsiteX2" fmla="*/ 1069159 w 1069159"/>
              <a:gd name="connsiteY2" fmla="*/ 193063 h 378958"/>
              <a:gd name="connsiteX3" fmla="*/ 887009 w 1069159"/>
              <a:gd name="connsiteY3" fmla="*/ 378958 h 378958"/>
              <a:gd name="connsiteX4" fmla="*/ 0 w 1069159"/>
              <a:gd name="connsiteY4" fmla="*/ 378958 h 378958"/>
              <a:gd name="connsiteX5" fmla="*/ 0 w 1069159"/>
              <a:gd name="connsiteY5" fmla="*/ 0 h 3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159" h="378958">
                <a:moveTo>
                  <a:pt x="0" y="0"/>
                </a:moveTo>
                <a:lnTo>
                  <a:pt x="887009" y="0"/>
                </a:lnTo>
                <a:lnTo>
                  <a:pt x="1069159" y="193063"/>
                </a:lnTo>
                <a:lnTo>
                  <a:pt x="887009" y="378958"/>
                </a:lnTo>
                <a:lnTo>
                  <a:pt x="0" y="3789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rgbClr val="000000"/>
                </a:solidFill>
              </a:rPr>
              <a:t>   „Hallo“</a:t>
            </a:r>
            <a:endParaRPr lang="de-DE" sz="1400" dirty="0"/>
          </a:p>
        </p:txBody>
      </p:sp>
      <p:cxnSp>
        <p:nvCxnSpPr>
          <p:cNvPr id="210" name="Gerade Verbindung mit Pfeil 209"/>
          <p:cNvCxnSpPr/>
          <p:nvPr/>
        </p:nvCxnSpPr>
        <p:spPr>
          <a:xfrm>
            <a:off x="6799523" y="3185588"/>
            <a:ext cx="0" cy="378164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Gerade Verbindung mit Pfeil 210"/>
          <p:cNvCxnSpPr/>
          <p:nvPr/>
        </p:nvCxnSpPr>
        <p:spPr>
          <a:xfrm flipV="1">
            <a:off x="6447014" y="3703711"/>
            <a:ext cx="212410" cy="3584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Gerade Verbindung mit Pfeil 213"/>
          <p:cNvCxnSpPr/>
          <p:nvPr/>
        </p:nvCxnSpPr>
        <p:spPr>
          <a:xfrm>
            <a:off x="2280619" y="3190449"/>
            <a:ext cx="0" cy="131290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Gerade Verbindung mit Pfeil 217"/>
          <p:cNvCxnSpPr/>
          <p:nvPr/>
        </p:nvCxnSpPr>
        <p:spPr>
          <a:xfrm>
            <a:off x="2267200" y="3190410"/>
            <a:ext cx="4543200" cy="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Gerade Verbindung mit Pfeil 231"/>
          <p:cNvCxnSpPr/>
          <p:nvPr/>
        </p:nvCxnSpPr>
        <p:spPr>
          <a:xfrm>
            <a:off x="6331650" y="6485071"/>
            <a:ext cx="1347788" cy="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Gerade Verbindung mit Pfeil 235"/>
          <p:cNvCxnSpPr/>
          <p:nvPr/>
        </p:nvCxnSpPr>
        <p:spPr>
          <a:xfrm flipV="1">
            <a:off x="7669913" y="4818767"/>
            <a:ext cx="0" cy="1679004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Gerade Verbindung mit Pfeil 239"/>
          <p:cNvCxnSpPr/>
          <p:nvPr/>
        </p:nvCxnSpPr>
        <p:spPr>
          <a:xfrm>
            <a:off x="7669913" y="3697192"/>
            <a:ext cx="0" cy="742617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9" name="Rechteck 248"/>
          <p:cNvSpPr/>
          <p:nvPr/>
        </p:nvSpPr>
        <p:spPr>
          <a:xfrm>
            <a:off x="5377855" y="5412322"/>
            <a:ext cx="1933200" cy="262800"/>
          </a:xfrm>
          <a:prstGeom prst="rect">
            <a:avLst/>
          </a:prstGeom>
          <a:solidFill>
            <a:srgbClr val="F2F2F2"/>
          </a:solidFill>
          <a:ln>
            <a:solidFill>
              <a:srgbClr val="949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Begrüßungsphase</a:t>
            </a:r>
            <a:endParaRPr lang="de-DE" sz="1400" dirty="0"/>
          </a:p>
        </p:txBody>
      </p:sp>
      <p:sp>
        <p:nvSpPr>
          <p:cNvPr id="250" name="Rechteck 249"/>
          <p:cNvSpPr/>
          <p:nvPr/>
        </p:nvSpPr>
        <p:spPr>
          <a:xfrm>
            <a:off x="5377855" y="5675122"/>
            <a:ext cx="1933200" cy="262800"/>
          </a:xfrm>
          <a:prstGeom prst="rect">
            <a:avLst/>
          </a:prstGeom>
          <a:solidFill>
            <a:srgbClr val="F2F2F2"/>
          </a:solidFill>
          <a:ln>
            <a:solidFill>
              <a:srgbClr val="949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Informationsaustausch</a:t>
            </a:r>
            <a:endParaRPr lang="de-DE" sz="1400" dirty="0"/>
          </a:p>
        </p:txBody>
      </p:sp>
      <p:sp>
        <p:nvSpPr>
          <p:cNvPr id="251" name="Rechteck 250"/>
          <p:cNvSpPr/>
          <p:nvPr/>
        </p:nvSpPr>
        <p:spPr>
          <a:xfrm>
            <a:off x="5377855" y="5939860"/>
            <a:ext cx="1933200" cy="262800"/>
          </a:xfrm>
          <a:prstGeom prst="rect">
            <a:avLst/>
          </a:prstGeom>
          <a:solidFill>
            <a:srgbClr val="F2F2F2"/>
          </a:solidFill>
          <a:ln>
            <a:solidFill>
              <a:srgbClr val="949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Verabschiedungsphase</a:t>
            </a:r>
            <a:endParaRPr lang="de-DE" sz="1400" dirty="0"/>
          </a:p>
        </p:txBody>
      </p:sp>
      <p:cxnSp>
        <p:nvCxnSpPr>
          <p:cNvPr id="252" name="Gerade Verbindung mit Pfeil 251"/>
          <p:cNvCxnSpPr/>
          <p:nvPr/>
        </p:nvCxnSpPr>
        <p:spPr>
          <a:xfrm>
            <a:off x="6344589" y="6202660"/>
            <a:ext cx="0" cy="282411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Gerade Verbindung mit Pfeil 256"/>
          <p:cNvCxnSpPr/>
          <p:nvPr/>
        </p:nvCxnSpPr>
        <p:spPr>
          <a:xfrm>
            <a:off x="8203842" y="4632436"/>
            <a:ext cx="104400" cy="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Gerade Verbindung mit Pfeil 257"/>
          <p:cNvCxnSpPr/>
          <p:nvPr/>
        </p:nvCxnSpPr>
        <p:spPr>
          <a:xfrm>
            <a:off x="8296975" y="3828852"/>
            <a:ext cx="0" cy="814456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Oval 258"/>
          <p:cNvSpPr/>
          <p:nvPr/>
        </p:nvSpPr>
        <p:spPr>
          <a:xfrm>
            <a:off x="7766269" y="1935002"/>
            <a:ext cx="1068869" cy="1067799"/>
          </a:xfrm>
          <a:prstGeom prst="ellipse">
            <a:avLst/>
          </a:prstGeom>
          <a:solidFill>
            <a:srgbClr val="F2F2F2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Ende</a:t>
            </a:r>
          </a:p>
        </p:txBody>
      </p:sp>
      <p:sp>
        <p:nvSpPr>
          <p:cNvPr id="209" name="Rechteck 206"/>
          <p:cNvSpPr/>
          <p:nvPr/>
        </p:nvSpPr>
        <p:spPr>
          <a:xfrm>
            <a:off x="7139518" y="4439809"/>
            <a:ext cx="1069159" cy="378958"/>
          </a:xfrm>
          <a:custGeom>
            <a:avLst/>
            <a:gdLst>
              <a:gd name="connsiteX0" fmla="*/ 0 w 887009"/>
              <a:gd name="connsiteY0" fmla="*/ 0 h 378958"/>
              <a:gd name="connsiteX1" fmla="*/ 887009 w 887009"/>
              <a:gd name="connsiteY1" fmla="*/ 0 h 378958"/>
              <a:gd name="connsiteX2" fmla="*/ 887009 w 887009"/>
              <a:gd name="connsiteY2" fmla="*/ 378958 h 378958"/>
              <a:gd name="connsiteX3" fmla="*/ 0 w 887009"/>
              <a:gd name="connsiteY3" fmla="*/ 378958 h 378958"/>
              <a:gd name="connsiteX4" fmla="*/ 0 w 887009"/>
              <a:gd name="connsiteY4" fmla="*/ 0 h 378958"/>
              <a:gd name="connsiteX0" fmla="*/ 0 w 887009"/>
              <a:gd name="connsiteY0" fmla="*/ 0 h 378958"/>
              <a:gd name="connsiteX1" fmla="*/ 887009 w 887009"/>
              <a:gd name="connsiteY1" fmla="*/ 0 h 378958"/>
              <a:gd name="connsiteX2" fmla="*/ 885009 w 887009"/>
              <a:gd name="connsiteY2" fmla="*/ 186713 h 378958"/>
              <a:gd name="connsiteX3" fmla="*/ 887009 w 887009"/>
              <a:gd name="connsiteY3" fmla="*/ 378958 h 378958"/>
              <a:gd name="connsiteX4" fmla="*/ 0 w 887009"/>
              <a:gd name="connsiteY4" fmla="*/ 378958 h 378958"/>
              <a:gd name="connsiteX5" fmla="*/ 0 w 887009"/>
              <a:gd name="connsiteY5" fmla="*/ 0 h 378958"/>
              <a:gd name="connsiteX0" fmla="*/ 0 w 1069160"/>
              <a:gd name="connsiteY0" fmla="*/ 0 h 378958"/>
              <a:gd name="connsiteX1" fmla="*/ 887009 w 1069160"/>
              <a:gd name="connsiteY1" fmla="*/ 0 h 378958"/>
              <a:gd name="connsiteX2" fmla="*/ 1069159 w 1069160"/>
              <a:gd name="connsiteY2" fmla="*/ 193063 h 378958"/>
              <a:gd name="connsiteX3" fmla="*/ 887009 w 1069160"/>
              <a:gd name="connsiteY3" fmla="*/ 378958 h 378958"/>
              <a:gd name="connsiteX4" fmla="*/ 0 w 1069160"/>
              <a:gd name="connsiteY4" fmla="*/ 378958 h 378958"/>
              <a:gd name="connsiteX5" fmla="*/ 0 w 1069160"/>
              <a:gd name="connsiteY5" fmla="*/ 0 h 378958"/>
              <a:gd name="connsiteX0" fmla="*/ 0 w 1069160"/>
              <a:gd name="connsiteY0" fmla="*/ 0 h 378958"/>
              <a:gd name="connsiteX1" fmla="*/ 887009 w 1069160"/>
              <a:gd name="connsiteY1" fmla="*/ 0 h 378958"/>
              <a:gd name="connsiteX2" fmla="*/ 1069159 w 1069160"/>
              <a:gd name="connsiteY2" fmla="*/ 193063 h 378958"/>
              <a:gd name="connsiteX3" fmla="*/ 887009 w 1069160"/>
              <a:gd name="connsiteY3" fmla="*/ 378958 h 378958"/>
              <a:gd name="connsiteX4" fmla="*/ 0 w 1069160"/>
              <a:gd name="connsiteY4" fmla="*/ 378958 h 378958"/>
              <a:gd name="connsiteX5" fmla="*/ 0 w 1069160"/>
              <a:gd name="connsiteY5" fmla="*/ 0 h 378958"/>
              <a:gd name="connsiteX0" fmla="*/ 0 w 1069159"/>
              <a:gd name="connsiteY0" fmla="*/ 0 h 378958"/>
              <a:gd name="connsiteX1" fmla="*/ 887009 w 1069159"/>
              <a:gd name="connsiteY1" fmla="*/ 0 h 378958"/>
              <a:gd name="connsiteX2" fmla="*/ 1069159 w 1069159"/>
              <a:gd name="connsiteY2" fmla="*/ 193063 h 378958"/>
              <a:gd name="connsiteX3" fmla="*/ 887009 w 1069159"/>
              <a:gd name="connsiteY3" fmla="*/ 378958 h 378958"/>
              <a:gd name="connsiteX4" fmla="*/ 0 w 1069159"/>
              <a:gd name="connsiteY4" fmla="*/ 378958 h 378958"/>
              <a:gd name="connsiteX5" fmla="*/ 0 w 1069159"/>
              <a:gd name="connsiteY5" fmla="*/ 0 h 3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9159" h="378958">
                <a:moveTo>
                  <a:pt x="0" y="0"/>
                </a:moveTo>
                <a:lnTo>
                  <a:pt x="887009" y="0"/>
                </a:lnTo>
                <a:lnTo>
                  <a:pt x="1069159" y="193063"/>
                </a:lnTo>
                <a:lnTo>
                  <a:pt x="887009" y="378958"/>
                </a:lnTo>
                <a:lnTo>
                  <a:pt x="0" y="3789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rgbClr val="000000"/>
                </a:solidFill>
              </a:rPr>
              <a:t>Auflegen</a:t>
            </a:r>
            <a:endParaRPr lang="de-DE" sz="1400" dirty="0"/>
          </a:p>
        </p:txBody>
      </p:sp>
      <p:sp>
        <p:nvSpPr>
          <p:cNvPr id="256" name="Oval 255"/>
          <p:cNvSpPr/>
          <p:nvPr/>
        </p:nvSpPr>
        <p:spPr>
          <a:xfrm>
            <a:off x="8156876" y="3555117"/>
            <a:ext cx="280197" cy="279917"/>
          </a:xfrm>
          <a:prstGeom prst="ellipse">
            <a:avLst/>
          </a:prstGeom>
          <a:solidFill>
            <a:srgbClr val="F2F2F2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266" name="Gerade Verbindung mit Pfeil 265"/>
          <p:cNvCxnSpPr/>
          <p:nvPr/>
        </p:nvCxnSpPr>
        <p:spPr>
          <a:xfrm flipH="1">
            <a:off x="8296975" y="3002801"/>
            <a:ext cx="3729" cy="552316"/>
          </a:xfrm>
          <a:prstGeom prst="straightConnector1">
            <a:avLst/>
          </a:prstGeom>
          <a:ln>
            <a:solidFill>
              <a:srgbClr val="999999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Gerade Verbindung mit Pfeil 268"/>
          <p:cNvCxnSpPr/>
          <p:nvPr/>
        </p:nvCxnSpPr>
        <p:spPr>
          <a:xfrm flipV="1">
            <a:off x="1627936" y="2468902"/>
            <a:ext cx="6138333" cy="1704"/>
          </a:xfrm>
          <a:prstGeom prst="straightConnector1">
            <a:avLst/>
          </a:prstGeom>
          <a:ln>
            <a:solidFill>
              <a:srgbClr val="A1A1A1"/>
            </a:solidFill>
            <a:prstDash val="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Gerade Verbindung mit Pfeil 273"/>
          <p:cNvCxnSpPr>
            <a:stCxn id="145" idx="6"/>
          </p:cNvCxnSpPr>
          <p:nvPr/>
        </p:nvCxnSpPr>
        <p:spPr>
          <a:xfrm>
            <a:off x="6939621" y="3703711"/>
            <a:ext cx="730292" cy="3584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Gerade Verbindung mit Pfeil 283"/>
          <p:cNvCxnSpPr/>
          <p:nvPr/>
        </p:nvCxnSpPr>
        <p:spPr>
          <a:xfrm>
            <a:off x="5150517" y="4632436"/>
            <a:ext cx="1989001" cy="0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Gerade Verbindung mit Pfeil 291"/>
          <p:cNvCxnSpPr/>
          <p:nvPr/>
        </p:nvCxnSpPr>
        <p:spPr>
          <a:xfrm>
            <a:off x="7240653" y="4194609"/>
            <a:ext cx="0" cy="241930"/>
          </a:xfrm>
          <a:prstGeom prst="straightConnector1">
            <a:avLst/>
          </a:prstGeom>
          <a:ln>
            <a:solidFill>
              <a:srgbClr val="99999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Gerade Verbindung mit Pfeil 293"/>
          <p:cNvCxnSpPr/>
          <p:nvPr/>
        </p:nvCxnSpPr>
        <p:spPr>
          <a:xfrm>
            <a:off x="5150517" y="4198843"/>
            <a:ext cx="2102836" cy="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Gerade Verbindung mit Pfeil 308"/>
          <p:cNvCxnSpPr/>
          <p:nvPr/>
        </p:nvCxnSpPr>
        <p:spPr>
          <a:xfrm>
            <a:off x="1092199" y="3004858"/>
            <a:ext cx="0" cy="815689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Gerade Verbindung mit Pfeil 309"/>
          <p:cNvCxnSpPr/>
          <p:nvPr/>
        </p:nvCxnSpPr>
        <p:spPr>
          <a:xfrm>
            <a:off x="1092199" y="4200388"/>
            <a:ext cx="0" cy="261551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hteck 135"/>
          <p:cNvSpPr/>
          <p:nvPr/>
        </p:nvSpPr>
        <p:spPr>
          <a:xfrm>
            <a:off x="488594" y="3820194"/>
            <a:ext cx="1220400" cy="378000"/>
          </a:xfrm>
          <a:custGeom>
            <a:avLst/>
            <a:gdLst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0 w 2474360"/>
              <a:gd name="connsiteY4" fmla="*/ 0 h 468000"/>
              <a:gd name="connsiteX0" fmla="*/ 944 w 2475304"/>
              <a:gd name="connsiteY0" fmla="*/ 0 h 468000"/>
              <a:gd name="connsiteX1" fmla="*/ 2475304 w 2475304"/>
              <a:gd name="connsiteY1" fmla="*/ 0 h 468000"/>
              <a:gd name="connsiteX2" fmla="*/ 2475304 w 2475304"/>
              <a:gd name="connsiteY2" fmla="*/ 468000 h 468000"/>
              <a:gd name="connsiteX3" fmla="*/ 944 w 2475304"/>
              <a:gd name="connsiteY3" fmla="*/ 468000 h 468000"/>
              <a:gd name="connsiteX4" fmla="*/ 0 w 2475304"/>
              <a:gd name="connsiteY4" fmla="*/ 230903 h 468000"/>
              <a:gd name="connsiteX5" fmla="*/ 944 w 2475304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243532 w 2474361"/>
              <a:gd name="connsiteY4" fmla="*/ 24677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26082 w 2474361"/>
              <a:gd name="connsiteY4" fmla="*/ 240428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1 w 2474361"/>
              <a:gd name="connsiteY0" fmla="*/ 0 h 468000"/>
              <a:gd name="connsiteX1" fmla="*/ 2474361 w 2474361"/>
              <a:gd name="connsiteY1" fmla="*/ 0 h 468000"/>
              <a:gd name="connsiteX2" fmla="*/ 2474361 w 2474361"/>
              <a:gd name="connsiteY2" fmla="*/ 468000 h 468000"/>
              <a:gd name="connsiteX3" fmla="*/ 1 w 2474361"/>
              <a:gd name="connsiteY3" fmla="*/ 468000 h 468000"/>
              <a:gd name="connsiteX4" fmla="*/ 364182 w 2474361"/>
              <a:gd name="connsiteY4" fmla="*/ 237253 h 468000"/>
              <a:gd name="connsiteX5" fmla="*/ 1 w 2474361"/>
              <a:gd name="connsiteY5" fmla="*/ 0 h 468000"/>
              <a:gd name="connsiteX0" fmla="*/ 0 w 2474360"/>
              <a:gd name="connsiteY0" fmla="*/ 0 h 468000"/>
              <a:gd name="connsiteX1" fmla="*/ 2474360 w 2474360"/>
              <a:gd name="connsiteY1" fmla="*/ 0 h 468000"/>
              <a:gd name="connsiteX2" fmla="*/ 2474360 w 2474360"/>
              <a:gd name="connsiteY2" fmla="*/ 468000 h 468000"/>
              <a:gd name="connsiteX3" fmla="*/ 0 w 2474360"/>
              <a:gd name="connsiteY3" fmla="*/ 468000 h 468000"/>
              <a:gd name="connsiteX4" fmla="*/ 364181 w 2474360"/>
              <a:gd name="connsiteY4" fmla="*/ 237253 h 468000"/>
              <a:gd name="connsiteX5" fmla="*/ 0 w 2474360"/>
              <a:gd name="connsiteY5" fmla="*/ 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4360" h="468000">
                <a:moveTo>
                  <a:pt x="0" y="0"/>
                </a:moveTo>
                <a:lnTo>
                  <a:pt x="2474360" y="0"/>
                </a:lnTo>
                <a:lnTo>
                  <a:pt x="2474360" y="468000"/>
                </a:lnTo>
                <a:lnTo>
                  <a:pt x="0" y="468000"/>
                </a:lnTo>
                <a:lnTo>
                  <a:pt x="364181" y="237253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solidFill>
              <a:srgbClr val="8A8A8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frei</a:t>
            </a:r>
          </a:p>
        </p:txBody>
      </p:sp>
      <p:sp>
        <p:nvSpPr>
          <p:cNvPr id="118" name="Rechteck 14"/>
          <p:cNvSpPr/>
          <p:nvPr/>
        </p:nvSpPr>
        <p:spPr>
          <a:xfrm>
            <a:off x="482864" y="4456944"/>
            <a:ext cx="1220165" cy="378015"/>
          </a:xfrm>
          <a:custGeom>
            <a:avLst/>
            <a:gdLst>
              <a:gd name="connsiteX0" fmla="*/ 0 w 2089012"/>
              <a:gd name="connsiteY0" fmla="*/ 0 h 378015"/>
              <a:gd name="connsiteX1" fmla="*/ 2089012 w 2089012"/>
              <a:gd name="connsiteY1" fmla="*/ 0 h 378015"/>
              <a:gd name="connsiteX2" fmla="*/ 2089012 w 2089012"/>
              <a:gd name="connsiteY2" fmla="*/ 378015 h 378015"/>
              <a:gd name="connsiteX3" fmla="*/ 0 w 2089012"/>
              <a:gd name="connsiteY3" fmla="*/ 378015 h 378015"/>
              <a:gd name="connsiteX4" fmla="*/ 0 w 2089012"/>
              <a:gd name="connsiteY4" fmla="*/ 0 h 378015"/>
              <a:gd name="connsiteX0" fmla="*/ 0 w 2089012"/>
              <a:gd name="connsiteY0" fmla="*/ 0 h 378015"/>
              <a:gd name="connsiteX1" fmla="*/ 2089012 w 2089012"/>
              <a:gd name="connsiteY1" fmla="*/ 0 h 378015"/>
              <a:gd name="connsiteX2" fmla="*/ 2087010 w 2089012"/>
              <a:gd name="connsiteY2" fmla="*/ 183189 h 378015"/>
              <a:gd name="connsiteX3" fmla="*/ 2089012 w 2089012"/>
              <a:gd name="connsiteY3" fmla="*/ 378015 h 378015"/>
              <a:gd name="connsiteX4" fmla="*/ 0 w 2089012"/>
              <a:gd name="connsiteY4" fmla="*/ 378015 h 378015"/>
              <a:gd name="connsiteX5" fmla="*/ 0 w 2089012"/>
              <a:gd name="connsiteY5" fmla="*/ 0 h 378015"/>
              <a:gd name="connsiteX0" fmla="*/ 0 w 2471185"/>
              <a:gd name="connsiteY0" fmla="*/ 0 h 378015"/>
              <a:gd name="connsiteX1" fmla="*/ 2089012 w 2471185"/>
              <a:gd name="connsiteY1" fmla="*/ 0 h 378015"/>
              <a:gd name="connsiteX2" fmla="*/ 2471185 w 2471185"/>
              <a:gd name="connsiteY2" fmla="*/ 202239 h 378015"/>
              <a:gd name="connsiteX3" fmla="*/ 2089012 w 2471185"/>
              <a:gd name="connsiteY3" fmla="*/ 378015 h 378015"/>
              <a:gd name="connsiteX4" fmla="*/ 0 w 2471185"/>
              <a:gd name="connsiteY4" fmla="*/ 378015 h 378015"/>
              <a:gd name="connsiteX5" fmla="*/ 0 w 2471185"/>
              <a:gd name="connsiteY5" fmla="*/ 0 h 378015"/>
              <a:gd name="connsiteX0" fmla="*/ 0 w 2487060"/>
              <a:gd name="connsiteY0" fmla="*/ 0 h 378015"/>
              <a:gd name="connsiteX1" fmla="*/ 2089012 w 2487060"/>
              <a:gd name="connsiteY1" fmla="*/ 0 h 378015"/>
              <a:gd name="connsiteX2" fmla="*/ 2487060 w 2487060"/>
              <a:gd name="connsiteY2" fmla="*/ 183189 h 378015"/>
              <a:gd name="connsiteX3" fmla="*/ 2089012 w 2487060"/>
              <a:gd name="connsiteY3" fmla="*/ 378015 h 378015"/>
              <a:gd name="connsiteX4" fmla="*/ 0 w 2487060"/>
              <a:gd name="connsiteY4" fmla="*/ 378015 h 378015"/>
              <a:gd name="connsiteX5" fmla="*/ 0 w 2487060"/>
              <a:gd name="connsiteY5" fmla="*/ 0 h 378015"/>
              <a:gd name="connsiteX0" fmla="*/ 0 w 2474360"/>
              <a:gd name="connsiteY0" fmla="*/ 0 h 378015"/>
              <a:gd name="connsiteX1" fmla="*/ 2089012 w 2474360"/>
              <a:gd name="connsiteY1" fmla="*/ 0 h 378015"/>
              <a:gd name="connsiteX2" fmla="*/ 2474360 w 2474360"/>
              <a:gd name="connsiteY2" fmla="*/ 186364 h 378015"/>
              <a:gd name="connsiteX3" fmla="*/ 2089012 w 2474360"/>
              <a:gd name="connsiteY3" fmla="*/ 378015 h 378015"/>
              <a:gd name="connsiteX4" fmla="*/ 0 w 2474360"/>
              <a:gd name="connsiteY4" fmla="*/ 378015 h 378015"/>
              <a:gd name="connsiteX5" fmla="*/ 0 w 2474360"/>
              <a:gd name="connsiteY5" fmla="*/ 0 h 378015"/>
              <a:gd name="connsiteX0" fmla="*/ 0 w 2474360"/>
              <a:gd name="connsiteY0" fmla="*/ 0 h 378015"/>
              <a:gd name="connsiteX1" fmla="*/ 2089012 w 2474360"/>
              <a:gd name="connsiteY1" fmla="*/ 0 h 378015"/>
              <a:gd name="connsiteX2" fmla="*/ 2474360 w 2474360"/>
              <a:gd name="connsiteY2" fmla="*/ 186364 h 378015"/>
              <a:gd name="connsiteX3" fmla="*/ 2089012 w 2474360"/>
              <a:gd name="connsiteY3" fmla="*/ 378015 h 378015"/>
              <a:gd name="connsiteX4" fmla="*/ 0 w 2474360"/>
              <a:gd name="connsiteY4" fmla="*/ 378015 h 378015"/>
              <a:gd name="connsiteX5" fmla="*/ 0 w 2474360"/>
              <a:gd name="connsiteY5" fmla="*/ 0 h 378015"/>
              <a:gd name="connsiteX0" fmla="*/ 0 w 2474360"/>
              <a:gd name="connsiteY0" fmla="*/ 0 h 378015"/>
              <a:gd name="connsiteX1" fmla="*/ 2089012 w 2474360"/>
              <a:gd name="connsiteY1" fmla="*/ 0 h 378015"/>
              <a:gd name="connsiteX2" fmla="*/ 2474360 w 2474360"/>
              <a:gd name="connsiteY2" fmla="*/ 186364 h 378015"/>
              <a:gd name="connsiteX3" fmla="*/ 2089012 w 2474360"/>
              <a:gd name="connsiteY3" fmla="*/ 378015 h 378015"/>
              <a:gd name="connsiteX4" fmla="*/ 0 w 2474360"/>
              <a:gd name="connsiteY4" fmla="*/ 378015 h 378015"/>
              <a:gd name="connsiteX5" fmla="*/ 0 w 2474360"/>
              <a:gd name="connsiteY5" fmla="*/ 0 h 37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4360" h="378015">
                <a:moveTo>
                  <a:pt x="0" y="0"/>
                </a:moveTo>
                <a:lnTo>
                  <a:pt x="2089012" y="0"/>
                </a:lnTo>
                <a:lnTo>
                  <a:pt x="2474360" y="186364"/>
                </a:lnTo>
                <a:lnTo>
                  <a:pt x="2089012" y="378015"/>
                </a:lnTo>
                <a:lnTo>
                  <a:pt x="0" y="37801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wählen</a:t>
            </a:r>
          </a:p>
        </p:txBody>
      </p:sp>
      <p:cxnSp>
        <p:nvCxnSpPr>
          <p:cNvPr id="312" name="Gerade Verbindung mit Pfeil 311"/>
          <p:cNvCxnSpPr/>
          <p:nvPr/>
        </p:nvCxnSpPr>
        <p:spPr>
          <a:xfrm>
            <a:off x="1703029" y="4643308"/>
            <a:ext cx="437491" cy="0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Gerade Verbindung mit Pfeil 312"/>
          <p:cNvCxnSpPr/>
          <p:nvPr/>
        </p:nvCxnSpPr>
        <p:spPr>
          <a:xfrm flipH="1">
            <a:off x="2361755" y="3682376"/>
            <a:ext cx="394387" cy="845312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Gerade Verbindung mit Pfeil 313"/>
          <p:cNvCxnSpPr/>
          <p:nvPr/>
        </p:nvCxnSpPr>
        <p:spPr>
          <a:xfrm>
            <a:off x="2747676" y="3690842"/>
            <a:ext cx="517999" cy="0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Gerade Verbindung mit Pfeil 314"/>
          <p:cNvCxnSpPr/>
          <p:nvPr/>
        </p:nvCxnSpPr>
        <p:spPr>
          <a:xfrm>
            <a:off x="5150517" y="3713953"/>
            <a:ext cx="219108" cy="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Gerade Verbindung mit Pfeil 315"/>
          <p:cNvCxnSpPr/>
          <p:nvPr/>
        </p:nvCxnSpPr>
        <p:spPr>
          <a:xfrm flipV="1">
            <a:off x="6447014" y="3703711"/>
            <a:ext cx="212410" cy="3584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Gerade Verbindung mit Pfeil 316"/>
          <p:cNvCxnSpPr/>
          <p:nvPr/>
        </p:nvCxnSpPr>
        <p:spPr>
          <a:xfrm>
            <a:off x="6799523" y="3185588"/>
            <a:ext cx="0" cy="378164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Gerade Verbindung mit Pfeil 317"/>
          <p:cNvCxnSpPr/>
          <p:nvPr/>
        </p:nvCxnSpPr>
        <p:spPr>
          <a:xfrm>
            <a:off x="2267200" y="3190410"/>
            <a:ext cx="4543200" cy="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Gerade Verbindung mit Pfeil 318"/>
          <p:cNvCxnSpPr/>
          <p:nvPr/>
        </p:nvCxnSpPr>
        <p:spPr>
          <a:xfrm>
            <a:off x="2280619" y="3190449"/>
            <a:ext cx="0" cy="131290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Gerade Verbindung mit Pfeil 319"/>
          <p:cNvCxnSpPr/>
          <p:nvPr/>
        </p:nvCxnSpPr>
        <p:spPr>
          <a:xfrm flipH="1">
            <a:off x="2388149" y="4194609"/>
            <a:ext cx="359527" cy="35640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Gerade Verbindung mit Pfeil 320"/>
          <p:cNvCxnSpPr/>
          <p:nvPr/>
        </p:nvCxnSpPr>
        <p:spPr>
          <a:xfrm>
            <a:off x="2739210" y="4198843"/>
            <a:ext cx="517999" cy="0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Gerade Verbindung mit Pfeil 322"/>
          <p:cNvCxnSpPr/>
          <p:nvPr/>
        </p:nvCxnSpPr>
        <p:spPr>
          <a:xfrm>
            <a:off x="7240653" y="4194609"/>
            <a:ext cx="0" cy="241930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Gerade Verbindung mit Pfeil 323"/>
          <p:cNvCxnSpPr/>
          <p:nvPr/>
        </p:nvCxnSpPr>
        <p:spPr>
          <a:xfrm>
            <a:off x="5150517" y="4198843"/>
            <a:ext cx="2102836" cy="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Gerade Verbindung mit Pfeil 324"/>
          <p:cNvCxnSpPr/>
          <p:nvPr/>
        </p:nvCxnSpPr>
        <p:spPr>
          <a:xfrm>
            <a:off x="8203842" y="4632436"/>
            <a:ext cx="104400" cy="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Gerade Verbindung mit Pfeil 325"/>
          <p:cNvCxnSpPr/>
          <p:nvPr/>
        </p:nvCxnSpPr>
        <p:spPr>
          <a:xfrm>
            <a:off x="8296975" y="3828852"/>
            <a:ext cx="0" cy="814456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Gerade Verbindung mit Pfeil 326"/>
          <p:cNvCxnSpPr/>
          <p:nvPr/>
        </p:nvCxnSpPr>
        <p:spPr>
          <a:xfrm flipH="1">
            <a:off x="8296975" y="3002801"/>
            <a:ext cx="3729" cy="552316"/>
          </a:xfrm>
          <a:prstGeom prst="straightConnector1">
            <a:avLst/>
          </a:prstGeom>
          <a:ln>
            <a:solidFill>
              <a:srgbClr val="29C02E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Gerade Verbindung mit Pfeil 327"/>
          <p:cNvCxnSpPr/>
          <p:nvPr/>
        </p:nvCxnSpPr>
        <p:spPr>
          <a:xfrm flipV="1">
            <a:off x="1627936" y="2468902"/>
            <a:ext cx="6138333" cy="1704"/>
          </a:xfrm>
          <a:prstGeom prst="straightConnector1">
            <a:avLst/>
          </a:prstGeom>
          <a:ln>
            <a:solidFill>
              <a:srgbClr val="29C02E"/>
            </a:solidFill>
            <a:prstDash val="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Gerade Verbindung mit Pfeil 328"/>
          <p:cNvCxnSpPr/>
          <p:nvPr/>
        </p:nvCxnSpPr>
        <p:spPr>
          <a:xfrm>
            <a:off x="2379683" y="4742273"/>
            <a:ext cx="253623" cy="36127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Gerade Verbindung mit Pfeil 329"/>
          <p:cNvCxnSpPr/>
          <p:nvPr/>
        </p:nvCxnSpPr>
        <p:spPr>
          <a:xfrm>
            <a:off x="2633306" y="5103543"/>
            <a:ext cx="623903" cy="0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Gerade Verbindung mit Pfeil 330"/>
          <p:cNvCxnSpPr/>
          <p:nvPr/>
        </p:nvCxnSpPr>
        <p:spPr>
          <a:xfrm>
            <a:off x="5150517" y="5103543"/>
            <a:ext cx="1194072" cy="0"/>
          </a:xfrm>
          <a:prstGeom prst="straightConnector1">
            <a:avLst/>
          </a:prstGeom>
          <a:ln>
            <a:solidFill>
              <a:srgbClr val="999999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Gerade Verbindung mit Pfeil 338"/>
          <p:cNvCxnSpPr/>
          <p:nvPr/>
        </p:nvCxnSpPr>
        <p:spPr>
          <a:xfrm>
            <a:off x="5150517" y="5103543"/>
            <a:ext cx="1194072" cy="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Gerade Verbindung mit Pfeil 339"/>
          <p:cNvCxnSpPr/>
          <p:nvPr/>
        </p:nvCxnSpPr>
        <p:spPr>
          <a:xfrm flipH="1">
            <a:off x="6344455" y="5090844"/>
            <a:ext cx="134" cy="321478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Gerade Verbindung mit Pfeil 340"/>
          <p:cNvCxnSpPr/>
          <p:nvPr/>
        </p:nvCxnSpPr>
        <p:spPr>
          <a:xfrm>
            <a:off x="6331650" y="6485071"/>
            <a:ext cx="1347788" cy="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Gerade Verbindung mit Pfeil 341"/>
          <p:cNvCxnSpPr/>
          <p:nvPr/>
        </p:nvCxnSpPr>
        <p:spPr>
          <a:xfrm flipV="1">
            <a:off x="7669913" y="4818767"/>
            <a:ext cx="0" cy="1679004"/>
          </a:xfrm>
          <a:prstGeom prst="straightConnector1">
            <a:avLst/>
          </a:prstGeom>
          <a:ln>
            <a:solidFill>
              <a:srgbClr val="29C02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Gerade Verbindung mit Pfeil 342"/>
          <p:cNvCxnSpPr/>
          <p:nvPr/>
        </p:nvCxnSpPr>
        <p:spPr>
          <a:xfrm>
            <a:off x="6344589" y="6202660"/>
            <a:ext cx="0" cy="282411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Beispiel:Telefongespräch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8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8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500"/>
                            </p:stCondLst>
                            <p:childTnLst>
                              <p:par>
                                <p:cTn id="2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27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500"/>
                            </p:stCondLst>
                            <p:childTnLst>
                              <p:par>
                                <p:cTn id="28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28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0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305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000"/>
                            </p:stCondLst>
                            <p:childTnLst>
                              <p:par>
                                <p:cTn id="30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8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000"/>
                            </p:stCondLst>
                            <p:childTnLst>
                              <p:par>
                                <p:cTn id="32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4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2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3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35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9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7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37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00"/>
                            </p:stCondLst>
                            <p:childTnLst>
                              <p:par>
                                <p:cTn id="3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38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0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500"/>
                            </p:stCondLst>
                            <p:childTnLst>
                              <p:par>
                                <p:cTn id="39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00"/>
                            </p:stCondLst>
                            <p:childTnLst>
                              <p:par>
                                <p:cTn id="41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000"/>
                            </p:stCondLst>
                            <p:childTnLst>
                              <p:par>
                                <p:cTn id="42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4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00"/>
                            </p:stCondLst>
                            <p:childTnLst>
                              <p:par>
                                <p:cTn id="44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000"/>
                            </p:stCondLst>
                            <p:childTnLst>
                              <p:par>
                                <p:cTn id="45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4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500"/>
                            </p:stCondLst>
                            <p:childTnLst>
                              <p:par>
                                <p:cTn id="4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47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8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49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49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9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50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0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4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500"/>
                            </p:stCondLst>
                            <p:childTnLst>
                              <p:par>
                                <p:cTn id="51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000"/>
                            </p:stCondLst>
                            <p:childTnLst>
                              <p:par>
                                <p:cTn id="52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500"/>
                            </p:stCondLst>
                            <p:childTnLst>
                              <p:par>
                                <p:cTn id="5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2000"/>
                            </p:stCondLst>
                            <p:childTnLst>
                              <p:par>
                                <p:cTn id="5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00"/>
                            </p:stCondLst>
                            <p:childTnLst>
                              <p:par>
                                <p:cTn id="54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9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560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1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6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57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79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0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ABABA"/>
                                      </p:to>
                                    </p:animClr>
                                    <p:set>
                                      <p:cBhvr>
                                        <p:cTn id="58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500"/>
                            </p:stCondLst>
                            <p:childTnLst>
                              <p:par>
                                <p:cTn id="58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000"/>
                            </p:stCondLst>
                            <p:childTnLst>
                              <p:par>
                                <p:cTn id="5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0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59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4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A2CE"/>
                                      </p:to>
                                    </p:animClr>
                                    <p:set>
                                      <p:cBhvr>
                                        <p:cTn id="59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Telefongespräch als Diagramm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Beispiel für die Verwendung von Sequenzdiagrammen </a:t>
            </a:r>
            <a:br>
              <a:rPr lang="de-DE" dirty="0"/>
            </a:br>
            <a:r>
              <a:rPr lang="de-DE" dirty="0"/>
              <a:t>(Flow Charts)</a:t>
            </a:r>
          </a:p>
          <a:p>
            <a:r>
              <a:rPr lang="de-DE" dirty="0"/>
              <a:t>Vereinfachungen:</a:t>
            </a:r>
          </a:p>
          <a:p>
            <a:pPr lvl="1"/>
            <a:r>
              <a:rPr lang="de-DE" dirty="0"/>
              <a:t>Nur Anrufer Seite dargestellt</a:t>
            </a:r>
          </a:p>
          <a:p>
            <a:pPr lvl="1"/>
            <a:r>
              <a:rPr lang="de-DE" dirty="0"/>
              <a:t>Nicht festgelegt:</a:t>
            </a:r>
          </a:p>
          <a:p>
            <a:pPr lvl="2"/>
            <a:r>
              <a:rPr lang="de-DE" dirty="0"/>
              <a:t>kein Freizeichen</a:t>
            </a:r>
          </a:p>
          <a:p>
            <a:pPr lvl="2"/>
            <a:r>
              <a:rPr lang="de-DE" dirty="0"/>
              <a:t>kein Rufzeichen</a:t>
            </a:r>
          </a:p>
          <a:p>
            <a:pPr lvl="2"/>
            <a:r>
              <a:rPr lang="de-DE" dirty="0"/>
              <a:t>Besetztzeichen</a:t>
            </a:r>
          </a:p>
          <a:p>
            <a:pPr lvl="2"/>
            <a:r>
              <a:rPr lang="de-DE" dirty="0"/>
              <a:t>Unterbrechung der Verbindung</a:t>
            </a:r>
          </a:p>
          <a:p>
            <a:pPr lvl="2"/>
            <a:r>
              <a:rPr lang="de-DE" dirty="0"/>
              <a:t>Zeitbegrenzung der Wartezustände</a:t>
            </a:r>
          </a:p>
          <a:p>
            <a:pPr lvl="2"/>
            <a:r>
              <a:rPr lang="de-DE" dirty="0"/>
              <a:t>zu lange Pause bei Partner</a:t>
            </a:r>
          </a:p>
          <a:p>
            <a:pPr lvl="2"/>
            <a:r>
              <a:rPr lang="de-DE" dirty="0"/>
              <a:t>Partner legt zuerst auf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622603" y="3905177"/>
            <a:ext cx="3309731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400" b="1" dirty="0"/>
              <a:t>Aufgabe</a:t>
            </a:r>
            <a:r>
              <a:rPr lang="de-DE" sz="2400" dirty="0"/>
              <a:t>: Vervollständigen Sie die Protokollbeschreibung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Angerufener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Telefonapparat</a:t>
            </a:r>
          </a:p>
          <a:p>
            <a:pPr marL="342900" indent="-342900">
              <a:buFont typeface="Arial"/>
              <a:buChar char="•"/>
            </a:pPr>
            <a:r>
              <a:rPr lang="de-DE" sz="2400" dirty="0"/>
              <a:t>Vermittlung</a:t>
            </a:r>
          </a:p>
        </p:txBody>
      </p:sp>
    </p:spTree>
    <p:extLst>
      <p:ext uri="{BB962C8B-B14F-4D97-AF65-F5344CB8AC3E}">
        <p14:creationId xmlns:p14="http://schemas.microsoft.com/office/powerpoint/2010/main" val="39147346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RFC (Request </a:t>
            </a:r>
            <a:r>
              <a:rPr lang="de-DE" dirty="0" err="1"/>
              <a:t>for</a:t>
            </a:r>
            <a:r>
              <a:rPr lang="de-DE" dirty="0"/>
              <a:t> Comment)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„Bitte um Kommentare“</a:t>
            </a:r>
          </a:p>
          <a:p>
            <a:r>
              <a:rPr lang="de-DE" dirty="0"/>
              <a:t>Publikationsformat der </a:t>
            </a:r>
            <a:r>
              <a:rPr lang="de-DE" i="1" dirty="0"/>
              <a:t>Internet Engineering Task Force (IETF) </a:t>
            </a:r>
            <a:r>
              <a:rPr lang="de-DE" dirty="0"/>
              <a:t>und der </a:t>
            </a:r>
            <a:r>
              <a:rPr lang="de-DE" i="1" dirty="0"/>
              <a:t>Internet Society</a:t>
            </a:r>
            <a:r>
              <a:rPr lang="de-DE" dirty="0"/>
              <a:t>.</a:t>
            </a:r>
          </a:p>
          <a:p>
            <a:r>
              <a:rPr lang="de-DE" dirty="0"/>
              <a:t>1969 von Steve Crocker </a:t>
            </a:r>
            <a:br>
              <a:rPr lang="de-DE" dirty="0"/>
            </a:br>
            <a:r>
              <a:rPr lang="de-DE" dirty="0"/>
              <a:t>erfunden (Erstautor).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Enthalten technische und </a:t>
            </a:r>
            <a:br>
              <a:rPr lang="de-DE" dirty="0"/>
            </a:br>
            <a:r>
              <a:rPr lang="de-DE" dirty="0"/>
              <a:t>organisatorische Ideen </a:t>
            </a:r>
            <a:br>
              <a:rPr lang="de-DE" dirty="0"/>
            </a:br>
            <a:r>
              <a:rPr lang="de-DE" dirty="0"/>
              <a:t>für die Entwicklung des Internets.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139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928" y="3308532"/>
            <a:ext cx="3048000" cy="20497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467930" y="5324929"/>
            <a:ext cx="20466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en.wikipedia.org</a:t>
            </a:r>
            <a:r>
              <a:rPr lang="de-DE" sz="800" dirty="0"/>
              <a:t>/</a:t>
            </a:r>
            <a:r>
              <a:rPr lang="de-DE" sz="800" dirty="0" err="1"/>
              <a:t>wiki</a:t>
            </a:r>
            <a:r>
              <a:rPr lang="de-DE" sz="800" dirty="0"/>
              <a:t>/</a:t>
            </a:r>
            <a:r>
              <a:rPr lang="de-DE" sz="800" dirty="0" err="1"/>
              <a:t>Steve_Crocker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408388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68346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RFC Eigenschaften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Jeder RFC hat eine eindeutige aufsteigende Nummer in Reihenfolge der Publikation.</a:t>
            </a:r>
          </a:p>
          <a:p>
            <a:r>
              <a:rPr lang="de-DE" dirty="0"/>
              <a:t>Jeder RFC hat einen Gültigkeitsstatus (</a:t>
            </a:r>
            <a:r>
              <a:rPr lang="de-DE" i="1" dirty="0" err="1"/>
              <a:t>Informational</a:t>
            </a:r>
            <a:r>
              <a:rPr lang="de-DE" i="1" dirty="0"/>
              <a:t>, Experimental, </a:t>
            </a:r>
            <a:r>
              <a:rPr lang="de-DE" i="1" dirty="0" err="1"/>
              <a:t>Proposed</a:t>
            </a:r>
            <a:r>
              <a:rPr lang="de-DE" i="1" dirty="0"/>
              <a:t> Standard, </a:t>
            </a:r>
            <a:r>
              <a:rPr lang="de-DE" i="1" dirty="0" err="1"/>
              <a:t>Draft</a:t>
            </a:r>
            <a:r>
              <a:rPr lang="de-DE" i="1" dirty="0"/>
              <a:t> Standard, Standard, </a:t>
            </a:r>
            <a:r>
              <a:rPr lang="de-DE" i="1" dirty="0" err="1"/>
              <a:t>Historic</a:t>
            </a:r>
            <a:r>
              <a:rPr lang="de-DE" dirty="0"/>
              <a:t>).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/>
              <a:t>Eigenlektüre</a:t>
            </a:r>
            <a:r>
              <a:rPr lang="de-DE" dirty="0"/>
              <a:t>: RFC 1958 </a:t>
            </a:r>
          </a:p>
          <a:p>
            <a:pPr marL="0" indent="0" algn="ctr">
              <a:buNone/>
            </a:pPr>
            <a:r>
              <a:rPr lang="de-DE" i="1" dirty="0"/>
              <a:t>„</a:t>
            </a:r>
            <a:r>
              <a:rPr lang="de-DE" i="1" dirty="0" err="1"/>
              <a:t>Architectural</a:t>
            </a:r>
            <a:r>
              <a:rPr lang="de-DE" i="1" dirty="0"/>
              <a:t> </a:t>
            </a:r>
            <a:r>
              <a:rPr lang="de-DE" i="1" dirty="0" err="1"/>
              <a:t>Principles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Internet“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12997816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RFC 1958 (1/2)</a:t>
            </a:r>
          </a:p>
        </p:txBody>
      </p:sp>
      <p:pic>
        <p:nvPicPr>
          <p:cNvPr id="6" name="Inhaltsplatzhalter 5" descr="Bildschirmfoto 2016-04-19 um 21.50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5" r="-4595"/>
          <a:stretch>
            <a:fillRect/>
          </a:stretch>
        </p:blipFill>
        <p:spPr/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75390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RFC 1958 (2/2)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142</a:t>
            </a:fld>
            <a:endParaRPr lang="de-DE"/>
          </a:p>
        </p:txBody>
      </p:sp>
      <p:pic>
        <p:nvPicPr>
          <p:cNvPr id="7" name="Inhaltsplatzhalter 6" descr="Bildschirmfoto 2016-04-19 um 21.51.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16" b="-326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87622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Kapitel 1.7</a:t>
            </a:r>
            <a:br>
              <a:rPr lang="de-DE" sz="4800" dirty="0"/>
            </a:br>
            <a:r>
              <a:rPr lang="de-DE" sz="4800" dirty="0"/>
              <a:t>Netztopologie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Verbindungsvarianten, Vermittelte Netze, Internetworking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36283086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Bisher: </a:t>
            </a:r>
          </a:p>
          <a:p>
            <a:pPr lvl="1"/>
            <a:r>
              <a:rPr lang="de-DE" b="1" dirty="0"/>
              <a:t>Protokollstapel innerhalb einzelner Systeme</a:t>
            </a:r>
            <a:r>
              <a:rPr lang="de-DE" dirty="0"/>
              <a:t> betrachtet</a:t>
            </a:r>
          </a:p>
          <a:p>
            <a:pPr lvl="1"/>
            <a:r>
              <a:rPr lang="de-DE" b="1" dirty="0"/>
              <a:t>Transitsystem</a:t>
            </a:r>
            <a:r>
              <a:rPr lang="de-DE" dirty="0"/>
              <a:t> vereinfacht betrachtet</a:t>
            </a:r>
          </a:p>
          <a:p>
            <a:endParaRPr lang="de-DE" dirty="0"/>
          </a:p>
          <a:p>
            <a:r>
              <a:rPr lang="de-DE" dirty="0"/>
              <a:t>In diesem Unterkapitel: </a:t>
            </a:r>
            <a:br>
              <a:rPr lang="de-DE" dirty="0"/>
            </a:br>
            <a:r>
              <a:rPr lang="de-DE" dirty="0"/>
              <a:t>Netztopologie von </a:t>
            </a:r>
            <a:r>
              <a:rPr lang="de-DE" b="1" dirty="0"/>
              <a:t>Transitnetzen</a:t>
            </a:r>
            <a:r>
              <a:rPr lang="de-DE" dirty="0"/>
              <a:t> eingehen.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60945154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619500" y="3323167"/>
            <a:ext cx="2561167" cy="26035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7326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Die Schichtenarchitektur des ISO/OSI-Modells (WH)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/>
        </p:blipFill>
        <p:spPr>
          <a:xfrm>
            <a:off x="1401417" y="1152010"/>
            <a:ext cx="5933661" cy="474030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9" t="88816"/>
          <a:stretch/>
        </p:blipFill>
        <p:spPr>
          <a:xfrm>
            <a:off x="6520445" y="5839940"/>
            <a:ext cx="2027592" cy="6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3195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Insbesondere: die Begriffe </a:t>
            </a:r>
            <a:r>
              <a:rPr lang="de-DE" b="1" dirty="0"/>
              <a:t>Internetworking</a:t>
            </a:r>
            <a:r>
              <a:rPr lang="de-DE" dirty="0"/>
              <a:t> und </a:t>
            </a:r>
            <a:r>
              <a:rPr lang="de-DE" b="1" dirty="0" err="1"/>
              <a:t>Wegewahl</a:t>
            </a:r>
            <a:r>
              <a:rPr lang="de-DE" dirty="0"/>
              <a:t> (Routing). </a:t>
            </a:r>
          </a:p>
          <a:p>
            <a:r>
              <a:rPr lang="de-DE" dirty="0"/>
              <a:t>Im ISO/OSI-Modell: </a:t>
            </a:r>
          </a:p>
          <a:p>
            <a:pPr lvl="1"/>
            <a:r>
              <a:rPr lang="de-DE" dirty="0"/>
              <a:t>assoziiert mit der Vermittlungsschicht (Schicht 3, Network Layer)</a:t>
            </a:r>
          </a:p>
          <a:p>
            <a:pPr lvl="1"/>
            <a:r>
              <a:rPr lang="de-DE" dirty="0"/>
              <a:t>können aber auch in anderen Schichten Anwendung finden</a:t>
            </a:r>
          </a:p>
          <a:p>
            <a:endParaRPr lang="de-DE" dirty="0"/>
          </a:p>
          <a:p>
            <a:r>
              <a:rPr lang="de-DE" dirty="0"/>
              <a:t>Ein Netz ist ein Graph (mit Kanten und Knoten)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57334749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Verbindungsvarianten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1889" r="-1188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15379875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Vermitteltes Netz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Interne Topologie eines </a:t>
            </a:r>
            <a:r>
              <a:rPr lang="de-DE" b="1" dirty="0"/>
              <a:t>vermittelten Netzes</a:t>
            </a:r>
            <a:r>
              <a:rPr lang="de-DE" dirty="0"/>
              <a:t> ist Endsystemen (Hosts) unbekannt. </a:t>
            </a:r>
          </a:p>
          <a:p>
            <a:r>
              <a:rPr lang="de-DE" dirty="0"/>
              <a:t>Pfad durch das Netz wird von Zwischensystemen/Vermittlungseinrichtungen </a:t>
            </a:r>
            <a:r>
              <a:rPr lang="de-DE" i="1" dirty="0"/>
              <a:t>vermittelt</a:t>
            </a:r>
            <a:r>
              <a:rPr lang="de-DE" dirty="0"/>
              <a:t>.</a:t>
            </a:r>
          </a:p>
          <a:p>
            <a:r>
              <a:rPr lang="de-DE" dirty="0"/>
              <a:t>Vermittelte Netze werden grafisch meist als Wolke dargestellt.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10980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67" y="2655008"/>
            <a:ext cx="4699920" cy="2318461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3860612" y="209620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/>
          <p:cNvCxnSpPr>
            <a:stCxn id="43" idx="6"/>
            <a:endCxn id="46" idx="1"/>
          </p:cNvCxnSpPr>
          <p:nvPr/>
        </p:nvCxnSpPr>
        <p:spPr>
          <a:xfrm flipV="1">
            <a:off x="5738611" y="4130328"/>
            <a:ext cx="1580408" cy="2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4429572" y="209620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5018852" y="209620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3860612" y="5260292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4429572" y="5260292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1572557" y="427256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1572557" y="370360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Oval 40"/>
          <p:cNvSpPr/>
          <p:nvPr/>
        </p:nvSpPr>
        <p:spPr>
          <a:xfrm>
            <a:off x="3112797" y="3988088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/>
          <p:cNvSpPr/>
          <p:nvPr/>
        </p:nvSpPr>
        <p:spPr>
          <a:xfrm>
            <a:off x="5464291" y="3990342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/>
          <p:cNvSpPr/>
          <p:nvPr/>
        </p:nvSpPr>
        <p:spPr>
          <a:xfrm>
            <a:off x="4439732" y="2989477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/>
          <p:cNvSpPr/>
          <p:nvPr/>
        </p:nvSpPr>
        <p:spPr>
          <a:xfrm>
            <a:off x="7319019" y="398808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0" name="Gerade Verbindung 49"/>
          <p:cNvCxnSpPr>
            <a:endCxn id="43" idx="2"/>
          </p:cNvCxnSpPr>
          <p:nvPr/>
        </p:nvCxnSpPr>
        <p:spPr>
          <a:xfrm>
            <a:off x="4233890" y="4130328"/>
            <a:ext cx="1230401" cy="225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flipH="1" flipV="1">
            <a:off x="4154337" y="4236127"/>
            <a:ext cx="88535" cy="21659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959570" y="3973618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/>
          <p:cNvSpPr/>
          <p:nvPr/>
        </p:nvSpPr>
        <p:spPr>
          <a:xfrm>
            <a:off x="4145092" y="4433029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0" name="Gerade Verbindung 59"/>
          <p:cNvCxnSpPr>
            <a:endCxn id="44" idx="4"/>
          </p:cNvCxnSpPr>
          <p:nvPr/>
        </p:nvCxnSpPr>
        <p:spPr>
          <a:xfrm flipV="1">
            <a:off x="4164182" y="3273957"/>
            <a:ext cx="412710" cy="7216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>
            <a:stCxn id="31" idx="2"/>
            <a:endCxn id="44" idx="0"/>
          </p:cNvCxnSpPr>
          <p:nvPr/>
        </p:nvCxnSpPr>
        <p:spPr>
          <a:xfrm>
            <a:off x="4571812" y="2380688"/>
            <a:ext cx="5080" cy="6087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>
            <a:stCxn id="33" idx="2"/>
            <a:endCxn id="44" idx="7"/>
          </p:cNvCxnSpPr>
          <p:nvPr/>
        </p:nvCxnSpPr>
        <p:spPr>
          <a:xfrm flipH="1">
            <a:off x="4673879" y="2380688"/>
            <a:ext cx="487213" cy="6504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>
            <a:stCxn id="9" idx="2"/>
            <a:endCxn id="44" idx="1"/>
          </p:cNvCxnSpPr>
          <p:nvPr/>
        </p:nvCxnSpPr>
        <p:spPr>
          <a:xfrm>
            <a:off x="4002852" y="2380688"/>
            <a:ext cx="477053" cy="6504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>
            <a:stCxn id="41" idx="6"/>
          </p:cNvCxnSpPr>
          <p:nvPr/>
        </p:nvCxnSpPr>
        <p:spPr>
          <a:xfrm>
            <a:off x="3387117" y="4130328"/>
            <a:ext cx="57245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79"/>
          <p:cNvCxnSpPr>
            <a:stCxn id="40" idx="3"/>
            <a:endCxn id="41" idx="2"/>
          </p:cNvCxnSpPr>
          <p:nvPr/>
        </p:nvCxnSpPr>
        <p:spPr>
          <a:xfrm>
            <a:off x="1857037" y="3845848"/>
            <a:ext cx="1255760" cy="28448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/>
          <p:cNvCxnSpPr>
            <a:stCxn id="39" idx="3"/>
          </p:cNvCxnSpPr>
          <p:nvPr/>
        </p:nvCxnSpPr>
        <p:spPr>
          <a:xfrm flipV="1">
            <a:off x="1857037" y="4132582"/>
            <a:ext cx="1255760" cy="28222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>
            <a:stCxn id="35" idx="0"/>
            <a:endCxn id="42" idx="4"/>
          </p:cNvCxnSpPr>
          <p:nvPr/>
        </p:nvCxnSpPr>
        <p:spPr>
          <a:xfrm flipV="1">
            <a:off x="4002852" y="4717509"/>
            <a:ext cx="279400" cy="5427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>
            <a:stCxn id="36" idx="0"/>
            <a:endCxn id="42" idx="4"/>
          </p:cNvCxnSpPr>
          <p:nvPr/>
        </p:nvCxnSpPr>
        <p:spPr>
          <a:xfrm flipH="1" flipV="1">
            <a:off x="4282252" y="4717509"/>
            <a:ext cx="289560" cy="5427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Vermitteltes Netz (Bild)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149</a:t>
            </a:fld>
            <a:endParaRPr lang="de-DE"/>
          </a:p>
        </p:txBody>
      </p:sp>
      <p:sp>
        <p:nvSpPr>
          <p:cNvPr id="97" name="Rechteck 96"/>
          <p:cNvSpPr/>
          <p:nvPr/>
        </p:nvSpPr>
        <p:spPr>
          <a:xfrm>
            <a:off x="5947127" y="5711357"/>
            <a:ext cx="2841461" cy="900798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2" name="Rechteck 91"/>
          <p:cNvSpPr/>
          <p:nvPr/>
        </p:nvSpPr>
        <p:spPr>
          <a:xfrm>
            <a:off x="6015687" y="5818129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Textfeld 92"/>
          <p:cNvSpPr txBox="1"/>
          <p:nvPr/>
        </p:nvSpPr>
        <p:spPr>
          <a:xfrm>
            <a:off x="6258302" y="575296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Hosts</a:t>
            </a:r>
          </a:p>
        </p:txBody>
      </p:sp>
      <p:sp>
        <p:nvSpPr>
          <p:cNvPr id="94" name="Oval 93"/>
          <p:cNvSpPr/>
          <p:nvPr/>
        </p:nvSpPr>
        <p:spPr>
          <a:xfrm>
            <a:off x="6025847" y="6257749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Textfeld 94"/>
          <p:cNvSpPr txBox="1"/>
          <p:nvPr/>
        </p:nvSpPr>
        <p:spPr>
          <a:xfrm>
            <a:off x="6258302" y="6172897"/>
            <a:ext cx="262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Zwischensysteme (Nodes)</a:t>
            </a:r>
          </a:p>
        </p:txBody>
      </p:sp>
    </p:spTree>
    <p:extLst>
      <p:ext uri="{BB962C8B-B14F-4D97-AF65-F5344CB8AC3E}">
        <p14:creationId xmlns:p14="http://schemas.microsoft.com/office/powerpoint/2010/main" val="18795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3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6" grpId="0" animBg="1"/>
      <p:bldP spid="7" grpId="0" animBg="1"/>
      <p:bldP spid="42" grpId="0" animBg="1"/>
      <p:bldP spid="92" grpId="0" animBg="1"/>
      <p:bldP spid="93" grpId="0"/>
      <p:bldP spid="94" grpId="0" animBg="1"/>
      <p:bldP spid="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Leibniz-Rechenzentrum</a:t>
            </a:r>
            <a:br>
              <a:rPr lang="de-DE" sz="3600" dirty="0"/>
            </a:br>
            <a:r>
              <a:rPr lang="de-DE" sz="3600" dirty="0"/>
              <a:t>im Forschungscampus Garching</a:t>
            </a:r>
            <a:br>
              <a:rPr lang="de-DE" sz="3600" dirty="0"/>
            </a:br>
            <a:endParaRPr lang="de-DE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" y="1372575"/>
            <a:ext cx="9147074" cy="547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030020" y="6488668"/>
            <a:ext cx="11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Ernst Graf</a:t>
            </a:r>
          </a:p>
        </p:txBody>
      </p:sp>
      <p:pic>
        <p:nvPicPr>
          <p:cNvPr id="5" name="Picture 1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0020" y="173743"/>
            <a:ext cx="978054" cy="9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40122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Verbundnetz/Internetworking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Zusammenschluss vermittelter Netze ergibt (größeres) vermitteltes Netz.</a:t>
            </a:r>
          </a:p>
          <a:p>
            <a:r>
              <a:rPr lang="de-DE" dirty="0"/>
              <a:t>Vermittlungseinrichtungen zwischen einzelnen Netzen im Verbund heißen „</a:t>
            </a:r>
            <a:r>
              <a:rPr lang="de-DE" i="1" dirty="0"/>
              <a:t>Gateway Router</a:t>
            </a:r>
            <a:r>
              <a:rPr lang="de-DE" dirty="0"/>
              <a:t>“.</a:t>
            </a:r>
          </a:p>
          <a:p>
            <a:endParaRPr lang="de-DE" dirty="0"/>
          </a:p>
          <a:p>
            <a:r>
              <a:rPr lang="de-DE" dirty="0"/>
              <a:t>Wenn mehrere vermittelte Netze in einen Verbund zusammengeschlossen werden redet man von einem </a:t>
            </a:r>
            <a:r>
              <a:rPr lang="de-DE" i="1" dirty="0"/>
              <a:t>Verbundnetz </a:t>
            </a:r>
            <a:r>
              <a:rPr lang="de-DE" dirty="0"/>
              <a:t>bzw. dem </a:t>
            </a:r>
            <a:r>
              <a:rPr lang="de-DE" i="1" dirty="0"/>
              <a:t>Internetworking</a:t>
            </a:r>
            <a:r>
              <a:rPr lang="de-DE" dirty="0"/>
              <a:t> (Bsp.: Internet).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2707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12881"/>
          <a:stretch/>
        </p:blipFill>
        <p:spPr>
          <a:xfrm>
            <a:off x="0" y="1418167"/>
            <a:ext cx="9144000" cy="543983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705043" y="4333324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>
            <a:stCxn id="15" idx="7"/>
          </p:cNvCxnSpPr>
          <p:nvPr/>
        </p:nvCxnSpPr>
        <p:spPr>
          <a:xfrm flipV="1">
            <a:off x="2939190" y="4023212"/>
            <a:ext cx="326344" cy="35177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274165" y="2792880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/>
          <p:cNvSpPr/>
          <p:nvPr/>
        </p:nvSpPr>
        <p:spPr>
          <a:xfrm>
            <a:off x="5637170" y="4780150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/>
          <p:cNvSpPr/>
          <p:nvPr/>
        </p:nvSpPr>
        <p:spPr>
          <a:xfrm>
            <a:off x="4719955" y="5660460"/>
            <a:ext cx="274320" cy="2844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31"/>
          <p:cNvCxnSpPr/>
          <p:nvPr/>
        </p:nvCxnSpPr>
        <p:spPr>
          <a:xfrm flipV="1">
            <a:off x="2378599" y="4563188"/>
            <a:ext cx="366760" cy="4065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V="1">
            <a:off x="4994275" y="2965360"/>
            <a:ext cx="289969" cy="112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5531275" y="2880928"/>
            <a:ext cx="480058" cy="8240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>
            <a:endCxn id="26" idx="1"/>
          </p:cNvCxnSpPr>
          <p:nvPr/>
        </p:nvCxnSpPr>
        <p:spPr>
          <a:xfrm>
            <a:off x="4898301" y="4023212"/>
            <a:ext cx="779042" cy="79859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5869127" y="5017000"/>
            <a:ext cx="779042" cy="79859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4994275" y="5809144"/>
            <a:ext cx="162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>
            <a:off x="3386480" y="5815599"/>
            <a:ext cx="133347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>
            <a:off x="4275489" y="4252656"/>
            <a:ext cx="0" cy="288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>
            <a:off x="7078616" y="3753675"/>
            <a:ext cx="0" cy="48140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>
            <a:stCxn id="14" idx="2"/>
          </p:cNvCxnSpPr>
          <p:nvPr/>
        </p:nvCxnSpPr>
        <p:spPr>
          <a:xfrm>
            <a:off x="3663118" y="2007499"/>
            <a:ext cx="0" cy="31806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/>
          <p:cNvCxnSpPr>
            <a:stCxn id="23" idx="2"/>
          </p:cNvCxnSpPr>
          <p:nvPr/>
        </p:nvCxnSpPr>
        <p:spPr>
          <a:xfrm>
            <a:off x="1809351" y="4165452"/>
            <a:ext cx="0" cy="270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84"/>
          <p:cNvCxnSpPr/>
          <p:nvPr/>
        </p:nvCxnSpPr>
        <p:spPr>
          <a:xfrm>
            <a:off x="610808" y="5511015"/>
            <a:ext cx="29218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>
            <a:off x="8179881" y="3170176"/>
            <a:ext cx="356597" cy="495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/>
          <p:nvPr/>
        </p:nvCxnSpPr>
        <p:spPr>
          <a:xfrm>
            <a:off x="8621892" y="4939508"/>
            <a:ext cx="0" cy="48140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/>
        </p:nvCxnSpPr>
        <p:spPr>
          <a:xfrm>
            <a:off x="7763976" y="2264591"/>
            <a:ext cx="0" cy="288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Bild 4" descr="wolk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8" y="4400788"/>
            <a:ext cx="2483492" cy="1957329"/>
          </a:xfrm>
          <a:prstGeom prst="rect">
            <a:avLst/>
          </a:prstGeom>
        </p:spPr>
      </p:pic>
      <p:pic>
        <p:nvPicPr>
          <p:cNvPr id="10" name="Bild 9" descr="wolk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90" y="2325567"/>
            <a:ext cx="2483492" cy="1957329"/>
          </a:xfrm>
          <a:prstGeom prst="rect">
            <a:avLst/>
          </a:prstGeom>
        </p:spPr>
      </p:pic>
      <p:pic>
        <p:nvPicPr>
          <p:cNvPr id="11" name="Bild 10" descr="wolk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30" y="1979671"/>
            <a:ext cx="2483492" cy="1957329"/>
          </a:xfrm>
          <a:prstGeom prst="rect">
            <a:avLst/>
          </a:prstGeom>
        </p:spPr>
      </p:pic>
      <p:pic>
        <p:nvPicPr>
          <p:cNvPr id="12" name="Bild 11" descr="wolk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05" y="4857438"/>
            <a:ext cx="2483492" cy="1957329"/>
          </a:xfrm>
          <a:prstGeom prst="rect">
            <a:avLst/>
          </a:prstGeom>
        </p:spPr>
      </p:pic>
      <p:sp>
        <p:nvSpPr>
          <p:cNvPr id="95" name="Rechteck 94"/>
          <p:cNvSpPr/>
          <p:nvPr/>
        </p:nvSpPr>
        <p:spPr>
          <a:xfrm>
            <a:off x="5546361" y="204664"/>
            <a:ext cx="3407138" cy="142516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spcBef>
                <a:spcPts val="500"/>
              </a:spcBef>
            </a:pPr>
            <a:r>
              <a:rPr lang="de-DE" b="1" dirty="0">
                <a:solidFill>
                  <a:schemeClr val="tx1"/>
                </a:solidFill>
              </a:rPr>
              <a:t>Aufgaben</a:t>
            </a:r>
            <a:r>
              <a:rPr lang="de-DE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globale </a:t>
            </a:r>
            <a:r>
              <a:rPr lang="de-DE" dirty="0" err="1">
                <a:solidFill>
                  <a:schemeClr val="tx1"/>
                </a:solidFill>
              </a:rPr>
              <a:t>Wegewahl</a:t>
            </a:r>
            <a:r>
              <a:rPr lang="de-DE" dirty="0">
                <a:solidFill>
                  <a:schemeClr val="tx1"/>
                </a:solidFill>
              </a:rPr>
              <a:t>/Vermittlung</a:t>
            </a:r>
          </a:p>
          <a:p>
            <a:pPr marL="285750" indent="-285750">
              <a:spcBef>
                <a:spcPts val="500"/>
              </a:spcBef>
              <a:buFont typeface="Arial"/>
              <a:buChar char="•"/>
            </a:pPr>
            <a:r>
              <a:rPr lang="de-DE" dirty="0">
                <a:solidFill>
                  <a:schemeClr val="tx1"/>
                </a:solidFill>
              </a:rPr>
              <a:t>Protokollumsetzung</a:t>
            </a:r>
          </a:p>
          <a:p>
            <a:pPr>
              <a:spcBef>
                <a:spcPts val="500"/>
              </a:spcBef>
            </a:pPr>
            <a:r>
              <a:rPr lang="de-DE" b="1" dirty="0">
                <a:solidFill>
                  <a:schemeClr val="tx1"/>
                </a:solidFill>
              </a:rPr>
              <a:t>Beispiel</a:t>
            </a:r>
            <a:r>
              <a:rPr lang="de-DE" dirty="0">
                <a:solidFill>
                  <a:schemeClr val="tx1"/>
                </a:solidFill>
              </a:rPr>
              <a:t>: Internet</a:t>
            </a:r>
          </a:p>
        </p:txBody>
      </p:sp>
      <p:sp>
        <p:nvSpPr>
          <p:cNvPr id="14" name="Rechteck 13"/>
          <p:cNvSpPr/>
          <p:nvPr/>
        </p:nvSpPr>
        <p:spPr>
          <a:xfrm>
            <a:off x="3520878" y="1723019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7635893" y="1979671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942809" y="4236652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8478272" y="466510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8536478" y="303836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4133249" y="4543028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1667111" y="3880972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36568" y="5375980"/>
            <a:ext cx="284480" cy="284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Verbundnetz (Bild)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7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  <p:bldP spid="27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Münchner Wissenschaftsnetz (MWN) (WH)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152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6055" r="-16055"/>
          <a:stretch>
            <a:fillRect/>
          </a:stretch>
        </p:blipFill>
        <p:spPr/>
      </p:pic>
      <p:sp>
        <p:nvSpPr>
          <p:cNvPr id="6" name="Textfeld 5"/>
          <p:cNvSpPr txBox="1"/>
          <p:nvPr/>
        </p:nvSpPr>
        <p:spPr>
          <a:xfrm>
            <a:off x="4227269" y="0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http://www.lrz.de/services/netz/mwn-ueberblick/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174758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Verzögerungsarten </a:t>
            </a:r>
            <a:br>
              <a:rPr lang="de-DE" dirty="0"/>
            </a:br>
            <a:r>
              <a:rPr lang="de-DE" dirty="0"/>
              <a:t>in vermittelten Netzen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Signalverzögerung</a:t>
            </a:r>
          </a:p>
          <a:p>
            <a:r>
              <a:rPr lang="de-DE" dirty="0"/>
              <a:t>Nachrichtendauer</a:t>
            </a:r>
          </a:p>
          <a:p>
            <a:r>
              <a:rPr lang="de-DE" dirty="0"/>
              <a:t>Verarbeitungsverzögerung</a:t>
            </a:r>
          </a:p>
          <a:p>
            <a:r>
              <a:rPr lang="de-DE" dirty="0"/>
              <a:t>Warteschlangenverzögerung</a:t>
            </a:r>
          </a:p>
          <a:p>
            <a:r>
              <a:rPr lang="de-DE" dirty="0"/>
              <a:t>Netzverzögerung</a:t>
            </a:r>
          </a:p>
          <a:p>
            <a:r>
              <a:rPr lang="de-DE" dirty="0"/>
              <a:t>Paketumlaufverzögerung </a:t>
            </a:r>
            <a:br>
              <a:rPr lang="de-DE" dirty="0"/>
            </a:br>
            <a:r>
              <a:rPr lang="de-DE" dirty="0"/>
              <a:t>(engl. Round Trip Delay RTD)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51826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372321" y="3937040"/>
            <a:ext cx="607414" cy="566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7158169" y="4298774"/>
            <a:ext cx="607414" cy="5661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47" y="2850689"/>
            <a:ext cx="4404440" cy="2172702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3254771" y="4099438"/>
            <a:ext cx="248952" cy="2489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844036" y="4102295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925348" y="4102767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010925" y="4102767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3092237" y="4103239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3171355" y="4103239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" name="Gerade Verbindung mit Pfeil 63"/>
          <p:cNvCxnSpPr>
            <a:stCxn id="8" idx="3"/>
            <a:endCxn id="77" idx="3"/>
          </p:cNvCxnSpPr>
          <p:nvPr/>
        </p:nvCxnSpPr>
        <p:spPr>
          <a:xfrm>
            <a:off x="1979735" y="4220091"/>
            <a:ext cx="864300" cy="6223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/>
          <p:cNvCxnSpPr>
            <a:stCxn id="78" idx="1"/>
            <a:endCxn id="79" idx="3"/>
          </p:cNvCxnSpPr>
          <p:nvPr/>
        </p:nvCxnSpPr>
        <p:spPr>
          <a:xfrm>
            <a:off x="3917178" y="4229051"/>
            <a:ext cx="872603" cy="346021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>
            <a:endCxn id="9" idx="1"/>
          </p:cNvCxnSpPr>
          <p:nvPr/>
        </p:nvCxnSpPr>
        <p:spPr>
          <a:xfrm>
            <a:off x="5870966" y="4569832"/>
            <a:ext cx="1287203" cy="1199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feld 72"/>
          <p:cNvSpPr txBox="1"/>
          <p:nvPr/>
        </p:nvSpPr>
        <p:spPr>
          <a:xfrm>
            <a:off x="3979757" y="5012781"/>
            <a:ext cx="97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Medium</a:t>
            </a:r>
          </a:p>
        </p:txBody>
      </p:sp>
      <p:cxnSp>
        <p:nvCxnSpPr>
          <p:cNvPr id="74" name="Gerade Verbindung mit Pfeil 73"/>
          <p:cNvCxnSpPr>
            <a:stCxn id="8" idx="3"/>
            <a:endCxn id="77" idx="3"/>
          </p:cNvCxnSpPr>
          <p:nvPr/>
        </p:nvCxnSpPr>
        <p:spPr>
          <a:xfrm>
            <a:off x="1979735" y="4220091"/>
            <a:ext cx="864300" cy="6223"/>
          </a:xfrm>
          <a:prstGeom prst="straightConnector1">
            <a:avLst/>
          </a:prstGeom>
          <a:ln>
            <a:solidFill>
              <a:srgbClr val="3BB822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feld 80"/>
          <p:cNvSpPr txBox="1"/>
          <p:nvPr/>
        </p:nvSpPr>
        <p:spPr>
          <a:xfrm>
            <a:off x="3667976" y="2491437"/>
            <a:ext cx="159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Warteschlange</a:t>
            </a:r>
          </a:p>
        </p:txBody>
      </p:sp>
      <p:sp>
        <p:nvSpPr>
          <p:cNvPr id="82" name="Rechteck 81"/>
          <p:cNvSpPr/>
          <p:nvPr/>
        </p:nvSpPr>
        <p:spPr>
          <a:xfrm>
            <a:off x="3508022" y="4108370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Rechteck 82"/>
          <p:cNvSpPr/>
          <p:nvPr/>
        </p:nvSpPr>
        <p:spPr>
          <a:xfrm>
            <a:off x="3589334" y="4108842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Rechteck 83"/>
          <p:cNvSpPr/>
          <p:nvPr/>
        </p:nvSpPr>
        <p:spPr>
          <a:xfrm>
            <a:off x="3674911" y="4108842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Rechteck 84"/>
          <p:cNvSpPr/>
          <p:nvPr/>
        </p:nvSpPr>
        <p:spPr>
          <a:xfrm>
            <a:off x="3756223" y="4109314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Rechteck 85"/>
          <p:cNvSpPr/>
          <p:nvPr/>
        </p:nvSpPr>
        <p:spPr>
          <a:xfrm>
            <a:off x="3835341" y="4109314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7" name="Gerade Verbindung mit Pfeil 86"/>
          <p:cNvCxnSpPr>
            <a:stCxn id="78" idx="1"/>
            <a:endCxn id="79" idx="3"/>
          </p:cNvCxnSpPr>
          <p:nvPr/>
        </p:nvCxnSpPr>
        <p:spPr>
          <a:xfrm>
            <a:off x="3917178" y="4229051"/>
            <a:ext cx="872603" cy="346021"/>
          </a:xfrm>
          <a:prstGeom prst="straightConnector1">
            <a:avLst/>
          </a:prstGeom>
          <a:ln>
            <a:solidFill>
              <a:srgbClr val="3BB822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hteck 91"/>
          <p:cNvSpPr/>
          <p:nvPr/>
        </p:nvSpPr>
        <p:spPr>
          <a:xfrm>
            <a:off x="4789782" y="4451118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Rechteck 92"/>
          <p:cNvSpPr/>
          <p:nvPr/>
        </p:nvSpPr>
        <p:spPr>
          <a:xfrm>
            <a:off x="4871094" y="4451590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Rechteck 93"/>
          <p:cNvSpPr/>
          <p:nvPr/>
        </p:nvSpPr>
        <p:spPr>
          <a:xfrm>
            <a:off x="4956671" y="4451590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Rechteck 94"/>
          <p:cNvSpPr/>
          <p:nvPr/>
        </p:nvSpPr>
        <p:spPr>
          <a:xfrm>
            <a:off x="5037983" y="4452062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Rechteck 95"/>
          <p:cNvSpPr/>
          <p:nvPr/>
        </p:nvSpPr>
        <p:spPr>
          <a:xfrm>
            <a:off x="5117101" y="4452062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Oval 96"/>
          <p:cNvSpPr/>
          <p:nvPr/>
        </p:nvSpPr>
        <p:spPr>
          <a:xfrm>
            <a:off x="5210596" y="4452556"/>
            <a:ext cx="248952" cy="24895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Rechteck 97"/>
          <p:cNvSpPr/>
          <p:nvPr/>
        </p:nvSpPr>
        <p:spPr>
          <a:xfrm>
            <a:off x="5460231" y="4451390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Rechteck 98"/>
          <p:cNvSpPr/>
          <p:nvPr/>
        </p:nvSpPr>
        <p:spPr>
          <a:xfrm>
            <a:off x="5541543" y="4451862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Rechteck 99"/>
          <p:cNvSpPr/>
          <p:nvPr/>
        </p:nvSpPr>
        <p:spPr>
          <a:xfrm>
            <a:off x="5627120" y="4451862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Rechteck 100"/>
          <p:cNvSpPr/>
          <p:nvPr/>
        </p:nvSpPr>
        <p:spPr>
          <a:xfrm>
            <a:off x="5708432" y="4452334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Rechteck 101"/>
          <p:cNvSpPr/>
          <p:nvPr/>
        </p:nvSpPr>
        <p:spPr>
          <a:xfrm>
            <a:off x="5787550" y="4452334"/>
            <a:ext cx="83416" cy="239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3" name="Gerade Verbindung mit Pfeil 102"/>
          <p:cNvCxnSpPr>
            <a:endCxn id="9" idx="1"/>
          </p:cNvCxnSpPr>
          <p:nvPr/>
        </p:nvCxnSpPr>
        <p:spPr>
          <a:xfrm>
            <a:off x="5870966" y="4567850"/>
            <a:ext cx="1287203" cy="13975"/>
          </a:xfrm>
          <a:prstGeom prst="straightConnector1">
            <a:avLst/>
          </a:prstGeom>
          <a:ln>
            <a:solidFill>
              <a:srgbClr val="3BB822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hteck 76"/>
          <p:cNvSpPr/>
          <p:nvPr/>
        </p:nvSpPr>
        <p:spPr>
          <a:xfrm flipH="1">
            <a:off x="2844035" y="4106631"/>
            <a:ext cx="404385" cy="239366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Rechteck 77"/>
          <p:cNvSpPr/>
          <p:nvPr/>
        </p:nvSpPr>
        <p:spPr>
          <a:xfrm flipH="1">
            <a:off x="3497915" y="4112488"/>
            <a:ext cx="419263" cy="23312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hteck 78"/>
          <p:cNvSpPr/>
          <p:nvPr/>
        </p:nvSpPr>
        <p:spPr>
          <a:xfrm flipH="1">
            <a:off x="4789781" y="4455389"/>
            <a:ext cx="409662" cy="239366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/>
          <p:cNvSpPr/>
          <p:nvPr/>
        </p:nvSpPr>
        <p:spPr>
          <a:xfrm flipH="1">
            <a:off x="5461782" y="4458246"/>
            <a:ext cx="409184" cy="232238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/>
          <p:cNvSpPr/>
          <p:nvPr/>
        </p:nvSpPr>
        <p:spPr>
          <a:xfrm>
            <a:off x="3255575" y="4099379"/>
            <a:ext cx="248952" cy="248952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Oval 39"/>
          <p:cNvSpPr/>
          <p:nvPr/>
        </p:nvSpPr>
        <p:spPr>
          <a:xfrm>
            <a:off x="5210362" y="4451576"/>
            <a:ext cx="248952" cy="248952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2858541" y="5012781"/>
            <a:ext cx="86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Knoten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Verzögerungsarten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5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C19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000"/>
                            </p:stCondLst>
                            <p:childTnLst>
                              <p:par>
                                <p:cTn id="2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500"/>
                            </p:stCondLst>
                            <p:childTnLst>
                              <p:par>
                                <p:cTn id="2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C190"/>
                                      </p:to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4000"/>
                            </p:stCondLst>
                            <p:childTnLst>
                              <p:par>
                                <p:cTn id="2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500"/>
                            </p:stCondLst>
                            <p:childTnLst>
                              <p:par>
                                <p:cTn id="2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0"/>
                            </p:stCondLst>
                            <p:childTnLst>
                              <p:par>
                                <p:cTn id="2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6000"/>
                            </p:stCondLst>
                            <p:childTnLst>
                              <p:par>
                                <p:cTn id="3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ADA"/>
                                      </p:to>
                                    </p:animClr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7000"/>
                            </p:stCondLst>
                            <p:childTnLst>
                              <p:par>
                                <p:cTn id="31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7500"/>
                            </p:stCondLst>
                            <p:childTnLst>
                              <p:par>
                                <p:cTn id="3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3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C190"/>
                                      </p:to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9C02E"/>
                                      </p:to>
                                    </p:animClr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C190"/>
                                      </p:to>
                                    </p:animClr>
                                    <p:set>
                                      <p:cBhvr>
                                        <p:cTn id="3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  <p:bldP spid="81" grpId="0"/>
      <p:bldP spid="81" grpId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39" grpId="0" animBg="1"/>
      <p:bldP spid="39" grpId="1" animBg="1"/>
      <p:bldP spid="40" grpId="0" animBg="1"/>
      <p:bldP spid="40" grpId="1" animBg="1"/>
      <p:bldP spid="41" grpId="0"/>
      <p:bldP spid="41" grpId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Verzögerungsarten in Vermittelten Netzen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17476"/>
            <a:ext cx="7886700" cy="4139654"/>
          </a:xfrm>
        </p:spPr>
        <p:txBody>
          <a:bodyPr>
            <a:normAutofit/>
          </a:bodyPr>
          <a:lstStyle/>
          <a:p>
            <a:r>
              <a:rPr lang="de-DE" b="1" dirty="0"/>
              <a:t>Signalverzögerung</a:t>
            </a:r>
            <a:r>
              <a:rPr lang="de-DE" dirty="0"/>
              <a:t> = </a:t>
            </a:r>
            <a:r>
              <a:rPr lang="de-DE" dirty="0" err="1"/>
              <a:t>Mediumlänge</a:t>
            </a:r>
            <a:r>
              <a:rPr lang="de-DE" dirty="0"/>
              <a:t> [m] / Übertragungsgeschwindigkeit [m/s]</a:t>
            </a:r>
          </a:p>
          <a:p>
            <a:r>
              <a:rPr lang="de-DE" b="1" dirty="0"/>
              <a:t>Nachrichtendauer</a:t>
            </a:r>
            <a:r>
              <a:rPr lang="de-DE" dirty="0"/>
              <a:t> = Nachrichtenlänge [Bits] / Übertragungsrate (des Mediums) [Bits/s]</a:t>
            </a:r>
          </a:p>
          <a:p>
            <a:r>
              <a:rPr lang="de-DE" b="1" dirty="0"/>
              <a:t>Verarbeitungsverzögerung:</a:t>
            </a:r>
            <a:r>
              <a:rPr lang="de-DE" dirty="0"/>
              <a:t> Verarbeitungszeit im Knoten ohne Last (abhängig von Protokoll und Knotentechnik).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69716843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Verzögerungsarten in Vermittelten Netzen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17476"/>
            <a:ext cx="7886700" cy="4139654"/>
          </a:xfrm>
        </p:spPr>
        <p:txBody>
          <a:bodyPr>
            <a:normAutofit/>
          </a:bodyPr>
          <a:lstStyle/>
          <a:p>
            <a:r>
              <a:rPr lang="de-DE" b="1" dirty="0"/>
              <a:t>Warteschlangenverzögerung:</a:t>
            </a:r>
            <a:r>
              <a:rPr lang="de-DE" dirty="0"/>
              <a:t> Durch Last verursachte Wartezeit im Knoten.</a:t>
            </a:r>
          </a:p>
          <a:p>
            <a:r>
              <a:rPr lang="de-DE" b="1" dirty="0"/>
              <a:t>Netzverzögerung:</a:t>
            </a:r>
            <a:r>
              <a:rPr lang="de-DE" dirty="0"/>
              <a:t> Summe aller Verzögerungen auf einem End-</a:t>
            </a:r>
            <a:r>
              <a:rPr lang="de-DE" dirty="0" err="1"/>
              <a:t>to</a:t>
            </a:r>
            <a:r>
              <a:rPr lang="de-DE" dirty="0"/>
              <a:t>-End Pfad.</a:t>
            </a:r>
          </a:p>
          <a:p>
            <a:r>
              <a:rPr lang="de-DE" b="1" dirty="0"/>
              <a:t>Round Trip Delay (RTD): </a:t>
            </a:r>
            <a:r>
              <a:rPr lang="de-DE" dirty="0"/>
              <a:t>Summe aller Verzögerungen von der Quelle zum Ziel und zurück</a:t>
            </a:r>
            <a:br>
              <a:rPr lang="de-DE" dirty="0"/>
            </a:br>
            <a:r>
              <a:rPr lang="de-DE" dirty="0"/>
              <a:t>(Antwortnachrichten nehmen nicht unbedingt den selben Pfad).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83707813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Sequenzdiagramme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Engl.: Message </a:t>
            </a:r>
            <a:r>
              <a:rPr lang="de-DE" dirty="0" err="1"/>
              <a:t>Sequence</a:t>
            </a:r>
            <a:r>
              <a:rPr lang="de-DE" dirty="0"/>
              <a:t> Chart</a:t>
            </a:r>
          </a:p>
          <a:p>
            <a:r>
              <a:rPr lang="de-DE" dirty="0"/>
              <a:t>Hilfsmittel zur Darstellung des zeitlichen Ablaufs einer Kommunikation</a:t>
            </a:r>
          </a:p>
          <a:p>
            <a:r>
              <a:rPr lang="de-DE" dirty="0"/>
              <a:t>Auch „Weg-Zeit-Diagramm“ genannt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7170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 flipH="1">
            <a:off x="2203000" y="1070243"/>
            <a:ext cx="393533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3589205" y="1007758"/>
            <a:ext cx="8578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Leitung</a:t>
            </a:r>
            <a:endParaRPr lang="de-DE" sz="16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325" y="812010"/>
            <a:ext cx="831598" cy="51646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817" y="801427"/>
            <a:ext cx="831598" cy="51646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867" y="798803"/>
            <a:ext cx="831598" cy="51646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667" y="798803"/>
            <a:ext cx="831598" cy="516466"/>
          </a:xfrm>
          <a:prstGeom prst="rect">
            <a:avLst/>
          </a:prstGeom>
        </p:spPr>
      </p:pic>
      <p:grpSp>
        <p:nvGrpSpPr>
          <p:cNvPr id="11" name="Gruppierung 10"/>
          <p:cNvGrpSpPr/>
          <p:nvPr/>
        </p:nvGrpSpPr>
        <p:grpSpPr>
          <a:xfrm>
            <a:off x="6301319" y="587612"/>
            <a:ext cx="1178847" cy="1178846"/>
            <a:chOff x="1584018" y="1273005"/>
            <a:chExt cx="728858" cy="728858"/>
          </a:xfrm>
        </p:grpSpPr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4018" y="1273005"/>
              <a:ext cx="728858" cy="728858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1681880" y="1401945"/>
              <a:ext cx="547768" cy="22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Helvetica"/>
                  <a:cs typeface="Helvetica"/>
                </a:rPr>
                <a:t>Senke</a:t>
              </a:r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867836" y="599157"/>
            <a:ext cx="1178847" cy="1178846"/>
            <a:chOff x="1584018" y="1273005"/>
            <a:chExt cx="728858" cy="728858"/>
          </a:xfrm>
        </p:grpSpPr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4018" y="1273005"/>
              <a:ext cx="728858" cy="728858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681880" y="1401945"/>
              <a:ext cx="547768" cy="22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Helvetica"/>
                  <a:cs typeface="Helvetica"/>
                </a:rPr>
                <a:t>Quelle</a:t>
              </a:r>
            </a:p>
          </p:txBody>
        </p:sp>
      </p:grpSp>
      <p:sp>
        <p:nvSpPr>
          <p:cNvPr id="17" name="Rechteck 16"/>
          <p:cNvSpPr/>
          <p:nvPr/>
        </p:nvSpPr>
        <p:spPr>
          <a:xfrm>
            <a:off x="2046683" y="330500"/>
            <a:ext cx="42546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latin typeface="Helvetica"/>
                <a:cs typeface="Helvetica"/>
              </a:rPr>
              <a:t>Nachricht ist jetzt komplett in der Leitung</a:t>
            </a:r>
            <a:endParaRPr lang="de-DE" sz="1600" dirty="0"/>
          </a:p>
        </p:txBody>
      </p:sp>
      <p:grpSp>
        <p:nvGrpSpPr>
          <p:cNvPr id="18" name="Gruppierung 17"/>
          <p:cNvGrpSpPr/>
          <p:nvPr/>
        </p:nvGrpSpPr>
        <p:grpSpPr>
          <a:xfrm>
            <a:off x="1028144" y="5845134"/>
            <a:ext cx="5956166" cy="311576"/>
            <a:chOff x="1578477" y="6035641"/>
            <a:chExt cx="5956166" cy="311576"/>
          </a:xfrm>
        </p:grpSpPr>
        <p:grpSp>
          <p:nvGrpSpPr>
            <p:cNvPr id="19" name="Gruppierung 18"/>
            <p:cNvGrpSpPr/>
            <p:nvPr/>
          </p:nvGrpSpPr>
          <p:grpSpPr>
            <a:xfrm>
              <a:off x="1578477" y="6035641"/>
              <a:ext cx="5956166" cy="45721"/>
              <a:chOff x="2004733" y="4385556"/>
              <a:chExt cx="4772549" cy="45719"/>
            </a:xfrm>
          </p:grpSpPr>
          <p:cxnSp>
            <p:nvCxnSpPr>
              <p:cNvPr id="21" name="Gerade Verbindung 20"/>
              <p:cNvCxnSpPr/>
              <p:nvPr/>
            </p:nvCxnSpPr>
            <p:spPr>
              <a:xfrm flipH="1">
                <a:off x="2004733" y="4406313"/>
                <a:ext cx="4719180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Gleichschenkliges Dreieck 21"/>
              <p:cNvSpPr/>
              <p:nvPr/>
            </p:nvSpPr>
            <p:spPr>
              <a:xfrm rot="5400000">
                <a:off x="6701053" y="4355047"/>
                <a:ext cx="45719" cy="106738"/>
              </a:xfrm>
              <a:prstGeom prst="triangl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0" name="Textfeld 19"/>
            <p:cNvSpPr txBox="1"/>
            <p:nvPr/>
          </p:nvSpPr>
          <p:spPr>
            <a:xfrm>
              <a:off x="4179854" y="6039440"/>
              <a:ext cx="518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Weg</a:t>
              </a:r>
            </a:p>
          </p:txBody>
        </p:sp>
      </p:grpSp>
      <p:grpSp>
        <p:nvGrpSpPr>
          <p:cNvPr id="23" name="Gruppierung 22"/>
          <p:cNvGrpSpPr/>
          <p:nvPr/>
        </p:nvGrpSpPr>
        <p:grpSpPr>
          <a:xfrm>
            <a:off x="752814" y="2833153"/>
            <a:ext cx="307777" cy="3039198"/>
            <a:chOff x="1303147" y="3023660"/>
            <a:chExt cx="307777" cy="3039198"/>
          </a:xfrm>
        </p:grpSpPr>
        <p:grpSp>
          <p:nvGrpSpPr>
            <p:cNvPr id="24" name="Gruppierung 23"/>
            <p:cNvGrpSpPr/>
            <p:nvPr/>
          </p:nvGrpSpPr>
          <p:grpSpPr>
            <a:xfrm>
              <a:off x="1553590" y="3023660"/>
              <a:ext cx="45719" cy="3039198"/>
              <a:chOff x="1980151" y="2283215"/>
              <a:chExt cx="45719" cy="2132257"/>
            </a:xfrm>
          </p:grpSpPr>
          <p:cxnSp>
            <p:nvCxnSpPr>
              <p:cNvPr id="26" name="Gerade Verbindung 25"/>
              <p:cNvCxnSpPr/>
              <p:nvPr/>
            </p:nvCxnSpPr>
            <p:spPr>
              <a:xfrm>
                <a:off x="2003011" y="2285778"/>
                <a:ext cx="0" cy="212969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Gleichschenkliges Dreieck 26"/>
              <p:cNvSpPr/>
              <p:nvPr/>
            </p:nvSpPr>
            <p:spPr>
              <a:xfrm>
                <a:off x="1980151" y="2283215"/>
                <a:ext cx="45719" cy="106738"/>
              </a:xfrm>
              <a:prstGeom prst="triangl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5" name="Textfeld 24"/>
            <p:cNvSpPr txBox="1"/>
            <p:nvPr/>
          </p:nvSpPr>
          <p:spPr>
            <a:xfrm rot="16200000">
              <a:off x="1227333" y="4417317"/>
              <a:ext cx="459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Zeit</a:t>
              </a:r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1496103" y="3139757"/>
            <a:ext cx="5027459" cy="1966380"/>
            <a:chOff x="1824193" y="3330264"/>
            <a:chExt cx="5469405" cy="1966380"/>
          </a:xfrm>
        </p:grpSpPr>
        <p:cxnSp>
          <p:nvCxnSpPr>
            <p:cNvPr id="29" name="Gerade Verbindung 28"/>
            <p:cNvCxnSpPr/>
            <p:nvPr/>
          </p:nvCxnSpPr>
          <p:spPr>
            <a:xfrm>
              <a:off x="1824643" y="3330264"/>
              <a:ext cx="5468955" cy="0"/>
            </a:xfrm>
            <a:prstGeom prst="line">
              <a:avLst/>
            </a:prstGeom>
            <a:ln>
              <a:solidFill>
                <a:srgbClr val="BFBFB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>
              <a:off x="1824193" y="3980080"/>
              <a:ext cx="5469405" cy="0"/>
            </a:xfrm>
            <a:prstGeom prst="line">
              <a:avLst/>
            </a:prstGeom>
            <a:ln>
              <a:solidFill>
                <a:srgbClr val="BFBFB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>
              <a:off x="1824193" y="4625661"/>
              <a:ext cx="5469405" cy="0"/>
            </a:xfrm>
            <a:prstGeom prst="line">
              <a:avLst/>
            </a:prstGeom>
            <a:ln>
              <a:solidFill>
                <a:srgbClr val="BFBFB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/>
          </p:nvCxnSpPr>
          <p:spPr>
            <a:xfrm>
              <a:off x="1824193" y="5296644"/>
              <a:ext cx="5469405" cy="0"/>
            </a:xfrm>
            <a:prstGeom prst="line">
              <a:avLst/>
            </a:prstGeom>
            <a:ln>
              <a:solidFill>
                <a:srgbClr val="BFBFB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Gerade Verbindung 33"/>
          <p:cNvCxnSpPr/>
          <p:nvPr/>
        </p:nvCxnSpPr>
        <p:spPr>
          <a:xfrm>
            <a:off x="5801039" y="2985291"/>
            <a:ext cx="0" cy="27377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476990" y="2956355"/>
            <a:ext cx="1885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Senden beginnt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476990" y="3609713"/>
            <a:ext cx="1885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Senden endet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6477435" y="4255294"/>
            <a:ext cx="1885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Empfang beginnt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6477435" y="4936860"/>
            <a:ext cx="1885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Helvetica"/>
                <a:cs typeface="Helvetica"/>
              </a:rPr>
              <a:t>Empfang endet</a:t>
            </a:r>
          </a:p>
        </p:txBody>
      </p:sp>
      <p:cxnSp>
        <p:nvCxnSpPr>
          <p:cNvPr id="39" name="Gerade Verbindung mit Pfeil 38"/>
          <p:cNvCxnSpPr/>
          <p:nvPr/>
        </p:nvCxnSpPr>
        <p:spPr>
          <a:xfrm>
            <a:off x="4298203" y="3771521"/>
            <a:ext cx="1483604" cy="64981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2854639" y="3801209"/>
            <a:ext cx="1443743" cy="63474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4281266" y="4425371"/>
            <a:ext cx="1500541" cy="65723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2499046" y="3155239"/>
            <a:ext cx="0" cy="624804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hteck 42"/>
          <p:cNvSpPr/>
          <p:nvPr/>
        </p:nvSpPr>
        <p:spPr>
          <a:xfrm rot="2899801">
            <a:off x="1261330" y="2399343"/>
            <a:ext cx="1608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Nachrichtendauer</a:t>
            </a:r>
          </a:p>
        </p:txBody>
      </p:sp>
      <p:cxnSp>
        <p:nvCxnSpPr>
          <p:cNvPr id="44" name="Gerade Verbindung 43"/>
          <p:cNvCxnSpPr/>
          <p:nvPr/>
        </p:nvCxnSpPr>
        <p:spPr>
          <a:xfrm>
            <a:off x="867836" y="1882042"/>
            <a:ext cx="6709831" cy="0"/>
          </a:xfrm>
          <a:prstGeom prst="line">
            <a:avLst/>
          </a:prstGeom>
          <a:ln>
            <a:solidFill>
              <a:srgbClr val="D9D9D9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1999039" y="3139757"/>
            <a:ext cx="0" cy="128158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 rot="2919852">
            <a:off x="733498" y="2360390"/>
            <a:ext cx="1681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Signalverzögerung</a:t>
            </a:r>
          </a:p>
        </p:txBody>
      </p:sp>
      <p:cxnSp>
        <p:nvCxnSpPr>
          <p:cNvPr id="47" name="Gerade Verbindung mit Pfeil 46"/>
          <p:cNvCxnSpPr/>
          <p:nvPr/>
        </p:nvCxnSpPr>
        <p:spPr>
          <a:xfrm>
            <a:off x="1577544" y="3165822"/>
            <a:ext cx="0" cy="191994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hteck 47"/>
          <p:cNvSpPr/>
          <p:nvPr/>
        </p:nvSpPr>
        <p:spPr>
          <a:xfrm rot="2953376">
            <a:off x="640176" y="2520236"/>
            <a:ext cx="1274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Gesamtdauer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2854460" y="3134405"/>
            <a:ext cx="1443743" cy="634748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2854639" y="2987844"/>
            <a:ext cx="0" cy="27377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93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12847 -0.001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9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0.31598 -2.22222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33333E-6 L 0.07397 -3.33333E-6 " pathEditMode="relative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06841 -7.40741E-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17" grpId="0"/>
      <p:bldP spid="17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6" grpId="0"/>
      <p:bldP spid="48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Kapitel 1.8</a:t>
            </a:r>
            <a:br>
              <a:rPr lang="de-DE" sz="4800" dirty="0"/>
            </a:br>
            <a:r>
              <a:rPr lang="de-DE" sz="4800" dirty="0"/>
              <a:t>Fehlerarten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159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839228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sz="3600" dirty="0" err="1"/>
              <a:t>SuperMUC</a:t>
            </a:r>
            <a:r>
              <a:rPr lang="de-DE" sz="3600" dirty="0"/>
              <a:t> Phase 1 + 2</a:t>
            </a:r>
            <a:br>
              <a:rPr lang="de-DE" sz="3600" dirty="0"/>
            </a:br>
            <a:endParaRPr lang="de-DE" sz="36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Rechnernetze und verteilte Systeme                (Prof. Dr. D. Kranzlmüller)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C54CC-27AE-3F4F-8C15-0D62E4F279D3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8" name="Picture 1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0020" y="173743"/>
            <a:ext cx="978054" cy="9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32D3F9-C78D-184D-A845-600178602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22" b="9071"/>
          <a:stretch/>
        </p:blipFill>
        <p:spPr>
          <a:xfrm>
            <a:off x="0" y="1343232"/>
            <a:ext cx="9144000" cy="349002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D2F633F-A669-CB49-88E6-CAA771F4E646}"/>
              </a:ext>
            </a:extLst>
          </p:cNvPr>
          <p:cNvSpPr txBox="1"/>
          <p:nvPr/>
        </p:nvSpPr>
        <p:spPr>
          <a:xfrm>
            <a:off x="0" y="4934006"/>
            <a:ext cx="84080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Peak Performance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3,2 + 3,6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PetaFlop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/s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Cores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147.456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Thin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+ 8.200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Fat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+ 3.840 (Phi) + 86.016 (Phase 2)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Memory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288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Thin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+ 52 (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Fat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) + 2.56 (Phi) + 194 (Phase 2)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TByte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Power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Consumption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2,3 + 1,1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MWatt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11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Arten von Fehlern in Netzen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Verfälschung</a:t>
            </a:r>
          </a:p>
          <a:p>
            <a:endParaRPr lang="de-DE" dirty="0"/>
          </a:p>
          <a:p>
            <a:r>
              <a:rPr lang="de-DE" dirty="0"/>
              <a:t>Verlust</a:t>
            </a:r>
          </a:p>
          <a:p>
            <a:endParaRPr lang="de-DE" dirty="0"/>
          </a:p>
          <a:p>
            <a:r>
              <a:rPr lang="de-DE" dirty="0"/>
              <a:t>Duplikate</a:t>
            </a:r>
          </a:p>
          <a:p>
            <a:endParaRPr lang="de-DE" dirty="0"/>
          </a:p>
          <a:p>
            <a:r>
              <a:rPr lang="de-DE" dirty="0"/>
              <a:t>Falsche Reihenfolge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86648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Merkmale von Fehlern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Ursachen</a:t>
            </a:r>
          </a:p>
          <a:p>
            <a:endParaRPr lang="de-DE" dirty="0"/>
          </a:p>
          <a:p>
            <a:r>
              <a:rPr lang="de-DE" dirty="0"/>
              <a:t>Entdeckung / Erkennung</a:t>
            </a:r>
          </a:p>
          <a:p>
            <a:endParaRPr lang="de-DE" dirty="0"/>
          </a:p>
          <a:p>
            <a:r>
              <a:rPr lang="de-DE" dirty="0"/>
              <a:t>Reaktion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66147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Fehlerarten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628516"/>
              </p:ext>
            </p:extLst>
          </p:nvPr>
        </p:nvGraphicFramePr>
        <p:xfrm>
          <a:off x="356366" y="1502146"/>
          <a:ext cx="8431268" cy="457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8351">
                  <a:extLst>
                    <a:ext uri="{9D8B030D-6E8A-4147-A177-3AD203B41FA5}">
                      <a16:colId xmlns:a16="http://schemas.microsoft.com/office/drawing/2014/main" val="2576581605"/>
                    </a:ext>
                  </a:extLst>
                </a:gridCol>
                <a:gridCol w="2347639">
                  <a:extLst>
                    <a:ext uri="{9D8B030D-6E8A-4147-A177-3AD203B41FA5}">
                      <a16:colId xmlns:a16="http://schemas.microsoft.com/office/drawing/2014/main" val="3693301867"/>
                    </a:ext>
                  </a:extLst>
                </a:gridCol>
                <a:gridCol w="2347639">
                  <a:extLst>
                    <a:ext uri="{9D8B030D-6E8A-4147-A177-3AD203B41FA5}">
                      <a16:colId xmlns:a16="http://schemas.microsoft.com/office/drawing/2014/main" val="2743925500"/>
                    </a:ext>
                  </a:extLst>
                </a:gridCol>
                <a:gridCol w="2347639">
                  <a:extLst>
                    <a:ext uri="{9D8B030D-6E8A-4147-A177-3AD203B41FA5}">
                      <a16:colId xmlns:a16="http://schemas.microsoft.com/office/drawing/2014/main" val="3950784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Ursachen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Entdeckung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Reaktion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66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Verfälschung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Crosstalk</a:t>
                      </a:r>
                      <a:r>
                        <a:rPr lang="de-DE" dirty="0"/>
                        <a:t>,</a:t>
                      </a:r>
                    </a:p>
                    <a:p>
                      <a:r>
                        <a:rPr lang="de-DE" baseline="0" dirty="0"/>
                        <a:t>Interferenz, Komponentenfehler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Mehrfachübertragung,</a:t>
                      </a:r>
                    </a:p>
                    <a:p>
                      <a:r>
                        <a:rPr lang="de-DE" dirty="0"/>
                        <a:t>Prüfsummen </a:t>
                      </a:r>
                    </a:p>
                    <a:p>
                      <a:r>
                        <a:rPr lang="de-DE" dirty="0"/>
                        <a:t>(z.B.: BCC, CRC)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Negative Quittung,</a:t>
                      </a:r>
                    </a:p>
                    <a:p>
                      <a:r>
                        <a:rPr lang="de-DE" dirty="0"/>
                        <a:t>Wiederholung,</a:t>
                      </a:r>
                    </a:p>
                    <a:p>
                      <a:r>
                        <a:rPr lang="de-DE" dirty="0"/>
                        <a:t>Error </a:t>
                      </a:r>
                      <a:r>
                        <a:rPr lang="de-DE" dirty="0" err="1"/>
                        <a:t>Correction</a:t>
                      </a:r>
                      <a:r>
                        <a:rPr lang="de-DE" dirty="0"/>
                        <a:t>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831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Verlust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Verfälschung der Adresse,</a:t>
                      </a:r>
                    </a:p>
                    <a:p>
                      <a:r>
                        <a:rPr lang="de-DE" dirty="0" err="1"/>
                        <a:t>Wegwurf</a:t>
                      </a:r>
                      <a:r>
                        <a:rPr lang="de-DE" dirty="0"/>
                        <a:t> bei Netzüberlastung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fehlende Quittung</a:t>
                      </a:r>
                    </a:p>
                    <a:p>
                      <a:r>
                        <a:rPr lang="de-DE" dirty="0"/>
                        <a:t>Sequenznummern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Wiederholung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333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Duplikate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Verlust</a:t>
                      </a:r>
                      <a:r>
                        <a:rPr lang="de-DE" baseline="0" dirty="0"/>
                        <a:t> der Quittung,</a:t>
                      </a:r>
                    </a:p>
                    <a:p>
                      <a:r>
                        <a:rPr lang="de-DE" baseline="0" dirty="0"/>
                        <a:t>Alternativwege,</a:t>
                      </a:r>
                    </a:p>
                    <a:p>
                      <a:r>
                        <a:rPr lang="de-DE" baseline="0" dirty="0"/>
                        <a:t>zu frühe Wiederholung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Sequenznummern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Verwerfen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957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Falsche Reihenfolge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Wiederholung,</a:t>
                      </a:r>
                    </a:p>
                    <a:p>
                      <a:r>
                        <a:rPr lang="de-DE" dirty="0"/>
                        <a:t>Alternativwege,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Sequenznummern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Verwerfen</a:t>
                      </a:r>
                      <a:r>
                        <a:rPr lang="de-DE" baseline="0" dirty="0"/>
                        <a:t> und Wiederholen,</a:t>
                      </a:r>
                    </a:p>
                    <a:p>
                      <a:r>
                        <a:rPr lang="de-DE" baseline="0" dirty="0"/>
                        <a:t>Zwischenspeichern und Korrigieren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65679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03018873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1:Zusammenfassung (WH)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Die wichtigsten Definitionen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Das ISO/OSI-Referenzmodell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Das Internet-Referenzmodell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Ein einführendes Beispiel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Schnittstellen und Dateneinheiten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Protokolle und Standards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Netztopologie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Fehlertypen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404140516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7326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Die Schichtenarchitektur des ISO/OSI-Modells (WH)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/>
        </p:blipFill>
        <p:spPr>
          <a:xfrm>
            <a:off x="1401417" y="1152010"/>
            <a:ext cx="5933661" cy="474030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9" t="88816"/>
          <a:stretch/>
        </p:blipFill>
        <p:spPr>
          <a:xfrm>
            <a:off x="6520445" y="5839940"/>
            <a:ext cx="2027592" cy="6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3740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ISO/OSI und Internet im Vergleich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690689"/>
            <a:ext cx="3886200" cy="417795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424937743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hteck 77"/>
          <p:cNvSpPr/>
          <p:nvPr/>
        </p:nvSpPr>
        <p:spPr>
          <a:xfrm>
            <a:off x="1992553" y="3322650"/>
            <a:ext cx="5341972" cy="33530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622249" y="3322650"/>
            <a:ext cx="7763932" cy="2686369"/>
            <a:chOff x="1159926" y="4070651"/>
            <a:chExt cx="7763932" cy="2355549"/>
          </a:xfrm>
        </p:grpSpPr>
        <p:sp>
          <p:nvSpPr>
            <p:cNvPr id="5" name="Rechteck 4"/>
            <p:cNvSpPr/>
            <p:nvPr/>
          </p:nvSpPr>
          <p:spPr>
            <a:xfrm>
              <a:off x="1159926" y="4070652"/>
              <a:ext cx="7763932" cy="23555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6A6A6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 rot="16200000">
              <a:off x="163085" y="5078407"/>
              <a:ext cx="2355549" cy="340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Transportsystem</a:t>
              </a:r>
            </a:p>
          </p:txBody>
        </p:sp>
      </p:grpSp>
      <p:sp>
        <p:nvSpPr>
          <p:cNvPr id="7" name="Rechteck 6"/>
          <p:cNvSpPr/>
          <p:nvPr/>
        </p:nvSpPr>
        <p:spPr>
          <a:xfrm>
            <a:off x="994997" y="2320528"/>
            <a:ext cx="997556" cy="2315666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334525" y="2330688"/>
            <a:ext cx="997556" cy="2315666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00669" y="1963705"/>
            <a:ext cx="13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Endsystem A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142202" y="1962256"/>
            <a:ext cx="13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Endsystem B</a:t>
            </a:r>
          </a:p>
        </p:txBody>
      </p:sp>
      <p:sp>
        <p:nvSpPr>
          <p:cNvPr id="25" name="Rechteck 24"/>
          <p:cNvSpPr/>
          <p:nvPr/>
        </p:nvSpPr>
        <p:spPr>
          <a:xfrm>
            <a:off x="6207951" y="5185145"/>
            <a:ext cx="44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...</a:t>
            </a:r>
          </a:p>
        </p:txBody>
      </p:sp>
      <p:sp>
        <p:nvSpPr>
          <p:cNvPr id="32" name="Rechteck 31"/>
          <p:cNvSpPr/>
          <p:nvPr/>
        </p:nvSpPr>
        <p:spPr>
          <a:xfrm>
            <a:off x="5166955" y="4003861"/>
            <a:ext cx="814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...</a:t>
            </a:r>
          </a:p>
        </p:txBody>
      </p:sp>
      <p:sp>
        <p:nvSpPr>
          <p:cNvPr id="37" name="Rechteck 36"/>
          <p:cNvSpPr/>
          <p:nvPr/>
        </p:nvSpPr>
        <p:spPr>
          <a:xfrm>
            <a:off x="997300" y="430406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Rechteck 35"/>
          <p:cNvSpPr/>
          <p:nvPr/>
        </p:nvSpPr>
        <p:spPr>
          <a:xfrm>
            <a:off x="997300" y="3969759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Rechteck 34"/>
          <p:cNvSpPr/>
          <p:nvPr/>
        </p:nvSpPr>
        <p:spPr>
          <a:xfrm>
            <a:off x="997300" y="3641290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Rechteck 40"/>
          <p:cNvSpPr/>
          <p:nvPr/>
        </p:nvSpPr>
        <p:spPr>
          <a:xfrm>
            <a:off x="997300" y="331581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Rechteck 39"/>
          <p:cNvSpPr/>
          <p:nvPr/>
        </p:nvSpPr>
        <p:spPr>
          <a:xfrm>
            <a:off x="997300" y="298734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Rechteck 38"/>
          <p:cNvSpPr/>
          <p:nvPr/>
        </p:nvSpPr>
        <p:spPr>
          <a:xfrm>
            <a:off x="997300" y="2653039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8" name="Rechteck 37"/>
          <p:cNvSpPr/>
          <p:nvPr/>
        </p:nvSpPr>
        <p:spPr>
          <a:xfrm>
            <a:off x="997300" y="2324570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3" name="Rechteck 62"/>
          <p:cNvSpPr/>
          <p:nvPr/>
        </p:nvSpPr>
        <p:spPr>
          <a:xfrm>
            <a:off x="7334525" y="430406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4" name="Rechteck 63"/>
          <p:cNvSpPr/>
          <p:nvPr/>
        </p:nvSpPr>
        <p:spPr>
          <a:xfrm>
            <a:off x="7334525" y="3969759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5" name="Rechteck 64"/>
          <p:cNvSpPr/>
          <p:nvPr/>
        </p:nvSpPr>
        <p:spPr>
          <a:xfrm>
            <a:off x="7334525" y="3641290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6" name="Rechteck 65"/>
          <p:cNvSpPr/>
          <p:nvPr/>
        </p:nvSpPr>
        <p:spPr>
          <a:xfrm>
            <a:off x="7334525" y="331581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Rechteck 66"/>
          <p:cNvSpPr/>
          <p:nvPr/>
        </p:nvSpPr>
        <p:spPr>
          <a:xfrm>
            <a:off x="7334525" y="298734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" name="Rechteck 67"/>
          <p:cNvSpPr/>
          <p:nvPr/>
        </p:nvSpPr>
        <p:spPr>
          <a:xfrm>
            <a:off x="7334525" y="2653039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9" name="Rechteck 68"/>
          <p:cNvSpPr/>
          <p:nvPr/>
        </p:nvSpPr>
        <p:spPr>
          <a:xfrm>
            <a:off x="7334525" y="2324570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71" name="Gerade Verbindung mit Pfeil 70"/>
          <p:cNvCxnSpPr>
            <a:stCxn id="37" idx="2"/>
          </p:cNvCxnSpPr>
          <p:nvPr/>
        </p:nvCxnSpPr>
        <p:spPr>
          <a:xfrm>
            <a:off x="1496078" y="4639370"/>
            <a:ext cx="0" cy="66517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 flipH="1">
            <a:off x="1494323" y="5291843"/>
            <a:ext cx="959798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>
            <a:off x="2454121" y="4667114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>
            <a:off x="3268981" y="4667114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>
            <a:off x="4284223" y="4661226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>
            <a:off x="5086667" y="4663804"/>
            <a:ext cx="0" cy="6660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/>
          <p:nvPr/>
        </p:nvCxnSpPr>
        <p:spPr>
          <a:xfrm>
            <a:off x="6097141" y="4661226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>
            <a:off x="6868658" y="4661226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>
            <a:stCxn id="63" idx="2"/>
          </p:cNvCxnSpPr>
          <p:nvPr/>
        </p:nvCxnSpPr>
        <p:spPr>
          <a:xfrm>
            <a:off x="7833303" y="4639370"/>
            <a:ext cx="0" cy="64948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hteck 85"/>
          <p:cNvSpPr/>
          <p:nvPr/>
        </p:nvSpPr>
        <p:spPr>
          <a:xfrm>
            <a:off x="997300" y="2318115"/>
            <a:ext cx="997556" cy="2315666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3" name="Rechteck 92"/>
          <p:cNvSpPr/>
          <p:nvPr/>
        </p:nvSpPr>
        <p:spPr>
          <a:xfrm>
            <a:off x="7334525" y="2328275"/>
            <a:ext cx="997556" cy="2315666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5" name="Rechteck 94"/>
          <p:cNvSpPr/>
          <p:nvPr/>
        </p:nvSpPr>
        <p:spPr>
          <a:xfrm>
            <a:off x="2357185" y="3652857"/>
            <a:ext cx="997556" cy="100836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2357185" y="4605714"/>
            <a:ext cx="99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Router</a:t>
            </a:r>
          </a:p>
        </p:txBody>
      </p:sp>
      <p:sp>
        <p:nvSpPr>
          <p:cNvPr id="43" name="Rechteck 42"/>
          <p:cNvSpPr/>
          <p:nvPr/>
        </p:nvSpPr>
        <p:spPr>
          <a:xfrm>
            <a:off x="2357185" y="4322591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Rechteck 43"/>
          <p:cNvSpPr/>
          <p:nvPr/>
        </p:nvSpPr>
        <p:spPr>
          <a:xfrm>
            <a:off x="2357185" y="3984960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5" name="Rechteck 44"/>
          <p:cNvSpPr/>
          <p:nvPr/>
        </p:nvSpPr>
        <p:spPr>
          <a:xfrm>
            <a:off x="2357185" y="3653226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9" name="Rechteck 88"/>
          <p:cNvSpPr/>
          <p:nvPr/>
        </p:nvSpPr>
        <p:spPr>
          <a:xfrm>
            <a:off x="2357185" y="3653808"/>
            <a:ext cx="997556" cy="1008369"/>
          </a:xfrm>
          <a:prstGeom prst="rect">
            <a:avLst/>
          </a:prstGeom>
          <a:noFill/>
          <a:ln w="19050" cmpd="sng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8" name="Rechteck 97"/>
          <p:cNvSpPr/>
          <p:nvPr/>
        </p:nvSpPr>
        <p:spPr>
          <a:xfrm>
            <a:off x="4169398" y="3652857"/>
            <a:ext cx="997556" cy="100836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4169398" y="4606154"/>
            <a:ext cx="99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Router</a:t>
            </a:r>
          </a:p>
        </p:txBody>
      </p:sp>
      <p:sp>
        <p:nvSpPr>
          <p:cNvPr id="51" name="Rechteck 50"/>
          <p:cNvSpPr/>
          <p:nvPr/>
        </p:nvSpPr>
        <p:spPr>
          <a:xfrm>
            <a:off x="4169398" y="4322591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" name="Rechteck 51"/>
          <p:cNvSpPr/>
          <p:nvPr/>
        </p:nvSpPr>
        <p:spPr>
          <a:xfrm>
            <a:off x="4169398" y="3984960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Rechteck 52"/>
          <p:cNvSpPr/>
          <p:nvPr/>
        </p:nvSpPr>
        <p:spPr>
          <a:xfrm>
            <a:off x="4169398" y="3653226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1" name="Rechteck 90"/>
          <p:cNvSpPr/>
          <p:nvPr/>
        </p:nvSpPr>
        <p:spPr>
          <a:xfrm>
            <a:off x="4170537" y="3651450"/>
            <a:ext cx="997556" cy="1008369"/>
          </a:xfrm>
          <a:prstGeom prst="rect">
            <a:avLst/>
          </a:prstGeom>
          <a:noFill/>
          <a:ln w="19050" cmpd="sng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5981785" y="3652857"/>
            <a:ext cx="997556" cy="100836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2" name="Textfeld 101"/>
          <p:cNvSpPr txBox="1"/>
          <p:nvPr/>
        </p:nvSpPr>
        <p:spPr>
          <a:xfrm>
            <a:off x="5976253" y="4606154"/>
            <a:ext cx="99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Router</a:t>
            </a:r>
          </a:p>
        </p:txBody>
      </p:sp>
      <p:sp>
        <p:nvSpPr>
          <p:cNvPr id="54" name="Rechteck 53"/>
          <p:cNvSpPr/>
          <p:nvPr/>
        </p:nvSpPr>
        <p:spPr>
          <a:xfrm>
            <a:off x="5981785" y="4322591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hteck 54"/>
          <p:cNvSpPr/>
          <p:nvPr/>
        </p:nvSpPr>
        <p:spPr>
          <a:xfrm>
            <a:off x="5981785" y="3984960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hteck 55"/>
          <p:cNvSpPr/>
          <p:nvPr/>
        </p:nvSpPr>
        <p:spPr>
          <a:xfrm>
            <a:off x="5981785" y="3653226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2" name="Rechteck 91"/>
          <p:cNvSpPr/>
          <p:nvPr/>
        </p:nvSpPr>
        <p:spPr>
          <a:xfrm>
            <a:off x="5987795" y="3651446"/>
            <a:ext cx="997556" cy="1008369"/>
          </a:xfrm>
          <a:prstGeom prst="rect">
            <a:avLst/>
          </a:prstGeom>
          <a:noFill/>
          <a:ln w="19050" cmpd="sng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03" name="Gerade Verbindung mit Pfeil 102"/>
          <p:cNvCxnSpPr/>
          <p:nvPr/>
        </p:nvCxnSpPr>
        <p:spPr>
          <a:xfrm>
            <a:off x="1496078" y="4639370"/>
            <a:ext cx="0" cy="665173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 flipH="1">
            <a:off x="1494323" y="5291843"/>
            <a:ext cx="959798" cy="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2454121" y="4667114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>
            <a:off x="3268981" y="4676914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/>
          <p:cNvCxnSpPr/>
          <p:nvPr/>
        </p:nvCxnSpPr>
        <p:spPr>
          <a:xfrm>
            <a:off x="4284223" y="4661226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pierung 7"/>
          <p:cNvGrpSpPr/>
          <p:nvPr/>
        </p:nvGrpSpPr>
        <p:grpSpPr>
          <a:xfrm>
            <a:off x="3163984" y="4903469"/>
            <a:ext cx="1222458" cy="963463"/>
            <a:chOff x="7093658" y="3008852"/>
            <a:chExt cx="1222458" cy="963463"/>
          </a:xfrm>
        </p:grpSpPr>
        <p:pic>
          <p:nvPicPr>
            <p:cNvPr id="9" name="Bild 8" descr="wolke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658" y="3008852"/>
              <a:ext cx="1222458" cy="963463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7198655" y="3288520"/>
              <a:ext cx="1032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558ED5"/>
                  </a:solidFill>
                </a:rPr>
                <a:t>Netz 1</a:t>
              </a:r>
            </a:p>
          </p:txBody>
        </p:sp>
      </p:grpSp>
      <p:cxnSp>
        <p:nvCxnSpPr>
          <p:cNvPr id="108" name="Gerade Verbindung mit Pfeil 107"/>
          <p:cNvCxnSpPr/>
          <p:nvPr/>
        </p:nvCxnSpPr>
        <p:spPr>
          <a:xfrm>
            <a:off x="5086667" y="4676914"/>
            <a:ext cx="0" cy="66600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>
            <a:off x="6096608" y="4661226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ierung 10"/>
          <p:cNvGrpSpPr/>
          <p:nvPr/>
        </p:nvGrpSpPr>
        <p:grpSpPr>
          <a:xfrm>
            <a:off x="5044762" y="4903469"/>
            <a:ext cx="1222458" cy="963463"/>
            <a:chOff x="5352127" y="1684504"/>
            <a:chExt cx="1222458" cy="963463"/>
          </a:xfrm>
        </p:grpSpPr>
        <p:pic>
          <p:nvPicPr>
            <p:cNvPr id="12" name="Bild 11" descr="wolke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127" y="1684504"/>
              <a:ext cx="1222458" cy="963463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5381957" y="1983918"/>
              <a:ext cx="1032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558ED5"/>
                  </a:solidFill>
                </a:rPr>
                <a:t>Netz 2</a:t>
              </a:r>
            </a:p>
          </p:txBody>
        </p:sp>
      </p:grpSp>
      <p:cxnSp>
        <p:nvCxnSpPr>
          <p:cNvPr id="110" name="Gerade Verbindung mit Pfeil 109"/>
          <p:cNvCxnSpPr/>
          <p:nvPr/>
        </p:nvCxnSpPr>
        <p:spPr>
          <a:xfrm>
            <a:off x="6868353" y="4661226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/>
          <p:nvPr/>
        </p:nvCxnSpPr>
        <p:spPr>
          <a:xfrm>
            <a:off x="7832443" y="4646354"/>
            <a:ext cx="0" cy="649485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ierung 13"/>
          <p:cNvGrpSpPr/>
          <p:nvPr/>
        </p:nvGrpSpPr>
        <p:grpSpPr>
          <a:xfrm>
            <a:off x="6734572" y="4903469"/>
            <a:ext cx="1222458" cy="963463"/>
            <a:chOff x="6664817" y="927276"/>
            <a:chExt cx="1222458" cy="963463"/>
          </a:xfrm>
        </p:grpSpPr>
        <p:pic>
          <p:nvPicPr>
            <p:cNvPr id="15" name="Bild 14" descr="wolke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4817" y="927276"/>
              <a:ext cx="1222458" cy="963463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6769814" y="1206944"/>
              <a:ext cx="1032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558ED5"/>
                  </a:solidFill>
                </a:rPr>
                <a:t>Netz </a:t>
              </a:r>
              <a:r>
                <a:rPr lang="de-DE" sz="2400" dirty="0" err="1">
                  <a:solidFill>
                    <a:srgbClr val="558ED5"/>
                  </a:solidFill>
                </a:rPr>
                <a:t>n</a:t>
              </a:r>
              <a:endParaRPr lang="de-DE" sz="2400" dirty="0">
                <a:solidFill>
                  <a:srgbClr val="558ED5"/>
                </a:solidFill>
              </a:endParaRPr>
            </a:p>
          </p:txBody>
        </p:sp>
      </p:grpSp>
      <p:cxnSp>
        <p:nvCxnSpPr>
          <p:cNvPr id="3" name="Gerade Verbindung mit Pfeil 2"/>
          <p:cNvCxnSpPr>
            <a:stCxn id="41" idx="3"/>
            <a:endCxn id="20" idx="1"/>
          </p:cNvCxnSpPr>
          <p:nvPr/>
        </p:nvCxnSpPr>
        <p:spPr>
          <a:xfrm>
            <a:off x="1994856" y="3483469"/>
            <a:ext cx="5339669" cy="505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658840" y="2918658"/>
            <a:ext cx="360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Virtuelle, zuverlässige Verbindungen </a:t>
            </a:r>
          </a:p>
          <a:p>
            <a:pPr algn="ctr"/>
            <a:r>
              <a:rPr lang="de-DE" dirty="0"/>
              <a:t>(aus Sicht der Endsysteme)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Transportsystem (als Grafik)</a:t>
            </a: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80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00"/>
                            </p:stCondLst>
                            <p:childTnLst>
                              <p:par>
                                <p:cTn id="19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"/>
                            </p:stCondLst>
                            <p:childTnLst>
                              <p:par>
                                <p:cTn id="2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000"/>
                            </p:stCondLst>
                            <p:childTnLst>
                              <p:par>
                                <p:cTn id="2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500"/>
                            </p:stCondLst>
                            <p:childTnLst>
                              <p:par>
                                <p:cTn id="2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500"/>
                            </p:stCondLst>
                            <p:childTnLst>
                              <p:par>
                                <p:cTn id="2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000"/>
                            </p:stCondLst>
                            <p:childTnLst>
                              <p:par>
                                <p:cTn id="30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"/>
                            </p:stCondLst>
                            <p:childTnLst>
                              <p:par>
                                <p:cTn id="3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0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" grpId="0" animBg="1"/>
      <p:bldP spid="20" grpId="0" animBg="1"/>
      <p:bldP spid="22" grpId="0"/>
      <p:bldP spid="23" grpId="0"/>
      <p:bldP spid="25" grpId="0"/>
      <p:bldP spid="32" grpId="0"/>
      <p:bldP spid="37" grpId="0" animBg="1"/>
      <p:bldP spid="36" grpId="0" animBg="1"/>
      <p:bldP spid="35" grpId="0" animBg="1"/>
      <p:bldP spid="41" grpId="0" animBg="1"/>
      <p:bldP spid="40" grpId="0" animBg="1"/>
      <p:bldP spid="39" grpId="0" animBg="1"/>
      <p:bldP spid="38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86" grpId="0" animBg="1"/>
      <p:bldP spid="86" grpId="1" animBg="1"/>
      <p:bldP spid="93" grpId="0" animBg="1"/>
      <p:bldP spid="95" grpId="0" animBg="1"/>
      <p:bldP spid="96" grpId="0"/>
      <p:bldP spid="43" grpId="0" animBg="1"/>
      <p:bldP spid="44" grpId="0" animBg="1"/>
      <p:bldP spid="45" grpId="0" animBg="1"/>
      <p:bldP spid="89" grpId="0" animBg="1"/>
      <p:bldP spid="89" grpId="1" animBg="1"/>
      <p:bldP spid="98" grpId="0" animBg="1"/>
      <p:bldP spid="99" grpId="0"/>
      <p:bldP spid="51" grpId="0" animBg="1"/>
      <p:bldP spid="52" grpId="0" animBg="1"/>
      <p:bldP spid="53" grpId="0" animBg="1"/>
      <p:bldP spid="91" grpId="0" animBg="1"/>
      <p:bldP spid="91" grpId="1" animBg="1"/>
      <p:bldP spid="101" grpId="0" animBg="1"/>
      <p:bldP spid="102" grpId="0"/>
      <p:bldP spid="54" grpId="0" animBg="1"/>
      <p:bldP spid="55" grpId="0" animBg="1"/>
      <p:bldP spid="56" grpId="0" animBg="1"/>
      <p:bldP spid="92" grpId="0" animBg="1"/>
      <p:bldP spid="92" grpId="1" animBg="1"/>
      <p:bldP spid="18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 zu Kapitel 1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Welche Probleme treten bei Rechnernetzen im Vergleich zu Einzelsystemen auf?</a:t>
            </a:r>
          </a:p>
          <a:p>
            <a:endParaRPr lang="de-DE" dirty="0"/>
          </a:p>
          <a:p>
            <a:r>
              <a:rPr lang="de-DE" dirty="0"/>
              <a:t>Wie hängen die Begriffe Dienst, Protokoll, und Schnittstelle zusammen?</a:t>
            </a:r>
          </a:p>
          <a:p>
            <a:endParaRPr lang="de-DE" dirty="0"/>
          </a:p>
          <a:p>
            <a:r>
              <a:rPr lang="de-DE" dirty="0"/>
              <a:t>Was besagt das Prinzip der Schnittbildung?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68131424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 zu Kapitel 1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Wie entsteht ein N-PDU aus einer N-SDU?</a:t>
            </a:r>
          </a:p>
          <a:p>
            <a:endParaRPr lang="de-DE" dirty="0"/>
          </a:p>
          <a:p>
            <a:r>
              <a:rPr lang="de-DE" dirty="0"/>
              <a:t>Worin liegt der Unterschied zwischen ISO/OSI- und Internet-Anwendungssystem?</a:t>
            </a:r>
          </a:p>
          <a:p>
            <a:endParaRPr lang="de-DE" dirty="0"/>
          </a:p>
          <a:p>
            <a:r>
              <a:rPr lang="de-DE" dirty="0"/>
              <a:t>Schlüsselbegriffe des Kapitels: Referenz Modell, Schichtenarchitektur, Schnittstelle, Protokoll, Internetworking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168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408920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sz="3600" dirty="0"/>
              <a:t>Münchner Wissenschaftsnetz (MWN)</a:t>
            </a:r>
            <a:br>
              <a:rPr lang="de-DE" altLang="de-DE" sz="3600" dirty="0"/>
            </a:br>
            <a:endParaRPr lang="de-DE" sz="3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2" y="1143385"/>
            <a:ext cx="7134657" cy="507954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1FD00-A5E7-2740-B1FF-C42AFF1C9198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8" name="Picture 1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0020" y="173743"/>
            <a:ext cx="978054" cy="97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753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der Vorlesung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Einleitung und Grundlagen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Namen und Adressen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Schicht 4: Transportschicht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Schicht 3: Vermittlungsschicht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Hardwarenahe Schichten (Schicht 1 und 2)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Dienste der Anwendungsschicht im Internet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Middleware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Exkurse: ATM und (A)DSL, Multicast Routing,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77474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 zu Rechnernetzen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4" r="-893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38" r="-1313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056791" y="-4206"/>
            <a:ext cx="408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Siehe auch: </a:t>
            </a:r>
            <a:r>
              <a:rPr lang="de-DE" dirty="0">
                <a:hlinkClick r:id="rId4"/>
              </a:rPr>
              <a:t>http://www.nm.ifi.lmu.de/rn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68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9AE5EE9-FE32-8A41-A352-96FBEC4D5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331" y="1360526"/>
            <a:ext cx="4351338" cy="435133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BD166B-6ABF-CB45-82EE-8762E43B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Guten Morgen in München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A5A071-FF46-D445-B2C7-DBE85363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BCD6D8-7085-CF4C-9B6C-308EDD2C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E16798-1539-DF45-B9F9-13DDA5277BA8}"/>
              </a:ext>
            </a:extLst>
          </p:cNvPr>
          <p:cNvSpPr txBox="1"/>
          <p:nvPr/>
        </p:nvSpPr>
        <p:spPr>
          <a:xfrm>
            <a:off x="4103844" y="5786612"/>
            <a:ext cx="4708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Von Alexander Z. - Eigenes Werk, CC BY 3.0, </a:t>
            </a:r>
            <a:br>
              <a:rPr lang="de-DE" sz="1400" dirty="0"/>
            </a:br>
            <a:r>
              <a:rPr lang="de-DE" sz="1400" dirty="0">
                <a:hlinkClick r:id="rId3"/>
              </a:rPr>
              <a:t>https://commons.wikimedia.org/w/index.php?curid=8701745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842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 zu Rechnernetzen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9851" y="1825625"/>
            <a:ext cx="2903798" cy="4351338"/>
          </a:xfrm>
          <a:prstGeom prst="rect">
            <a:avLst/>
          </a:prstGeom>
        </p:spPr>
      </p:pic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2629" y="1825625"/>
            <a:ext cx="31392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2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 zu Verteilten Systemen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9" r="-9559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94" r="-569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14953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Lehrveranstaltungen im Umfeld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Dieser Kurs: </a:t>
            </a:r>
            <a:br>
              <a:rPr lang="de-DE" dirty="0"/>
            </a:br>
            <a:r>
              <a:rPr lang="de-DE" dirty="0"/>
              <a:t>Rechnernetze und verteilte Systeme </a:t>
            </a:r>
            <a:br>
              <a:rPr lang="de-DE" dirty="0"/>
            </a:br>
            <a:r>
              <a:rPr lang="de-DE" dirty="0"/>
              <a:t>(Schichten Architektur, Internet Protocol Suite)</a:t>
            </a:r>
          </a:p>
          <a:p>
            <a:r>
              <a:rPr lang="de-DE" dirty="0"/>
              <a:t>Vorlesung </a:t>
            </a:r>
            <a:r>
              <a:rPr lang="de-DE" dirty="0" err="1"/>
              <a:t>Grid</a:t>
            </a:r>
            <a:r>
              <a:rPr lang="de-DE" dirty="0"/>
              <a:t> und Cloud Computing (Lose gekoppelte, verteilte Systeme)</a:t>
            </a:r>
          </a:p>
          <a:p>
            <a:r>
              <a:rPr lang="de-DE" dirty="0"/>
              <a:t>Vorlesung IT-Management (Konzepte und Architekturen zum Betrieb vernetzter Systeme)</a:t>
            </a:r>
          </a:p>
          <a:p>
            <a:r>
              <a:rPr lang="de-DE" dirty="0"/>
              <a:t>Vorlesung IT-Sicherheit</a:t>
            </a:r>
          </a:p>
          <a:p>
            <a:r>
              <a:rPr lang="de-DE" dirty="0"/>
              <a:t>Vorlesung Parallel Computing</a:t>
            </a:r>
          </a:p>
          <a:p>
            <a:r>
              <a:rPr lang="de-DE" dirty="0"/>
              <a:t>Praktikum Rechnernetze</a:t>
            </a:r>
          </a:p>
          <a:p>
            <a:r>
              <a:rPr lang="de-DE" dirty="0"/>
              <a:t>Praktikum IT-Sicherheit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213117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3888" y="228568"/>
            <a:ext cx="7886700" cy="1305514"/>
          </a:xfrm>
        </p:spPr>
        <p:txBody>
          <a:bodyPr>
            <a:normAutofit/>
          </a:bodyPr>
          <a:lstStyle/>
          <a:p>
            <a:r>
              <a:rPr lang="de-DE" sz="4400" dirty="0"/>
              <a:t>Organisatorisches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3888" y="1600200"/>
            <a:ext cx="7886700" cy="443786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Fragen/Hinweise zu den Folien: </a:t>
            </a:r>
            <a:br>
              <a:rPr lang="de-DE" dirty="0"/>
            </a:br>
            <a:r>
              <a:rPr lang="de-DE" dirty="0">
                <a:hlinkClick r:id="rId3"/>
              </a:rPr>
              <a:t>rnvs-skript@nm.ifi.lmu.de</a:t>
            </a:r>
            <a:r>
              <a:rPr lang="de-D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Bereitstellung der Vorlesungsfolien auf der Webseite (siehe unten).</a:t>
            </a:r>
          </a:p>
          <a:p>
            <a:r>
              <a:rPr lang="de-DE" dirty="0"/>
              <a:t>      </a:t>
            </a:r>
            <a:r>
              <a:rPr lang="de-DE" dirty="0">
                <a:sym typeface="Wingdings" panose="05000000000000000000" pitchFamily="2" charset="2"/>
              </a:rPr>
              <a:t> Passwort: </a:t>
            </a:r>
            <a:r>
              <a:rPr lang="de-DE" dirty="0" err="1">
                <a:sym typeface="Wingdings" panose="05000000000000000000" pitchFamily="2" charset="2"/>
              </a:rPr>
              <a:t>wurstkatastrophe</a:t>
            </a:r>
            <a:r>
              <a:rPr lang="de-DE" dirty="0">
                <a:sym typeface="Wingdings" panose="05000000000000000000" pitchFamily="2" charset="2"/>
              </a:rPr>
              <a:t> 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Übungsleitung: </a:t>
            </a:r>
            <a:r>
              <a:rPr lang="de-DE" dirty="0">
                <a:hlinkClick r:id="rId4"/>
              </a:rPr>
              <a:t>rnvs@nm.ifi.lmu.de</a:t>
            </a:r>
            <a:endParaRPr lang="de-D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Pascal Jungblut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Roger Kowalewski</a:t>
            </a:r>
          </a:p>
          <a:p>
            <a:endParaRPr lang="de-DE" dirty="0"/>
          </a:p>
          <a:p>
            <a:r>
              <a:rPr lang="de-DE" dirty="0"/>
              <a:t>Alle Informationen zur Vorlesung gibt es auf der Webseite:</a:t>
            </a:r>
          </a:p>
          <a:p>
            <a:r>
              <a:rPr lang="de-DE" dirty="0">
                <a:hlinkClick r:id="rId5"/>
              </a:rPr>
              <a:t>http://www.nm.ifi.lmu.de/rn</a:t>
            </a:r>
            <a:r>
              <a:rPr lang="de-DE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576238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Vorlesungszeiten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628650" y="1818251"/>
            <a:ext cx="7886700" cy="4351338"/>
          </a:xfrm>
        </p:spPr>
        <p:txBody>
          <a:bodyPr>
            <a:normAutofit/>
          </a:bodyPr>
          <a:lstStyle/>
          <a:p>
            <a:r>
              <a:rPr lang="de-DE" dirty="0"/>
              <a:t>Jeweils freitags von 09:15-11:45</a:t>
            </a:r>
          </a:p>
          <a:p>
            <a:r>
              <a:rPr lang="de-DE" dirty="0"/>
              <a:t>Pause von 10:30-10:45</a:t>
            </a:r>
          </a:p>
          <a:p>
            <a:endParaRPr lang="de-DE" dirty="0"/>
          </a:p>
          <a:p>
            <a:r>
              <a:rPr lang="de-DE" dirty="0"/>
              <a:t>Fragestunde 	am Freitag, 13.07.2018</a:t>
            </a:r>
          </a:p>
          <a:p>
            <a:r>
              <a:rPr lang="de-DE" dirty="0"/>
              <a:t>Klausur 		Mitte / Ende Juli</a:t>
            </a:r>
          </a:p>
          <a:p>
            <a:endParaRPr lang="de-DE" dirty="0"/>
          </a:p>
          <a:p>
            <a:r>
              <a:rPr lang="de-DE" dirty="0"/>
              <a:t>Eventuell: Gastvortragende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740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Erfolgreiche Teilnahme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Klausurplanung</a:t>
            </a:r>
          </a:p>
          <a:p>
            <a:pPr lvl="1"/>
            <a:r>
              <a:rPr lang="de-DE" dirty="0" err="1"/>
              <a:t>Semestralklausur</a:t>
            </a:r>
            <a:r>
              <a:rPr lang="de-DE" dirty="0"/>
              <a:t>: Unmittelbar nach der Vorlesungszeit</a:t>
            </a:r>
            <a:endParaRPr lang="de-DE" b="1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Nachholklausur: voraussichtlich Anfang Oktober</a:t>
            </a:r>
          </a:p>
          <a:p>
            <a:r>
              <a:rPr lang="de-DE" dirty="0"/>
              <a:t>Inhalt der Klausuren </a:t>
            </a:r>
          </a:p>
          <a:p>
            <a:pPr lvl="1"/>
            <a:r>
              <a:rPr lang="de-DE" dirty="0"/>
              <a:t>Sämtliche Inhalte der Vorlesung</a:t>
            </a:r>
          </a:p>
          <a:p>
            <a:pPr lvl="1"/>
            <a:r>
              <a:rPr lang="de-DE" dirty="0"/>
              <a:t>Sämtliche Inhalte aller Übungsaufgaben</a:t>
            </a:r>
          </a:p>
          <a:p>
            <a:pPr lvl="1"/>
            <a:r>
              <a:rPr lang="de-DE" dirty="0"/>
              <a:t>Sämtliche in den Übungen besprochene Themenkomplexe</a:t>
            </a:r>
          </a:p>
          <a:p>
            <a:r>
              <a:rPr lang="de-DE" dirty="0"/>
              <a:t>Vorlesung und Übung bilden eine Einheit!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805388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 des Übungsbetriebs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Beginn der Übungen am Montag, 23.04.2018</a:t>
            </a:r>
          </a:p>
          <a:p>
            <a:r>
              <a:rPr lang="de-DE" dirty="0"/>
              <a:t>Ausgabe der Übungen jeweils freitags </a:t>
            </a:r>
          </a:p>
          <a:p>
            <a:r>
              <a:rPr lang="de-DE" dirty="0"/>
              <a:t>Keine feste Zuordnung/Einteilung der Übungsgruppen</a:t>
            </a:r>
          </a:p>
          <a:p>
            <a:r>
              <a:rPr lang="de-DE" dirty="0"/>
              <a:t>Übungsblätter</a:t>
            </a:r>
          </a:p>
          <a:p>
            <a:pPr lvl="1"/>
            <a:r>
              <a:rPr lang="de-DE" dirty="0"/>
              <a:t>Blatt 0: </a:t>
            </a:r>
            <a:r>
              <a:rPr lang="de-DE" dirty="0">
                <a:sym typeface="Wingdings" panose="05000000000000000000" pitchFamily="2" charset="2"/>
              </a:rPr>
              <a:t>Keine Besprechung in den Übungsgruppen, lediglich eine Korrektur durch die Tutoren</a:t>
            </a:r>
            <a:r>
              <a:rPr lang="de-DE" dirty="0"/>
              <a:t> (via </a:t>
            </a:r>
            <a:r>
              <a:rPr lang="de-DE" dirty="0" err="1"/>
              <a:t>Uniworx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Ab Blatt 1: Freiwillige Abgabe der bearbeiteten Übungsaufgaben via </a:t>
            </a:r>
            <a:r>
              <a:rPr lang="de-DE" dirty="0" err="1"/>
              <a:t>Uniworx</a:t>
            </a:r>
            <a:r>
              <a:rPr lang="de-DE" dirty="0"/>
              <a:t> (bis Freitag, 23:55 Uhr in der Folgewoche)</a:t>
            </a:r>
          </a:p>
          <a:p>
            <a:pPr lvl="1"/>
            <a:r>
              <a:rPr lang="de-DE" dirty="0"/>
              <a:t>Abgegebene Übungsblätter werden von Tutoren korrigiert</a:t>
            </a:r>
          </a:p>
          <a:p>
            <a:pPr lvl="1"/>
            <a:r>
              <a:rPr lang="de-DE" dirty="0"/>
              <a:t>Besprechung der Übungsblätter in der Woche nach ihrer Abgabe</a:t>
            </a:r>
          </a:p>
          <a:p>
            <a:pPr lvl="1"/>
            <a:r>
              <a:rPr lang="de-DE" dirty="0"/>
              <a:t>Mit „H“ gekennzeichnete Aufgaben werden in jedem Fall besprochen</a:t>
            </a:r>
          </a:p>
          <a:p>
            <a:pPr lvl="1"/>
            <a:r>
              <a:rPr lang="de-DE" dirty="0"/>
              <a:t>Alle anderen Aufgaben werden auf explizite/konkrete Nachfrage und Präsentation des eigenen Lösungsansatzes besprochen.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29804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Termine der Übungen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9399847"/>
              </p:ext>
            </p:extLst>
          </p:nvPr>
        </p:nvGraphicFramePr>
        <p:xfrm>
          <a:off x="603214" y="1980486"/>
          <a:ext cx="8213092" cy="32321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9455">
                  <a:extLst>
                    <a:ext uri="{9D8B030D-6E8A-4147-A177-3AD203B41FA5}">
                      <a16:colId xmlns:a16="http://schemas.microsoft.com/office/drawing/2014/main" val="1012104727"/>
                    </a:ext>
                  </a:extLst>
                </a:gridCol>
                <a:gridCol w="1219518">
                  <a:extLst>
                    <a:ext uri="{9D8B030D-6E8A-4147-A177-3AD203B41FA5}">
                      <a16:colId xmlns:a16="http://schemas.microsoft.com/office/drawing/2014/main" val="721026505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3654992299"/>
                    </a:ext>
                  </a:extLst>
                </a:gridCol>
                <a:gridCol w="882968">
                  <a:extLst>
                    <a:ext uri="{9D8B030D-6E8A-4147-A177-3AD203B41FA5}">
                      <a16:colId xmlns:a16="http://schemas.microsoft.com/office/drawing/2014/main" val="3800254674"/>
                    </a:ext>
                  </a:extLst>
                </a:gridCol>
                <a:gridCol w="2033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403">
                <a:tc>
                  <a:txBody>
                    <a:bodyPr/>
                    <a:lstStyle/>
                    <a:p>
                      <a:r>
                        <a:rPr lang="de-DE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LSF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Raum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Tutor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9970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r>
                        <a:rPr lang="de-DE" dirty="0"/>
                        <a:t>Mo,</a:t>
                      </a:r>
                      <a:r>
                        <a:rPr lang="de-DE" baseline="0" dirty="0"/>
                        <a:t> 10-12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Geschw</a:t>
                      </a:r>
                      <a:r>
                        <a:rPr lang="de-DE" dirty="0"/>
                        <a:t>.-Scholl-Pl.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 Z003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Curt Polack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468567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r>
                        <a:rPr lang="de-DE" dirty="0"/>
                        <a:t>Mo, 12-14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Geschw</a:t>
                      </a:r>
                      <a:r>
                        <a:rPr lang="de-DE" dirty="0"/>
                        <a:t>.-Scholl-Pl.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 Z003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Curt Polack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26917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r>
                        <a:rPr lang="de-DE" dirty="0"/>
                        <a:t>Di,</a:t>
                      </a:r>
                      <a:r>
                        <a:rPr lang="de-DE" baseline="0" dirty="0"/>
                        <a:t> 10-12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Amalienstr</a:t>
                      </a:r>
                      <a:r>
                        <a:rPr lang="de-DE" dirty="0"/>
                        <a:t>. 73A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Daniel Diefenthaler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303754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r>
                        <a:rPr lang="de-DE" dirty="0"/>
                        <a:t>Di, 14-16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Geschw</a:t>
                      </a:r>
                      <a:r>
                        <a:rPr lang="de-DE" dirty="0"/>
                        <a:t>.-Scholl-Pl.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 Z003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Rosalie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Kletzander</a:t>
                      </a:r>
                      <a:endParaRPr lang="de-DE" dirty="0"/>
                    </a:p>
                  </a:txBody>
                  <a:tcPr marL="38100" marR="38100" marT="9525" marB="9525"/>
                </a:tc>
                <a:extLst>
                  <a:ext uri="{0D108BD9-81ED-4DB2-BD59-A6C34878D82A}">
                    <a16:rowId xmlns:a16="http://schemas.microsoft.com/office/drawing/2014/main" val="3734754930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r>
                        <a:rPr lang="de-DE" dirty="0"/>
                        <a:t>Di, 16-18 (HW Lab)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Geschw</a:t>
                      </a:r>
                      <a:r>
                        <a:rPr lang="de-DE" dirty="0"/>
                        <a:t>.-Scholl-Pl.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 Z003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Rosalie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Kletzander</a:t>
                      </a:r>
                      <a:endParaRPr lang="de-D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097114"/>
                  </a:ext>
                </a:extLst>
              </a:tr>
              <a:tr h="370403">
                <a:tc>
                  <a:txBody>
                    <a:bodyPr/>
                    <a:lstStyle/>
                    <a:p>
                      <a:r>
                        <a:rPr lang="de-DE" dirty="0"/>
                        <a:t>Di, 18-20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Geschw</a:t>
                      </a:r>
                      <a:r>
                        <a:rPr lang="de-DE" dirty="0"/>
                        <a:t>.-Scholl-Pl. 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 Z003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Rosalie </a:t>
                      </a:r>
                      <a:r>
                        <a:rPr lang="de-DE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Kletzander</a:t>
                      </a:r>
                      <a:endParaRPr lang="de-DE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914430"/>
                  </a:ext>
                </a:extLst>
              </a:tr>
              <a:tr h="639326">
                <a:tc>
                  <a:txBody>
                    <a:bodyPr/>
                    <a:lstStyle/>
                    <a:p>
                      <a:r>
                        <a:rPr lang="de-DE" dirty="0"/>
                        <a:t>Mo, 14-16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Gruppe 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Geschw</a:t>
                      </a:r>
                      <a:r>
                        <a:rPr lang="de-DE" dirty="0"/>
                        <a:t>.-Scholl-Pl.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 Z003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Henrik Wachowitz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085733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826474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Gruppe 05: </a:t>
            </a:r>
            <a:r>
              <a:rPr lang="de-DE" dirty="0" err="1"/>
              <a:t>Homework</a:t>
            </a:r>
            <a:r>
              <a:rPr lang="de-DE" dirty="0"/>
              <a:t> Lab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Verantwortliche Tutorin: Rosalie </a:t>
            </a:r>
            <a:r>
              <a:rPr lang="de-DE" dirty="0" err="1"/>
              <a:t>Kletzander</a:t>
            </a:r>
            <a:endParaRPr lang="de-DE" dirty="0"/>
          </a:p>
          <a:p>
            <a:r>
              <a:rPr lang="de-DE" dirty="0"/>
              <a:t>Die Aufgaben des </a:t>
            </a:r>
            <a:r>
              <a:rPr lang="de-DE" b="1" dirty="0"/>
              <a:t>aktuellen</a:t>
            </a:r>
            <a:r>
              <a:rPr lang="de-DE" dirty="0"/>
              <a:t> Übungsblattes werden im </a:t>
            </a:r>
            <a:r>
              <a:rPr lang="de-DE" dirty="0" err="1"/>
              <a:t>Homework</a:t>
            </a:r>
            <a:r>
              <a:rPr lang="de-DE" dirty="0"/>
              <a:t> Lab bearbeitet</a:t>
            </a:r>
          </a:p>
          <a:p>
            <a:pPr marL="0" indent="0">
              <a:buNone/>
            </a:pPr>
            <a:r>
              <a:rPr lang="de-DE" dirty="0"/>
              <a:t>   </a:t>
            </a:r>
            <a:r>
              <a:rPr lang="de-DE" dirty="0">
                <a:sym typeface="Wingdings" panose="05000000000000000000" pitchFamily="2" charset="2"/>
              </a:rPr>
              <a:t> kein Vortragen der Lösung</a:t>
            </a:r>
            <a:endParaRPr lang="de-DE" dirty="0"/>
          </a:p>
          <a:p>
            <a:r>
              <a:rPr lang="de-DE" dirty="0"/>
              <a:t>Die Tutorin steht beratend für inhaltliche Fragen zur Vorlesung sowie Übung zur Verfügung.</a:t>
            </a:r>
          </a:p>
          <a:p>
            <a:r>
              <a:rPr lang="de-DE" b="1" dirty="0"/>
              <a:t>Alle anderen</a:t>
            </a:r>
            <a:r>
              <a:rPr lang="de-DE" dirty="0"/>
              <a:t> Übungsgruppen laufen im klassischen Modus. Die Lösungen werden von den Tutoren vorgetragen.</a:t>
            </a:r>
          </a:p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3246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Fragestunde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Am Freitag, 13.07.2018, 09:15-11:45 Uhr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Einreichung von Fragen jederzeit bis 06.07.2018 an</a:t>
            </a:r>
          </a:p>
          <a:p>
            <a:pPr marL="0" indent="0">
              <a:buNone/>
            </a:pPr>
            <a:r>
              <a:rPr lang="de-DE" dirty="0">
                <a:hlinkClick r:id="rId2"/>
              </a:rPr>
              <a:t>rnvs-fragen@nm.ifi.lmu.de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 der Fragestunde werden nur eingereichte Fragen durchbesprochen. </a:t>
            </a:r>
          </a:p>
          <a:p>
            <a:pPr marL="0" indent="0">
              <a:buNone/>
            </a:pPr>
            <a:r>
              <a:rPr lang="de-DE" dirty="0"/>
              <a:t>Fragen zum Inhalt der Klausur werden nicht behandelt.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598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Reichstagsgebäude (Berlin)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84851"/>
            <a:ext cx="7886700" cy="2983801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4190278" y="5129217"/>
            <a:ext cx="45352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100" dirty="0"/>
              <a:t>Von Jürgen Matern - Eigenes Werk (JMatern_071104_8454-8458_WC.jpg), </a:t>
            </a:r>
            <a:br>
              <a:rPr lang="de-DE" sz="1100" dirty="0"/>
            </a:br>
            <a:r>
              <a:rPr lang="de-DE" sz="1100" dirty="0"/>
              <a:t>CC BY-SA 3.0, https://</a:t>
            </a:r>
            <a:r>
              <a:rPr lang="de-DE" sz="1100" dirty="0" err="1"/>
              <a:t>commons.wikimedia.org</a:t>
            </a:r>
            <a:r>
              <a:rPr lang="de-DE" sz="1100" dirty="0"/>
              <a:t>/</a:t>
            </a:r>
            <a:r>
              <a:rPr lang="de-DE" sz="1100" dirty="0" err="1"/>
              <a:t>w</a:t>
            </a:r>
            <a:r>
              <a:rPr lang="de-DE" sz="1100" dirty="0"/>
              <a:t>/</a:t>
            </a:r>
            <a:r>
              <a:rPr lang="de-DE" sz="1100" dirty="0" err="1"/>
              <a:t>index.php?curid</a:t>
            </a:r>
            <a:r>
              <a:rPr lang="de-DE" sz="1100" dirty="0"/>
              <a:t>=3064083</a:t>
            </a:r>
            <a:br>
              <a:rPr lang="de-DE" sz="1100" dirty="0"/>
            </a:br>
            <a:r>
              <a:rPr lang="de-DE" sz="1100" dirty="0">
                <a:hlinkClick r:id="rId3"/>
              </a:rPr>
              <a:t>http://www.juergen-matern.de/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55428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Begriffsbestimmung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Welche Begriffe aus den Bereichen „Rechnernetze“ und „Verteilte Systeme“ kennen wir bereits?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628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Kapitel 1: </a:t>
            </a:r>
            <a:br>
              <a:rPr lang="de-DE" dirty="0"/>
            </a:br>
            <a:r>
              <a:rPr lang="de-DE" dirty="0"/>
              <a:t>Einleitung und Grundlagen</a:t>
            </a:r>
          </a:p>
        </p:txBody>
      </p:sp>
    </p:spTree>
    <p:extLst>
      <p:ext uri="{BB962C8B-B14F-4D97-AF65-F5344CB8AC3E}">
        <p14:creationId xmlns:p14="http://schemas.microsoft.com/office/powerpoint/2010/main" val="4085396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 von Kapitel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Die wichtigsten Definitionen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Das ISO/OSI-Referenzmodell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Das Internet-Referenzmodell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Ein einführendes Beispiel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Schnittstellen und Dateneinheiten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Protokolle und Standards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Netztopologie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Fehlertypen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377200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Kapitel 1.1</a:t>
            </a:r>
            <a:br>
              <a:rPr lang="de-DE" sz="4800" dirty="0"/>
            </a:br>
            <a:r>
              <a:rPr lang="de-DE" sz="4800" dirty="0"/>
              <a:t>Die wichtigsten Definitionen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548183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Definition: </a:t>
            </a:r>
            <a:r>
              <a:rPr lang="de-DE" b="1" dirty="0"/>
              <a:t>Rechnernetz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 </a:t>
            </a:r>
            <a:r>
              <a:rPr lang="de-DE" b="1" dirty="0"/>
              <a:t>Rechnernetz</a:t>
            </a:r>
            <a:r>
              <a:rPr lang="de-DE" dirty="0"/>
              <a:t> (engl.: Computer Network) ist ein </a:t>
            </a:r>
            <a:r>
              <a:rPr lang="de-DE" b="1" dirty="0"/>
              <a:t>Zusammenschluss unabhängiger (autonomer) Computer </a:t>
            </a:r>
            <a:r>
              <a:rPr lang="de-DE" dirty="0"/>
              <a:t>durch eine Kommunikationstechnologie. Diese Computer sind verbunden, wenn sie in der Lage sind, Informationen auszutauschen.</a:t>
            </a:r>
          </a:p>
          <a:p>
            <a:pPr marL="0" indent="0">
              <a:buNone/>
            </a:pPr>
            <a:endParaRPr lang="de-DE" dirty="0"/>
          </a:p>
          <a:p>
            <a:r>
              <a:rPr lang="en-IE" dirty="0" err="1"/>
              <a:t>Vgl</a:t>
            </a:r>
            <a:r>
              <a:rPr lang="en-IE" dirty="0"/>
              <a:t>. Andrew S Tanenbaum and David J. </a:t>
            </a:r>
            <a:r>
              <a:rPr lang="en-IE" dirty="0" err="1"/>
              <a:t>Wetherall</a:t>
            </a:r>
            <a:r>
              <a:rPr lang="en-IE" dirty="0"/>
              <a:t>, in Computer Networks (5th Edition)</a:t>
            </a:r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214478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Münchner Wissenschaftsnetz (MWN)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35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6055" r="-16055"/>
          <a:stretch>
            <a:fillRect/>
          </a:stretch>
        </p:blipFill>
        <p:spPr/>
      </p:pic>
      <p:sp>
        <p:nvSpPr>
          <p:cNvPr id="6" name="Textfeld 5"/>
          <p:cNvSpPr txBox="1"/>
          <p:nvPr/>
        </p:nvSpPr>
        <p:spPr>
          <a:xfrm>
            <a:off x="4227269" y="0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http://www.lrz.de/services/netz/mwn-ueberblick/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795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606" y="2203681"/>
            <a:ext cx="4773582" cy="4304149"/>
          </a:xfrm>
          <a:prstGeom prst="rect">
            <a:avLst/>
          </a:prstGeom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MWN - Überblick</a:t>
            </a:r>
            <a:endParaRPr lang="de-DE" altLang="de-DE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altLang="de-DE" dirty="0"/>
              <a:t>Kommunikationsnetz für Münchner Hochschulen und</a:t>
            </a:r>
          </a:p>
          <a:p>
            <a:pPr lvl="1"/>
            <a:r>
              <a:rPr lang="de-DE" altLang="de-DE" dirty="0"/>
              <a:t>wissenschaftliche Einrichtungen</a:t>
            </a:r>
            <a:endParaRPr lang="en-US" altLang="de-DE" dirty="0"/>
          </a:p>
          <a:p>
            <a:pPr lvl="1"/>
            <a:r>
              <a:rPr lang="en-US" altLang="de-DE" dirty="0"/>
              <a:t>110.000 </a:t>
            </a:r>
            <a:r>
              <a:rPr lang="en-US" altLang="de-DE" dirty="0" err="1"/>
              <a:t>Studenten</a:t>
            </a:r>
            <a:endParaRPr lang="en-US" altLang="de-DE" dirty="0"/>
          </a:p>
          <a:p>
            <a:pPr lvl="1"/>
            <a:r>
              <a:rPr lang="en-US" altLang="de-DE" dirty="0"/>
              <a:t>30.000 </a:t>
            </a:r>
            <a:r>
              <a:rPr lang="en-US" altLang="de-DE" dirty="0" err="1"/>
              <a:t>Mitarbeiter</a:t>
            </a:r>
            <a:endParaRPr lang="en-US" altLang="de-DE" dirty="0"/>
          </a:p>
          <a:p>
            <a:pPr lvl="1"/>
            <a:endParaRPr lang="en-US" altLang="de-DE" dirty="0"/>
          </a:p>
          <a:p>
            <a:r>
              <a:rPr lang="en-US" altLang="de-DE" dirty="0" err="1"/>
              <a:t>Kennzahlen</a:t>
            </a:r>
            <a:endParaRPr lang="en-US" altLang="de-DE" dirty="0"/>
          </a:p>
          <a:p>
            <a:pPr lvl="1"/>
            <a:r>
              <a:rPr lang="en-US" altLang="de-DE" dirty="0"/>
              <a:t>16 Router</a:t>
            </a:r>
          </a:p>
          <a:p>
            <a:pPr lvl="1"/>
            <a:r>
              <a:rPr lang="en-US" altLang="de-DE" dirty="0"/>
              <a:t>1.500 Switches</a:t>
            </a:r>
          </a:p>
          <a:p>
            <a:pPr lvl="1"/>
            <a:r>
              <a:rPr lang="en-US" altLang="de-DE" dirty="0"/>
              <a:t>3.050 Access points</a:t>
            </a:r>
          </a:p>
          <a:p>
            <a:pPr lvl="1"/>
            <a:r>
              <a:rPr lang="en-US" altLang="de-DE" dirty="0"/>
              <a:t>77 </a:t>
            </a:r>
            <a:r>
              <a:rPr lang="en-US" altLang="de-DE" dirty="0" err="1"/>
              <a:t>gemietete</a:t>
            </a:r>
            <a:r>
              <a:rPr lang="en-US" altLang="de-DE" dirty="0"/>
              <a:t> Dark </a:t>
            </a:r>
            <a:r>
              <a:rPr lang="en-US" altLang="de-DE" dirty="0" err="1"/>
              <a:t>Fibre</a:t>
            </a:r>
            <a:r>
              <a:rPr lang="en-US" altLang="de-DE" dirty="0"/>
              <a:t> </a:t>
            </a:r>
            <a:r>
              <a:rPr lang="en-US" altLang="de-DE" dirty="0" err="1"/>
              <a:t>Leitungen</a:t>
            </a:r>
            <a:r>
              <a:rPr lang="en-US" altLang="de-DE" dirty="0"/>
              <a:t> </a:t>
            </a:r>
          </a:p>
          <a:p>
            <a:pPr lvl="1"/>
            <a:r>
              <a:rPr lang="en-US" altLang="de-DE" dirty="0"/>
              <a:t>40+ private Dark </a:t>
            </a:r>
            <a:r>
              <a:rPr lang="en-US" altLang="de-DE" dirty="0" err="1"/>
              <a:t>Fibre</a:t>
            </a:r>
            <a:r>
              <a:rPr lang="en-US" altLang="de-DE" dirty="0"/>
              <a:t> </a:t>
            </a:r>
            <a:r>
              <a:rPr lang="en-US" altLang="de-DE" dirty="0" err="1"/>
              <a:t>Leitungen</a:t>
            </a:r>
            <a:endParaRPr lang="en-US" altLang="de-DE" dirty="0"/>
          </a:p>
          <a:p>
            <a:pPr lvl="1"/>
            <a:r>
              <a:rPr lang="en-US" altLang="de-DE" dirty="0"/>
              <a:t>&gt; 100.000 </a:t>
            </a:r>
            <a:r>
              <a:rPr lang="en-US" altLang="de-DE" dirty="0" err="1"/>
              <a:t>Endgeräte</a:t>
            </a:r>
            <a:endParaRPr lang="en-US" altLang="de-DE" dirty="0"/>
          </a:p>
          <a:p>
            <a:pPr lvl="1"/>
            <a:r>
              <a:rPr lang="en-US" altLang="de-DE" dirty="0"/>
              <a:t>54 </a:t>
            </a:r>
            <a:r>
              <a:rPr lang="en-US" altLang="de-DE" dirty="0" err="1"/>
              <a:t>Lokationen</a:t>
            </a:r>
            <a:r>
              <a:rPr lang="en-US" altLang="de-DE" dirty="0"/>
              <a:t> </a:t>
            </a:r>
            <a:r>
              <a:rPr lang="en-US" altLang="de-DE" dirty="0" err="1"/>
              <a:t>mit</a:t>
            </a:r>
            <a:r>
              <a:rPr lang="en-US" altLang="de-DE" dirty="0"/>
              <a:t> 560 </a:t>
            </a:r>
            <a:r>
              <a:rPr lang="en-US" altLang="de-DE" dirty="0" err="1"/>
              <a:t>Gebäuden</a:t>
            </a:r>
            <a:endParaRPr lang="en-US" altLang="de-DE" dirty="0"/>
          </a:p>
          <a:p>
            <a:pPr lvl="1"/>
            <a:endParaRPr lang="en-US" altLang="de-DE" dirty="0"/>
          </a:p>
          <a:p>
            <a:r>
              <a:rPr lang="en-US" altLang="de-DE" dirty="0" err="1"/>
              <a:t>Übertragene</a:t>
            </a:r>
            <a:r>
              <a:rPr lang="en-US" altLang="de-DE" dirty="0"/>
              <a:t> </a:t>
            </a:r>
            <a:r>
              <a:rPr lang="en-US" altLang="de-DE" dirty="0" err="1"/>
              <a:t>Daten</a:t>
            </a:r>
            <a:r>
              <a:rPr lang="en-US" altLang="de-DE" dirty="0"/>
              <a:t> (Jan 2016)</a:t>
            </a:r>
          </a:p>
          <a:p>
            <a:pPr lvl="1"/>
            <a:r>
              <a:rPr lang="en-US" altLang="de-DE" dirty="0"/>
              <a:t>1.300 / 800 </a:t>
            </a:r>
            <a:r>
              <a:rPr lang="en-US" altLang="de-DE" dirty="0" err="1"/>
              <a:t>Tbyte</a:t>
            </a:r>
            <a:r>
              <a:rPr lang="en-US" altLang="de-DE" dirty="0"/>
              <a:t>/</a:t>
            </a:r>
            <a:r>
              <a:rPr lang="en-US" altLang="de-DE" dirty="0" err="1"/>
              <a:t>Monat</a:t>
            </a:r>
            <a:r>
              <a:rPr lang="en-US" altLang="de-DE" dirty="0"/>
              <a:t> (</a:t>
            </a:r>
            <a:r>
              <a:rPr lang="en-US" altLang="de-DE" dirty="0" err="1"/>
              <a:t>ein</a:t>
            </a:r>
            <a:r>
              <a:rPr lang="en-US" altLang="de-DE" dirty="0"/>
              <a:t>/</a:t>
            </a:r>
            <a:r>
              <a:rPr lang="en-US" altLang="de-DE" dirty="0" err="1"/>
              <a:t>ausgehend</a:t>
            </a:r>
            <a:r>
              <a:rPr lang="en-US" altLang="de-DE" dirty="0"/>
              <a:t>) </a:t>
            </a:r>
          </a:p>
          <a:p>
            <a:pPr lvl="1"/>
            <a:r>
              <a:rPr lang="en-US" altLang="de-DE" dirty="0"/>
              <a:t>25 </a:t>
            </a:r>
            <a:r>
              <a:rPr lang="en-US" altLang="de-DE" dirty="0" err="1"/>
              <a:t>PByte</a:t>
            </a:r>
            <a:r>
              <a:rPr lang="en-US" altLang="de-DE" dirty="0"/>
              <a:t>/</a:t>
            </a:r>
            <a:r>
              <a:rPr lang="en-US" altLang="de-DE" dirty="0" err="1"/>
              <a:t>Monat</a:t>
            </a:r>
            <a:r>
              <a:rPr lang="en-US" altLang="de-DE" dirty="0"/>
              <a:t> </a:t>
            </a:r>
            <a:r>
              <a:rPr lang="en-US" altLang="de-DE" dirty="0" err="1"/>
              <a:t>über</a:t>
            </a:r>
            <a:r>
              <a:rPr lang="en-US" altLang="de-DE" dirty="0"/>
              <a:t> Backbone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1341883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Geografische Verteilung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37</a:t>
            </a:fld>
            <a:endParaRPr lang="de-DE"/>
          </a:p>
        </p:txBody>
      </p:sp>
      <p:pic>
        <p:nvPicPr>
          <p:cNvPr id="6" name="Grafik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96" r="-5649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37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MWN – Angeschlossene Areale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38</a:t>
            </a:fld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35" r="-14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3127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00563"/>
            <a:ext cx="11430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67" name="Picture 38"/>
          <p:cNvPicPr>
            <a:picLocks noChangeAspect="1" noChangeArrowheads="1"/>
          </p:cNvPicPr>
          <p:nvPr/>
        </p:nvPicPr>
        <p:blipFill>
          <a:blip r:embed="rId4">
            <a:lum bright="-4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46" y="4159300"/>
            <a:ext cx="20145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69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814513"/>
            <a:ext cx="8032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192338"/>
            <a:ext cx="78581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/>
          <p:cNvPicPr>
            <a:picLocks noChangeArrowheads="1"/>
          </p:cNvPicPr>
          <p:nvPr/>
        </p:nvPicPr>
        <p:blipFill>
          <a:blip r:embed="rId7" cstate="print">
            <a:lum bright="34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928938"/>
            <a:ext cx="4143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19275"/>
            <a:ext cx="573087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15" y="3169261"/>
            <a:ext cx="671512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9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4510088"/>
            <a:ext cx="5984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0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643188"/>
            <a:ext cx="5715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3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8" y="4645783"/>
            <a:ext cx="15065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4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64" y="4936440"/>
            <a:ext cx="18875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5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609725"/>
            <a:ext cx="9001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7"/>
          <p:cNvPicPr>
            <a:picLocks noChangeArrowheads="1"/>
          </p:cNvPicPr>
          <p:nvPr/>
        </p:nvPicPr>
        <p:blipFill>
          <a:blip r:embed="rId15" cstate="print">
            <a:lum bright="-2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357563"/>
            <a:ext cx="1063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18"/>
          <p:cNvPicPr>
            <a:picLocks noChangeArrowheads="1"/>
          </p:cNvPicPr>
          <p:nvPr/>
        </p:nvPicPr>
        <p:blipFill>
          <a:blip r:embed="rId16" cstate="print">
            <a:lum bright="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4" y="2492804"/>
            <a:ext cx="23939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9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7" y="5354929"/>
            <a:ext cx="806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0"/>
          <p:cNvPicPr>
            <a:picLocks noChangeArrowheads="1"/>
          </p:cNvPicPr>
          <p:nvPr/>
        </p:nvPicPr>
        <p:blipFill>
          <a:blip r:embed="rId18" cstate="print">
            <a:lum bright="-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29" y="1476826"/>
            <a:ext cx="7937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1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3408363"/>
            <a:ext cx="65087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2"/>
          <p:cNvPicPr>
            <a:picLocks noChangeArrowheads="1"/>
          </p:cNvPicPr>
          <p:nvPr/>
        </p:nvPicPr>
        <p:blipFill>
          <a:blip r:embed="rId20" cstate="print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0" y="3726677"/>
            <a:ext cx="1473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5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2657475"/>
            <a:ext cx="7461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6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de-DE" altLang="de-DE"/>
          </a:p>
        </p:txBody>
      </p:sp>
      <p:pic>
        <p:nvPicPr>
          <p:cNvPr id="11288" name="Picture 28" descr="logo_wzs_20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40" y="4325131"/>
            <a:ext cx="8794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30" descr="INITUM_HP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305" y="2881529"/>
            <a:ext cx="6858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31" descr="izb_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4151313"/>
            <a:ext cx="13843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3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02" y="3324760"/>
            <a:ext cx="104933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93" name="Picture 3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500188"/>
            <a:ext cx="381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94" name="Picture 43"/>
          <p:cNvPicPr>
            <a:picLocks noChangeAspect="1" noChangeArrowheads="1"/>
          </p:cNvPicPr>
          <p:nvPr/>
        </p:nvPicPr>
        <p:blipFill>
          <a:blip r:embed="rId27">
            <a:lum bright="64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33" y="3107617"/>
            <a:ext cx="17811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95" name="Picture 4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98" y="1503188"/>
            <a:ext cx="1411287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96" name="Picture 46"/>
          <p:cNvPicPr>
            <a:picLocks noChangeAspect="1" noChangeArrowheads="1"/>
          </p:cNvPicPr>
          <p:nvPr/>
        </p:nvPicPr>
        <p:blipFill>
          <a:blip r:embed="rId29">
            <a:lum bright="-44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89" y="5414827"/>
            <a:ext cx="2286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297" name="Picture 3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758" y="2293320"/>
            <a:ext cx="14906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30589" y="1522448"/>
            <a:ext cx="614362" cy="6143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Nutzer des MWN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672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231. Sitzung des </a:t>
            </a:r>
            <a:br>
              <a:rPr lang="de-DE" dirty="0"/>
            </a:br>
            <a:r>
              <a:rPr lang="de-DE" dirty="0"/>
              <a:t>Deutschen Bundestags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26339"/>
            <a:ext cx="7886700" cy="1847543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82528"/>
            <a:ext cx="7886700" cy="1974561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80414"/>
            <a:ext cx="7886700" cy="314492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035375" y="0"/>
            <a:ext cx="410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https://</a:t>
            </a:r>
            <a:r>
              <a:rPr lang="de-DE" dirty="0" err="1"/>
              <a:t>www.bundestag.de</a:t>
            </a:r>
            <a:r>
              <a:rPr lang="de-DE" dirty="0"/>
              <a:t>/</a:t>
            </a:r>
            <a:r>
              <a:rPr lang="de-DE" dirty="0" err="1"/>
              <a:t>tagesordnung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73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 oder Netzwerk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In der deutschen Sprache: </a:t>
            </a:r>
          </a:p>
          <a:p>
            <a:pPr lvl="1"/>
            <a:r>
              <a:rPr lang="de-DE" dirty="0"/>
              <a:t>Netz (Stromnetz, nicht Stromnetzwerk; Telefonnetz)</a:t>
            </a:r>
          </a:p>
          <a:p>
            <a:pPr lvl="1"/>
            <a:r>
              <a:rPr lang="de-DE" dirty="0"/>
              <a:t>Netzwerk (in der Elektrotechnik, oder soziales Netzwerk). </a:t>
            </a:r>
          </a:p>
          <a:p>
            <a:r>
              <a:rPr lang="de-DE" dirty="0"/>
              <a:t>Engl. „Computer Network“ = Dt. „Rechnernetz“</a:t>
            </a:r>
          </a:p>
          <a:p>
            <a:pPr lvl="1"/>
            <a:r>
              <a:rPr lang="de-DE" dirty="0"/>
              <a:t>„Computernetzwerk“ ist eigentlich die falsche Übersetzung. Das englische Wortes „</a:t>
            </a:r>
            <a:r>
              <a:rPr lang="de-DE" dirty="0" err="1"/>
              <a:t>network</a:t>
            </a:r>
            <a:r>
              <a:rPr lang="de-DE" dirty="0"/>
              <a:t>“ entspricht dem deutschen Wort „Netz“ </a:t>
            </a:r>
          </a:p>
          <a:p>
            <a:r>
              <a:rPr lang="de-DE" dirty="0"/>
              <a:t>Problem: Übersetzung als Netzwerk bringt aber auch Wörter hervor, die eine Unterscheidung ermöglichen. </a:t>
            </a:r>
          </a:p>
          <a:p>
            <a:pPr lvl="1"/>
            <a:r>
              <a:rPr lang="de-DE" dirty="0"/>
              <a:t>„Netzwerkkarte“ </a:t>
            </a:r>
            <a:r>
              <a:rPr lang="de-DE" dirty="0">
                <a:sym typeface="Wingdings"/>
              </a:rPr>
              <a:t></a:t>
            </a:r>
            <a:r>
              <a:rPr lang="de-DE" dirty="0"/>
              <a:t> Netzwerkgerät, aber „Netzkarte“ </a:t>
            </a:r>
            <a:r>
              <a:rPr lang="de-DE" dirty="0">
                <a:sym typeface="Wingdings"/>
              </a:rPr>
              <a:t> </a:t>
            </a:r>
            <a:r>
              <a:rPr lang="de-DE" dirty="0"/>
              <a:t>Zeitkarte</a:t>
            </a:r>
          </a:p>
          <a:p>
            <a:pPr lvl="1"/>
            <a:r>
              <a:rPr lang="de-DE" dirty="0"/>
              <a:t>„Netzkabel“ (zur Stromversorgung), aber „Netzwerkkabel“ (LAN).</a:t>
            </a:r>
          </a:p>
          <a:p>
            <a:endParaRPr lang="de-DE" dirty="0"/>
          </a:p>
          <a:p>
            <a:r>
              <a:rPr lang="de-DE" dirty="0"/>
              <a:t>DIN ISO 2382-1 bis -25 „Begriffe der Informationstechnik“ definieren nur den Begriff „Netz“, nicht „Netzwerk“.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916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Definition: Rechnernetz (WH)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 Rechnernetz (engl.: Computer Network) ist ein Zusammenschluss unabhängiger Computer durch eine Kommunikationstechnologie. Insbesondere müssen diese Computer also dazu in der Lage sein untereinander Informationen auszutauschen.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Zwei Computer gelten </a:t>
            </a:r>
            <a:r>
              <a:rPr lang="de-DE" b="1" dirty="0"/>
              <a:t>miteinander verbunden</a:t>
            </a:r>
            <a:r>
              <a:rPr lang="de-DE" dirty="0"/>
              <a:t>, wenn sie Informationen austauschen können.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7" name="Regelmäßiges Fünfeck 6"/>
          <p:cNvSpPr/>
          <p:nvPr/>
        </p:nvSpPr>
        <p:spPr>
          <a:xfrm>
            <a:off x="8266644" y="-1"/>
            <a:ext cx="877356" cy="913657"/>
          </a:xfrm>
          <a:prstGeom prst="pent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WH</a:t>
            </a:r>
          </a:p>
        </p:txBody>
      </p:sp>
    </p:spTree>
    <p:extLst>
      <p:ext uri="{BB962C8B-B14F-4D97-AF65-F5344CB8AC3E}">
        <p14:creationId xmlns:p14="http://schemas.microsoft.com/office/powerpoint/2010/main" val="1052685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Rechnernetz / Verteiltes System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Definition: Rechnernetz</a:t>
            </a:r>
          </a:p>
          <a:p>
            <a:endParaRPr lang="de-DE" dirty="0"/>
          </a:p>
          <a:p>
            <a:r>
              <a:rPr lang="de-DE" dirty="0"/>
              <a:t>Definition: Verteiltes System</a:t>
            </a:r>
          </a:p>
          <a:p>
            <a:pPr lvl="1"/>
            <a:r>
              <a:rPr lang="de-DE" dirty="0"/>
              <a:t>Nach Arbeitsweise</a:t>
            </a:r>
          </a:p>
          <a:p>
            <a:pPr lvl="1"/>
            <a:r>
              <a:rPr lang="de-DE" dirty="0"/>
              <a:t>Nach Diensterbringung (Dienstorientiert)</a:t>
            </a:r>
          </a:p>
          <a:p>
            <a:pPr lvl="1"/>
            <a:endParaRPr lang="de-DE" dirty="0"/>
          </a:p>
          <a:p>
            <a:pPr marL="0" indent="0" algn="ctr">
              <a:buNone/>
            </a:pPr>
            <a:r>
              <a:rPr lang="de-DE" dirty="0">
                <a:solidFill>
                  <a:srgbClr val="FF0000"/>
                </a:solidFill>
              </a:rPr>
              <a:t>Verwechslungsgefahr!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150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Definition: Verteiltes System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>
                <a:solidFill>
                  <a:srgbClr val="548235"/>
                </a:solidFill>
              </a:rPr>
              <a:t>Nach Arbeitsweise</a:t>
            </a:r>
            <a:r>
              <a:rPr lang="de-DE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Ein </a:t>
            </a:r>
            <a:r>
              <a:rPr lang="de-DE" b="1" dirty="0"/>
              <a:t>verteiltes System </a:t>
            </a:r>
            <a:r>
              <a:rPr lang="de-DE" dirty="0"/>
              <a:t>(engl.: Distributed System) umfasst eine Menge von Hardware- und Software-Komponenten vernetzter Rechner, die ausschließlich durch den Austausch von Nachrichten kommunizieren.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Vgl. George </a:t>
            </a:r>
            <a:r>
              <a:rPr lang="de-DE" dirty="0" err="1"/>
              <a:t>Coulouris</a:t>
            </a:r>
            <a:r>
              <a:rPr lang="de-DE" dirty="0"/>
              <a:t>, Jean </a:t>
            </a:r>
            <a:r>
              <a:rPr lang="de-DE" dirty="0" err="1"/>
              <a:t>Dollimore</a:t>
            </a:r>
            <a:r>
              <a:rPr lang="de-DE" dirty="0"/>
              <a:t>, Tim </a:t>
            </a:r>
            <a:r>
              <a:rPr lang="de-DE" dirty="0" err="1"/>
              <a:t>Kindberg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Gordon Blair, in Distributed Systems: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Design (5th Edition)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903686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Definition: Verteiltes System (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Dienstorientiert</a:t>
            </a:r>
            <a:r>
              <a:rPr lang="de-DE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 </a:t>
            </a:r>
            <a:r>
              <a:rPr lang="de-DE" b="1" dirty="0"/>
              <a:t>verteiltes System </a:t>
            </a:r>
            <a:r>
              <a:rPr lang="de-DE" dirty="0"/>
              <a:t>(engl.: Distributed System)</a:t>
            </a:r>
            <a:r>
              <a:rPr lang="de-DE" i="1" dirty="0"/>
              <a:t> </a:t>
            </a:r>
            <a:r>
              <a:rPr lang="de-DE" dirty="0"/>
              <a:t>ist eine Menge unabhängiger Rechner, die ihren Nutzern als ein einziges, zusammenhängendes (kohärentes) System erscheinen.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Vgl. Andrew S </a:t>
            </a:r>
            <a:r>
              <a:rPr lang="de-DE" dirty="0" err="1"/>
              <a:t>Tanenbaum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David J. </a:t>
            </a:r>
            <a:r>
              <a:rPr lang="de-DE" dirty="0" err="1"/>
              <a:t>Wetherall</a:t>
            </a:r>
            <a:r>
              <a:rPr lang="de-DE" dirty="0"/>
              <a:t>, in Computer Networks (5th Edition)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645637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15009"/>
            <a:ext cx="7886700" cy="94421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 Gegenseitige Abgrenzung der Begriffe </a:t>
            </a:r>
            <a:r>
              <a:rPr lang="de-DE" i="1" dirty="0"/>
              <a:t>Rechnernetz</a:t>
            </a:r>
            <a:r>
              <a:rPr lang="de-DE" dirty="0"/>
              <a:t> und </a:t>
            </a:r>
            <a:r>
              <a:rPr lang="de-DE" i="1" dirty="0"/>
              <a:t>verteiltes System </a:t>
            </a:r>
            <a:r>
              <a:rPr lang="de-DE" dirty="0"/>
              <a:t>ist unscharf: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45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628650" y="4631635"/>
            <a:ext cx="7571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Bsp.: Ein Datenbankmanagement-System kann als </a:t>
            </a:r>
            <a:r>
              <a:rPr lang="de-DE" sz="2800" i="1" dirty="0"/>
              <a:t>verteiltes System </a:t>
            </a:r>
            <a:r>
              <a:rPr lang="de-DE" sz="2800" dirty="0"/>
              <a:t>implementiert sein. Dieses </a:t>
            </a:r>
            <a:r>
              <a:rPr lang="de-DE" sz="2800" i="1" dirty="0"/>
              <a:t>verteilte System</a:t>
            </a:r>
            <a:r>
              <a:rPr lang="de-DE" sz="2800" dirty="0"/>
              <a:t> läuft auf einem </a:t>
            </a:r>
            <a:r>
              <a:rPr lang="de-DE" sz="2800" i="1" dirty="0"/>
              <a:t>Rechnernetz</a:t>
            </a:r>
            <a:r>
              <a:rPr lang="de-DE" sz="28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69647"/>
            <a:ext cx="7571133" cy="1870487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57847" y="4016552"/>
            <a:ext cx="454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Rechnernetz ist Teil des </a:t>
            </a:r>
            <a:r>
              <a:rPr lang="de-DE"/>
              <a:t>verteilten Systems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876097" y="3342290"/>
            <a:ext cx="1362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Rechnernetz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557405" y="2600371"/>
            <a:ext cx="17957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/>
              <a:t>Verteiltes System</a:t>
            </a:r>
          </a:p>
        </p:txBody>
      </p:sp>
    </p:spTree>
    <p:extLst>
      <p:ext uri="{BB962C8B-B14F-4D97-AF65-F5344CB8AC3E}">
        <p14:creationId xmlns:p14="http://schemas.microsoft.com/office/powerpoint/2010/main" val="205433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ung 9"/>
          <p:cNvGrpSpPr/>
          <p:nvPr/>
        </p:nvGrpSpPr>
        <p:grpSpPr>
          <a:xfrm>
            <a:off x="3364591" y="2651834"/>
            <a:ext cx="2049949" cy="2830110"/>
            <a:chOff x="3364591" y="2651834"/>
            <a:chExt cx="2049949" cy="2830110"/>
          </a:xfrm>
        </p:grpSpPr>
        <p:sp>
          <p:nvSpPr>
            <p:cNvPr id="8" name="Wolke 7"/>
            <p:cNvSpPr/>
            <p:nvPr/>
          </p:nvSpPr>
          <p:spPr>
            <a:xfrm>
              <a:off x="4723797" y="2651834"/>
              <a:ext cx="690743" cy="445687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Wolke 8"/>
            <p:cNvSpPr/>
            <p:nvPr/>
          </p:nvSpPr>
          <p:spPr>
            <a:xfrm>
              <a:off x="3364591" y="5099520"/>
              <a:ext cx="464349" cy="382424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" name="Grafik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Ein verteiltes System </a:t>
            </a:r>
            <a:br>
              <a:rPr lang="de-DE" dirty="0"/>
            </a:br>
            <a:r>
              <a:rPr lang="de-DE" dirty="0"/>
              <a:t>(in einem Rechnernetz)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1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Rechnernetz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Mehrere</a:t>
            </a:r>
          </a:p>
          <a:p>
            <a:r>
              <a:rPr lang="de-DE" dirty="0"/>
              <a:t>mit einer bestimmten Technologie</a:t>
            </a:r>
          </a:p>
          <a:p>
            <a:r>
              <a:rPr lang="de-DE" dirty="0"/>
              <a:t>miteinander verbundene </a:t>
            </a:r>
          </a:p>
          <a:p>
            <a:r>
              <a:rPr lang="de-DE" dirty="0"/>
              <a:t>autonome</a:t>
            </a:r>
          </a:p>
          <a:p>
            <a:r>
              <a:rPr lang="de-DE" dirty="0"/>
              <a:t>Computer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Verteiltes System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Benutzer nehmen</a:t>
            </a:r>
          </a:p>
          <a:p>
            <a:r>
              <a:rPr lang="de-DE" dirty="0"/>
              <a:t>mehrere unabhängige Computer</a:t>
            </a:r>
          </a:p>
          <a:p>
            <a:r>
              <a:rPr lang="de-DE" dirty="0"/>
              <a:t>als einheitliches </a:t>
            </a:r>
            <a:r>
              <a:rPr lang="de-DE" b="1" dirty="0"/>
              <a:t>kohärentes</a:t>
            </a:r>
            <a:r>
              <a:rPr lang="de-DE" dirty="0"/>
              <a:t> System</a:t>
            </a:r>
          </a:p>
          <a:p>
            <a:r>
              <a:rPr lang="de-DE" dirty="0"/>
              <a:t>wahr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939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Eigenschaften eines </a:t>
            </a:r>
            <a:br>
              <a:rPr lang="de-DE" dirty="0"/>
            </a:br>
            <a:r>
              <a:rPr lang="de-DE" b="1" dirty="0"/>
              <a:t>verteilten Systems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Middleware: </a:t>
            </a:r>
          </a:p>
          <a:p>
            <a:pPr lvl="1"/>
            <a:r>
              <a:rPr lang="de-DE" b="1" dirty="0"/>
              <a:t>Software</a:t>
            </a:r>
            <a:r>
              <a:rPr lang="de-DE" dirty="0"/>
              <a:t>, die auf einem Betriebssystem aufsetzt, </a:t>
            </a:r>
          </a:p>
          <a:p>
            <a:pPr lvl="1"/>
            <a:r>
              <a:rPr lang="de-DE" dirty="0"/>
              <a:t>und dem Benutzer das verteilte System in einer bestimmten </a:t>
            </a:r>
            <a:r>
              <a:rPr lang="de-DE" b="1" dirty="0"/>
              <a:t>einheitlichen Sichtweise</a:t>
            </a:r>
            <a:r>
              <a:rPr lang="de-DE" dirty="0"/>
              <a:t> präsentiert </a:t>
            </a:r>
            <a:r>
              <a:rPr lang="de-DE" dirty="0">
                <a:sym typeface="Wingdings"/>
              </a:rPr>
              <a:t> Transparenz &amp; Zusammenhalt</a:t>
            </a:r>
          </a:p>
          <a:p>
            <a:pPr lvl="1"/>
            <a:r>
              <a:rPr lang="de-DE" dirty="0">
                <a:sym typeface="Wingdings"/>
              </a:rPr>
              <a:t>Das System veranlasst die Kommunikation!</a:t>
            </a:r>
            <a:endParaRPr lang="de-DE" dirty="0"/>
          </a:p>
          <a:p>
            <a:r>
              <a:rPr lang="de-DE" b="1" dirty="0"/>
              <a:t>Kohärenz</a:t>
            </a:r>
            <a:r>
              <a:rPr lang="de-DE" dirty="0"/>
              <a:t>: Zusammenhang</a:t>
            </a:r>
            <a:br>
              <a:rPr lang="de-DE" dirty="0"/>
            </a:br>
            <a:r>
              <a:rPr lang="de-DE" dirty="0"/>
              <a:t>lat. </a:t>
            </a:r>
            <a:r>
              <a:rPr lang="de-DE" dirty="0" err="1"/>
              <a:t>cohaerere</a:t>
            </a:r>
            <a:r>
              <a:rPr lang="de-DE" dirty="0"/>
              <a:t> (zusammenhängen)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dirty="0"/>
              <a:t>Anmerkung</a:t>
            </a:r>
            <a:r>
              <a:rPr lang="de-DE" dirty="0"/>
              <a:t>: Die Kohärenz, die einheitliche Sichtweise, und die zugehörige Software fehlen in einem Rechnernetz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917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Quiz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Wer ist für den Datentransfer</a:t>
            </a:r>
          </a:p>
          <a:p>
            <a:pPr lvl="1"/>
            <a:r>
              <a:rPr lang="de-DE" dirty="0"/>
              <a:t>in einem Rechnernetz</a:t>
            </a:r>
          </a:p>
          <a:p>
            <a:pPr lvl="1"/>
            <a:r>
              <a:rPr lang="de-DE" dirty="0"/>
              <a:t>in einem verteilten System</a:t>
            </a:r>
          </a:p>
          <a:p>
            <a:r>
              <a:rPr lang="de-DE" dirty="0"/>
              <a:t>verantwortlich?</a:t>
            </a:r>
          </a:p>
          <a:p>
            <a:r>
              <a:rPr lang="de-DE" dirty="0"/>
              <a:t>Ist </a:t>
            </a:r>
          </a:p>
          <a:p>
            <a:pPr lvl="1"/>
            <a:r>
              <a:rPr lang="de-DE" dirty="0"/>
              <a:t>das World Wide Web </a:t>
            </a:r>
          </a:p>
          <a:p>
            <a:pPr lvl="1"/>
            <a:r>
              <a:rPr lang="de-DE" dirty="0"/>
              <a:t>SETI@HOME (</a:t>
            </a:r>
            <a:r>
              <a:rPr lang="de-DE" dirty="0">
                <a:hlinkClick r:id="rId2"/>
              </a:rPr>
              <a:t>http://setiathome.ssl.berkeley.edu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das ARPANET </a:t>
            </a:r>
          </a:p>
          <a:p>
            <a:pPr lvl="1"/>
            <a:r>
              <a:rPr lang="de-DE" dirty="0"/>
              <a:t>das X-WIN</a:t>
            </a:r>
          </a:p>
          <a:p>
            <a:pPr lvl="1"/>
            <a:r>
              <a:rPr lang="de-DE" dirty="0"/>
              <a:t>Amazon</a:t>
            </a:r>
          </a:p>
          <a:p>
            <a:r>
              <a:rPr lang="de-DE" dirty="0"/>
              <a:t>ein Rechnernetz oder ein verteiltes System?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36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Beschlussempfehlung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3" y="1825625"/>
            <a:ext cx="7636454" cy="435133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385308" y="0"/>
            <a:ext cx="575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http://dip21.bundestag.de/dip21/</a:t>
            </a:r>
            <a:r>
              <a:rPr lang="de-DE" dirty="0" err="1"/>
              <a:t>btd</a:t>
            </a:r>
            <a:r>
              <a:rPr lang="de-DE" dirty="0"/>
              <a:t>/18/118/1811808.pdf</a:t>
            </a:r>
          </a:p>
        </p:txBody>
      </p:sp>
    </p:spTree>
    <p:extLst>
      <p:ext uri="{BB962C8B-B14F-4D97-AF65-F5344CB8AC3E}">
        <p14:creationId xmlns:p14="http://schemas.microsoft.com/office/powerpoint/2010/main" val="18595298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Rechnernetz oder verteiltes System? </a:t>
            </a:r>
            <a:r>
              <a:rPr lang="de-DE" b="1" dirty="0"/>
              <a:t>MVG </a:t>
            </a:r>
            <a:r>
              <a:rPr lang="de-DE" b="1" dirty="0" err="1"/>
              <a:t>Fahrinfo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49" y="1825625"/>
            <a:ext cx="4937961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Fahrplanauskunft für München</a:t>
            </a:r>
          </a:p>
          <a:p>
            <a:endParaRPr lang="de-DE" dirty="0"/>
          </a:p>
          <a:p>
            <a:r>
              <a:rPr lang="de-DE" dirty="0"/>
              <a:t>Kohärente Sichtweise </a:t>
            </a:r>
            <a:r>
              <a:rPr lang="mr-IN" dirty="0"/>
              <a:t>–</a:t>
            </a:r>
            <a:r>
              <a:rPr lang="de-DE" dirty="0"/>
              <a:t> Benutzerschnittstelle der App</a:t>
            </a:r>
          </a:p>
          <a:p>
            <a:r>
              <a:rPr lang="de-DE" dirty="0"/>
              <a:t>Software-System, das verschiedene Rechnernetze verwendet</a:t>
            </a:r>
          </a:p>
          <a:p>
            <a:r>
              <a:rPr lang="de-DE" dirty="0"/>
              <a:t>Kommunikation/Datentransfer wird vom System veranlasst, nicht vom Benutzer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50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10" y="1161815"/>
            <a:ext cx="2529879" cy="449981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98391" y="5796562"/>
            <a:ext cx="3953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/>
              <a:t>https://</a:t>
            </a:r>
            <a:r>
              <a:rPr lang="de-DE" sz="1200" dirty="0" err="1"/>
              <a:t>www.mvg.de</a:t>
            </a:r>
            <a:r>
              <a:rPr lang="de-DE" sz="1200" dirty="0"/>
              <a:t>/</a:t>
            </a:r>
            <a:r>
              <a:rPr lang="de-DE" sz="1200" dirty="0" err="1"/>
              <a:t>services</a:t>
            </a:r>
            <a:r>
              <a:rPr lang="de-DE" sz="1200" dirty="0"/>
              <a:t>/mobile-services/</a:t>
            </a:r>
            <a:r>
              <a:rPr lang="de-DE" sz="1200" dirty="0" err="1"/>
              <a:t>fahrinfo.html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63083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Rechnernetz oder verteiltes System? </a:t>
            </a:r>
            <a:r>
              <a:rPr lang="de-DE" b="1" dirty="0"/>
              <a:t>X-</a:t>
            </a:r>
            <a:r>
              <a:rPr lang="de-DE" b="1" dirty="0" err="1"/>
              <a:t>Win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1" y="1825625"/>
            <a:ext cx="2980824" cy="4351338"/>
          </a:xfrm>
        </p:spPr>
        <p:txBody>
          <a:bodyPr/>
          <a:lstStyle/>
          <a:p>
            <a:r>
              <a:rPr lang="de-DE" dirty="0"/>
              <a:t>Kohärente</a:t>
            </a:r>
            <a:br>
              <a:rPr lang="de-DE" dirty="0"/>
            </a:br>
            <a:r>
              <a:rPr lang="de-DE" dirty="0"/>
              <a:t>Sichtweise?</a:t>
            </a:r>
          </a:p>
          <a:p>
            <a:r>
              <a:rPr lang="de-DE" dirty="0"/>
              <a:t>Software-</a:t>
            </a:r>
            <a:br>
              <a:rPr lang="de-DE" dirty="0"/>
            </a:br>
            <a:r>
              <a:rPr lang="de-DE" dirty="0"/>
              <a:t>System?</a:t>
            </a:r>
          </a:p>
          <a:p>
            <a:endParaRPr lang="de-DE" dirty="0"/>
          </a:p>
          <a:p>
            <a:r>
              <a:rPr lang="de-DE" dirty="0"/>
              <a:t>Wer initiiert den</a:t>
            </a:r>
            <a:br>
              <a:rPr lang="de-DE" dirty="0"/>
            </a:br>
            <a:r>
              <a:rPr lang="de-DE" dirty="0"/>
              <a:t>Datentransfer?</a:t>
            </a:r>
            <a:br>
              <a:rPr lang="de-DE" dirty="0"/>
            </a:br>
            <a:r>
              <a:rPr lang="de-DE" dirty="0"/>
              <a:t>System oder </a:t>
            </a:r>
            <a:br>
              <a:rPr lang="de-DE" dirty="0"/>
            </a:br>
            <a:r>
              <a:rPr lang="de-DE" dirty="0"/>
              <a:t>Nutzer?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51</a:t>
            </a:fld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979" y="1637976"/>
            <a:ext cx="5217854" cy="47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Rechnernetz oder verteiltes System? </a:t>
            </a:r>
            <a:r>
              <a:rPr lang="de-DE" b="1" dirty="0"/>
              <a:t>World Wide Web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Wikipedia: „</a:t>
            </a:r>
            <a:r>
              <a:rPr lang="de-DE" i="1" dirty="0"/>
              <a:t>Das World Wide Web ist ein über das Internet abrufbares System von elektronischen Hypertext-Dokumenten, sog. Webseiten</a:t>
            </a:r>
            <a:r>
              <a:rPr lang="de-DE" dirty="0"/>
              <a:t>“</a:t>
            </a:r>
          </a:p>
          <a:p>
            <a:pPr marL="0" indent="0" algn="r">
              <a:buNone/>
            </a:pPr>
            <a:r>
              <a:rPr lang="de-DE" sz="1800" dirty="0"/>
              <a:t>https://</a:t>
            </a:r>
            <a:r>
              <a:rPr lang="de-DE" sz="1800" dirty="0" err="1"/>
              <a:t>de.wikipedia.org</a:t>
            </a:r>
            <a:r>
              <a:rPr lang="de-DE" sz="1800" dirty="0"/>
              <a:t>/</a:t>
            </a:r>
            <a:r>
              <a:rPr lang="de-DE" sz="1800" dirty="0" err="1"/>
              <a:t>wiki</a:t>
            </a:r>
            <a:r>
              <a:rPr lang="de-DE" sz="1800" dirty="0"/>
              <a:t>/</a:t>
            </a:r>
            <a:r>
              <a:rPr lang="de-DE" sz="1800" dirty="0" err="1"/>
              <a:t>World_Wide_Web</a:t>
            </a:r>
            <a:endParaRPr lang="de-DE" sz="1800" dirty="0"/>
          </a:p>
          <a:p>
            <a:pPr lvl="1"/>
            <a:endParaRPr lang="de-DE" dirty="0"/>
          </a:p>
          <a:p>
            <a:pPr lvl="1"/>
            <a:r>
              <a:rPr lang="de-DE" dirty="0"/>
              <a:t>Kohärente Sichtweise: alles ist ein Dokument (Webseite)</a:t>
            </a:r>
          </a:p>
          <a:p>
            <a:pPr lvl="1"/>
            <a:r>
              <a:rPr lang="de-DE" dirty="0"/>
              <a:t>Software-System: setzt auf ein Netz (Internet) auf</a:t>
            </a:r>
          </a:p>
          <a:p>
            <a:pPr lvl="1"/>
            <a:r>
              <a:rPr lang="de-DE" dirty="0"/>
              <a:t>Kommunikation/Datentransfer wird vom System veranlasst, nicht vom Benutzer</a:t>
            </a:r>
          </a:p>
          <a:p>
            <a:pPr lvl="1"/>
            <a:r>
              <a:rPr lang="de-DE" b="1" dirty="0"/>
              <a:t>Aber</a:t>
            </a:r>
            <a:r>
              <a:rPr lang="de-DE" dirty="0"/>
              <a:t>: URL (Uniform </a:t>
            </a:r>
            <a:r>
              <a:rPr lang="de-DE" dirty="0" err="1"/>
              <a:t>Resource</a:t>
            </a:r>
            <a:r>
              <a:rPr lang="de-DE" dirty="0"/>
              <a:t> Locator) identifiziert</a:t>
            </a:r>
          </a:p>
          <a:p>
            <a:pPr lvl="2"/>
            <a:r>
              <a:rPr lang="de-DE" dirty="0"/>
              <a:t>Zugriffsmethode (Protokoll)</a:t>
            </a:r>
          </a:p>
          <a:p>
            <a:pPr lvl="2"/>
            <a:r>
              <a:rPr lang="de-DE" dirty="0"/>
              <a:t>Ort der Ressource (Host)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702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Kapitel 1.2</a:t>
            </a:r>
            <a:br>
              <a:rPr lang="de-DE" dirty="0"/>
            </a:br>
            <a:r>
              <a:rPr lang="de-DE" dirty="0"/>
              <a:t>Das ISO/OSI-Referenzmodell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(Engl. Open Systems Interconnection Model)</a:t>
            </a:r>
          </a:p>
          <a:p>
            <a:endParaRPr lang="de-DE" dirty="0"/>
          </a:p>
          <a:p>
            <a:r>
              <a:rPr lang="de-DE" dirty="0"/>
              <a:t>ISO - Internationale Organisation für Normung, Genf, Schweiz</a:t>
            </a:r>
            <a:br>
              <a:rPr lang="de-DE" dirty="0"/>
            </a:br>
            <a:r>
              <a:rPr lang="de-DE" dirty="0"/>
              <a:t>(Engl. International </a:t>
            </a:r>
            <a:r>
              <a:rPr lang="de-DE" dirty="0" err="1"/>
              <a:t>Organization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Standardization</a:t>
            </a:r>
            <a:r>
              <a:rPr lang="de-DE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926" y="5425926"/>
            <a:ext cx="1432074" cy="14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867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2659" y="365126"/>
            <a:ext cx="7962691" cy="1325563"/>
          </a:xfrm>
        </p:spPr>
        <p:txBody>
          <a:bodyPr/>
          <a:lstStyle/>
          <a:p>
            <a:r>
              <a:rPr lang="de-DE" dirty="0"/>
              <a:t>Definition: ISO/OSI-Modell (1/2)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90654" y="1567543"/>
            <a:ext cx="7886700" cy="4788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Das ISO/OSI-Modell (engl.: Open Systems Interconnection Model)</a:t>
            </a:r>
            <a:r>
              <a:rPr lang="de-DE" i="1" dirty="0"/>
              <a:t> </a:t>
            </a:r>
            <a:r>
              <a:rPr lang="de-DE" dirty="0"/>
              <a:t>ist ein </a:t>
            </a:r>
            <a:r>
              <a:rPr lang="de-DE" i="1" dirty="0"/>
              <a:t>Referenzmodell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(ein allgemeines Modell für eine Klasse von Sachverhalten),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welches den Nachrichtenaustausch in einem Telekommunikationsnetz mit Hilfe einer </a:t>
            </a:r>
            <a:r>
              <a:rPr lang="de-DE" i="1" dirty="0"/>
              <a:t>Schichtenarchitektur</a:t>
            </a:r>
            <a:r>
              <a:rPr lang="de-DE" dirty="0"/>
              <a:t> (das Modell enthält sieben wohldefinierte aufeinander aufbauende Abstraktionsschichten) analysiert und strukturiert.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7" name="Regelmäßiges Fünfeck 6"/>
          <p:cNvSpPr/>
          <p:nvPr/>
        </p:nvSpPr>
        <p:spPr>
          <a:xfrm>
            <a:off x="8266644" y="-1"/>
            <a:ext cx="877356" cy="913657"/>
          </a:xfrm>
          <a:prstGeom prst="pent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WH</a:t>
            </a:r>
          </a:p>
        </p:txBody>
      </p:sp>
    </p:spTree>
    <p:extLst>
      <p:ext uri="{BB962C8B-B14F-4D97-AF65-F5344CB8AC3E}">
        <p14:creationId xmlns:p14="http://schemas.microsoft.com/office/powerpoint/2010/main" val="635448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2659" y="365126"/>
            <a:ext cx="7962691" cy="1325563"/>
          </a:xfrm>
        </p:spPr>
        <p:txBody>
          <a:bodyPr/>
          <a:lstStyle/>
          <a:p>
            <a:r>
              <a:rPr lang="de-DE" dirty="0"/>
              <a:t>Definition: ISO/OSI-Modell (2/2)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90654" y="1567543"/>
            <a:ext cx="7886700" cy="4788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...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Auf einzelnen Schichten anfallende Aufgaben können somit unabhängig von den Anforderungen anderer Schichten (mithilfe von </a:t>
            </a:r>
            <a:r>
              <a:rPr lang="de-DE" i="1" dirty="0"/>
              <a:t>Protokollen</a:t>
            </a:r>
            <a:r>
              <a:rPr lang="de-DE" dirty="0"/>
              <a:t>) charakterisiert und gelöst werden. </a:t>
            </a:r>
          </a:p>
          <a:p>
            <a:pPr marL="0" indent="0">
              <a:buNone/>
            </a:pPr>
            <a:endParaRPr lang="de-DE" i="1" dirty="0"/>
          </a:p>
          <a:p>
            <a:pPr marL="0" indent="0">
              <a:buNone/>
            </a:pPr>
            <a:r>
              <a:rPr lang="de-DE" i="1" dirty="0"/>
              <a:t>Protokolle</a:t>
            </a:r>
            <a:r>
              <a:rPr lang="de-DE" dirty="0"/>
              <a:t> benachbarter Schichten können über wohldefinierte </a:t>
            </a:r>
            <a:r>
              <a:rPr lang="de-DE" i="1" dirty="0"/>
              <a:t>Schnittstellen</a:t>
            </a:r>
            <a:r>
              <a:rPr lang="de-DE" dirty="0"/>
              <a:t> interagieren.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539725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Nomenklatur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6109"/>
            <a:ext cx="7886700" cy="4780242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Der volle Name im deutschen Sprachraum lautet </a:t>
            </a:r>
            <a:br>
              <a:rPr lang="de-DE" dirty="0"/>
            </a:br>
            <a:r>
              <a:rPr lang="de-DE" dirty="0"/>
              <a:t>„</a:t>
            </a:r>
            <a:r>
              <a:rPr lang="de-DE" b="1" dirty="0"/>
              <a:t>ISO/OSI-Referenzmodell</a:t>
            </a:r>
            <a:r>
              <a:rPr lang="de-DE" dirty="0"/>
              <a:t>“. Aus Platzgründen beschränken wir uns auf „ISO/OSI-Modell“.</a:t>
            </a:r>
          </a:p>
          <a:p>
            <a:r>
              <a:rPr lang="de-DE" dirty="0"/>
              <a:t>Im englischen Sprachraum ist auch einfach nur </a:t>
            </a:r>
            <a:br>
              <a:rPr lang="de-DE" dirty="0"/>
            </a:br>
            <a:r>
              <a:rPr lang="de-DE" dirty="0"/>
              <a:t>„OSI-Model“ in der Literatur anzutreffen.</a:t>
            </a:r>
          </a:p>
          <a:p>
            <a:r>
              <a:rPr lang="de-DE" dirty="0"/>
              <a:t>Die offizielle Bezeichnung des aktuellen Standards ist „ISO/IEC 7498“.</a:t>
            </a:r>
          </a:p>
          <a:p>
            <a:r>
              <a:rPr lang="de-DE" dirty="0"/>
              <a:t>Der Begriff „OSI“ (engl.: Open Systems Interconnection) enthält das Ziel des Modells, Informationssysteme verschiedener Hersteller zur Zusammenarbeit (</a:t>
            </a:r>
            <a:r>
              <a:rPr lang="de-DE" i="1" dirty="0" err="1"/>
              <a:t>interconnection</a:t>
            </a:r>
            <a:r>
              <a:rPr lang="de-DE" dirty="0"/>
              <a:t>) zu befähigen.</a:t>
            </a:r>
          </a:p>
          <a:p>
            <a:r>
              <a:rPr lang="de-DE" dirty="0"/>
              <a:t>Eine weitere Bezeichnung, die in der Literatur oft anzutreffen ist, lautet: „ISO/OSI-Schichtenmodell“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42024539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OSI – Open System Interconnection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b="1" dirty="0"/>
              <a:t>Offenheit</a:t>
            </a:r>
            <a:r>
              <a:rPr lang="de-DE" dirty="0"/>
              <a:t>: Warum ist das System offen?</a:t>
            </a:r>
          </a:p>
          <a:p>
            <a:pPr marL="457200" lvl="1" indent="0">
              <a:buNone/>
            </a:pPr>
            <a:r>
              <a:rPr lang="de-DE" dirty="0"/>
              <a:t>OSI ist „offen“, weil es erlaubt, dass unterschiedliche Systeme zusammengeschaltet werden können – solange sie sich an die Protokolle und Schnittstellen halten.</a:t>
            </a:r>
          </a:p>
          <a:p>
            <a:r>
              <a:rPr lang="de-DE" b="1" dirty="0"/>
              <a:t>Transparenz</a:t>
            </a:r>
            <a:r>
              <a:rPr lang="de-DE" dirty="0"/>
              <a:t>: Warum ist das System transparent?</a:t>
            </a:r>
          </a:p>
          <a:p>
            <a:pPr marL="457200" lvl="1" indent="0">
              <a:buNone/>
            </a:pPr>
            <a:r>
              <a:rPr lang="de-DE" dirty="0"/>
              <a:t>Teile des Modells sind vorhanden, aber „unsichtbar“, und werden daher vom Benutzer nicht wahrgenommen. </a:t>
            </a:r>
          </a:p>
          <a:p>
            <a:pPr marL="457200" lvl="1" indent="0">
              <a:buNone/>
            </a:pPr>
            <a:r>
              <a:rPr lang="de-DE" dirty="0"/>
              <a:t>Ein Protokoll kommuniziert „virtuell“ mit der gleichen Gegenstelle beim Kommunikationspartner.</a:t>
            </a:r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Achtung</a:t>
            </a:r>
            <a:r>
              <a:rPr lang="de-DE" dirty="0"/>
              <a:t>: Transparenz in der IT-Sicherheit und im Datenschutz werden teilweise gegenteilig verwendet!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904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Definitionen OSI-Referenzmodell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Protokoll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r>
              <a:rPr lang="de-DE" dirty="0"/>
              <a:t>Dienst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r>
              <a:rPr lang="de-DE" dirty="0"/>
              <a:t>Schnittstelle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805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Definition: Protokoll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 </a:t>
            </a:r>
            <a:r>
              <a:rPr lang="de-DE" b="1" dirty="0"/>
              <a:t>Protokoll</a:t>
            </a:r>
            <a:r>
              <a:rPr lang="de-DE" dirty="0"/>
              <a:t> (engl.: Protocol) ist eine Spezifikation (bzw. Vereinbarung) der Regeln, nach denen ein gegebener Informationsaustausch (eine gegebene Kommunikation) stattfindet. Insbesondere werden Syntax, Semantik und Synchronisationsverhalten einzelner </a:t>
            </a:r>
            <a:r>
              <a:rPr lang="de-DE" i="1" dirty="0"/>
              <a:t>Nachrichten</a:t>
            </a:r>
            <a:r>
              <a:rPr lang="de-DE" dirty="0"/>
              <a:t> festgelegt.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Anmerkung: Im Kontext von Rechnernetzen spricht man vom </a:t>
            </a:r>
            <a:r>
              <a:rPr lang="de-DE" i="1" dirty="0"/>
              <a:t>Netzprotokoll</a:t>
            </a:r>
            <a:r>
              <a:rPr lang="de-DE" dirty="0"/>
              <a:t>, im allgemeinem Kontext vom </a:t>
            </a:r>
            <a:r>
              <a:rPr lang="de-DE" i="1" dirty="0"/>
              <a:t>Telekommunikationsprotokoll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59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4185237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Telekommunikationsgesetz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413614"/>
            <a:ext cx="7886700" cy="1344399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186839" y="0"/>
            <a:ext cx="695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https://</a:t>
            </a:r>
            <a:r>
              <a:rPr lang="de-DE" dirty="0" err="1"/>
              <a:t>www.gesetze</a:t>
            </a:r>
            <a:r>
              <a:rPr lang="de-DE" dirty="0"/>
              <a:t>-im-</a:t>
            </a:r>
            <a:r>
              <a:rPr lang="de-DE" dirty="0" err="1"/>
              <a:t>internet.de</a:t>
            </a:r>
            <a:r>
              <a:rPr lang="de-DE" dirty="0"/>
              <a:t>/bundesrecht/tkg_2004/</a:t>
            </a:r>
            <a:r>
              <a:rPr lang="de-DE" dirty="0" err="1"/>
              <a:t>gesamt.pdf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20751"/>
            <a:ext cx="7886700" cy="19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1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Definition: Dienst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Ein </a:t>
            </a:r>
            <a:r>
              <a:rPr lang="de-DE" b="1" dirty="0"/>
              <a:t>Dienst</a:t>
            </a:r>
            <a:r>
              <a:rPr lang="de-DE" dirty="0"/>
              <a:t> (engl.: Service) ist eine Menge primitiver Operationen die ein Diensterbringer (Im Folgenden allgemein eine Schicht des ISO/OSI-Modells) seinen Nutzern (allgemein die ISO/OSI-Schicht über der die den Dienst erbringt) zur Verwendung bereitstellt.</a:t>
            </a:r>
          </a:p>
          <a:p>
            <a:pPr marL="0" indent="0">
              <a:buNone/>
            </a:pPr>
            <a:r>
              <a:rPr lang="de-DE" dirty="0"/>
              <a:t>Das Dienstkonzept ist von der konkreten Implementierung der Operationen, die bereitgestellt werden, unabhängig. Die Implementierung der </a:t>
            </a:r>
            <a:r>
              <a:rPr lang="de-DE" i="1" dirty="0"/>
              <a:t>Dienstprimitive</a:t>
            </a:r>
            <a:r>
              <a:rPr lang="de-DE" dirty="0"/>
              <a:t> wird in </a:t>
            </a:r>
            <a:r>
              <a:rPr lang="de-DE" i="1" dirty="0"/>
              <a:t>Protokollen</a:t>
            </a:r>
            <a:r>
              <a:rPr lang="de-DE" dirty="0"/>
              <a:t> spezifiziert.</a:t>
            </a:r>
          </a:p>
          <a:p>
            <a:r>
              <a:rPr lang="en-IE" dirty="0" err="1"/>
              <a:t>Vgl</a:t>
            </a:r>
            <a:r>
              <a:rPr lang="en-IE" dirty="0"/>
              <a:t>. Andrew S Tanenbaum and David J. </a:t>
            </a:r>
            <a:r>
              <a:rPr lang="en-IE" dirty="0" err="1"/>
              <a:t>Wetherall</a:t>
            </a:r>
            <a:r>
              <a:rPr lang="en-IE" dirty="0"/>
              <a:t>, in Computer Networks (5th Edition)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11755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Definition: Schnittstelle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Die </a:t>
            </a:r>
            <a:r>
              <a:rPr lang="de-DE" b="1" dirty="0"/>
              <a:t>Schnittstelle</a:t>
            </a:r>
            <a:r>
              <a:rPr lang="de-DE" dirty="0"/>
              <a:t> (engl.: Interface) einer Schicht teilt den darüber liegenden Prozessen mit, wie auf die angebotenen Dienste zugegriffen werden kann.</a:t>
            </a:r>
          </a:p>
          <a:p>
            <a:pPr marL="0" indent="0">
              <a:buNone/>
            </a:pPr>
            <a:r>
              <a:rPr lang="de-DE" b="1" dirty="0"/>
              <a:t>Vorsicht</a:t>
            </a:r>
            <a:r>
              <a:rPr lang="de-DE" dirty="0"/>
              <a:t>: Das Wort „Schnittstelle“ wird im Kapitel 1.6 in einem anderem Sinne verwendet. „Schnittstelle“, so wie hier definiert entspricht dem dortigem „</a:t>
            </a:r>
            <a:r>
              <a:rPr lang="de-DE" i="1" dirty="0"/>
              <a:t>Service Access Point (SAP)</a:t>
            </a:r>
            <a:r>
              <a:rPr lang="de-DE" dirty="0"/>
              <a:t>“.</a:t>
            </a:r>
          </a:p>
          <a:p>
            <a:pPr marL="0" indent="0">
              <a:buNone/>
            </a:pPr>
            <a:endParaRPr lang="de-DE" dirty="0"/>
          </a:p>
          <a:p>
            <a:r>
              <a:rPr lang="en-IE" dirty="0" err="1"/>
              <a:t>Vgl</a:t>
            </a:r>
            <a:r>
              <a:rPr lang="en-IE" dirty="0"/>
              <a:t>. Andrew S Tanenbaum and David J. </a:t>
            </a:r>
            <a:r>
              <a:rPr lang="en-IE" dirty="0" err="1"/>
              <a:t>Wetherall</a:t>
            </a:r>
            <a:r>
              <a:rPr lang="en-IE" dirty="0"/>
              <a:t>, in Computer Networks (5th Edition)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881957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Definitionen OSI-Referenzmodell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Protokoll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spezifiziert die Regeln zur Durchführung einer Kommunikation</a:t>
            </a:r>
          </a:p>
          <a:p>
            <a:r>
              <a:rPr lang="de-DE" b="1" dirty="0"/>
              <a:t>Dienst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stellt eine Menge primitiver Operationen eines Diensterbringers den Nutzern zur Verwendung bereit</a:t>
            </a:r>
          </a:p>
          <a:p>
            <a:r>
              <a:rPr lang="de-DE" b="1" dirty="0"/>
              <a:t>Schnittstelle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regelt den Zugriff auf den jeweiligen Dienst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967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hteck 69"/>
          <p:cNvSpPr/>
          <p:nvPr/>
        </p:nvSpPr>
        <p:spPr>
          <a:xfrm>
            <a:off x="575759" y="2816214"/>
            <a:ext cx="2875278" cy="34993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de-DE" dirty="0"/>
              <a:t>Transport System</a:t>
            </a:r>
          </a:p>
        </p:txBody>
      </p:sp>
      <p:sp>
        <p:nvSpPr>
          <p:cNvPr id="6" name="Rechteck 5"/>
          <p:cNvSpPr/>
          <p:nvPr/>
        </p:nvSpPr>
        <p:spPr>
          <a:xfrm>
            <a:off x="582117" y="476311"/>
            <a:ext cx="2875278" cy="23286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de-DE" dirty="0" err="1"/>
              <a:t>Application</a:t>
            </a:r>
            <a:r>
              <a:rPr lang="de-DE" dirty="0"/>
              <a:t> System</a:t>
            </a:r>
          </a:p>
        </p:txBody>
      </p:sp>
      <p:sp>
        <p:nvSpPr>
          <p:cNvPr id="7" name="Rechteck 6"/>
          <p:cNvSpPr/>
          <p:nvPr/>
        </p:nvSpPr>
        <p:spPr>
          <a:xfrm>
            <a:off x="5456280" y="5815838"/>
            <a:ext cx="3099957" cy="363297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Medium</a:t>
            </a:r>
          </a:p>
        </p:txBody>
      </p:sp>
      <p:sp>
        <p:nvSpPr>
          <p:cNvPr id="9" name="Rechteck 8"/>
          <p:cNvSpPr/>
          <p:nvPr/>
        </p:nvSpPr>
        <p:spPr>
          <a:xfrm>
            <a:off x="1516434" y="4308470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Data Link Layer</a:t>
            </a:r>
          </a:p>
        </p:txBody>
      </p:sp>
      <p:sp>
        <p:nvSpPr>
          <p:cNvPr id="10" name="Rechteck 9"/>
          <p:cNvSpPr/>
          <p:nvPr/>
        </p:nvSpPr>
        <p:spPr>
          <a:xfrm>
            <a:off x="1516434" y="2047418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Session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11" name="Rechteck 10"/>
          <p:cNvSpPr/>
          <p:nvPr/>
        </p:nvSpPr>
        <p:spPr>
          <a:xfrm>
            <a:off x="1516434" y="3554786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516434" y="2801102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Transport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13" name="Rechteck 12"/>
          <p:cNvSpPr/>
          <p:nvPr/>
        </p:nvSpPr>
        <p:spPr>
          <a:xfrm>
            <a:off x="1516434" y="1293734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Presentation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14" name="Rechteck 13"/>
          <p:cNvSpPr/>
          <p:nvPr/>
        </p:nvSpPr>
        <p:spPr>
          <a:xfrm>
            <a:off x="1516434" y="540050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Application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22" name="Rechteck 21"/>
          <p:cNvSpPr/>
          <p:nvPr/>
        </p:nvSpPr>
        <p:spPr>
          <a:xfrm>
            <a:off x="1516433" y="3852535"/>
            <a:ext cx="17601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</a:pPr>
            <a:r>
              <a:rPr lang="de-DE" dirty="0">
                <a:solidFill>
                  <a:schemeClr val="tx1"/>
                </a:solidFill>
              </a:rPr>
              <a:t>Network Layer</a:t>
            </a:r>
          </a:p>
        </p:txBody>
      </p:sp>
      <p:sp>
        <p:nvSpPr>
          <p:cNvPr id="4" name="Rechteck 3"/>
          <p:cNvSpPr/>
          <p:nvPr/>
        </p:nvSpPr>
        <p:spPr>
          <a:xfrm>
            <a:off x="1516434" y="5815838"/>
            <a:ext cx="3099957" cy="363297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Medium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518548" y="4692547"/>
            <a:ext cx="1758075" cy="39368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</a:pPr>
            <a:r>
              <a:rPr lang="de-DE" sz="1600" dirty="0"/>
              <a:t>Medium Access I.</a:t>
            </a:r>
          </a:p>
        </p:txBody>
      </p:sp>
      <p:sp>
        <p:nvSpPr>
          <p:cNvPr id="31" name="Rechteck 30"/>
          <p:cNvSpPr/>
          <p:nvPr/>
        </p:nvSpPr>
        <p:spPr>
          <a:xfrm>
            <a:off x="3980203" y="4308470"/>
            <a:ext cx="2216727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Data Link Layer</a:t>
            </a:r>
          </a:p>
        </p:txBody>
      </p:sp>
      <p:sp>
        <p:nvSpPr>
          <p:cNvPr id="32" name="Rechteck 31"/>
          <p:cNvSpPr/>
          <p:nvPr/>
        </p:nvSpPr>
        <p:spPr>
          <a:xfrm>
            <a:off x="3980203" y="3554786"/>
            <a:ext cx="2216727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Rechteck 33"/>
          <p:cNvSpPr/>
          <p:nvPr/>
        </p:nvSpPr>
        <p:spPr>
          <a:xfrm>
            <a:off x="3980203" y="5062154"/>
            <a:ext cx="2216727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200000"/>
              </a:lnSpc>
            </a:pPr>
            <a:r>
              <a:rPr lang="de-DE" dirty="0" err="1">
                <a:solidFill>
                  <a:schemeClr val="tx1"/>
                </a:solidFill>
              </a:rPr>
              <a:t>Physical</a:t>
            </a:r>
            <a:r>
              <a:rPr lang="de-DE" dirty="0">
                <a:solidFill>
                  <a:schemeClr val="tx1"/>
                </a:solidFill>
              </a:rPr>
              <a:t> Layer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3937448" y="3510260"/>
            <a:ext cx="2186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Internetworking &amp; </a:t>
            </a:r>
            <a:r>
              <a:rPr lang="de-DE" sz="1400" dirty="0" err="1"/>
              <a:t>Relaying</a:t>
            </a:r>
            <a:endParaRPr lang="de-DE" sz="1400" dirty="0"/>
          </a:p>
        </p:txBody>
      </p:sp>
      <p:sp>
        <p:nvSpPr>
          <p:cNvPr id="36" name="Textfeld 35"/>
          <p:cNvSpPr txBox="1"/>
          <p:nvPr/>
        </p:nvSpPr>
        <p:spPr>
          <a:xfrm>
            <a:off x="3959036" y="3777397"/>
            <a:ext cx="2237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(De)-</a:t>
            </a:r>
            <a:r>
              <a:rPr lang="de-DE" sz="1400" dirty="0" err="1"/>
              <a:t>Enhancement</a:t>
            </a:r>
            <a:endParaRPr lang="de-DE" sz="1400" dirty="0"/>
          </a:p>
        </p:txBody>
      </p:sp>
      <p:sp>
        <p:nvSpPr>
          <p:cNvPr id="37" name="Textfeld 36"/>
          <p:cNvSpPr txBox="1"/>
          <p:nvPr/>
        </p:nvSpPr>
        <p:spPr>
          <a:xfrm>
            <a:off x="3937871" y="4011276"/>
            <a:ext cx="233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Subnet-dependent</a:t>
            </a:r>
            <a:r>
              <a:rPr lang="de-DE" sz="1400" dirty="0"/>
              <a:t> </a:t>
            </a:r>
            <a:r>
              <a:rPr lang="de-DE" sz="1400" dirty="0" err="1"/>
              <a:t>network</a:t>
            </a:r>
            <a:r>
              <a:rPr lang="de-DE" sz="1400" dirty="0"/>
              <a:t> I.</a:t>
            </a:r>
          </a:p>
        </p:txBody>
      </p:sp>
      <p:sp>
        <p:nvSpPr>
          <p:cNvPr id="45" name="Rechteck 44"/>
          <p:cNvSpPr/>
          <p:nvPr/>
        </p:nvSpPr>
        <p:spPr>
          <a:xfrm>
            <a:off x="6796046" y="2047418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Session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47" name="Rechteck 46"/>
          <p:cNvSpPr/>
          <p:nvPr/>
        </p:nvSpPr>
        <p:spPr>
          <a:xfrm>
            <a:off x="6796046" y="2801102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Transport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48" name="Rechteck 47"/>
          <p:cNvSpPr/>
          <p:nvPr/>
        </p:nvSpPr>
        <p:spPr>
          <a:xfrm>
            <a:off x="6796046" y="1293734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Presentation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49" name="Rechteck 48"/>
          <p:cNvSpPr/>
          <p:nvPr/>
        </p:nvSpPr>
        <p:spPr>
          <a:xfrm>
            <a:off x="6796046" y="540050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Application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grpSp>
        <p:nvGrpSpPr>
          <p:cNvPr id="62" name="Gruppierung 61"/>
          <p:cNvGrpSpPr/>
          <p:nvPr/>
        </p:nvGrpSpPr>
        <p:grpSpPr>
          <a:xfrm>
            <a:off x="6796045" y="3554786"/>
            <a:ext cx="1760192" cy="753684"/>
            <a:chOff x="6407965" y="3819402"/>
            <a:chExt cx="1760192" cy="753684"/>
          </a:xfrm>
        </p:grpSpPr>
        <p:sp>
          <p:nvSpPr>
            <p:cNvPr id="46" name="Rechteck 45"/>
            <p:cNvSpPr/>
            <p:nvPr/>
          </p:nvSpPr>
          <p:spPr>
            <a:xfrm>
              <a:off x="6407966" y="3819402"/>
              <a:ext cx="1760191" cy="7536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lnSpc>
                  <a:spcPct val="150000"/>
                </a:lnSpc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6407965" y="4117151"/>
              <a:ext cx="176019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de-DE" dirty="0">
                  <a:solidFill>
                    <a:schemeClr val="tx1"/>
                  </a:solidFill>
                </a:rPr>
                <a:t>Network Layer</a:t>
              </a:r>
            </a:p>
          </p:txBody>
        </p:sp>
      </p:grpSp>
      <p:sp>
        <p:nvSpPr>
          <p:cNvPr id="52" name="Rechteck 51"/>
          <p:cNvSpPr/>
          <p:nvPr/>
        </p:nvSpPr>
        <p:spPr>
          <a:xfrm>
            <a:off x="6796046" y="5062154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Physical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grpSp>
        <p:nvGrpSpPr>
          <p:cNvPr id="61" name="Gruppierung 60"/>
          <p:cNvGrpSpPr/>
          <p:nvPr/>
        </p:nvGrpSpPr>
        <p:grpSpPr>
          <a:xfrm>
            <a:off x="6721823" y="4308470"/>
            <a:ext cx="1834414" cy="754162"/>
            <a:chOff x="6333743" y="4573086"/>
            <a:chExt cx="1834414" cy="754162"/>
          </a:xfrm>
        </p:grpSpPr>
        <p:sp>
          <p:nvSpPr>
            <p:cNvPr id="44" name="Rechteck 43"/>
            <p:cNvSpPr/>
            <p:nvPr/>
          </p:nvSpPr>
          <p:spPr>
            <a:xfrm>
              <a:off x="6407966" y="4573086"/>
              <a:ext cx="1760191" cy="7536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54" name="Rechteck 53"/>
            <p:cNvSpPr/>
            <p:nvPr/>
          </p:nvSpPr>
          <p:spPr>
            <a:xfrm>
              <a:off x="6333743" y="4672053"/>
              <a:ext cx="95701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Data Link</a:t>
              </a:r>
            </a:p>
            <a:p>
              <a:r>
                <a:rPr lang="de-DE" sz="1600" dirty="0">
                  <a:solidFill>
                    <a:schemeClr val="tx1"/>
                  </a:solidFill>
                </a:rPr>
                <a:t>Layer</a:t>
              </a:r>
            </a:p>
          </p:txBody>
        </p:sp>
        <p:sp>
          <p:nvSpPr>
            <p:cNvPr id="55" name="Rechteck 54"/>
            <p:cNvSpPr/>
            <p:nvPr/>
          </p:nvSpPr>
          <p:spPr>
            <a:xfrm>
              <a:off x="7213600" y="4573086"/>
              <a:ext cx="954557" cy="3253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LLC</a:t>
              </a:r>
            </a:p>
          </p:txBody>
        </p:sp>
        <p:sp>
          <p:nvSpPr>
            <p:cNvPr id="56" name="Rechteck 55"/>
            <p:cNvSpPr/>
            <p:nvPr/>
          </p:nvSpPr>
          <p:spPr>
            <a:xfrm>
              <a:off x="7213600" y="4898482"/>
              <a:ext cx="954556" cy="4287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70000"/>
                </a:lnSpc>
              </a:pPr>
              <a:r>
                <a:rPr lang="de-DE" sz="1600" dirty="0">
                  <a:solidFill>
                    <a:schemeClr val="tx1"/>
                  </a:solidFill>
                </a:rPr>
                <a:t>Medium-</a:t>
              </a:r>
            </a:p>
            <a:p>
              <a:pPr>
                <a:lnSpc>
                  <a:spcPct val="70000"/>
                </a:lnSpc>
              </a:pPr>
              <a:r>
                <a:rPr lang="de-DE" sz="1600" dirty="0" err="1">
                  <a:solidFill>
                    <a:schemeClr val="tx1"/>
                  </a:solidFill>
                </a:rPr>
                <a:t>access</a:t>
              </a:r>
              <a:r>
                <a:rPr lang="de-DE" sz="1600" dirty="0">
                  <a:solidFill>
                    <a:schemeClr val="tx1"/>
                  </a:solidFill>
                </a:rPr>
                <a:t> I.</a:t>
              </a:r>
            </a:p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57" name="Textfeld 56"/>
          <p:cNvSpPr txBox="1"/>
          <p:nvPr/>
        </p:nvSpPr>
        <p:spPr>
          <a:xfrm>
            <a:off x="3718812" y="4000521"/>
            <a:ext cx="35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a,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3718812" y="3754895"/>
            <a:ext cx="36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b,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3718812" y="3472597"/>
            <a:ext cx="33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c,</a:t>
            </a:r>
          </a:p>
        </p:txBody>
      </p:sp>
      <p:sp>
        <p:nvSpPr>
          <p:cNvPr id="8" name="Rechteck 7"/>
          <p:cNvSpPr/>
          <p:nvPr/>
        </p:nvSpPr>
        <p:spPr>
          <a:xfrm>
            <a:off x="1516434" y="5062632"/>
            <a:ext cx="1760191" cy="75368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Physical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dirty="0">
                <a:solidFill>
                  <a:schemeClr val="tx1"/>
                </a:solidFill>
              </a:rPr>
              <a:t>Layer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>
            <a:off x="1516434" y="4064008"/>
            <a:ext cx="7039803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1516434" y="3833740"/>
            <a:ext cx="7039802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feld 65"/>
          <p:cNvSpPr txBox="1"/>
          <p:nvPr/>
        </p:nvSpPr>
        <p:spPr>
          <a:xfrm>
            <a:off x="1516433" y="174290"/>
            <a:ext cx="176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End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67" name="Textfeld 66"/>
          <p:cNvSpPr txBox="1"/>
          <p:nvPr/>
        </p:nvSpPr>
        <p:spPr>
          <a:xfrm>
            <a:off x="6788989" y="174290"/>
            <a:ext cx="176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End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68" name="Textfeld 67"/>
          <p:cNvSpPr txBox="1"/>
          <p:nvPr/>
        </p:nvSpPr>
        <p:spPr>
          <a:xfrm>
            <a:off x="3978563" y="3185454"/>
            <a:ext cx="221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Transit </a:t>
            </a:r>
            <a:r>
              <a:rPr lang="de-DE" dirty="0" err="1"/>
              <a:t>sytem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099310" y="702150"/>
            <a:ext cx="301660" cy="446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1099310" y="143670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099310" y="219527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1099310" y="295384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1099310" y="371241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1099310" y="447098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1099310" y="521191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038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/>
      <p:bldP spid="4" grpId="0" animBg="1"/>
      <p:bldP spid="25" grpId="0" animBg="1"/>
      <p:bldP spid="31" grpId="0" animBg="1"/>
      <p:bldP spid="32" grpId="0" animBg="1"/>
      <p:bldP spid="34" grpId="0" animBg="1"/>
      <p:bldP spid="35" grpId="0"/>
      <p:bldP spid="36" grpId="0"/>
      <p:bldP spid="37" grpId="0"/>
      <p:bldP spid="45" grpId="0" animBg="1"/>
      <p:bldP spid="47" grpId="0" animBg="1"/>
      <p:bldP spid="48" grpId="0" animBg="1"/>
      <p:bldP spid="49" grpId="0" animBg="1"/>
      <p:bldP spid="52" grpId="0" animBg="1"/>
      <p:bldP spid="57" grpId="0"/>
      <p:bldP spid="58" grpId="0"/>
      <p:bldP spid="59" grpId="0"/>
      <p:bldP spid="8" grpId="0" animBg="1"/>
      <p:bldP spid="66" grpId="0"/>
      <p:bldP spid="67" grpId="0"/>
      <p:bldP spid="68" grpId="0"/>
      <p:bldP spid="5" grpId="0"/>
      <p:bldP spid="51" grpId="0"/>
      <p:bldP spid="53" grpId="0"/>
      <p:bldP spid="63" grpId="0"/>
      <p:bldP spid="64" grpId="0"/>
      <p:bldP spid="65" grpId="0"/>
      <p:bldP spid="6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Schichten im ISO/OSI-Referenzmodell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Schicht 7: Anwendungsschicht</a:t>
            </a:r>
          </a:p>
          <a:p>
            <a:r>
              <a:rPr lang="de-DE" dirty="0"/>
              <a:t>Schicht 6: Darstellungsschicht</a:t>
            </a:r>
          </a:p>
          <a:p>
            <a:r>
              <a:rPr lang="de-DE" dirty="0"/>
              <a:t>Schicht 5: Sitzungsschicht / Kommunikationssteuerungssicht</a:t>
            </a:r>
          </a:p>
          <a:p>
            <a:r>
              <a:rPr lang="de-DE" dirty="0"/>
              <a:t>Schicht 4: Transportschicht</a:t>
            </a:r>
          </a:p>
          <a:p>
            <a:r>
              <a:rPr lang="de-DE" dirty="0"/>
              <a:t>Schicht 3: Vermittlungsschicht</a:t>
            </a:r>
          </a:p>
          <a:p>
            <a:r>
              <a:rPr lang="de-DE" dirty="0"/>
              <a:t>Schicht 2: Sicherungsschicht</a:t>
            </a:r>
          </a:p>
          <a:p>
            <a:r>
              <a:rPr lang="de-DE" dirty="0"/>
              <a:t>Schicht 1: Bitübertragungsschicht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911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 1: </a:t>
            </a:r>
            <a:r>
              <a:rPr lang="de-DE" b="1" dirty="0"/>
              <a:t>Bitübertragungsschicht</a:t>
            </a:r>
            <a:r>
              <a:rPr lang="de-DE" dirty="0"/>
              <a:t> (Engl.: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/>
              <a:t>Transparente Übertragung von Bits via </a:t>
            </a:r>
            <a:r>
              <a:rPr lang="de-DE" b="1" i="1" dirty="0"/>
              <a:t>Data </a:t>
            </a:r>
            <a:r>
              <a:rPr lang="de-DE" b="1" i="1" dirty="0" err="1"/>
              <a:t>Circuits</a:t>
            </a:r>
            <a:r>
              <a:rPr lang="de-DE" b="1" i="1" dirty="0"/>
              <a:t> </a:t>
            </a:r>
            <a:r>
              <a:rPr lang="de-DE" dirty="0"/>
              <a:t>(Bsp. Data Circuit: Das Wegstück Netzkarte, Ethernet Kabel, Router)</a:t>
            </a:r>
            <a:endParaRPr lang="de-DE" i="1" dirty="0"/>
          </a:p>
          <a:p>
            <a:r>
              <a:rPr lang="de-DE" b="1" dirty="0"/>
              <a:t>Darstellen von Daten auf dem physikalischen Medium</a:t>
            </a:r>
          </a:p>
          <a:p>
            <a:pPr lvl="1"/>
            <a:r>
              <a:rPr lang="de-DE" dirty="0"/>
              <a:t>mechanisch: Stecker, Pin-Belegung, Signalkodierung</a:t>
            </a:r>
          </a:p>
          <a:p>
            <a:pPr lvl="1"/>
            <a:r>
              <a:rPr lang="de-DE" dirty="0"/>
              <a:t>physikalisch: Signalkodierung, Modulation</a:t>
            </a:r>
          </a:p>
          <a:p>
            <a:pPr lvl="1"/>
            <a:r>
              <a:rPr lang="de-DE" dirty="0"/>
              <a:t>funktionell: Bedeutung der Pin-Belegung</a:t>
            </a:r>
          </a:p>
          <a:p>
            <a:r>
              <a:rPr lang="de-DE" dirty="0"/>
              <a:t>Festlegung der Übertragungsart</a:t>
            </a:r>
          </a:p>
          <a:p>
            <a:pPr lvl="1"/>
            <a:r>
              <a:rPr lang="de-DE" dirty="0"/>
              <a:t>Analog / Digital</a:t>
            </a:r>
          </a:p>
          <a:p>
            <a:pPr lvl="1"/>
            <a:r>
              <a:rPr lang="de-DE" dirty="0"/>
              <a:t>Synchron / Asynchron</a:t>
            </a:r>
          </a:p>
          <a:p>
            <a:pPr lvl="1"/>
            <a:r>
              <a:rPr lang="de-DE" dirty="0"/>
              <a:t>Seriell / Parallel</a:t>
            </a:r>
          </a:p>
          <a:p>
            <a:r>
              <a:rPr lang="de-DE" dirty="0"/>
              <a:t>Art der Modulation</a:t>
            </a:r>
          </a:p>
          <a:p>
            <a:r>
              <a:rPr lang="de-DE" dirty="0"/>
              <a:t>Beispiele: V.24 (Analog), X.21 (Digital), IEEE 802.3 PMA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996157"/>
            <a:ext cx="1752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957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0" y="1063625"/>
            <a:ext cx="1765300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 2: </a:t>
            </a:r>
            <a:r>
              <a:rPr lang="de-DE" b="1" dirty="0"/>
              <a:t>Sicherungsschicht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(Engl.: Data link </a:t>
            </a:r>
            <a:r>
              <a:rPr lang="de-DE" dirty="0" err="1"/>
              <a:t>layer</a:t>
            </a:r>
            <a:r>
              <a:rPr lang="de-DE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Aus </a:t>
            </a:r>
            <a:r>
              <a:rPr lang="de-DE" i="1" dirty="0"/>
              <a:t>Data </a:t>
            </a:r>
            <a:r>
              <a:rPr lang="de-DE" i="1" dirty="0" err="1"/>
              <a:t>Circuits</a:t>
            </a:r>
            <a:r>
              <a:rPr lang="de-DE" i="1" dirty="0"/>
              <a:t> </a:t>
            </a:r>
            <a:r>
              <a:rPr lang="de-DE" dirty="0"/>
              <a:t>der Schicht 1 werden </a:t>
            </a:r>
            <a:r>
              <a:rPr lang="de-DE" b="1" dirty="0"/>
              <a:t>übertragungstechnikunabhängige, gesicherte </a:t>
            </a:r>
            <a:r>
              <a:rPr lang="de-DE" b="1" i="1" dirty="0"/>
              <a:t>Data Links</a:t>
            </a:r>
            <a:r>
              <a:rPr lang="de-DE" b="1" dirty="0"/>
              <a:t>, bzw. </a:t>
            </a:r>
            <a:r>
              <a:rPr lang="de-DE" b="1" i="1" dirty="0"/>
              <a:t>Logical Links</a:t>
            </a:r>
            <a:r>
              <a:rPr lang="de-DE" i="1" dirty="0"/>
              <a:t> </a:t>
            </a:r>
            <a:r>
              <a:rPr lang="de-DE" dirty="0"/>
              <a:t>auf Schicht 2</a:t>
            </a:r>
          </a:p>
          <a:p>
            <a:r>
              <a:rPr lang="de-DE" dirty="0"/>
              <a:t>Schicht 2a: </a:t>
            </a:r>
            <a:r>
              <a:rPr lang="de-DE" i="1" dirty="0"/>
              <a:t>Multiple Access Control </a:t>
            </a:r>
            <a:r>
              <a:rPr lang="de-DE" dirty="0"/>
              <a:t>(MAC) (auch </a:t>
            </a:r>
            <a:r>
              <a:rPr lang="de-DE" i="1" dirty="0"/>
              <a:t>Medium Access Layer</a:t>
            </a:r>
            <a:r>
              <a:rPr lang="de-DE" dirty="0"/>
              <a:t> genannt): </a:t>
            </a:r>
          </a:p>
          <a:p>
            <a:pPr lvl="1"/>
            <a:r>
              <a:rPr lang="de-DE" dirty="0"/>
              <a:t>Zugang auf das physikalische Medium</a:t>
            </a:r>
          </a:p>
          <a:p>
            <a:pPr lvl="1"/>
            <a:r>
              <a:rPr lang="de-DE" dirty="0"/>
              <a:t>Zusammenfassung von Bits zu Blöcken bzw. </a:t>
            </a:r>
            <a:r>
              <a:rPr lang="de-DE" i="1" dirty="0"/>
              <a:t>Frames</a:t>
            </a:r>
          </a:p>
          <a:p>
            <a:pPr lvl="1"/>
            <a:r>
              <a:rPr lang="de-DE" dirty="0"/>
              <a:t>Synchronisationsverhalten der Blöcke bzw. der </a:t>
            </a:r>
            <a:r>
              <a:rPr lang="de-DE" i="1" dirty="0"/>
              <a:t>Frames</a:t>
            </a:r>
          </a:p>
          <a:p>
            <a:r>
              <a:rPr lang="de-DE" dirty="0"/>
              <a:t>Schicht 2b: </a:t>
            </a:r>
            <a:r>
              <a:rPr lang="de-DE" i="1" dirty="0"/>
              <a:t>Logical Link Control </a:t>
            </a:r>
            <a:r>
              <a:rPr lang="de-DE" dirty="0"/>
              <a:t>(LLC): </a:t>
            </a:r>
          </a:p>
          <a:p>
            <a:pPr lvl="1"/>
            <a:r>
              <a:rPr lang="de-DE" dirty="0"/>
              <a:t>Leitungsprotokolle</a:t>
            </a:r>
          </a:p>
          <a:p>
            <a:pPr lvl="1"/>
            <a:r>
              <a:rPr lang="de-DE" dirty="0"/>
              <a:t>Fehlererkennung und Fehlerkorrektur (</a:t>
            </a:r>
            <a:r>
              <a:rPr lang="de-DE" dirty="0" err="1"/>
              <a:t>Paritätbits</a:t>
            </a:r>
            <a:r>
              <a:rPr lang="de-DE" dirty="0"/>
              <a:t>, BCC, </a:t>
            </a:r>
            <a:r>
              <a:rPr lang="de-DE" dirty="0" err="1"/>
              <a:t>Hammingabstand</a:t>
            </a:r>
            <a:r>
              <a:rPr lang="de-DE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5479444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 3: </a:t>
            </a:r>
            <a:r>
              <a:rPr lang="de-DE" b="1" dirty="0"/>
              <a:t>Vermittlungsschicht</a:t>
            </a:r>
            <a:r>
              <a:rPr lang="de-DE" dirty="0"/>
              <a:t> (Engl.: Network </a:t>
            </a:r>
            <a:r>
              <a:rPr lang="de-DE" dirty="0" err="1"/>
              <a:t>layer</a:t>
            </a:r>
            <a:r>
              <a:rPr lang="de-DE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611" y="1825625"/>
            <a:ext cx="7972739" cy="4351338"/>
          </a:xfrm>
        </p:spPr>
        <p:txBody>
          <a:bodyPr>
            <a:normAutofit fontScale="85000" lnSpcReduction="10000"/>
          </a:bodyPr>
          <a:lstStyle/>
          <a:p>
            <a:r>
              <a:rPr lang="de-DE" b="1" dirty="0"/>
              <a:t>Zusammenschaltung der </a:t>
            </a:r>
            <a:r>
              <a:rPr lang="de-DE" b="1" i="1" dirty="0"/>
              <a:t>Logical Links</a:t>
            </a:r>
            <a:r>
              <a:rPr lang="de-DE" b="1" dirty="0"/>
              <a:t> der Schicht 2 zu einem </a:t>
            </a:r>
            <a:r>
              <a:rPr lang="de-DE" b="1" i="1" dirty="0"/>
              <a:t>End </a:t>
            </a:r>
            <a:r>
              <a:rPr lang="de-DE" b="1" i="1" dirty="0" err="1"/>
              <a:t>to</a:t>
            </a:r>
            <a:r>
              <a:rPr lang="de-DE" b="1" i="1" dirty="0"/>
              <a:t> End Path </a:t>
            </a:r>
            <a:r>
              <a:rPr lang="de-DE" dirty="0"/>
              <a:t>der Schicht 3 (via Transitsysteme)</a:t>
            </a:r>
          </a:p>
          <a:p>
            <a:r>
              <a:rPr lang="de-DE" dirty="0" err="1"/>
              <a:t>Wegewahl</a:t>
            </a:r>
            <a:r>
              <a:rPr lang="de-DE" dirty="0"/>
              <a:t> (vor bzw. während Kommunikationsbeziehung) und Vermittlung/Routing (während dem Datenaustausch)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Verhandlung der Dienstgüte</a:t>
            </a:r>
          </a:p>
          <a:p>
            <a:r>
              <a:rPr lang="de-DE" dirty="0"/>
              <a:t>Wichtigstes Beispiel Protokoll: Internet Protokoll (IP)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7" name="Oval 6"/>
          <p:cNvSpPr/>
          <p:nvPr/>
        </p:nvSpPr>
        <p:spPr>
          <a:xfrm>
            <a:off x="2550160" y="4022734"/>
            <a:ext cx="274320" cy="28448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3647440" y="3413134"/>
            <a:ext cx="274320" cy="28448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3627120" y="4652654"/>
            <a:ext cx="274320" cy="28448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/>
          <p:cNvSpPr/>
          <p:nvPr/>
        </p:nvSpPr>
        <p:spPr>
          <a:xfrm>
            <a:off x="5090160" y="3413134"/>
            <a:ext cx="274320" cy="28448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873760" y="4022734"/>
            <a:ext cx="284480" cy="284480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6502400" y="3413134"/>
            <a:ext cx="284480" cy="284480"/>
          </a:xfrm>
          <a:prstGeom prst="rect">
            <a:avLst/>
          </a:prstGeom>
          <a:solidFill>
            <a:srgbClr val="FFFFFF"/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12"/>
          <p:cNvCxnSpPr>
            <a:endCxn id="7" idx="2"/>
          </p:cNvCxnSpPr>
          <p:nvPr/>
        </p:nvCxnSpPr>
        <p:spPr>
          <a:xfrm>
            <a:off x="1158240" y="4154814"/>
            <a:ext cx="1391920" cy="10160"/>
          </a:xfrm>
          <a:prstGeom prst="line">
            <a:avLst/>
          </a:prstGeom>
          <a:ln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>
            <a:stCxn id="7" idx="5"/>
            <a:endCxn id="9" idx="2"/>
          </p:cNvCxnSpPr>
          <p:nvPr/>
        </p:nvCxnSpPr>
        <p:spPr>
          <a:xfrm>
            <a:off x="2784307" y="4265553"/>
            <a:ext cx="842813" cy="529341"/>
          </a:xfrm>
          <a:prstGeom prst="line">
            <a:avLst/>
          </a:prstGeom>
          <a:ln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>
            <a:stCxn id="7" idx="7"/>
            <a:endCxn id="8" idx="2"/>
          </p:cNvCxnSpPr>
          <p:nvPr/>
        </p:nvCxnSpPr>
        <p:spPr>
          <a:xfrm flipV="1">
            <a:off x="2784307" y="3555374"/>
            <a:ext cx="863133" cy="509021"/>
          </a:xfrm>
          <a:prstGeom prst="line">
            <a:avLst/>
          </a:prstGeom>
          <a:ln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>
            <a:endCxn id="8" idx="4"/>
          </p:cNvCxnSpPr>
          <p:nvPr/>
        </p:nvCxnSpPr>
        <p:spPr>
          <a:xfrm flipV="1">
            <a:off x="3784600" y="3697614"/>
            <a:ext cx="0" cy="955040"/>
          </a:xfrm>
          <a:prstGeom prst="line">
            <a:avLst/>
          </a:prstGeom>
          <a:ln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>
            <a:stCxn id="10" idx="6"/>
            <a:endCxn id="12" idx="1"/>
          </p:cNvCxnSpPr>
          <p:nvPr/>
        </p:nvCxnSpPr>
        <p:spPr>
          <a:xfrm>
            <a:off x="5364480" y="3555374"/>
            <a:ext cx="1137920" cy="0"/>
          </a:xfrm>
          <a:prstGeom prst="line">
            <a:avLst/>
          </a:prstGeom>
          <a:ln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>
            <a:stCxn id="8" idx="6"/>
            <a:endCxn id="10" idx="2"/>
          </p:cNvCxnSpPr>
          <p:nvPr/>
        </p:nvCxnSpPr>
        <p:spPr>
          <a:xfrm>
            <a:off x="3921760" y="3555374"/>
            <a:ext cx="1168400" cy="0"/>
          </a:xfrm>
          <a:prstGeom prst="line">
            <a:avLst/>
          </a:prstGeom>
          <a:ln>
            <a:solidFill>
              <a:srgbClr val="A6A6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627120" y="4652654"/>
            <a:ext cx="274320" cy="284480"/>
          </a:xfrm>
          <a:prstGeom prst="ellipse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Oval 19"/>
          <p:cNvSpPr/>
          <p:nvPr/>
        </p:nvSpPr>
        <p:spPr>
          <a:xfrm>
            <a:off x="2550160" y="4022734"/>
            <a:ext cx="274320" cy="284480"/>
          </a:xfrm>
          <a:prstGeom prst="ellipse">
            <a:avLst/>
          </a:prstGeom>
          <a:solidFill>
            <a:srgbClr val="29C02E"/>
          </a:solidFill>
          <a:ln>
            <a:solidFill>
              <a:srgbClr val="29C0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/>
          <p:cNvSpPr/>
          <p:nvPr/>
        </p:nvSpPr>
        <p:spPr>
          <a:xfrm>
            <a:off x="3647440" y="3413134"/>
            <a:ext cx="274320" cy="284480"/>
          </a:xfrm>
          <a:prstGeom prst="ellipse">
            <a:avLst/>
          </a:prstGeom>
          <a:solidFill>
            <a:srgbClr val="29C02E"/>
          </a:solidFill>
          <a:ln>
            <a:solidFill>
              <a:srgbClr val="29C0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Oval 21"/>
          <p:cNvSpPr/>
          <p:nvPr/>
        </p:nvSpPr>
        <p:spPr>
          <a:xfrm>
            <a:off x="3627120" y="4652654"/>
            <a:ext cx="274320" cy="284480"/>
          </a:xfrm>
          <a:prstGeom prst="ellipse">
            <a:avLst/>
          </a:prstGeom>
          <a:solidFill>
            <a:srgbClr val="29C02E"/>
          </a:solidFill>
          <a:ln>
            <a:solidFill>
              <a:srgbClr val="29C0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5090160" y="3413134"/>
            <a:ext cx="274320" cy="284480"/>
          </a:xfrm>
          <a:prstGeom prst="ellipse">
            <a:avLst/>
          </a:prstGeom>
          <a:solidFill>
            <a:srgbClr val="29C02E"/>
          </a:solidFill>
          <a:ln>
            <a:solidFill>
              <a:srgbClr val="29C0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873760" y="4022734"/>
            <a:ext cx="284480" cy="284480"/>
          </a:xfrm>
          <a:prstGeom prst="rect">
            <a:avLst/>
          </a:prstGeom>
          <a:solidFill>
            <a:srgbClr val="29C02E"/>
          </a:solidFill>
          <a:ln>
            <a:solidFill>
              <a:srgbClr val="29C0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502400" y="3413134"/>
            <a:ext cx="284480" cy="284480"/>
          </a:xfrm>
          <a:prstGeom prst="rect">
            <a:avLst/>
          </a:prstGeom>
          <a:solidFill>
            <a:srgbClr val="29C02E"/>
          </a:solidFill>
          <a:ln>
            <a:solidFill>
              <a:srgbClr val="29C0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Gerade Verbindung 25"/>
          <p:cNvCxnSpPr>
            <a:endCxn id="20" idx="2"/>
          </p:cNvCxnSpPr>
          <p:nvPr/>
        </p:nvCxnSpPr>
        <p:spPr>
          <a:xfrm>
            <a:off x="1158240" y="4154814"/>
            <a:ext cx="1391920" cy="10160"/>
          </a:xfrm>
          <a:prstGeom prst="line">
            <a:avLst/>
          </a:prstGeom>
          <a:ln>
            <a:solidFill>
              <a:srgbClr val="29C0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>
            <a:stCxn id="7" idx="5"/>
            <a:endCxn id="9" idx="2"/>
          </p:cNvCxnSpPr>
          <p:nvPr/>
        </p:nvCxnSpPr>
        <p:spPr>
          <a:xfrm>
            <a:off x="2784307" y="4265553"/>
            <a:ext cx="842813" cy="529341"/>
          </a:xfrm>
          <a:prstGeom prst="line">
            <a:avLst/>
          </a:prstGeom>
          <a:ln>
            <a:solidFill>
              <a:srgbClr val="29C0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21" idx="4"/>
          </p:cNvCxnSpPr>
          <p:nvPr/>
        </p:nvCxnSpPr>
        <p:spPr>
          <a:xfrm flipV="1">
            <a:off x="3784600" y="3697614"/>
            <a:ext cx="0" cy="955040"/>
          </a:xfrm>
          <a:prstGeom prst="line">
            <a:avLst/>
          </a:prstGeom>
          <a:ln>
            <a:solidFill>
              <a:srgbClr val="29C0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>
            <a:stCxn id="23" idx="6"/>
            <a:endCxn id="25" idx="1"/>
          </p:cNvCxnSpPr>
          <p:nvPr/>
        </p:nvCxnSpPr>
        <p:spPr>
          <a:xfrm>
            <a:off x="5364480" y="3555374"/>
            <a:ext cx="1137920" cy="0"/>
          </a:xfrm>
          <a:prstGeom prst="line">
            <a:avLst/>
          </a:prstGeom>
          <a:ln>
            <a:solidFill>
              <a:srgbClr val="29C0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>
            <a:stCxn id="21" idx="6"/>
            <a:endCxn id="23" idx="2"/>
          </p:cNvCxnSpPr>
          <p:nvPr/>
        </p:nvCxnSpPr>
        <p:spPr>
          <a:xfrm>
            <a:off x="3921760" y="3555374"/>
            <a:ext cx="1168400" cy="0"/>
          </a:xfrm>
          <a:prstGeom prst="line">
            <a:avLst/>
          </a:prstGeom>
          <a:ln>
            <a:solidFill>
              <a:srgbClr val="29C0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777240" y="4241151"/>
            <a:ext cx="63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Start</a:t>
            </a:r>
          </a:p>
        </p:txBody>
      </p:sp>
      <p:sp>
        <p:nvSpPr>
          <p:cNvPr id="32" name="Rechteck 31"/>
          <p:cNvSpPr/>
          <p:nvPr/>
        </p:nvSpPr>
        <p:spPr>
          <a:xfrm>
            <a:off x="6428501" y="3639716"/>
            <a:ext cx="513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Ziel</a:t>
            </a:r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1089025"/>
            <a:ext cx="12319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3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31" grpId="0"/>
      <p:bldP spid="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 4: </a:t>
            </a:r>
            <a:r>
              <a:rPr lang="de-DE" b="1" dirty="0"/>
              <a:t>Transportschicht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(Engl.: Transport </a:t>
            </a:r>
            <a:r>
              <a:rPr lang="de-DE" dirty="0" err="1"/>
              <a:t>layer</a:t>
            </a:r>
            <a:r>
              <a:rPr lang="de-DE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b="1" dirty="0"/>
              <a:t>Netzunabhängiger Transport von Nachrichten </a:t>
            </a:r>
            <a:r>
              <a:rPr lang="de-DE" dirty="0"/>
              <a:t>(beliebiger Länge) zwischen zwei Endsystemen</a:t>
            </a:r>
          </a:p>
          <a:p>
            <a:r>
              <a:rPr lang="de-DE" dirty="0"/>
              <a:t>Liegt (als oberste Schicht des Transportsystems), an der Grenze zum Anwendungssystem: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Die wichtigsten Transportschichtprotokolle im Internet:</a:t>
            </a:r>
          </a:p>
          <a:p>
            <a:pPr lvl="1"/>
            <a:r>
              <a:rPr lang="de-DE" dirty="0"/>
              <a:t>TCP (Engl.: Transmission Control Protocol): verbindungsorientiert</a:t>
            </a:r>
          </a:p>
          <a:p>
            <a:pPr lvl="1"/>
            <a:r>
              <a:rPr lang="de-DE" dirty="0"/>
              <a:t>UDP (Engl.: User </a:t>
            </a:r>
            <a:r>
              <a:rPr lang="de-DE" dirty="0" err="1"/>
              <a:t>Datagram</a:t>
            </a:r>
            <a:r>
              <a:rPr lang="de-DE" dirty="0"/>
              <a:t> Protocol): verbindungslos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7" name="Bild 6" descr="Bildschirmfoto 2016-04-14 um 22.1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4" y="3011628"/>
            <a:ext cx="4980974" cy="21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87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hteck 77"/>
          <p:cNvSpPr/>
          <p:nvPr/>
        </p:nvSpPr>
        <p:spPr>
          <a:xfrm>
            <a:off x="1992553" y="3322650"/>
            <a:ext cx="5341972" cy="33530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622249" y="3322650"/>
            <a:ext cx="7763932" cy="2686369"/>
            <a:chOff x="1159926" y="4070651"/>
            <a:chExt cx="7763932" cy="2355549"/>
          </a:xfrm>
        </p:grpSpPr>
        <p:sp>
          <p:nvSpPr>
            <p:cNvPr id="5" name="Rechteck 4"/>
            <p:cNvSpPr/>
            <p:nvPr/>
          </p:nvSpPr>
          <p:spPr>
            <a:xfrm>
              <a:off x="1159926" y="4070652"/>
              <a:ext cx="7763932" cy="23555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6A6A6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 rot="16200000">
              <a:off x="163085" y="5078407"/>
              <a:ext cx="2355549" cy="340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Transportsystem</a:t>
              </a:r>
            </a:p>
          </p:txBody>
        </p:sp>
      </p:grpSp>
      <p:sp>
        <p:nvSpPr>
          <p:cNvPr id="7" name="Rechteck 6"/>
          <p:cNvSpPr/>
          <p:nvPr/>
        </p:nvSpPr>
        <p:spPr>
          <a:xfrm>
            <a:off x="994997" y="2320528"/>
            <a:ext cx="997556" cy="2315666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334525" y="2330688"/>
            <a:ext cx="997556" cy="2315666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00669" y="1963705"/>
            <a:ext cx="13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Endsystem A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142202" y="1962256"/>
            <a:ext cx="13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Endsystem B</a:t>
            </a:r>
          </a:p>
        </p:txBody>
      </p:sp>
      <p:sp>
        <p:nvSpPr>
          <p:cNvPr id="25" name="Rechteck 24"/>
          <p:cNvSpPr/>
          <p:nvPr/>
        </p:nvSpPr>
        <p:spPr>
          <a:xfrm>
            <a:off x="6207951" y="5185145"/>
            <a:ext cx="44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...</a:t>
            </a:r>
          </a:p>
        </p:txBody>
      </p:sp>
      <p:sp>
        <p:nvSpPr>
          <p:cNvPr id="32" name="Rechteck 31"/>
          <p:cNvSpPr/>
          <p:nvPr/>
        </p:nvSpPr>
        <p:spPr>
          <a:xfrm>
            <a:off x="5166955" y="4003861"/>
            <a:ext cx="814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...</a:t>
            </a:r>
          </a:p>
        </p:txBody>
      </p:sp>
      <p:sp>
        <p:nvSpPr>
          <p:cNvPr id="37" name="Rechteck 36"/>
          <p:cNvSpPr/>
          <p:nvPr/>
        </p:nvSpPr>
        <p:spPr>
          <a:xfrm>
            <a:off x="997300" y="430406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Rechteck 35"/>
          <p:cNvSpPr/>
          <p:nvPr/>
        </p:nvSpPr>
        <p:spPr>
          <a:xfrm>
            <a:off x="997300" y="3969759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Rechteck 34"/>
          <p:cNvSpPr/>
          <p:nvPr/>
        </p:nvSpPr>
        <p:spPr>
          <a:xfrm>
            <a:off x="997300" y="3641290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Rechteck 40"/>
          <p:cNvSpPr/>
          <p:nvPr/>
        </p:nvSpPr>
        <p:spPr>
          <a:xfrm>
            <a:off x="997300" y="331581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Rechteck 39"/>
          <p:cNvSpPr/>
          <p:nvPr/>
        </p:nvSpPr>
        <p:spPr>
          <a:xfrm>
            <a:off x="997300" y="298734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Rechteck 38"/>
          <p:cNvSpPr/>
          <p:nvPr/>
        </p:nvSpPr>
        <p:spPr>
          <a:xfrm>
            <a:off x="997300" y="2653039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8" name="Rechteck 37"/>
          <p:cNvSpPr/>
          <p:nvPr/>
        </p:nvSpPr>
        <p:spPr>
          <a:xfrm>
            <a:off x="997300" y="2324570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3" name="Rechteck 62"/>
          <p:cNvSpPr/>
          <p:nvPr/>
        </p:nvSpPr>
        <p:spPr>
          <a:xfrm>
            <a:off x="7334525" y="430406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4" name="Rechteck 63"/>
          <p:cNvSpPr/>
          <p:nvPr/>
        </p:nvSpPr>
        <p:spPr>
          <a:xfrm>
            <a:off x="7334525" y="3969759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5" name="Rechteck 64"/>
          <p:cNvSpPr/>
          <p:nvPr/>
        </p:nvSpPr>
        <p:spPr>
          <a:xfrm>
            <a:off x="7334525" y="3641290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6" name="Rechteck 65"/>
          <p:cNvSpPr/>
          <p:nvPr/>
        </p:nvSpPr>
        <p:spPr>
          <a:xfrm>
            <a:off x="7334525" y="331581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Rechteck 66"/>
          <p:cNvSpPr/>
          <p:nvPr/>
        </p:nvSpPr>
        <p:spPr>
          <a:xfrm>
            <a:off x="7334525" y="2987348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8" name="Rechteck 67"/>
          <p:cNvSpPr/>
          <p:nvPr/>
        </p:nvSpPr>
        <p:spPr>
          <a:xfrm>
            <a:off x="7334525" y="2653039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9" name="Rechteck 68"/>
          <p:cNvSpPr/>
          <p:nvPr/>
        </p:nvSpPr>
        <p:spPr>
          <a:xfrm>
            <a:off x="7334525" y="2324570"/>
            <a:ext cx="997556" cy="33530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71" name="Gerade Verbindung mit Pfeil 70"/>
          <p:cNvCxnSpPr>
            <a:stCxn id="37" idx="2"/>
          </p:cNvCxnSpPr>
          <p:nvPr/>
        </p:nvCxnSpPr>
        <p:spPr>
          <a:xfrm>
            <a:off x="1496078" y="4639370"/>
            <a:ext cx="0" cy="66517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 flipH="1">
            <a:off x="1494323" y="5291843"/>
            <a:ext cx="959798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>
            <a:off x="2454121" y="4667114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>
            <a:off x="3268981" y="4667114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>
            <a:off x="4284223" y="4661226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>
            <a:off x="5086667" y="4663804"/>
            <a:ext cx="0" cy="6660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/>
          <p:nvPr/>
        </p:nvCxnSpPr>
        <p:spPr>
          <a:xfrm>
            <a:off x="6097141" y="4661226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>
            <a:off x="6868658" y="4661226"/>
            <a:ext cx="0" cy="62762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>
            <a:stCxn id="63" idx="2"/>
          </p:cNvCxnSpPr>
          <p:nvPr/>
        </p:nvCxnSpPr>
        <p:spPr>
          <a:xfrm>
            <a:off x="7833303" y="4639370"/>
            <a:ext cx="0" cy="64948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hteck 85"/>
          <p:cNvSpPr/>
          <p:nvPr/>
        </p:nvSpPr>
        <p:spPr>
          <a:xfrm>
            <a:off x="997300" y="2318115"/>
            <a:ext cx="997556" cy="2315666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3" name="Rechteck 92"/>
          <p:cNvSpPr/>
          <p:nvPr/>
        </p:nvSpPr>
        <p:spPr>
          <a:xfrm>
            <a:off x="7334525" y="2328275"/>
            <a:ext cx="997556" cy="2315666"/>
          </a:xfrm>
          <a:prstGeom prst="rect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5" name="Rechteck 94"/>
          <p:cNvSpPr/>
          <p:nvPr/>
        </p:nvSpPr>
        <p:spPr>
          <a:xfrm>
            <a:off x="2357185" y="3652857"/>
            <a:ext cx="997556" cy="100836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2357185" y="4605714"/>
            <a:ext cx="99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Router</a:t>
            </a:r>
          </a:p>
        </p:txBody>
      </p:sp>
      <p:sp>
        <p:nvSpPr>
          <p:cNvPr id="43" name="Rechteck 42"/>
          <p:cNvSpPr/>
          <p:nvPr/>
        </p:nvSpPr>
        <p:spPr>
          <a:xfrm>
            <a:off x="2357185" y="4322591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Rechteck 43"/>
          <p:cNvSpPr/>
          <p:nvPr/>
        </p:nvSpPr>
        <p:spPr>
          <a:xfrm>
            <a:off x="2357185" y="3984960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5" name="Rechteck 44"/>
          <p:cNvSpPr/>
          <p:nvPr/>
        </p:nvSpPr>
        <p:spPr>
          <a:xfrm>
            <a:off x="2357185" y="3653226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9" name="Rechteck 88"/>
          <p:cNvSpPr/>
          <p:nvPr/>
        </p:nvSpPr>
        <p:spPr>
          <a:xfrm>
            <a:off x="2357185" y="3653808"/>
            <a:ext cx="997556" cy="1008369"/>
          </a:xfrm>
          <a:prstGeom prst="rect">
            <a:avLst/>
          </a:prstGeom>
          <a:noFill/>
          <a:ln w="19050" cmpd="sng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8" name="Rechteck 97"/>
          <p:cNvSpPr/>
          <p:nvPr/>
        </p:nvSpPr>
        <p:spPr>
          <a:xfrm>
            <a:off x="4169398" y="3652857"/>
            <a:ext cx="997556" cy="100836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4169398" y="4606154"/>
            <a:ext cx="99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Router</a:t>
            </a:r>
          </a:p>
        </p:txBody>
      </p:sp>
      <p:sp>
        <p:nvSpPr>
          <p:cNvPr id="51" name="Rechteck 50"/>
          <p:cNvSpPr/>
          <p:nvPr/>
        </p:nvSpPr>
        <p:spPr>
          <a:xfrm>
            <a:off x="4169398" y="4322591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" name="Rechteck 51"/>
          <p:cNvSpPr/>
          <p:nvPr/>
        </p:nvSpPr>
        <p:spPr>
          <a:xfrm>
            <a:off x="4169398" y="3984960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Rechteck 52"/>
          <p:cNvSpPr/>
          <p:nvPr/>
        </p:nvSpPr>
        <p:spPr>
          <a:xfrm>
            <a:off x="4169398" y="3653226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1" name="Rechteck 90"/>
          <p:cNvSpPr/>
          <p:nvPr/>
        </p:nvSpPr>
        <p:spPr>
          <a:xfrm>
            <a:off x="4170537" y="3651450"/>
            <a:ext cx="997556" cy="1008369"/>
          </a:xfrm>
          <a:prstGeom prst="rect">
            <a:avLst/>
          </a:prstGeom>
          <a:noFill/>
          <a:ln w="19050" cmpd="sng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1" name="Rechteck 100"/>
          <p:cNvSpPr/>
          <p:nvPr/>
        </p:nvSpPr>
        <p:spPr>
          <a:xfrm>
            <a:off x="5981785" y="3652857"/>
            <a:ext cx="997556" cy="100836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2" name="Textfeld 101"/>
          <p:cNvSpPr txBox="1"/>
          <p:nvPr/>
        </p:nvSpPr>
        <p:spPr>
          <a:xfrm>
            <a:off x="5976253" y="4606154"/>
            <a:ext cx="99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Router</a:t>
            </a:r>
          </a:p>
        </p:txBody>
      </p:sp>
      <p:sp>
        <p:nvSpPr>
          <p:cNvPr id="54" name="Rechteck 53"/>
          <p:cNvSpPr/>
          <p:nvPr/>
        </p:nvSpPr>
        <p:spPr>
          <a:xfrm>
            <a:off x="5981785" y="4322591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hteck 54"/>
          <p:cNvSpPr/>
          <p:nvPr/>
        </p:nvSpPr>
        <p:spPr>
          <a:xfrm>
            <a:off x="5981785" y="3984960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hteck 55"/>
          <p:cNvSpPr/>
          <p:nvPr/>
        </p:nvSpPr>
        <p:spPr>
          <a:xfrm>
            <a:off x="5981785" y="3653226"/>
            <a:ext cx="997556" cy="33863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de-DE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2" name="Rechteck 91"/>
          <p:cNvSpPr/>
          <p:nvPr/>
        </p:nvSpPr>
        <p:spPr>
          <a:xfrm>
            <a:off x="5987795" y="3651446"/>
            <a:ext cx="997556" cy="1008369"/>
          </a:xfrm>
          <a:prstGeom prst="rect">
            <a:avLst/>
          </a:prstGeom>
          <a:noFill/>
          <a:ln w="19050" cmpd="sng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Clr>
                <a:schemeClr val="tx2">
                  <a:lumMod val="60000"/>
                  <a:lumOff val="40000"/>
                </a:schemeClr>
              </a:buClr>
            </a:pP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03" name="Gerade Verbindung mit Pfeil 102"/>
          <p:cNvCxnSpPr/>
          <p:nvPr/>
        </p:nvCxnSpPr>
        <p:spPr>
          <a:xfrm>
            <a:off x="1496078" y="4639370"/>
            <a:ext cx="0" cy="665173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 flipH="1">
            <a:off x="1494323" y="5291843"/>
            <a:ext cx="959798" cy="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>
            <a:off x="2454121" y="4667114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>
            <a:off x="3268981" y="4676914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/>
          <p:cNvCxnSpPr/>
          <p:nvPr/>
        </p:nvCxnSpPr>
        <p:spPr>
          <a:xfrm>
            <a:off x="4284223" y="4661226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pierung 7"/>
          <p:cNvGrpSpPr/>
          <p:nvPr/>
        </p:nvGrpSpPr>
        <p:grpSpPr>
          <a:xfrm>
            <a:off x="3163984" y="4903469"/>
            <a:ext cx="1222458" cy="963463"/>
            <a:chOff x="7093658" y="3008852"/>
            <a:chExt cx="1222458" cy="963463"/>
          </a:xfrm>
        </p:grpSpPr>
        <p:pic>
          <p:nvPicPr>
            <p:cNvPr id="9" name="Bild 8" descr="wolke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658" y="3008852"/>
              <a:ext cx="1222458" cy="963463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7198655" y="3288520"/>
              <a:ext cx="1032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558ED5"/>
                  </a:solidFill>
                </a:rPr>
                <a:t>Netz 1</a:t>
              </a:r>
            </a:p>
          </p:txBody>
        </p:sp>
      </p:grpSp>
      <p:cxnSp>
        <p:nvCxnSpPr>
          <p:cNvPr id="108" name="Gerade Verbindung mit Pfeil 107"/>
          <p:cNvCxnSpPr/>
          <p:nvPr/>
        </p:nvCxnSpPr>
        <p:spPr>
          <a:xfrm>
            <a:off x="5086667" y="4676914"/>
            <a:ext cx="0" cy="666000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>
            <a:off x="6096608" y="4661226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ierung 10"/>
          <p:cNvGrpSpPr/>
          <p:nvPr/>
        </p:nvGrpSpPr>
        <p:grpSpPr>
          <a:xfrm>
            <a:off x="5044762" y="4903469"/>
            <a:ext cx="1222458" cy="963463"/>
            <a:chOff x="5352127" y="1684504"/>
            <a:chExt cx="1222458" cy="963463"/>
          </a:xfrm>
        </p:grpSpPr>
        <p:pic>
          <p:nvPicPr>
            <p:cNvPr id="12" name="Bild 11" descr="wolke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127" y="1684504"/>
              <a:ext cx="1222458" cy="963463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5381957" y="1983918"/>
              <a:ext cx="1032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558ED5"/>
                  </a:solidFill>
                </a:rPr>
                <a:t>Netz 2</a:t>
              </a:r>
            </a:p>
          </p:txBody>
        </p:sp>
      </p:grpSp>
      <p:cxnSp>
        <p:nvCxnSpPr>
          <p:cNvPr id="110" name="Gerade Verbindung mit Pfeil 109"/>
          <p:cNvCxnSpPr/>
          <p:nvPr/>
        </p:nvCxnSpPr>
        <p:spPr>
          <a:xfrm>
            <a:off x="6868353" y="4661226"/>
            <a:ext cx="0" cy="627629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/>
          <p:nvPr/>
        </p:nvCxnSpPr>
        <p:spPr>
          <a:xfrm>
            <a:off x="7832443" y="4646354"/>
            <a:ext cx="0" cy="649485"/>
          </a:xfrm>
          <a:prstGeom prst="straightConnector1">
            <a:avLst/>
          </a:prstGeom>
          <a:ln>
            <a:solidFill>
              <a:srgbClr val="29C02E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ierung 13"/>
          <p:cNvGrpSpPr/>
          <p:nvPr/>
        </p:nvGrpSpPr>
        <p:grpSpPr>
          <a:xfrm>
            <a:off x="6734572" y="4903469"/>
            <a:ext cx="1222458" cy="963463"/>
            <a:chOff x="6664817" y="927276"/>
            <a:chExt cx="1222458" cy="963463"/>
          </a:xfrm>
        </p:grpSpPr>
        <p:pic>
          <p:nvPicPr>
            <p:cNvPr id="15" name="Bild 14" descr="wolke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4817" y="927276"/>
              <a:ext cx="1222458" cy="963463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6769814" y="1206944"/>
              <a:ext cx="1032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rgbClr val="558ED5"/>
                  </a:solidFill>
                </a:rPr>
                <a:t>Netz </a:t>
              </a:r>
              <a:r>
                <a:rPr lang="de-DE" sz="2400" dirty="0" err="1">
                  <a:solidFill>
                    <a:srgbClr val="558ED5"/>
                  </a:solidFill>
                </a:rPr>
                <a:t>n</a:t>
              </a:r>
              <a:endParaRPr lang="de-DE" sz="2400" dirty="0">
                <a:solidFill>
                  <a:srgbClr val="558ED5"/>
                </a:solidFill>
              </a:endParaRPr>
            </a:p>
          </p:txBody>
        </p:sp>
      </p:grpSp>
      <p:cxnSp>
        <p:nvCxnSpPr>
          <p:cNvPr id="3" name="Gerade Verbindung mit Pfeil 2"/>
          <p:cNvCxnSpPr>
            <a:stCxn id="41" idx="3"/>
            <a:endCxn id="20" idx="1"/>
          </p:cNvCxnSpPr>
          <p:nvPr/>
        </p:nvCxnSpPr>
        <p:spPr>
          <a:xfrm>
            <a:off x="1994856" y="3483469"/>
            <a:ext cx="5339669" cy="505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658840" y="2918658"/>
            <a:ext cx="360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Virtuelle, zuverlässige Verbindungen </a:t>
            </a:r>
          </a:p>
          <a:p>
            <a:pPr algn="ctr"/>
            <a:r>
              <a:rPr lang="de-DE" dirty="0"/>
              <a:t>(aus Sicht der Endsysteme)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Transportsystem (als Grafik)</a:t>
            </a: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85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00"/>
                            </p:stCondLst>
                            <p:childTnLst>
                              <p:par>
                                <p:cTn id="19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"/>
                            </p:stCondLst>
                            <p:childTnLst>
                              <p:par>
                                <p:cTn id="2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000"/>
                            </p:stCondLst>
                            <p:childTnLst>
                              <p:par>
                                <p:cTn id="2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500"/>
                            </p:stCondLst>
                            <p:childTnLst>
                              <p:par>
                                <p:cTn id="2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500"/>
                            </p:stCondLst>
                            <p:childTnLst>
                              <p:par>
                                <p:cTn id="2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000"/>
                            </p:stCondLst>
                            <p:childTnLst>
                              <p:par>
                                <p:cTn id="30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"/>
                            </p:stCondLst>
                            <p:childTnLst>
                              <p:par>
                                <p:cTn id="3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0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" grpId="0" animBg="1"/>
      <p:bldP spid="20" grpId="0" animBg="1"/>
      <p:bldP spid="22" grpId="0"/>
      <p:bldP spid="23" grpId="0"/>
      <p:bldP spid="25" grpId="0"/>
      <p:bldP spid="32" grpId="0"/>
      <p:bldP spid="37" grpId="0" animBg="1"/>
      <p:bldP spid="36" grpId="0" animBg="1"/>
      <p:bldP spid="35" grpId="0" animBg="1"/>
      <p:bldP spid="41" grpId="0" animBg="1"/>
      <p:bldP spid="40" grpId="0" animBg="1"/>
      <p:bldP spid="39" grpId="0" animBg="1"/>
      <p:bldP spid="38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86" grpId="0" animBg="1"/>
      <p:bldP spid="86" grpId="1" animBg="1"/>
      <p:bldP spid="93" grpId="0" animBg="1"/>
      <p:bldP spid="95" grpId="0" animBg="1"/>
      <p:bldP spid="96" grpId="0"/>
      <p:bldP spid="43" grpId="0" animBg="1"/>
      <p:bldP spid="44" grpId="0" animBg="1"/>
      <p:bldP spid="45" grpId="0" animBg="1"/>
      <p:bldP spid="89" grpId="0" animBg="1"/>
      <p:bldP spid="89" grpId="1" animBg="1"/>
      <p:bldP spid="98" grpId="0" animBg="1"/>
      <p:bldP spid="99" grpId="0"/>
      <p:bldP spid="51" grpId="0" animBg="1"/>
      <p:bldP spid="52" grpId="0" animBg="1"/>
      <p:bldP spid="53" grpId="0" animBg="1"/>
      <p:bldP spid="91" grpId="0" animBg="1"/>
      <p:bldP spid="91" grpId="1" animBg="1"/>
      <p:bldP spid="101" grpId="0" animBg="1"/>
      <p:bldP spid="102" grpId="0"/>
      <p:bldP spid="54" grpId="0" animBg="1"/>
      <p:bldP spid="55" grpId="0" animBg="1"/>
      <p:bldP spid="56" grpId="0" animBg="1"/>
      <p:bldP spid="92" grpId="0" animBg="1"/>
      <p:bldP spid="92" grpId="1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Allgemein: </a:t>
            </a:r>
            <a:r>
              <a:rPr lang="de-DE" b="1" dirty="0"/>
              <a:t>Verkehrsdaten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(auch Verkehrsranddaten oder Verbindungsdaten):</a:t>
            </a:r>
          </a:p>
          <a:p>
            <a:pPr lvl="1"/>
            <a:r>
              <a:rPr lang="de-DE" dirty="0"/>
              <a:t>diejenigen technischen Informationen, die bei der Nutzung eines Telekommunikationsdienstes (Telefonie und/oder Internetnutzung), beim jeweiligen </a:t>
            </a:r>
            <a:r>
              <a:rPr lang="de-DE" dirty="0" err="1"/>
              <a:t>Diensteanbieter</a:t>
            </a:r>
            <a:r>
              <a:rPr lang="de-DE" dirty="0"/>
              <a:t> anfallen</a:t>
            </a:r>
          </a:p>
          <a:p>
            <a:r>
              <a:rPr lang="de-DE" dirty="0"/>
              <a:t>Laut Telekommunikationsgesetz (TKG) § 3: </a:t>
            </a:r>
          </a:p>
          <a:p>
            <a:pPr lvl="1"/>
            <a:r>
              <a:rPr lang="de-DE" dirty="0"/>
              <a:t>30. "Verkehrsdaten" Daten, die bei der Erbringung eines Telekommunikationsdienstes erhoben, verarbeitet oder genutzt werden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2360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Schicht 5: </a:t>
            </a:r>
            <a:r>
              <a:rPr lang="de-DE" sz="3200" b="1" dirty="0"/>
              <a:t>Kommunikationssteuerungsschicht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(auch </a:t>
            </a:r>
            <a:r>
              <a:rPr lang="de-DE" sz="3200" b="1" dirty="0"/>
              <a:t>Sitzungsschicht</a:t>
            </a:r>
            <a:r>
              <a:rPr lang="de-DE" sz="3200" dirty="0"/>
              <a:t>) (Engl.: Session </a:t>
            </a:r>
            <a:r>
              <a:rPr lang="de-DE" sz="3200" dirty="0" err="1"/>
              <a:t>layer</a:t>
            </a:r>
            <a:r>
              <a:rPr lang="de-DE" sz="32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/>
              <a:t>Sitzung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Temporär bestehende logische Kommunikations-Beziehung zwischen zwei Anwendungen</a:t>
            </a:r>
          </a:p>
          <a:p>
            <a:r>
              <a:rPr lang="de-DE" dirty="0"/>
              <a:t>Aufgaben der Schicht:</a:t>
            </a:r>
          </a:p>
          <a:p>
            <a:pPr lvl="1"/>
            <a:r>
              <a:rPr lang="de-DE" dirty="0"/>
              <a:t>Dialogführung innerhalb der Sitzung (Berechtigungstokens)</a:t>
            </a:r>
          </a:p>
          <a:p>
            <a:pPr lvl="1"/>
            <a:r>
              <a:rPr lang="de-DE" dirty="0"/>
              <a:t>Synchronisation: Aufbau, Abbau, Definition von Wiederaufsatzpunkten bei Synchronisationsverlust</a:t>
            </a:r>
          </a:p>
          <a:p>
            <a:r>
              <a:rPr lang="de-DE" dirty="0"/>
              <a:t>Arten von Sitzungen:</a:t>
            </a:r>
          </a:p>
          <a:p>
            <a:pPr lvl="1"/>
            <a:r>
              <a:rPr lang="de-DE" dirty="0"/>
              <a:t>Voll Duplex: beide Teilnehmer senden und empfangen (auch gleichzeitig)</a:t>
            </a:r>
          </a:p>
          <a:p>
            <a:pPr lvl="1"/>
            <a:r>
              <a:rPr lang="de-DE" dirty="0"/>
              <a:t>Halb Duplex: beide Teilnehmer senden und empfangen (aber nicht gleichzeitig)</a:t>
            </a:r>
          </a:p>
          <a:p>
            <a:pPr lvl="1"/>
            <a:r>
              <a:rPr lang="de-DE" dirty="0"/>
              <a:t>Simplex: ein Teilnehmer sendet und einer empfängt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7717715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Schicht 6: </a:t>
            </a:r>
            <a:r>
              <a:rPr lang="de-DE" b="1" dirty="0"/>
              <a:t>Darstellungsschicht</a:t>
            </a:r>
            <a:r>
              <a:rPr lang="de-DE" dirty="0"/>
              <a:t>  (Engl.: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Aushandeln der konkreten </a:t>
            </a:r>
            <a:r>
              <a:rPr lang="de-DE" b="1" dirty="0"/>
              <a:t>Transfersyntax</a:t>
            </a:r>
          </a:p>
          <a:p>
            <a:r>
              <a:rPr lang="de-DE" dirty="0"/>
              <a:t>Abbilden der Transfersyntax auf die konkrete lokale Syntax (z.B. </a:t>
            </a:r>
            <a:r>
              <a:rPr lang="de-DE" i="1" dirty="0"/>
              <a:t>Basic Encoding Rules</a:t>
            </a:r>
            <a:r>
              <a:rPr lang="de-DE" dirty="0"/>
              <a:t>, BER)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71</a:t>
            </a:fld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446142"/>
            <a:ext cx="7163052" cy="2820515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40814357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Schicht 7: </a:t>
            </a:r>
            <a:r>
              <a:rPr lang="de-DE" b="1" dirty="0"/>
              <a:t>Anwendungsschicht</a:t>
            </a:r>
            <a:r>
              <a:rPr lang="de-DE" dirty="0"/>
              <a:t>  (Engl.: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b="1" dirty="0"/>
              <a:t>Allgemein verwendbare Dienste </a:t>
            </a:r>
            <a:r>
              <a:rPr lang="de-DE" dirty="0"/>
              <a:t>werden als Protokolle spezifiziert und standardisiert.</a:t>
            </a:r>
          </a:p>
          <a:p>
            <a:r>
              <a:rPr lang="de-DE" dirty="0"/>
              <a:t>Beispiele, die uns noch begegnen werden (DNS im Kapitel 2 und der Rest im Kapitel 6):</a:t>
            </a:r>
          </a:p>
          <a:p>
            <a:pPr lvl="1"/>
            <a:r>
              <a:rPr lang="de-DE" dirty="0"/>
              <a:t>DNS (engl. Domain Name System)</a:t>
            </a:r>
          </a:p>
          <a:p>
            <a:pPr lvl="1"/>
            <a:r>
              <a:rPr lang="de-DE" dirty="0"/>
              <a:t>SMTP (engl. Simple Mail Transfer Protocol)</a:t>
            </a:r>
          </a:p>
          <a:p>
            <a:pPr lvl="1"/>
            <a:r>
              <a:rPr lang="de-DE" dirty="0"/>
              <a:t>HTTP (engl. Hypertext Transfer Protocol)</a:t>
            </a:r>
          </a:p>
          <a:p>
            <a:pPr lvl="1"/>
            <a:r>
              <a:rPr lang="de-DE" dirty="0"/>
              <a:t>FTP (engl. File Transfer Protocol)</a:t>
            </a:r>
          </a:p>
          <a:p>
            <a:r>
              <a:rPr lang="de-DE" dirty="0"/>
              <a:t>Schicht 7 ist „nach oben“ nicht abgeschlossen (Bsp.: Adobe Flash verwendet die Dienste der Anwendungsschicht)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3617548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7326"/>
          </a:xfrm>
        </p:spPr>
        <p:txBody>
          <a:bodyPr>
            <a:normAutofit/>
          </a:bodyPr>
          <a:lstStyle/>
          <a:p>
            <a:r>
              <a:rPr lang="de-DE" sz="3200" dirty="0"/>
              <a:t>Das ISO/OSI-Modell als Grafik (WH)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/>
        </p:blipFill>
        <p:spPr>
          <a:xfrm>
            <a:off x="1401417" y="1152010"/>
            <a:ext cx="5933661" cy="474030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9" t="88816"/>
          <a:stretch/>
        </p:blipFill>
        <p:spPr>
          <a:xfrm>
            <a:off x="6520445" y="5839940"/>
            <a:ext cx="2027592" cy="6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242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1.3</a:t>
            </a:r>
            <a:br>
              <a:rPr lang="de-DE" dirty="0"/>
            </a:br>
            <a:r>
              <a:rPr lang="de-DE" dirty="0"/>
              <a:t>Das Internet-Referenzmodell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504363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/>
              <a:t>Das ISO/OSI-Modell wurde als allgemeines </a:t>
            </a:r>
            <a:r>
              <a:rPr lang="de-DE" i="1" dirty="0"/>
              <a:t>Referenzmodell</a:t>
            </a:r>
            <a:r>
              <a:rPr lang="de-DE" dirty="0"/>
              <a:t> für Telekommunikationsnetze entwickelt.</a:t>
            </a:r>
          </a:p>
          <a:p>
            <a:r>
              <a:rPr lang="de-DE" dirty="0"/>
              <a:t>Das Internet-Modell, auch „TCP/IP-Referenzmodell“ orientiert sich stark an seinen Kern Protokollen (TCP und IP) und ist nur bedingt auf andere Protokollstapel anwendbar. (eigentlich nicht der Sinn eines Referenzmodells!)</a:t>
            </a:r>
          </a:p>
          <a:p>
            <a:r>
              <a:rPr lang="de-DE" dirty="0"/>
              <a:t>Bis das ISO/OSI-Modell fertig war, hatten sich TCP/IP bereits als </a:t>
            </a:r>
            <a:r>
              <a:rPr lang="de-DE" i="1" dirty="0"/>
              <a:t>Internetworking</a:t>
            </a:r>
            <a:r>
              <a:rPr lang="de-DE" dirty="0"/>
              <a:t> Protokolle etabliert.</a:t>
            </a:r>
          </a:p>
          <a:p>
            <a:r>
              <a:rPr lang="de-DE" dirty="0"/>
              <a:t>Folge: Das Internet verwendet TCP/IP bzw. das „Internet-Modell“, aber das ISO/OSI-Modell ist für ein abstraktes Verständnis allgemeiner Kommunikationsabläufe das „bessere“ Referenzmodell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3799905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ISO/OSI und Internet im Vergleich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3886200" cy="4177950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Das Internet-Modell enthält weniger Schichten als das ISO/OSI-Modell.</a:t>
            </a:r>
          </a:p>
          <a:p>
            <a:r>
              <a:rPr lang="de-DE" dirty="0"/>
              <a:t>Die Vorteile der Schichtkapselung gehen in diesen Fällen verloren.</a:t>
            </a:r>
          </a:p>
          <a:p>
            <a:r>
              <a:rPr lang="de-DE" dirty="0"/>
              <a:t>Aufgaben der ISO/OSI-Schichten 5 und 6 werden im Internet Anwendungsspezifisch behandelt.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4698011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Internet-Protokollfamilie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Familie von rund 500 Netzprotokollen: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77</a:t>
            </a:fld>
            <a:endParaRPr lang="de-DE"/>
          </a:p>
        </p:txBody>
      </p:sp>
      <p:pic>
        <p:nvPicPr>
          <p:cNvPr id="7" name="Bild 6" descr="Bildschirmfoto 2016-04-14 um 22.3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7" y="2296326"/>
            <a:ext cx="5669146" cy="35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58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Nachteile gegenüber ISO/OSI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Das gesamte Anwendungssystem ist eine einzige Schicht.</a:t>
            </a:r>
          </a:p>
          <a:p>
            <a:r>
              <a:rPr lang="de-DE" dirty="0"/>
              <a:t>Die Funktionen der ISO/OSI-Schichten 5 und 6 sind also nicht in einer eigenen Schicht gekapselt.</a:t>
            </a:r>
          </a:p>
          <a:p>
            <a:r>
              <a:rPr lang="de-DE" dirty="0"/>
              <a:t>Nachteile: </a:t>
            </a:r>
            <a:br>
              <a:rPr lang="de-DE" dirty="0"/>
            </a:br>
            <a:r>
              <a:rPr lang="de-DE" dirty="0"/>
              <a:t>Funktionen der ISO/OSI-Schichten 5 und 6 sind</a:t>
            </a:r>
          </a:p>
          <a:p>
            <a:pPr lvl="1"/>
            <a:r>
              <a:rPr lang="de-DE" dirty="0"/>
              <a:t>nicht modifizierbar/ersetzbar</a:t>
            </a:r>
          </a:p>
          <a:p>
            <a:pPr lvl="1"/>
            <a:r>
              <a:rPr lang="de-DE" dirty="0"/>
              <a:t>eng an Anwendungen gekoppelt</a:t>
            </a:r>
          </a:p>
          <a:p>
            <a:pPr lvl="1"/>
            <a:r>
              <a:rPr lang="de-DE" dirty="0"/>
              <a:t>Es besteht kein allgemeines Sitzungskonzept.</a:t>
            </a:r>
          </a:p>
          <a:p>
            <a:pPr lvl="1"/>
            <a:r>
              <a:rPr lang="de-DE" dirty="0"/>
              <a:t>Es besteht keine transparente Anpassung der Darstellung.</a:t>
            </a:r>
          </a:p>
          <a:p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41235070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Middleware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Ansatz: Bei Anwendungen, wo sich ein Kapseln der ISO/OSI Schicht 5 und 6 Aufgaben eindeutig lohnt, führen wir eine </a:t>
            </a:r>
            <a:r>
              <a:rPr lang="de-DE" i="1" dirty="0"/>
              <a:t>Kommunikations-Middleware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(Kapitel 7) ein.</a:t>
            </a:r>
          </a:p>
          <a:p>
            <a:r>
              <a:rPr lang="de-DE" dirty="0"/>
              <a:t>Bsp.: CORBA  (engl. Common </a:t>
            </a:r>
            <a:r>
              <a:rPr lang="de-DE" dirty="0" err="1"/>
              <a:t>Object</a:t>
            </a:r>
            <a:r>
              <a:rPr lang="de-DE" dirty="0"/>
              <a:t> Request Broker </a:t>
            </a:r>
            <a:r>
              <a:rPr lang="de-DE" dirty="0" err="1"/>
              <a:t>Architecture</a:t>
            </a:r>
            <a:r>
              <a:rPr lang="de-DE" dirty="0"/>
              <a:t>)</a:t>
            </a:r>
          </a:p>
          <a:p>
            <a:r>
              <a:rPr lang="de-DE" dirty="0"/>
              <a:t>Vorschrift von Datenformaten durch Middleware; Anpassungen (engl. </a:t>
            </a:r>
            <a:r>
              <a:rPr lang="de-DE" dirty="0" err="1"/>
              <a:t>Bindings</a:t>
            </a:r>
            <a:r>
              <a:rPr lang="de-DE" dirty="0"/>
              <a:t>) an verschiedenartige Systeme</a:t>
            </a:r>
            <a:endParaRPr lang="de-DE" sz="2800" dirty="0"/>
          </a:p>
          <a:p>
            <a:r>
              <a:rPr lang="de-DE" dirty="0"/>
              <a:t>Anwendungskomponente nutzt Schnittstelle zur Kommunikation mit anderen Komponenten.</a:t>
            </a:r>
          </a:p>
          <a:p>
            <a:r>
              <a:rPr lang="de-DE" dirty="0"/>
              <a:t>Transportschicht wird aus Anwendungssicht verschattet.</a:t>
            </a:r>
            <a:endParaRPr lang="de-D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79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908715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Allgemein: </a:t>
            </a:r>
            <a:r>
              <a:rPr lang="de-DE" b="1" dirty="0"/>
              <a:t>Nutzungsdaten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(Untermenge der Verkehrsdaten): </a:t>
            </a:r>
          </a:p>
          <a:p>
            <a:pPr lvl="1"/>
            <a:r>
              <a:rPr lang="de-DE" dirty="0"/>
              <a:t>Verwendet für die Verrechnung der Inanspruchnahme der Dienstleistung</a:t>
            </a:r>
          </a:p>
          <a:p>
            <a:r>
              <a:rPr lang="de-DE" dirty="0"/>
              <a:t>Laut Telemediengesetz (TMG) § 15 (1), insbesondere folgende Daten:</a:t>
            </a:r>
          </a:p>
          <a:p>
            <a:pPr lvl="1"/>
            <a:r>
              <a:rPr lang="de-DE" dirty="0"/>
              <a:t>1. Merkmale zur Identifikation des Nutzers</a:t>
            </a:r>
          </a:p>
          <a:p>
            <a:pPr lvl="1"/>
            <a:r>
              <a:rPr lang="de-DE" dirty="0"/>
              <a:t>2. Angaben über Beginn und Ende sowie Umfang der jeweiligen Nutzung</a:t>
            </a:r>
          </a:p>
          <a:p>
            <a:pPr lvl="1"/>
            <a:r>
              <a:rPr lang="de-DE" dirty="0"/>
              <a:t>3. Angaben über die vom Nutzer in Anspruch genommenen Telemedien.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5950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1.4</a:t>
            </a:r>
            <a:br>
              <a:rPr lang="de-DE" dirty="0"/>
            </a:br>
            <a:r>
              <a:rPr lang="de-DE" dirty="0"/>
              <a:t>Ein einführendes Beispiel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Anwendung von ISO/OSI- bzw. Internet-Modell auf das Surfen im World Wide Web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1852583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300" dirty="0"/>
              <a:t>Wir haben folgenden Szenario:</a:t>
            </a:r>
          </a:p>
          <a:p>
            <a:r>
              <a:rPr lang="de-DE" sz="2300" dirty="0"/>
              <a:t>Eine Besucherin dieser Vorlesung will bevor sie aus dem Haus geht noch einmal nachschauen, in welchem Raum die Vorlesung stattfindet.</a:t>
            </a:r>
          </a:p>
          <a:p>
            <a:r>
              <a:rPr lang="de-DE" sz="2300" dirty="0"/>
              <a:t>Was macht unsere Vorlesungsbesucherin?</a:t>
            </a:r>
          </a:p>
          <a:p>
            <a:r>
              <a:rPr lang="de-DE" sz="2300" dirty="0"/>
              <a:t>Sie öffnet einen Internet-Browser auf ihrem Laptop und gibt folgenden Link in die Adressleiste ein:</a:t>
            </a:r>
          </a:p>
          <a:p>
            <a:r>
              <a:rPr lang="de-DE" sz="2400" dirty="0">
                <a:hlinkClick r:id="rId2"/>
              </a:rPr>
              <a:t>http://www.nm.ifi.lmu.de/teaching/Vorlesungen/2018ss/rn</a:t>
            </a:r>
            <a:r>
              <a:rPr lang="de-DE" sz="2400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2998213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Webseite erscheint im Browser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 b="1437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7393922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Etwas weiter unten...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36013" y="4897821"/>
            <a:ext cx="7071974" cy="1279142"/>
          </a:xfrm>
        </p:spPr>
        <p:txBody>
          <a:bodyPr/>
          <a:lstStyle/>
          <a:p>
            <a:r>
              <a:rPr lang="de-DE" dirty="0"/>
              <a:t>die gewünschte Information.</a:t>
            </a:r>
          </a:p>
          <a:p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13" y="1503157"/>
            <a:ext cx="7071973" cy="3158002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4872639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dirty="0"/>
              <a:t>Ziel der Vorlesung (unter anderem)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ist hier eigentlich passiert bzw. wie funktioniert dieser Vorgang?</a:t>
            </a:r>
          </a:p>
          <a:p>
            <a:pPr lvl="1"/>
            <a:r>
              <a:rPr lang="de-DE" dirty="0"/>
              <a:t>Protokolle des ISO/OSI- bzw. Internet-Modells</a:t>
            </a:r>
          </a:p>
          <a:p>
            <a:pPr lvl="1"/>
            <a:r>
              <a:rPr lang="de-DE" dirty="0"/>
              <a:t>Router, Transitnetze</a:t>
            </a:r>
          </a:p>
          <a:p>
            <a:pPr lvl="1"/>
            <a:r>
              <a:rPr lang="de-DE" dirty="0"/>
              <a:t>Netzkarte, Kabel,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448241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dirty="0"/>
              <a:t>Ziel der Vorlesung </a:t>
            </a:r>
            <a:br>
              <a:rPr lang="de-DE" sz="4200" dirty="0"/>
            </a:br>
            <a:r>
              <a:rPr lang="de-DE" sz="4200" dirty="0"/>
              <a:t>(Erste Überlegungen)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Der Browser läuft auf dem Laptop zu Hause.</a:t>
            </a:r>
          </a:p>
          <a:p>
            <a:r>
              <a:rPr lang="de-DE" dirty="0"/>
              <a:t>Die Vorlesungsseite wird von einem Server der LMU (an einem unbekannten Ort) bereitgestellt.</a:t>
            </a:r>
          </a:p>
          <a:p>
            <a:r>
              <a:rPr lang="de-DE" dirty="0"/>
              <a:t>Es liegt offensichtlich ein verteiltes System vor!</a:t>
            </a:r>
          </a:p>
          <a:p>
            <a:r>
              <a:rPr lang="de-DE" dirty="0"/>
              <a:t>Browser und Server kommunizieren (aus Anwendungssicht) also ausschließlich per Nachrichten.</a:t>
            </a:r>
          </a:p>
          <a:p>
            <a:r>
              <a:rPr lang="de-DE" dirty="0"/>
              <a:t>Die Kommunikation strukturiert sich anhand des ISO/OSI- bzw. des Internet-Modells.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755985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7326"/>
          </a:xfrm>
        </p:spPr>
        <p:txBody>
          <a:bodyPr>
            <a:normAutofit/>
          </a:bodyPr>
          <a:lstStyle/>
          <a:p>
            <a:r>
              <a:rPr lang="de-DE" sz="3200" dirty="0"/>
              <a:t>Das ISO/OSI-Modell als Grafik (WH)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/>
        </p:blipFill>
        <p:spPr>
          <a:xfrm>
            <a:off x="1401417" y="1152010"/>
            <a:ext cx="5933661" cy="474030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9" t="88816"/>
          <a:stretch/>
        </p:blipFill>
        <p:spPr>
          <a:xfrm>
            <a:off x="6520445" y="5839940"/>
            <a:ext cx="2027592" cy="6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828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3043"/>
          </a:xfrm>
        </p:spPr>
        <p:txBody>
          <a:bodyPr/>
          <a:lstStyle/>
          <a:p>
            <a:r>
              <a:rPr lang="de-DE" dirty="0"/>
              <a:t>Das Beispiel als Grafik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87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628650" y="1328169"/>
            <a:ext cx="2175075" cy="130628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733097" y="1417375"/>
            <a:ext cx="83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Laptop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4017" y="1427314"/>
            <a:ext cx="954594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Browser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097" y="2178374"/>
            <a:ext cx="983090" cy="36933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Resolver</a:t>
            </a:r>
            <a:endParaRPr lang="de-DE" dirty="0">
              <a:solidFill>
                <a:srgbClr val="0070C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224642" y="2547706"/>
            <a:ext cx="0" cy="7462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379600" y="2547706"/>
            <a:ext cx="0" cy="7462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1898" y="3299994"/>
            <a:ext cx="1236108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DNS Server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379600" y="1786707"/>
            <a:ext cx="336587" cy="39166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9" idx="0"/>
            <a:endCxn id="8" idx="1"/>
          </p:cNvCxnSpPr>
          <p:nvPr/>
        </p:nvCxnSpPr>
        <p:spPr>
          <a:xfrm flipV="1">
            <a:off x="1224642" y="1611980"/>
            <a:ext cx="519375" cy="56639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224642" y="1789708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(2) DNS Anfrage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03725" y="1417375"/>
            <a:ext cx="252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(1) www.nm.ifi.lmu.de ?!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9299" y="2779541"/>
            <a:ext cx="24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(3) </a:t>
            </a:r>
            <a:r>
              <a:rPr lang="de-DE" dirty="0" err="1"/>
              <a:t>reply</a:t>
            </a:r>
            <a:r>
              <a:rPr lang="de-DE" dirty="0"/>
              <a:t>: 141.84.218.29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03725" y="2330566"/>
            <a:ext cx="2121735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Anwendungsschicht:</a:t>
            </a:r>
          </a:p>
          <a:p>
            <a:r>
              <a:rPr lang="de-DE" dirty="0"/>
              <a:t>HTTP</a:t>
            </a:r>
          </a:p>
          <a:p>
            <a:endParaRPr lang="de-DE" dirty="0"/>
          </a:p>
        </p:txBody>
      </p:sp>
      <p:sp>
        <p:nvSpPr>
          <p:cNvPr id="46" name="TextBox 45"/>
          <p:cNvSpPr txBox="1"/>
          <p:nvPr/>
        </p:nvSpPr>
        <p:spPr>
          <a:xfrm>
            <a:off x="2803724" y="3253896"/>
            <a:ext cx="2121735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Transportschicht:</a:t>
            </a:r>
          </a:p>
          <a:p>
            <a:r>
              <a:rPr lang="de-DE" dirty="0"/>
              <a:t>TCP (Port 80)</a:t>
            </a:r>
          </a:p>
          <a:p>
            <a:endParaRPr lang="de-DE" dirty="0"/>
          </a:p>
        </p:txBody>
      </p:sp>
      <p:sp>
        <p:nvSpPr>
          <p:cNvPr id="48" name="TextBox 47"/>
          <p:cNvSpPr txBox="1"/>
          <p:nvPr/>
        </p:nvSpPr>
        <p:spPr>
          <a:xfrm>
            <a:off x="2803723" y="4177226"/>
            <a:ext cx="2121735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Vermittlungsschicht:</a:t>
            </a:r>
          </a:p>
          <a:p>
            <a:r>
              <a:rPr lang="de-DE" dirty="0"/>
              <a:t>IPv4 (141.84.218.29)</a:t>
            </a:r>
          </a:p>
          <a:p>
            <a:endParaRPr lang="de-DE" dirty="0"/>
          </a:p>
        </p:txBody>
      </p:sp>
      <p:sp>
        <p:nvSpPr>
          <p:cNvPr id="49" name="TextBox 48"/>
          <p:cNvSpPr txBox="1"/>
          <p:nvPr/>
        </p:nvSpPr>
        <p:spPr>
          <a:xfrm>
            <a:off x="2803722" y="5100556"/>
            <a:ext cx="2121735" cy="92333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Netzzugang:</a:t>
            </a:r>
          </a:p>
          <a:p>
            <a:r>
              <a:rPr lang="de-DE" dirty="0"/>
              <a:t>z.B.: Ethernet</a:t>
            </a:r>
          </a:p>
          <a:p>
            <a:endParaRPr lang="de-DE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2299624" y="3994844"/>
            <a:ext cx="79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Socket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03329" y="6023886"/>
            <a:ext cx="16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Internet-Modell</a:t>
            </a:r>
          </a:p>
        </p:txBody>
      </p:sp>
      <p:cxnSp>
        <p:nvCxnSpPr>
          <p:cNvPr id="53" name="Straight Connector 52"/>
          <p:cNvCxnSpPr>
            <a:stCxn id="45" idx="3"/>
          </p:cNvCxnSpPr>
          <p:nvPr/>
        </p:nvCxnSpPr>
        <p:spPr>
          <a:xfrm>
            <a:off x="4925460" y="2792231"/>
            <a:ext cx="1641766" cy="0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131020" y="2410209"/>
            <a:ext cx="111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GET/POST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567223" y="2644432"/>
            <a:ext cx="2107628" cy="120032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LMU Server</a:t>
            </a:r>
          </a:p>
          <a:p>
            <a:r>
              <a:rPr lang="de-DE" dirty="0"/>
              <a:t>(Kommunikation mit</a:t>
            </a:r>
          </a:p>
          <a:p>
            <a:r>
              <a:rPr lang="de-DE" dirty="0"/>
              <a:t>Zielgerät/Endpunkt)</a:t>
            </a:r>
          </a:p>
          <a:p>
            <a:endParaRPr lang="de-DE" dirty="0"/>
          </a:p>
        </p:txBody>
      </p:sp>
      <p:sp>
        <p:nvSpPr>
          <p:cNvPr id="60" name="TextBox 59"/>
          <p:cNvSpPr txBox="1"/>
          <p:nvPr/>
        </p:nvSpPr>
        <p:spPr>
          <a:xfrm>
            <a:off x="6567223" y="4361892"/>
            <a:ext cx="2268313" cy="14773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via Router </a:t>
            </a:r>
          </a:p>
          <a:p>
            <a:r>
              <a:rPr lang="de-DE" dirty="0"/>
              <a:t>in die Transitnetze</a:t>
            </a:r>
          </a:p>
          <a:p>
            <a:r>
              <a:rPr lang="de-DE" dirty="0"/>
              <a:t>(Kommunikation mit </a:t>
            </a:r>
          </a:p>
          <a:p>
            <a:r>
              <a:rPr lang="de-DE" dirty="0"/>
              <a:t>dem jeweils nächstem</a:t>
            </a:r>
          </a:p>
          <a:p>
            <a:r>
              <a:rPr lang="de-DE" dirty="0"/>
              <a:t>Netzknoten)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4925457" y="3715561"/>
            <a:ext cx="1641766" cy="0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925457" y="4638891"/>
            <a:ext cx="1641766" cy="0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925457" y="5562221"/>
            <a:ext cx="1641766" cy="0"/>
          </a:xfrm>
          <a:prstGeom prst="line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352725" y="3148873"/>
            <a:ext cx="938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Aufbau</a:t>
            </a:r>
          </a:p>
          <a:p>
            <a:r>
              <a:rPr lang="de-DE" dirty="0"/>
              <a:t>Transfer</a:t>
            </a:r>
          </a:p>
          <a:p>
            <a:r>
              <a:rPr lang="de-DE" dirty="0"/>
              <a:t>Abbau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39961" y="4316647"/>
            <a:ext cx="1412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Vermittlung/</a:t>
            </a:r>
          </a:p>
          <a:p>
            <a:r>
              <a:rPr lang="de-DE" dirty="0"/>
              <a:t>Adressierung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47091" y="5239055"/>
            <a:ext cx="1773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Medienzugriff</a:t>
            </a:r>
          </a:p>
          <a:p>
            <a:r>
              <a:rPr lang="de-DE" dirty="0"/>
              <a:t>Rahmenbildung</a:t>
            </a:r>
          </a:p>
          <a:p>
            <a:r>
              <a:rPr lang="de-DE" dirty="0"/>
              <a:t>Modulation</a:t>
            </a:r>
          </a:p>
          <a:p>
            <a:r>
              <a:rPr lang="de-DE" dirty="0"/>
              <a:t>Fehlererkennung</a:t>
            </a:r>
          </a:p>
        </p:txBody>
      </p:sp>
      <p:cxnSp>
        <p:nvCxnSpPr>
          <p:cNvPr id="72" name="Straight Connector 71"/>
          <p:cNvCxnSpPr>
            <a:stCxn id="59" idx="2"/>
          </p:cNvCxnSpPr>
          <p:nvPr/>
        </p:nvCxnSpPr>
        <p:spPr>
          <a:xfrm>
            <a:off x="7621037" y="3844761"/>
            <a:ext cx="0" cy="517131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50" idx="3"/>
          </p:cNvCxnSpPr>
          <p:nvPr/>
        </p:nvCxnSpPr>
        <p:spPr>
          <a:xfrm>
            <a:off x="2698611" y="3253896"/>
            <a:ext cx="1" cy="5266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50" idx="1"/>
          </p:cNvCxnSpPr>
          <p:nvPr/>
        </p:nvCxnSpPr>
        <p:spPr>
          <a:xfrm flipV="1">
            <a:off x="2698611" y="4578498"/>
            <a:ext cx="1" cy="52205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1873809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des Anwendungssystems (ISO/OSI-Schichten 5 bis 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Browser schickt DNS Anfrage (Protokoll) zur Ermittlung der IP-Adresse des Servers „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www.nm.ifi.lmu.de</a:t>
            </a:r>
            <a:r>
              <a:rPr lang="de-DE" dirty="0"/>
              <a:t>“ an </a:t>
            </a:r>
            <a:r>
              <a:rPr lang="de-DE" i="1" dirty="0" err="1"/>
              <a:t>Resolver</a:t>
            </a:r>
            <a:r>
              <a:rPr lang="de-DE" i="1" dirty="0"/>
              <a:t> </a:t>
            </a:r>
            <a:r>
              <a:rPr lang="de-DE" dirty="0"/>
              <a:t>(i.d.R. Teil des Betriebssystems).</a:t>
            </a:r>
          </a:p>
          <a:p>
            <a:r>
              <a:rPr lang="de-DE" i="1" dirty="0" err="1"/>
              <a:t>Resolver</a:t>
            </a:r>
            <a:r>
              <a:rPr lang="de-DE" dirty="0"/>
              <a:t> fragt gegebenenfalls bei einem DNS-Server nach (</a:t>
            </a:r>
            <a:r>
              <a:rPr lang="de-DE" dirty="0">
                <a:sym typeface="Wingdings"/>
              </a:rPr>
              <a:t> </a:t>
            </a:r>
            <a:r>
              <a:rPr lang="de-DE" dirty="0"/>
              <a:t>Kapitel 2) </a:t>
            </a:r>
          </a:p>
          <a:p>
            <a:r>
              <a:rPr lang="de-DE" dirty="0"/>
              <a:t>Browser schickt HTTP (Protokoll) Anfrage an Server, um Inhalt „</a:t>
            </a:r>
            <a:r>
              <a:rPr lang="de-DE" dirty="0">
                <a:solidFill>
                  <a:srgbClr val="2E75B6"/>
                </a:solidFill>
              </a:rPr>
              <a:t>/</a:t>
            </a:r>
            <a:r>
              <a:rPr lang="de-DE" dirty="0" err="1">
                <a:solidFill>
                  <a:srgbClr val="2E75B6"/>
                </a:solidFill>
              </a:rPr>
              <a:t>teaching</a:t>
            </a:r>
            <a:r>
              <a:rPr lang="de-DE" dirty="0">
                <a:solidFill>
                  <a:srgbClr val="2E75B6"/>
                </a:solidFill>
              </a:rPr>
              <a:t>/Vorlesungen/2018ss/</a:t>
            </a:r>
            <a:r>
              <a:rPr lang="de-DE" dirty="0" err="1">
                <a:solidFill>
                  <a:srgbClr val="2E75B6"/>
                </a:solidFill>
              </a:rPr>
              <a:t>rn</a:t>
            </a:r>
            <a:r>
              <a:rPr lang="de-DE" dirty="0">
                <a:solidFill>
                  <a:srgbClr val="2E75B6"/>
                </a:solidFill>
              </a:rPr>
              <a:t>/</a:t>
            </a:r>
            <a:r>
              <a:rPr lang="de-DE" dirty="0"/>
              <a:t>“ </a:t>
            </a:r>
            <a:br>
              <a:rPr lang="de-DE" dirty="0"/>
            </a:br>
            <a:r>
              <a:rPr lang="de-DE" dirty="0"/>
              <a:t>anzufordern (</a:t>
            </a:r>
            <a:r>
              <a:rPr lang="de-DE" dirty="0">
                <a:sym typeface="Wingdings"/>
              </a:rPr>
              <a:t> </a:t>
            </a:r>
            <a:r>
              <a:rPr lang="de-DE" dirty="0"/>
              <a:t>Kapitel 6)</a:t>
            </a:r>
          </a:p>
          <a:p>
            <a:r>
              <a:rPr lang="de-DE" dirty="0"/>
              <a:t>Ausgehende Nachrichten werden an </a:t>
            </a:r>
            <a:br>
              <a:rPr lang="de-DE" dirty="0"/>
            </a:br>
            <a:r>
              <a:rPr lang="de-DE" b="1" dirty="0"/>
              <a:t>Transportschicht</a:t>
            </a:r>
            <a:r>
              <a:rPr lang="de-DE" dirty="0"/>
              <a:t> (z.B. TCP) übergeben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>
                <a:sym typeface="Wingdings"/>
              </a:rPr>
              <a:t> </a:t>
            </a:r>
            <a:r>
              <a:rPr lang="de-DE" dirty="0"/>
              <a:t>Kapitel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grpSp>
        <p:nvGrpSpPr>
          <p:cNvPr id="6" name="Gruppierung 5"/>
          <p:cNvGrpSpPr>
            <a:grpSpLocks noChangeAspect="1"/>
          </p:cNvGrpSpPr>
          <p:nvPr/>
        </p:nvGrpSpPr>
        <p:grpSpPr>
          <a:xfrm>
            <a:off x="6836944" y="4132194"/>
            <a:ext cx="2160003" cy="2591126"/>
            <a:chOff x="5976677" y="3189548"/>
            <a:chExt cx="2160003" cy="2591126"/>
          </a:xfrm>
        </p:grpSpPr>
        <p:sp>
          <p:nvSpPr>
            <p:cNvPr id="7" name="Textfeld 6"/>
            <p:cNvSpPr txBox="1"/>
            <p:nvPr/>
          </p:nvSpPr>
          <p:spPr>
            <a:xfrm>
              <a:off x="5976677" y="3189548"/>
              <a:ext cx="2159997" cy="369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7 Anwendung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976679" y="4300445"/>
              <a:ext cx="2160001" cy="369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4 Transport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976677" y="3559847"/>
              <a:ext cx="2160001" cy="369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6 Darstellung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976677" y="3930146"/>
              <a:ext cx="2160001" cy="369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5 </a:t>
              </a:r>
              <a:r>
                <a:rPr lang="de-DE" dirty="0" err="1"/>
                <a:t>Kommunikationsst</a:t>
              </a:r>
              <a:r>
                <a:rPr lang="de-DE" dirty="0"/>
                <a:t>.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76679" y="4670744"/>
              <a:ext cx="2159999" cy="369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3 Vermittlung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976679" y="5041044"/>
              <a:ext cx="2159999" cy="369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2 Sicherung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976679" y="5411343"/>
              <a:ext cx="2159999" cy="369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1 Bitübertragung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12948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der Transportschicht (Schicht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WH: Die </a:t>
            </a:r>
            <a:r>
              <a:rPr lang="de-DE" sz="2400" b="1" dirty="0"/>
              <a:t>Transportschicht</a:t>
            </a:r>
            <a:r>
              <a:rPr lang="de-DE" sz="2400" dirty="0"/>
              <a:t> bietet der Anwendungsschicht den netzunabhängigen Transport von Nachrichten zwischen zwei Endsystemen als Dienst an.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89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grpSp>
        <p:nvGrpSpPr>
          <p:cNvPr id="82" name="Gruppierung 81"/>
          <p:cNvGrpSpPr>
            <a:grpSpLocks noChangeAspect="1"/>
          </p:cNvGrpSpPr>
          <p:nvPr/>
        </p:nvGrpSpPr>
        <p:grpSpPr>
          <a:xfrm>
            <a:off x="1516170" y="3093281"/>
            <a:ext cx="6148751" cy="3116008"/>
            <a:chOff x="603328" y="1962256"/>
            <a:chExt cx="7985392" cy="4046763"/>
          </a:xfrm>
        </p:grpSpPr>
        <p:sp>
          <p:nvSpPr>
            <p:cNvPr id="83" name="Rechteck 82"/>
            <p:cNvSpPr/>
            <p:nvPr/>
          </p:nvSpPr>
          <p:spPr>
            <a:xfrm>
              <a:off x="1992553" y="3322650"/>
              <a:ext cx="5341972" cy="33530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grpSp>
          <p:nvGrpSpPr>
            <p:cNvPr id="84" name="Gruppierung 83"/>
            <p:cNvGrpSpPr/>
            <p:nvPr/>
          </p:nvGrpSpPr>
          <p:grpSpPr>
            <a:xfrm>
              <a:off x="603328" y="3322650"/>
              <a:ext cx="7782853" cy="2686369"/>
              <a:chOff x="1141005" y="4070651"/>
              <a:chExt cx="7782853" cy="2355549"/>
            </a:xfrm>
          </p:grpSpPr>
          <p:sp>
            <p:nvSpPr>
              <p:cNvPr id="154" name="Rechteck 153"/>
              <p:cNvSpPr/>
              <p:nvPr/>
            </p:nvSpPr>
            <p:spPr>
              <a:xfrm>
                <a:off x="1159926" y="4070652"/>
                <a:ext cx="7763932" cy="23555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A6A6A6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buClr>
                    <a:schemeClr val="tx2">
                      <a:lumMod val="60000"/>
                      <a:lumOff val="40000"/>
                    </a:schemeClr>
                  </a:buClr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Textfeld 154"/>
              <p:cNvSpPr txBox="1"/>
              <p:nvPr/>
            </p:nvSpPr>
            <p:spPr>
              <a:xfrm rot="16200000">
                <a:off x="163085" y="5048571"/>
                <a:ext cx="2355549" cy="399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Transportsystem</a:t>
                </a:r>
              </a:p>
            </p:txBody>
          </p:sp>
        </p:grpSp>
        <p:sp>
          <p:nvSpPr>
            <p:cNvPr id="85" name="Rechteck 84"/>
            <p:cNvSpPr/>
            <p:nvPr/>
          </p:nvSpPr>
          <p:spPr>
            <a:xfrm>
              <a:off x="994997" y="2320528"/>
              <a:ext cx="997556" cy="2315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6" name="Rechteck 85"/>
            <p:cNvSpPr/>
            <p:nvPr/>
          </p:nvSpPr>
          <p:spPr>
            <a:xfrm>
              <a:off x="7334525" y="2330688"/>
              <a:ext cx="997556" cy="23156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800668" y="1963705"/>
              <a:ext cx="1455610" cy="399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Endsystem A</a:t>
              </a: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7142202" y="1962256"/>
              <a:ext cx="1446518" cy="399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Endsystem B</a:t>
              </a:r>
            </a:p>
          </p:txBody>
        </p:sp>
        <p:sp>
          <p:nvSpPr>
            <p:cNvPr id="89" name="Rechteck 88"/>
            <p:cNvSpPr/>
            <p:nvPr/>
          </p:nvSpPr>
          <p:spPr>
            <a:xfrm>
              <a:off x="6207950" y="5185145"/>
              <a:ext cx="445344" cy="439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/>
                <a:t>...</a:t>
              </a:r>
            </a:p>
          </p:txBody>
        </p:sp>
        <p:sp>
          <p:nvSpPr>
            <p:cNvPr id="90" name="Rechteck 89"/>
            <p:cNvSpPr/>
            <p:nvPr/>
          </p:nvSpPr>
          <p:spPr>
            <a:xfrm>
              <a:off x="5166955" y="4003861"/>
              <a:ext cx="8148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/>
                <a:t>...</a:t>
              </a:r>
            </a:p>
          </p:txBody>
        </p:sp>
        <p:sp>
          <p:nvSpPr>
            <p:cNvPr id="91" name="Rechteck 90"/>
            <p:cNvSpPr/>
            <p:nvPr/>
          </p:nvSpPr>
          <p:spPr>
            <a:xfrm>
              <a:off x="997300" y="4304068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2" name="Rechteck 91"/>
            <p:cNvSpPr/>
            <p:nvPr/>
          </p:nvSpPr>
          <p:spPr>
            <a:xfrm>
              <a:off x="997300" y="3969759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3" name="Rechteck 92"/>
            <p:cNvSpPr/>
            <p:nvPr/>
          </p:nvSpPr>
          <p:spPr>
            <a:xfrm>
              <a:off x="997300" y="3641290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4" name="Rechteck 93"/>
            <p:cNvSpPr/>
            <p:nvPr/>
          </p:nvSpPr>
          <p:spPr>
            <a:xfrm>
              <a:off x="997300" y="3315818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5" name="Rechteck 94"/>
            <p:cNvSpPr/>
            <p:nvPr/>
          </p:nvSpPr>
          <p:spPr>
            <a:xfrm>
              <a:off x="997300" y="2987348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96" name="Rechteck 95"/>
            <p:cNvSpPr/>
            <p:nvPr/>
          </p:nvSpPr>
          <p:spPr>
            <a:xfrm>
              <a:off x="997300" y="2653039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7" name="Rechteck 96"/>
            <p:cNvSpPr/>
            <p:nvPr/>
          </p:nvSpPr>
          <p:spPr>
            <a:xfrm>
              <a:off x="997300" y="2324570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8" name="Rechteck 97"/>
            <p:cNvSpPr/>
            <p:nvPr/>
          </p:nvSpPr>
          <p:spPr>
            <a:xfrm>
              <a:off x="7334525" y="4304068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9" name="Rechteck 98"/>
            <p:cNvSpPr/>
            <p:nvPr/>
          </p:nvSpPr>
          <p:spPr>
            <a:xfrm>
              <a:off x="7334525" y="3969759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0" name="Rechteck 99"/>
            <p:cNvSpPr/>
            <p:nvPr/>
          </p:nvSpPr>
          <p:spPr>
            <a:xfrm>
              <a:off x="7334525" y="3641290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7334525" y="3315818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7334525" y="2987348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03" name="Rechteck 102"/>
            <p:cNvSpPr/>
            <p:nvPr/>
          </p:nvSpPr>
          <p:spPr>
            <a:xfrm>
              <a:off x="7334525" y="2653039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04" name="Rechteck 103"/>
            <p:cNvSpPr/>
            <p:nvPr/>
          </p:nvSpPr>
          <p:spPr>
            <a:xfrm>
              <a:off x="7334525" y="2324570"/>
              <a:ext cx="997556" cy="335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7</a:t>
              </a:r>
            </a:p>
          </p:txBody>
        </p:sp>
        <p:cxnSp>
          <p:nvCxnSpPr>
            <p:cNvPr id="105" name="Gerade Verbindung mit Pfeil 104"/>
            <p:cNvCxnSpPr>
              <a:stCxn id="91" idx="2"/>
            </p:cNvCxnSpPr>
            <p:nvPr/>
          </p:nvCxnSpPr>
          <p:spPr>
            <a:xfrm>
              <a:off x="1496078" y="4639370"/>
              <a:ext cx="0" cy="66517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mit Pfeil 105"/>
            <p:cNvCxnSpPr/>
            <p:nvPr/>
          </p:nvCxnSpPr>
          <p:spPr>
            <a:xfrm flipH="1">
              <a:off x="1494323" y="5291843"/>
              <a:ext cx="959798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mit Pfeil 106"/>
            <p:cNvCxnSpPr/>
            <p:nvPr/>
          </p:nvCxnSpPr>
          <p:spPr>
            <a:xfrm>
              <a:off x="2454121" y="4667114"/>
              <a:ext cx="0" cy="62762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mit Pfeil 107"/>
            <p:cNvCxnSpPr/>
            <p:nvPr/>
          </p:nvCxnSpPr>
          <p:spPr>
            <a:xfrm>
              <a:off x="3268981" y="4667114"/>
              <a:ext cx="0" cy="62762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mit Pfeil 108"/>
            <p:cNvCxnSpPr/>
            <p:nvPr/>
          </p:nvCxnSpPr>
          <p:spPr>
            <a:xfrm>
              <a:off x="4284223" y="4661226"/>
              <a:ext cx="0" cy="62762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mit Pfeil 109"/>
            <p:cNvCxnSpPr/>
            <p:nvPr/>
          </p:nvCxnSpPr>
          <p:spPr>
            <a:xfrm>
              <a:off x="5086667" y="4663804"/>
              <a:ext cx="0" cy="66600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mit Pfeil 110"/>
            <p:cNvCxnSpPr/>
            <p:nvPr/>
          </p:nvCxnSpPr>
          <p:spPr>
            <a:xfrm>
              <a:off x="6097141" y="4661226"/>
              <a:ext cx="0" cy="62762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mit Pfeil 111"/>
            <p:cNvCxnSpPr/>
            <p:nvPr/>
          </p:nvCxnSpPr>
          <p:spPr>
            <a:xfrm>
              <a:off x="6868658" y="4661226"/>
              <a:ext cx="0" cy="62762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mit Pfeil 112"/>
            <p:cNvCxnSpPr>
              <a:stCxn id="98" idx="2"/>
            </p:cNvCxnSpPr>
            <p:nvPr/>
          </p:nvCxnSpPr>
          <p:spPr>
            <a:xfrm>
              <a:off x="7833303" y="4639370"/>
              <a:ext cx="0" cy="649485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hteck 113"/>
            <p:cNvSpPr/>
            <p:nvPr/>
          </p:nvSpPr>
          <p:spPr>
            <a:xfrm>
              <a:off x="997300" y="2318115"/>
              <a:ext cx="997556" cy="2315666"/>
            </a:xfrm>
            <a:prstGeom prst="rect">
              <a:avLst/>
            </a:prstGeom>
            <a:noFill/>
            <a:ln w="190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7334525" y="2328275"/>
              <a:ext cx="997556" cy="2315666"/>
            </a:xfrm>
            <a:prstGeom prst="rect">
              <a:avLst/>
            </a:prstGeom>
            <a:noFill/>
            <a:ln w="190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2357185" y="3652857"/>
              <a:ext cx="997556" cy="1008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2357185" y="4605714"/>
              <a:ext cx="997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Router</a:t>
              </a:r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2357185" y="4322591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2357185" y="3984960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2357185" y="3653226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2357185" y="3653808"/>
              <a:ext cx="997556" cy="1008369"/>
            </a:xfrm>
            <a:prstGeom prst="rect">
              <a:avLst/>
            </a:prstGeom>
            <a:noFill/>
            <a:ln w="19050" cmpd="sng">
              <a:solidFill>
                <a:srgbClr val="E46C0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2" name="Rechteck 121"/>
            <p:cNvSpPr/>
            <p:nvPr/>
          </p:nvSpPr>
          <p:spPr>
            <a:xfrm>
              <a:off x="4169398" y="3652857"/>
              <a:ext cx="997556" cy="1008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4169398" y="4606154"/>
              <a:ext cx="997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Router</a:t>
              </a:r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4169398" y="4322591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25" name="Rechteck 124"/>
            <p:cNvSpPr/>
            <p:nvPr/>
          </p:nvSpPr>
          <p:spPr>
            <a:xfrm>
              <a:off x="4169398" y="3984960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6" name="Rechteck 125"/>
            <p:cNvSpPr/>
            <p:nvPr/>
          </p:nvSpPr>
          <p:spPr>
            <a:xfrm>
              <a:off x="4169398" y="3653226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27" name="Rechteck 126"/>
            <p:cNvSpPr/>
            <p:nvPr/>
          </p:nvSpPr>
          <p:spPr>
            <a:xfrm>
              <a:off x="4170537" y="3651450"/>
              <a:ext cx="997556" cy="1008369"/>
            </a:xfrm>
            <a:prstGeom prst="rect">
              <a:avLst/>
            </a:prstGeom>
            <a:noFill/>
            <a:ln w="19050" cmpd="sng">
              <a:solidFill>
                <a:srgbClr val="E46C0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8" name="Rechteck 127"/>
            <p:cNvSpPr/>
            <p:nvPr/>
          </p:nvSpPr>
          <p:spPr>
            <a:xfrm>
              <a:off x="5981785" y="3652857"/>
              <a:ext cx="997556" cy="10083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9" name="Textfeld 128"/>
            <p:cNvSpPr txBox="1"/>
            <p:nvPr/>
          </p:nvSpPr>
          <p:spPr>
            <a:xfrm>
              <a:off x="5976253" y="4606154"/>
              <a:ext cx="997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Router</a:t>
              </a:r>
            </a:p>
          </p:txBody>
        </p:sp>
        <p:sp>
          <p:nvSpPr>
            <p:cNvPr id="130" name="Rechteck 129"/>
            <p:cNvSpPr/>
            <p:nvPr/>
          </p:nvSpPr>
          <p:spPr>
            <a:xfrm>
              <a:off x="5981785" y="4322591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31" name="Rechteck 130"/>
            <p:cNvSpPr/>
            <p:nvPr/>
          </p:nvSpPr>
          <p:spPr>
            <a:xfrm>
              <a:off x="5981785" y="3984960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2" name="Rechteck 131"/>
            <p:cNvSpPr/>
            <p:nvPr/>
          </p:nvSpPr>
          <p:spPr>
            <a:xfrm>
              <a:off x="5981785" y="3653226"/>
              <a:ext cx="997556" cy="338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r>
                <a:rPr lang="de-DE" sz="14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5987795" y="3651446"/>
              <a:ext cx="997556" cy="1008369"/>
            </a:xfrm>
            <a:prstGeom prst="rect">
              <a:avLst/>
            </a:prstGeom>
            <a:noFill/>
            <a:ln w="19050" cmpd="sng">
              <a:solidFill>
                <a:srgbClr val="E46C0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Clr>
                  <a:schemeClr val="tx2">
                    <a:lumMod val="60000"/>
                    <a:lumOff val="40000"/>
                  </a:schemeClr>
                </a:buClr>
              </a:pPr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34" name="Gerade Verbindung mit Pfeil 133"/>
            <p:cNvCxnSpPr/>
            <p:nvPr/>
          </p:nvCxnSpPr>
          <p:spPr>
            <a:xfrm>
              <a:off x="1496078" y="4639370"/>
              <a:ext cx="0" cy="665173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Gerade Verbindung mit Pfeil 134"/>
            <p:cNvCxnSpPr/>
            <p:nvPr/>
          </p:nvCxnSpPr>
          <p:spPr>
            <a:xfrm flipH="1">
              <a:off x="1494323" y="5291843"/>
              <a:ext cx="959798" cy="0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rade Verbindung mit Pfeil 135"/>
            <p:cNvCxnSpPr/>
            <p:nvPr/>
          </p:nvCxnSpPr>
          <p:spPr>
            <a:xfrm>
              <a:off x="2454121" y="4667114"/>
              <a:ext cx="0" cy="627629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mit Pfeil 136"/>
            <p:cNvCxnSpPr/>
            <p:nvPr/>
          </p:nvCxnSpPr>
          <p:spPr>
            <a:xfrm>
              <a:off x="3268981" y="4676914"/>
              <a:ext cx="0" cy="627629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mit Pfeil 137"/>
            <p:cNvCxnSpPr/>
            <p:nvPr/>
          </p:nvCxnSpPr>
          <p:spPr>
            <a:xfrm>
              <a:off x="4284223" y="4661226"/>
              <a:ext cx="0" cy="627629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uppierung 138"/>
            <p:cNvGrpSpPr/>
            <p:nvPr/>
          </p:nvGrpSpPr>
          <p:grpSpPr>
            <a:xfrm>
              <a:off x="3163984" y="4903469"/>
              <a:ext cx="1222458" cy="963463"/>
              <a:chOff x="7093658" y="3008852"/>
              <a:chExt cx="1222458" cy="963463"/>
            </a:xfrm>
          </p:grpSpPr>
          <p:pic>
            <p:nvPicPr>
              <p:cNvPr id="152" name="Bild 151" descr="wolke3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3658" y="3008852"/>
                <a:ext cx="1222458" cy="963463"/>
              </a:xfrm>
              <a:prstGeom prst="rect">
                <a:avLst/>
              </a:prstGeom>
            </p:spPr>
          </p:pic>
          <p:sp>
            <p:nvSpPr>
              <p:cNvPr id="153" name="Textfeld 152"/>
              <p:cNvSpPr txBox="1"/>
              <p:nvPr/>
            </p:nvSpPr>
            <p:spPr>
              <a:xfrm>
                <a:off x="7198655" y="3288521"/>
                <a:ext cx="1032176" cy="47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558ED5"/>
                    </a:solidFill>
                  </a:rPr>
                  <a:t>Netz 1</a:t>
                </a:r>
              </a:p>
            </p:txBody>
          </p:sp>
        </p:grpSp>
        <p:cxnSp>
          <p:nvCxnSpPr>
            <p:cNvPr id="140" name="Gerade Verbindung mit Pfeil 139"/>
            <p:cNvCxnSpPr/>
            <p:nvPr/>
          </p:nvCxnSpPr>
          <p:spPr>
            <a:xfrm>
              <a:off x="5086667" y="4676914"/>
              <a:ext cx="0" cy="666000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mit Pfeil 140"/>
            <p:cNvCxnSpPr/>
            <p:nvPr/>
          </p:nvCxnSpPr>
          <p:spPr>
            <a:xfrm>
              <a:off x="6096608" y="4661226"/>
              <a:ext cx="0" cy="627629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uppierung 141"/>
            <p:cNvGrpSpPr/>
            <p:nvPr/>
          </p:nvGrpSpPr>
          <p:grpSpPr>
            <a:xfrm>
              <a:off x="5044762" y="4903469"/>
              <a:ext cx="1222458" cy="963463"/>
              <a:chOff x="5352127" y="1684504"/>
              <a:chExt cx="1222458" cy="963463"/>
            </a:xfrm>
          </p:grpSpPr>
          <p:pic>
            <p:nvPicPr>
              <p:cNvPr id="150" name="Bild 149" descr="wolke3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2127" y="1684504"/>
                <a:ext cx="1222458" cy="963463"/>
              </a:xfrm>
              <a:prstGeom prst="rect">
                <a:avLst/>
              </a:prstGeom>
            </p:spPr>
          </p:pic>
          <p:sp>
            <p:nvSpPr>
              <p:cNvPr id="151" name="Textfeld 150"/>
              <p:cNvSpPr txBox="1"/>
              <p:nvPr/>
            </p:nvSpPr>
            <p:spPr>
              <a:xfrm>
                <a:off x="5381957" y="1983918"/>
                <a:ext cx="1032176" cy="47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558ED5"/>
                    </a:solidFill>
                  </a:rPr>
                  <a:t>Netz 2</a:t>
                </a:r>
              </a:p>
            </p:txBody>
          </p:sp>
        </p:grpSp>
        <p:cxnSp>
          <p:nvCxnSpPr>
            <p:cNvPr id="143" name="Gerade Verbindung mit Pfeil 142"/>
            <p:cNvCxnSpPr/>
            <p:nvPr/>
          </p:nvCxnSpPr>
          <p:spPr>
            <a:xfrm>
              <a:off x="6868353" y="4661226"/>
              <a:ext cx="0" cy="627629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rade Verbindung mit Pfeil 143"/>
            <p:cNvCxnSpPr/>
            <p:nvPr/>
          </p:nvCxnSpPr>
          <p:spPr>
            <a:xfrm>
              <a:off x="7832443" y="4646354"/>
              <a:ext cx="0" cy="649485"/>
            </a:xfrm>
            <a:prstGeom prst="straightConnector1">
              <a:avLst/>
            </a:prstGeom>
            <a:ln>
              <a:solidFill>
                <a:srgbClr val="29C02E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uppierung 144"/>
            <p:cNvGrpSpPr/>
            <p:nvPr/>
          </p:nvGrpSpPr>
          <p:grpSpPr>
            <a:xfrm>
              <a:off x="6734572" y="4903469"/>
              <a:ext cx="1222458" cy="963463"/>
              <a:chOff x="6664817" y="927276"/>
              <a:chExt cx="1222458" cy="963463"/>
            </a:xfrm>
          </p:grpSpPr>
          <p:pic>
            <p:nvPicPr>
              <p:cNvPr id="148" name="Bild 147" descr="wolke3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4817" y="927276"/>
                <a:ext cx="1222458" cy="963463"/>
              </a:xfrm>
              <a:prstGeom prst="rect">
                <a:avLst/>
              </a:prstGeom>
            </p:spPr>
          </p:pic>
          <p:sp>
            <p:nvSpPr>
              <p:cNvPr id="149" name="Textfeld 148"/>
              <p:cNvSpPr txBox="1"/>
              <p:nvPr/>
            </p:nvSpPr>
            <p:spPr>
              <a:xfrm>
                <a:off x="6769814" y="1206945"/>
                <a:ext cx="1032176" cy="47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558ED5"/>
                    </a:solidFill>
                  </a:rPr>
                  <a:t>Netz </a:t>
                </a:r>
                <a:r>
                  <a:rPr lang="de-DE" dirty="0" err="1">
                    <a:solidFill>
                      <a:srgbClr val="558ED5"/>
                    </a:solidFill>
                  </a:rPr>
                  <a:t>n</a:t>
                </a:r>
                <a:endParaRPr lang="de-DE" dirty="0">
                  <a:solidFill>
                    <a:srgbClr val="558ED5"/>
                  </a:solidFill>
                </a:endParaRPr>
              </a:p>
            </p:txBody>
          </p:sp>
        </p:grpSp>
        <p:cxnSp>
          <p:nvCxnSpPr>
            <p:cNvPr id="146" name="Gerade Verbindung mit Pfeil 145"/>
            <p:cNvCxnSpPr>
              <a:stCxn id="94" idx="3"/>
              <a:endCxn id="86" idx="1"/>
            </p:cNvCxnSpPr>
            <p:nvPr/>
          </p:nvCxnSpPr>
          <p:spPr>
            <a:xfrm>
              <a:off x="1994856" y="3483469"/>
              <a:ext cx="5339669" cy="505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feld 146"/>
            <p:cNvSpPr txBox="1"/>
            <p:nvPr/>
          </p:nvSpPr>
          <p:spPr>
            <a:xfrm>
              <a:off x="2613969" y="2701942"/>
              <a:ext cx="3698122" cy="679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Virtuelle, zuverlässige Verbindungen </a:t>
              </a:r>
            </a:p>
            <a:p>
              <a:pPr algn="ctr"/>
              <a:r>
                <a:rPr lang="de-DE" sz="1400" dirty="0"/>
                <a:t>(aus Sicht der Endsysteme)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099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den Medien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3" y="1848773"/>
            <a:ext cx="5024673" cy="435133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635213" y="0"/>
            <a:ext cx="75087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100" dirty="0"/>
              <a:t>https://</a:t>
            </a:r>
            <a:r>
              <a:rPr lang="de-DE" sz="1100" dirty="0" err="1"/>
              <a:t>www.heise.de</a:t>
            </a:r>
            <a:r>
              <a:rPr lang="de-DE" sz="1100" dirty="0"/>
              <a:t>/</a:t>
            </a:r>
            <a:r>
              <a:rPr lang="de-DE" sz="1100" dirty="0" err="1"/>
              <a:t>newsticker</a:t>
            </a:r>
            <a:r>
              <a:rPr lang="de-DE" sz="1100" dirty="0"/>
              <a:t>/</a:t>
            </a:r>
            <a:r>
              <a:rPr lang="de-DE" sz="1100" dirty="0" err="1"/>
              <a:t>meldung</a:t>
            </a:r>
            <a:r>
              <a:rPr lang="de-DE" sz="1100" dirty="0"/>
              <a:t>/IT-Sicherheit-Koalition-will-Deep-Packet-Inspection-und-Netzsperren-3685644.html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36797"/>
            <a:ext cx="87249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15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der Transportschicht (Schicht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Aufbau einer TCP (Transmission Control Protocol)-Verbindung zum Server mit Hilfe des </a:t>
            </a:r>
            <a:r>
              <a:rPr lang="de-DE" i="1" dirty="0"/>
              <a:t>3-Way-Handshakes</a:t>
            </a:r>
            <a:r>
              <a:rPr lang="de-DE" dirty="0"/>
              <a:t> auf (</a:t>
            </a:r>
            <a:r>
              <a:rPr lang="de-DE" dirty="0">
                <a:sym typeface="Wingdings"/>
              </a:rPr>
              <a:t> </a:t>
            </a:r>
            <a:r>
              <a:rPr lang="de-DE" dirty="0"/>
              <a:t>Kapitel 3)</a:t>
            </a:r>
          </a:p>
          <a:p>
            <a:r>
              <a:rPr lang="de-DE" dirty="0"/>
              <a:t>TCP-Segmente aus Nutzdaten (die HTTP-Anfrage) und TCP-Header (Steuerinformationen) bilden</a:t>
            </a:r>
            <a:br>
              <a:rPr lang="de-DE" dirty="0"/>
            </a:br>
            <a:r>
              <a:rPr lang="de-DE" dirty="0"/>
              <a:t>und übertragen </a:t>
            </a:r>
            <a:r>
              <a:rPr lang="mr-IN" dirty="0"/>
              <a:t>–</a:t>
            </a:r>
            <a:r>
              <a:rPr lang="de-DE" dirty="0"/>
              <a:t> Weitergabe an </a:t>
            </a:r>
            <a:br>
              <a:rPr lang="de-DE" dirty="0"/>
            </a:br>
            <a:r>
              <a:rPr lang="de-DE" dirty="0"/>
              <a:t>darunterliegende Schicht</a:t>
            </a:r>
          </a:p>
          <a:p>
            <a:endParaRPr lang="de-DE" dirty="0"/>
          </a:p>
          <a:p>
            <a:r>
              <a:rPr lang="de-DE" b="1" dirty="0"/>
              <a:t>Anmerkung</a:t>
            </a:r>
            <a:r>
              <a:rPr lang="de-DE" dirty="0"/>
              <a:t>: Flusssteuerung und </a:t>
            </a:r>
            <a:br>
              <a:rPr lang="de-DE" dirty="0"/>
            </a:br>
            <a:r>
              <a:rPr lang="de-DE" dirty="0"/>
              <a:t>Staukontrolle notwendig.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90</a:t>
            </a:fld>
            <a:endParaRPr lang="de-DE"/>
          </a:p>
        </p:txBody>
      </p:sp>
      <p:grpSp>
        <p:nvGrpSpPr>
          <p:cNvPr id="6" name="Gruppierung 5"/>
          <p:cNvGrpSpPr/>
          <p:nvPr/>
        </p:nvGrpSpPr>
        <p:grpSpPr>
          <a:xfrm>
            <a:off x="6847305" y="4132194"/>
            <a:ext cx="2160003" cy="2591126"/>
            <a:chOff x="5976677" y="3189548"/>
            <a:chExt cx="2160003" cy="2591126"/>
          </a:xfrm>
        </p:grpSpPr>
        <p:sp>
          <p:nvSpPr>
            <p:cNvPr id="7" name="Textfeld 6"/>
            <p:cNvSpPr txBox="1"/>
            <p:nvPr/>
          </p:nvSpPr>
          <p:spPr>
            <a:xfrm>
              <a:off x="5976677" y="3189548"/>
              <a:ext cx="215999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7 Anwendung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976679" y="4300445"/>
              <a:ext cx="2160000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4 Transport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976678" y="3559847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6 Darstellung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976678" y="3930146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5 </a:t>
              </a:r>
              <a:r>
                <a:rPr lang="de-DE" dirty="0" err="1"/>
                <a:t>Kommunikationsst</a:t>
              </a:r>
              <a:r>
                <a:rPr lang="de-DE" dirty="0"/>
                <a:t>.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76679" y="4670744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3 Vermittlung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976680" y="5041043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2 Sicherung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976680" y="5411342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1 Bitübertragung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342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der Transportschicht (Schicht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Im TCP-Header: </a:t>
            </a:r>
            <a:r>
              <a:rPr lang="de-DE" b="1" dirty="0"/>
              <a:t>Sequenznummern</a:t>
            </a:r>
          </a:p>
          <a:p>
            <a:pPr lvl="1"/>
            <a:r>
              <a:rPr lang="de-DE" dirty="0"/>
              <a:t>Erkennung von verloren gegangene Paketen und ggf. neue Anforderung</a:t>
            </a:r>
          </a:p>
          <a:p>
            <a:pPr lvl="1"/>
            <a:r>
              <a:rPr lang="de-DE" dirty="0"/>
              <a:t>Korrektur von falscher Reihenfolge</a:t>
            </a:r>
          </a:p>
          <a:p>
            <a:pPr lvl="1"/>
            <a:r>
              <a:rPr lang="de-DE" dirty="0"/>
              <a:t>Entfernung von Duplikaten </a:t>
            </a:r>
          </a:p>
          <a:p>
            <a:pPr lvl="1"/>
            <a:r>
              <a:rPr lang="de-DE" dirty="0"/>
              <a:t>Nur fehlerfreie Nachrichten werden an </a:t>
            </a:r>
            <a:r>
              <a:rPr lang="de-DE" dirty="0" err="1"/>
              <a:t>darüberliegende</a:t>
            </a:r>
            <a:r>
              <a:rPr lang="de-DE" dirty="0"/>
              <a:t> Anwendungsschicht weitergereicht.</a:t>
            </a:r>
          </a:p>
          <a:p>
            <a:r>
              <a:rPr lang="de-DE" dirty="0"/>
              <a:t>Bei Beendigung des Nachrichtenaustausches </a:t>
            </a:r>
            <a:br>
              <a:rPr lang="de-DE" dirty="0"/>
            </a:br>
            <a:r>
              <a:rPr lang="de-DE" dirty="0">
                <a:sym typeface="Wingdings"/>
              </a:rPr>
              <a:t> Abbau der </a:t>
            </a:r>
            <a:r>
              <a:rPr lang="de-DE" dirty="0"/>
              <a:t>Verbindung</a:t>
            </a:r>
          </a:p>
          <a:p>
            <a:r>
              <a:rPr lang="de-DE" dirty="0"/>
              <a:t>Übergabe der ausgehende TCP-Segmente </a:t>
            </a:r>
            <a:br>
              <a:rPr lang="de-DE" dirty="0"/>
            </a:br>
            <a:r>
              <a:rPr lang="de-DE" dirty="0"/>
              <a:t>an </a:t>
            </a:r>
            <a:r>
              <a:rPr lang="de-DE" b="1" dirty="0"/>
              <a:t>Vermittlungsschicht</a:t>
            </a:r>
            <a:r>
              <a:rPr lang="de-DE" dirty="0"/>
              <a:t> (</a:t>
            </a:r>
            <a:r>
              <a:rPr lang="de-DE" dirty="0">
                <a:sym typeface="Wingdings"/>
              </a:rPr>
              <a:t> </a:t>
            </a:r>
            <a:r>
              <a:rPr lang="de-DE" dirty="0"/>
              <a:t>Kapitel 4)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7037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der Vermittlungsschicht (Schicht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Nutzdaten (TCP-Pakete) mit einem IP-Header versehen um IP-Datagramme („IP-Pakete“) zu bilden. </a:t>
            </a:r>
          </a:p>
          <a:p>
            <a:r>
              <a:rPr lang="de-DE" dirty="0"/>
              <a:t>Fragmentierung: Aufteilung von IP-Paketen falls zu groß für das nächste Wegstück (Stichwort </a:t>
            </a:r>
            <a:r>
              <a:rPr lang="de-DE" i="1" dirty="0"/>
              <a:t>MTU: Maximum </a:t>
            </a:r>
            <a:r>
              <a:rPr lang="de-DE" i="1" dirty="0" err="1"/>
              <a:t>Transmissible</a:t>
            </a:r>
            <a:r>
              <a:rPr lang="de-DE" i="1" dirty="0"/>
              <a:t> Unit</a:t>
            </a:r>
            <a:r>
              <a:rPr lang="de-DE" dirty="0"/>
              <a:t>)</a:t>
            </a:r>
          </a:p>
          <a:p>
            <a:r>
              <a:rPr lang="de-DE" dirty="0"/>
              <a:t>Fragestellung: wie findet ein IP-Paket </a:t>
            </a:r>
            <a:br>
              <a:rPr lang="de-DE" dirty="0"/>
            </a:br>
            <a:r>
              <a:rPr lang="de-DE" dirty="0"/>
              <a:t>den Weg zum Server, und wie </a:t>
            </a:r>
            <a:br>
              <a:rPr lang="de-DE" dirty="0"/>
            </a:br>
            <a:r>
              <a:rPr lang="de-DE" dirty="0"/>
              <a:t>ein entsprechendes Antwortpaket </a:t>
            </a:r>
            <a:br>
              <a:rPr lang="de-DE" dirty="0"/>
            </a:br>
            <a:r>
              <a:rPr lang="de-DE" dirty="0"/>
              <a:t>den Weg zurück?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grpSp>
        <p:nvGrpSpPr>
          <p:cNvPr id="6" name="Gruppierung 5"/>
          <p:cNvGrpSpPr/>
          <p:nvPr/>
        </p:nvGrpSpPr>
        <p:grpSpPr>
          <a:xfrm>
            <a:off x="6781465" y="4132194"/>
            <a:ext cx="2160003" cy="2591126"/>
            <a:chOff x="5976677" y="3189548"/>
            <a:chExt cx="2160003" cy="2591126"/>
          </a:xfrm>
        </p:grpSpPr>
        <p:sp>
          <p:nvSpPr>
            <p:cNvPr id="7" name="Textfeld 6"/>
            <p:cNvSpPr txBox="1"/>
            <p:nvPr/>
          </p:nvSpPr>
          <p:spPr>
            <a:xfrm>
              <a:off x="5976677" y="3189548"/>
              <a:ext cx="215999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7 Anwendung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976679" y="4300445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4 Transport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976678" y="3559847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6 Darstellung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976678" y="3930146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5 </a:t>
              </a:r>
              <a:r>
                <a:rPr lang="de-DE" dirty="0" err="1"/>
                <a:t>Kommunikationsst</a:t>
              </a:r>
              <a:r>
                <a:rPr lang="de-DE" dirty="0"/>
                <a:t>.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76679" y="4670744"/>
              <a:ext cx="2160000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3 Vermittlung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976680" y="5041043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2 Sicherung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976680" y="5411342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1 Bitübertragung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7142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der Vermittlungsschicht (Schicht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Autofit/>
          </a:bodyPr>
          <a:lstStyle/>
          <a:p>
            <a:r>
              <a:rPr lang="de-DE" sz="2400" dirty="0"/>
              <a:t>Jedes IP-Paket beinhaltet im Header </a:t>
            </a:r>
            <a:br>
              <a:rPr lang="de-DE" sz="2400" dirty="0"/>
            </a:br>
            <a:r>
              <a:rPr lang="de-DE" sz="2400" dirty="0"/>
              <a:t>Ziel- und Quell-IP-Adresse</a:t>
            </a:r>
          </a:p>
          <a:p>
            <a:r>
              <a:rPr lang="de-DE" sz="2400" dirty="0"/>
              <a:t>IP-Pakete auf unserem Laptop:</a:t>
            </a:r>
          </a:p>
          <a:p>
            <a:pPr lvl="1"/>
            <a:r>
              <a:rPr lang="de-DE" sz="2000" dirty="0"/>
              <a:t>Quelle: </a:t>
            </a:r>
            <a:r>
              <a:rPr lang="de-DE" sz="2000" dirty="0">
                <a:solidFill>
                  <a:srgbClr val="2E75B6"/>
                </a:solidFill>
              </a:rPr>
              <a:t>192.168.178.31</a:t>
            </a:r>
            <a:r>
              <a:rPr lang="de-DE" sz="2000" dirty="0"/>
              <a:t> (Laptop)</a:t>
            </a:r>
          </a:p>
          <a:p>
            <a:pPr lvl="1"/>
            <a:r>
              <a:rPr lang="de-DE" sz="2000" dirty="0"/>
              <a:t>Ziel: </a:t>
            </a:r>
            <a:r>
              <a:rPr lang="de-DE" sz="2000" dirty="0">
                <a:solidFill>
                  <a:srgbClr val="2E75B6"/>
                </a:solidFill>
              </a:rPr>
              <a:t>141.84.218.29</a:t>
            </a:r>
            <a:r>
              <a:rPr lang="de-DE" sz="2000" dirty="0"/>
              <a:t> (</a:t>
            </a:r>
            <a:r>
              <a:rPr lang="de-DE" sz="2000" dirty="0" err="1"/>
              <a:t>www.nm.ifi.lmu.de</a:t>
            </a:r>
            <a:r>
              <a:rPr lang="de-DE" sz="2000" dirty="0"/>
              <a:t>)</a:t>
            </a:r>
          </a:p>
          <a:p>
            <a:r>
              <a:rPr lang="de-DE" sz="2400" dirty="0"/>
              <a:t>Da </a:t>
            </a:r>
            <a:r>
              <a:rPr lang="de-DE" sz="2400" dirty="0">
                <a:solidFill>
                  <a:srgbClr val="2E75B6"/>
                </a:solidFill>
              </a:rPr>
              <a:t>141.84.218.29</a:t>
            </a:r>
            <a:r>
              <a:rPr lang="de-DE" sz="2400" dirty="0"/>
              <a:t> nicht in unserem LAN (engl.: </a:t>
            </a:r>
            <a:r>
              <a:rPr lang="de-DE" sz="2400" dirty="0" err="1"/>
              <a:t>Local</a:t>
            </a:r>
            <a:r>
              <a:rPr lang="de-DE" sz="2400" dirty="0"/>
              <a:t> Area Network), Versand des Pakets an bekanntes </a:t>
            </a:r>
            <a:r>
              <a:rPr lang="de-DE" sz="2400" i="1" dirty="0"/>
              <a:t>Default Gateway</a:t>
            </a:r>
            <a:r>
              <a:rPr lang="de-DE" sz="2400" dirty="0"/>
              <a:t> </a:t>
            </a:r>
            <a:r>
              <a:rPr lang="de-DE" sz="2400" dirty="0">
                <a:solidFill>
                  <a:srgbClr val="2E75B6"/>
                </a:solidFill>
              </a:rPr>
              <a:t>192.168.178.1</a:t>
            </a:r>
            <a:r>
              <a:rPr lang="de-DE" sz="2400" dirty="0"/>
              <a:t> (unser Router zuhause).</a:t>
            </a:r>
          </a:p>
          <a:p>
            <a:r>
              <a:rPr lang="de-DE" sz="2400" dirty="0"/>
              <a:t>Router sucht in Routingtabelle, welcher bekannte (benachbarte) Router dem </a:t>
            </a:r>
            <a:r>
              <a:rPr lang="de-DE" sz="2400" dirty="0" err="1"/>
              <a:t>Zielnetz</a:t>
            </a:r>
            <a:r>
              <a:rPr lang="de-DE" sz="2400" dirty="0"/>
              <a:t> am nächsten ist und schickt das IP-Paket an diesen.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6548155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der Vermittlungsschicht (Schicht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Autofit/>
          </a:bodyPr>
          <a:lstStyle/>
          <a:p>
            <a:r>
              <a:rPr lang="de-DE" sz="2400" dirty="0"/>
              <a:t>Änderung der Quell IP-Adresse des Pakets zu öffentlicher IP-Adresse (zugewiesen von Internet Provider): </a:t>
            </a:r>
            <a:br>
              <a:rPr lang="de-DE" sz="2400" dirty="0"/>
            </a:br>
            <a:r>
              <a:rPr lang="de-DE" sz="2400" dirty="0"/>
              <a:t>Beispiel: </a:t>
            </a:r>
            <a:r>
              <a:rPr lang="de-DE" sz="2400" dirty="0">
                <a:solidFill>
                  <a:srgbClr val="2E75B6"/>
                </a:solidFill>
              </a:rPr>
              <a:t>185.17.207.126</a:t>
            </a:r>
            <a:r>
              <a:rPr lang="de-DE" sz="2400" dirty="0"/>
              <a:t>.</a:t>
            </a:r>
          </a:p>
          <a:p>
            <a:r>
              <a:rPr lang="de-DE" sz="2400" dirty="0"/>
              <a:t>IP-Adresse innerhalb unseres LANs (</a:t>
            </a:r>
            <a:r>
              <a:rPr lang="de-DE" sz="2400" dirty="0">
                <a:solidFill>
                  <a:srgbClr val="2E75B6"/>
                </a:solidFill>
              </a:rPr>
              <a:t>192.168.178.31</a:t>
            </a:r>
            <a:r>
              <a:rPr lang="de-DE" sz="2400" dirty="0"/>
              <a:t>) hat außerhalb keine sinnvolle Bedeutung hat (</a:t>
            </a:r>
            <a:r>
              <a:rPr lang="de-DE" sz="2400" dirty="0">
                <a:sym typeface="Wingdings"/>
              </a:rPr>
              <a:t> </a:t>
            </a:r>
            <a:r>
              <a:rPr lang="de-DE" sz="2400" dirty="0"/>
              <a:t>Kapitel 2)</a:t>
            </a:r>
          </a:p>
          <a:p>
            <a:r>
              <a:rPr lang="de-DE" sz="2400" dirty="0"/>
              <a:t>Weiterleiten des Pakets im </a:t>
            </a:r>
            <a:r>
              <a:rPr lang="de-DE" sz="2400" b="1" dirty="0"/>
              <a:t>Transportsystem</a:t>
            </a:r>
            <a:r>
              <a:rPr lang="de-DE" sz="2400" dirty="0"/>
              <a:t> von Router zu Router, bis es am Gateway des Zielnetzes ankommt und von an den LMU Server geleitet wird.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14168454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der Vermittlungsschicht (Schicht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Antwortpakete werden auf die gleiche Art und Weise zurück geleitet.</a:t>
            </a:r>
          </a:p>
          <a:p>
            <a:r>
              <a:rPr lang="de-DE" dirty="0"/>
              <a:t>Antwort Paket:</a:t>
            </a:r>
          </a:p>
          <a:p>
            <a:pPr lvl="1"/>
            <a:r>
              <a:rPr lang="de-DE" dirty="0"/>
              <a:t>Quelle: </a:t>
            </a:r>
            <a:r>
              <a:rPr lang="de-DE" dirty="0">
                <a:solidFill>
                  <a:srgbClr val="2E75B6"/>
                </a:solidFill>
              </a:rPr>
              <a:t>141.84.218.29</a:t>
            </a:r>
            <a:r>
              <a:rPr lang="de-DE" dirty="0"/>
              <a:t> (</a:t>
            </a:r>
            <a:r>
              <a:rPr lang="de-DE" dirty="0" err="1"/>
              <a:t>www.nm.ifi.lmu.de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Ziel: </a:t>
            </a:r>
            <a:r>
              <a:rPr lang="de-DE" dirty="0">
                <a:solidFill>
                  <a:srgbClr val="2E75B6"/>
                </a:solidFill>
              </a:rPr>
              <a:t>185.17.207.126</a:t>
            </a:r>
            <a:r>
              <a:rPr lang="de-DE" dirty="0"/>
              <a:t> (unser Router)</a:t>
            </a:r>
          </a:p>
          <a:p>
            <a:r>
              <a:rPr lang="de-DE" b="1" dirty="0"/>
              <a:t>Frage</a:t>
            </a:r>
            <a:r>
              <a:rPr lang="de-DE" dirty="0"/>
              <a:t>: Wie weiß der Router, dass das Antwortpaket zu unserem Laptop (</a:t>
            </a:r>
            <a:r>
              <a:rPr lang="de-DE" dirty="0">
                <a:solidFill>
                  <a:srgbClr val="2E75B6"/>
                </a:solidFill>
              </a:rPr>
              <a:t>192.168.178.31</a:t>
            </a:r>
            <a:r>
              <a:rPr lang="de-DE" dirty="0"/>
              <a:t>) muss?</a:t>
            </a:r>
          </a:p>
          <a:p>
            <a:r>
              <a:rPr lang="de-DE" b="1" dirty="0"/>
              <a:t>Antwort</a:t>
            </a:r>
            <a:r>
              <a:rPr lang="de-DE" dirty="0"/>
              <a:t>: Der Router schaut sich nicht nur die IP-Adressen sondern auch die TCP-Ports der Nachricht an.</a:t>
            </a:r>
          </a:p>
          <a:p>
            <a:r>
              <a:rPr lang="de-DE" dirty="0"/>
              <a:t>Beim Senden unseres ursprünglichen Pakets verändert er den Quell-Port zu einem anderweitig unverwendeten Port, und merkt sich, dass Nachrichten an diesen TCP-Port zur IP-Adresse </a:t>
            </a:r>
            <a:r>
              <a:rPr lang="de-DE" dirty="0">
                <a:solidFill>
                  <a:srgbClr val="2E75B6"/>
                </a:solidFill>
              </a:rPr>
              <a:t>192.168.178.31</a:t>
            </a:r>
            <a:r>
              <a:rPr lang="de-DE" dirty="0"/>
              <a:t> (unser Laptop) geschickt werden müssen.</a:t>
            </a:r>
          </a:p>
          <a:p>
            <a:pPr lvl="1"/>
            <a:r>
              <a:rPr lang="de-DE" dirty="0"/>
              <a:t>Stichwort: Network Adresse Translation (NAT) (Kapitel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3887992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Sicht des Netzzugangs </a:t>
            </a:r>
            <a:br>
              <a:rPr lang="de-DE" dirty="0"/>
            </a:br>
            <a:r>
              <a:rPr lang="de-DE" dirty="0"/>
              <a:t>(ISO/OSI Schicht 1 und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Wegstück Computer-Router über ein Ethernet-Kabel verbunden.</a:t>
            </a:r>
          </a:p>
          <a:p>
            <a:r>
              <a:rPr lang="de-DE" dirty="0"/>
              <a:t>Ethernet im IEEE 802.3 Standard definiert.</a:t>
            </a:r>
          </a:p>
          <a:p>
            <a:r>
              <a:rPr lang="de-DE" dirty="0"/>
              <a:t>Aufgabe: IP-Pakete der Vermittlungsschicht als Bits kodiert über das Ethernet-Kabel zu schicken.</a:t>
            </a:r>
          </a:p>
          <a:p>
            <a:pPr lvl="1"/>
            <a:r>
              <a:rPr lang="de-DE" dirty="0"/>
              <a:t>Übertragungsrate des verwendeten physikalischen Mediums (Schicht 1)</a:t>
            </a:r>
          </a:p>
          <a:p>
            <a:pPr lvl="1"/>
            <a:r>
              <a:rPr lang="de-DE" dirty="0"/>
              <a:t>Kollisionsvermeidung bei Vielfachzugriff auf </a:t>
            </a:r>
            <a:br>
              <a:rPr lang="de-DE" dirty="0"/>
            </a:br>
            <a:r>
              <a:rPr lang="de-DE" dirty="0"/>
              <a:t>das Medium (Schicht 2a: Mehrfachzugriff)</a:t>
            </a:r>
          </a:p>
          <a:p>
            <a:pPr lvl="1"/>
            <a:r>
              <a:rPr lang="de-DE" dirty="0"/>
              <a:t>Erkennung und Korrektur von auftretenden </a:t>
            </a:r>
            <a:br>
              <a:rPr lang="de-DE" dirty="0"/>
            </a:br>
            <a:r>
              <a:rPr lang="de-DE" dirty="0"/>
              <a:t>Bit-Fehlern (Schicht 2: Sicherungsschicht)</a:t>
            </a:r>
          </a:p>
          <a:p>
            <a:pPr lvl="1"/>
            <a:r>
              <a:rPr lang="de-DE" dirty="0"/>
              <a:t>Rahmenbildung (Schicht 2: Sicherungsschicht)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  <p:grpSp>
        <p:nvGrpSpPr>
          <p:cNvPr id="6" name="Gruppierung 5"/>
          <p:cNvGrpSpPr/>
          <p:nvPr/>
        </p:nvGrpSpPr>
        <p:grpSpPr>
          <a:xfrm>
            <a:off x="6843961" y="4132194"/>
            <a:ext cx="2160003" cy="2591126"/>
            <a:chOff x="5976677" y="3189548"/>
            <a:chExt cx="2160003" cy="2591126"/>
          </a:xfrm>
        </p:grpSpPr>
        <p:sp>
          <p:nvSpPr>
            <p:cNvPr id="7" name="Textfeld 6"/>
            <p:cNvSpPr txBox="1"/>
            <p:nvPr/>
          </p:nvSpPr>
          <p:spPr>
            <a:xfrm>
              <a:off x="5976677" y="3189548"/>
              <a:ext cx="215999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7 Anwendung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976679" y="4300445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4 Transport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976678" y="3559847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6 Darstellung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976678" y="3930146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5 </a:t>
              </a:r>
              <a:r>
                <a:rPr lang="de-DE" dirty="0" err="1"/>
                <a:t>Kommunikationsst</a:t>
              </a:r>
              <a:r>
                <a:rPr lang="de-DE" dirty="0"/>
                <a:t>.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976679" y="4670744"/>
              <a:ext cx="2160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3 Vermittlung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976680" y="5041043"/>
              <a:ext cx="2160000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2 Sicherung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976680" y="5411342"/>
              <a:ext cx="2160000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/>
                <a:t>1 Bitübertragung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19854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Kurs orientiert sich an Schichten des ISO/OSI- bzw. des Internet-Modells</a:t>
            </a:r>
          </a:p>
          <a:p>
            <a:r>
              <a:rPr lang="de-DE" dirty="0"/>
              <a:t>In vergangenen Semestern: Schichten strikt von unten nach oben, Kapitel um Kapitel, durchgegangen.</a:t>
            </a:r>
          </a:p>
          <a:p>
            <a:r>
              <a:rPr lang="de-DE" b="1" dirty="0"/>
              <a:t>Neuer</a:t>
            </a:r>
            <a:r>
              <a:rPr lang="de-DE" dirty="0"/>
              <a:t> </a:t>
            </a:r>
            <a:r>
              <a:rPr lang="de-DE" b="1" dirty="0"/>
              <a:t>Ansatz</a:t>
            </a:r>
            <a:r>
              <a:rPr lang="de-DE" dirty="0"/>
              <a:t>: folgt in etwa der Struktur des einführenden Beispiels – grob die Schichten von oben nach unten</a:t>
            </a:r>
          </a:p>
          <a:p>
            <a:r>
              <a:rPr lang="de-DE" dirty="0"/>
              <a:t>Fragen, Kommentare, entdeckte Fehler, unklare Stellen usw. zur neuen Kursstruktur oder auch zu den überarbeiteten Vorlesungsfolien bitte an:</a:t>
            </a:r>
          </a:p>
          <a:p>
            <a:pPr marL="0" indent="0" algn="ctr">
              <a:buNone/>
            </a:pPr>
            <a:r>
              <a:rPr lang="de-DE" dirty="0">
                <a:sym typeface="Wingdings"/>
              </a:rPr>
              <a:t></a:t>
            </a:r>
            <a:r>
              <a:rPr lang="de-DE" dirty="0"/>
              <a:t> </a:t>
            </a:r>
            <a:r>
              <a:rPr lang="de-DE" dirty="0">
                <a:hlinkClick r:id="rId2"/>
              </a:rPr>
              <a:t>rnvs-skript@nm.ifi.lmu.de</a:t>
            </a:r>
            <a:r>
              <a:rPr lang="de-D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3600370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der Vorlesung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Einleitung und Grundlagen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Namen und Adressen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Schicht 4: Transportschicht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Schicht 3: Vermittlungsschicht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Hardwarenahe Schichten (Schicht 1 und 2)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Dienste der Anwendungsschicht im Internet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Middleware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Exkurs: ATM und (A)DSL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Exkurs: Multicast Routing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28420515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Hinweise</a:t>
            </a:r>
            <a:endParaRPr lang="de-DE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Themen und Konzepte: </a:t>
            </a:r>
          </a:p>
          <a:p>
            <a:pPr lvl="1"/>
            <a:r>
              <a:rPr lang="de-DE" dirty="0"/>
              <a:t>Schichtspezifisch</a:t>
            </a:r>
          </a:p>
          <a:p>
            <a:pPr lvl="1"/>
            <a:r>
              <a:rPr lang="de-DE" dirty="0"/>
              <a:t>Protokollspezifisch</a:t>
            </a:r>
          </a:p>
          <a:p>
            <a:pPr lvl="1"/>
            <a:r>
              <a:rPr lang="de-DE" dirty="0"/>
              <a:t>Internetspezifisch</a:t>
            </a:r>
          </a:p>
          <a:p>
            <a:pPr lvl="1"/>
            <a:r>
              <a:rPr lang="de-DE" dirty="0"/>
              <a:t>Schichtunabhängig</a:t>
            </a:r>
          </a:p>
          <a:p>
            <a:r>
              <a:rPr lang="de-DE" dirty="0"/>
              <a:t>Themen werden in der Reihenfolge behandelt, wie sie beim Durchgehen der Schichten zuerst aufkommen</a:t>
            </a:r>
          </a:p>
          <a:p>
            <a:r>
              <a:rPr lang="de-DE" dirty="0"/>
              <a:t>Schichtunabhängige Konzepte werden explizit als solche hervorgehoben.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3B0E-122E-4112-8AEA-022338C1FEFA}" type="slidenum">
              <a:rPr lang="de-DE" smtClean="0"/>
              <a:t>99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Rechnernetze und verteilte Systeme                (Prof. Dr. D. Kranzlmüller)</a:t>
            </a:r>
          </a:p>
        </p:txBody>
      </p:sp>
    </p:spTree>
    <p:extLst>
      <p:ext uri="{BB962C8B-B14F-4D97-AF65-F5344CB8AC3E}">
        <p14:creationId xmlns:p14="http://schemas.microsoft.com/office/powerpoint/2010/main" val="83415118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MU LRZ">
  <a:themeElements>
    <a:clrScheme name="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3BA9A4"/>
      </a:accent1>
      <a:accent2>
        <a:srgbClr val="F31F5C"/>
      </a:accent2>
      <a:accent3>
        <a:srgbClr val="FFFFFF"/>
      </a:accent3>
      <a:accent4>
        <a:srgbClr val="000000"/>
      </a:accent4>
      <a:accent5>
        <a:srgbClr val="AFD1CF"/>
      </a:accent5>
      <a:accent6>
        <a:srgbClr val="DC1B53"/>
      </a:accent6>
      <a:hlink>
        <a:srgbClr val="273B91"/>
      </a:hlink>
      <a:folHlink>
        <a:srgbClr val="F63B1C"/>
      </a:folHlink>
    </a:clrScheme>
    <a:fontScheme name="1_hpc-tool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hpc-too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hpc-too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pc-too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8532</Words>
  <Application>Microsoft Office PowerPoint</Application>
  <PresentationFormat>Bildschirmpräsentation (4:3)</PresentationFormat>
  <Paragraphs>1715</Paragraphs>
  <Slides>168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168</vt:i4>
      </vt:variant>
    </vt:vector>
  </HeadingPairs>
  <TitlesOfParts>
    <vt:vector size="181" baseType="lpstr">
      <vt:lpstr>ＭＳ Ｐゴシック</vt:lpstr>
      <vt:lpstr>ＭＳ Ｐゴシック</vt:lpstr>
      <vt:lpstr>Arial</vt:lpstr>
      <vt:lpstr>Arial Black</vt:lpstr>
      <vt:lpstr>Calibri</vt:lpstr>
      <vt:lpstr>Calibri Light</vt:lpstr>
      <vt:lpstr>Helvetica</vt:lpstr>
      <vt:lpstr>Helvetica Neue</vt:lpstr>
      <vt:lpstr>Mangal</vt:lpstr>
      <vt:lpstr>Times New Roman</vt:lpstr>
      <vt:lpstr>Wingdings</vt:lpstr>
      <vt:lpstr>1_Office Theme</vt:lpstr>
      <vt:lpstr>LMU LRZ</vt:lpstr>
      <vt:lpstr>Rechnernetze &amp; Verteilte Systeme</vt:lpstr>
      <vt:lpstr>Guten Morgen in München</vt:lpstr>
      <vt:lpstr>Reichstagsgebäude (Berlin)</vt:lpstr>
      <vt:lpstr>231. Sitzung des  Deutschen Bundestags</vt:lpstr>
      <vt:lpstr>Beschlussempfehlung</vt:lpstr>
      <vt:lpstr>Telekommunikationsgesetz</vt:lpstr>
      <vt:lpstr>Definitionen</vt:lpstr>
      <vt:lpstr>Definitionen</vt:lpstr>
      <vt:lpstr>In den Medien</vt:lpstr>
      <vt:lpstr>Nachtrag: 231. Sitzung vom 27.04.2017 – TOP 23</vt:lpstr>
      <vt:lpstr>Kommentar von netzpolitik.org vom 27.04.2017 (Anna Biselli)</vt:lpstr>
      <vt:lpstr>Fragen</vt:lpstr>
      <vt:lpstr>The IT Crowd</vt:lpstr>
      <vt:lpstr>PowerPoint-Präsentation</vt:lpstr>
      <vt:lpstr>Leibniz-Rechenzentrum im Forschungscampus Garching </vt:lpstr>
      <vt:lpstr>SuperMUC Phase 1 + 2 </vt:lpstr>
      <vt:lpstr>Münchner Wissenschaftsnetz (MWN) </vt:lpstr>
      <vt:lpstr>Aufbau der Vorlesung</vt:lpstr>
      <vt:lpstr>Literatur zu Rechnernetzen</vt:lpstr>
      <vt:lpstr>Literatur zu Rechnernetzen</vt:lpstr>
      <vt:lpstr>Literatur zu Verteilten Systemen</vt:lpstr>
      <vt:lpstr>Lehrveranstaltungen im Umfeld</vt:lpstr>
      <vt:lpstr>Organisatorisches</vt:lpstr>
      <vt:lpstr>Vorlesungszeiten</vt:lpstr>
      <vt:lpstr>Erfolgreiche Teilnahme</vt:lpstr>
      <vt:lpstr>Ablauf des Übungsbetriebs</vt:lpstr>
      <vt:lpstr>Termine der Übungen</vt:lpstr>
      <vt:lpstr>Gruppe 05: Homework Lab</vt:lpstr>
      <vt:lpstr>Fragestunde</vt:lpstr>
      <vt:lpstr>Begriffsbestimmung</vt:lpstr>
      <vt:lpstr>Kapitel 1:  Einleitung und Grundlagen</vt:lpstr>
      <vt:lpstr>Inhalt von Kapitel 1</vt:lpstr>
      <vt:lpstr>Kapitel 1.1 Die wichtigsten Definitionen</vt:lpstr>
      <vt:lpstr>Definition: Rechnernetz</vt:lpstr>
      <vt:lpstr>Beispiel: Münchner Wissenschaftsnetz (MWN)</vt:lpstr>
      <vt:lpstr>MWN - Überblick</vt:lpstr>
      <vt:lpstr>Geografische Verteilung</vt:lpstr>
      <vt:lpstr>MWN – Angeschlossene Areale</vt:lpstr>
      <vt:lpstr>Nutzer des MWN</vt:lpstr>
      <vt:lpstr>Netz oder Netzwerk</vt:lpstr>
      <vt:lpstr>Definition: Rechnernetz (WH)</vt:lpstr>
      <vt:lpstr>Rechnernetz / Verteiltes System</vt:lpstr>
      <vt:lpstr>Definition: Verteiltes System (Nach Arbeitsweise)</vt:lpstr>
      <vt:lpstr>Definition: Verteiltes System (Dienstorientiert)</vt:lpstr>
      <vt:lpstr>PowerPoint-Präsentation</vt:lpstr>
      <vt:lpstr>Ein verteiltes System  (in einem Rechnernetz)</vt:lpstr>
      <vt:lpstr>Vergleich</vt:lpstr>
      <vt:lpstr>Eigenschaften eines  verteilten Systems</vt:lpstr>
      <vt:lpstr>Quiz</vt:lpstr>
      <vt:lpstr>Rechnernetz oder verteiltes System? MVG Fahrinfo</vt:lpstr>
      <vt:lpstr>Rechnernetz oder verteiltes System? X-Win</vt:lpstr>
      <vt:lpstr>Rechnernetz oder verteiltes System? World Wide Web</vt:lpstr>
      <vt:lpstr>Kapitel 1.2 Das ISO/OSI-Referenzmodell</vt:lpstr>
      <vt:lpstr>Definition: ISO/OSI-Modell (1/2)</vt:lpstr>
      <vt:lpstr>Definition: ISO/OSI-Modell (2/2)</vt:lpstr>
      <vt:lpstr>Nomenklatur</vt:lpstr>
      <vt:lpstr>OSI – Open System Interconnection</vt:lpstr>
      <vt:lpstr>Definitionen OSI-Referenzmodell</vt:lpstr>
      <vt:lpstr>Definition: Protokoll</vt:lpstr>
      <vt:lpstr>Definition: Dienst</vt:lpstr>
      <vt:lpstr>Definition: Schnittstelle</vt:lpstr>
      <vt:lpstr>Definitionen OSI-Referenzmodell</vt:lpstr>
      <vt:lpstr>PowerPoint-Präsentation</vt:lpstr>
      <vt:lpstr>Schichten im ISO/OSI-Referenzmodell</vt:lpstr>
      <vt:lpstr>Schicht 1: Bitübertragungsschicht (Engl.: Physical layer)</vt:lpstr>
      <vt:lpstr>Schicht 2: Sicherungsschicht  (Engl.: Data link layer)</vt:lpstr>
      <vt:lpstr>Schicht 3: Vermittlungsschicht (Engl.: Network layer)</vt:lpstr>
      <vt:lpstr>Schicht 4: Transportschicht  (Engl.: Transport layer)</vt:lpstr>
      <vt:lpstr>Transportsystem (als Grafik)</vt:lpstr>
      <vt:lpstr>Schicht 5: Kommunikationssteuerungsschicht  (auch Sitzungsschicht) (Engl.: Session layer)</vt:lpstr>
      <vt:lpstr>Schicht 6: Darstellungsschicht  (Engl.: Presentation layer)</vt:lpstr>
      <vt:lpstr>Schicht 7: Anwendungsschicht  (Engl.: Application layer)</vt:lpstr>
      <vt:lpstr>Das ISO/OSI-Modell als Grafik (WH)</vt:lpstr>
      <vt:lpstr>Kapitel 1.3 Das Internet-Referenzmodell</vt:lpstr>
      <vt:lpstr>Einordnung</vt:lpstr>
      <vt:lpstr>ISO/OSI und Internet im Vergleich</vt:lpstr>
      <vt:lpstr>Die Internet-Protokollfamilie</vt:lpstr>
      <vt:lpstr>Nachteile gegenüber ISO/OSI</vt:lpstr>
      <vt:lpstr>Middleware</vt:lpstr>
      <vt:lpstr>Kapitel 1.4 Ein einführendes Beispiel</vt:lpstr>
      <vt:lpstr>Szenario</vt:lpstr>
      <vt:lpstr>Webseite erscheint im Browser</vt:lpstr>
      <vt:lpstr>Etwas weiter unten...</vt:lpstr>
      <vt:lpstr>Ziel der Vorlesung (unter anderem)</vt:lpstr>
      <vt:lpstr>Ziel der Vorlesung  (Erste Überlegungen)</vt:lpstr>
      <vt:lpstr>Das ISO/OSI-Modell als Grafik (WH)</vt:lpstr>
      <vt:lpstr>Das Beispiel als Grafik</vt:lpstr>
      <vt:lpstr>Sicht des Anwendungssystems (ISO/OSI-Schichten 5 bis 7)</vt:lpstr>
      <vt:lpstr>Sicht der Transportschicht (Schicht 4)</vt:lpstr>
      <vt:lpstr>Sicht der Transportschicht (Schicht 4)</vt:lpstr>
      <vt:lpstr>Sicht der Transportschicht (Schicht 4)</vt:lpstr>
      <vt:lpstr>Sicht der Vermittlungsschicht (Schicht 3)</vt:lpstr>
      <vt:lpstr>Sicht der Vermittlungsschicht (Schicht 3)</vt:lpstr>
      <vt:lpstr>Sicht der Vermittlungsschicht (Schicht 3)</vt:lpstr>
      <vt:lpstr>Sicht der Vermittlungsschicht (Schicht 3)</vt:lpstr>
      <vt:lpstr>Sicht des Netzzugangs  (ISO/OSI Schicht 1 und 2)</vt:lpstr>
      <vt:lpstr>Ausblick</vt:lpstr>
      <vt:lpstr>Aufbau der Vorlesung</vt:lpstr>
      <vt:lpstr>Hinweise</vt:lpstr>
      <vt:lpstr>Inhalt von Kapitel 1 (WH)</vt:lpstr>
      <vt:lpstr>Kapitel 1.5 Schnittstellen und Dateneinheiten</vt:lpstr>
      <vt:lpstr>Das Prinzip der Schnittbildung</vt:lpstr>
      <vt:lpstr>Die Schichtenarchitektur des ISO/OSI-Modells (WH)</vt:lpstr>
      <vt:lpstr>Modellannahmen bei Schichtenarchitekturen</vt:lpstr>
      <vt:lpstr>Schnittbildung in der Schichtenarchitektur</vt:lpstr>
      <vt:lpstr>Systemschnitt</vt:lpstr>
      <vt:lpstr>Systemschnitt</vt:lpstr>
      <vt:lpstr>Dienstschnitt</vt:lpstr>
      <vt:lpstr>Dienstschichtung (Beispiel)</vt:lpstr>
      <vt:lpstr>Dienstzugangspunkt (SAP)</vt:lpstr>
      <vt:lpstr>Protokollschnitt</vt:lpstr>
      <vt:lpstr>Protokollschnitt</vt:lpstr>
      <vt:lpstr>Protokollinstanzen</vt:lpstr>
      <vt:lpstr>Schnittbildung in der Schichtenarchitektur</vt:lpstr>
      <vt:lpstr>Dateneinheiten (1/4)</vt:lpstr>
      <vt:lpstr>Dateneinheiten (2/4)</vt:lpstr>
      <vt:lpstr>Dateneinheiten (3/4)</vt:lpstr>
      <vt:lpstr>Dateneinheiten (4/4)</vt:lpstr>
      <vt:lpstr>Zusammenfassung Dateneinheiten</vt:lpstr>
      <vt:lpstr>PowerPoint-Präsentation</vt:lpstr>
      <vt:lpstr>Ablauf des Datenflusses</vt:lpstr>
      <vt:lpstr>PowerPoint-Präsentation</vt:lpstr>
      <vt:lpstr>Datenfluss (vertikal und horizontal) </vt:lpstr>
      <vt:lpstr>Abbildungen zw. Datenblöcken</vt:lpstr>
      <vt:lpstr>Abbildungen zw. Datenblöcken (Segmenting/Reassembly)</vt:lpstr>
      <vt:lpstr>Abbildungen zw. Datenblöcken (Blocking/Deblocking)</vt:lpstr>
      <vt:lpstr>Abbildungen zw. Datenblöcken (Concatenation&amp;Separation) </vt:lpstr>
      <vt:lpstr>Kapitel 1.6 Protokolle und Standards</vt:lpstr>
      <vt:lpstr>Definition: Protokoll (WH)</vt:lpstr>
      <vt:lpstr>Protokollfunktionen</vt:lpstr>
      <vt:lpstr>Typische Protokollfunktionen (1/3)</vt:lpstr>
      <vt:lpstr>Typische Protokollfunktionen (2/3)</vt:lpstr>
      <vt:lpstr>Typische Protokollfunktionen (3/3)</vt:lpstr>
      <vt:lpstr>Protokollspezifikation (1/2)</vt:lpstr>
      <vt:lpstr>Protokollspezifikation (2/2)</vt:lpstr>
      <vt:lpstr>Ausschnitt aus V.24 (Signale)</vt:lpstr>
      <vt:lpstr>Beispiel:Telefongespräch</vt:lpstr>
      <vt:lpstr>Telefongespräch als Diagramm</vt:lpstr>
      <vt:lpstr>RFC (Request for Comment)</vt:lpstr>
      <vt:lpstr>RFC Eigenschaften</vt:lpstr>
      <vt:lpstr>RFC 1958 (1/2)</vt:lpstr>
      <vt:lpstr>RFC 1958 (2/2)</vt:lpstr>
      <vt:lpstr>Kapitel 1.7 Netztopologie</vt:lpstr>
      <vt:lpstr>Einordnung</vt:lpstr>
      <vt:lpstr>Die Schichtenarchitektur des ISO/OSI-Modells (WH)</vt:lpstr>
      <vt:lpstr>Einordnung</vt:lpstr>
      <vt:lpstr>Verbindungsvarianten</vt:lpstr>
      <vt:lpstr>Vermitteltes Netz</vt:lpstr>
      <vt:lpstr>Vermitteltes Netz (Bild)</vt:lpstr>
      <vt:lpstr>Verbundnetz/Internetworking</vt:lpstr>
      <vt:lpstr>Verbundnetz (Bild)</vt:lpstr>
      <vt:lpstr>Beispiel: Münchner Wissenschaftsnetz (MWN) (WH)</vt:lpstr>
      <vt:lpstr>Verzögerungsarten  in vermittelten Netzen</vt:lpstr>
      <vt:lpstr>Verzögerungsarten</vt:lpstr>
      <vt:lpstr>Verzögerungsarten in Vermittelten Netzen (1/2)</vt:lpstr>
      <vt:lpstr>Verzögerungsarten in Vermittelten Netzen (2/2)</vt:lpstr>
      <vt:lpstr>Sequenzdiagramme</vt:lpstr>
      <vt:lpstr>PowerPoint-Präsentation</vt:lpstr>
      <vt:lpstr>Kapitel 1.8 Fehlerarten</vt:lpstr>
      <vt:lpstr>Arten von Fehlern in Netzen</vt:lpstr>
      <vt:lpstr>Merkmale von Fehlern</vt:lpstr>
      <vt:lpstr>Fehlerarten</vt:lpstr>
      <vt:lpstr>Kapitel 1:Zusammenfassung (WH)</vt:lpstr>
      <vt:lpstr>Die Schichtenarchitektur des ISO/OSI-Modells (WH)</vt:lpstr>
      <vt:lpstr>ISO/OSI und Internet im Vergleich</vt:lpstr>
      <vt:lpstr>Transportsystem (als Grafik)</vt:lpstr>
      <vt:lpstr>Fragen zu Kapitel 1 (1/2)</vt:lpstr>
      <vt:lpstr>Fragen zu Kapitel 1 (2/2)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Rechnernetze &amp; Verteilte Systeme</dc:title>
  <dc:creator>quirin</dc:creator>
  <cp:lastModifiedBy>Pascal Jungblut</cp:lastModifiedBy>
  <cp:revision>407</cp:revision>
  <cp:lastPrinted>2017-05-01T13:33:08Z</cp:lastPrinted>
  <dcterms:created xsi:type="dcterms:W3CDTF">2016-01-14T15:59:31Z</dcterms:created>
  <dcterms:modified xsi:type="dcterms:W3CDTF">2018-05-25T06:37:44Z</dcterms:modified>
</cp:coreProperties>
</file>