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83"/>
  </p:notesMasterIdLst>
  <p:handoutMasterIdLst>
    <p:handoutMasterId r:id="rId84"/>
  </p:handoutMasterIdLst>
  <p:sldIdLst>
    <p:sldId id="385" r:id="rId2"/>
    <p:sldId id="550" r:id="rId3"/>
    <p:sldId id="659" r:id="rId4"/>
    <p:sldId id="554" r:id="rId5"/>
    <p:sldId id="582" r:id="rId6"/>
    <p:sldId id="583" r:id="rId7"/>
    <p:sldId id="584" r:id="rId8"/>
    <p:sldId id="555" r:id="rId9"/>
    <p:sldId id="409" r:id="rId10"/>
    <p:sldId id="586" r:id="rId11"/>
    <p:sldId id="587" r:id="rId12"/>
    <p:sldId id="588" r:id="rId13"/>
    <p:sldId id="589" r:id="rId14"/>
    <p:sldId id="590" r:id="rId15"/>
    <p:sldId id="591" r:id="rId16"/>
    <p:sldId id="592" r:id="rId17"/>
    <p:sldId id="593" r:id="rId18"/>
    <p:sldId id="594" r:id="rId19"/>
    <p:sldId id="595" r:id="rId20"/>
    <p:sldId id="596" r:id="rId21"/>
    <p:sldId id="454" r:id="rId22"/>
    <p:sldId id="490" r:id="rId23"/>
    <p:sldId id="455" r:id="rId24"/>
    <p:sldId id="484" r:id="rId25"/>
    <p:sldId id="404" r:id="rId26"/>
    <p:sldId id="465" r:id="rId27"/>
    <p:sldId id="597" r:id="rId28"/>
    <p:sldId id="598" r:id="rId29"/>
    <p:sldId id="599" r:id="rId30"/>
    <p:sldId id="600" r:id="rId31"/>
    <p:sldId id="601" r:id="rId32"/>
    <p:sldId id="449" r:id="rId33"/>
    <p:sldId id="424" r:id="rId34"/>
    <p:sldId id="442" r:id="rId35"/>
    <p:sldId id="443" r:id="rId36"/>
    <p:sldId id="645" r:id="rId37"/>
    <p:sldId id="646" r:id="rId38"/>
    <p:sldId id="652" r:id="rId39"/>
    <p:sldId id="561" r:id="rId40"/>
    <p:sldId id="563" r:id="rId41"/>
    <p:sldId id="644" r:id="rId42"/>
    <p:sldId id="653" r:id="rId43"/>
    <p:sldId id="654" r:id="rId44"/>
    <p:sldId id="655" r:id="rId45"/>
    <p:sldId id="656" r:id="rId46"/>
    <p:sldId id="657" r:id="rId47"/>
    <p:sldId id="658" r:id="rId48"/>
    <p:sldId id="602" r:id="rId49"/>
    <p:sldId id="641" r:id="rId50"/>
    <p:sldId id="643" r:id="rId51"/>
    <p:sldId id="660" r:id="rId52"/>
    <p:sldId id="400" r:id="rId53"/>
    <p:sldId id="661" r:id="rId54"/>
    <p:sldId id="642" r:id="rId55"/>
    <p:sldId id="557" r:id="rId56"/>
    <p:sldId id="567" r:id="rId57"/>
    <p:sldId id="559" r:id="rId58"/>
    <p:sldId id="560" r:id="rId59"/>
    <p:sldId id="558" r:id="rId60"/>
    <p:sldId id="542" r:id="rId61"/>
    <p:sldId id="562" r:id="rId62"/>
    <p:sldId id="565" r:id="rId63"/>
    <p:sldId id="566" r:id="rId64"/>
    <p:sldId id="547" r:id="rId65"/>
    <p:sldId id="570" r:id="rId66"/>
    <p:sldId id="571" r:id="rId67"/>
    <p:sldId id="574" r:id="rId68"/>
    <p:sldId id="572" r:id="rId69"/>
    <p:sldId id="573" r:id="rId70"/>
    <p:sldId id="581" r:id="rId71"/>
    <p:sldId id="575" r:id="rId72"/>
    <p:sldId id="576" r:id="rId73"/>
    <p:sldId id="579" r:id="rId74"/>
    <p:sldId id="548" r:id="rId75"/>
    <p:sldId id="564" r:id="rId76"/>
    <p:sldId id="549" r:id="rId77"/>
    <p:sldId id="568" r:id="rId78"/>
    <p:sldId id="577" r:id="rId79"/>
    <p:sldId id="578" r:id="rId80"/>
    <p:sldId id="569" r:id="rId81"/>
    <p:sldId id="580" r:id="rId82"/>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50D22A34-CB7E-4FBA-A59C-36E42AF9A003}">
          <p14:sldIdLst>
            <p14:sldId id="385"/>
            <p14:sldId id="550"/>
            <p14:sldId id="659"/>
            <p14:sldId id="554"/>
            <p14:sldId id="582"/>
            <p14:sldId id="583"/>
            <p14:sldId id="584"/>
            <p14:sldId id="555"/>
            <p14:sldId id="409"/>
            <p14:sldId id="586"/>
            <p14:sldId id="587"/>
            <p14:sldId id="588"/>
            <p14:sldId id="589"/>
            <p14:sldId id="590"/>
            <p14:sldId id="591"/>
            <p14:sldId id="592"/>
            <p14:sldId id="593"/>
            <p14:sldId id="594"/>
            <p14:sldId id="595"/>
            <p14:sldId id="596"/>
            <p14:sldId id="454"/>
            <p14:sldId id="490"/>
            <p14:sldId id="455"/>
            <p14:sldId id="484"/>
            <p14:sldId id="404"/>
            <p14:sldId id="465"/>
            <p14:sldId id="597"/>
            <p14:sldId id="598"/>
            <p14:sldId id="599"/>
            <p14:sldId id="600"/>
            <p14:sldId id="601"/>
            <p14:sldId id="449"/>
            <p14:sldId id="424"/>
            <p14:sldId id="442"/>
            <p14:sldId id="443"/>
            <p14:sldId id="645"/>
            <p14:sldId id="646"/>
            <p14:sldId id="652"/>
            <p14:sldId id="561"/>
            <p14:sldId id="563"/>
            <p14:sldId id="644"/>
            <p14:sldId id="653"/>
            <p14:sldId id="654"/>
            <p14:sldId id="655"/>
            <p14:sldId id="656"/>
            <p14:sldId id="657"/>
            <p14:sldId id="658"/>
            <p14:sldId id="602"/>
            <p14:sldId id="641"/>
            <p14:sldId id="643"/>
            <p14:sldId id="660"/>
            <p14:sldId id="400"/>
            <p14:sldId id="661"/>
            <p14:sldId id="642"/>
            <p14:sldId id="557"/>
            <p14:sldId id="567"/>
            <p14:sldId id="559"/>
            <p14:sldId id="560"/>
            <p14:sldId id="558"/>
            <p14:sldId id="542"/>
            <p14:sldId id="562"/>
            <p14:sldId id="565"/>
            <p14:sldId id="566"/>
            <p14:sldId id="547"/>
            <p14:sldId id="570"/>
            <p14:sldId id="571"/>
            <p14:sldId id="574"/>
            <p14:sldId id="572"/>
            <p14:sldId id="573"/>
            <p14:sldId id="581"/>
            <p14:sldId id="575"/>
            <p14:sldId id="576"/>
            <p14:sldId id="579"/>
            <p14:sldId id="548"/>
            <p14:sldId id="564"/>
            <p14:sldId id="549"/>
            <p14:sldId id="568"/>
            <p14:sldId id="577"/>
            <p14:sldId id="578"/>
            <p14:sldId id="569"/>
            <p14:sldId id="5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uirin" initials="q" lastIdx="2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91897" autoAdjust="0"/>
  </p:normalViewPr>
  <p:slideViewPr>
    <p:cSldViewPr snapToGrid="0">
      <p:cViewPr varScale="1">
        <p:scale>
          <a:sx n="120" d="100"/>
          <a:sy n="120" d="100"/>
        </p:scale>
        <p:origin x="1458" y="102"/>
      </p:cViewPr>
      <p:guideLst>
        <p:guide orient="horz" pos="2160"/>
        <p:guide pos="2880"/>
      </p:guideLst>
    </p:cSldViewPr>
  </p:slideViewPr>
  <p:outlineViewPr>
    <p:cViewPr>
      <p:scale>
        <a:sx n="33" d="100"/>
        <a:sy n="33" d="100"/>
      </p:scale>
      <p:origin x="0" y="-19092"/>
    </p:cViewPr>
  </p:outlineViewPr>
  <p:notesTextViewPr>
    <p:cViewPr>
      <p:scale>
        <a:sx n="3" d="2"/>
        <a:sy n="3" d="2"/>
      </p:scale>
      <p:origin x="0" y="0"/>
    </p:cViewPr>
  </p:notesTextViewPr>
  <p:sorterViewPr>
    <p:cViewPr>
      <p:scale>
        <a:sx n="66" d="100"/>
        <a:sy n="66" d="100"/>
      </p:scale>
      <p:origin x="0" y="-7836"/>
    </p:cViewPr>
  </p:sorterViewPr>
  <p:notesViewPr>
    <p:cSldViewPr snapToGrid="0">
      <p:cViewPr varScale="1">
        <p:scale>
          <a:sx n="81" d="100"/>
          <a:sy n="81" d="100"/>
        </p:scale>
        <p:origin x="2520"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de-DE"/>
          </a:p>
        </p:txBody>
      </p:sp>
      <p:sp>
        <p:nvSpPr>
          <p:cNvPr id="3" name="Datumsplatzhalt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fld id="{D0019E10-39B0-AD4A-B3C5-56104CA6B58C}" type="datetimeFigureOut">
              <a:rPr lang="de-DE" smtClean="0"/>
              <a:t>11.07.2018</a:t>
            </a:fld>
            <a:endParaRPr lang="de-DE"/>
          </a:p>
        </p:txBody>
      </p:sp>
      <p:sp>
        <p:nvSpPr>
          <p:cNvPr id="4" name="Fußzeilenplatzhalt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de-DE"/>
          </a:p>
        </p:txBody>
      </p:sp>
      <p:sp>
        <p:nvSpPr>
          <p:cNvPr id="5" name="Foliennummernplatzhalt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fld id="{BCA95050-1539-1E4C-8A16-EE8E0F9F5B39}" type="slidenum">
              <a:rPr lang="de-DE" smtClean="0"/>
              <a:t>‹Nr.›</a:t>
            </a:fld>
            <a:endParaRPr lang="de-DE"/>
          </a:p>
        </p:txBody>
      </p:sp>
    </p:spTree>
    <p:extLst>
      <p:ext uri="{BB962C8B-B14F-4D97-AF65-F5344CB8AC3E}">
        <p14:creationId xmlns:p14="http://schemas.microsoft.com/office/powerpoint/2010/main" val="24210433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de-DE"/>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D9F0CFB8-C07B-4450-90AA-28AF97BDE110}" type="datetimeFigureOut">
              <a:rPr lang="de-DE" smtClean="0"/>
              <a:t>11.07.2018</a:t>
            </a:fld>
            <a:endParaRPr lang="de-DE"/>
          </a:p>
        </p:txBody>
      </p:sp>
      <p:sp>
        <p:nvSpPr>
          <p:cNvPr id="4" name="Slide Image Placeholder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075" tIns="49538" rIns="99075" bIns="49538" rtlCol="0" anchor="ctr"/>
          <a:lstStyle/>
          <a:p>
            <a:endParaRPr lang="de-DE"/>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de-DE"/>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1BC321DF-5BF9-422D-8EF4-C385F99DD261}" type="slidenum">
              <a:rPr lang="de-DE" smtClean="0"/>
              <a:t>‹Nr.›</a:t>
            </a:fld>
            <a:endParaRPr lang="de-DE"/>
          </a:p>
        </p:txBody>
      </p:sp>
    </p:spTree>
    <p:extLst>
      <p:ext uri="{BB962C8B-B14F-4D97-AF65-F5344CB8AC3E}">
        <p14:creationId xmlns:p14="http://schemas.microsoft.com/office/powerpoint/2010/main" val="5854333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Folien 1-65: Fuchs (bis </a:t>
            </a:r>
            <a:r>
              <a:rPr lang="de-DE" dirty="0" err="1"/>
              <a:t>Shared</a:t>
            </a:r>
            <a:r>
              <a:rPr lang="de-DE" dirty="0"/>
              <a:t> Medium)</a:t>
            </a:r>
          </a:p>
          <a:p>
            <a:r>
              <a:rPr lang="de-DE" dirty="0"/>
              <a:t>Pause</a:t>
            </a:r>
          </a:p>
          <a:p>
            <a:r>
              <a:rPr lang="de-DE" dirty="0"/>
              <a:t>Folien 66-129: Kowalewski (ab CSMA)</a:t>
            </a:r>
          </a:p>
        </p:txBody>
      </p:sp>
      <p:sp>
        <p:nvSpPr>
          <p:cNvPr id="4" name="Foliennummernplatzhalter 3"/>
          <p:cNvSpPr>
            <a:spLocks noGrp="1"/>
          </p:cNvSpPr>
          <p:nvPr>
            <p:ph type="sldNum" sz="quarter" idx="10"/>
          </p:nvPr>
        </p:nvSpPr>
        <p:spPr/>
        <p:txBody>
          <a:bodyPr/>
          <a:lstStyle/>
          <a:p>
            <a:fld id="{1BC321DF-5BF9-422D-8EF4-C385F99DD261}" type="slidenum">
              <a:rPr lang="de-DE" smtClean="0"/>
              <a:t>1</a:t>
            </a:fld>
            <a:endParaRPr lang="de-DE"/>
          </a:p>
        </p:txBody>
      </p:sp>
    </p:spTree>
    <p:extLst>
      <p:ext uri="{BB962C8B-B14F-4D97-AF65-F5344CB8AC3E}">
        <p14:creationId xmlns:p14="http://schemas.microsoft.com/office/powerpoint/2010/main" val="2962672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a:buChar char="•"/>
            </a:pPr>
            <a:r>
              <a:rPr lang="de-DE" dirty="0"/>
              <a:t>Größe des Sequenznummernraums: Anzahl der Bits</a:t>
            </a:r>
            <a:r>
              <a:rPr lang="de-DE" baseline="0" dirty="0"/>
              <a:t> für die Sequenznummern im Header / Wie bestimmt man die Größe? RTD, Senderate</a:t>
            </a:r>
          </a:p>
          <a:p>
            <a:pPr marL="171450" indent="-171450">
              <a:buFont typeface="Arial"/>
              <a:buChar char="•"/>
            </a:pPr>
            <a:r>
              <a:rPr lang="de-DE" baseline="0" dirty="0"/>
              <a:t>Fenstertechnik? </a:t>
            </a:r>
            <a:r>
              <a:rPr lang="de-DE" baseline="0" dirty="0" err="1"/>
              <a:t>Sliding</a:t>
            </a:r>
            <a:r>
              <a:rPr lang="de-DE" baseline="0" dirty="0"/>
              <a:t> </a:t>
            </a:r>
            <a:r>
              <a:rPr lang="de-DE" baseline="0" dirty="0" err="1"/>
              <a:t>Window</a:t>
            </a:r>
            <a:r>
              <a:rPr lang="de-DE" baseline="0" dirty="0"/>
              <a:t> </a:t>
            </a:r>
            <a:r>
              <a:rPr lang="de-DE" baseline="0" dirty="0" err="1"/>
              <a:t>Protocoll</a:t>
            </a:r>
            <a:r>
              <a:rPr lang="de-DE" baseline="0" dirty="0"/>
              <a:t> – Datenflusskontrolle – Ziel: </a:t>
            </a:r>
            <a:r>
              <a:rPr lang="de-DE" baseline="0" dirty="0" err="1"/>
              <a:t>Soviele</a:t>
            </a:r>
            <a:r>
              <a:rPr lang="de-DE" baseline="0" dirty="0"/>
              <a:t> Pakete wie mögliche zu senden. Abhängig von Bandbreite</a:t>
            </a:r>
          </a:p>
          <a:p>
            <a:pPr marL="171450" indent="-171450">
              <a:buFont typeface="Arial"/>
              <a:buChar char="•"/>
            </a:pPr>
            <a:r>
              <a:rPr lang="de-DE" baseline="0" dirty="0"/>
              <a:t>Eindeutigkeit der Sequenznummern – Bei 3-Wege-Handschlag – Initialisierung durch Zeitgeber</a:t>
            </a:r>
          </a:p>
          <a:p>
            <a:pPr marL="171450" indent="-171450">
              <a:buFont typeface="Arial"/>
              <a:buChar char="•"/>
            </a:pPr>
            <a:r>
              <a:rPr lang="de-DE" baseline="0" dirty="0"/>
              <a:t>Zu kleine Fenster: Zu wenig Kommunikation , </a:t>
            </a:r>
            <a:r>
              <a:rPr lang="de-DE" baseline="0" dirty="0" err="1"/>
              <a:t>Stop</a:t>
            </a:r>
            <a:r>
              <a:rPr lang="de-DE" baseline="0" dirty="0"/>
              <a:t>-</a:t>
            </a:r>
            <a:r>
              <a:rPr lang="de-DE" baseline="0" dirty="0" err="1"/>
              <a:t>and</a:t>
            </a:r>
            <a:r>
              <a:rPr lang="de-DE" baseline="0" dirty="0"/>
              <a:t>-Go </a:t>
            </a:r>
            <a:r>
              <a:rPr lang="de-DE" baseline="0" dirty="0" err="1"/>
              <a:t>Techik</a:t>
            </a:r>
            <a:r>
              <a:rPr lang="de-DE" baseline="0" dirty="0"/>
              <a:t>: Oszillierendes Verhalten bei zu großem RTD / Zu kleine Sequenznummernräume: Falsche Erkennung und Verwerfen von falschen Duplikaten</a:t>
            </a:r>
          </a:p>
          <a:p>
            <a:pPr marL="171450" indent="-171450">
              <a:buFont typeface="Arial"/>
              <a:buChar char="•"/>
            </a:pPr>
            <a:r>
              <a:rPr lang="de-DE" baseline="0" dirty="0"/>
              <a:t>Zwei-Wege-Handschlag genügt, bei Simplex/</a:t>
            </a:r>
            <a:r>
              <a:rPr lang="de-DE" baseline="0" dirty="0" err="1"/>
              <a:t>Unicast</a:t>
            </a:r>
            <a:r>
              <a:rPr lang="de-DE" baseline="0" dirty="0"/>
              <a:t>-Übertragung oder wenn ein zuverlässiger Übertragungskanal vorliegt</a:t>
            </a:r>
          </a:p>
          <a:p>
            <a:pPr marL="171450" indent="-171450">
              <a:buFont typeface="Arial"/>
              <a:buChar char="•"/>
            </a:pPr>
            <a:r>
              <a:rPr lang="de-DE" baseline="0" dirty="0"/>
              <a:t>Drei-Wege-Handschlag erforderlich: Damit der Empfänger weiß, dass die Bestätigung nicht verloren gegangen ist</a:t>
            </a:r>
          </a:p>
          <a:p>
            <a:pPr marL="171450" indent="-171450">
              <a:buFont typeface="Arial"/>
              <a:buChar char="•"/>
            </a:pPr>
            <a:r>
              <a:rPr lang="de-DE" baseline="0" dirty="0"/>
              <a:t>Verbindungsabbau beidseitig: Beide Seiten können u.U. den Verbindungsabbau wünschen, zwei Halbverbindungen</a:t>
            </a:r>
          </a:p>
          <a:p>
            <a:pPr marL="171450" indent="-171450">
              <a:buFont typeface="Arial"/>
              <a:buChar char="•"/>
            </a:pPr>
            <a:r>
              <a:rPr lang="de-DE" baseline="0" dirty="0"/>
              <a:t>Flusssteuerung: Maßnahmen gegen die Überlastung eines Empfängers</a:t>
            </a:r>
          </a:p>
          <a:p>
            <a:pPr marL="171450" indent="-171450">
              <a:buFont typeface="Arial"/>
              <a:buChar char="•"/>
            </a:pPr>
            <a:r>
              <a:rPr lang="de-DE" baseline="0" dirty="0"/>
              <a:t>Staukontrolle: Überlaststeuerung – gegen die Überlastung der Verbindung</a:t>
            </a:r>
          </a:p>
          <a:p>
            <a:pPr marL="171450" indent="-171450">
              <a:buFont typeface="Arial"/>
              <a:buChar char="•"/>
            </a:pPr>
            <a:endParaRPr lang="de-DE" baseline="0" dirty="0"/>
          </a:p>
          <a:p>
            <a:endParaRPr lang="de-DE" dirty="0"/>
          </a:p>
        </p:txBody>
      </p:sp>
      <p:sp>
        <p:nvSpPr>
          <p:cNvPr id="4" name="Foliennummernplatzhalter 3"/>
          <p:cNvSpPr>
            <a:spLocks noGrp="1"/>
          </p:cNvSpPr>
          <p:nvPr>
            <p:ph type="sldNum" sz="quarter" idx="10"/>
          </p:nvPr>
        </p:nvSpPr>
        <p:spPr/>
        <p:txBody>
          <a:bodyPr/>
          <a:lstStyle/>
          <a:p>
            <a:fld id="{1BC321DF-5BF9-422D-8EF4-C385F99DD261}" type="slidenum">
              <a:rPr lang="de-DE" smtClean="0"/>
              <a:t>25</a:t>
            </a:fld>
            <a:endParaRPr lang="de-DE"/>
          </a:p>
        </p:txBody>
      </p:sp>
    </p:spTree>
    <p:extLst>
      <p:ext uri="{BB962C8B-B14F-4D97-AF65-F5344CB8AC3E}">
        <p14:creationId xmlns:p14="http://schemas.microsoft.com/office/powerpoint/2010/main" val="2038566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UDP: Wenn keine Verbindung erforderlich, z.B. bei Telefon/Skype</a:t>
            </a:r>
            <a:endParaRPr lang="de-DE" baseline="0" dirty="0"/>
          </a:p>
          <a:p>
            <a:pPr marL="171450" indent="-171450">
              <a:buFontTx/>
              <a:buChar char="•"/>
            </a:pPr>
            <a:r>
              <a:rPr lang="de-DE" baseline="0" dirty="0"/>
              <a:t>Sicherung UDP: In einer höheren Schicht</a:t>
            </a:r>
          </a:p>
          <a:p>
            <a:pPr marL="171450" indent="-171450">
              <a:buFontTx/>
              <a:buChar char="•"/>
            </a:pPr>
            <a:r>
              <a:rPr lang="de-DE" baseline="0" dirty="0"/>
              <a:t>TCP-Segmente: Segmente mit Nutzdaten um 1 pro Byte – 20 Byte Daten + &gt;=20b Header, Quittungsnummer: 90. </a:t>
            </a:r>
          </a:p>
          <a:p>
            <a:pPr marL="171450" indent="-171450">
              <a:buFontTx/>
              <a:buChar char="•"/>
            </a:pPr>
            <a:r>
              <a:rPr lang="de-DE" dirty="0"/>
              <a:t>Zuverlässige Ende-zu-Ende Verbindung: </a:t>
            </a:r>
            <a:r>
              <a:rPr lang="de-DE" dirty="0" err="1"/>
              <a:t>Prüfsumme:Integrität</a:t>
            </a:r>
            <a:r>
              <a:rPr lang="de-DE" baseline="0" dirty="0"/>
              <a:t> der Daten, </a:t>
            </a:r>
            <a:r>
              <a:rPr lang="de-DE" baseline="0" dirty="0" err="1"/>
              <a:t>Reihenfolge:Sequenznummern</a:t>
            </a:r>
            <a:endParaRPr lang="de-DE" baseline="0" dirty="0"/>
          </a:p>
          <a:p>
            <a:pPr marL="171450" indent="-171450">
              <a:buFontTx/>
              <a:buChar char="•"/>
            </a:pPr>
            <a:r>
              <a:rPr lang="de-DE" baseline="0" dirty="0" err="1"/>
              <a:t>Transportprotokoll:Multiplex</a:t>
            </a:r>
            <a:r>
              <a:rPr lang="de-DE" baseline="0" dirty="0"/>
              <a:t>: TCP + UDP - Portnummern</a:t>
            </a:r>
            <a:endParaRPr lang="de-DE" dirty="0"/>
          </a:p>
        </p:txBody>
      </p:sp>
      <p:sp>
        <p:nvSpPr>
          <p:cNvPr id="4" name="Foliennummernplatzhalter 3"/>
          <p:cNvSpPr>
            <a:spLocks noGrp="1"/>
          </p:cNvSpPr>
          <p:nvPr>
            <p:ph type="sldNum" sz="quarter" idx="10"/>
          </p:nvPr>
        </p:nvSpPr>
        <p:spPr/>
        <p:txBody>
          <a:bodyPr/>
          <a:lstStyle/>
          <a:p>
            <a:fld id="{1BC321DF-5BF9-422D-8EF4-C385F99DD261}" type="slidenum">
              <a:rPr lang="de-DE" smtClean="0"/>
              <a:t>26</a:t>
            </a:fld>
            <a:endParaRPr lang="de-DE"/>
          </a:p>
        </p:txBody>
      </p:sp>
    </p:spTree>
    <p:extLst>
      <p:ext uri="{BB962C8B-B14F-4D97-AF65-F5344CB8AC3E}">
        <p14:creationId xmlns:p14="http://schemas.microsoft.com/office/powerpoint/2010/main" val="681436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 für Session Layer Protocol: Apple Talk</a:t>
            </a:r>
          </a:p>
        </p:txBody>
      </p:sp>
      <p:sp>
        <p:nvSpPr>
          <p:cNvPr id="4" name="Foliennummernplatzhalter 3"/>
          <p:cNvSpPr>
            <a:spLocks noGrp="1"/>
          </p:cNvSpPr>
          <p:nvPr>
            <p:ph type="sldNum" sz="quarter" idx="10"/>
          </p:nvPr>
        </p:nvSpPr>
        <p:spPr/>
        <p:txBody>
          <a:bodyPr/>
          <a:lstStyle/>
          <a:p>
            <a:fld id="{1BC321DF-5BF9-422D-8EF4-C385F99DD261}" type="slidenum">
              <a:rPr lang="de-DE" smtClean="0"/>
              <a:t>28</a:t>
            </a:fld>
            <a:endParaRPr lang="de-DE"/>
          </a:p>
        </p:txBody>
      </p:sp>
    </p:spTree>
    <p:extLst>
      <p:ext uri="{BB962C8B-B14F-4D97-AF65-F5344CB8AC3E}">
        <p14:creationId xmlns:p14="http://schemas.microsoft.com/office/powerpoint/2010/main" val="813612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BC321DF-5BF9-422D-8EF4-C385F99DD261}" type="slidenum">
              <a:rPr lang="de-DE" smtClean="0"/>
              <a:t>29</a:t>
            </a:fld>
            <a:endParaRPr lang="de-DE"/>
          </a:p>
        </p:txBody>
      </p:sp>
    </p:spTree>
    <p:extLst>
      <p:ext uri="{BB962C8B-B14F-4D97-AF65-F5344CB8AC3E}">
        <p14:creationId xmlns:p14="http://schemas.microsoft.com/office/powerpoint/2010/main" val="3144034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Evtl. Schwebung erwähnen, insb. für F_s </a:t>
            </a:r>
            <a:r>
              <a:rPr lang="en-US" dirty="0"/>
              <a:t>= 2 * </a:t>
            </a:r>
            <a:r>
              <a:rPr lang="en-US" dirty="0" err="1"/>
              <a:t>F_max</a:t>
            </a:r>
            <a:endParaRPr lang="de-DE" dirty="0"/>
          </a:p>
        </p:txBody>
      </p:sp>
      <p:sp>
        <p:nvSpPr>
          <p:cNvPr id="4" name="Foliennummernplatzhalter 3"/>
          <p:cNvSpPr>
            <a:spLocks noGrp="1"/>
          </p:cNvSpPr>
          <p:nvPr>
            <p:ph type="sldNum" sz="quarter" idx="10"/>
          </p:nvPr>
        </p:nvSpPr>
        <p:spPr/>
        <p:txBody>
          <a:bodyPr/>
          <a:lstStyle/>
          <a:p>
            <a:fld id="{1BC321DF-5BF9-422D-8EF4-C385F99DD261}" type="slidenum">
              <a:rPr lang="de-DE" smtClean="0"/>
              <a:t>32</a:t>
            </a:fld>
            <a:endParaRPr lang="de-DE"/>
          </a:p>
        </p:txBody>
      </p:sp>
    </p:spTree>
    <p:extLst>
      <p:ext uri="{BB962C8B-B14F-4D97-AF65-F5344CB8AC3E}">
        <p14:creationId xmlns:p14="http://schemas.microsoft.com/office/powerpoint/2010/main" val="4124689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752">
              <a:defRPr/>
            </a:pPr>
            <a:r>
              <a:rPr lang="de-DE" dirty="0"/>
              <a:t>Problem: Spezifikation des genauen Zeitpunkts der Abtastung! Wird in der Animation bei der 5. Abtastung</a:t>
            </a:r>
            <a:r>
              <a:rPr lang="de-DE" baseline="0" dirty="0"/>
              <a:t> deutlich!</a:t>
            </a:r>
            <a:endParaRPr lang="de-DE" dirty="0"/>
          </a:p>
          <a:p>
            <a:endParaRPr lang="de-DE" dirty="0"/>
          </a:p>
        </p:txBody>
      </p:sp>
      <p:sp>
        <p:nvSpPr>
          <p:cNvPr id="4" name="Foliennummernplatzhalter 3"/>
          <p:cNvSpPr>
            <a:spLocks noGrp="1"/>
          </p:cNvSpPr>
          <p:nvPr>
            <p:ph type="sldNum" sz="quarter" idx="10"/>
          </p:nvPr>
        </p:nvSpPr>
        <p:spPr/>
        <p:txBody>
          <a:bodyPr/>
          <a:lstStyle/>
          <a:p>
            <a:fld id="{1BC321DF-5BF9-422D-8EF4-C385F99DD261}" type="slidenum">
              <a:rPr lang="de-DE" smtClean="0"/>
              <a:t>33</a:t>
            </a:fld>
            <a:endParaRPr lang="de-DE"/>
          </a:p>
        </p:txBody>
      </p:sp>
    </p:spTree>
    <p:extLst>
      <p:ext uri="{BB962C8B-B14F-4D97-AF65-F5344CB8AC3E}">
        <p14:creationId xmlns:p14="http://schemas.microsoft.com/office/powerpoint/2010/main" val="2031274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dirty="0"/>
              <a:t>Wieso ist die PIN-Festlegung Protokollbestandteil der Ebene 1? Schicht 1 ist die nächste am Draht</a:t>
            </a:r>
          </a:p>
          <a:p>
            <a:r>
              <a:rPr lang="de-DE" sz="1300" dirty="0"/>
              <a:t>Welche Übertragungsmedien können </a:t>
            </a:r>
            <a:r>
              <a:rPr lang="de-DE" sz="1300" dirty="0" err="1"/>
              <a:t>Shared</a:t>
            </a:r>
            <a:r>
              <a:rPr lang="de-DE" sz="1300" dirty="0"/>
              <a:t> Media sein? Eigentlich können es so gut wie alle sein, insb. die Luft sowie Kabel.</a:t>
            </a:r>
          </a:p>
          <a:p>
            <a:endParaRPr lang="de-DE" sz="1300" dirty="0"/>
          </a:p>
          <a:p>
            <a:r>
              <a:rPr lang="de-DE" sz="1300" dirty="0"/>
              <a:t>Was besagt das Abtasttheorem? ein auf </a:t>
            </a:r>
            <a:r>
              <a:rPr lang="de-DE" sz="1300" dirty="0" err="1"/>
              <a:t>f_max</a:t>
            </a:r>
            <a:r>
              <a:rPr lang="de-DE" sz="1300" dirty="0"/>
              <a:t> bandbegrenztes Signal muss mit einer Frequenz von größer 2*</a:t>
            </a:r>
            <a:r>
              <a:rPr lang="de-DE" sz="1300" dirty="0" err="1"/>
              <a:t>f_max</a:t>
            </a:r>
            <a:r>
              <a:rPr lang="de-DE" sz="1300" dirty="0"/>
              <a:t> abgetastet werden, damit man es aus dem zeitdiskreten Signal wieder exakt rekonstruieren kann</a:t>
            </a:r>
          </a:p>
          <a:p>
            <a:endParaRPr lang="de-DE" sz="1300" dirty="0"/>
          </a:p>
          <a:p>
            <a:r>
              <a:rPr lang="de-DE" sz="1300" dirty="0"/>
              <a:t>Welche zwei Bandbreitenbegriffe gibt es? Wir haben die Bandbreite des Signals und eines Mediums behandelt</a:t>
            </a:r>
          </a:p>
          <a:p>
            <a:endParaRPr lang="de-DE" sz="1300" dirty="0"/>
          </a:p>
          <a:p>
            <a:r>
              <a:rPr lang="de-DE" sz="1300" dirty="0"/>
              <a:t>Wodurch wird die Übertragungsrate beeinflusst?</a:t>
            </a:r>
          </a:p>
          <a:p>
            <a:r>
              <a:rPr lang="de-DE" sz="1300" dirty="0"/>
              <a:t>Gesetz von </a:t>
            </a:r>
            <a:r>
              <a:rPr lang="de-DE" sz="1300" dirty="0" err="1"/>
              <a:t>Nyquist</a:t>
            </a:r>
            <a:r>
              <a:rPr lang="de-DE" sz="1300" dirty="0"/>
              <a:t>: bei rauschfreiem Kanal: U-Rate = 2 * Bandbreite * </a:t>
            </a:r>
            <a:r>
              <a:rPr lang="de-DE" sz="1300" dirty="0" err="1"/>
              <a:t>ld</a:t>
            </a:r>
            <a:r>
              <a:rPr lang="de-DE" sz="1300" dirty="0"/>
              <a:t>(M) [Bit/s] bei M Symbolen</a:t>
            </a:r>
          </a:p>
          <a:p>
            <a:r>
              <a:rPr lang="de-DE" sz="1300" dirty="0"/>
              <a:t>Gesetz von Shannon: für Kanal mit Rauschen: </a:t>
            </a:r>
            <a:r>
              <a:rPr lang="de-DE" sz="1300" dirty="0" err="1"/>
              <a:t>Ü</a:t>
            </a:r>
            <a:r>
              <a:rPr lang="de-DE" sz="1300" dirty="0"/>
              <a:t>-Rate = Bandbreite * </a:t>
            </a:r>
            <a:r>
              <a:rPr lang="de-DE" sz="1300" dirty="0" err="1"/>
              <a:t>ld</a:t>
            </a:r>
            <a:r>
              <a:rPr lang="de-DE" sz="1300" dirty="0"/>
              <a:t>(1+S/N) bei S/N Signal-Rausch-Verhältnis </a:t>
            </a:r>
          </a:p>
          <a:p>
            <a:endParaRPr lang="de-DE" sz="1300" dirty="0"/>
          </a:p>
          <a:p>
            <a:r>
              <a:rPr lang="de-DE" sz="1300" dirty="0"/>
              <a:t>Wie unterscheiden sich Bitrate und Baud bei der Manchester Codierung? </a:t>
            </a:r>
            <a:r>
              <a:rPr lang="is-IS" sz="1300" dirty="0"/>
              <a:t>1:2</a:t>
            </a:r>
          </a:p>
          <a:p>
            <a:endParaRPr lang="is-IS" sz="1300" dirty="0"/>
          </a:p>
          <a:p>
            <a:r>
              <a:rPr lang="de-DE" sz="1300" dirty="0"/>
              <a:t>Was bedeutet das Bandbreitenlängenprodukt bei Medien? bleibt stets konstant</a:t>
            </a:r>
          </a:p>
        </p:txBody>
      </p:sp>
      <p:sp>
        <p:nvSpPr>
          <p:cNvPr id="4" name="Foliennummernplatzhalter 3"/>
          <p:cNvSpPr>
            <a:spLocks noGrp="1"/>
          </p:cNvSpPr>
          <p:nvPr>
            <p:ph type="sldNum" sz="quarter" idx="10"/>
          </p:nvPr>
        </p:nvSpPr>
        <p:spPr/>
        <p:txBody>
          <a:bodyPr/>
          <a:lstStyle/>
          <a:p>
            <a:fld id="{1BC321DF-5BF9-422D-8EF4-C385F99DD261}" type="slidenum">
              <a:rPr lang="de-DE" smtClean="0"/>
              <a:t>34</a:t>
            </a:fld>
            <a:endParaRPr lang="de-DE"/>
          </a:p>
        </p:txBody>
      </p:sp>
    </p:spTree>
    <p:extLst>
      <p:ext uri="{BB962C8B-B14F-4D97-AF65-F5344CB8AC3E}">
        <p14:creationId xmlns:p14="http://schemas.microsoft.com/office/powerpoint/2010/main" val="1811875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dirty="0"/>
              <a:t>Welche </a:t>
            </a:r>
            <a:r>
              <a:rPr lang="de-DE" sz="1300" dirty="0" err="1"/>
              <a:t>Trägermodulationsartn</a:t>
            </a:r>
            <a:r>
              <a:rPr lang="de-DE" sz="1300" dirty="0"/>
              <a:t> gibt es? Amplitude, Frequenz, Phase</a:t>
            </a:r>
          </a:p>
          <a:p>
            <a:endParaRPr lang="de-DE" sz="1300" dirty="0"/>
          </a:p>
          <a:p>
            <a:r>
              <a:rPr lang="de-DE" sz="1300" dirty="0"/>
              <a:t>Welche Teilschritte umfasst die Digitalisierung analoger Signale? </a:t>
            </a:r>
            <a:r>
              <a:rPr lang="de-DE" sz="1300" dirty="0" err="1"/>
              <a:t>Diskretisierung</a:t>
            </a:r>
            <a:r>
              <a:rPr lang="de-DE" sz="1300" dirty="0"/>
              <a:t>, Quantisierung, Codierung</a:t>
            </a:r>
          </a:p>
          <a:p>
            <a:endParaRPr lang="de-DE" sz="1300" dirty="0"/>
          </a:p>
          <a:p>
            <a:r>
              <a:rPr lang="de-DE" sz="1300" dirty="0"/>
              <a:t>Was bedeutet Modendispersion? Laufzeitunterschiede der Lichtstrahlen aufgrund unterschiedlicher Wege durch das Medium</a:t>
            </a:r>
          </a:p>
          <a:p>
            <a:endParaRPr lang="de-DE" sz="1300" dirty="0"/>
          </a:p>
          <a:p>
            <a:r>
              <a:rPr lang="de-DE" sz="1300" dirty="0"/>
              <a:t>Unterschiede synchroner und asynchroner Übertragung? Folien 52 und 53</a:t>
            </a:r>
          </a:p>
          <a:p>
            <a:endParaRPr lang="de-DE" sz="1300" dirty="0"/>
          </a:p>
          <a:p>
            <a:r>
              <a:rPr lang="de-DE" sz="1300" dirty="0"/>
              <a:t>Nennen Sie wesentliche Störeinflüsse bei elektrischen Leitern: Nebensprechen, Ein-/Ausstrahlung, Reflexion, Erdschleifen, Skin-Effekt, Bagger :-)</a:t>
            </a:r>
          </a:p>
          <a:p>
            <a:endParaRPr lang="de-DE" sz="1300" dirty="0"/>
          </a:p>
          <a:p>
            <a:r>
              <a:rPr lang="de-DE" sz="1300" dirty="0"/>
              <a:t>Wieso tritt bei Monomodefasern keine Modendispersion auf? Kern klein genug -- _</a:t>
            </a:r>
            <a:r>
              <a:rPr lang="de-DE" sz="1300" dirty="0" err="1"/>
              <a:t>MONO_mode</a:t>
            </a:r>
            <a:endParaRPr lang="de-DE" sz="1300" dirty="0"/>
          </a:p>
          <a:p>
            <a:endParaRPr lang="de-DE" dirty="0"/>
          </a:p>
          <a:p>
            <a:endParaRPr lang="de-DE" dirty="0"/>
          </a:p>
        </p:txBody>
      </p:sp>
      <p:sp>
        <p:nvSpPr>
          <p:cNvPr id="4" name="Foliennummernplatzhalter 3"/>
          <p:cNvSpPr>
            <a:spLocks noGrp="1"/>
          </p:cNvSpPr>
          <p:nvPr>
            <p:ph type="sldNum" sz="quarter" idx="10"/>
          </p:nvPr>
        </p:nvSpPr>
        <p:spPr/>
        <p:txBody>
          <a:bodyPr/>
          <a:lstStyle/>
          <a:p>
            <a:fld id="{1BC321DF-5BF9-422D-8EF4-C385F99DD261}" type="slidenum">
              <a:rPr lang="de-DE" smtClean="0"/>
              <a:t>35</a:t>
            </a:fld>
            <a:endParaRPr lang="de-DE"/>
          </a:p>
        </p:txBody>
      </p:sp>
    </p:spTree>
    <p:extLst>
      <p:ext uri="{BB962C8B-B14F-4D97-AF65-F5344CB8AC3E}">
        <p14:creationId xmlns:p14="http://schemas.microsoft.com/office/powerpoint/2010/main" val="1956338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2796055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2260806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BC321DF-5BF9-422D-8EF4-C385F99DD261}" type="slidenum">
              <a:rPr lang="de-DE" smtClean="0"/>
              <a:t>4</a:t>
            </a:fld>
            <a:endParaRPr lang="de-DE"/>
          </a:p>
        </p:txBody>
      </p:sp>
    </p:spTree>
    <p:extLst>
      <p:ext uri="{BB962C8B-B14F-4D97-AF65-F5344CB8AC3E}">
        <p14:creationId xmlns:p14="http://schemas.microsoft.com/office/powerpoint/2010/main" val="1086589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3635168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3143638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Frage: Was ist eine Kollisionsdomäne?</a:t>
            </a:r>
          </a:p>
        </p:txBody>
      </p:sp>
    </p:spTree>
    <p:extLst>
      <p:ext uri="{BB962C8B-B14F-4D97-AF65-F5344CB8AC3E}">
        <p14:creationId xmlns:p14="http://schemas.microsoft.com/office/powerpoint/2010/main" val="3702112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Switches ergeben einen drastischen Performance-Gewinn durch besseren Durchsatz.</a:t>
            </a:r>
            <a:endParaRPr lang="en-US" dirty="0"/>
          </a:p>
        </p:txBody>
      </p:sp>
      <p:sp>
        <p:nvSpPr>
          <p:cNvPr id="4" name="Foliennummernplatzhalter 3"/>
          <p:cNvSpPr>
            <a:spLocks noGrp="1"/>
          </p:cNvSpPr>
          <p:nvPr>
            <p:ph type="sldNum" sz="quarter" idx="10"/>
          </p:nvPr>
        </p:nvSpPr>
        <p:spPr/>
        <p:txBody>
          <a:bodyPr/>
          <a:lstStyle/>
          <a:p>
            <a:fld id="{1BC321DF-5BF9-422D-8EF4-C385F99DD261}" type="slidenum">
              <a:rPr lang="de-DE" smtClean="0"/>
              <a:t>43</a:t>
            </a:fld>
            <a:endParaRPr lang="de-DE"/>
          </a:p>
        </p:txBody>
      </p:sp>
    </p:spTree>
    <p:extLst>
      <p:ext uri="{BB962C8B-B14F-4D97-AF65-F5344CB8AC3E}">
        <p14:creationId xmlns:p14="http://schemas.microsoft.com/office/powerpoint/2010/main" val="4281831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r>
              <a:rPr lang="de-DE" dirty="0"/>
              <a:t>Frage: Macht der Einsatz vom CSMA / CD auf untere WiFi (802.11) Sinn?</a:t>
            </a:r>
          </a:p>
        </p:txBody>
      </p:sp>
    </p:spTree>
    <p:extLst>
      <p:ext uri="{BB962C8B-B14F-4D97-AF65-F5344CB8AC3E}">
        <p14:creationId xmlns:p14="http://schemas.microsoft.com/office/powerpoint/2010/main" val="3753860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222946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818581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r>
              <a:rPr lang="de-DE" dirty="0"/>
              <a:t>Notwendigkeit v. Vielfachzugriffsprotokollen: geteiltes Medium -&gt; Kollisionen</a:t>
            </a:r>
          </a:p>
          <a:p>
            <a:r>
              <a:rPr lang="de-DE" dirty="0"/>
              <a:t>Kollisionsdomäne: die Geräte, die über gemeinsames Übertragungsmedium verfügen (Hub, Switch!)</a:t>
            </a:r>
          </a:p>
          <a:p>
            <a:r>
              <a:rPr lang="de-DE" dirty="0"/>
              <a:t>MAC unterhalb LLC: LLC benötigt kollisionsfreies Medium</a:t>
            </a:r>
          </a:p>
          <a:p>
            <a:r>
              <a:rPr lang="de-DE" dirty="0"/>
              <a:t>Kürzester Frame: 1. Unterscheidbarkeit zwischen abgeschnittenen Frames durch Kollisionen 2. der Frame könnte komplett gesendet werden, und trotzdem eine Kollision auslösen</a:t>
            </a:r>
          </a:p>
          <a:p>
            <a:r>
              <a:rPr lang="de-DE" sz="1200" dirty="0"/>
              <a:t>Ethernet: CSMA/CD-Verfahren mit der Variante 1-persistent CSMA</a:t>
            </a:r>
          </a:p>
          <a:p>
            <a:r>
              <a:rPr lang="de-DE" sz="1200" dirty="0"/>
              <a:t>Konfliktparameter: k = max. Signallaufzeit / Nachrichtenübertragungszeit, k &gt; 1 -&gt; CSMA nicht möglich, siehe min. Paket</a:t>
            </a:r>
          </a:p>
          <a:p>
            <a:endParaRPr dirty="0"/>
          </a:p>
        </p:txBody>
      </p:sp>
    </p:spTree>
    <p:extLst>
      <p:ext uri="{BB962C8B-B14F-4D97-AF65-F5344CB8AC3E}">
        <p14:creationId xmlns:p14="http://schemas.microsoft.com/office/powerpoint/2010/main" val="15746606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Hammingabstand</a:t>
            </a:r>
            <a:r>
              <a:rPr lang="de-DE" dirty="0"/>
              <a:t>: Unterschiedliche </a:t>
            </a:r>
            <a:r>
              <a:rPr lang="de-DE" dirty="0" err="1"/>
              <a:t>bits</a:t>
            </a:r>
            <a:r>
              <a:rPr lang="de-DE" dirty="0"/>
              <a:t> (XOR)</a:t>
            </a:r>
          </a:p>
          <a:p>
            <a:endParaRPr lang="de-DE" dirty="0"/>
          </a:p>
          <a:p>
            <a:r>
              <a:rPr lang="de-DE" dirty="0"/>
              <a:t>Auswirkungen: Ist der </a:t>
            </a:r>
            <a:r>
              <a:rPr lang="de-DE" dirty="0" err="1"/>
              <a:t>Hammingabstand</a:t>
            </a:r>
            <a:r>
              <a:rPr lang="de-DE" dirty="0"/>
              <a:t> zu klein, ist keine Erkennung/Korrektur möglich.</a:t>
            </a:r>
          </a:p>
          <a:p>
            <a:r>
              <a:rPr lang="de-DE" dirty="0"/>
              <a:t>d Bitfehler werden von einem Code mit d+1 Abstand erkannt</a:t>
            </a:r>
          </a:p>
          <a:p>
            <a:r>
              <a:rPr lang="de-DE" dirty="0"/>
              <a:t>d Bitfehler können von einem Code mit 2d + 1  Abstand erkannt werden</a:t>
            </a:r>
          </a:p>
          <a:p>
            <a:endParaRPr lang="de-DE" dirty="0"/>
          </a:p>
          <a:p>
            <a:r>
              <a:rPr lang="de-DE" dirty="0"/>
              <a:t>BCC: Wenn Parität in betroffenen Spalten und Zeilen wieder korrekt ist. Bsp. 2x2-Flip</a:t>
            </a:r>
          </a:p>
          <a:p>
            <a:r>
              <a:rPr lang="de-DE" dirty="0"/>
              <a:t>CRC-32: alle Fehler mit ungeraden #Bits, alle Burst-Fehler mit Länge 32 </a:t>
            </a:r>
            <a:r>
              <a:rPr lang="de-DE" dirty="0" err="1"/>
              <a:t>bit</a:t>
            </a:r>
            <a:r>
              <a:rPr lang="de-DE" dirty="0"/>
              <a:t>, </a:t>
            </a:r>
            <a:r>
              <a:rPr lang="de-DE" dirty="0" err="1"/>
              <a:t>Hamming</a:t>
            </a:r>
            <a:r>
              <a:rPr lang="de-DE" dirty="0"/>
              <a:t>-Abstand 4</a:t>
            </a:r>
          </a:p>
          <a:p>
            <a:endParaRPr lang="de-DE" dirty="0"/>
          </a:p>
          <a:p>
            <a:endParaRPr lang="en-US" dirty="0"/>
          </a:p>
        </p:txBody>
      </p:sp>
      <p:sp>
        <p:nvSpPr>
          <p:cNvPr id="4" name="Foliennummernplatzhalter 3"/>
          <p:cNvSpPr>
            <a:spLocks noGrp="1"/>
          </p:cNvSpPr>
          <p:nvPr>
            <p:ph type="sldNum" sz="quarter" idx="10"/>
          </p:nvPr>
        </p:nvSpPr>
        <p:spPr/>
        <p:txBody>
          <a:bodyPr/>
          <a:lstStyle/>
          <a:p>
            <a:fld id="{1BC321DF-5BF9-422D-8EF4-C385F99DD261}" type="slidenum">
              <a:rPr lang="de-DE" smtClean="0"/>
              <a:t>49</a:t>
            </a:fld>
            <a:endParaRPr lang="de-DE"/>
          </a:p>
        </p:txBody>
      </p:sp>
    </p:spTree>
    <p:extLst>
      <p:ext uri="{BB962C8B-B14F-4D97-AF65-F5344CB8AC3E}">
        <p14:creationId xmlns:p14="http://schemas.microsoft.com/office/powerpoint/2010/main" val="1733401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214</a:t>
            </a:r>
            <a:endParaRPr lang="en-US" dirty="0"/>
          </a:p>
        </p:txBody>
      </p:sp>
      <p:sp>
        <p:nvSpPr>
          <p:cNvPr id="4" name="Foliennummernplatzhalter 3"/>
          <p:cNvSpPr>
            <a:spLocks noGrp="1"/>
          </p:cNvSpPr>
          <p:nvPr>
            <p:ph type="sldNum" sz="quarter" idx="10"/>
          </p:nvPr>
        </p:nvSpPr>
        <p:spPr/>
        <p:txBody>
          <a:bodyPr/>
          <a:lstStyle/>
          <a:p>
            <a:fld id="{1BC321DF-5BF9-422D-8EF4-C385F99DD261}" type="slidenum">
              <a:rPr lang="de-DE" smtClean="0"/>
              <a:t>52</a:t>
            </a:fld>
            <a:endParaRPr lang="de-DE"/>
          </a:p>
        </p:txBody>
      </p:sp>
    </p:spTree>
    <p:extLst>
      <p:ext uri="{BB962C8B-B14F-4D97-AF65-F5344CB8AC3E}">
        <p14:creationId xmlns:p14="http://schemas.microsoft.com/office/powerpoint/2010/main" val="794711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1BC321DF-5BF9-422D-8EF4-C385F99DD261}" type="slidenum">
              <a:rPr lang="de-DE" smtClean="0"/>
              <a:t>6</a:t>
            </a:fld>
            <a:endParaRPr lang="de-DE"/>
          </a:p>
        </p:txBody>
      </p:sp>
    </p:spTree>
    <p:extLst>
      <p:ext uri="{BB962C8B-B14F-4D97-AF65-F5344CB8AC3E}">
        <p14:creationId xmlns:p14="http://schemas.microsoft.com/office/powerpoint/2010/main" val="2111068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Internetanwendung: DNS</a:t>
            </a:r>
          </a:p>
          <a:p>
            <a:endParaRPr lang="de-DE" dirty="0"/>
          </a:p>
          <a:p>
            <a:r>
              <a:rPr lang="de-DE" dirty="0"/>
              <a:t>Verbindungslos oder –orientiert:</a:t>
            </a:r>
          </a:p>
          <a:p>
            <a:endParaRPr lang="de-DE" dirty="0"/>
          </a:p>
          <a:p>
            <a:r>
              <a:rPr lang="de-DE" dirty="0"/>
              <a:t>Email: UA (</a:t>
            </a:r>
            <a:r>
              <a:rPr lang="de-DE" dirty="0" err="1"/>
              <a:t>user</a:t>
            </a:r>
            <a:r>
              <a:rPr lang="de-DE" dirty="0"/>
              <a:t> </a:t>
            </a:r>
            <a:r>
              <a:rPr lang="de-DE" dirty="0" err="1"/>
              <a:t>agent</a:t>
            </a:r>
            <a:r>
              <a:rPr lang="de-DE" dirty="0"/>
              <a:t>), MTA (mail </a:t>
            </a:r>
            <a:r>
              <a:rPr lang="de-DE" dirty="0" err="1"/>
              <a:t>transfer</a:t>
            </a:r>
            <a:r>
              <a:rPr lang="de-DE" dirty="0"/>
              <a:t> </a:t>
            </a:r>
            <a:r>
              <a:rPr lang="de-DE" dirty="0" err="1"/>
              <a:t>agent</a:t>
            </a:r>
            <a:r>
              <a:rPr lang="de-DE" dirty="0"/>
              <a:t>), Protokolle: SMTP, POP3, IMAP</a:t>
            </a:r>
          </a:p>
          <a:p>
            <a:endParaRPr lang="de-DE" dirty="0"/>
          </a:p>
          <a:p>
            <a:r>
              <a:rPr lang="de-DE" dirty="0"/>
              <a:t>Web: Client und Server</a:t>
            </a:r>
          </a:p>
          <a:p>
            <a:endParaRPr lang="de-DE" dirty="0"/>
          </a:p>
          <a:p>
            <a:r>
              <a:rPr lang="de-DE" dirty="0"/>
              <a:t>SMTP: Push, HTTP: Pull</a:t>
            </a:r>
          </a:p>
        </p:txBody>
      </p:sp>
      <p:sp>
        <p:nvSpPr>
          <p:cNvPr id="4" name="Foliennummernplatzhalter 3"/>
          <p:cNvSpPr>
            <a:spLocks noGrp="1"/>
          </p:cNvSpPr>
          <p:nvPr>
            <p:ph type="sldNum" sz="quarter" idx="10"/>
          </p:nvPr>
        </p:nvSpPr>
        <p:spPr/>
        <p:txBody>
          <a:bodyPr/>
          <a:lstStyle/>
          <a:p>
            <a:fld id="{1BC321DF-5BF9-422D-8EF4-C385F99DD261}" type="slidenum">
              <a:rPr lang="de-DE" smtClean="0"/>
              <a:t>54</a:t>
            </a:fld>
            <a:endParaRPr lang="de-DE"/>
          </a:p>
        </p:txBody>
      </p:sp>
    </p:spTree>
    <p:extLst>
      <p:ext uri="{BB962C8B-B14F-4D97-AF65-F5344CB8AC3E}">
        <p14:creationId xmlns:p14="http://schemas.microsoft.com/office/powerpoint/2010/main" val="2797989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BC321DF-5BF9-422D-8EF4-C385F99DD261}" type="slidenum">
              <a:rPr lang="de-DE" smtClean="0"/>
              <a:t>55</a:t>
            </a:fld>
            <a:endParaRPr lang="de-DE"/>
          </a:p>
        </p:txBody>
      </p:sp>
    </p:spTree>
    <p:extLst>
      <p:ext uri="{BB962C8B-B14F-4D97-AF65-F5344CB8AC3E}">
        <p14:creationId xmlns:p14="http://schemas.microsoft.com/office/powerpoint/2010/main" val="8770552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30992470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Tahoe</a:t>
            </a:r>
            <a:r>
              <a:rPr lang="de-DE" dirty="0"/>
              <a:t>: Kapitel 3, Folie 69f.</a:t>
            </a:r>
          </a:p>
          <a:p>
            <a:r>
              <a:rPr lang="de-DE" dirty="0"/>
              <a:t>Parameter x: Kapitel 3</a:t>
            </a:r>
            <a:r>
              <a:rPr lang="de-DE"/>
              <a:t>, Folie 76</a:t>
            </a:r>
            <a:endParaRPr lang="de-DE" dirty="0"/>
          </a:p>
        </p:txBody>
      </p:sp>
      <p:sp>
        <p:nvSpPr>
          <p:cNvPr id="4" name="Foliennummernplatzhalter 3"/>
          <p:cNvSpPr>
            <a:spLocks noGrp="1"/>
          </p:cNvSpPr>
          <p:nvPr>
            <p:ph type="sldNum" sz="quarter" idx="10"/>
          </p:nvPr>
        </p:nvSpPr>
        <p:spPr/>
        <p:txBody>
          <a:bodyPr/>
          <a:lstStyle/>
          <a:p>
            <a:fld id="{1BC321DF-5BF9-422D-8EF4-C385F99DD261}" type="slidenum">
              <a:rPr lang="de-DE" smtClean="0"/>
              <a:t>61</a:t>
            </a:fld>
            <a:endParaRPr lang="de-DE"/>
          </a:p>
        </p:txBody>
      </p:sp>
    </p:spTree>
    <p:extLst>
      <p:ext uri="{BB962C8B-B14F-4D97-AF65-F5344CB8AC3E}">
        <p14:creationId xmlns:p14="http://schemas.microsoft.com/office/powerpoint/2010/main" val="19893707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3-way Handshake: Kapitel 3, Folie 30ff.</a:t>
            </a:r>
          </a:p>
        </p:txBody>
      </p:sp>
      <p:sp>
        <p:nvSpPr>
          <p:cNvPr id="4" name="Foliennummernplatzhalter 3"/>
          <p:cNvSpPr>
            <a:spLocks noGrp="1"/>
          </p:cNvSpPr>
          <p:nvPr>
            <p:ph type="sldNum" sz="quarter" idx="10"/>
          </p:nvPr>
        </p:nvSpPr>
        <p:spPr/>
        <p:txBody>
          <a:bodyPr/>
          <a:lstStyle/>
          <a:p>
            <a:fld id="{1BC321DF-5BF9-422D-8EF4-C385F99DD261}" type="slidenum">
              <a:rPr lang="de-DE" smtClean="0"/>
              <a:t>62</a:t>
            </a:fld>
            <a:endParaRPr lang="de-DE"/>
          </a:p>
        </p:txBody>
      </p:sp>
    </p:spTree>
    <p:extLst>
      <p:ext uri="{BB962C8B-B14F-4D97-AF65-F5344CB8AC3E}">
        <p14:creationId xmlns:p14="http://schemas.microsoft.com/office/powerpoint/2010/main" val="6900404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 für Session Layer Protocol: Apple Talk</a:t>
            </a:r>
          </a:p>
        </p:txBody>
      </p:sp>
      <p:sp>
        <p:nvSpPr>
          <p:cNvPr id="4" name="Foliennummernplatzhalter 3"/>
          <p:cNvSpPr>
            <a:spLocks noGrp="1"/>
          </p:cNvSpPr>
          <p:nvPr>
            <p:ph type="sldNum" sz="quarter" idx="10"/>
          </p:nvPr>
        </p:nvSpPr>
        <p:spPr/>
        <p:txBody>
          <a:bodyPr/>
          <a:lstStyle/>
          <a:p>
            <a:fld id="{1BC321DF-5BF9-422D-8EF4-C385F99DD261}" type="slidenum">
              <a:rPr lang="de-DE" smtClean="0"/>
              <a:t>63</a:t>
            </a:fld>
            <a:endParaRPr lang="de-DE"/>
          </a:p>
        </p:txBody>
      </p:sp>
    </p:spTree>
    <p:extLst>
      <p:ext uri="{BB962C8B-B14F-4D97-AF65-F5344CB8AC3E}">
        <p14:creationId xmlns:p14="http://schemas.microsoft.com/office/powerpoint/2010/main" val="49532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dirty="0"/>
          </a:p>
        </p:txBody>
      </p:sp>
    </p:spTree>
    <p:extLst>
      <p:ext uri="{BB962C8B-B14F-4D97-AF65-F5344CB8AC3E}">
        <p14:creationId xmlns:p14="http://schemas.microsoft.com/office/powerpoint/2010/main" val="35701354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 für Session Layer Protocol: Apple Talk</a:t>
            </a:r>
          </a:p>
        </p:txBody>
      </p:sp>
      <p:sp>
        <p:nvSpPr>
          <p:cNvPr id="4" name="Foliennummernplatzhalter 3"/>
          <p:cNvSpPr>
            <a:spLocks noGrp="1"/>
          </p:cNvSpPr>
          <p:nvPr>
            <p:ph type="sldNum" sz="quarter" idx="10"/>
          </p:nvPr>
        </p:nvSpPr>
        <p:spPr/>
        <p:txBody>
          <a:bodyPr/>
          <a:lstStyle/>
          <a:p>
            <a:fld id="{1BC321DF-5BF9-422D-8EF4-C385F99DD261}" type="slidenum">
              <a:rPr lang="de-DE" smtClean="0"/>
              <a:t>65</a:t>
            </a:fld>
            <a:endParaRPr lang="de-DE"/>
          </a:p>
        </p:txBody>
      </p:sp>
    </p:spTree>
    <p:extLst>
      <p:ext uri="{BB962C8B-B14F-4D97-AF65-F5344CB8AC3E}">
        <p14:creationId xmlns:p14="http://schemas.microsoft.com/office/powerpoint/2010/main" val="28005914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 für Session Layer Protocol: Apple Talk</a:t>
            </a:r>
          </a:p>
        </p:txBody>
      </p:sp>
      <p:sp>
        <p:nvSpPr>
          <p:cNvPr id="4" name="Foliennummernplatzhalter 3"/>
          <p:cNvSpPr>
            <a:spLocks noGrp="1"/>
          </p:cNvSpPr>
          <p:nvPr>
            <p:ph type="sldNum" sz="quarter" idx="10"/>
          </p:nvPr>
        </p:nvSpPr>
        <p:spPr/>
        <p:txBody>
          <a:bodyPr/>
          <a:lstStyle/>
          <a:p>
            <a:fld id="{1BC321DF-5BF9-422D-8EF4-C385F99DD261}" type="slidenum">
              <a:rPr lang="de-DE" smtClean="0"/>
              <a:t>66</a:t>
            </a:fld>
            <a:endParaRPr lang="de-DE"/>
          </a:p>
        </p:txBody>
      </p:sp>
    </p:spTree>
    <p:extLst>
      <p:ext uri="{BB962C8B-B14F-4D97-AF65-F5344CB8AC3E}">
        <p14:creationId xmlns:p14="http://schemas.microsoft.com/office/powerpoint/2010/main" val="19390320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 für Session Layer Protocol: Apple Talk</a:t>
            </a:r>
          </a:p>
        </p:txBody>
      </p:sp>
      <p:sp>
        <p:nvSpPr>
          <p:cNvPr id="4" name="Foliennummernplatzhalter 3"/>
          <p:cNvSpPr>
            <a:spLocks noGrp="1"/>
          </p:cNvSpPr>
          <p:nvPr>
            <p:ph type="sldNum" sz="quarter" idx="10"/>
          </p:nvPr>
        </p:nvSpPr>
        <p:spPr/>
        <p:txBody>
          <a:bodyPr/>
          <a:lstStyle/>
          <a:p>
            <a:fld id="{1BC321DF-5BF9-422D-8EF4-C385F99DD261}" type="slidenum">
              <a:rPr lang="de-DE" smtClean="0"/>
              <a:t>67</a:t>
            </a:fld>
            <a:endParaRPr lang="de-DE"/>
          </a:p>
        </p:txBody>
      </p:sp>
    </p:spTree>
    <p:extLst>
      <p:ext uri="{BB962C8B-B14F-4D97-AF65-F5344CB8AC3E}">
        <p14:creationId xmlns:p14="http://schemas.microsoft.com/office/powerpoint/2010/main" val="89135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 Beispiel für ICI: Länge der SDU</a:t>
            </a:r>
          </a:p>
          <a:p>
            <a:r>
              <a:rPr lang="de-DE" dirty="0"/>
              <a:t>- N-IDU = N-PDU + N-1-ICI</a:t>
            </a:r>
          </a:p>
        </p:txBody>
      </p:sp>
      <p:sp>
        <p:nvSpPr>
          <p:cNvPr id="4" name="Foliennummernplatzhalter 3"/>
          <p:cNvSpPr>
            <a:spLocks noGrp="1"/>
          </p:cNvSpPr>
          <p:nvPr>
            <p:ph type="sldNum" sz="quarter" idx="10"/>
          </p:nvPr>
        </p:nvSpPr>
        <p:spPr/>
        <p:txBody>
          <a:bodyPr/>
          <a:lstStyle/>
          <a:p>
            <a:fld id="{1BC321DF-5BF9-422D-8EF4-C385F99DD261}" type="slidenum">
              <a:rPr lang="de-DE" smtClean="0"/>
              <a:t>8</a:t>
            </a:fld>
            <a:endParaRPr lang="de-DE"/>
          </a:p>
        </p:txBody>
      </p:sp>
    </p:spTree>
    <p:extLst>
      <p:ext uri="{BB962C8B-B14F-4D97-AF65-F5344CB8AC3E}">
        <p14:creationId xmlns:p14="http://schemas.microsoft.com/office/powerpoint/2010/main" val="208566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 für Session Layer Protocol: Apple Talk</a:t>
            </a:r>
          </a:p>
        </p:txBody>
      </p:sp>
      <p:sp>
        <p:nvSpPr>
          <p:cNvPr id="4" name="Foliennummernplatzhalter 3"/>
          <p:cNvSpPr>
            <a:spLocks noGrp="1"/>
          </p:cNvSpPr>
          <p:nvPr>
            <p:ph type="sldNum" sz="quarter" idx="10"/>
          </p:nvPr>
        </p:nvSpPr>
        <p:spPr/>
        <p:txBody>
          <a:bodyPr/>
          <a:lstStyle/>
          <a:p>
            <a:fld id="{1BC321DF-5BF9-422D-8EF4-C385F99DD261}" type="slidenum">
              <a:rPr lang="de-DE" smtClean="0"/>
              <a:t>68</a:t>
            </a:fld>
            <a:endParaRPr lang="de-DE"/>
          </a:p>
        </p:txBody>
      </p:sp>
    </p:spTree>
    <p:extLst>
      <p:ext uri="{BB962C8B-B14F-4D97-AF65-F5344CB8AC3E}">
        <p14:creationId xmlns:p14="http://schemas.microsoft.com/office/powerpoint/2010/main" val="14786958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 für Session Layer Protocol: Apple Talk</a:t>
            </a:r>
          </a:p>
        </p:txBody>
      </p:sp>
      <p:sp>
        <p:nvSpPr>
          <p:cNvPr id="4" name="Foliennummernplatzhalter 3"/>
          <p:cNvSpPr>
            <a:spLocks noGrp="1"/>
          </p:cNvSpPr>
          <p:nvPr>
            <p:ph type="sldNum" sz="quarter" idx="10"/>
          </p:nvPr>
        </p:nvSpPr>
        <p:spPr/>
        <p:txBody>
          <a:bodyPr/>
          <a:lstStyle/>
          <a:p>
            <a:fld id="{1BC321DF-5BF9-422D-8EF4-C385F99DD261}" type="slidenum">
              <a:rPr lang="de-DE" smtClean="0"/>
              <a:t>69</a:t>
            </a:fld>
            <a:endParaRPr lang="de-DE"/>
          </a:p>
        </p:txBody>
      </p:sp>
    </p:spTree>
    <p:extLst>
      <p:ext uri="{BB962C8B-B14F-4D97-AF65-F5344CB8AC3E}">
        <p14:creationId xmlns:p14="http://schemas.microsoft.com/office/powerpoint/2010/main" val="18873746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 für Session Layer Protocol: Apple Talk</a:t>
            </a:r>
          </a:p>
        </p:txBody>
      </p:sp>
      <p:sp>
        <p:nvSpPr>
          <p:cNvPr id="4" name="Foliennummernplatzhalter 3"/>
          <p:cNvSpPr>
            <a:spLocks noGrp="1"/>
          </p:cNvSpPr>
          <p:nvPr>
            <p:ph type="sldNum" sz="quarter" idx="10"/>
          </p:nvPr>
        </p:nvSpPr>
        <p:spPr/>
        <p:txBody>
          <a:bodyPr/>
          <a:lstStyle/>
          <a:p>
            <a:fld id="{1BC321DF-5BF9-422D-8EF4-C385F99DD261}" type="slidenum">
              <a:rPr lang="de-DE" smtClean="0"/>
              <a:t>70</a:t>
            </a:fld>
            <a:endParaRPr lang="de-DE"/>
          </a:p>
        </p:txBody>
      </p:sp>
    </p:spTree>
    <p:extLst>
      <p:ext uri="{BB962C8B-B14F-4D97-AF65-F5344CB8AC3E}">
        <p14:creationId xmlns:p14="http://schemas.microsoft.com/office/powerpoint/2010/main" val="39865297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 für Session Layer Protocol: Apple Talk</a:t>
            </a:r>
          </a:p>
        </p:txBody>
      </p:sp>
      <p:sp>
        <p:nvSpPr>
          <p:cNvPr id="4" name="Foliennummernplatzhalter 3"/>
          <p:cNvSpPr>
            <a:spLocks noGrp="1"/>
          </p:cNvSpPr>
          <p:nvPr>
            <p:ph type="sldNum" sz="quarter" idx="10"/>
          </p:nvPr>
        </p:nvSpPr>
        <p:spPr/>
        <p:txBody>
          <a:bodyPr/>
          <a:lstStyle/>
          <a:p>
            <a:fld id="{1BC321DF-5BF9-422D-8EF4-C385F99DD261}" type="slidenum">
              <a:rPr lang="de-DE" smtClean="0"/>
              <a:t>71</a:t>
            </a:fld>
            <a:endParaRPr lang="de-DE"/>
          </a:p>
        </p:txBody>
      </p:sp>
    </p:spTree>
    <p:extLst>
      <p:ext uri="{BB962C8B-B14F-4D97-AF65-F5344CB8AC3E}">
        <p14:creationId xmlns:p14="http://schemas.microsoft.com/office/powerpoint/2010/main" val="34579945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 für Session Layer Protocol: Apple Talk</a:t>
            </a:r>
          </a:p>
        </p:txBody>
      </p:sp>
      <p:sp>
        <p:nvSpPr>
          <p:cNvPr id="4" name="Foliennummernplatzhalter 3"/>
          <p:cNvSpPr>
            <a:spLocks noGrp="1"/>
          </p:cNvSpPr>
          <p:nvPr>
            <p:ph type="sldNum" sz="quarter" idx="10"/>
          </p:nvPr>
        </p:nvSpPr>
        <p:spPr/>
        <p:txBody>
          <a:bodyPr/>
          <a:lstStyle/>
          <a:p>
            <a:fld id="{1BC321DF-5BF9-422D-8EF4-C385F99DD261}" type="slidenum">
              <a:rPr lang="de-DE" smtClean="0"/>
              <a:t>72</a:t>
            </a:fld>
            <a:endParaRPr lang="de-DE"/>
          </a:p>
        </p:txBody>
      </p:sp>
    </p:spTree>
    <p:extLst>
      <p:ext uri="{BB962C8B-B14F-4D97-AF65-F5344CB8AC3E}">
        <p14:creationId xmlns:p14="http://schemas.microsoft.com/office/powerpoint/2010/main" val="18130071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 für Session Layer Protocol: Apple Talk</a:t>
            </a:r>
          </a:p>
        </p:txBody>
      </p:sp>
      <p:sp>
        <p:nvSpPr>
          <p:cNvPr id="4" name="Foliennummernplatzhalter 3"/>
          <p:cNvSpPr>
            <a:spLocks noGrp="1"/>
          </p:cNvSpPr>
          <p:nvPr>
            <p:ph type="sldNum" sz="quarter" idx="10"/>
          </p:nvPr>
        </p:nvSpPr>
        <p:spPr/>
        <p:txBody>
          <a:bodyPr/>
          <a:lstStyle/>
          <a:p>
            <a:fld id="{1BC321DF-5BF9-422D-8EF4-C385F99DD261}" type="slidenum">
              <a:rPr lang="de-DE" smtClean="0"/>
              <a:t>73</a:t>
            </a:fld>
            <a:endParaRPr lang="de-DE"/>
          </a:p>
        </p:txBody>
      </p:sp>
    </p:spTree>
    <p:extLst>
      <p:ext uri="{BB962C8B-B14F-4D97-AF65-F5344CB8AC3E}">
        <p14:creationId xmlns:p14="http://schemas.microsoft.com/office/powerpoint/2010/main" val="8759196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10706466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BC321DF-5BF9-422D-8EF4-C385F99DD261}" type="slidenum">
              <a:rPr lang="de-DE" smtClean="0"/>
              <a:t>75</a:t>
            </a:fld>
            <a:endParaRPr lang="de-DE"/>
          </a:p>
        </p:txBody>
      </p:sp>
    </p:spTree>
    <p:extLst>
      <p:ext uri="{BB962C8B-B14F-4D97-AF65-F5344CB8AC3E}">
        <p14:creationId xmlns:p14="http://schemas.microsoft.com/office/powerpoint/2010/main" val="23688314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24452913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BC321DF-5BF9-422D-8EF4-C385F99DD261}" type="slidenum">
              <a:rPr lang="de-DE" smtClean="0"/>
              <a:t>77</a:t>
            </a:fld>
            <a:endParaRPr lang="de-DE"/>
          </a:p>
        </p:txBody>
      </p:sp>
    </p:spTree>
    <p:extLst>
      <p:ext uri="{BB962C8B-B14F-4D97-AF65-F5344CB8AC3E}">
        <p14:creationId xmlns:p14="http://schemas.microsoft.com/office/powerpoint/2010/main" val="3197537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1BC321DF-5BF9-422D-8EF4-C385F99DD261}" type="slidenum">
              <a:rPr lang="de-DE" smtClean="0"/>
              <a:t>9</a:t>
            </a:fld>
            <a:endParaRPr lang="de-DE"/>
          </a:p>
        </p:txBody>
      </p:sp>
    </p:spTree>
    <p:extLst>
      <p:ext uri="{BB962C8B-B14F-4D97-AF65-F5344CB8AC3E}">
        <p14:creationId xmlns:p14="http://schemas.microsoft.com/office/powerpoint/2010/main" val="21712480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BC321DF-5BF9-422D-8EF4-C385F99DD261}" type="slidenum">
              <a:rPr lang="de-DE" smtClean="0"/>
              <a:t>78</a:t>
            </a:fld>
            <a:endParaRPr lang="de-DE"/>
          </a:p>
        </p:txBody>
      </p:sp>
    </p:spTree>
    <p:extLst>
      <p:ext uri="{BB962C8B-B14F-4D97-AF65-F5344CB8AC3E}">
        <p14:creationId xmlns:p14="http://schemas.microsoft.com/office/powerpoint/2010/main" val="5526344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BC321DF-5BF9-422D-8EF4-C385F99DD261}" type="slidenum">
              <a:rPr lang="de-DE" smtClean="0"/>
              <a:t>79</a:t>
            </a:fld>
            <a:endParaRPr lang="de-DE"/>
          </a:p>
        </p:txBody>
      </p:sp>
    </p:spTree>
    <p:extLst>
      <p:ext uri="{BB962C8B-B14F-4D97-AF65-F5344CB8AC3E}">
        <p14:creationId xmlns:p14="http://schemas.microsoft.com/office/powerpoint/2010/main" val="12670812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BC321DF-5BF9-422D-8EF4-C385F99DD261}" type="slidenum">
              <a:rPr lang="de-DE" smtClean="0"/>
              <a:t>80</a:t>
            </a:fld>
            <a:endParaRPr lang="de-DE"/>
          </a:p>
        </p:txBody>
      </p:sp>
    </p:spTree>
    <p:extLst>
      <p:ext uri="{BB962C8B-B14F-4D97-AF65-F5344CB8AC3E}">
        <p14:creationId xmlns:p14="http://schemas.microsoft.com/office/powerpoint/2010/main" val="36181363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BC321DF-5BF9-422D-8EF4-C385F99DD261}" type="slidenum">
              <a:rPr lang="de-DE" smtClean="0"/>
              <a:t>81</a:t>
            </a:fld>
            <a:endParaRPr lang="de-DE"/>
          </a:p>
        </p:txBody>
      </p:sp>
    </p:spTree>
    <p:extLst>
      <p:ext uri="{BB962C8B-B14F-4D97-AF65-F5344CB8AC3E}">
        <p14:creationId xmlns:p14="http://schemas.microsoft.com/office/powerpoint/2010/main" val="1516988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BC321DF-5BF9-422D-8EF4-C385F99DD261}" type="slidenum">
              <a:rPr lang="de-DE" smtClean="0"/>
              <a:t>21</a:t>
            </a:fld>
            <a:endParaRPr lang="de-DE"/>
          </a:p>
        </p:txBody>
      </p:sp>
    </p:spTree>
    <p:extLst>
      <p:ext uri="{BB962C8B-B14F-4D97-AF65-F5344CB8AC3E}">
        <p14:creationId xmlns:p14="http://schemas.microsoft.com/office/powerpoint/2010/main" val="883668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BC321DF-5BF9-422D-8EF4-C385F99DD261}" type="slidenum">
              <a:rPr lang="de-DE" smtClean="0"/>
              <a:t>22</a:t>
            </a:fld>
            <a:endParaRPr lang="de-DE"/>
          </a:p>
        </p:txBody>
      </p:sp>
    </p:spTree>
    <p:extLst>
      <p:ext uri="{BB962C8B-B14F-4D97-AF65-F5344CB8AC3E}">
        <p14:creationId xmlns:p14="http://schemas.microsoft.com/office/powerpoint/2010/main" val="1998541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BC321DF-5BF9-422D-8EF4-C385F99DD261}" type="slidenum">
              <a:rPr lang="de-DE" smtClean="0"/>
              <a:t>23</a:t>
            </a:fld>
            <a:endParaRPr lang="de-DE"/>
          </a:p>
        </p:txBody>
      </p:sp>
    </p:spTree>
    <p:extLst>
      <p:ext uri="{BB962C8B-B14F-4D97-AF65-F5344CB8AC3E}">
        <p14:creationId xmlns:p14="http://schemas.microsoft.com/office/powerpoint/2010/main" val="2098508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10"/>
          </p:nvPr>
        </p:nvSpPr>
        <p:spPr/>
        <p:txBody>
          <a:bodyPr/>
          <a:lstStyle/>
          <a:p>
            <a:fld id="{1BC321DF-5BF9-422D-8EF4-C385F99DD261}" type="slidenum">
              <a:rPr lang="de-DE" smtClean="0"/>
              <a:t>24</a:t>
            </a:fld>
            <a:endParaRPr lang="de-DE"/>
          </a:p>
        </p:txBody>
      </p:sp>
    </p:spTree>
    <p:extLst>
      <p:ext uri="{BB962C8B-B14F-4D97-AF65-F5344CB8AC3E}">
        <p14:creationId xmlns:p14="http://schemas.microsoft.com/office/powerpoint/2010/main" val="900048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9DE03D-057B-CE43-AB37-387A64A1FD82}" type="datetime1">
              <a:rPr lang="de-DE" smtClean="0"/>
              <a:t>11.07.2018</a:t>
            </a:fld>
            <a:endParaRPr lang="de-DE"/>
          </a:p>
        </p:txBody>
      </p:sp>
      <p:sp>
        <p:nvSpPr>
          <p:cNvPr id="5" name="Footer Placeholder 4"/>
          <p:cNvSpPr>
            <a:spLocks noGrp="1"/>
          </p:cNvSpPr>
          <p:nvPr>
            <p:ph type="ftr" sz="quarter" idx="11"/>
          </p:nvPr>
        </p:nvSpPr>
        <p:spPr/>
        <p:txBody>
          <a:bodyPr/>
          <a:lstStyle/>
          <a:p>
            <a:r>
              <a:rPr lang="de-DE"/>
              <a:t>Rechnernetze und verteilte Systeme                (Prof. Dr. D. Kranzlmüller)</a:t>
            </a:r>
          </a:p>
        </p:txBody>
      </p:sp>
      <p:sp>
        <p:nvSpPr>
          <p:cNvPr id="6" name="Slide Number Placeholder 5"/>
          <p:cNvSpPr>
            <a:spLocks noGrp="1"/>
          </p:cNvSpPr>
          <p:nvPr>
            <p:ph type="sldNum" sz="quarter" idx="12"/>
          </p:nvPr>
        </p:nvSpPr>
        <p:spPr/>
        <p:txBody>
          <a:bodyPr/>
          <a:lstStyle/>
          <a:p>
            <a:fld id="{62E63B0E-122E-4112-8AEA-022338C1FEFA}" type="slidenum">
              <a:rPr lang="de-DE" smtClean="0"/>
              <a:t>‹Nr.›</a:t>
            </a:fld>
            <a:endParaRPr lang="de-DE"/>
          </a:p>
        </p:txBody>
      </p:sp>
      <p:sp>
        <p:nvSpPr>
          <p:cNvPr id="7" name="Rechteck 6"/>
          <p:cNvSpPr/>
          <p:nvPr userDrawn="1"/>
        </p:nvSpPr>
        <p:spPr>
          <a:xfrm>
            <a:off x="0" y="5301208"/>
            <a:ext cx="9144000" cy="155679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8" name="Bild 7" descr="mnmLogoNeu.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3340" y="5696143"/>
            <a:ext cx="3957321" cy="766923"/>
          </a:xfrm>
          <a:prstGeom prst="rect">
            <a:avLst/>
          </a:prstGeom>
        </p:spPr>
      </p:pic>
    </p:spTree>
    <p:extLst>
      <p:ext uri="{BB962C8B-B14F-4D97-AF65-F5344CB8AC3E}">
        <p14:creationId xmlns:p14="http://schemas.microsoft.com/office/powerpoint/2010/main" val="589836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9D6DFF-E6E9-FA43-845E-876792AFD1C9}" type="datetime1">
              <a:rPr lang="de-DE" smtClean="0"/>
              <a:t>11.07.2018</a:t>
            </a:fld>
            <a:endParaRPr lang="de-DE"/>
          </a:p>
        </p:txBody>
      </p:sp>
      <p:sp>
        <p:nvSpPr>
          <p:cNvPr id="5" name="Footer Placeholder 4"/>
          <p:cNvSpPr>
            <a:spLocks noGrp="1"/>
          </p:cNvSpPr>
          <p:nvPr>
            <p:ph type="ftr" sz="quarter" idx="11"/>
          </p:nvPr>
        </p:nvSpPr>
        <p:spPr/>
        <p:txBody>
          <a:bodyPr/>
          <a:lstStyle/>
          <a:p>
            <a:r>
              <a:rPr lang="de-DE"/>
              <a:t>Rechnernetze und verteilte Systeme                (Prof. Dr. D. Kranzlmüller)</a:t>
            </a:r>
          </a:p>
        </p:txBody>
      </p:sp>
      <p:sp>
        <p:nvSpPr>
          <p:cNvPr id="6" name="Slide Number Placeholder 5"/>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1096110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8E1EDE-55CB-7F4F-9881-A8D2998426EC}" type="datetime1">
              <a:rPr lang="de-DE" smtClean="0"/>
              <a:t>11.07.2018</a:t>
            </a:fld>
            <a:endParaRPr lang="de-DE"/>
          </a:p>
        </p:txBody>
      </p:sp>
      <p:sp>
        <p:nvSpPr>
          <p:cNvPr id="5" name="Footer Placeholder 4"/>
          <p:cNvSpPr>
            <a:spLocks noGrp="1"/>
          </p:cNvSpPr>
          <p:nvPr>
            <p:ph type="ftr" sz="quarter" idx="11"/>
          </p:nvPr>
        </p:nvSpPr>
        <p:spPr/>
        <p:txBody>
          <a:bodyPr/>
          <a:lstStyle/>
          <a:p>
            <a:r>
              <a:rPr lang="de-DE"/>
              <a:t>Rechnernetze und verteilte Systeme                (Prof. Dr. D. Kranzlmüller)</a:t>
            </a:r>
          </a:p>
        </p:txBody>
      </p:sp>
      <p:sp>
        <p:nvSpPr>
          <p:cNvPr id="6" name="Slide Number Placeholder 5"/>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3796680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liederung">
    <p:bg>
      <p:bgPr>
        <a:solidFill>
          <a:schemeClr val="bg1"/>
        </a:solidFill>
        <a:effectLst/>
      </p:bgPr>
    </p:bg>
    <p:spTree>
      <p:nvGrpSpPr>
        <p:cNvPr id="1" name=""/>
        <p:cNvGrpSpPr/>
        <p:nvPr/>
      </p:nvGrpSpPr>
      <p:grpSpPr>
        <a:xfrm>
          <a:off x="0" y="0"/>
          <a:ext cx="0" cy="0"/>
          <a:chOff x="0" y="0"/>
          <a:chExt cx="0" cy="0"/>
        </a:xfrm>
      </p:grpSpPr>
      <p:sp>
        <p:nvSpPr>
          <p:cNvPr id="6" name="Inhaltsplatzhalter 2"/>
          <p:cNvSpPr>
            <a:spLocks noGrp="1"/>
          </p:cNvSpPr>
          <p:nvPr>
            <p:ph idx="1"/>
          </p:nvPr>
        </p:nvSpPr>
        <p:spPr>
          <a:xfrm>
            <a:off x="1248553" y="1556792"/>
            <a:ext cx="7266270" cy="4310608"/>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3"/>
          <p:cNvSpPr>
            <a:spLocks noGrp="1" noChangeArrowheads="1"/>
          </p:cNvSpPr>
          <p:nvPr>
            <p:ph type="dt" sz="half" idx="10"/>
          </p:nvPr>
        </p:nvSpPr>
        <p:spPr>
          <a:ln/>
        </p:spPr>
        <p:txBody>
          <a:bodyPr/>
          <a:lstStyle>
            <a:lvl1pPr>
              <a:defRPr/>
            </a:lvl1pPr>
          </a:lstStyle>
          <a:p>
            <a:fld id="{446DEA54-3FF3-EA48-ABAD-BA7278B0B19B}" type="datetime1">
              <a:rPr lang="de-DE" sz="1108" smtClean="0"/>
              <a:t>11.07.2018</a:t>
            </a:fld>
            <a:endParaRPr lang="de-DE" sz="1108"/>
          </a:p>
        </p:txBody>
      </p:sp>
      <p:sp>
        <p:nvSpPr>
          <p:cNvPr id="7" name="Rectangle 5"/>
          <p:cNvSpPr>
            <a:spLocks noGrp="1" noChangeArrowheads="1"/>
          </p:cNvSpPr>
          <p:nvPr>
            <p:ph type="ftr" sz="quarter" idx="12"/>
          </p:nvPr>
        </p:nvSpPr>
        <p:spPr>
          <a:ln/>
        </p:spPr>
        <p:txBody>
          <a:bodyPr/>
          <a:lstStyle>
            <a:lvl1pPr>
              <a:defRPr/>
            </a:lvl1pPr>
          </a:lstStyle>
          <a:p>
            <a:pPr>
              <a:defRPr/>
            </a:pPr>
            <a:r>
              <a:rPr lang="de-DE"/>
              <a:t>Rechnernetze und verteilte Systeme                (Prof. Dr. D. Kranzlmüller)</a:t>
            </a:r>
          </a:p>
        </p:txBody>
      </p:sp>
      <p:sp>
        <p:nvSpPr>
          <p:cNvPr id="8" name="Foliennummernplatzhalter 2"/>
          <p:cNvSpPr>
            <a:spLocks noGrp="1"/>
          </p:cNvSpPr>
          <p:nvPr>
            <p:ph type="sldNum" sz="quarter" idx="4"/>
          </p:nvPr>
        </p:nvSpPr>
        <p:spPr>
          <a:xfrm>
            <a:off x="6758880" y="6520261"/>
            <a:ext cx="2133600" cy="365125"/>
          </a:xfrm>
          <a:prstGeom prst="rect">
            <a:avLst/>
          </a:prstGeom>
        </p:spPr>
        <p:txBody>
          <a:bodyPr vert="horz" lIns="91440" tIns="45720" rIns="91440" bIns="45720" rtlCol="0" anchor="ctr"/>
          <a:lstStyle>
            <a:lvl1pPr algn="r">
              <a:defRPr sz="1108">
                <a:solidFill>
                  <a:schemeClr val="tx1">
                    <a:tint val="75000"/>
                  </a:schemeClr>
                </a:solidFill>
                <a:latin typeface="Arial Black"/>
                <a:cs typeface="Arial Black"/>
              </a:defRPr>
            </a:lvl1pPr>
          </a:lstStyle>
          <a:p>
            <a:fld id="{FC51FD00-A5E7-2740-B1FF-C42AFF1C9198}" type="slidenum">
              <a:rPr lang="de-DE" smtClean="0"/>
              <a:pPr/>
              <a:t>‹Nr.›</a:t>
            </a:fld>
            <a:endParaRPr lang="de-DE"/>
          </a:p>
        </p:txBody>
      </p:sp>
      <p:sp>
        <p:nvSpPr>
          <p:cNvPr id="3" name="Titel 2"/>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904227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634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D85043-1473-0545-B6EE-BAAE39D86A24}" type="datetime1">
              <a:rPr lang="de-DE" smtClean="0"/>
              <a:t>11.07.2018</a:t>
            </a:fld>
            <a:endParaRPr lang="de-DE"/>
          </a:p>
        </p:txBody>
      </p:sp>
      <p:sp>
        <p:nvSpPr>
          <p:cNvPr id="5" name="Footer Placeholder 4"/>
          <p:cNvSpPr>
            <a:spLocks noGrp="1"/>
          </p:cNvSpPr>
          <p:nvPr>
            <p:ph type="ftr" sz="quarter" idx="11"/>
          </p:nvPr>
        </p:nvSpPr>
        <p:spPr/>
        <p:txBody>
          <a:bodyPr/>
          <a:lstStyle/>
          <a:p>
            <a:r>
              <a:rPr lang="de-DE"/>
              <a:t>Rechnernetze und verteilte Systeme                (Prof. Dr. D. Kranzlmüller)</a:t>
            </a:r>
          </a:p>
        </p:txBody>
      </p:sp>
      <p:sp>
        <p:nvSpPr>
          <p:cNvPr id="6" name="Slide Number Placeholder 5"/>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427703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B69F82-4366-6048-98FA-4F0E1639A3B0}" type="datetime1">
              <a:rPr lang="de-DE" smtClean="0"/>
              <a:t>11.07.2018</a:t>
            </a:fld>
            <a:endParaRPr lang="de-DE"/>
          </a:p>
        </p:txBody>
      </p:sp>
      <p:sp>
        <p:nvSpPr>
          <p:cNvPr id="5" name="Footer Placeholder 4"/>
          <p:cNvSpPr>
            <a:spLocks noGrp="1"/>
          </p:cNvSpPr>
          <p:nvPr>
            <p:ph type="ftr" sz="quarter" idx="11"/>
          </p:nvPr>
        </p:nvSpPr>
        <p:spPr/>
        <p:txBody>
          <a:bodyPr/>
          <a:lstStyle/>
          <a:p>
            <a:r>
              <a:rPr lang="de-DE"/>
              <a:t>Rechnernetze und verteilte Systeme                (Prof. Dr. D. Kranzlmüller)</a:t>
            </a:r>
          </a:p>
        </p:txBody>
      </p:sp>
      <p:sp>
        <p:nvSpPr>
          <p:cNvPr id="6" name="Slide Number Placeholder 5"/>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378147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D3BB63-9606-0341-812E-0BF3F9EE06E3}" type="datetime1">
              <a:rPr lang="de-DE" smtClean="0"/>
              <a:t>11.07.2018</a:t>
            </a:fld>
            <a:endParaRPr lang="de-DE"/>
          </a:p>
        </p:txBody>
      </p:sp>
      <p:sp>
        <p:nvSpPr>
          <p:cNvPr id="6" name="Footer Placeholder 5"/>
          <p:cNvSpPr>
            <a:spLocks noGrp="1"/>
          </p:cNvSpPr>
          <p:nvPr>
            <p:ph type="ftr" sz="quarter" idx="11"/>
          </p:nvPr>
        </p:nvSpPr>
        <p:spPr/>
        <p:txBody>
          <a:bodyPr/>
          <a:lstStyle/>
          <a:p>
            <a:r>
              <a:rPr lang="de-DE"/>
              <a:t>Rechnernetze und verteilte Systeme                (Prof. Dr. D. Kranzlmüller)</a:t>
            </a:r>
          </a:p>
        </p:txBody>
      </p:sp>
      <p:sp>
        <p:nvSpPr>
          <p:cNvPr id="7" name="Slide Number Placeholder 6"/>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3064549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2E93B3-CDCD-D14E-B338-4CAAB54A646C}" type="datetime1">
              <a:rPr lang="de-DE" smtClean="0"/>
              <a:t>11.07.2018</a:t>
            </a:fld>
            <a:endParaRPr lang="de-DE"/>
          </a:p>
        </p:txBody>
      </p:sp>
      <p:sp>
        <p:nvSpPr>
          <p:cNvPr id="8" name="Footer Placeholder 7"/>
          <p:cNvSpPr>
            <a:spLocks noGrp="1"/>
          </p:cNvSpPr>
          <p:nvPr>
            <p:ph type="ftr" sz="quarter" idx="11"/>
          </p:nvPr>
        </p:nvSpPr>
        <p:spPr/>
        <p:txBody>
          <a:bodyPr/>
          <a:lstStyle/>
          <a:p>
            <a:r>
              <a:rPr lang="de-DE"/>
              <a:t>Rechnernetze und verteilte Systeme                (Prof. Dr. D. Kranzlmüller)</a:t>
            </a:r>
          </a:p>
        </p:txBody>
      </p:sp>
      <p:sp>
        <p:nvSpPr>
          <p:cNvPr id="9" name="Slide Number Placeholder 8"/>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608901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8F9DAA-F5ED-BD46-8EB5-6A006070CCE3}" type="datetime1">
              <a:rPr lang="de-DE" smtClean="0"/>
              <a:t>11.07.2018</a:t>
            </a:fld>
            <a:endParaRPr lang="de-DE"/>
          </a:p>
        </p:txBody>
      </p:sp>
      <p:sp>
        <p:nvSpPr>
          <p:cNvPr id="4" name="Footer Placeholder 3"/>
          <p:cNvSpPr>
            <a:spLocks noGrp="1"/>
          </p:cNvSpPr>
          <p:nvPr>
            <p:ph type="ftr" sz="quarter" idx="11"/>
          </p:nvPr>
        </p:nvSpPr>
        <p:spPr/>
        <p:txBody>
          <a:bodyPr/>
          <a:lstStyle/>
          <a:p>
            <a:r>
              <a:rPr lang="de-DE"/>
              <a:t>Rechnernetze und verteilte Systeme                (Prof. Dr. D. Kranzlmüller)</a:t>
            </a:r>
          </a:p>
        </p:txBody>
      </p:sp>
      <p:sp>
        <p:nvSpPr>
          <p:cNvPr id="5" name="Slide Number Placeholder 4"/>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79115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F9496-4B82-E241-AFD2-08DB9DC0B911}" type="datetime1">
              <a:rPr lang="de-DE" smtClean="0"/>
              <a:t>11.07.2018</a:t>
            </a:fld>
            <a:endParaRPr lang="de-DE"/>
          </a:p>
        </p:txBody>
      </p:sp>
      <p:sp>
        <p:nvSpPr>
          <p:cNvPr id="3" name="Footer Placeholder 2"/>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107992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DAEC63-51D1-9B46-9302-070CAFA2A980}" type="datetime1">
              <a:rPr lang="de-DE" smtClean="0"/>
              <a:t>11.07.2018</a:t>
            </a:fld>
            <a:endParaRPr lang="de-DE"/>
          </a:p>
        </p:txBody>
      </p:sp>
      <p:sp>
        <p:nvSpPr>
          <p:cNvPr id="6" name="Footer Placeholder 5"/>
          <p:cNvSpPr>
            <a:spLocks noGrp="1"/>
          </p:cNvSpPr>
          <p:nvPr>
            <p:ph type="ftr" sz="quarter" idx="11"/>
          </p:nvPr>
        </p:nvSpPr>
        <p:spPr/>
        <p:txBody>
          <a:bodyPr/>
          <a:lstStyle/>
          <a:p>
            <a:r>
              <a:rPr lang="de-DE"/>
              <a:t>Rechnernetze und verteilte Systeme                (Prof. Dr. D. Kranzlmüller)</a:t>
            </a:r>
          </a:p>
        </p:txBody>
      </p:sp>
      <p:sp>
        <p:nvSpPr>
          <p:cNvPr id="7" name="Slide Number Placeholder 6"/>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4242525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B56582-5678-374D-9D6C-549E0B6FEB9A}" type="datetime1">
              <a:rPr lang="de-DE" smtClean="0"/>
              <a:t>11.07.2018</a:t>
            </a:fld>
            <a:endParaRPr lang="de-DE"/>
          </a:p>
        </p:txBody>
      </p:sp>
      <p:sp>
        <p:nvSpPr>
          <p:cNvPr id="6" name="Footer Placeholder 5"/>
          <p:cNvSpPr>
            <a:spLocks noGrp="1"/>
          </p:cNvSpPr>
          <p:nvPr>
            <p:ph type="ftr" sz="quarter" idx="11"/>
          </p:nvPr>
        </p:nvSpPr>
        <p:spPr/>
        <p:txBody>
          <a:bodyPr/>
          <a:lstStyle/>
          <a:p>
            <a:r>
              <a:rPr lang="de-DE"/>
              <a:t>Rechnernetze und verteilte Systeme                (Prof. Dr. D. Kranzlmüller)</a:t>
            </a:r>
          </a:p>
        </p:txBody>
      </p:sp>
      <p:sp>
        <p:nvSpPr>
          <p:cNvPr id="7" name="Slide Number Placeholder 6"/>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1842030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84EEF-D0E6-C944-872B-ABD46714FBF9}" type="datetime1">
              <a:rPr lang="de-DE" smtClean="0"/>
              <a:t>11.07.2018</a:t>
            </a:fld>
            <a:endParaRPr lang="de-DE" dirty="0"/>
          </a:p>
        </p:txBody>
      </p:sp>
      <p:sp>
        <p:nvSpPr>
          <p:cNvPr id="5" name="Footer Placeholder 4"/>
          <p:cNvSpPr>
            <a:spLocks noGrp="1"/>
          </p:cNvSpPr>
          <p:nvPr>
            <p:ph type="ftr" sz="quarter" idx="3"/>
          </p:nvPr>
        </p:nvSpPr>
        <p:spPr>
          <a:xfrm>
            <a:off x="3028950" y="635819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Rechnernetze und verteilte Systeme                (Prof. Dr. D. Kranzlmüller)</a:t>
            </a:r>
          </a:p>
        </p:txBody>
      </p:sp>
      <p:sp>
        <p:nvSpPr>
          <p:cNvPr id="6" name="Slide Number Placeholder 5"/>
          <p:cNvSpPr>
            <a:spLocks noGrp="1"/>
          </p:cNvSpPr>
          <p:nvPr>
            <p:ph type="sldNum" sz="quarter" idx="4"/>
          </p:nvPr>
        </p:nvSpPr>
        <p:spPr>
          <a:xfrm>
            <a:off x="6457950" y="635819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63B0E-122E-4112-8AEA-022338C1FEFA}" type="slidenum">
              <a:rPr lang="de-DE" smtClean="0"/>
              <a:t>‹Nr.›</a:t>
            </a:fld>
            <a:endParaRPr lang="de-DE"/>
          </a:p>
        </p:txBody>
      </p:sp>
      <p:pic>
        <p:nvPicPr>
          <p:cNvPr id="7" name="Bild 6" descr="mnmLogoNeu.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27018" y="6398990"/>
            <a:ext cx="1463040" cy="283535"/>
          </a:xfrm>
          <a:prstGeom prst="rect">
            <a:avLst/>
          </a:prstGeom>
        </p:spPr>
      </p:pic>
    </p:spTree>
    <p:extLst>
      <p:ext uri="{BB962C8B-B14F-4D97-AF65-F5344CB8AC3E}">
        <p14:creationId xmlns:p14="http://schemas.microsoft.com/office/powerpoint/2010/main" val="636531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de-DE" dirty="0"/>
              <a:t>Rechnernetze &amp; Verteilte Systeme</a:t>
            </a:r>
          </a:p>
        </p:txBody>
      </p:sp>
      <p:sp>
        <p:nvSpPr>
          <p:cNvPr id="5" name="Subtitle 4"/>
          <p:cNvSpPr>
            <a:spLocks noGrp="1"/>
          </p:cNvSpPr>
          <p:nvPr>
            <p:ph type="subTitle" idx="1"/>
          </p:nvPr>
        </p:nvSpPr>
        <p:spPr>
          <a:xfrm>
            <a:off x="1143000" y="3602038"/>
            <a:ext cx="6858000" cy="1826610"/>
          </a:xfrm>
        </p:spPr>
        <p:txBody>
          <a:bodyPr>
            <a:normAutofit fontScale="92500" lnSpcReduction="10000"/>
          </a:bodyPr>
          <a:lstStyle/>
          <a:p>
            <a:r>
              <a:rPr lang="de-DE" sz="2000" dirty="0"/>
              <a:t>Ludwig-Maximilians-Universität München</a:t>
            </a:r>
          </a:p>
          <a:p>
            <a:r>
              <a:rPr lang="de-DE" sz="2000" dirty="0"/>
              <a:t>Sommersemester 2018</a:t>
            </a:r>
          </a:p>
          <a:p>
            <a:endParaRPr lang="de-DE" sz="2000" dirty="0"/>
          </a:p>
          <a:p>
            <a:r>
              <a:rPr lang="de-DE" sz="2000" dirty="0"/>
              <a:t>Prof. Dr. D. Kranzlmüller,</a:t>
            </a:r>
          </a:p>
          <a:p>
            <a:r>
              <a:rPr lang="de-DE" sz="2000" dirty="0" err="1"/>
              <a:t>M.Sc</a:t>
            </a:r>
            <a:r>
              <a:rPr lang="de-DE" sz="2000" dirty="0"/>
              <a:t>. T. </a:t>
            </a:r>
            <a:r>
              <a:rPr lang="de-DE" sz="2000" dirty="0" err="1"/>
              <a:t>Guggemos</a:t>
            </a:r>
            <a:r>
              <a:rPr lang="de-DE" sz="2000" dirty="0"/>
              <a:t>, </a:t>
            </a:r>
            <a:r>
              <a:rPr lang="de-DE" sz="2000" dirty="0" err="1"/>
              <a:t>M.Sc</a:t>
            </a:r>
            <a:r>
              <a:rPr lang="de-DE" sz="2000" dirty="0"/>
              <a:t>. P. Jungblut </a:t>
            </a:r>
          </a:p>
          <a:p>
            <a:endParaRPr lang="de-DE" sz="2000" dirty="0"/>
          </a:p>
          <a:p>
            <a:endParaRPr lang="de-DE" sz="2000" dirty="0"/>
          </a:p>
          <a:p>
            <a:endParaRPr lang="de-DE" sz="2000" dirty="0"/>
          </a:p>
          <a:p>
            <a:endParaRPr lang="de-DE" sz="2000" dirty="0"/>
          </a:p>
        </p:txBody>
      </p:sp>
    </p:spTree>
    <p:extLst>
      <p:ext uri="{BB962C8B-B14F-4D97-AF65-F5344CB8AC3E}">
        <p14:creationId xmlns:p14="http://schemas.microsoft.com/office/powerpoint/2010/main" val="2391721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43F335-2BDE-42D0-B220-2D573DD71A8F}"/>
              </a:ext>
            </a:extLst>
          </p:cNvPr>
          <p:cNvSpPr>
            <a:spLocks noGrp="1"/>
          </p:cNvSpPr>
          <p:nvPr>
            <p:ph type="title"/>
          </p:nvPr>
        </p:nvSpPr>
        <p:spPr>
          <a:xfrm>
            <a:off x="629841" y="365126"/>
            <a:ext cx="7886700" cy="987685"/>
          </a:xfrm>
        </p:spPr>
        <p:txBody>
          <a:bodyPr>
            <a:normAutofit/>
          </a:bodyPr>
          <a:lstStyle/>
          <a:p>
            <a:r>
              <a:rPr lang="de-DE" sz="3200" dirty="0"/>
              <a:t>„Worin liegt der Unterschied zwischen ISO/OSI- und Internet-Modell?“</a:t>
            </a:r>
            <a:endParaRPr lang="en-US" sz="3200" dirty="0"/>
          </a:p>
        </p:txBody>
      </p:sp>
      <p:sp>
        <p:nvSpPr>
          <p:cNvPr id="182" name="Textplatzhalter 181">
            <a:extLst>
              <a:ext uri="{FF2B5EF4-FFF2-40B4-BE49-F238E27FC236}">
                <a16:creationId xmlns:a16="http://schemas.microsoft.com/office/drawing/2014/main" id="{E0BA8A17-5922-4AB9-B866-161FC148B519}"/>
              </a:ext>
            </a:extLst>
          </p:cNvPr>
          <p:cNvSpPr>
            <a:spLocks noGrp="1"/>
          </p:cNvSpPr>
          <p:nvPr>
            <p:ph type="body" idx="1"/>
          </p:nvPr>
        </p:nvSpPr>
        <p:spPr>
          <a:xfrm>
            <a:off x="629842" y="1681163"/>
            <a:ext cx="3868340" cy="457459"/>
          </a:xfrm>
        </p:spPr>
        <p:txBody>
          <a:bodyPr/>
          <a:lstStyle/>
          <a:p>
            <a:r>
              <a:rPr lang="de-DE" dirty="0"/>
              <a:t>ISO-Modell</a:t>
            </a:r>
            <a:endParaRPr lang="en-US" dirty="0"/>
          </a:p>
        </p:txBody>
      </p:sp>
      <p:sp>
        <p:nvSpPr>
          <p:cNvPr id="3" name="Inhaltsplatzhalter 2">
            <a:extLst>
              <a:ext uri="{FF2B5EF4-FFF2-40B4-BE49-F238E27FC236}">
                <a16:creationId xmlns:a16="http://schemas.microsoft.com/office/drawing/2014/main" id="{11B6EE46-0516-46A6-8F0D-326BA39496B8}"/>
              </a:ext>
            </a:extLst>
          </p:cNvPr>
          <p:cNvSpPr>
            <a:spLocks noGrp="1"/>
          </p:cNvSpPr>
          <p:nvPr>
            <p:ph sz="half" idx="2"/>
          </p:nvPr>
        </p:nvSpPr>
        <p:spPr>
          <a:xfrm>
            <a:off x="629842" y="2307154"/>
            <a:ext cx="3868340" cy="3882509"/>
          </a:xfrm>
        </p:spPr>
        <p:txBody>
          <a:bodyPr>
            <a:normAutofit fontScale="92500" lnSpcReduction="10000"/>
          </a:bodyPr>
          <a:lstStyle/>
          <a:p>
            <a:r>
              <a:rPr lang="de-DE" dirty="0"/>
              <a:t>7 Schichten</a:t>
            </a:r>
          </a:p>
          <a:p>
            <a:r>
              <a:rPr lang="de-DE" dirty="0"/>
              <a:t>Unterscheidet explizit zwischen Diensten, Schnittstellen und Protokollen</a:t>
            </a:r>
          </a:p>
          <a:p>
            <a:r>
              <a:rPr lang="de-DE" dirty="0"/>
              <a:t>Verbindungsorientierte und –lose Vermittlungsschicht</a:t>
            </a:r>
          </a:p>
          <a:p>
            <a:r>
              <a:rPr lang="de-DE" dirty="0"/>
              <a:t>Transportschicht immer verbindungsorientiert</a:t>
            </a:r>
          </a:p>
          <a:p>
            <a:endParaRPr lang="en-US" dirty="0"/>
          </a:p>
          <a:p>
            <a:endParaRPr lang="de-DE" dirty="0"/>
          </a:p>
        </p:txBody>
      </p:sp>
      <p:sp>
        <p:nvSpPr>
          <p:cNvPr id="183" name="Textplatzhalter 182">
            <a:extLst>
              <a:ext uri="{FF2B5EF4-FFF2-40B4-BE49-F238E27FC236}">
                <a16:creationId xmlns:a16="http://schemas.microsoft.com/office/drawing/2014/main" id="{0E112AB2-396C-42CA-94CD-A909B7D12B56}"/>
              </a:ext>
            </a:extLst>
          </p:cNvPr>
          <p:cNvSpPr>
            <a:spLocks noGrp="1"/>
          </p:cNvSpPr>
          <p:nvPr>
            <p:ph type="body" sz="quarter" idx="3"/>
          </p:nvPr>
        </p:nvSpPr>
        <p:spPr>
          <a:xfrm>
            <a:off x="4629150" y="1681163"/>
            <a:ext cx="3887391" cy="457459"/>
          </a:xfrm>
        </p:spPr>
        <p:txBody>
          <a:bodyPr/>
          <a:lstStyle/>
          <a:p>
            <a:r>
              <a:rPr lang="de-DE" dirty="0"/>
              <a:t>Internet-Modell</a:t>
            </a:r>
            <a:endParaRPr lang="en-US" dirty="0"/>
          </a:p>
        </p:txBody>
      </p:sp>
      <p:sp>
        <p:nvSpPr>
          <p:cNvPr id="184" name="Inhaltsplatzhalter 183">
            <a:extLst>
              <a:ext uri="{FF2B5EF4-FFF2-40B4-BE49-F238E27FC236}">
                <a16:creationId xmlns:a16="http://schemas.microsoft.com/office/drawing/2014/main" id="{B4BE064A-8B34-49F5-AB1F-B770FD09DB57}"/>
              </a:ext>
            </a:extLst>
          </p:cNvPr>
          <p:cNvSpPr>
            <a:spLocks noGrp="1"/>
          </p:cNvSpPr>
          <p:nvPr>
            <p:ph sz="quarter" idx="4"/>
          </p:nvPr>
        </p:nvSpPr>
        <p:spPr>
          <a:xfrm>
            <a:off x="4629150" y="2316421"/>
            <a:ext cx="3887391" cy="3873242"/>
          </a:xfrm>
        </p:spPr>
        <p:txBody>
          <a:bodyPr>
            <a:normAutofit fontScale="92500" lnSpcReduction="10000"/>
          </a:bodyPr>
          <a:lstStyle/>
          <a:p>
            <a:r>
              <a:rPr lang="de-DE" dirty="0"/>
              <a:t>4 Schichten</a:t>
            </a:r>
          </a:p>
          <a:p>
            <a:r>
              <a:rPr lang="de-DE" dirty="0"/>
              <a:t>Erst kamen Protokolle, dann das Modell</a:t>
            </a:r>
          </a:p>
          <a:p>
            <a:r>
              <a:rPr lang="de-DE" dirty="0"/>
              <a:t>Verbindungslose Vermittlungsschicht</a:t>
            </a:r>
          </a:p>
          <a:p>
            <a:r>
              <a:rPr lang="de-DE" dirty="0"/>
              <a:t>Transportschicht verbindungslos und verbindungsorientiert (UDP oder TCP)</a:t>
            </a:r>
            <a:endParaRPr lang="en-US" dirty="0"/>
          </a:p>
        </p:txBody>
      </p:sp>
      <p:sp>
        <p:nvSpPr>
          <p:cNvPr id="4" name="Fußzeilenplatzhalter 3">
            <a:extLst>
              <a:ext uri="{FF2B5EF4-FFF2-40B4-BE49-F238E27FC236}">
                <a16:creationId xmlns:a16="http://schemas.microsoft.com/office/drawing/2014/main" id="{4A32B7D4-5C32-4642-96F5-AF03516BC67D}"/>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602163BA-58DE-4616-8C65-C3550F68ABD6}"/>
              </a:ext>
            </a:extLst>
          </p:cNvPr>
          <p:cNvSpPr>
            <a:spLocks noGrp="1"/>
          </p:cNvSpPr>
          <p:nvPr>
            <p:ph type="sldNum" sz="quarter" idx="12"/>
          </p:nvPr>
        </p:nvSpPr>
        <p:spPr/>
        <p:txBody>
          <a:bodyPr/>
          <a:lstStyle/>
          <a:p>
            <a:fld id="{62E63B0E-122E-4112-8AEA-022338C1FEFA}" type="slidenum">
              <a:rPr lang="de-DE" smtClean="0"/>
              <a:t>10</a:t>
            </a:fld>
            <a:endParaRPr lang="de-DE"/>
          </a:p>
        </p:txBody>
      </p:sp>
    </p:spTree>
    <p:extLst>
      <p:ext uri="{BB962C8B-B14F-4D97-AF65-F5344CB8AC3E}">
        <p14:creationId xmlns:p14="http://schemas.microsoft.com/office/powerpoint/2010/main" val="37001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9CA2D1-B63B-4A00-9FA7-636E8416E8AC}"/>
              </a:ext>
            </a:extLst>
          </p:cNvPr>
          <p:cNvSpPr>
            <a:spLocks noGrp="1"/>
          </p:cNvSpPr>
          <p:nvPr>
            <p:ph type="title"/>
          </p:nvPr>
        </p:nvSpPr>
        <p:spPr/>
        <p:txBody>
          <a:bodyPr/>
          <a:lstStyle/>
          <a:p>
            <a:r>
              <a:rPr lang="de-DE" dirty="0"/>
              <a:t>Schlüsselbegriffe</a:t>
            </a:r>
            <a:endParaRPr lang="en-US" dirty="0"/>
          </a:p>
        </p:txBody>
      </p:sp>
      <p:sp>
        <p:nvSpPr>
          <p:cNvPr id="3" name="Inhaltsplatzhalter 2">
            <a:extLst>
              <a:ext uri="{FF2B5EF4-FFF2-40B4-BE49-F238E27FC236}">
                <a16:creationId xmlns:a16="http://schemas.microsoft.com/office/drawing/2014/main" id="{FC60BCA8-88B9-47C9-9D5F-CF2D919A8310}"/>
              </a:ext>
            </a:extLst>
          </p:cNvPr>
          <p:cNvSpPr>
            <a:spLocks noGrp="1"/>
          </p:cNvSpPr>
          <p:nvPr>
            <p:ph idx="1"/>
          </p:nvPr>
        </p:nvSpPr>
        <p:spPr>
          <a:xfrm>
            <a:off x="628650" y="1825625"/>
            <a:ext cx="7886700" cy="4351338"/>
          </a:xfrm>
        </p:spPr>
        <p:txBody>
          <a:bodyPr>
            <a:normAutofit lnSpcReduction="10000"/>
          </a:bodyPr>
          <a:lstStyle/>
          <a:p>
            <a:r>
              <a:rPr lang="de-DE" dirty="0"/>
              <a:t>Referenzmodell</a:t>
            </a:r>
          </a:p>
          <a:p>
            <a:pPr lvl="1"/>
            <a:r>
              <a:rPr lang="de-DE" dirty="0"/>
              <a:t>Allgemeines Modell für eine Klasse von Sachverhalten</a:t>
            </a:r>
          </a:p>
          <a:p>
            <a:pPr lvl="1"/>
            <a:r>
              <a:rPr lang="de-DE" dirty="0"/>
              <a:t>ISO/OSI-Modell: strukturiert und analysiert den Nachrichtenaustausch in einem Kommunikationsnetz mit Hilfe einer Schichtenarchitektur</a:t>
            </a:r>
          </a:p>
          <a:p>
            <a:r>
              <a:rPr lang="de-DE" dirty="0"/>
              <a:t>Schichtenarchitektur</a:t>
            </a:r>
          </a:p>
          <a:p>
            <a:pPr lvl="1"/>
            <a:r>
              <a:rPr lang="de-DE" dirty="0"/>
              <a:t>Schichten dienen zur Modellierung des Kommunikationssystems</a:t>
            </a:r>
          </a:p>
          <a:p>
            <a:pPr lvl="1"/>
            <a:r>
              <a:rPr lang="de-DE" dirty="0"/>
              <a:t>Die Schichten kommunizieren durch definierte Schnittstellen mit ihren benachbarten Schichten</a:t>
            </a:r>
          </a:p>
          <a:p>
            <a:pPr lvl="1"/>
            <a:r>
              <a:rPr lang="de-DE" dirty="0"/>
              <a:t>Die Implementierung des Protokolls einer Schicht ist davon unabhängig</a:t>
            </a:r>
          </a:p>
          <a:p>
            <a:pPr lvl="1"/>
            <a:endParaRPr lang="en-US" dirty="0"/>
          </a:p>
        </p:txBody>
      </p:sp>
      <p:sp>
        <p:nvSpPr>
          <p:cNvPr id="4" name="Fußzeilenplatzhalter 3">
            <a:extLst>
              <a:ext uri="{FF2B5EF4-FFF2-40B4-BE49-F238E27FC236}">
                <a16:creationId xmlns:a16="http://schemas.microsoft.com/office/drawing/2014/main" id="{893D1B12-B084-4D47-95E8-287834BE5A86}"/>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09047E9A-A1DC-42AF-8D95-8EE60802C5EE}"/>
              </a:ext>
            </a:extLst>
          </p:cNvPr>
          <p:cNvSpPr>
            <a:spLocks noGrp="1"/>
          </p:cNvSpPr>
          <p:nvPr>
            <p:ph type="sldNum" sz="quarter" idx="12"/>
          </p:nvPr>
        </p:nvSpPr>
        <p:spPr/>
        <p:txBody>
          <a:bodyPr/>
          <a:lstStyle/>
          <a:p>
            <a:fld id="{62E63B0E-122E-4112-8AEA-022338C1FEFA}" type="slidenum">
              <a:rPr lang="de-DE" smtClean="0"/>
              <a:t>11</a:t>
            </a:fld>
            <a:endParaRPr lang="de-DE"/>
          </a:p>
        </p:txBody>
      </p:sp>
    </p:spTree>
    <p:extLst>
      <p:ext uri="{BB962C8B-B14F-4D97-AF65-F5344CB8AC3E}">
        <p14:creationId xmlns:p14="http://schemas.microsoft.com/office/powerpoint/2010/main" val="4146054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96D0FA-46DF-47F6-9361-BCB1E1E1C1E5}"/>
              </a:ext>
            </a:extLst>
          </p:cNvPr>
          <p:cNvSpPr>
            <a:spLocks noGrp="1"/>
          </p:cNvSpPr>
          <p:nvPr>
            <p:ph type="title"/>
          </p:nvPr>
        </p:nvSpPr>
        <p:spPr/>
        <p:txBody>
          <a:bodyPr/>
          <a:lstStyle/>
          <a:p>
            <a:r>
              <a:rPr lang="de-DE" dirty="0"/>
              <a:t>Schlüsselbegriffe</a:t>
            </a:r>
            <a:endParaRPr lang="en-US" dirty="0"/>
          </a:p>
        </p:txBody>
      </p:sp>
      <p:sp>
        <p:nvSpPr>
          <p:cNvPr id="3" name="Inhaltsplatzhalter 2">
            <a:extLst>
              <a:ext uri="{FF2B5EF4-FFF2-40B4-BE49-F238E27FC236}">
                <a16:creationId xmlns:a16="http://schemas.microsoft.com/office/drawing/2014/main" id="{485423F4-36EC-4F52-A73F-784A56E35C64}"/>
              </a:ext>
            </a:extLst>
          </p:cNvPr>
          <p:cNvSpPr>
            <a:spLocks noGrp="1"/>
          </p:cNvSpPr>
          <p:nvPr>
            <p:ph idx="1"/>
          </p:nvPr>
        </p:nvSpPr>
        <p:spPr/>
        <p:txBody>
          <a:bodyPr>
            <a:normAutofit lnSpcReduction="10000"/>
          </a:bodyPr>
          <a:lstStyle/>
          <a:p>
            <a:r>
              <a:rPr lang="de-DE" dirty="0"/>
              <a:t>Dienst</a:t>
            </a:r>
          </a:p>
          <a:p>
            <a:pPr lvl="1"/>
            <a:r>
              <a:rPr lang="de-DE" dirty="0"/>
              <a:t>Eine Menge von Dienstprimitiven</a:t>
            </a:r>
          </a:p>
          <a:p>
            <a:r>
              <a:rPr lang="de-DE" dirty="0"/>
              <a:t>Schnittstelle</a:t>
            </a:r>
          </a:p>
          <a:p>
            <a:pPr lvl="1"/>
            <a:r>
              <a:rPr lang="de-DE" dirty="0"/>
              <a:t>Spezifikation, wie Protokoll durch benachbarte Schicht nutzbar ist</a:t>
            </a:r>
          </a:p>
          <a:p>
            <a:r>
              <a:rPr lang="de-DE" dirty="0"/>
              <a:t>Protokoll</a:t>
            </a:r>
          </a:p>
          <a:p>
            <a:pPr lvl="1"/>
            <a:r>
              <a:rPr lang="de-DE" dirty="0"/>
              <a:t>Spezifikation in syntaktischer, prozeduraler und semantischer Hinsicht zum Informationsaustausch zwischen Peer </a:t>
            </a:r>
            <a:r>
              <a:rPr lang="de-DE" dirty="0" err="1"/>
              <a:t>Entities</a:t>
            </a:r>
            <a:endParaRPr lang="de-DE" dirty="0"/>
          </a:p>
          <a:p>
            <a:r>
              <a:rPr lang="de-DE" dirty="0"/>
              <a:t>Internetworking</a:t>
            </a:r>
          </a:p>
          <a:p>
            <a:pPr lvl="1"/>
            <a:r>
              <a:rPr lang="de-DE" dirty="0"/>
              <a:t>Verbindung aus mehreren Netzen</a:t>
            </a:r>
          </a:p>
          <a:p>
            <a:pPr lvl="1"/>
            <a:endParaRPr lang="de-DE" dirty="0"/>
          </a:p>
          <a:p>
            <a:pPr lvl="1"/>
            <a:endParaRPr lang="en-US" dirty="0"/>
          </a:p>
        </p:txBody>
      </p:sp>
      <p:sp>
        <p:nvSpPr>
          <p:cNvPr id="4" name="Fußzeilenplatzhalter 3">
            <a:extLst>
              <a:ext uri="{FF2B5EF4-FFF2-40B4-BE49-F238E27FC236}">
                <a16:creationId xmlns:a16="http://schemas.microsoft.com/office/drawing/2014/main" id="{DC58B697-F34A-4542-BEEB-A88008FA07AB}"/>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31BE1958-F383-45D1-B3F8-310FA3AC0090}"/>
              </a:ext>
            </a:extLst>
          </p:cNvPr>
          <p:cNvSpPr>
            <a:spLocks noGrp="1"/>
          </p:cNvSpPr>
          <p:nvPr>
            <p:ph type="sldNum" sz="quarter" idx="12"/>
          </p:nvPr>
        </p:nvSpPr>
        <p:spPr/>
        <p:txBody>
          <a:bodyPr/>
          <a:lstStyle/>
          <a:p>
            <a:fld id="{62E63B0E-122E-4112-8AEA-022338C1FEFA}" type="slidenum">
              <a:rPr lang="de-DE" smtClean="0"/>
              <a:t>12</a:t>
            </a:fld>
            <a:endParaRPr lang="de-DE"/>
          </a:p>
        </p:txBody>
      </p:sp>
    </p:spTree>
    <p:extLst>
      <p:ext uri="{BB962C8B-B14F-4D97-AF65-F5344CB8AC3E}">
        <p14:creationId xmlns:p14="http://schemas.microsoft.com/office/powerpoint/2010/main" val="423657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85840-A3A6-4014-BCF9-A9EC0FEFB373}"/>
              </a:ext>
            </a:extLst>
          </p:cNvPr>
          <p:cNvSpPr>
            <a:spLocks noGrp="1"/>
          </p:cNvSpPr>
          <p:nvPr>
            <p:ph type="title"/>
          </p:nvPr>
        </p:nvSpPr>
        <p:spPr/>
        <p:txBody>
          <a:bodyPr/>
          <a:lstStyle/>
          <a:p>
            <a:r>
              <a:rPr lang="de-DE" dirty="0"/>
              <a:t>Kapitel 2</a:t>
            </a:r>
            <a:endParaRPr lang="en-US" dirty="0"/>
          </a:p>
        </p:txBody>
      </p:sp>
      <p:sp>
        <p:nvSpPr>
          <p:cNvPr id="3" name="Textplatzhalter 2">
            <a:extLst>
              <a:ext uri="{FF2B5EF4-FFF2-40B4-BE49-F238E27FC236}">
                <a16:creationId xmlns:a16="http://schemas.microsoft.com/office/drawing/2014/main" id="{F1D72552-C3F5-45F6-B9ED-E3E52693443C}"/>
              </a:ext>
            </a:extLst>
          </p:cNvPr>
          <p:cNvSpPr>
            <a:spLocks noGrp="1"/>
          </p:cNvSpPr>
          <p:nvPr>
            <p:ph type="body" idx="1"/>
          </p:nvPr>
        </p:nvSpPr>
        <p:spPr/>
        <p:txBody>
          <a:bodyPr/>
          <a:lstStyle/>
          <a:p>
            <a:r>
              <a:rPr lang="de-DE" dirty="0"/>
              <a:t>Namen und Adressen</a:t>
            </a:r>
            <a:endParaRPr lang="en-US" dirty="0"/>
          </a:p>
        </p:txBody>
      </p:sp>
      <p:sp>
        <p:nvSpPr>
          <p:cNvPr id="4" name="Fußzeilenplatzhalter 3">
            <a:extLst>
              <a:ext uri="{FF2B5EF4-FFF2-40B4-BE49-F238E27FC236}">
                <a16:creationId xmlns:a16="http://schemas.microsoft.com/office/drawing/2014/main" id="{9D24B422-46B4-45D0-B9A7-C259AA0B7AED}"/>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A593155B-96A4-4BAA-B5A8-13F70F7B5997}"/>
              </a:ext>
            </a:extLst>
          </p:cNvPr>
          <p:cNvSpPr>
            <a:spLocks noGrp="1"/>
          </p:cNvSpPr>
          <p:nvPr>
            <p:ph type="sldNum" sz="quarter" idx="12"/>
          </p:nvPr>
        </p:nvSpPr>
        <p:spPr/>
        <p:txBody>
          <a:bodyPr/>
          <a:lstStyle/>
          <a:p>
            <a:fld id="{62E63B0E-122E-4112-8AEA-022338C1FEFA}" type="slidenum">
              <a:rPr lang="de-DE" smtClean="0"/>
              <a:t>13</a:t>
            </a:fld>
            <a:endParaRPr lang="de-DE"/>
          </a:p>
        </p:txBody>
      </p:sp>
    </p:spTree>
    <p:extLst>
      <p:ext uri="{BB962C8B-B14F-4D97-AF65-F5344CB8AC3E}">
        <p14:creationId xmlns:p14="http://schemas.microsoft.com/office/powerpoint/2010/main" val="1379776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ACB575-CC4C-4482-A14C-07AAF8CAA071}"/>
              </a:ext>
            </a:extLst>
          </p:cNvPr>
          <p:cNvSpPr>
            <a:spLocks noGrp="1"/>
          </p:cNvSpPr>
          <p:nvPr>
            <p:ph type="title"/>
          </p:nvPr>
        </p:nvSpPr>
        <p:spPr/>
        <p:txBody>
          <a:bodyPr>
            <a:noAutofit/>
          </a:bodyPr>
          <a:lstStyle/>
          <a:p>
            <a:r>
              <a:rPr lang="de-DE" sz="3200" dirty="0"/>
              <a:t>Welche Maßnahmen zur Begegnung der Adressknappheit von IPv4 wurden in der Vorlesung behandelt?</a:t>
            </a:r>
            <a:endParaRPr lang="en-US" sz="3200" dirty="0"/>
          </a:p>
        </p:txBody>
      </p:sp>
      <p:sp>
        <p:nvSpPr>
          <p:cNvPr id="3" name="Inhaltsplatzhalter 2">
            <a:extLst>
              <a:ext uri="{FF2B5EF4-FFF2-40B4-BE49-F238E27FC236}">
                <a16:creationId xmlns:a16="http://schemas.microsoft.com/office/drawing/2014/main" id="{7A3271E2-1FF2-4A1C-B539-D570B8ABCCC4}"/>
              </a:ext>
            </a:extLst>
          </p:cNvPr>
          <p:cNvSpPr>
            <a:spLocks noGrp="1"/>
          </p:cNvSpPr>
          <p:nvPr>
            <p:ph idx="1"/>
          </p:nvPr>
        </p:nvSpPr>
        <p:spPr/>
        <p:txBody>
          <a:bodyPr>
            <a:normAutofit/>
          </a:bodyPr>
          <a:lstStyle/>
          <a:p>
            <a:r>
              <a:rPr lang="de-DE" sz="2400" dirty="0"/>
              <a:t>Network </a:t>
            </a:r>
            <a:r>
              <a:rPr lang="de-DE" sz="2400" dirty="0" err="1"/>
              <a:t>Address</a:t>
            </a:r>
            <a:r>
              <a:rPr lang="de-DE" sz="2400" dirty="0"/>
              <a:t> Translation</a:t>
            </a:r>
            <a:r>
              <a:rPr lang="en-US" sz="2400" dirty="0"/>
              <a:t> (NAT)</a:t>
            </a:r>
          </a:p>
          <a:p>
            <a:pPr lvl="1"/>
            <a:r>
              <a:rPr lang="de-DE" dirty="0"/>
              <a:t>Erlaubt Hosts aus einem privaten Netz über eine einzige IPv4 mit dem Internet zu kommunizieren</a:t>
            </a:r>
          </a:p>
          <a:p>
            <a:pPr lvl="1"/>
            <a:r>
              <a:rPr lang="de-DE" dirty="0"/>
              <a:t>Schreibt Ports in TCP und UDP um</a:t>
            </a:r>
          </a:p>
          <a:p>
            <a:pPr lvl="1"/>
            <a:r>
              <a:rPr lang="de-DE" dirty="0"/>
              <a:t>Schreibt die Absender-IP-Adresse um (auf die öffentliche IPv4-Adresse)</a:t>
            </a:r>
          </a:p>
          <a:p>
            <a:r>
              <a:rPr lang="de-DE" sz="2400" dirty="0"/>
              <a:t>IPv6</a:t>
            </a:r>
          </a:p>
          <a:p>
            <a:pPr lvl="1"/>
            <a:r>
              <a:rPr lang="de-DE" dirty="0"/>
              <a:t>128 statt nur 32 </a:t>
            </a:r>
            <a:r>
              <a:rPr lang="de-DE" dirty="0" err="1"/>
              <a:t>bit</a:t>
            </a:r>
            <a:r>
              <a:rPr lang="de-DE" dirty="0"/>
              <a:t> je Adresse</a:t>
            </a:r>
          </a:p>
        </p:txBody>
      </p:sp>
      <p:sp>
        <p:nvSpPr>
          <p:cNvPr id="4" name="Fußzeilenplatzhalter 3">
            <a:extLst>
              <a:ext uri="{FF2B5EF4-FFF2-40B4-BE49-F238E27FC236}">
                <a16:creationId xmlns:a16="http://schemas.microsoft.com/office/drawing/2014/main" id="{28FA2AE0-C36E-4F00-AFB3-42AA2E974FC8}"/>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15BBD803-EC09-43FA-AAED-3A0CCBE7B75B}"/>
              </a:ext>
            </a:extLst>
          </p:cNvPr>
          <p:cNvSpPr>
            <a:spLocks noGrp="1"/>
          </p:cNvSpPr>
          <p:nvPr>
            <p:ph type="sldNum" sz="quarter" idx="12"/>
          </p:nvPr>
        </p:nvSpPr>
        <p:spPr/>
        <p:txBody>
          <a:bodyPr/>
          <a:lstStyle/>
          <a:p>
            <a:fld id="{62E63B0E-122E-4112-8AEA-022338C1FEFA}" type="slidenum">
              <a:rPr lang="de-DE" smtClean="0"/>
              <a:t>14</a:t>
            </a:fld>
            <a:endParaRPr lang="de-DE"/>
          </a:p>
        </p:txBody>
      </p:sp>
    </p:spTree>
    <p:extLst>
      <p:ext uri="{BB962C8B-B14F-4D97-AF65-F5344CB8AC3E}">
        <p14:creationId xmlns:p14="http://schemas.microsoft.com/office/powerpoint/2010/main" val="512025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8C12D3-2B00-42FD-B2C5-F00095A9A75E}"/>
              </a:ext>
            </a:extLst>
          </p:cNvPr>
          <p:cNvSpPr>
            <a:spLocks noGrp="1"/>
          </p:cNvSpPr>
          <p:nvPr>
            <p:ph type="title"/>
          </p:nvPr>
        </p:nvSpPr>
        <p:spPr/>
        <p:txBody>
          <a:bodyPr>
            <a:normAutofit/>
          </a:bodyPr>
          <a:lstStyle/>
          <a:p>
            <a:r>
              <a:rPr lang="de-DE" sz="3200" dirty="0"/>
              <a:t>Wie viele Hosts kann ein IPv4-Adressblock mit einer Präfixlänge von 22 maximal fassen?</a:t>
            </a:r>
            <a:endParaRPr lang="en-US" sz="3200" dirty="0"/>
          </a:p>
        </p:txBody>
      </p:sp>
      <p:sp>
        <p:nvSpPr>
          <p:cNvPr id="3" name="Inhaltsplatzhalter 2">
            <a:extLst>
              <a:ext uri="{FF2B5EF4-FFF2-40B4-BE49-F238E27FC236}">
                <a16:creationId xmlns:a16="http://schemas.microsoft.com/office/drawing/2014/main" id="{9085CEC8-E66A-4758-899D-8CA146E93D1F}"/>
              </a:ext>
            </a:extLst>
          </p:cNvPr>
          <p:cNvSpPr>
            <a:spLocks noGrp="1"/>
          </p:cNvSpPr>
          <p:nvPr>
            <p:ph idx="1"/>
          </p:nvPr>
        </p:nvSpPr>
        <p:spPr/>
        <p:txBody>
          <a:bodyPr>
            <a:normAutofit/>
          </a:bodyPr>
          <a:lstStyle/>
          <a:p>
            <a:r>
              <a:rPr lang="de-DE" sz="2400" dirty="0"/>
              <a:t>CIDR: &lt;</a:t>
            </a:r>
            <a:r>
              <a:rPr lang="de-DE" sz="2400" dirty="0" err="1"/>
              <a:t>address</a:t>
            </a:r>
            <a:r>
              <a:rPr lang="de-DE" sz="2400" dirty="0"/>
              <a:t>&gt;/&lt;</a:t>
            </a:r>
            <a:r>
              <a:rPr lang="de-DE" sz="2400" dirty="0" err="1"/>
              <a:t>prefix</a:t>
            </a:r>
            <a:r>
              <a:rPr lang="de-DE" sz="2400" dirty="0"/>
              <a:t>&gt;</a:t>
            </a:r>
          </a:p>
          <a:p>
            <a:r>
              <a:rPr lang="de-DE" sz="2400" dirty="0"/>
              <a:t>IPv4-Adressen haben 32 </a:t>
            </a:r>
            <a:r>
              <a:rPr lang="de-DE" sz="2400" dirty="0" err="1"/>
              <a:t>bit</a:t>
            </a:r>
            <a:endParaRPr lang="de-DE" sz="2400" dirty="0"/>
          </a:p>
          <a:p>
            <a:r>
              <a:rPr lang="de-DE" sz="2400" dirty="0"/>
              <a:t>22 </a:t>
            </a:r>
            <a:r>
              <a:rPr lang="de-DE" sz="2400" dirty="0" err="1"/>
              <a:t>bit</a:t>
            </a:r>
            <a:r>
              <a:rPr lang="de-DE" sz="2400" dirty="0"/>
              <a:t> davon identifizieren das Netzwerk (=Präfixlänge)</a:t>
            </a:r>
          </a:p>
          <a:p>
            <a:r>
              <a:rPr lang="de-DE" sz="2400" dirty="0"/>
              <a:t>Es bleiben 10 </a:t>
            </a:r>
            <a:r>
              <a:rPr lang="de-DE" sz="2400" dirty="0" err="1"/>
              <a:t>bit</a:t>
            </a:r>
            <a:r>
              <a:rPr lang="de-DE" sz="2400" dirty="0"/>
              <a:t> übrig</a:t>
            </a:r>
          </a:p>
          <a:p>
            <a:r>
              <a:rPr lang="de-DE" sz="2400" dirty="0"/>
              <a:t>Davon 2 Adressen (nicht </a:t>
            </a:r>
            <a:r>
              <a:rPr lang="de-DE" sz="2400" dirty="0" err="1"/>
              <a:t>bit</a:t>
            </a:r>
            <a:r>
              <a:rPr lang="de-DE" sz="2400" dirty="0"/>
              <a:t>!) reserviert</a:t>
            </a:r>
          </a:p>
          <a:p>
            <a:r>
              <a:rPr lang="de-DE" sz="2400" dirty="0"/>
              <a:t>2^10 – 2 = 1022 Hosts</a:t>
            </a:r>
            <a:endParaRPr lang="en-US" sz="2400" dirty="0"/>
          </a:p>
        </p:txBody>
      </p:sp>
      <p:sp>
        <p:nvSpPr>
          <p:cNvPr id="4" name="Fußzeilenplatzhalter 3">
            <a:extLst>
              <a:ext uri="{FF2B5EF4-FFF2-40B4-BE49-F238E27FC236}">
                <a16:creationId xmlns:a16="http://schemas.microsoft.com/office/drawing/2014/main" id="{663E5930-9A30-4676-9368-63DDEFCD869A}"/>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5FFA8714-3D53-4EAA-947E-E90245BF008D}"/>
              </a:ext>
            </a:extLst>
          </p:cNvPr>
          <p:cNvSpPr>
            <a:spLocks noGrp="1"/>
          </p:cNvSpPr>
          <p:nvPr>
            <p:ph type="sldNum" sz="quarter" idx="12"/>
          </p:nvPr>
        </p:nvSpPr>
        <p:spPr/>
        <p:txBody>
          <a:bodyPr/>
          <a:lstStyle/>
          <a:p>
            <a:fld id="{62E63B0E-122E-4112-8AEA-022338C1FEFA}" type="slidenum">
              <a:rPr lang="de-DE" smtClean="0"/>
              <a:t>15</a:t>
            </a:fld>
            <a:endParaRPr lang="de-DE"/>
          </a:p>
        </p:txBody>
      </p:sp>
    </p:spTree>
    <p:extLst>
      <p:ext uri="{BB962C8B-B14F-4D97-AF65-F5344CB8AC3E}">
        <p14:creationId xmlns:p14="http://schemas.microsoft.com/office/powerpoint/2010/main" val="49047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A669908-F7BE-44F4-BBEA-8A4C0380F358}"/>
              </a:ext>
            </a:extLst>
          </p:cNvPr>
          <p:cNvSpPr>
            <a:spLocks noGrp="1"/>
          </p:cNvSpPr>
          <p:nvPr>
            <p:ph idx="1"/>
          </p:nvPr>
        </p:nvSpPr>
        <p:spPr>
          <a:xfrm>
            <a:off x="628650" y="409903"/>
            <a:ext cx="7886700" cy="5767060"/>
          </a:xfrm>
        </p:spPr>
        <p:txBody>
          <a:bodyPr>
            <a:normAutofit fontScale="92500" lnSpcReduction="20000"/>
          </a:bodyPr>
          <a:lstStyle/>
          <a:p>
            <a:pPr marL="0" indent="0">
              <a:buNone/>
            </a:pPr>
            <a:r>
              <a:rPr lang="de-DE" sz="3200" dirty="0"/>
              <a:t>„In welches der folgenden Subnetze des Netzes</a:t>
            </a:r>
            <a:r>
              <a:rPr lang="en-US" sz="3200" dirty="0"/>
              <a:t> 184.212.0.0/16 </a:t>
            </a:r>
            <a:r>
              <a:rPr lang="en-US" sz="3200" dirty="0" err="1"/>
              <a:t>gehört</a:t>
            </a:r>
            <a:r>
              <a:rPr lang="en-US" sz="3200" dirty="0"/>
              <a:t> die </a:t>
            </a:r>
            <a:r>
              <a:rPr lang="en-US" sz="3200" dirty="0" err="1"/>
              <a:t>Adresse</a:t>
            </a:r>
            <a:r>
              <a:rPr lang="en-US" sz="3200" dirty="0"/>
              <a:t> 184.212.2.36?”</a:t>
            </a:r>
            <a:endParaRPr lang="de-DE" sz="3200" dirty="0"/>
          </a:p>
          <a:p>
            <a:pPr marL="514350" indent="-514350">
              <a:buFont typeface="+mj-lt"/>
              <a:buAutoNum type="alphaLcParenR"/>
            </a:pPr>
            <a:endParaRPr lang="de-DE" sz="2400" dirty="0"/>
          </a:p>
          <a:p>
            <a:pPr marL="514350" indent="-514350">
              <a:buFont typeface="+mj-lt"/>
              <a:buAutoNum type="alphaLcParenR"/>
            </a:pPr>
            <a:r>
              <a:rPr lang="de-DE" sz="2400" dirty="0"/>
              <a:t>184.212.128.0/17</a:t>
            </a:r>
          </a:p>
          <a:p>
            <a:pPr marL="514350" indent="-514350">
              <a:buFont typeface="+mj-lt"/>
              <a:buAutoNum type="alphaLcParenR"/>
            </a:pPr>
            <a:r>
              <a:rPr lang="de-DE" sz="2400" dirty="0"/>
              <a:t>184.212.0.0/18</a:t>
            </a:r>
          </a:p>
          <a:p>
            <a:pPr marL="514350" indent="-514350">
              <a:buFont typeface="+mj-lt"/>
              <a:buAutoNum type="alphaLcParenR"/>
            </a:pPr>
            <a:r>
              <a:rPr lang="de-DE" sz="2400" dirty="0"/>
              <a:t>184.212.96.0/19</a:t>
            </a:r>
          </a:p>
          <a:p>
            <a:pPr marL="0" indent="0">
              <a:buNone/>
            </a:pPr>
            <a:endParaRPr lang="de-DE" sz="2400" dirty="0"/>
          </a:p>
          <a:p>
            <a:pPr marL="0" indent="0">
              <a:buNone/>
            </a:pPr>
            <a:r>
              <a:rPr lang="de-DE" sz="2400" b="1" dirty="0"/>
              <a:t>IP-Bereiche</a:t>
            </a:r>
          </a:p>
          <a:p>
            <a:pPr marL="457200" indent="-457200">
              <a:buFont typeface="+mj-lt"/>
              <a:buAutoNum type="alphaLcParenR"/>
            </a:pPr>
            <a:r>
              <a:rPr lang="de-DE" sz="2400" dirty="0"/>
              <a:t>184.212.128.0/17: 	von 184.212.128.1 bis 	184.212.255.254</a:t>
            </a:r>
          </a:p>
          <a:p>
            <a:pPr marL="457200" indent="-457200">
              <a:buFont typeface="+mj-lt"/>
              <a:buAutoNum type="alphaLcParenR"/>
            </a:pPr>
            <a:r>
              <a:rPr lang="de-DE" sz="2400" dirty="0"/>
              <a:t>184.212.0.0/18: 	von 184.212.0.1 bis 	184.212.63.254</a:t>
            </a:r>
          </a:p>
          <a:p>
            <a:pPr marL="457200" indent="-457200">
              <a:buFont typeface="+mj-lt"/>
              <a:buAutoNum type="alphaLcParenR"/>
            </a:pPr>
            <a:r>
              <a:rPr lang="de-DE" sz="2400" dirty="0"/>
              <a:t>184.212.96.0/19:	von 184.212.96.1 bis 	184.212.127.254</a:t>
            </a:r>
          </a:p>
          <a:p>
            <a:pPr marL="457200" indent="-457200">
              <a:buFont typeface="+mj-lt"/>
              <a:buAutoNum type="alphaLcParenR"/>
            </a:pPr>
            <a:endParaRPr lang="de-DE" sz="2400" dirty="0"/>
          </a:p>
          <a:p>
            <a:pPr marL="0" indent="0">
              <a:buNone/>
            </a:pPr>
            <a:r>
              <a:rPr lang="de-DE" sz="2400" b="1" dirty="0"/>
              <a:t>Hinweis</a:t>
            </a:r>
            <a:r>
              <a:rPr lang="de-DE" sz="2400" dirty="0"/>
              <a:t>: die typische Notation ist nicht sonderlich hilfreich beim Rechnen mit Subnetzen. IP- und Netzmaske in Binärdarstellung überführen.</a:t>
            </a:r>
          </a:p>
        </p:txBody>
      </p:sp>
      <p:sp>
        <p:nvSpPr>
          <p:cNvPr id="4" name="Fußzeilenplatzhalter 3">
            <a:extLst>
              <a:ext uri="{FF2B5EF4-FFF2-40B4-BE49-F238E27FC236}">
                <a16:creationId xmlns:a16="http://schemas.microsoft.com/office/drawing/2014/main" id="{01761592-AB7F-4E93-991E-436EB816D89A}"/>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EEF45467-FA9D-4D81-9852-FCABFF708F4C}"/>
              </a:ext>
            </a:extLst>
          </p:cNvPr>
          <p:cNvSpPr>
            <a:spLocks noGrp="1"/>
          </p:cNvSpPr>
          <p:nvPr>
            <p:ph type="sldNum" sz="quarter" idx="12"/>
          </p:nvPr>
        </p:nvSpPr>
        <p:spPr/>
        <p:txBody>
          <a:bodyPr/>
          <a:lstStyle/>
          <a:p>
            <a:fld id="{62E63B0E-122E-4112-8AEA-022338C1FEFA}" type="slidenum">
              <a:rPr lang="de-DE" smtClean="0"/>
              <a:t>16</a:t>
            </a:fld>
            <a:endParaRPr lang="de-DE"/>
          </a:p>
        </p:txBody>
      </p:sp>
    </p:spTree>
    <p:extLst>
      <p:ext uri="{BB962C8B-B14F-4D97-AF65-F5344CB8AC3E}">
        <p14:creationId xmlns:p14="http://schemas.microsoft.com/office/powerpoint/2010/main" val="304988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8" end="8"/>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ED3661D-FF09-49F8-9545-DC0299132801}"/>
              </a:ext>
            </a:extLst>
          </p:cNvPr>
          <p:cNvSpPr>
            <a:spLocks noGrp="1"/>
          </p:cNvSpPr>
          <p:nvPr>
            <p:ph idx="1"/>
          </p:nvPr>
        </p:nvSpPr>
        <p:spPr>
          <a:xfrm>
            <a:off x="628650" y="411480"/>
            <a:ext cx="7886700" cy="5765483"/>
          </a:xfrm>
        </p:spPr>
        <p:txBody>
          <a:bodyPr/>
          <a:lstStyle/>
          <a:p>
            <a:pPr marL="0" indent="0">
              <a:buNone/>
            </a:pPr>
            <a:r>
              <a:rPr lang="de-DE" sz="3200" dirty="0"/>
              <a:t>„Wie unterscheiden sich die Rollen eines lokalen und eines autoritativen Nameservers? Kann ein einziger Server beide gleichzeitig erfüllen?“</a:t>
            </a:r>
          </a:p>
          <a:p>
            <a:pPr marL="0" indent="0">
              <a:buNone/>
            </a:pPr>
            <a:endParaRPr lang="de-DE" dirty="0"/>
          </a:p>
          <a:p>
            <a:pPr marL="0" indent="0">
              <a:buNone/>
            </a:pPr>
            <a:r>
              <a:rPr lang="de-DE" sz="2600" b="1" dirty="0"/>
              <a:t>Autoritative Nameserver </a:t>
            </a:r>
            <a:r>
              <a:rPr lang="de-DE" sz="2600" dirty="0"/>
              <a:t>geben für Domains in ihren Zonen die DNS-Antworten vor. </a:t>
            </a:r>
            <a:r>
              <a:rPr lang="de-DE" sz="2600" b="1" dirty="0"/>
              <a:t>Lokale Nameserver </a:t>
            </a:r>
            <a:r>
              <a:rPr lang="de-DE" sz="2600" dirty="0"/>
              <a:t>dienen Hosts zum auflösen beliebiger Domains. Lokale Nameserver müssen dazu wiederum autoritative NS anfragen.</a:t>
            </a:r>
          </a:p>
          <a:p>
            <a:pPr marL="0" indent="0">
              <a:buNone/>
            </a:pPr>
            <a:r>
              <a:rPr lang="de-DE" sz="2600" dirty="0"/>
              <a:t>Lokale Nameserver werden oft vom ISP betrieben und mitgeteilt. Alternative (und auch selbst betriebene) sind aber möglich.</a:t>
            </a:r>
          </a:p>
        </p:txBody>
      </p:sp>
      <p:sp>
        <p:nvSpPr>
          <p:cNvPr id="4" name="Fußzeilenplatzhalter 3">
            <a:extLst>
              <a:ext uri="{FF2B5EF4-FFF2-40B4-BE49-F238E27FC236}">
                <a16:creationId xmlns:a16="http://schemas.microsoft.com/office/drawing/2014/main" id="{88F803E2-0885-4E58-9102-429F7C257101}"/>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F0D507FC-66F2-49EE-9969-EE6D33430E88}"/>
              </a:ext>
            </a:extLst>
          </p:cNvPr>
          <p:cNvSpPr>
            <a:spLocks noGrp="1"/>
          </p:cNvSpPr>
          <p:nvPr>
            <p:ph type="sldNum" sz="quarter" idx="12"/>
          </p:nvPr>
        </p:nvSpPr>
        <p:spPr/>
        <p:txBody>
          <a:bodyPr/>
          <a:lstStyle/>
          <a:p>
            <a:fld id="{62E63B0E-122E-4112-8AEA-022338C1FEFA}" type="slidenum">
              <a:rPr lang="de-DE" smtClean="0"/>
              <a:t>17</a:t>
            </a:fld>
            <a:endParaRPr lang="de-DE"/>
          </a:p>
        </p:txBody>
      </p:sp>
    </p:spTree>
    <p:extLst>
      <p:ext uri="{BB962C8B-B14F-4D97-AF65-F5344CB8AC3E}">
        <p14:creationId xmlns:p14="http://schemas.microsoft.com/office/powerpoint/2010/main" val="200746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5C844AF-DF41-4CED-A7A4-8E8D90505780}"/>
              </a:ext>
            </a:extLst>
          </p:cNvPr>
          <p:cNvSpPr>
            <a:spLocks noGrp="1"/>
          </p:cNvSpPr>
          <p:nvPr>
            <p:ph idx="1"/>
          </p:nvPr>
        </p:nvSpPr>
        <p:spPr>
          <a:xfrm>
            <a:off x="628650" y="365126"/>
            <a:ext cx="7886700" cy="5811837"/>
          </a:xfrm>
        </p:spPr>
        <p:txBody>
          <a:bodyPr>
            <a:normAutofit/>
          </a:bodyPr>
          <a:lstStyle/>
          <a:p>
            <a:pPr marL="0" indent="0">
              <a:buNone/>
            </a:pPr>
            <a:r>
              <a:rPr lang="de-DE"/>
              <a:t>„Was sind die Unterschiede zwischen einer DNS-Domäne und einer DNS Zone?“</a:t>
            </a:r>
          </a:p>
          <a:p>
            <a:pPr marL="0" indent="0">
              <a:buNone/>
            </a:pPr>
            <a:endParaRPr lang="de-DE"/>
          </a:p>
          <a:p>
            <a:pPr marL="0" indent="0">
              <a:buNone/>
            </a:pPr>
            <a:r>
              <a:rPr lang="de-DE" sz="2600"/>
              <a:t>Eine </a:t>
            </a:r>
            <a:r>
              <a:rPr lang="de-DE" sz="2600" b="1"/>
              <a:t>Domain</a:t>
            </a:r>
            <a:r>
              <a:rPr lang="de-DE" sz="2600"/>
              <a:t> entspricht einem gesamten Teilbaum im DNS-Namensraum. Eine Domain kann in mehrere (administrative) </a:t>
            </a:r>
            <a:r>
              <a:rPr lang="de-DE" sz="2600" b="1"/>
              <a:t>Zonen </a:t>
            </a:r>
            <a:r>
              <a:rPr lang="de-DE" sz="2600"/>
              <a:t>unterteilt sein, die jeweils von einem anderen Nameserver verwaltet werden.</a:t>
            </a:r>
          </a:p>
          <a:p>
            <a:pPr marL="0" indent="0">
              <a:buNone/>
            </a:pPr>
            <a:endParaRPr lang="de-DE" sz="2600"/>
          </a:p>
          <a:p>
            <a:pPr marL="0" indent="0">
              <a:buNone/>
            </a:pPr>
            <a:r>
              <a:rPr lang="de-DE" sz="2600"/>
              <a:t>Beispiel: die Domain lmu.de. enthält auch ifi.lmu.de.</a:t>
            </a:r>
          </a:p>
          <a:p>
            <a:pPr marL="0" indent="0">
              <a:buNone/>
            </a:pPr>
            <a:r>
              <a:rPr lang="de-DE" sz="2600"/>
              <a:t>Sie sind aber in unterschiedlichen Zonen (andere zuständige Nameserver).</a:t>
            </a:r>
          </a:p>
          <a:p>
            <a:pPr marL="0" indent="0">
              <a:buNone/>
            </a:pPr>
            <a:endParaRPr lang="de-DE" sz="2600"/>
          </a:p>
          <a:p>
            <a:pPr marL="0" indent="0">
              <a:buNone/>
            </a:pPr>
            <a:r>
              <a:rPr lang="de-DE" sz="2400">
                <a:latin typeface="Lucida Console" panose="020B0609040504020204" pitchFamily="49" charset="0"/>
              </a:rPr>
              <a:t>$ dig +trace NS &lt;name&gt;</a:t>
            </a:r>
            <a:endParaRPr lang="de-DE" sz="2400" dirty="0">
              <a:latin typeface="Lucida Console" panose="020B0609040504020204" pitchFamily="49" charset="0"/>
            </a:endParaRPr>
          </a:p>
        </p:txBody>
      </p:sp>
      <p:sp>
        <p:nvSpPr>
          <p:cNvPr id="4" name="Fußzeilenplatzhalter 3">
            <a:extLst>
              <a:ext uri="{FF2B5EF4-FFF2-40B4-BE49-F238E27FC236}">
                <a16:creationId xmlns:a16="http://schemas.microsoft.com/office/drawing/2014/main" id="{843E185F-6367-4A8A-9D19-5E548FD9607D}"/>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6942A8F3-F0A4-4DE5-8297-4EFCC5D429BB}"/>
              </a:ext>
            </a:extLst>
          </p:cNvPr>
          <p:cNvSpPr>
            <a:spLocks noGrp="1"/>
          </p:cNvSpPr>
          <p:nvPr>
            <p:ph type="sldNum" sz="quarter" idx="12"/>
          </p:nvPr>
        </p:nvSpPr>
        <p:spPr/>
        <p:txBody>
          <a:bodyPr/>
          <a:lstStyle/>
          <a:p>
            <a:fld id="{62E63B0E-122E-4112-8AEA-022338C1FEFA}" type="slidenum">
              <a:rPr lang="de-DE" smtClean="0"/>
              <a:t>18</a:t>
            </a:fld>
            <a:endParaRPr lang="de-DE"/>
          </a:p>
        </p:txBody>
      </p:sp>
    </p:spTree>
    <p:extLst>
      <p:ext uri="{BB962C8B-B14F-4D97-AF65-F5344CB8AC3E}">
        <p14:creationId xmlns:p14="http://schemas.microsoft.com/office/powerpoint/2010/main" val="291274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89DE4A-DC10-4258-B658-2F8E4ED81D9F}"/>
              </a:ext>
            </a:extLst>
          </p:cNvPr>
          <p:cNvSpPr>
            <a:spLocks noGrp="1"/>
          </p:cNvSpPr>
          <p:nvPr>
            <p:ph type="title"/>
          </p:nvPr>
        </p:nvSpPr>
        <p:spPr/>
        <p:txBody>
          <a:bodyPr/>
          <a:lstStyle/>
          <a:p>
            <a:r>
              <a:rPr lang="de-DE" dirty="0"/>
              <a:t>Kapitel 3</a:t>
            </a:r>
            <a:endParaRPr lang="en-US" dirty="0"/>
          </a:p>
        </p:txBody>
      </p:sp>
      <p:sp>
        <p:nvSpPr>
          <p:cNvPr id="3" name="Textplatzhalter 2">
            <a:extLst>
              <a:ext uri="{FF2B5EF4-FFF2-40B4-BE49-F238E27FC236}">
                <a16:creationId xmlns:a16="http://schemas.microsoft.com/office/drawing/2014/main" id="{A124BDB3-89A5-4A49-8972-5748CC901434}"/>
              </a:ext>
            </a:extLst>
          </p:cNvPr>
          <p:cNvSpPr>
            <a:spLocks noGrp="1"/>
          </p:cNvSpPr>
          <p:nvPr>
            <p:ph type="body" idx="1"/>
          </p:nvPr>
        </p:nvSpPr>
        <p:spPr/>
        <p:txBody>
          <a:bodyPr/>
          <a:lstStyle/>
          <a:p>
            <a:r>
              <a:rPr lang="de-DE" dirty="0"/>
              <a:t>Transportschicht</a:t>
            </a:r>
            <a:endParaRPr lang="en-US" dirty="0"/>
          </a:p>
        </p:txBody>
      </p:sp>
      <p:sp>
        <p:nvSpPr>
          <p:cNvPr id="4" name="Fußzeilenplatzhalter 3">
            <a:extLst>
              <a:ext uri="{FF2B5EF4-FFF2-40B4-BE49-F238E27FC236}">
                <a16:creationId xmlns:a16="http://schemas.microsoft.com/office/drawing/2014/main" id="{752B6A2D-FB9C-4442-8C85-E97B345DE2E2}"/>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AF2EE839-C94B-4BEA-8416-DE7413897BD8}"/>
              </a:ext>
            </a:extLst>
          </p:cNvPr>
          <p:cNvSpPr>
            <a:spLocks noGrp="1"/>
          </p:cNvSpPr>
          <p:nvPr>
            <p:ph type="sldNum" sz="quarter" idx="12"/>
          </p:nvPr>
        </p:nvSpPr>
        <p:spPr/>
        <p:txBody>
          <a:bodyPr/>
          <a:lstStyle/>
          <a:p>
            <a:fld id="{62E63B0E-122E-4112-8AEA-022338C1FEFA}" type="slidenum">
              <a:rPr lang="de-DE" smtClean="0"/>
              <a:t>19</a:t>
            </a:fld>
            <a:endParaRPr lang="de-DE"/>
          </a:p>
        </p:txBody>
      </p:sp>
    </p:spTree>
    <p:extLst>
      <p:ext uri="{BB962C8B-B14F-4D97-AF65-F5344CB8AC3E}">
        <p14:creationId xmlns:p14="http://schemas.microsoft.com/office/powerpoint/2010/main" val="3660664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63F9CA-D727-4653-92C1-640A9EE2A428}"/>
              </a:ext>
            </a:extLst>
          </p:cNvPr>
          <p:cNvSpPr>
            <a:spLocks noGrp="1"/>
          </p:cNvSpPr>
          <p:nvPr>
            <p:ph type="title"/>
          </p:nvPr>
        </p:nvSpPr>
        <p:spPr/>
        <p:txBody>
          <a:bodyPr/>
          <a:lstStyle/>
          <a:p>
            <a:r>
              <a:rPr lang="de-DE" dirty="0"/>
              <a:t>Fragen und Wiederholung</a:t>
            </a:r>
          </a:p>
        </p:txBody>
      </p:sp>
      <p:sp>
        <p:nvSpPr>
          <p:cNvPr id="3" name="Inhaltsplatzhalter 2">
            <a:extLst>
              <a:ext uri="{FF2B5EF4-FFF2-40B4-BE49-F238E27FC236}">
                <a16:creationId xmlns:a16="http://schemas.microsoft.com/office/drawing/2014/main" id="{E53273F2-F65E-4AA8-8B24-5734C3C99F5E}"/>
              </a:ext>
            </a:extLst>
          </p:cNvPr>
          <p:cNvSpPr>
            <a:spLocks noGrp="1"/>
          </p:cNvSpPr>
          <p:nvPr>
            <p:ph idx="1"/>
          </p:nvPr>
        </p:nvSpPr>
        <p:spPr>
          <a:xfrm>
            <a:off x="628650" y="1825625"/>
            <a:ext cx="7886700" cy="2650581"/>
          </a:xfrm>
        </p:spPr>
        <p:txBody>
          <a:bodyPr>
            <a:normAutofit fontScale="92500" lnSpcReduction="10000"/>
          </a:bodyPr>
          <a:lstStyle/>
          <a:p>
            <a:pPr marL="514350" indent="-514350">
              <a:buFont typeface="+mj-lt"/>
              <a:buAutoNum type="arabicPeriod"/>
            </a:pPr>
            <a:r>
              <a:rPr lang="de-DE" dirty="0"/>
              <a:t>Allgemeine Fragen</a:t>
            </a:r>
          </a:p>
          <a:p>
            <a:pPr marL="514350" indent="-514350">
              <a:buFont typeface="+mj-lt"/>
              <a:buAutoNum type="arabicPeriod"/>
            </a:pPr>
            <a:r>
              <a:rPr lang="de-DE" dirty="0"/>
              <a:t>Kapitel 2 (Adressen)</a:t>
            </a:r>
          </a:p>
          <a:p>
            <a:pPr marL="514350" indent="-514350">
              <a:buFont typeface="+mj-lt"/>
              <a:buAutoNum type="arabicPeriod"/>
            </a:pPr>
            <a:r>
              <a:rPr lang="de-DE" dirty="0"/>
              <a:t>Kapitel 3 (Transportschicht)</a:t>
            </a:r>
          </a:p>
          <a:p>
            <a:pPr marL="514350" indent="-514350">
              <a:buFont typeface="+mj-lt"/>
              <a:buAutoNum type="arabicPeriod"/>
            </a:pPr>
            <a:r>
              <a:rPr lang="de-DE" dirty="0"/>
              <a:t>Kapitel 4 (Vermittlungsschicht)</a:t>
            </a:r>
          </a:p>
          <a:p>
            <a:pPr marL="514350" indent="-514350">
              <a:buFont typeface="+mj-lt"/>
              <a:buAutoNum type="arabicPeriod"/>
            </a:pPr>
            <a:r>
              <a:rPr lang="de-DE" dirty="0"/>
              <a:t>Kapitel 5 (Hardwarenahe Schichten)</a:t>
            </a:r>
          </a:p>
          <a:p>
            <a:pPr marL="514350" indent="-514350">
              <a:buFont typeface="+mj-lt"/>
              <a:buAutoNum type="arabicPeriod"/>
            </a:pPr>
            <a:r>
              <a:rPr lang="de-DE" dirty="0"/>
              <a:t>Kapitel 6 (Anwendungsschicht)</a:t>
            </a:r>
          </a:p>
          <a:p>
            <a:pPr marL="514350" indent="-514350">
              <a:buFont typeface="+mj-lt"/>
              <a:buAutoNum type="arabicPeriod"/>
            </a:pPr>
            <a:endParaRPr lang="de-DE" dirty="0"/>
          </a:p>
        </p:txBody>
      </p:sp>
      <p:sp>
        <p:nvSpPr>
          <p:cNvPr id="4" name="Fußzeilenplatzhalter 3">
            <a:extLst>
              <a:ext uri="{FF2B5EF4-FFF2-40B4-BE49-F238E27FC236}">
                <a16:creationId xmlns:a16="http://schemas.microsoft.com/office/drawing/2014/main" id="{4F12AEC8-5FB5-4B3E-AC6F-4120761A45BA}"/>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3429173D-251E-40B5-8DD5-912800268E4B}"/>
              </a:ext>
            </a:extLst>
          </p:cNvPr>
          <p:cNvSpPr>
            <a:spLocks noGrp="1"/>
          </p:cNvSpPr>
          <p:nvPr>
            <p:ph type="sldNum" sz="quarter" idx="12"/>
          </p:nvPr>
        </p:nvSpPr>
        <p:spPr/>
        <p:txBody>
          <a:bodyPr/>
          <a:lstStyle/>
          <a:p>
            <a:fld id="{62E63B0E-122E-4112-8AEA-022338C1FEFA}" type="slidenum">
              <a:rPr lang="de-DE" smtClean="0"/>
              <a:t>2</a:t>
            </a:fld>
            <a:endParaRPr lang="de-DE"/>
          </a:p>
        </p:txBody>
      </p:sp>
      <p:pic>
        <p:nvPicPr>
          <p:cNvPr id="7" name="Grafik 6">
            <a:extLst>
              <a:ext uri="{FF2B5EF4-FFF2-40B4-BE49-F238E27FC236}">
                <a16:creationId xmlns:a16="http://schemas.microsoft.com/office/drawing/2014/main" id="{B9F70BCE-3115-46BE-AE56-070BB1CF5BA3}"/>
              </a:ext>
            </a:extLst>
          </p:cNvPr>
          <p:cNvPicPr>
            <a:picLocks noChangeAspect="1"/>
          </p:cNvPicPr>
          <p:nvPr/>
        </p:nvPicPr>
        <p:blipFill rotWithShape="1">
          <a:blip r:embed="rId2"/>
          <a:srcRect l="662" t="18030" r="786" b="1417"/>
          <a:stretch/>
        </p:blipFill>
        <p:spPr>
          <a:xfrm>
            <a:off x="680901" y="5096786"/>
            <a:ext cx="7772400" cy="989778"/>
          </a:xfrm>
          <a:prstGeom prst="rect">
            <a:avLst/>
          </a:prstGeom>
        </p:spPr>
      </p:pic>
    </p:spTree>
    <p:extLst>
      <p:ext uri="{BB962C8B-B14F-4D97-AF65-F5344CB8AC3E}">
        <p14:creationId xmlns:p14="http://schemas.microsoft.com/office/powerpoint/2010/main" val="2813520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4CC513-D8B7-47EF-950D-03171667383C}"/>
              </a:ext>
            </a:extLst>
          </p:cNvPr>
          <p:cNvSpPr>
            <a:spLocks noGrp="1"/>
          </p:cNvSpPr>
          <p:nvPr>
            <p:ph type="title"/>
          </p:nvPr>
        </p:nvSpPr>
        <p:spPr/>
        <p:txBody>
          <a:bodyPr/>
          <a:lstStyle/>
          <a:p>
            <a:r>
              <a:rPr lang="de-DE" dirty="0"/>
              <a:t>Staukontrolle</a:t>
            </a:r>
            <a:endParaRPr lang="en-US" dirty="0"/>
          </a:p>
        </p:txBody>
      </p:sp>
      <p:sp>
        <p:nvSpPr>
          <p:cNvPr id="3" name="Inhaltsplatzhalter 2">
            <a:extLst>
              <a:ext uri="{FF2B5EF4-FFF2-40B4-BE49-F238E27FC236}">
                <a16:creationId xmlns:a16="http://schemas.microsoft.com/office/drawing/2014/main" id="{EBAFEB41-E4EC-484F-AF1A-9443DC91332C}"/>
              </a:ext>
            </a:extLst>
          </p:cNvPr>
          <p:cNvSpPr>
            <a:spLocks noGrp="1"/>
          </p:cNvSpPr>
          <p:nvPr>
            <p:ph idx="1"/>
          </p:nvPr>
        </p:nvSpPr>
        <p:spPr/>
        <p:txBody>
          <a:bodyPr>
            <a:normAutofit lnSpcReduction="10000"/>
          </a:bodyPr>
          <a:lstStyle/>
          <a:p>
            <a:r>
              <a:rPr lang="de-DE" dirty="0"/>
              <a:t>Schützt das Netz vor Überlastung vs. Flusskontrolle, die den Empfänger schützt</a:t>
            </a:r>
          </a:p>
          <a:p>
            <a:r>
              <a:rPr lang="de-DE" dirty="0"/>
              <a:t>Wie kann auf Transportschicht festgestellt werden, dass eine Überlastung der Transitnetze besteht?</a:t>
            </a:r>
          </a:p>
          <a:p>
            <a:pPr lvl="1"/>
            <a:r>
              <a:rPr lang="de-DE" dirty="0"/>
              <a:t>Direkt durch ein Protokoll, das eine Überlastung melden kann</a:t>
            </a:r>
          </a:p>
          <a:p>
            <a:pPr lvl="1"/>
            <a:r>
              <a:rPr lang="de-DE" dirty="0"/>
              <a:t>Indirekt durch Metriken wie verlorene Pakete </a:t>
            </a:r>
          </a:p>
          <a:p>
            <a:r>
              <a:rPr lang="de-DE" dirty="0"/>
              <a:t>Wie kann man das Sendeverhalten einzelner Transportinstanzen anpassen, damit keine Überlastung der Transitnetze entsteht?</a:t>
            </a:r>
          </a:p>
          <a:p>
            <a:pPr lvl="1"/>
            <a:r>
              <a:rPr lang="de-DE" dirty="0"/>
              <a:t>Ähnlich zur Flusskontrolle: </a:t>
            </a:r>
            <a:r>
              <a:rPr lang="de-DE" dirty="0" err="1"/>
              <a:t>congestion</a:t>
            </a:r>
            <a:r>
              <a:rPr lang="de-DE" dirty="0"/>
              <a:t> </a:t>
            </a:r>
            <a:r>
              <a:rPr lang="de-DE" dirty="0" err="1"/>
              <a:t>window</a:t>
            </a:r>
            <a:endParaRPr lang="de-DE" dirty="0"/>
          </a:p>
          <a:p>
            <a:pPr lvl="1"/>
            <a:endParaRPr lang="de-DE" dirty="0"/>
          </a:p>
        </p:txBody>
      </p:sp>
      <p:sp>
        <p:nvSpPr>
          <p:cNvPr id="4" name="Fußzeilenplatzhalter 3">
            <a:extLst>
              <a:ext uri="{FF2B5EF4-FFF2-40B4-BE49-F238E27FC236}">
                <a16:creationId xmlns:a16="http://schemas.microsoft.com/office/drawing/2014/main" id="{68A75A72-88EB-47D2-987E-B5AF59F0993C}"/>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AD64AC6F-7E52-4919-A47F-1FA082FAA5D9}"/>
              </a:ext>
            </a:extLst>
          </p:cNvPr>
          <p:cNvSpPr>
            <a:spLocks noGrp="1"/>
          </p:cNvSpPr>
          <p:nvPr>
            <p:ph type="sldNum" sz="quarter" idx="12"/>
          </p:nvPr>
        </p:nvSpPr>
        <p:spPr/>
        <p:txBody>
          <a:bodyPr/>
          <a:lstStyle/>
          <a:p>
            <a:fld id="{62E63B0E-122E-4112-8AEA-022338C1FEFA}" type="slidenum">
              <a:rPr lang="de-DE" smtClean="0"/>
              <a:t>20</a:t>
            </a:fld>
            <a:endParaRPr lang="de-DE"/>
          </a:p>
        </p:txBody>
      </p:sp>
    </p:spTree>
    <p:extLst>
      <p:ext uri="{BB962C8B-B14F-4D97-AF65-F5344CB8AC3E}">
        <p14:creationId xmlns:p14="http://schemas.microsoft.com/office/powerpoint/2010/main" val="2765567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067675" cy="1325563"/>
          </a:xfrm>
        </p:spPr>
        <p:txBody>
          <a:bodyPr>
            <a:normAutofit/>
          </a:bodyPr>
          <a:lstStyle/>
          <a:p>
            <a:r>
              <a:rPr lang="de-DE" dirty="0"/>
              <a:t>Senderate nach </a:t>
            </a:r>
            <a:r>
              <a:rPr lang="de-DE" dirty="0" err="1"/>
              <a:t>Tahoe</a:t>
            </a:r>
            <a:r>
              <a:rPr lang="de-DE" dirty="0"/>
              <a:t>-Algorithmus</a:t>
            </a:r>
            <a:br>
              <a:rPr lang="de-DE" dirty="0"/>
            </a:br>
            <a:r>
              <a:rPr lang="de-DE" dirty="0"/>
              <a:t>(</a:t>
            </a:r>
            <a:r>
              <a:rPr lang="de-DE" b="1" dirty="0"/>
              <a:t>bei Netz ohne Last</a:t>
            </a:r>
            <a:r>
              <a:rPr lang="de-DE" dirty="0"/>
              <a:t>) (1/2)</a:t>
            </a:r>
          </a:p>
        </p:txBody>
      </p:sp>
      <p:sp>
        <p:nvSpPr>
          <p:cNvPr id="4" name="Footer Placeholder 3"/>
          <p:cNvSpPr>
            <a:spLocks noGrp="1"/>
          </p:cNvSpPr>
          <p:nvPr>
            <p:ph type="ftr" sz="quarter" idx="11"/>
          </p:nvPr>
        </p:nvSpPr>
        <p:spPr/>
        <p:txBody>
          <a:bodyPr/>
          <a:lstStyle/>
          <a:p>
            <a:r>
              <a:rPr lang="de-DE"/>
              <a:t>Rechnernetze und verteilte Systeme                (Prof. Dr. D. Kranzlmüller)</a:t>
            </a:r>
          </a:p>
        </p:txBody>
      </p:sp>
      <p:sp>
        <p:nvSpPr>
          <p:cNvPr id="5" name="Slide Number Placeholder 4"/>
          <p:cNvSpPr>
            <a:spLocks noGrp="1"/>
          </p:cNvSpPr>
          <p:nvPr>
            <p:ph type="sldNum" sz="quarter" idx="12"/>
          </p:nvPr>
        </p:nvSpPr>
        <p:spPr/>
        <p:txBody>
          <a:bodyPr/>
          <a:lstStyle/>
          <a:p>
            <a:fld id="{62E63B0E-122E-4112-8AEA-022338C1FEFA}" type="slidenum">
              <a:rPr lang="de-DE" smtClean="0"/>
              <a:t>21</a:t>
            </a:fld>
            <a:endParaRPr lang="de-DE"/>
          </a:p>
        </p:txBody>
      </p:sp>
      <p:pic>
        <p:nvPicPr>
          <p:cNvPr id="9" name="Content Placeholder 8"/>
          <p:cNvPicPr>
            <a:picLocks noGrp="1" noChangeAspect="1"/>
          </p:cNvPicPr>
          <p:nvPr>
            <p:ph sz="half" idx="2"/>
          </p:nvPr>
        </p:nvPicPr>
        <p:blipFill>
          <a:blip r:embed="rId3"/>
          <a:stretch>
            <a:fillRect/>
          </a:stretch>
        </p:blipFill>
        <p:spPr>
          <a:xfrm>
            <a:off x="4395304" y="1825625"/>
            <a:ext cx="4301020" cy="4299162"/>
          </a:xfrm>
        </p:spPr>
      </p:pic>
      <p:sp>
        <p:nvSpPr>
          <p:cNvPr id="6" name="Content Placeholder 5"/>
          <p:cNvSpPr>
            <a:spLocks noGrp="1"/>
          </p:cNvSpPr>
          <p:nvPr>
            <p:ph sz="half" idx="1"/>
          </p:nvPr>
        </p:nvSpPr>
        <p:spPr>
          <a:xfrm>
            <a:off x="628650" y="1825625"/>
            <a:ext cx="4349750" cy="4532570"/>
          </a:xfrm>
        </p:spPr>
        <p:txBody>
          <a:bodyPr>
            <a:normAutofit fontScale="70000" lnSpcReduction="20000"/>
          </a:bodyPr>
          <a:lstStyle/>
          <a:p>
            <a:pPr marL="0" indent="0">
              <a:buNone/>
            </a:pPr>
            <a:r>
              <a:rPr lang="de-DE" b="1" dirty="0"/>
              <a:t>Slow Start:</a:t>
            </a:r>
          </a:p>
          <a:p>
            <a:r>
              <a:rPr lang="de-DE" dirty="0"/>
              <a:t>zum Start der Übertragung fangen wir mit einem kleinen Überlastfenster an </a:t>
            </a:r>
            <a:br>
              <a:rPr lang="de-DE" dirty="0"/>
            </a:br>
            <a:r>
              <a:rPr lang="de-DE" dirty="0"/>
              <a:t>(</a:t>
            </a:r>
            <a:r>
              <a:rPr lang="de-DE" dirty="0" err="1"/>
              <a:t>CongWin</a:t>
            </a:r>
            <a:r>
              <a:rPr lang="de-DE" dirty="0"/>
              <a:t> = 1 * Maximum Segment Size).</a:t>
            </a:r>
          </a:p>
          <a:p>
            <a:pPr marL="0" indent="0">
              <a:buNone/>
            </a:pPr>
            <a:r>
              <a:rPr lang="de-DE" b="1" dirty="0"/>
              <a:t>Exponentielles Wachstum: </a:t>
            </a:r>
          </a:p>
          <a:p>
            <a:r>
              <a:rPr lang="de-DE" dirty="0"/>
              <a:t>Bis zum Erreichen eines </a:t>
            </a:r>
            <a:r>
              <a:rPr lang="de-DE" i="1" dirty="0" err="1"/>
              <a:t>Threshold</a:t>
            </a:r>
            <a:r>
              <a:rPr lang="de-DE" dirty="0"/>
              <a:t> inkrementieren wir </a:t>
            </a:r>
            <a:r>
              <a:rPr lang="de-DE" dirty="0" err="1"/>
              <a:t>CongWin</a:t>
            </a:r>
            <a:r>
              <a:rPr lang="de-DE" dirty="0"/>
              <a:t> bei jeder erhaltenen Quittung um eins </a:t>
            </a:r>
            <a:r>
              <a:rPr lang="de-DE" dirty="0">
                <a:sym typeface="Wingdings"/>
              </a:rPr>
              <a:t></a:t>
            </a:r>
            <a:r>
              <a:rPr lang="de-DE" dirty="0"/>
              <a:t> </a:t>
            </a:r>
            <a:r>
              <a:rPr lang="de-DE" dirty="0" err="1"/>
              <a:t>CongWin</a:t>
            </a:r>
            <a:r>
              <a:rPr lang="de-DE" dirty="0"/>
              <a:t> verdoppelt sich nach jeder Übertragungsrunde (Es werden jeweils doppelt so viele Nachrichten wie in der Runde davor quittiert).</a:t>
            </a:r>
          </a:p>
          <a:p>
            <a:r>
              <a:rPr lang="de-DE" dirty="0"/>
              <a:t>Eine Übertragungsrunde entspricht in etwa einer RTD</a:t>
            </a:r>
          </a:p>
        </p:txBody>
      </p:sp>
    </p:spTree>
    <p:extLst>
      <p:ext uri="{BB962C8B-B14F-4D97-AF65-F5344CB8AC3E}">
        <p14:creationId xmlns:p14="http://schemas.microsoft.com/office/powerpoint/2010/main" val="1587717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067675" cy="1325563"/>
          </a:xfrm>
        </p:spPr>
        <p:txBody>
          <a:bodyPr>
            <a:normAutofit/>
          </a:bodyPr>
          <a:lstStyle/>
          <a:p>
            <a:r>
              <a:rPr lang="de-DE" dirty="0"/>
              <a:t>Senderate nach </a:t>
            </a:r>
            <a:r>
              <a:rPr lang="de-DE" dirty="0" err="1"/>
              <a:t>Tahoe</a:t>
            </a:r>
            <a:r>
              <a:rPr lang="de-DE" dirty="0"/>
              <a:t>-Algorithmus</a:t>
            </a:r>
            <a:br>
              <a:rPr lang="de-DE" dirty="0"/>
            </a:br>
            <a:r>
              <a:rPr lang="de-DE" dirty="0"/>
              <a:t>(</a:t>
            </a:r>
            <a:r>
              <a:rPr lang="de-DE" b="1" dirty="0"/>
              <a:t>bei Netz ohne Last</a:t>
            </a:r>
            <a:r>
              <a:rPr lang="de-DE" dirty="0"/>
              <a:t>) (2/2)</a:t>
            </a:r>
          </a:p>
        </p:txBody>
      </p:sp>
      <p:sp>
        <p:nvSpPr>
          <p:cNvPr id="4" name="Footer Placeholder 3"/>
          <p:cNvSpPr>
            <a:spLocks noGrp="1"/>
          </p:cNvSpPr>
          <p:nvPr>
            <p:ph type="ftr" sz="quarter" idx="11"/>
          </p:nvPr>
        </p:nvSpPr>
        <p:spPr/>
        <p:txBody>
          <a:bodyPr/>
          <a:lstStyle/>
          <a:p>
            <a:r>
              <a:rPr lang="de-DE"/>
              <a:t>Rechnernetze und verteilte Systeme                (Prof. Dr. D. Kranzlmüller)</a:t>
            </a:r>
          </a:p>
        </p:txBody>
      </p:sp>
      <p:sp>
        <p:nvSpPr>
          <p:cNvPr id="5" name="Slide Number Placeholder 4"/>
          <p:cNvSpPr>
            <a:spLocks noGrp="1"/>
          </p:cNvSpPr>
          <p:nvPr>
            <p:ph type="sldNum" sz="quarter" idx="12"/>
          </p:nvPr>
        </p:nvSpPr>
        <p:spPr/>
        <p:txBody>
          <a:bodyPr/>
          <a:lstStyle/>
          <a:p>
            <a:fld id="{62E63B0E-122E-4112-8AEA-022338C1FEFA}" type="slidenum">
              <a:rPr lang="de-DE" smtClean="0"/>
              <a:t>22</a:t>
            </a:fld>
            <a:endParaRPr lang="de-DE"/>
          </a:p>
        </p:txBody>
      </p:sp>
      <p:pic>
        <p:nvPicPr>
          <p:cNvPr id="9" name="Content Placeholder 8"/>
          <p:cNvPicPr>
            <a:picLocks noGrp="1" noChangeAspect="1"/>
          </p:cNvPicPr>
          <p:nvPr>
            <p:ph sz="half" idx="2"/>
          </p:nvPr>
        </p:nvPicPr>
        <p:blipFill>
          <a:blip r:embed="rId3"/>
          <a:stretch>
            <a:fillRect/>
          </a:stretch>
        </p:blipFill>
        <p:spPr>
          <a:xfrm>
            <a:off x="4395304" y="1825626"/>
            <a:ext cx="4301020" cy="4299162"/>
          </a:xfrm>
        </p:spPr>
      </p:pic>
      <p:sp>
        <p:nvSpPr>
          <p:cNvPr id="6" name="Content Placeholder 5"/>
          <p:cNvSpPr>
            <a:spLocks noGrp="1"/>
          </p:cNvSpPr>
          <p:nvPr>
            <p:ph sz="half" idx="1"/>
          </p:nvPr>
        </p:nvSpPr>
        <p:spPr>
          <a:xfrm>
            <a:off x="628650" y="1825626"/>
            <a:ext cx="4053882" cy="3299034"/>
          </a:xfrm>
        </p:spPr>
        <p:txBody>
          <a:bodyPr>
            <a:normAutofit fontScale="77500" lnSpcReduction="20000"/>
          </a:bodyPr>
          <a:lstStyle/>
          <a:p>
            <a:pPr marL="0" indent="0">
              <a:buNone/>
            </a:pPr>
            <a:r>
              <a:rPr lang="de-DE" b="1" dirty="0"/>
              <a:t>Lineares Wachstum: </a:t>
            </a:r>
          </a:p>
          <a:p>
            <a:r>
              <a:rPr lang="de-DE" dirty="0"/>
              <a:t>Nach erreichen des </a:t>
            </a:r>
            <a:r>
              <a:rPr lang="de-DE" i="1" dirty="0" err="1"/>
              <a:t>Threshhold</a:t>
            </a:r>
            <a:r>
              <a:rPr lang="de-DE" i="1" dirty="0"/>
              <a:t> </a:t>
            </a:r>
            <a:r>
              <a:rPr lang="de-DE" dirty="0"/>
              <a:t>wächst </a:t>
            </a:r>
            <a:r>
              <a:rPr lang="de-DE" dirty="0" err="1"/>
              <a:t>CongWin</a:t>
            </a:r>
            <a:r>
              <a:rPr lang="de-DE" dirty="0"/>
              <a:t> pro Übertragungsrunde (daher wenn alle Segmente der Runde erfolgreich quittiert wurden) um eins.</a:t>
            </a:r>
          </a:p>
          <a:p>
            <a:r>
              <a:rPr lang="de-DE" dirty="0"/>
              <a:t>Diese Phase geht so lange weiter bis ein Segment verloren geht (Timeout) </a:t>
            </a:r>
            <a:r>
              <a:rPr lang="de-DE" dirty="0">
                <a:sym typeface="Wingdings"/>
              </a:rPr>
              <a:t> lineares Wachstum solange das Netz nicht überlastet ist.</a:t>
            </a:r>
            <a:endParaRPr lang="de-DE" dirty="0"/>
          </a:p>
        </p:txBody>
      </p:sp>
    </p:spTree>
    <p:extLst>
      <p:ext uri="{BB962C8B-B14F-4D97-AF65-F5344CB8AC3E}">
        <p14:creationId xmlns:p14="http://schemas.microsoft.com/office/powerpoint/2010/main" val="3859793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6"/>
            <a:ext cx="8159750" cy="1325563"/>
          </a:xfrm>
        </p:spPr>
        <p:txBody>
          <a:bodyPr>
            <a:normAutofit/>
          </a:bodyPr>
          <a:lstStyle/>
          <a:p>
            <a:r>
              <a:rPr lang="de-DE" dirty="0"/>
              <a:t>Senderate nach </a:t>
            </a:r>
            <a:r>
              <a:rPr lang="de-DE" dirty="0" err="1"/>
              <a:t>Tahoe</a:t>
            </a:r>
            <a:r>
              <a:rPr lang="de-DE" dirty="0"/>
              <a:t>-Algorithmus</a:t>
            </a:r>
            <a:br>
              <a:rPr lang="de-DE" dirty="0"/>
            </a:br>
            <a:r>
              <a:rPr lang="de-DE" dirty="0"/>
              <a:t>(</a:t>
            </a:r>
            <a:r>
              <a:rPr lang="de-DE" b="1" dirty="0"/>
              <a:t>bei Netzüberlastung</a:t>
            </a:r>
            <a:r>
              <a:rPr lang="de-DE" dirty="0"/>
              <a:t>)</a:t>
            </a:r>
          </a:p>
        </p:txBody>
      </p:sp>
      <p:sp>
        <p:nvSpPr>
          <p:cNvPr id="9" name="Content Placeholder 8"/>
          <p:cNvSpPr>
            <a:spLocks noGrp="1"/>
          </p:cNvSpPr>
          <p:nvPr>
            <p:ph sz="half" idx="1"/>
          </p:nvPr>
        </p:nvSpPr>
        <p:spPr>
          <a:xfrm>
            <a:off x="628650" y="1825625"/>
            <a:ext cx="3028950" cy="4351338"/>
          </a:xfrm>
        </p:spPr>
        <p:txBody>
          <a:bodyPr>
            <a:normAutofit fontScale="92500"/>
          </a:bodyPr>
          <a:lstStyle/>
          <a:p>
            <a:pPr marL="0" indent="0">
              <a:buNone/>
            </a:pPr>
            <a:r>
              <a:rPr lang="de-DE" sz="2400" dirty="0"/>
              <a:t>Bei Timeout (</a:t>
            </a:r>
            <a:r>
              <a:rPr lang="de-DE" sz="2400" dirty="0" err="1"/>
              <a:t>Retransmission</a:t>
            </a:r>
            <a:r>
              <a:rPr lang="de-DE" sz="2400" dirty="0"/>
              <a:t> </a:t>
            </a:r>
            <a:r>
              <a:rPr lang="de-DE" sz="2400" dirty="0" err="1"/>
              <a:t>Timer</a:t>
            </a:r>
            <a:r>
              <a:rPr lang="de-DE" sz="2400" dirty="0"/>
              <a:t>) Reduzierung der </a:t>
            </a:r>
            <a:r>
              <a:rPr lang="de-DE" sz="2400" dirty="0">
                <a:solidFill>
                  <a:srgbClr val="000000"/>
                </a:solidFill>
              </a:rPr>
              <a:t>Senderate </a:t>
            </a:r>
            <a:r>
              <a:rPr lang="de-DE" sz="2400" dirty="0"/>
              <a:t>wie folgt:</a:t>
            </a:r>
          </a:p>
          <a:p>
            <a:r>
              <a:rPr lang="de-DE" sz="2400" dirty="0"/>
              <a:t>Reduzierung des </a:t>
            </a:r>
            <a:r>
              <a:rPr lang="de-DE" sz="2400" dirty="0" err="1"/>
              <a:t>Threshold</a:t>
            </a:r>
            <a:r>
              <a:rPr lang="de-DE" sz="2400" dirty="0"/>
              <a:t> auf die Hälfte der derzeitigen Fenstergröße: </a:t>
            </a:r>
            <a:br>
              <a:rPr lang="de-DE" sz="2400" dirty="0"/>
            </a:br>
            <a:r>
              <a:rPr lang="de-DE" sz="2400" dirty="0" err="1"/>
              <a:t>Threshold</a:t>
            </a:r>
            <a:r>
              <a:rPr lang="de-DE" sz="2400" dirty="0"/>
              <a:t>=</a:t>
            </a:r>
            <a:r>
              <a:rPr lang="de-DE" sz="2400" dirty="0" err="1"/>
              <a:t>CongWin</a:t>
            </a:r>
            <a:r>
              <a:rPr lang="de-DE" sz="2400" dirty="0"/>
              <a:t>/2</a:t>
            </a:r>
          </a:p>
          <a:p>
            <a:r>
              <a:rPr lang="de-DE" sz="2400" dirty="0"/>
              <a:t>Neustart mit Slow Start: </a:t>
            </a:r>
            <a:br>
              <a:rPr lang="de-DE" sz="2400" dirty="0"/>
            </a:br>
            <a:r>
              <a:rPr lang="de-DE" sz="2400" dirty="0" err="1"/>
              <a:t>CongWin</a:t>
            </a:r>
            <a:r>
              <a:rPr lang="de-DE" sz="2400" dirty="0"/>
              <a:t> = 1 MSS</a:t>
            </a:r>
          </a:p>
          <a:p>
            <a:endParaRPr lang="de-DE" dirty="0"/>
          </a:p>
        </p:txBody>
      </p:sp>
      <p:sp>
        <p:nvSpPr>
          <p:cNvPr id="5" name="Footer Placeholder 4"/>
          <p:cNvSpPr>
            <a:spLocks noGrp="1"/>
          </p:cNvSpPr>
          <p:nvPr>
            <p:ph type="ftr" sz="quarter" idx="11"/>
          </p:nvPr>
        </p:nvSpPr>
        <p:spPr/>
        <p:txBody>
          <a:bodyPr/>
          <a:lstStyle/>
          <a:p>
            <a:r>
              <a:rPr lang="de-DE"/>
              <a:t>Rechnernetze und verteilte Systeme                (Prof. Dr. D. Kranzlmüller)</a:t>
            </a:r>
          </a:p>
        </p:txBody>
      </p:sp>
      <p:sp>
        <p:nvSpPr>
          <p:cNvPr id="6" name="Slide Number Placeholder 5"/>
          <p:cNvSpPr>
            <a:spLocks noGrp="1"/>
          </p:cNvSpPr>
          <p:nvPr>
            <p:ph type="sldNum" sz="quarter" idx="12"/>
          </p:nvPr>
        </p:nvSpPr>
        <p:spPr/>
        <p:txBody>
          <a:bodyPr/>
          <a:lstStyle/>
          <a:p>
            <a:fld id="{62E63B0E-122E-4112-8AEA-022338C1FEFA}" type="slidenum">
              <a:rPr lang="de-DE" smtClean="0"/>
              <a:t>23</a:t>
            </a:fld>
            <a:endParaRPr lang="de-DE"/>
          </a:p>
        </p:txBody>
      </p:sp>
      <p:pic>
        <p:nvPicPr>
          <p:cNvPr id="10" name="Content Placeholder 9"/>
          <p:cNvPicPr>
            <a:picLocks noGrp="1" noChangeAspect="1"/>
          </p:cNvPicPr>
          <p:nvPr>
            <p:ph sz="half" idx="2"/>
          </p:nvPr>
        </p:nvPicPr>
        <p:blipFill>
          <a:blip r:embed="rId3"/>
          <a:stretch>
            <a:fillRect/>
          </a:stretch>
        </p:blipFill>
        <p:spPr>
          <a:xfrm>
            <a:off x="3587262" y="1825625"/>
            <a:ext cx="4928088" cy="4158888"/>
          </a:xfrm>
        </p:spPr>
      </p:pic>
    </p:spTree>
    <p:extLst>
      <p:ext uri="{BB962C8B-B14F-4D97-AF65-F5344CB8AC3E}">
        <p14:creationId xmlns:p14="http://schemas.microsoft.com/office/powerpoint/2010/main" val="416304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6"/>
            <a:ext cx="8147050" cy="1325563"/>
          </a:xfrm>
        </p:spPr>
        <p:txBody>
          <a:bodyPr/>
          <a:lstStyle/>
          <a:p>
            <a:r>
              <a:rPr lang="de-DE" dirty="0"/>
              <a:t>Optimierung bei Verlust (RFC 5681)</a:t>
            </a:r>
          </a:p>
        </p:txBody>
      </p:sp>
      <p:sp>
        <p:nvSpPr>
          <p:cNvPr id="8" name="Content Placeholder 7"/>
          <p:cNvSpPr>
            <a:spLocks noGrp="1"/>
          </p:cNvSpPr>
          <p:nvPr>
            <p:ph idx="1"/>
          </p:nvPr>
        </p:nvSpPr>
        <p:spPr>
          <a:xfrm>
            <a:off x="628650" y="1524000"/>
            <a:ext cx="7886700" cy="4652963"/>
          </a:xfrm>
        </p:spPr>
        <p:txBody>
          <a:bodyPr>
            <a:normAutofit lnSpcReduction="10000"/>
          </a:bodyPr>
          <a:lstStyle/>
          <a:p>
            <a:r>
              <a:rPr lang="de-DE" b="1" dirty="0"/>
              <a:t>Schnelle Neuübertragung </a:t>
            </a:r>
            <a:r>
              <a:rPr lang="de-DE" dirty="0"/>
              <a:t>(engl.: fast </a:t>
            </a:r>
            <a:r>
              <a:rPr lang="de-DE" dirty="0" err="1"/>
              <a:t>retransmit</a:t>
            </a:r>
            <a:r>
              <a:rPr lang="de-DE" dirty="0"/>
              <a:t>): Der Sender wiederholt nach Empfang eines Quittungsduplikats das auf die ACK-Nummer folgende Segment (noch vor dem Timeout).</a:t>
            </a:r>
          </a:p>
          <a:p>
            <a:r>
              <a:rPr lang="de-DE" b="1" dirty="0"/>
              <a:t>Schnelle Wiederherstellung </a:t>
            </a:r>
            <a:r>
              <a:rPr lang="de-DE" dirty="0"/>
              <a:t>(engl.: fast </a:t>
            </a:r>
            <a:r>
              <a:rPr lang="de-DE" dirty="0" err="1"/>
              <a:t>recovery</a:t>
            </a:r>
            <a:r>
              <a:rPr lang="de-DE" dirty="0"/>
              <a:t>): Regelt Sendeverhalten nach der schnellen Neuübertragung:</a:t>
            </a:r>
          </a:p>
          <a:p>
            <a:pPr lvl="1"/>
            <a:r>
              <a:rPr lang="de-DE" dirty="0"/>
              <a:t>Pro empfangenem Quittungsduplikat wird ein Segment neuer Daten gesendet.</a:t>
            </a:r>
          </a:p>
          <a:p>
            <a:pPr lvl="1"/>
            <a:r>
              <a:rPr lang="de-DE" dirty="0" err="1"/>
              <a:t>CongWin</a:t>
            </a:r>
            <a:r>
              <a:rPr lang="de-DE" dirty="0"/>
              <a:t> wird respektiert aber nicht verändert.</a:t>
            </a:r>
          </a:p>
          <a:p>
            <a:pPr lvl="1"/>
            <a:r>
              <a:rPr lang="de-DE" dirty="0"/>
              <a:t>ab drittem Segment: Neuberechnung </a:t>
            </a:r>
            <a:r>
              <a:rPr lang="de-DE" dirty="0" err="1"/>
              <a:t>CongWin</a:t>
            </a:r>
            <a:r>
              <a:rPr lang="de-DE" dirty="0"/>
              <a:t> (ohne Slow Start)</a:t>
            </a:r>
          </a:p>
        </p:txBody>
      </p:sp>
      <p:sp>
        <p:nvSpPr>
          <p:cNvPr id="5" name="Footer Placeholder 4"/>
          <p:cNvSpPr>
            <a:spLocks noGrp="1"/>
          </p:cNvSpPr>
          <p:nvPr>
            <p:ph type="ftr" sz="quarter" idx="11"/>
          </p:nvPr>
        </p:nvSpPr>
        <p:spPr/>
        <p:txBody>
          <a:bodyPr/>
          <a:lstStyle/>
          <a:p>
            <a:r>
              <a:rPr lang="de-DE"/>
              <a:t>Rechnernetze und verteilte Systeme                (Prof. Dr. D. Kranzlmüller)</a:t>
            </a:r>
          </a:p>
        </p:txBody>
      </p:sp>
      <p:sp>
        <p:nvSpPr>
          <p:cNvPr id="6" name="Slide Number Placeholder 5"/>
          <p:cNvSpPr>
            <a:spLocks noGrp="1"/>
          </p:cNvSpPr>
          <p:nvPr>
            <p:ph type="sldNum" sz="quarter" idx="12"/>
          </p:nvPr>
        </p:nvSpPr>
        <p:spPr/>
        <p:txBody>
          <a:bodyPr/>
          <a:lstStyle/>
          <a:p>
            <a:fld id="{62E63B0E-122E-4112-8AEA-022338C1FEFA}" type="slidenum">
              <a:rPr lang="de-DE" smtClean="0"/>
              <a:t>24</a:t>
            </a:fld>
            <a:endParaRPr lang="de-DE"/>
          </a:p>
        </p:txBody>
      </p:sp>
    </p:spTree>
    <p:extLst>
      <p:ext uri="{BB962C8B-B14F-4D97-AF65-F5344CB8AC3E}">
        <p14:creationId xmlns:p14="http://schemas.microsoft.com/office/powerpoint/2010/main" val="1149135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Fragen zu Kapitel 3 (1/2)</a:t>
            </a:r>
          </a:p>
        </p:txBody>
      </p:sp>
      <p:sp>
        <p:nvSpPr>
          <p:cNvPr id="3" name="Content Placeholder 2"/>
          <p:cNvSpPr>
            <a:spLocks noGrp="1"/>
          </p:cNvSpPr>
          <p:nvPr>
            <p:ph idx="1"/>
          </p:nvPr>
        </p:nvSpPr>
        <p:spPr/>
        <p:txBody>
          <a:bodyPr>
            <a:normAutofit fontScale="77500" lnSpcReduction="20000"/>
          </a:bodyPr>
          <a:lstStyle/>
          <a:p>
            <a:r>
              <a:rPr lang="de-DE" dirty="0"/>
              <a:t>Was sind Einflussgrößen für die Größe des Sequenznummernraumes?</a:t>
            </a:r>
          </a:p>
          <a:p>
            <a:r>
              <a:rPr lang="de-DE" dirty="0"/>
              <a:t>Wozu kann die Fenstertechnik (Schiebefensterprotokoll) eingesetzt werden?</a:t>
            </a:r>
          </a:p>
          <a:p>
            <a:r>
              <a:rPr lang="de-DE" dirty="0"/>
              <a:t>Wie wird Eindeutigkeit der Sequenznummern sichergestellt?</a:t>
            </a:r>
          </a:p>
          <a:p>
            <a:r>
              <a:rPr lang="de-DE" dirty="0"/>
              <a:t>Wie wirken sich zu kleine Fenster aus, wie zu kleine Sequenznummernräume?</a:t>
            </a:r>
          </a:p>
          <a:p>
            <a:r>
              <a:rPr lang="de-DE" dirty="0"/>
              <a:t>Unter welchen Voraussetzungen genügt ein Zwei-Wege-Handschlag für einen Verbindungsaufbau?</a:t>
            </a:r>
          </a:p>
          <a:p>
            <a:r>
              <a:rPr lang="de-DE" dirty="0"/>
              <a:t>Warum ist für einen sicheren Verb.-Aufbau auf einer Transportschicht i.A. ein Drei-Wege-Handschlag erforderlich?</a:t>
            </a:r>
          </a:p>
          <a:p>
            <a:r>
              <a:rPr lang="de-DE" dirty="0"/>
              <a:t>Warum sollte ein Verbindungsabbau i.A. beidseitig geschehen?</a:t>
            </a:r>
          </a:p>
          <a:p>
            <a:r>
              <a:rPr lang="de-DE" dirty="0"/>
              <a:t>Was ist der Unterschied zwischen Flusssteuerung und Staukontrolle?</a:t>
            </a:r>
          </a:p>
        </p:txBody>
      </p:sp>
      <p:sp>
        <p:nvSpPr>
          <p:cNvPr id="4" name="Footer Placeholder 3"/>
          <p:cNvSpPr>
            <a:spLocks noGrp="1"/>
          </p:cNvSpPr>
          <p:nvPr>
            <p:ph type="ftr" sz="quarter" idx="11"/>
          </p:nvPr>
        </p:nvSpPr>
        <p:spPr/>
        <p:txBody>
          <a:bodyPr/>
          <a:lstStyle/>
          <a:p>
            <a:r>
              <a:rPr lang="de-DE"/>
              <a:t>Rechnernetze und verteilte Systeme                (Prof. Dr. D. Kranzlmüller)</a:t>
            </a:r>
          </a:p>
        </p:txBody>
      </p:sp>
      <p:sp>
        <p:nvSpPr>
          <p:cNvPr id="5" name="Slide Number Placeholder 4"/>
          <p:cNvSpPr>
            <a:spLocks noGrp="1"/>
          </p:cNvSpPr>
          <p:nvPr>
            <p:ph type="sldNum" sz="quarter" idx="12"/>
          </p:nvPr>
        </p:nvSpPr>
        <p:spPr/>
        <p:txBody>
          <a:bodyPr/>
          <a:lstStyle/>
          <a:p>
            <a:fld id="{62E63B0E-122E-4112-8AEA-022338C1FEFA}" type="slidenum">
              <a:rPr lang="de-DE" smtClean="0"/>
              <a:t>25</a:t>
            </a:fld>
            <a:endParaRPr lang="de-DE"/>
          </a:p>
        </p:txBody>
      </p:sp>
    </p:spTree>
    <p:extLst>
      <p:ext uri="{BB962C8B-B14F-4D97-AF65-F5344CB8AC3E}">
        <p14:creationId xmlns:p14="http://schemas.microsoft.com/office/powerpoint/2010/main" val="43434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Fragen zu Kapitel 3 (2/2)</a:t>
            </a:r>
          </a:p>
        </p:txBody>
      </p:sp>
      <p:sp>
        <p:nvSpPr>
          <p:cNvPr id="3" name="Content Placeholder 2"/>
          <p:cNvSpPr>
            <a:spLocks noGrp="1"/>
          </p:cNvSpPr>
          <p:nvPr>
            <p:ph idx="1"/>
          </p:nvPr>
        </p:nvSpPr>
        <p:spPr/>
        <p:txBody>
          <a:bodyPr>
            <a:normAutofit fontScale="85000" lnSpcReduction="20000"/>
          </a:bodyPr>
          <a:lstStyle/>
          <a:p>
            <a:r>
              <a:rPr lang="de-DE" dirty="0"/>
              <a:t>Wann ist es für eine Anwendung sinnvoll UDP zu verwenden?</a:t>
            </a:r>
          </a:p>
          <a:p>
            <a:r>
              <a:rPr lang="de-DE" dirty="0"/>
              <a:t>Wie sichert man für eine Anwendung, die über UDP läuft, trotzdem einen zuverlässigen Datentransfer?</a:t>
            </a:r>
          </a:p>
          <a:p>
            <a:r>
              <a:rPr lang="de-DE" dirty="0"/>
              <a:t>A sendet 2 TCP-Segmente (mit Sequenznummern 90 und 110) an B. </a:t>
            </a:r>
          </a:p>
          <a:p>
            <a:pPr lvl="1"/>
            <a:r>
              <a:rPr lang="de-DE" dirty="0"/>
              <a:t>Wie viele Daten enthält das erste Segment? Wie lang ist es insgesamt?</a:t>
            </a:r>
          </a:p>
          <a:p>
            <a:pPr lvl="1"/>
            <a:r>
              <a:rPr lang="de-DE" dirty="0"/>
              <a:t>Wie lautet die Quittungsnummer in der Bestätigung von B nach A, wenn nur das erste Segment verloren geht?</a:t>
            </a:r>
          </a:p>
          <a:p>
            <a:r>
              <a:rPr lang="de-DE" dirty="0"/>
              <a:t>Welche Mechanismen bietet TCP für eine zuverlässige Ende-zu-Ende Verbindung?</a:t>
            </a:r>
          </a:p>
          <a:p>
            <a:r>
              <a:rPr lang="de-DE" dirty="0"/>
              <a:t>Welches Transportprotokoll unterstützt ein Multiplexen von Anwendungen?</a:t>
            </a:r>
          </a:p>
        </p:txBody>
      </p:sp>
      <p:sp>
        <p:nvSpPr>
          <p:cNvPr id="4" name="Footer Placeholder 3"/>
          <p:cNvSpPr>
            <a:spLocks noGrp="1"/>
          </p:cNvSpPr>
          <p:nvPr>
            <p:ph type="ftr" sz="quarter" idx="11"/>
          </p:nvPr>
        </p:nvSpPr>
        <p:spPr/>
        <p:txBody>
          <a:bodyPr/>
          <a:lstStyle/>
          <a:p>
            <a:r>
              <a:rPr lang="de-DE"/>
              <a:t>Rechnernetze und verteilte Systeme                (Prof. Dr. D. Kranzlmüller)</a:t>
            </a:r>
          </a:p>
        </p:txBody>
      </p:sp>
      <p:sp>
        <p:nvSpPr>
          <p:cNvPr id="5" name="Slide Number Placeholder 4"/>
          <p:cNvSpPr>
            <a:spLocks noGrp="1"/>
          </p:cNvSpPr>
          <p:nvPr>
            <p:ph type="sldNum" sz="quarter" idx="12"/>
          </p:nvPr>
        </p:nvSpPr>
        <p:spPr/>
        <p:txBody>
          <a:bodyPr/>
          <a:lstStyle/>
          <a:p>
            <a:fld id="{62E63B0E-122E-4112-8AEA-022338C1FEFA}" type="slidenum">
              <a:rPr lang="de-DE" smtClean="0"/>
              <a:t>26</a:t>
            </a:fld>
            <a:endParaRPr lang="de-DE"/>
          </a:p>
        </p:txBody>
      </p:sp>
    </p:spTree>
    <p:extLst>
      <p:ext uri="{BB962C8B-B14F-4D97-AF65-F5344CB8AC3E}">
        <p14:creationId xmlns:p14="http://schemas.microsoft.com/office/powerpoint/2010/main" val="381875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BAA895-CBD4-4852-A16A-123B9E64D7D8}"/>
              </a:ext>
            </a:extLst>
          </p:cNvPr>
          <p:cNvSpPr>
            <a:spLocks noGrp="1"/>
          </p:cNvSpPr>
          <p:nvPr>
            <p:ph type="title"/>
          </p:nvPr>
        </p:nvSpPr>
        <p:spPr/>
        <p:txBody>
          <a:bodyPr/>
          <a:lstStyle/>
          <a:p>
            <a:r>
              <a:rPr lang="de-DE" dirty="0"/>
              <a:t>Kapitel 4</a:t>
            </a:r>
            <a:endParaRPr lang="en-US" dirty="0"/>
          </a:p>
        </p:txBody>
      </p:sp>
      <p:sp>
        <p:nvSpPr>
          <p:cNvPr id="3" name="Textplatzhalter 2">
            <a:extLst>
              <a:ext uri="{FF2B5EF4-FFF2-40B4-BE49-F238E27FC236}">
                <a16:creationId xmlns:a16="http://schemas.microsoft.com/office/drawing/2014/main" id="{81880DDC-7A35-439C-AC91-986C301AD894}"/>
              </a:ext>
            </a:extLst>
          </p:cNvPr>
          <p:cNvSpPr>
            <a:spLocks noGrp="1"/>
          </p:cNvSpPr>
          <p:nvPr>
            <p:ph type="body" idx="1"/>
          </p:nvPr>
        </p:nvSpPr>
        <p:spPr/>
        <p:txBody>
          <a:bodyPr/>
          <a:lstStyle/>
          <a:p>
            <a:r>
              <a:rPr lang="de-DE" dirty="0"/>
              <a:t>Vermittlungsschicht</a:t>
            </a:r>
            <a:endParaRPr lang="en-US" dirty="0"/>
          </a:p>
        </p:txBody>
      </p:sp>
      <p:sp>
        <p:nvSpPr>
          <p:cNvPr id="4" name="Fußzeilenplatzhalter 3">
            <a:extLst>
              <a:ext uri="{FF2B5EF4-FFF2-40B4-BE49-F238E27FC236}">
                <a16:creationId xmlns:a16="http://schemas.microsoft.com/office/drawing/2014/main" id="{F7A231F6-B7A6-4319-85D5-4AD8C5B26370}"/>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0EACFF02-C320-4CC6-8D28-1EB399527F00}"/>
              </a:ext>
            </a:extLst>
          </p:cNvPr>
          <p:cNvSpPr>
            <a:spLocks noGrp="1"/>
          </p:cNvSpPr>
          <p:nvPr>
            <p:ph type="sldNum" sz="quarter" idx="12"/>
          </p:nvPr>
        </p:nvSpPr>
        <p:spPr/>
        <p:txBody>
          <a:bodyPr/>
          <a:lstStyle/>
          <a:p>
            <a:fld id="{62E63B0E-122E-4112-8AEA-022338C1FEFA}" type="slidenum">
              <a:rPr lang="de-DE" smtClean="0"/>
              <a:t>27</a:t>
            </a:fld>
            <a:endParaRPr lang="de-DE"/>
          </a:p>
        </p:txBody>
      </p:sp>
    </p:spTree>
    <p:extLst>
      <p:ext uri="{BB962C8B-B14F-4D97-AF65-F5344CB8AC3E}">
        <p14:creationId xmlns:p14="http://schemas.microsoft.com/office/powerpoint/2010/main" val="1516373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A4D47-701E-4D76-BE39-618333995956}"/>
              </a:ext>
            </a:extLst>
          </p:cNvPr>
          <p:cNvSpPr>
            <a:spLocks noGrp="1"/>
          </p:cNvSpPr>
          <p:nvPr>
            <p:ph type="title"/>
          </p:nvPr>
        </p:nvSpPr>
        <p:spPr/>
        <p:txBody>
          <a:bodyPr/>
          <a:lstStyle/>
          <a:p>
            <a:r>
              <a:rPr lang="de-DE" dirty="0"/>
              <a:t>OSI Layer 3 – Fragen Kapitel 4</a:t>
            </a:r>
          </a:p>
        </p:txBody>
      </p:sp>
      <p:sp>
        <p:nvSpPr>
          <p:cNvPr id="3" name="Inhaltsplatzhalter 2">
            <a:extLst>
              <a:ext uri="{FF2B5EF4-FFF2-40B4-BE49-F238E27FC236}">
                <a16:creationId xmlns:a16="http://schemas.microsoft.com/office/drawing/2014/main" id="{8EF22EC4-9A5A-4FF9-AAD5-CB9E3C642FCC}"/>
              </a:ext>
            </a:extLst>
          </p:cNvPr>
          <p:cNvSpPr>
            <a:spLocks noGrp="1"/>
          </p:cNvSpPr>
          <p:nvPr>
            <p:ph idx="1"/>
          </p:nvPr>
        </p:nvSpPr>
        <p:spPr/>
        <p:txBody>
          <a:bodyPr>
            <a:normAutofit fontScale="85000" lnSpcReduction="10000"/>
          </a:bodyPr>
          <a:lstStyle/>
          <a:p>
            <a:pPr marL="514350" indent="-514350">
              <a:lnSpc>
                <a:spcPct val="120000"/>
              </a:lnSpc>
              <a:buAutoNum type="arabicPeriod"/>
            </a:pPr>
            <a:r>
              <a:rPr lang="de-DE" sz="2400" b="1" dirty="0"/>
              <a:t>Warum war es sinnvoll, im Internet RIP durch OSPF abzulösen?</a:t>
            </a:r>
            <a:br>
              <a:rPr lang="de-DE" sz="2400" b="1" dirty="0"/>
            </a:br>
            <a:r>
              <a:rPr lang="de-DE" sz="2400" dirty="0"/>
              <a:t>A: </a:t>
            </a:r>
            <a:r>
              <a:rPr lang="de-DE" sz="2400" b="1" dirty="0"/>
              <a:t>	</a:t>
            </a:r>
            <a:r>
              <a:rPr lang="de-DE" sz="2400" dirty="0"/>
              <a:t>Siehe Link State vs. Distanzvektor, insb. Informationsaustausch </a:t>
            </a:r>
            <a:br>
              <a:rPr lang="de-DE" sz="2400" dirty="0"/>
            </a:br>
            <a:r>
              <a:rPr lang="de-DE" sz="2400" dirty="0"/>
              <a:t>	bei Änderungen in Topologie</a:t>
            </a:r>
            <a:endParaRPr lang="de-DE" sz="2400" b="1" dirty="0"/>
          </a:p>
          <a:p>
            <a:pPr marL="514350" indent="-514350">
              <a:lnSpc>
                <a:spcPct val="120000"/>
              </a:lnSpc>
              <a:buAutoNum type="arabicPeriod"/>
            </a:pPr>
            <a:r>
              <a:rPr lang="de-DE" sz="2400" b="1" dirty="0"/>
              <a:t>Was ist der Kernalgorithmus bei Link State Routing?</a:t>
            </a:r>
            <a:br>
              <a:rPr lang="de-DE" sz="2400" b="1" dirty="0"/>
            </a:br>
            <a:r>
              <a:rPr lang="de-DE" sz="2400" dirty="0"/>
              <a:t>A: 	Dijkstra</a:t>
            </a:r>
          </a:p>
          <a:p>
            <a:pPr marL="514350" indent="-514350">
              <a:lnSpc>
                <a:spcPct val="120000"/>
              </a:lnSpc>
              <a:buAutoNum type="arabicPeriod"/>
            </a:pPr>
            <a:r>
              <a:rPr lang="de-DE" sz="2400" b="1" dirty="0"/>
              <a:t>In welchen Fällen ist </a:t>
            </a:r>
            <a:r>
              <a:rPr lang="de-DE" sz="2400" b="1" dirty="0" err="1"/>
              <a:t>Flooding</a:t>
            </a:r>
            <a:r>
              <a:rPr lang="de-DE" sz="2400" b="1" dirty="0"/>
              <a:t> ein sinnvolles Verfahren?</a:t>
            </a:r>
            <a:br>
              <a:rPr lang="de-DE" sz="2400" b="1" dirty="0"/>
            </a:br>
            <a:r>
              <a:rPr lang="de-DE" sz="2400" dirty="0"/>
              <a:t>A: 	Bei kleinen Netzen und wenn robustes Verhalten gefordert ist</a:t>
            </a:r>
          </a:p>
          <a:p>
            <a:pPr marL="514350" indent="-514350">
              <a:lnSpc>
                <a:spcPct val="120000"/>
              </a:lnSpc>
              <a:buAutoNum type="arabicPeriod"/>
            </a:pPr>
            <a:r>
              <a:rPr lang="de-DE" sz="2400" b="1" dirty="0"/>
              <a:t>Nennen Sie Kostenfunktionen, die dem Optimalitätskriterium genügen.</a:t>
            </a:r>
            <a:br>
              <a:rPr lang="de-DE" sz="2400" b="1" dirty="0"/>
            </a:br>
            <a:r>
              <a:rPr lang="de-DE" sz="2400" dirty="0"/>
              <a:t>A: 	Prinzipiell beliebige Kombination aus Gütekennzahlen </a:t>
            </a:r>
            <a:br>
              <a:rPr lang="de-DE" sz="2400" dirty="0"/>
            </a:br>
            <a:r>
              <a:rPr lang="de-DE" sz="2400" dirty="0"/>
              <a:t>	wie Latenz, Durchsatz, Kapazität, … denkbar</a:t>
            </a:r>
          </a:p>
        </p:txBody>
      </p:sp>
      <p:sp>
        <p:nvSpPr>
          <p:cNvPr id="4" name="Fußzeilenplatzhalter 3">
            <a:extLst>
              <a:ext uri="{FF2B5EF4-FFF2-40B4-BE49-F238E27FC236}">
                <a16:creationId xmlns:a16="http://schemas.microsoft.com/office/drawing/2014/main" id="{BC773745-030C-40E8-AA95-6DC5D67B54DB}"/>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D0FA0B05-0810-44DD-B965-9E376B58C758}"/>
              </a:ext>
            </a:extLst>
          </p:cNvPr>
          <p:cNvSpPr>
            <a:spLocks noGrp="1"/>
          </p:cNvSpPr>
          <p:nvPr>
            <p:ph type="sldNum" sz="quarter" idx="12"/>
          </p:nvPr>
        </p:nvSpPr>
        <p:spPr/>
        <p:txBody>
          <a:bodyPr/>
          <a:lstStyle/>
          <a:p>
            <a:fld id="{62E63B0E-122E-4112-8AEA-022338C1FEFA}" type="slidenum">
              <a:rPr lang="de-DE" smtClean="0"/>
              <a:t>28</a:t>
            </a:fld>
            <a:endParaRPr lang="de-DE"/>
          </a:p>
        </p:txBody>
      </p:sp>
    </p:spTree>
    <p:extLst>
      <p:ext uri="{BB962C8B-B14F-4D97-AF65-F5344CB8AC3E}">
        <p14:creationId xmlns:p14="http://schemas.microsoft.com/office/powerpoint/2010/main" val="1324186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A4D47-701E-4D76-BE39-618333995956}"/>
              </a:ext>
            </a:extLst>
          </p:cNvPr>
          <p:cNvSpPr>
            <a:spLocks noGrp="1"/>
          </p:cNvSpPr>
          <p:nvPr>
            <p:ph type="title"/>
          </p:nvPr>
        </p:nvSpPr>
        <p:spPr/>
        <p:txBody>
          <a:bodyPr/>
          <a:lstStyle/>
          <a:p>
            <a:r>
              <a:rPr lang="de-DE" dirty="0"/>
              <a:t>OSI Layer 3 – Fragen Kapitel 4</a:t>
            </a:r>
          </a:p>
        </p:txBody>
      </p:sp>
      <p:sp>
        <p:nvSpPr>
          <p:cNvPr id="3" name="Inhaltsplatzhalter 2">
            <a:extLst>
              <a:ext uri="{FF2B5EF4-FFF2-40B4-BE49-F238E27FC236}">
                <a16:creationId xmlns:a16="http://schemas.microsoft.com/office/drawing/2014/main" id="{8EF22EC4-9A5A-4FF9-AAD5-CB9E3C642FCC}"/>
              </a:ext>
            </a:extLst>
          </p:cNvPr>
          <p:cNvSpPr>
            <a:spLocks noGrp="1"/>
          </p:cNvSpPr>
          <p:nvPr>
            <p:ph idx="1"/>
          </p:nvPr>
        </p:nvSpPr>
        <p:spPr/>
        <p:txBody>
          <a:bodyPr>
            <a:normAutofit/>
          </a:bodyPr>
          <a:lstStyle/>
          <a:p>
            <a:pPr marL="514350" indent="-514350">
              <a:lnSpc>
                <a:spcPct val="120000"/>
              </a:lnSpc>
              <a:buFont typeface="+mj-lt"/>
              <a:buAutoNum type="arabicPeriod" startAt="5"/>
            </a:pPr>
            <a:r>
              <a:rPr lang="de-DE" sz="2400" b="1" dirty="0"/>
              <a:t>Was versteht man unter autonomen Systemen?</a:t>
            </a:r>
            <a:br>
              <a:rPr lang="de-DE" sz="2400" dirty="0"/>
            </a:br>
            <a:r>
              <a:rPr lang="de-DE" sz="2400" dirty="0"/>
              <a:t>A: 	Eigenständig verwaltete Gruppe von Netzen</a:t>
            </a:r>
            <a:br>
              <a:rPr lang="de-DE" sz="2400" dirty="0"/>
            </a:br>
            <a:r>
              <a:rPr lang="de-DE" sz="2400" dirty="0"/>
              <a:t>	wie LRZ / MWN</a:t>
            </a:r>
            <a:br>
              <a:rPr lang="de-DE" sz="2400" dirty="0"/>
            </a:br>
            <a:r>
              <a:rPr lang="de-DE" sz="2400" dirty="0"/>
              <a:t>	Gegenfragen: IGP vs. EGP? Warum müssen AS</a:t>
            </a:r>
            <a:br>
              <a:rPr lang="de-DE" sz="2400" dirty="0"/>
            </a:br>
            <a:r>
              <a:rPr lang="de-DE" sz="2400" dirty="0"/>
              <a:t>	registriert/genehmigt werden?</a:t>
            </a:r>
          </a:p>
          <a:p>
            <a:pPr marL="514350" indent="-514350">
              <a:lnSpc>
                <a:spcPct val="120000"/>
              </a:lnSpc>
              <a:buFont typeface="+mj-lt"/>
              <a:buAutoNum type="arabicPeriod" startAt="5"/>
            </a:pPr>
            <a:r>
              <a:rPr lang="de-DE" sz="2400" b="1" dirty="0"/>
              <a:t>Neuere BGP-Versionen unterstützen CIDR. Welcher Vorteil ergibt sich daraus?</a:t>
            </a:r>
            <a:br>
              <a:rPr lang="de-DE" sz="2000" b="1" dirty="0"/>
            </a:br>
            <a:r>
              <a:rPr lang="de-DE" sz="2000" dirty="0"/>
              <a:t>A: Ohne CIDR nur klassenbasiertes Routing (A, B, C)</a:t>
            </a:r>
          </a:p>
          <a:p>
            <a:pPr lvl="1">
              <a:lnSpc>
                <a:spcPct val="120000"/>
              </a:lnSpc>
            </a:pPr>
            <a:r>
              <a:rPr lang="de-DE" sz="2000" dirty="0"/>
              <a:t>Höhere Flexibilität auch auf AS-Ebene</a:t>
            </a:r>
          </a:p>
        </p:txBody>
      </p:sp>
      <p:sp>
        <p:nvSpPr>
          <p:cNvPr id="4" name="Fußzeilenplatzhalter 3">
            <a:extLst>
              <a:ext uri="{FF2B5EF4-FFF2-40B4-BE49-F238E27FC236}">
                <a16:creationId xmlns:a16="http://schemas.microsoft.com/office/drawing/2014/main" id="{BC773745-030C-40E8-AA95-6DC5D67B54DB}"/>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D0FA0B05-0810-44DD-B965-9E376B58C758}"/>
              </a:ext>
            </a:extLst>
          </p:cNvPr>
          <p:cNvSpPr>
            <a:spLocks noGrp="1"/>
          </p:cNvSpPr>
          <p:nvPr>
            <p:ph type="sldNum" sz="quarter" idx="12"/>
          </p:nvPr>
        </p:nvSpPr>
        <p:spPr/>
        <p:txBody>
          <a:bodyPr/>
          <a:lstStyle/>
          <a:p>
            <a:fld id="{62E63B0E-122E-4112-8AEA-022338C1FEFA}" type="slidenum">
              <a:rPr lang="de-DE" smtClean="0"/>
              <a:t>29</a:t>
            </a:fld>
            <a:endParaRPr lang="de-DE"/>
          </a:p>
        </p:txBody>
      </p:sp>
    </p:spTree>
    <p:extLst>
      <p:ext uri="{BB962C8B-B14F-4D97-AF65-F5344CB8AC3E}">
        <p14:creationId xmlns:p14="http://schemas.microsoft.com/office/powerpoint/2010/main" val="3866294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D9D519-7A7C-404D-9374-65BEA34DCEDC}"/>
              </a:ext>
            </a:extLst>
          </p:cNvPr>
          <p:cNvSpPr>
            <a:spLocks noGrp="1"/>
          </p:cNvSpPr>
          <p:nvPr>
            <p:ph type="title"/>
          </p:nvPr>
        </p:nvSpPr>
        <p:spPr/>
        <p:txBody>
          <a:bodyPr/>
          <a:lstStyle/>
          <a:p>
            <a:r>
              <a:rPr lang="de-DE" dirty="0"/>
              <a:t>Kapitel 1</a:t>
            </a:r>
            <a:endParaRPr lang="en-US" dirty="0"/>
          </a:p>
        </p:txBody>
      </p:sp>
      <p:sp>
        <p:nvSpPr>
          <p:cNvPr id="3" name="Textplatzhalter 2">
            <a:extLst>
              <a:ext uri="{FF2B5EF4-FFF2-40B4-BE49-F238E27FC236}">
                <a16:creationId xmlns:a16="http://schemas.microsoft.com/office/drawing/2014/main" id="{965DA243-3AF5-40B1-857F-E073440EEEE0}"/>
              </a:ext>
            </a:extLst>
          </p:cNvPr>
          <p:cNvSpPr>
            <a:spLocks noGrp="1"/>
          </p:cNvSpPr>
          <p:nvPr>
            <p:ph type="body" idx="1"/>
          </p:nvPr>
        </p:nvSpPr>
        <p:spPr/>
        <p:txBody>
          <a:bodyPr/>
          <a:lstStyle/>
          <a:p>
            <a:r>
              <a:rPr lang="de-DE" dirty="0"/>
              <a:t>Allgemeine Fragen und Grundlagen</a:t>
            </a:r>
            <a:endParaRPr lang="en-US" dirty="0"/>
          </a:p>
        </p:txBody>
      </p:sp>
      <p:sp>
        <p:nvSpPr>
          <p:cNvPr id="4" name="Fußzeilenplatzhalter 3">
            <a:extLst>
              <a:ext uri="{FF2B5EF4-FFF2-40B4-BE49-F238E27FC236}">
                <a16:creationId xmlns:a16="http://schemas.microsoft.com/office/drawing/2014/main" id="{87BAE6AB-4F8D-4834-A8DC-9ED801022EBB}"/>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24D755F2-DD29-4E47-B77A-0E42A876DAA7}"/>
              </a:ext>
            </a:extLst>
          </p:cNvPr>
          <p:cNvSpPr>
            <a:spLocks noGrp="1"/>
          </p:cNvSpPr>
          <p:nvPr>
            <p:ph type="sldNum" sz="quarter" idx="12"/>
          </p:nvPr>
        </p:nvSpPr>
        <p:spPr/>
        <p:txBody>
          <a:bodyPr/>
          <a:lstStyle/>
          <a:p>
            <a:fld id="{62E63B0E-122E-4112-8AEA-022338C1FEFA}" type="slidenum">
              <a:rPr lang="de-DE" smtClean="0"/>
              <a:t>3</a:t>
            </a:fld>
            <a:endParaRPr lang="de-DE"/>
          </a:p>
        </p:txBody>
      </p:sp>
    </p:spTree>
    <p:extLst>
      <p:ext uri="{BB962C8B-B14F-4D97-AF65-F5344CB8AC3E}">
        <p14:creationId xmlns:p14="http://schemas.microsoft.com/office/powerpoint/2010/main" val="3415295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60FFD0-F619-4A49-9B5C-A44C51B98581}"/>
              </a:ext>
            </a:extLst>
          </p:cNvPr>
          <p:cNvSpPr>
            <a:spLocks noGrp="1"/>
          </p:cNvSpPr>
          <p:nvPr>
            <p:ph type="title"/>
          </p:nvPr>
        </p:nvSpPr>
        <p:spPr/>
        <p:txBody>
          <a:bodyPr/>
          <a:lstStyle/>
          <a:p>
            <a:r>
              <a:rPr lang="de-DE" dirty="0"/>
              <a:t>Kapitel 5</a:t>
            </a:r>
            <a:endParaRPr lang="en-US" dirty="0"/>
          </a:p>
        </p:txBody>
      </p:sp>
      <p:sp>
        <p:nvSpPr>
          <p:cNvPr id="3" name="Textplatzhalter 2">
            <a:extLst>
              <a:ext uri="{FF2B5EF4-FFF2-40B4-BE49-F238E27FC236}">
                <a16:creationId xmlns:a16="http://schemas.microsoft.com/office/drawing/2014/main" id="{911ABE4C-2C6B-4D83-9942-FAD25187C52C}"/>
              </a:ext>
            </a:extLst>
          </p:cNvPr>
          <p:cNvSpPr>
            <a:spLocks noGrp="1"/>
          </p:cNvSpPr>
          <p:nvPr>
            <p:ph type="body" idx="1"/>
          </p:nvPr>
        </p:nvSpPr>
        <p:spPr/>
        <p:txBody>
          <a:bodyPr/>
          <a:lstStyle/>
          <a:p>
            <a:r>
              <a:rPr lang="de-DE" dirty="0"/>
              <a:t>Hardwarenahe Schichten</a:t>
            </a:r>
            <a:endParaRPr lang="en-US" dirty="0"/>
          </a:p>
        </p:txBody>
      </p:sp>
      <p:sp>
        <p:nvSpPr>
          <p:cNvPr id="4" name="Fußzeilenplatzhalter 3">
            <a:extLst>
              <a:ext uri="{FF2B5EF4-FFF2-40B4-BE49-F238E27FC236}">
                <a16:creationId xmlns:a16="http://schemas.microsoft.com/office/drawing/2014/main" id="{13CF05AE-2A20-4C66-A8D9-6CC2D771DBD4}"/>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FC1471F4-F94D-4D36-971F-CF4CCD3B3471}"/>
              </a:ext>
            </a:extLst>
          </p:cNvPr>
          <p:cNvSpPr>
            <a:spLocks noGrp="1"/>
          </p:cNvSpPr>
          <p:nvPr>
            <p:ph type="sldNum" sz="quarter" idx="12"/>
          </p:nvPr>
        </p:nvSpPr>
        <p:spPr/>
        <p:txBody>
          <a:bodyPr/>
          <a:lstStyle/>
          <a:p>
            <a:fld id="{62E63B0E-122E-4112-8AEA-022338C1FEFA}" type="slidenum">
              <a:rPr lang="de-DE" smtClean="0"/>
              <a:t>30</a:t>
            </a:fld>
            <a:endParaRPr lang="de-DE"/>
          </a:p>
        </p:txBody>
      </p:sp>
    </p:spTree>
    <p:extLst>
      <p:ext uri="{BB962C8B-B14F-4D97-AF65-F5344CB8AC3E}">
        <p14:creationId xmlns:p14="http://schemas.microsoft.com/office/powerpoint/2010/main" val="153075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092CD5-CB96-4E88-8FB7-236793E3ADB0}"/>
              </a:ext>
            </a:extLst>
          </p:cNvPr>
          <p:cNvSpPr>
            <a:spLocks noGrp="1"/>
          </p:cNvSpPr>
          <p:nvPr>
            <p:ph type="title"/>
          </p:nvPr>
        </p:nvSpPr>
        <p:spPr/>
        <p:txBody>
          <a:bodyPr/>
          <a:lstStyle/>
          <a:p>
            <a:r>
              <a:rPr lang="de-DE" dirty="0" err="1"/>
              <a:t>Wdh</a:t>
            </a:r>
            <a:r>
              <a:rPr lang="de-DE" dirty="0"/>
              <a:t>: Modulation</a:t>
            </a:r>
            <a:endParaRPr lang="en-US" dirty="0"/>
          </a:p>
        </p:txBody>
      </p:sp>
      <p:sp>
        <p:nvSpPr>
          <p:cNvPr id="3" name="Fußzeilenplatzhalter 2">
            <a:extLst>
              <a:ext uri="{FF2B5EF4-FFF2-40B4-BE49-F238E27FC236}">
                <a16:creationId xmlns:a16="http://schemas.microsoft.com/office/drawing/2014/main" id="{8B891B66-FBCF-448B-A7EA-C1F047D82923}"/>
              </a:ext>
            </a:extLst>
          </p:cNvPr>
          <p:cNvSpPr>
            <a:spLocks noGrp="1"/>
          </p:cNvSpPr>
          <p:nvPr>
            <p:ph type="ftr" sz="quarter" idx="11"/>
          </p:nvPr>
        </p:nvSpPr>
        <p:spPr/>
        <p:txBody>
          <a:bodyPr/>
          <a:lstStyle/>
          <a:p>
            <a:r>
              <a:rPr lang="de-DE"/>
              <a:t>Rechnernetze und verteilte Systeme                (Prof. Dr. D. Kranzlmüller)</a:t>
            </a:r>
          </a:p>
        </p:txBody>
      </p:sp>
      <p:sp>
        <p:nvSpPr>
          <p:cNvPr id="4" name="Foliennummernplatzhalter 3">
            <a:extLst>
              <a:ext uri="{FF2B5EF4-FFF2-40B4-BE49-F238E27FC236}">
                <a16:creationId xmlns:a16="http://schemas.microsoft.com/office/drawing/2014/main" id="{4D7180AC-050C-4CA7-AC20-6A31F126C3F1}"/>
              </a:ext>
            </a:extLst>
          </p:cNvPr>
          <p:cNvSpPr>
            <a:spLocks noGrp="1"/>
          </p:cNvSpPr>
          <p:nvPr>
            <p:ph type="sldNum" sz="quarter" idx="12"/>
          </p:nvPr>
        </p:nvSpPr>
        <p:spPr/>
        <p:txBody>
          <a:bodyPr/>
          <a:lstStyle/>
          <a:p>
            <a:fld id="{62E63B0E-122E-4112-8AEA-022338C1FEFA}" type="slidenum">
              <a:rPr lang="de-DE" smtClean="0"/>
              <a:t>31</a:t>
            </a:fld>
            <a:endParaRPr lang="de-DE"/>
          </a:p>
        </p:txBody>
      </p:sp>
      <p:grpSp>
        <p:nvGrpSpPr>
          <p:cNvPr id="9" name="Gruppieren 8">
            <a:extLst>
              <a:ext uri="{FF2B5EF4-FFF2-40B4-BE49-F238E27FC236}">
                <a16:creationId xmlns:a16="http://schemas.microsoft.com/office/drawing/2014/main" id="{49E42D51-2A85-453B-A2A1-DD0D2C59DC62}"/>
              </a:ext>
            </a:extLst>
          </p:cNvPr>
          <p:cNvGrpSpPr/>
          <p:nvPr/>
        </p:nvGrpSpPr>
        <p:grpSpPr>
          <a:xfrm>
            <a:off x="1018116" y="1690689"/>
            <a:ext cx="6407253" cy="4119707"/>
            <a:chOff x="628649" y="2238488"/>
            <a:chExt cx="6407253" cy="4119707"/>
          </a:xfrm>
        </p:grpSpPr>
        <p:pic>
          <p:nvPicPr>
            <p:cNvPr id="5" name="Content Placeholder 5">
              <a:extLst>
                <a:ext uri="{FF2B5EF4-FFF2-40B4-BE49-F238E27FC236}">
                  <a16:creationId xmlns:a16="http://schemas.microsoft.com/office/drawing/2014/main" id="{9297F8DE-D4AE-48DD-B0BD-1F909D72A8D3}"/>
                </a:ext>
              </a:extLst>
            </p:cNvPr>
            <p:cNvPicPr>
              <a:picLocks noChangeAspect="1"/>
            </p:cNvPicPr>
            <p:nvPr/>
          </p:nvPicPr>
          <p:blipFill>
            <a:blip r:embed="rId2"/>
            <a:stretch>
              <a:fillRect/>
            </a:stretch>
          </p:blipFill>
          <p:spPr>
            <a:xfrm>
              <a:off x="2281666" y="2238488"/>
              <a:ext cx="4754236" cy="4119707"/>
            </a:xfrm>
            <a:prstGeom prst="rect">
              <a:avLst/>
            </a:prstGeom>
          </p:spPr>
        </p:pic>
        <p:sp>
          <p:nvSpPr>
            <p:cNvPr id="6" name="TextBox 6">
              <a:extLst>
                <a:ext uri="{FF2B5EF4-FFF2-40B4-BE49-F238E27FC236}">
                  <a16:creationId xmlns:a16="http://schemas.microsoft.com/office/drawing/2014/main" id="{B0E071DD-337B-4B77-8028-99A65DE340E8}"/>
                </a:ext>
              </a:extLst>
            </p:cNvPr>
            <p:cNvSpPr txBox="1"/>
            <p:nvPr/>
          </p:nvSpPr>
          <p:spPr>
            <a:xfrm>
              <a:off x="628650" y="3095446"/>
              <a:ext cx="1653017" cy="830997"/>
            </a:xfrm>
            <a:prstGeom prst="rect">
              <a:avLst/>
            </a:prstGeom>
            <a:noFill/>
          </p:spPr>
          <p:txBody>
            <a:bodyPr wrap="none" rtlCol="0">
              <a:spAutoFit/>
            </a:bodyPr>
            <a:lstStyle/>
            <a:p>
              <a:r>
                <a:rPr lang="de-DE" sz="2400" dirty="0"/>
                <a:t>Amplituden</a:t>
              </a:r>
            </a:p>
            <a:p>
              <a:r>
                <a:rPr lang="de-DE" sz="2400" dirty="0"/>
                <a:t>Modulation</a:t>
              </a:r>
            </a:p>
          </p:txBody>
        </p:sp>
        <p:sp>
          <p:nvSpPr>
            <p:cNvPr id="7" name="TextBox 8">
              <a:extLst>
                <a:ext uri="{FF2B5EF4-FFF2-40B4-BE49-F238E27FC236}">
                  <a16:creationId xmlns:a16="http://schemas.microsoft.com/office/drawing/2014/main" id="{B2AC81D1-833D-4043-81A6-A630F7DDF1C6}"/>
                </a:ext>
              </a:extLst>
            </p:cNvPr>
            <p:cNvSpPr txBox="1"/>
            <p:nvPr/>
          </p:nvSpPr>
          <p:spPr>
            <a:xfrm>
              <a:off x="628650" y="4280701"/>
              <a:ext cx="1653017" cy="830997"/>
            </a:xfrm>
            <a:prstGeom prst="rect">
              <a:avLst/>
            </a:prstGeom>
            <a:noFill/>
          </p:spPr>
          <p:txBody>
            <a:bodyPr wrap="none" rtlCol="0">
              <a:spAutoFit/>
            </a:bodyPr>
            <a:lstStyle/>
            <a:p>
              <a:r>
                <a:rPr lang="de-DE" sz="2400" dirty="0"/>
                <a:t>Frequenz</a:t>
              </a:r>
            </a:p>
            <a:p>
              <a:r>
                <a:rPr lang="de-DE" sz="2400" dirty="0"/>
                <a:t>Modulation</a:t>
              </a:r>
            </a:p>
          </p:txBody>
        </p:sp>
        <p:sp>
          <p:nvSpPr>
            <p:cNvPr id="8" name="TextBox 9">
              <a:extLst>
                <a:ext uri="{FF2B5EF4-FFF2-40B4-BE49-F238E27FC236}">
                  <a16:creationId xmlns:a16="http://schemas.microsoft.com/office/drawing/2014/main" id="{9920372F-64F4-42DC-9208-7C685C2379F4}"/>
                </a:ext>
              </a:extLst>
            </p:cNvPr>
            <p:cNvSpPr txBox="1"/>
            <p:nvPr/>
          </p:nvSpPr>
          <p:spPr>
            <a:xfrm>
              <a:off x="628649" y="5445512"/>
              <a:ext cx="1653017" cy="830997"/>
            </a:xfrm>
            <a:prstGeom prst="rect">
              <a:avLst/>
            </a:prstGeom>
            <a:noFill/>
          </p:spPr>
          <p:txBody>
            <a:bodyPr wrap="none" rtlCol="0">
              <a:spAutoFit/>
            </a:bodyPr>
            <a:lstStyle/>
            <a:p>
              <a:r>
                <a:rPr lang="de-DE" sz="2400" dirty="0"/>
                <a:t>Phasen</a:t>
              </a:r>
            </a:p>
            <a:p>
              <a:r>
                <a:rPr lang="de-DE" sz="2400" dirty="0"/>
                <a:t>Modulation</a:t>
              </a:r>
            </a:p>
          </p:txBody>
        </p:sp>
      </p:grpSp>
    </p:spTree>
    <p:extLst>
      <p:ext uri="{BB962C8B-B14F-4D97-AF65-F5344CB8AC3E}">
        <p14:creationId xmlns:p14="http://schemas.microsoft.com/office/powerpoint/2010/main" val="3848880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dirty="0" err="1"/>
              <a:t>Wdh</a:t>
            </a:r>
            <a:r>
              <a:rPr lang="de-DE" dirty="0"/>
              <a:t>: Abtastung</a:t>
            </a:r>
          </a:p>
        </p:txBody>
      </p:sp>
      <p:sp>
        <p:nvSpPr>
          <p:cNvPr id="4" name="Footer Placeholder 3"/>
          <p:cNvSpPr>
            <a:spLocks noGrp="1"/>
          </p:cNvSpPr>
          <p:nvPr>
            <p:ph type="ftr" sz="quarter" idx="11"/>
          </p:nvPr>
        </p:nvSpPr>
        <p:spPr/>
        <p:txBody>
          <a:bodyPr/>
          <a:lstStyle/>
          <a:p>
            <a:r>
              <a:rPr lang="de-DE"/>
              <a:t>Rechnernetze und verteilte Systeme                (Prof. Dr. D. Kranzlmüller)</a:t>
            </a:r>
          </a:p>
        </p:txBody>
      </p:sp>
      <p:sp>
        <p:nvSpPr>
          <p:cNvPr id="5" name="Slide Number Placeholder 4"/>
          <p:cNvSpPr>
            <a:spLocks noGrp="1"/>
          </p:cNvSpPr>
          <p:nvPr>
            <p:ph type="sldNum" sz="quarter" idx="12"/>
          </p:nvPr>
        </p:nvSpPr>
        <p:spPr/>
        <p:txBody>
          <a:bodyPr/>
          <a:lstStyle/>
          <a:p>
            <a:fld id="{62E63B0E-122E-4112-8AEA-022338C1FEFA}" type="slidenum">
              <a:rPr lang="de-DE" smtClean="0"/>
              <a:t>32</a:t>
            </a:fld>
            <a:endParaRPr lang="de-DE"/>
          </a:p>
        </p:txBody>
      </p:sp>
      <p:grpSp>
        <p:nvGrpSpPr>
          <p:cNvPr id="7" name="Gruppierung 160"/>
          <p:cNvGrpSpPr/>
          <p:nvPr/>
        </p:nvGrpSpPr>
        <p:grpSpPr>
          <a:xfrm>
            <a:off x="1916614" y="2446597"/>
            <a:ext cx="4194745" cy="1907913"/>
            <a:chOff x="562941" y="3318586"/>
            <a:chExt cx="4194745" cy="1907913"/>
          </a:xfrm>
        </p:grpSpPr>
        <p:sp>
          <p:nvSpPr>
            <p:cNvPr id="8" name="Rechteck 76"/>
            <p:cNvSpPr/>
            <p:nvPr/>
          </p:nvSpPr>
          <p:spPr>
            <a:xfrm>
              <a:off x="573020" y="3852933"/>
              <a:ext cx="1154910" cy="274754"/>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1"/>
            <p:cNvSpPr/>
            <p:nvPr/>
          </p:nvSpPr>
          <p:spPr>
            <a:xfrm rot="5400000">
              <a:off x="1691376" y="3889487"/>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84"/>
            <p:cNvSpPr/>
            <p:nvPr/>
          </p:nvSpPr>
          <p:spPr>
            <a:xfrm rot="5400000">
              <a:off x="1892971" y="3889487"/>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85"/>
            <p:cNvSpPr/>
            <p:nvPr/>
          </p:nvSpPr>
          <p:spPr>
            <a:xfrm rot="5400000">
              <a:off x="2094566" y="3889487"/>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86"/>
            <p:cNvSpPr/>
            <p:nvPr/>
          </p:nvSpPr>
          <p:spPr>
            <a:xfrm rot="5400000">
              <a:off x="2296161" y="3889487"/>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87"/>
            <p:cNvSpPr/>
            <p:nvPr/>
          </p:nvSpPr>
          <p:spPr>
            <a:xfrm rot="5400000">
              <a:off x="2497756" y="3889487"/>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89"/>
            <p:cNvSpPr/>
            <p:nvPr/>
          </p:nvSpPr>
          <p:spPr>
            <a:xfrm>
              <a:off x="2735905" y="3852882"/>
              <a:ext cx="1545694" cy="274754"/>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90"/>
            <p:cNvSpPr/>
            <p:nvPr/>
          </p:nvSpPr>
          <p:spPr>
            <a:xfrm>
              <a:off x="573020" y="4127636"/>
              <a:ext cx="1154910" cy="274754"/>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91"/>
            <p:cNvSpPr/>
            <p:nvPr/>
          </p:nvSpPr>
          <p:spPr>
            <a:xfrm rot="5400000">
              <a:off x="1691376" y="4164190"/>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92"/>
            <p:cNvSpPr/>
            <p:nvPr/>
          </p:nvSpPr>
          <p:spPr>
            <a:xfrm rot="5400000">
              <a:off x="1892971" y="4164190"/>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93"/>
            <p:cNvSpPr/>
            <p:nvPr/>
          </p:nvSpPr>
          <p:spPr>
            <a:xfrm rot="5400000">
              <a:off x="2094566" y="4164190"/>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echteck 94"/>
            <p:cNvSpPr/>
            <p:nvPr/>
          </p:nvSpPr>
          <p:spPr>
            <a:xfrm rot="5400000">
              <a:off x="2296161" y="4164190"/>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95"/>
            <p:cNvSpPr/>
            <p:nvPr/>
          </p:nvSpPr>
          <p:spPr>
            <a:xfrm rot="5400000">
              <a:off x="2497756" y="4164190"/>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Rechteck 96"/>
            <p:cNvSpPr/>
            <p:nvPr/>
          </p:nvSpPr>
          <p:spPr>
            <a:xfrm>
              <a:off x="2735905" y="4127585"/>
              <a:ext cx="1545694" cy="274754"/>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Rechteck 97"/>
            <p:cNvSpPr/>
            <p:nvPr/>
          </p:nvSpPr>
          <p:spPr>
            <a:xfrm>
              <a:off x="573020" y="4402339"/>
              <a:ext cx="1154910" cy="274754"/>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Rechteck 98"/>
            <p:cNvSpPr/>
            <p:nvPr/>
          </p:nvSpPr>
          <p:spPr>
            <a:xfrm rot="5400000">
              <a:off x="1691376" y="4438893"/>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echteck 99"/>
            <p:cNvSpPr/>
            <p:nvPr/>
          </p:nvSpPr>
          <p:spPr>
            <a:xfrm rot="5400000">
              <a:off x="1892971" y="4438893"/>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echteck 100"/>
            <p:cNvSpPr/>
            <p:nvPr/>
          </p:nvSpPr>
          <p:spPr>
            <a:xfrm rot="5400000">
              <a:off x="2094566" y="4438893"/>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Rechteck 101"/>
            <p:cNvSpPr/>
            <p:nvPr/>
          </p:nvSpPr>
          <p:spPr>
            <a:xfrm rot="5400000">
              <a:off x="2296161" y="4438893"/>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echteck 102"/>
            <p:cNvSpPr/>
            <p:nvPr/>
          </p:nvSpPr>
          <p:spPr>
            <a:xfrm rot="5400000">
              <a:off x="2497756" y="4438893"/>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Rechteck 103"/>
            <p:cNvSpPr/>
            <p:nvPr/>
          </p:nvSpPr>
          <p:spPr>
            <a:xfrm>
              <a:off x="2735905" y="4402288"/>
              <a:ext cx="1545694" cy="274754"/>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echteck 104"/>
            <p:cNvSpPr/>
            <p:nvPr/>
          </p:nvSpPr>
          <p:spPr>
            <a:xfrm>
              <a:off x="573020" y="4677042"/>
              <a:ext cx="1154910" cy="274754"/>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echteck 105"/>
            <p:cNvSpPr/>
            <p:nvPr/>
          </p:nvSpPr>
          <p:spPr>
            <a:xfrm rot="5400000">
              <a:off x="1691376" y="4713596"/>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106"/>
            <p:cNvSpPr/>
            <p:nvPr/>
          </p:nvSpPr>
          <p:spPr>
            <a:xfrm rot="5400000">
              <a:off x="1892971" y="4713596"/>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2" name="Rechteck 107"/>
            <p:cNvSpPr/>
            <p:nvPr/>
          </p:nvSpPr>
          <p:spPr>
            <a:xfrm rot="5400000">
              <a:off x="2094566" y="4713596"/>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3" name="Rechteck 108"/>
            <p:cNvSpPr/>
            <p:nvPr/>
          </p:nvSpPr>
          <p:spPr>
            <a:xfrm rot="5400000">
              <a:off x="2296161" y="4713596"/>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echteck 109"/>
            <p:cNvSpPr/>
            <p:nvPr/>
          </p:nvSpPr>
          <p:spPr>
            <a:xfrm rot="5400000">
              <a:off x="2497756" y="4713596"/>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5" name="Rechteck 110"/>
            <p:cNvSpPr/>
            <p:nvPr/>
          </p:nvSpPr>
          <p:spPr>
            <a:xfrm>
              <a:off x="2735905" y="4676991"/>
              <a:ext cx="1545694" cy="274754"/>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6" name="Rechteck 111"/>
            <p:cNvSpPr/>
            <p:nvPr/>
          </p:nvSpPr>
          <p:spPr>
            <a:xfrm>
              <a:off x="573020" y="4951745"/>
              <a:ext cx="1154910" cy="274754"/>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Rechteck 112"/>
            <p:cNvSpPr/>
            <p:nvPr/>
          </p:nvSpPr>
          <p:spPr>
            <a:xfrm rot="5400000">
              <a:off x="1691376" y="4988299"/>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8" name="Rechteck 113"/>
            <p:cNvSpPr/>
            <p:nvPr/>
          </p:nvSpPr>
          <p:spPr>
            <a:xfrm rot="5400000">
              <a:off x="1892971" y="4988299"/>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9" name="Rechteck 114"/>
            <p:cNvSpPr/>
            <p:nvPr/>
          </p:nvSpPr>
          <p:spPr>
            <a:xfrm rot="5400000">
              <a:off x="2094566" y="4988299"/>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0" name="Rechteck 115"/>
            <p:cNvSpPr/>
            <p:nvPr/>
          </p:nvSpPr>
          <p:spPr>
            <a:xfrm rot="5400000">
              <a:off x="2296161" y="4988299"/>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1" name="Rechteck 116"/>
            <p:cNvSpPr/>
            <p:nvPr/>
          </p:nvSpPr>
          <p:spPr>
            <a:xfrm rot="5400000">
              <a:off x="2497756" y="4988299"/>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2" name="Rechteck 117"/>
            <p:cNvSpPr/>
            <p:nvPr/>
          </p:nvSpPr>
          <p:spPr>
            <a:xfrm>
              <a:off x="2735905" y="4951694"/>
              <a:ext cx="1545694" cy="274754"/>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43" name="Gerade Verbindung mit Pfeil 118"/>
            <p:cNvCxnSpPr/>
            <p:nvPr/>
          </p:nvCxnSpPr>
          <p:spPr>
            <a:xfrm flipV="1">
              <a:off x="572786" y="3324936"/>
              <a:ext cx="0" cy="190156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4" name="Gerade Verbindung mit Pfeil 119"/>
            <p:cNvCxnSpPr/>
            <p:nvPr/>
          </p:nvCxnSpPr>
          <p:spPr>
            <a:xfrm>
              <a:off x="562941" y="5226499"/>
              <a:ext cx="4105569"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45" name="Rechteck 121"/>
            <p:cNvSpPr/>
            <p:nvPr/>
          </p:nvSpPr>
          <p:spPr>
            <a:xfrm rot="5400000">
              <a:off x="3866005" y="4272710"/>
              <a:ext cx="1311508" cy="471855"/>
            </a:xfrm>
            <a:prstGeom prst="rect">
              <a:avLst/>
            </a:prstGeom>
            <a:solidFill>
              <a:srgbClr val="FFFFFF"/>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   </a:t>
              </a:r>
            </a:p>
          </p:txBody>
        </p:sp>
        <p:sp>
          <p:nvSpPr>
            <p:cNvPr id="46" name="Rechteck 122"/>
            <p:cNvSpPr/>
            <p:nvPr/>
          </p:nvSpPr>
          <p:spPr>
            <a:xfrm>
              <a:off x="2735905" y="3318586"/>
              <a:ext cx="1545694" cy="529744"/>
            </a:xfrm>
            <a:prstGeom prst="rect">
              <a:avLst/>
            </a:prstGeom>
            <a:solidFill>
              <a:srgbClr val="FFFFFF"/>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47" name="Freihandform 120"/>
          <p:cNvSpPr/>
          <p:nvPr/>
        </p:nvSpPr>
        <p:spPr>
          <a:xfrm>
            <a:off x="1952094" y="2568040"/>
            <a:ext cx="4162956" cy="1684255"/>
          </a:xfrm>
          <a:custGeom>
            <a:avLst/>
            <a:gdLst>
              <a:gd name="connsiteX0" fmla="*/ 0 w 4112154"/>
              <a:gd name="connsiteY0" fmla="*/ 444447 h 1684255"/>
              <a:gd name="connsiteX1" fmla="*/ 594649 w 4112154"/>
              <a:gd name="connsiteY1" fmla="*/ 1422182 h 1684255"/>
              <a:gd name="connsiteX2" fmla="*/ 1290087 w 4112154"/>
              <a:gd name="connsiteY2" fmla="*/ 766999 h 1684255"/>
              <a:gd name="connsiteX3" fmla="*/ 1854501 w 4112154"/>
              <a:gd name="connsiteY3" fmla="*/ 887956 h 1684255"/>
              <a:gd name="connsiteX4" fmla="*/ 2459229 w 4112154"/>
              <a:gd name="connsiteY4" fmla="*/ 939 h 1684255"/>
              <a:gd name="connsiteX5" fmla="*/ 3215140 w 4112154"/>
              <a:gd name="connsiteY5" fmla="*/ 1079471 h 1684255"/>
              <a:gd name="connsiteX6" fmla="*/ 3608213 w 4112154"/>
              <a:gd name="connsiteY6" fmla="*/ 1190348 h 1684255"/>
              <a:gd name="connsiteX7" fmla="*/ 4112154 w 4112154"/>
              <a:gd name="connsiteY7" fmla="*/ 1684255 h 168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2154" h="1684255">
                <a:moveTo>
                  <a:pt x="0" y="444447"/>
                </a:moveTo>
                <a:cubicBezTo>
                  <a:pt x="189817" y="906435"/>
                  <a:pt x="379635" y="1368423"/>
                  <a:pt x="594649" y="1422182"/>
                </a:cubicBezTo>
                <a:cubicBezTo>
                  <a:pt x="809663" y="1475941"/>
                  <a:pt x="1080112" y="856037"/>
                  <a:pt x="1290087" y="766999"/>
                </a:cubicBezTo>
                <a:cubicBezTo>
                  <a:pt x="1500062" y="677961"/>
                  <a:pt x="1659644" y="1015633"/>
                  <a:pt x="1854501" y="887956"/>
                </a:cubicBezTo>
                <a:cubicBezTo>
                  <a:pt x="2049358" y="760279"/>
                  <a:pt x="2232456" y="-30980"/>
                  <a:pt x="2459229" y="939"/>
                </a:cubicBezTo>
                <a:cubicBezTo>
                  <a:pt x="2686002" y="32858"/>
                  <a:pt x="3023643" y="881236"/>
                  <a:pt x="3215140" y="1079471"/>
                </a:cubicBezTo>
                <a:cubicBezTo>
                  <a:pt x="3406637" y="1277706"/>
                  <a:pt x="3458711" y="1089551"/>
                  <a:pt x="3608213" y="1190348"/>
                </a:cubicBezTo>
                <a:cubicBezTo>
                  <a:pt x="3757715" y="1291145"/>
                  <a:pt x="4112154" y="1684255"/>
                  <a:pt x="4112154" y="1684255"/>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grpSp>
        <p:nvGrpSpPr>
          <p:cNvPr id="48" name="Gruppierung 201"/>
          <p:cNvGrpSpPr/>
          <p:nvPr/>
        </p:nvGrpSpPr>
        <p:grpSpPr>
          <a:xfrm>
            <a:off x="1926693" y="2980944"/>
            <a:ext cx="1154910" cy="1373566"/>
            <a:chOff x="573020" y="3852933"/>
            <a:chExt cx="1154910" cy="1373566"/>
          </a:xfrm>
        </p:grpSpPr>
        <p:sp>
          <p:nvSpPr>
            <p:cNvPr id="49" name="Rechteck 162"/>
            <p:cNvSpPr/>
            <p:nvPr/>
          </p:nvSpPr>
          <p:spPr>
            <a:xfrm>
              <a:off x="573020" y="3852933"/>
              <a:ext cx="1154910" cy="274754"/>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0" name="Rechteck 169"/>
            <p:cNvSpPr/>
            <p:nvPr/>
          </p:nvSpPr>
          <p:spPr>
            <a:xfrm>
              <a:off x="573020" y="4127636"/>
              <a:ext cx="1154910" cy="274754"/>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1" name="Rechteck 176"/>
            <p:cNvSpPr/>
            <p:nvPr/>
          </p:nvSpPr>
          <p:spPr>
            <a:xfrm>
              <a:off x="573020" y="4402339"/>
              <a:ext cx="1154910" cy="274754"/>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2" name="Rechteck 183"/>
            <p:cNvSpPr/>
            <p:nvPr/>
          </p:nvSpPr>
          <p:spPr>
            <a:xfrm>
              <a:off x="573020" y="4677042"/>
              <a:ext cx="1154910" cy="274754"/>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3" name="Rechteck 190"/>
            <p:cNvSpPr/>
            <p:nvPr/>
          </p:nvSpPr>
          <p:spPr>
            <a:xfrm>
              <a:off x="573020" y="4951745"/>
              <a:ext cx="1154910" cy="274754"/>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54" name="Gruppierung 202"/>
          <p:cNvGrpSpPr/>
          <p:nvPr/>
        </p:nvGrpSpPr>
        <p:grpSpPr>
          <a:xfrm>
            <a:off x="3081603" y="2980944"/>
            <a:ext cx="201595" cy="1373515"/>
            <a:chOff x="1727930" y="3852933"/>
            <a:chExt cx="201595" cy="1373515"/>
          </a:xfrm>
        </p:grpSpPr>
        <p:sp>
          <p:nvSpPr>
            <p:cNvPr id="55" name="Rechteck 163"/>
            <p:cNvSpPr/>
            <p:nvPr/>
          </p:nvSpPr>
          <p:spPr>
            <a:xfrm rot="5400000">
              <a:off x="1691376" y="3889487"/>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6" name="Rechteck 170"/>
            <p:cNvSpPr/>
            <p:nvPr/>
          </p:nvSpPr>
          <p:spPr>
            <a:xfrm rot="5400000">
              <a:off x="1691376" y="4164190"/>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7" name="Rechteck 177"/>
            <p:cNvSpPr/>
            <p:nvPr/>
          </p:nvSpPr>
          <p:spPr>
            <a:xfrm rot="5400000">
              <a:off x="1691376" y="4438893"/>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8" name="Rechteck 184"/>
            <p:cNvSpPr/>
            <p:nvPr/>
          </p:nvSpPr>
          <p:spPr>
            <a:xfrm rot="5400000">
              <a:off x="1691376" y="4713596"/>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9" name="Rechteck 191"/>
            <p:cNvSpPr/>
            <p:nvPr/>
          </p:nvSpPr>
          <p:spPr>
            <a:xfrm rot="5400000">
              <a:off x="1691376" y="4988299"/>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60" name="Gruppierung 203"/>
          <p:cNvGrpSpPr/>
          <p:nvPr/>
        </p:nvGrpSpPr>
        <p:grpSpPr>
          <a:xfrm>
            <a:off x="3283198" y="2980944"/>
            <a:ext cx="201595" cy="1373515"/>
            <a:chOff x="1929525" y="3852933"/>
            <a:chExt cx="201595" cy="1373515"/>
          </a:xfrm>
        </p:grpSpPr>
        <p:sp>
          <p:nvSpPr>
            <p:cNvPr id="61" name="Rechteck 164"/>
            <p:cNvSpPr/>
            <p:nvPr/>
          </p:nvSpPr>
          <p:spPr>
            <a:xfrm rot="5400000">
              <a:off x="1892971" y="3889487"/>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2" name="Rechteck 171"/>
            <p:cNvSpPr/>
            <p:nvPr/>
          </p:nvSpPr>
          <p:spPr>
            <a:xfrm rot="5400000">
              <a:off x="1892971" y="4164190"/>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3" name="Rechteck 178"/>
            <p:cNvSpPr/>
            <p:nvPr/>
          </p:nvSpPr>
          <p:spPr>
            <a:xfrm rot="5400000">
              <a:off x="1892971" y="4438893"/>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4" name="Rechteck 185"/>
            <p:cNvSpPr/>
            <p:nvPr/>
          </p:nvSpPr>
          <p:spPr>
            <a:xfrm rot="5400000">
              <a:off x="1892971" y="4713596"/>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5" name="Rechteck 192"/>
            <p:cNvSpPr/>
            <p:nvPr/>
          </p:nvSpPr>
          <p:spPr>
            <a:xfrm rot="5400000">
              <a:off x="1892971" y="4988299"/>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66" name="Gruppierung 204"/>
          <p:cNvGrpSpPr/>
          <p:nvPr/>
        </p:nvGrpSpPr>
        <p:grpSpPr>
          <a:xfrm>
            <a:off x="3484793" y="2980944"/>
            <a:ext cx="201595" cy="1373515"/>
            <a:chOff x="2131120" y="3852933"/>
            <a:chExt cx="201595" cy="1373515"/>
          </a:xfrm>
        </p:grpSpPr>
        <p:sp>
          <p:nvSpPr>
            <p:cNvPr id="67" name="Rechteck 165"/>
            <p:cNvSpPr/>
            <p:nvPr/>
          </p:nvSpPr>
          <p:spPr>
            <a:xfrm rot="5400000">
              <a:off x="2094566" y="3889487"/>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8" name="Rechteck 172"/>
            <p:cNvSpPr/>
            <p:nvPr/>
          </p:nvSpPr>
          <p:spPr>
            <a:xfrm rot="5400000">
              <a:off x="2094566" y="4164190"/>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9" name="Rechteck 179"/>
            <p:cNvSpPr/>
            <p:nvPr/>
          </p:nvSpPr>
          <p:spPr>
            <a:xfrm rot="5400000">
              <a:off x="2094566" y="4438893"/>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0" name="Rechteck 186"/>
            <p:cNvSpPr/>
            <p:nvPr/>
          </p:nvSpPr>
          <p:spPr>
            <a:xfrm rot="5400000">
              <a:off x="2094566" y="4713596"/>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1" name="Rechteck 193"/>
            <p:cNvSpPr/>
            <p:nvPr/>
          </p:nvSpPr>
          <p:spPr>
            <a:xfrm rot="5400000">
              <a:off x="2094566" y="4988299"/>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72" name="Gruppierung 205"/>
          <p:cNvGrpSpPr/>
          <p:nvPr/>
        </p:nvGrpSpPr>
        <p:grpSpPr>
          <a:xfrm>
            <a:off x="3686388" y="2980944"/>
            <a:ext cx="201595" cy="1373515"/>
            <a:chOff x="2332715" y="3852933"/>
            <a:chExt cx="201595" cy="1373515"/>
          </a:xfrm>
        </p:grpSpPr>
        <p:sp>
          <p:nvSpPr>
            <p:cNvPr id="73" name="Rechteck 166"/>
            <p:cNvSpPr/>
            <p:nvPr/>
          </p:nvSpPr>
          <p:spPr>
            <a:xfrm rot="5400000">
              <a:off x="2296161" y="3889487"/>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4" name="Rechteck 173"/>
            <p:cNvSpPr/>
            <p:nvPr/>
          </p:nvSpPr>
          <p:spPr>
            <a:xfrm rot="5400000">
              <a:off x="2296161" y="4164190"/>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5" name="Rechteck 180"/>
            <p:cNvSpPr/>
            <p:nvPr/>
          </p:nvSpPr>
          <p:spPr>
            <a:xfrm rot="5400000">
              <a:off x="2296161" y="4438893"/>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6" name="Rechteck 187"/>
            <p:cNvSpPr/>
            <p:nvPr/>
          </p:nvSpPr>
          <p:spPr>
            <a:xfrm rot="5400000">
              <a:off x="2296161" y="4713596"/>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7" name="Rechteck 194"/>
            <p:cNvSpPr/>
            <p:nvPr/>
          </p:nvSpPr>
          <p:spPr>
            <a:xfrm rot="5400000">
              <a:off x="2296161" y="4988299"/>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78" name="Gruppierung 206"/>
          <p:cNvGrpSpPr/>
          <p:nvPr/>
        </p:nvGrpSpPr>
        <p:grpSpPr>
          <a:xfrm>
            <a:off x="3887983" y="2980944"/>
            <a:ext cx="201595" cy="1373515"/>
            <a:chOff x="2534310" y="3852933"/>
            <a:chExt cx="201595" cy="1373515"/>
          </a:xfrm>
        </p:grpSpPr>
        <p:sp>
          <p:nvSpPr>
            <p:cNvPr id="79" name="Rechteck 167"/>
            <p:cNvSpPr/>
            <p:nvPr/>
          </p:nvSpPr>
          <p:spPr>
            <a:xfrm rot="5400000">
              <a:off x="2497756" y="3889487"/>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0" name="Rechteck 174"/>
            <p:cNvSpPr/>
            <p:nvPr/>
          </p:nvSpPr>
          <p:spPr>
            <a:xfrm rot="5400000">
              <a:off x="2497756" y="4164190"/>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1" name="Rechteck 181"/>
            <p:cNvSpPr/>
            <p:nvPr/>
          </p:nvSpPr>
          <p:spPr>
            <a:xfrm rot="5400000">
              <a:off x="2497756" y="4438893"/>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2" name="Rechteck 188"/>
            <p:cNvSpPr/>
            <p:nvPr/>
          </p:nvSpPr>
          <p:spPr>
            <a:xfrm rot="5400000">
              <a:off x="2497756" y="4713596"/>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3" name="Rechteck 195"/>
            <p:cNvSpPr/>
            <p:nvPr/>
          </p:nvSpPr>
          <p:spPr>
            <a:xfrm rot="5400000">
              <a:off x="2497756" y="4988299"/>
              <a:ext cx="274703" cy="201595"/>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84" name="Gruppierung 221"/>
          <p:cNvGrpSpPr/>
          <p:nvPr/>
        </p:nvGrpSpPr>
        <p:grpSpPr>
          <a:xfrm>
            <a:off x="4089578" y="2446597"/>
            <a:ext cx="2040813" cy="1907862"/>
            <a:chOff x="2735905" y="3318586"/>
            <a:chExt cx="2040813" cy="1907862"/>
          </a:xfrm>
        </p:grpSpPr>
        <p:sp>
          <p:nvSpPr>
            <p:cNvPr id="85" name="Rechteck 168"/>
            <p:cNvSpPr/>
            <p:nvPr/>
          </p:nvSpPr>
          <p:spPr>
            <a:xfrm>
              <a:off x="2735905" y="3852882"/>
              <a:ext cx="1545694" cy="274754"/>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6" name="Rechteck 175"/>
            <p:cNvSpPr/>
            <p:nvPr/>
          </p:nvSpPr>
          <p:spPr>
            <a:xfrm>
              <a:off x="2735905" y="4127585"/>
              <a:ext cx="1545694" cy="274754"/>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7" name="Rechteck 182"/>
            <p:cNvSpPr/>
            <p:nvPr/>
          </p:nvSpPr>
          <p:spPr>
            <a:xfrm>
              <a:off x="2735905" y="4402288"/>
              <a:ext cx="1545694" cy="274754"/>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8" name="Rechteck 189"/>
            <p:cNvSpPr/>
            <p:nvPr/>
          </p:nvSpPr>
          <p:spPr>
            <a:xfrm>
              <a:off x="2735905" y="4676991"/>
              <a:ext cx="1545694" cy="274754"/>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9" name="Rechteck 196"/>
            <p:cNvSpPr/>
            <p:nvPr/>
          </p:nvSpPr>
          <p:spPr>
            <a:xfrm>
              <a:off x="2735905" y="4951694"/>
              <a:ext cx="1545694" cy="274754"/>
            </a:xfrm>
            <a:prstGeom prst="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0" name="Rechteck 200"/>
            <p:cNvSpPr/>
            <p:nvPr/>
          </p:nvSpPr>
          <p:spPr>
            <a:xfrm>
              <a:off x="2735905" y="3318586"/>
              <a:ext cx="1545694" cy="529744"/>
            </a:xfrm>
            <a:prstGeom prst="rect">
              <a:avLst/>
            </a:prstGeom>
            <a:solidFill>
              <a:srgbClr val="FFFFFF"/>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1" name="Rechteck 199"/>
            <p:cNvSpPr/>
            <p:nvPr/>
          </p:nvSpPr>
          <p:spPr>
            <a:xfrm rot="5400000">
              <a:off x="3875512" y="4231165"/>
              <a:ext cx="1311508" cy="490905"/>
            </a:xfrm>
            <a:prstGeom prst="rect">
              <a:avLst/>
            </a:prstGeom>
            <a:solidFill>
              <a:srgbClr val="FFFFFF"/>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   </a:t>
              </a:r>
            </a:p>
          </p:txBody>
        </p:sp>
      </p:grpSp>
      <p:cxnSp>
        <p:nvCxnSpPr>
          <p:cNvPr id="92" name="Gerade Verbindung mit Pfeil 197"/>
          <p:cNvCxnSpPr/>
          <p:nvPr/>
        </p:nvCxnSpPr>
        <p:spPr>
          <a:xfrm flipV="1">
            <a:off x="1926459" y="2452947"/>
            <a:ext cx="0" cy="190156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3" name="Gerade Verbindung mit Pfeil 198"/>
          <p:cNvCxnSpPr/>
          <p:nvPr/>
        </p:nvCxnSpPr>
        <p:spPr>
          <a:xfrm>
            <a:off x="1916614" y="4354510"/>
            <a:ext cx="4105569"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94" name="Rechteck 210"/>
          <p:cNvSpPr/>
          <p:nvPr/>
        </p:nvSpPr>
        <p:spPr>
          <a:xfrm>
            <a:off x="1930925" y="3255698"/>
            <a:ext cx="3708579" cy="274754"/>
          </a:xfrm>
          <a:prstGeom prst="rect">
            <a:avLst/>
          </a:prstGeom>
          <a:solidFill>
            <a:srgbClr val="61A4F7">
              <a:alpha val="47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5" name="Rechteck 222"/>
          <p:cNvSpPr/>
          <p:nvPr/>
        </p:nvSpPr>
        <p:spPr>
          <a:xfrm>
            <a:off x="1930925" y="2984068"/>
            <a:ext cx="3708579" cy="274754"/>
          </a:xfrm>
          <a:prstGeom prst="rect">
            <a:avLst/>
          </a:prstGeom>
          <a:solidFill>
            <a:srgbClr val="61A4F7">
              <a:alpha val="47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6" name="Textfeld 55"/>
          <p:cNvSpPr txBox="1"/>
          <p:nvPr/>
        </p:nvSpPr>
        <p:spPr>
          <a:xfrm>
            <a:off x="6263045" y="3482021"/>
            <a:ext cx="1364075" cy="338554"/>
          </a:xfrm>
          <a:prstGeom prst="rect">
            <a:avLst/>
          </a:prstGeom>
          <a:noFill/>
        </p:spPr>
        <p:txBody>
          <a:bodyPr wrap="none" rtlCol="0">
            <a:spAutoFit/>
          </a:bodyPr>
          <a:lstStyle/>
          <a:p>
            <a:r>
              <a:rPr lang="de-DE" sz="1600" dirty="0">
                <a:solidFill>
                  <a:srgbClr val="96BADF"/>
                </a:solidFill>
              </a:rPr>
              <a:t>Quantisierung</a:t>
            </a:r>
          </a:p>
        </p:txBody>
      </p:sp>
      <p:sp>
        <p:nvSpPr>
          <p:cNvPr id="97" name="Textfeld 223"/>
          <p:cNvSpPr txBox="1"/>
          <p:nvPr/>
        </p:nvSpPr>
        <p:spPr>
          <a:xfrm>
            <a:off x="2939362" y="4546895"/>
            <a:ext cx="1408058" cy="338554"/>
          </a:xfrm>
          <a:prstGeom prst="rect">
            <a:avLst/>
          </a:prstGeom>
          <a:noFill/>
        </p:spPr>
        <p:txBody>
          <a:bodyPr wrap="none" rtlCol="0">
            <a:spAutoFit/>
          </a:bodyPr>
          <a:lstStyle/>
          <a:p>
            <a:r>
              <a:rPr lang="de-DE" sz="1600" dirty="0">
                <a:solidFill>
                  <a:srgbClr val="8CD397"/>
                </a:solidFill>
              </a:rPr>
              <a:t>Abtastintervall</a:t>
            </a:r>
          </a:p>
        </p:txBody>
      </p:sp>
      <p:sp>
        <p:nvSpPr>
          <p:cNvPr id="98" name="Rechteck 225"/>
          <p:cNvSpPr/>
          <p:nvPr/>
        </p:nvSpPr>
        <p:spPr>
          <a:xfrm>
            <a:off x="1930925" y="3534581"/>
            <a:ext cx="3708579" cy="274754"/>
          </a:xfrm>
          <a:prstGeom prst="rect">
            <a:avLst/>
          </a:prstGeom>
          <a:solidFill>
            <a:srgbClr val="61A4F7">
              <a:alpha val="47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9" name="Rechteck 208"/>
          <p:cNvSpPr/>
          <p:nvPr/>
        </p:nvSpPr>
        <p:spPr>
          <a:xfrm>
            <a:off x="1930925" y="3804951"/>
            <a:ext cx="3708579" cy="274754"/>
          </a:xfrm>
          <a:prstGeom prst="rect">
            <a:avLst/>
          </a:prstGeom>
          <a:solidFill>
            <a:srgbClr val="61A4F7">
              <a:alpha val="47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0" name="Rechteck 226"/>
          <p:cNvSpPr/>
          <p:nvPr/>
        </p:nvSpPr>
        <p:spPr>
          <a:xfrm>
            <a:off x="1930925" y="4072885"/>
            <a:ext cx="3708579" cy="274754"/>
          </a:xfrm>
          <a:prstGeom prst="rect">
            <a:avLst/>
          </a:prstGeom>
          <a:solidFill>
            <a:srgbClr val="61A4F7">
              <a:alpha val="47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1" name="Geschweifte Klammer rechts 227"/>
          <p:cNvSpPr/>
          <p:nvPr/>
        </p:nvSpPr>
        <p:spPr>
          <a:xfrm>
            <a:off x="6068114" y="2979355"/>
            <a:ext cx="154832" cy="1394442"/>
          </a:xfrm>
          <a:prstGeom prst="rightBrace">
            <a:avLst/>
          </a:prstGeom>
          <a:ln/>
          <a:effectLst/>
        </p:spPr>
        <p:style>
          <a:lnRef idx="2">
            <a:schemeClr val="accent1"/>
          </a:lnRef>
          <a:fillRef idx="0">
            <a:schemeClr val="accent1"/>
          </a:fillRef>
          <a:effectRef idx="1">
            <a:schemeClr val="accent1"/>
          </a:effectRef>
          <a:fontRef idx="minor">
            <a:schemeClr val="tx1"/>
          </a:fontRef>
        </p:style>
        <p:txBody>
          <a:bodyPr/>
          <a:lstStyle/>
          <a:p>
            <a:endParaRPr lang="de-DE"/>
          </a:p>
        </p:txBody>
      </p:sp>
      <p:sp>
        <p:nvSpPr>
          <p:cNvPr id="102" name="Rechteck 209"/>
          <p:cNvSpPr/>
          <p:nvPr/>
        </p:nvSpPr>
        <p:spPr>
          <a:xfrm rot="5400000">
            <a:off x="2502088" y="3563583"/>
            <a:ext cx="1360624" cy="201595"/>
          </a:xfrm>
          <a:prstGeom prst="rect">
            <a:avLst/>
          </a:prstGeom>
          <a:solidFill>
            <a:srgbClr val="66FF66">
              <a:alpha val="47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3" name="Rechteck 214"/>
          <p:cNvSpPr/>
          <p:nvPr/>
        </p:nvSpPr>
        <p:spPr>
          <a:xfrm rot="5400000">
            <a:off x="2703683" y="3561922"/>
            <a:ext cx="1360624" cy="201595"/>
          </a:xfrm>
          <a:prstGeom prst="rect">
            <a:avLst/>
          </a:prstGeom>
          <a:solidFill>
            <a:srgbClr val="66FF66">
              <a:alpha val="47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4" name="Rechteck 217"/>
          <p:cNvSpPr/>
          <p:nvPr/>
        </p:nvSpPr>
        <p:spPr>
          <a:xfrm rot="5400000">
            <a:off x="2904331" y="3562206"/>
            <a:ext cx="1360624" cy="201595"/>
          </a:xfrm>
          <a:prstGeom prst="rect">
            <a:avLst/>
          </a:prstGeom>
          <a:solidFill>
            <a:srgbClr val="66FF66">
              <a:alpha val="47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5" name="Rechteck 215"/>
          <p:cNvSpPr/>
          <p:nvPr/>
        </p:nvSpPr>
        <p:spPr>
          <a:xfrm rot="5400000">
            <a:off x="3109795" y="3560028"/>
            <a:ext cx="1360624" cy="201595"/>
          </a:xfrm>
          <a:prstGeom prst="rect">
            <a:avLst/>
          </a:prstGeom>
          <a:solidFill>
            <a:srgbClr val="66FF66">
              <a:alpha val="47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6" name="Rechteck 216"/>
          <p:cNvSpPr/>
          <p:nvPr/>
        </p:nvSpPr>
        <p:spPr>
          <a:xfrm rot="5400000">
            <a:off x="3311390" y="3563583"/>
            <a:ext cx="1360624" cy="201595"/>
          </a:xfrm>
          <a:prstGeom prst="rect">
            <a:avLst/>
          </a:prstGeom>
          <a:solidFill>
            <a:srgbClr val="66FF66">
              <a:alpha val="47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7" name="Geschweifte Klammer rechts 228"/>
          <p:cNvSpPr/>
          <p:nvPr/>
        </p:nvSpPr>
        <p:spPr>
          <a:xfrm rot="5400000">
            <a:off x="3501297" y="4024010"/>
            <a:ext cx="171508" cy="1010898"/>
          </a:xfrm>
          <a:prstGeom prst="rightBrace">
            <a:avLst/>
          </a:prstGeom>
          <a:ln>
            <a:solidFill>
              <a:srgbClr val="29C02E"/>
            </a:solidFill>
          </a:ln>
          <a:effectLst/>
        </p:spPr>
        <p:style>
          <a:lnRef idx="2">
            <a:schemeClr val="accent1"/>
          </a:lnRef>
          <a:fillRef idx="0">
            <a:schemeClr val="accent1"/>
          </a:fillRef>
          <a:effectRef idx="1">
            <a:schemeClr val="accent1"/>
          </a:effectRef>
          <a:fontRef idx="minor">
            <a:schemeClr val="tx1"/>
          </a:fontRef>
        </p:style>
        <p:txBody>
          <a:bodyPr/>
          <a:lstStyle/>
          <a:p>
            <a:endParaRPr lang="de-DE"/>
          </a:p>
        </p:txBody>
      </p:sp>
      <p:sp>
        <p:nvSpPr>
          <p:cNvPr id="108" name="Textfeld 229"/>
          <p:cNvSpPr txBox="1"/>
          <p:nvPr/>
        </p:nvSpPr>
        <p:spPr>
          <a:xfrm>
            <a:off x="5846547" y="4304595"/>
            <a:ext cx="261986" cy="369332"/>
          </a:xfrm>
          <a:prstGeom prst="rect">
            <a:avLst/>
          </a:prstGeom>
          <a:noFill/>
        </p:spPr>
        <p:txBody>
          <a:bodyPr wrap="none" rtlCol="0">
            <a:spAutoFit/>
          </a:bodyPr>
          <a:lstStyle/>
          <a:p>
            <a:r>
              <a:rPr lang="de-DE" dirty="0"/>
              <a:t>t</a:t>
            </a:r>
          </a:p>
        </p:txBody>
      </p:sp>
    </p:spTree>
    <p:extLst>
      <p:ext uri="{BB962C8B-B14F-4D97-AF65-F5344CB8AC3E}">
        <p14:creationId xmlns:p14="http://schemas.microsoft.com/office/powerpoint/2010/main" val="427464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childTnLst>
                          </p:cTn>
                        </p:par>
                        <p:par>
                          <p:cTn id="8" fill="hold">
                            <p:stCondLst>
                              <p:cond delay="500"/>
                            </p:stCondLst>
                            <p:childTnLst>
                              <p:par>
                                <p:cTn id="9" presetID="10" presetClass="entr" presetSubtype="0" fill="hold" grpId="8"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500"/>
                                        <p:tgtEl>
                                          <p:spTgt spid="9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fade">
                                      <p:cBhvr>
                                        <p:cTn id="15" dur="500"/>
                                        <p:tgtEl>
                                          <p:spTgt spid="9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fade">
                                      <p:cBhvr>
                                        <p:cTn id="19" dur="500"/>
                                        <p:tgtEl>
                                          <p:spTgt spid="9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fade">
                                      <p:cBhvr>
                                        <p:cTn id="23" dur="500"/>
                                        <p:tgtEl>
                                          <p:spTgt spid="10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wipe(left)">
                                      <p:cBhvr>
                                        <p:cTn id="27" dur="500"/>
                                        <p:tgtEl>
                                          <p:spTgt spid="10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Effect transition="in" filter="fade">
                                      <p:cBhvr>
                                        <p:cTn id="31" dur="500"/>
                                        <p:tgtEl>
                                          <p:spTgt spid="9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2" nodeType="clickEffect">
                                  <p:stCondLst>
                                    <p:cond delay="0"/>
                                  </p:stCondLst>
                                  <p:childTnLst>
                                    <p:animEffect transition="out" filter="fade">
                                      <p:cBhvr>
                                        <p:cTn id="35" dur="500"/>
                                        <p:tgtEl>
                                          <p:spTgt spid="95"/>
                                        </p:tgtEl>
                                      </p:cBhvr>
                                    </p:animEffect>
                                    <p:set>
                                      <p:cBhvr>
                                        <p:cTn id="36" dur="1" fill="hold">
                                          <p:stCondLst>
                                            <p:cond delay="499"/>
                                          </p:stCondLst>
                                        </p:cTn>
                                        <p:tgtEl>
                                          <p:spTgt spid="95"/>
                                        </p:tgtEl>
                                        <p:attrNameLst>
                                          <p:attrName>style.visibility</p:attrName>
                                        </p:attrNameLst>
                                      </p:cBhvr>
                                      <p:to>
                                        <p:strVal val="hidden"/>
                                      </p:to>
                                    </p:set>
                                  </p:childTnLst>
                                </p:cTn>
                              </p:par>
                              <p:par>
                                <p:cTn id="37" presetID="10" presetClass="exit" presetSubtype="0" fill="hold" grpId="9" nodeType="withEffect">
                                  <p:stCondLst>
                                    <p:cond delay="0"/>
                                  </p:stCondLst>
                                  <p:childTnLst>
                                    <p:animEffect transition="out" filter="fade">
                                      <p:cBhvr>
                                        <p:cTn id="38" dur="500"/>
                                        <p:tgtEl>
                                          <p:spTgt spid="94"/>
                                        </p:tgtEl>
                                      </p:cBhvr>
                                    </p:animEffect>
                                    <p:set>
                                      <p:cBhvr>
                                        <p:cTn id="39" dur="1" fill="hold">
                                          <p:stCondLst>
                                            <p:cond delay="499"/>
                                          </p:stCondLst>
                                        </p:cTn>
                                        <p:tgtEl>
                                          <p:spTgt spid="94"/>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98"/>
                                        </p:tgtEl>
                                      </p:cBhvr>
                                    </p:animEffect>
                                    <p:set>
                                      <p:cBhvr>
                                        <p:cTn id="42" dur="1" fill="hold">
                                          <p:stCondLst>
                                            <p:cond delay="499"/>
                                          </p:stCondLst>
                                        </p:cTn>
                                        <p:tgtEl>
                                          <p:spTgt spid="98"/>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99"/>
                                        </p:tgtEl>
                                      </p:cBhvr>
                                    </p:animEffect>
                                    <p:set>
                                      <p:cBhvr>
                                        <p:cTn id="45" dur="1" fill="hold">
                                          <p:stCondLst>
                                            <p:cond delay="499"/>
                                          </p:stCondLst>
                                        </p:cTn>
                                        <p:tgtEl>
                                          <p:spTgt spid="99"/>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00"/>
                                        </p:tgtEl>
                                      </p:cBhvr>
                                    </p:animEffect>
                                    <p:set>
                                      <p:cBhvr>
                                        <p:cTn id="48" dur="1" fill="hold">
                                          <p:stCondLst>
                                            <p:cond delay="499"/>
                                          </p:stCondLst>
                                        </p:cTn>
                                        <p:tgtEl>
                                          <p:spTgt spid="100"/>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01"/>
                                        </p:tgtEl>
                                      </p:cBhvr>
                                    </p:animEffect>
                                    <p:set>
                                      <p:cBhvr>
                                        <p:cTn id="51" dur="1" fill="hold">
                                          <p:stCondLst>
                                            <p:cond delay="499"/>
                                          </p:stCondLst>
                                        </p:cTn>
                                        <p:tgtEl>
                                          <p:spTgt spid="101"/>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96"/>
                                        </p:tgtEl>
                                      </p:cBhvr>
                                    </p:animEffect>
                                    <p:set>
                                      <p:cBhvr>
                                        <p:cTn id="54" dur="1" fill="hold">
                                          <p:stCondLst>
                                            <p:cond delay="499"/>
                                          </p:stCondLst>
                                        </p:cTn>
                                        <p:tgtEl>
                                          <p:spTgt spid="96"/>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grpId="2" nodeType="afterEffect">
                                  <p:stCondLst>
                                    <p:cond delay="0"/>
                                  </p:stCondLst>
                                  <p:childTnLst>
                                    <p:set>
                                      <p:cBhvr>
                                        <p:cTn id="57" dur="1" fill="hold">
                                          <p:stCondLst>
                                            <p:cond delay="0"/>
                                          </p:stCondLst>
                                        </p:cTn>
                                        <p:tgtEl>
                                          <p:spTgt spid="102"/>
                                        </p:tgtEl>
                                        <p:attrNameLst>
                                          <p:attrName>style.visibility</p:attrName>
                                        </p:attrNameLst>
                                      </p:cBhvr>
                                      <p:to>
                                        <p:strVal val="visible"/>
                                      </p:to>
                                    </p:set>
                                    <p:animEffect transition="in" filter="fade">
                                      <p:cBhvr>
                                        <p:cTn id="58" dur="500"/>
                                        <p:tgtEl>
                                          <p:spTgt spid="102"/>
                                        </p:tgtEl>
                                      </p:cBhvr>
                                    </p:animEffect>
                                  </p:childTnLst>
                                </p:cTn>
                              </p:par>
                            </p:childTnLst>
                          </p:cTn>
                        </p:par>
                        <p:par>
                          <p:cTn id="59" fill="hold">
                            <p:stCondLst>
                              <p:cond delay="1000"/>
                            </p:stCondLst>
                            <p:childTnLst>
                              <p:par>
                                <p:cTn id="60" presetID="10" presetClass="entr" presetSubtype="0" fill="hold" grpId="2" nodeType="after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500"/>
                                        <p:tgtEl>
                                          <p:spTgt spid="103"/>
                                        </p:tgtEl>
                                      </p:cBhvr>
                                    </p:animEffect>
                                  </p:childTnLst>
                                </p:cTn>
                              </p:par>
                            </p:childTnLst>
                          </p:cTn>
                        </p:par>
                        <p:par>
                          <p:cTn id="63" fill="hold">
                            <p:stCondLst>
                              <p:cond delay="1500"/>
                            </p:stCondLst>
                            <p:childTnLst>
                              <p:par>
                                <p:cTn id="64" presetID="10" presetClass="entr" presetSubtype="0" fill="hold" grpId="2" nodeType="afterEffect">
                                  <p:stCondLst>
                                    <p:cond delay="0"/>
                                  </p:stCondLst>
                                  <p:childTnLst>
                                    <p:set>
                                      <p:cBhvr>
                                        <p:cTn id="65" dur="1" fill="hold">
                                          <p:stCondLst>
                                            <p:cond delay="0"/>
                                          </p:stCondLst>
                                        </p:cTn>
                                        <p:tgtEl>
                                          <p:spTgt spid="104"/>
                                        </p:tgtEl>
                                        <p:attrNameLst>
                                          <p:attrName>style.visibility</p:attrName>
                                        </p:attrNameLst>
                                      </p:cBhvr>
                                      <p:to>
                                        <p:strVal val="visible"/>
                                      </p:to>
                                    </p:set>
                                    <p:animEffect transition="in" filter="fade">
                                      <p:cBhvr>
                                        <p:cTn id="66" dur="500"/>
                                        <p:tgtEl>
                                          <p:spTgt spid="104"/>
                                        </p:tgtEl>
                                      </p:cBhvr>
                                    </p:animEffect>
                                  </p:childTnLst>
                                </p:cTn>
                              </p:par>
                            </p:childTnLst>
                          </p:cTn>
                        </p:par>
                        <p:par>
                          <p:cTn id="67" fill="hold">
                            <p:stCondLst>
                              <p:cond delay="2000"/>
                            </p:stCondLst>
                            <p:childTnLst>
                              <p:par>
                                <p:cTn id="68" presetID="10" presetClass="entr" presetSubtype="0" fill="hold" grpId="2" nodeType="afterEffect">
                                  <p:stCondLst>
                                    <p:cond delay="0"/>
                                  </p:stCondLst>
                                  <p:childTnLst>
                                    <p:set>
                                      <p:cBhvr>
                                        <p:cTn id="69" dur="1" fill="hold">
                                          <p:stCondLst>
                                            <p:cond delay="0"/>
                                          </p:stCondLst>
                                        </p:cTn>
                                        <p:tgtEl>
                                          <p:spTgt spid="105"/>
                                        </p:tgtEl>
                                        <p:attrNameLst>
                                          <p:attrName>style.visibility</p:attrName>
                                        </p:attrNameLst>
                                      </p:cBhvr>
                                      <p:to>
                                        <p:strVal val="visible"/>
                                      </p:to>
                                    </p:set>
                                    <p:animEffect transition="in" filter="fade">
                                      <p:cBhvr>
                                        <p:cTn id="70" dur="500"/>
                                        <p:tgtEl>
                                          <p:spTgt spid="105"/>
                                        </p:tgtEl>
                                      </p:cBhvr>
                                    </p:animEffect>
                                  </p:childTnLst>
                                </p:cTn>
                              </p:par>
                            </p:childTnLst>
                          </p:cTn>
                        </p:par>
                        <p:par>
                          <p:cTn id="71" fill="hold">
                            <p:stCondLst>
                              <p:cond delay="2500"/>
                            </p:stCondLst>
                            <p:childTnLst>
                              <p:par>
                                <p:cTn id="72" presetID="10" presetClass="entr" presetSubtype="0" fill="hold" grpId="1"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fade">
                                      <p:cBhvr>
                                        <p:cTn id="74" dur="500"/>
                                        <p:tgtEl>
                                          <p:spTgt spid="106"/>
                                        </p:tgtEl>
                                      </p:cBhvr>
                                    </p:animEffect>
                                  </p:childTnLst>
                                </p:cTn>
                              </p:par>
                            </p:childTnLst>
                          </p:cTn>
                        </p:par>
                        <p:par>
                          <p:cTn id="75" fill="hold">
                            <p:stCondLst>
                              <p:cond delay="3000"/>
                            </p:stCondLst>
                            <p:childTnLst>
                              <p:par>
                                <p:cTn id="76" presetID="10" presetClass="entr" presetSubtype="0" fill="hold" grpId="0" nodeType="afterEffect">
                                  <p:stCondLst>
                                    <p:cond delay="0"/>
                                  </p:stCondLst>
                                  <p:childTnLst>
                                    <p:set>
                                      <p:cBhvr>
                                        <p:cTn id="77" dur="1" fill="hold">
                                          <p:stCondLst>
                                            <p:cond delay="0"/>
                                          </p:stCondLst>
                                        </p:cTn>
                                        <p:tgtEl>
                                          <p:spTgt spid="107"/>
                                        </p:tgtEl>
                                        <p:attrNameLst>
                                          <p:attrName>style.visibility</p:attrName>
                                        </p:attrNameLst>
                                      </p:cBhvr>
                                      <p:to>
                                        <p:strVal val="visible"/>
                                      </p:to>
                                    </p:set>
                                    <p:animEffect transition="in" filter="fade">
                                      <p:cBhvr>
                                        <p:cTn id="78" dur="500"/>
                                        <p:tgtEl>
                                          <p:spTgt spid="107"/>
                                        </p:tgtEl>
                                      </p:cBhvr>
                                    </p:animEffect>
                                  </p:childTnLst>
                                </p:cTn>
                              </p:par>
                            </p:childTnLst>
                          </p:cTn>
                        </p:par>
                        <p:par>
                          <p:cTn id="79" fill="hold">
                            <p:stCondLst>
                              <p:cond delay="3500"/>
                            </p:stCondLst>
                            <p:childTnLst>
                              <p:par>
                                <p:cTn id="80" presetID="10" presetClass="entr" presetSubtype="0" fill="hold" grpId="0" nodeType="afterEffect">
                                  <p:stCondLst>
                                    <p:cond delay="0"/>
                                  </p:stCondLst>
                                  <p:childTnLst>
                                    <p:set>
                                      <p:cBhvr>
                                        <p:cTn id="81" dur="1" fill="hold">
                                          <p:stCondLst>
                                            <p:cond delay="0"/>
                                          </p:stCondLst>
                                        </p:cTn>
                                        <p:tgtEl>
                                          <p:spTgt spid="97"/>
                                        </p:tgtEl>
                                        <p:attrNameLst>
                                          <p:attrName>style.visibility</p:attrName>
                                        </p:attrNameLst>
                                      </p:cBhvr>
                                      <p:to>
                                        <p:strVal val="visible"/>
                                      </p:to>
                                    </p:set>
                                    <p:animEffect transition="in" filter="fade">
                                      <p:cBhvr>
                                        <p:cTn id="82" dur="500"/>
                                        <p:tgtEl>
                                          <p:spTgt spid="9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97"/>
                                        </p:tgtEl>
                                      </p:cBhvr>
                                    </p:animEffect>
                                    <p:set>
                                      <p:cBhvr>
                                        <p:cTn id="87" dur="1" fill="hold">
                                          <p:stCondLst>
                                            <p:cond delay="499"/>
                                          </p:stCondLst>
                                        </p:cTn>
                                        <p:tgtEl>
                                          <p:spTgt spid="97"/>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107"/>
                                        </p:tgtEl>
                                      </p:cBhvr>
                                    </p:animEffect>
                                    <p:set>
                                      <p:cBhvr>
                                        <p:cTn id="90" dur="1" fill="hold">
                                          <p:stCondLst>
                                            <p:cond delay="499"/>
                                          </p:stCondLst>
                                        </p:cTn>
                                        <p:tgtEl>
                                          <p:spTgt spid="107"/>
                                        </p:tgtEl>
                                        <p:attrNameLst>
                                          <p:attrName>style.visibility</p:attrName>
                                        </p:attrNameLst>
                                      </p:cBhvr>
                                      <p:to>
                                        <p:strVal val="hidden"/>
                                      </p:to>
                                    </p:set>
                                  </p:childTnLst>
                                </p:cTn>
                              </p:par>
                              <p:par>
                                <p:cTn id="91" presetID="10" presetClass="exit" presetSubtype="0" fill="hold" grpId="2" nodeType="withEffect">
                                  <p:stCondLst>
                                    <p:cond delay="0"/>
                                  </p:stCondLst>
                                  <p:childTnLst>
                                    <p:animEffect transition="out" filter="fade">
                                      <p:cBhvr>
                                        <p:cTn id="92" dur="500"/>
                                        <p:tgtEl>
                                          <p:spTgt spid="106"/>
                                        </p:tgtEl>
                                      </p:cBhvr>
                                    </p:animEffect>
                                    <p:set>
                                      <p:cBhvr>
                                        <p:cTn id="93" dur="1" fill="hold">
                                          <p:stCondLst>
                                            <p:cond delay="499"/>
                                          </p:stCondLst>
                                        </p:cTn>
                                        <p:tgtEl>
                                          <p:spTgt spid="106"/>
                                        </p:tgtEl>
                                        <p:attrNameLst>
                                          <p:attrName>style.visibility</p:attrName>
                                        </p:attrNameLst>
                                      </p:cBhvr>
                                      <p:to>
                                        <p:strVal val="hidden"/>
                                      </p:to>
                                    </p:set>
                                  </p:childTnLst>
                                </p:cTn>
                              </p:par>
                              <p:par>
                                <p:cTn id="94" presetID="10" presetClass="exit" presetSubtype="0" fill="hold" grpId="3" nodeType="withEffect">
                                  <p:stCondLst>
                                    <p:cond delay="0"/>
                                  </p:stCondLst>
                                  <p:childTnLst>
                                    <p:animEffect transition="out" filter="fade">
                                      <p:cBhvr>
                                        <p:cTn id="95" dur="500"/>
                                        <p:tgtEl>
                                          <p:spTgt spid="105"/>
                                        </p:tgtEl>
                                      </p:cBhvr>
                                    </p:animEffect>
                                    <p:set>
                                      <p:cBhvr>
                                        <p:cTn id="96" dur="1" fill="hold">
                                          <p:stCondLst>
                                            <p:cond delay="499"/>
                                          </p:stCondLst>
                                        </p:cTn>
                                        <p:tgtEl>
                                          <p:spTgt spid="105"/>
                                        </p:tgtEl>
                                        <p:attrNameLst>
                                          <p:attrName>style.visibility</p:attrName>
                                        </p:attrNameLst>
                                      </p:cBhvr>
                                      <p:to>
                                        <p:strVal val="hidden"/>
                                      </p:to>
                                    </p:set>
                                  </p:childTnLst>
                                </p:cTn>
                              </p:par>
                              <p:par>
                                <p:cTn id="97" presetID="10" presetClass="exit" presetSubtype="0" fill="hold" grpId="3" nodeType="withEffect">
                                  <p:stCondLst>
                                    <p:cond delay="0"/>
                                  </p:stCondLst>
                                  <p:childTnLst>
                                    <p:animEffect transition="out" filter="fade">
                                      <p:cBhvr>
                                        <p:cTn id="98" dur="500"/>
                                        <p:tgtEl>
                                          <p:spTgt spid="104"/>
                                        </p:tgtEl>
                                      </p:cBhvr>
                                    </p:animEffect>
                                    <p:set>
                                      <p:cBhvr>
                                        <p:cTn id="99" dur="1" fill="hold">
                                          <p:stCondLst>
                                            <p:cond delay="499"/>
                                          </p:stCondLst>
                                        </p:cTn>
                                        <p:tgtEl>
                                          <p:spTgt spid="104"/>
                                        </p:tgtEl>
                                        <p:attrNameLst>
                                          <p:attrName>style.visibility</p:attrName>
                                        </p:attrNameLst>
                                      </p:cBhvr>
                                      <p:to>
                                        <p:strVal val="hidden"/>
                                      </p:to>
                                    </p:set>
                                  </p:childTnLst>
                                </p:cTn>
                              </p:par>
                              <p:par>
                                <p:cTn id="100" presetID="10" presetClass="exit" presetSubtype="0" fill="hold" grpId="3" nodeType="withEffect">
                                  <p:stCondLst>
                                    <p:cond delay="0"/>
                                  </p:stCondLst>
                                  <p:childTnLst>
                                    <p:animEffect transition="out" filter="fade">
                                      <p:cBhvr>
                                        <p:cTn id="101" dur="500"/>
                                        <p:tgtEl>
                                          <p:spTgt spid="103"/>
                                        </p:tgtEl>
                                      </p:cBhvr>
                                    </p:animEffect>
                                    <p:set>
                                      <p:cBhvr>
                                        <p:cTn id="102" dur="1" fill="hold">
                                          <p:stCondLst>
                                            <p:cond delay="499"/>
                                          </p:stCondLst>
                                        </p:cTn>
                                        <p:tgtEl>
                                          <p:spTgt spid="103"/>
                                        </p:tgtEl>
                                        <p:attrNameLst>
                                          <p:attrName>style.visibility</p:attrName>
                                        </p:attrNameLst>
                                      </p:cBhvr>
                                      <p:to>
                                        <p:strVal val="hidden"/>
                                      </p:to>
                                    </p:set>
                                  </p:childTnLst>
                                </p:cTn>
                              </p:par>
                              <p:par>
                                <p:cTn id="103" presetID="10" presetClass="exit" presetSubtype="0" fill="hold" grpId="3" nodeType="withEffect">
                                  <p:stCondLst>
                                    <p:cond delay="0"/>
                                  </p:stCondLst>
                                  <p:childTnLst>
                                    <p:animEffect transition="out" filter="fade">
                                      <p:cBhvr>
                                        <p:cTn id="104" dur="500"/>
                                        <p:tgtEl>
                                          <p:spTgt spid="102"/>
                                        </p:tgtEl>
                                      </p:cBhvr>
                                    </p:animEffect>
                                    <p:set>
                                      <p:cBhvr>
                                        <p:cTn id="105" dur="1" fill="hold">
                                          <p:stCondLst>
                                            <p:cond delay="499"/>
                                          </p:stCondLst>
                                        </p:cTn>
                                        <p:tgtEl>
                                          <p:spTgt spid="102"/>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2" presetClass="exit" presetSubtype="8" fill="hold" nodeType="clickEffect">
                                  <p:stCondLst>
                                    <p:cond delay="0"/>
                                  </p:stCondLst>
                                  <p:childTnLst>
                                    <p:animEffect transition="out" filter="wipe(left)">
                                      <p:cBhvr>
                                        <p:cTn id="109" dur="1000"/>
                                        <p:tgtEl>
                                          <p:spTgt spid="48"/>
                                        </p:tgtEl>
                                      </p:cBhvr>
                                    </p:animEffect>
                                    <p:set>
                                      <p:cBhvr>
                                        <p:cTn id="110" dur="1" fill="hold">
                                          <p:stCondLst>
                                            <p:cond delay="999"/>
                                          </p:stCondLst>
                                        </p:cTn>
                                        <p:tgtEl>
                                          <p:spTgt spid="48"/>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2" presetClass="exit" presetSubtype="8" fill="hold" nodeType="clickEffect">
                                  <p:stCondLst>
                                    <p:cond delay="0"/>
                                  </p:stCondLst>
                                  <p:childTnLst>
                                    <p:animEffect transition="out" filter="wipe(left)">
                                      <p:cBhvr>
                                        <p:cTn id="114" dur="500"/>
                                        <p:tgtEl>
                                          <p:spTgt spid="54"/>
                                        </p:tgtEl>
                                      </p:cBhvr>
                                    </p:animEffect>
                                    <p:set>
                                      <p:cBhvr>
                                        <p:cTn id="115" dur="1" fill="hold">
                                          <p:stCondLst>
                                            <p:cond delay="499"/>
                                          </p:stCondLst>
                                        </p:cTn>
                                        <p:tgtEl>
                                          <p:spTgt spid="54"/>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102"/>
                                        </p:tgtEl>
                                        <p:attrNameLst>
                                          <p:attrName>style.visibility</p:attrName>
                                        </p:attrNameLst>
                                      </p:cBhvr>
                                      <p:to>
                                        <p:strVal val="visible"/>
                                      </p:to>
                                    </p:set>
                                    <p:animEffect transition="in" filter="wipe(down)">
                                      <p:cBhvr>
                                        <p:cTn id="120" dur="500"/>
                                        <p:tgtEl>
                                          <p:spTgt spid="102"/>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94"/>
                                        </p:tgtEl>
                                        <p:attrNameLst>
                                          <p:attrName>style.visibility</p:attrName>
                                        </p:attrNameLst>
                                      </p:cBhvr>
                                      <p:to>
                                        <p:strVal val="visible"/>
                                      </p:to>
                                    </p:set>
                                    <p:animEffect transition="in" filter="wipe(left)">
                                      <p:cBhvr>
                                        <p:cTn id="125" dur="500"/>
                                        <p:tgtEl>
                                          <p:spTgt spid="94"/>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grpId="1" nodeType="clickEffect">
                                  <p:stCondLst>
                                    <p:cond delay="0"/>
                                  </p:stCondLst>
                                  <p:childTnLst>
                                    <p:animEffect transition="out" filter="fade">
                                      <p:cBhvr>
                                        <p:cTn id="129" dur="500"/>
                                        <p:tgtEl>
                                          <p:spTgt spid="102"/>
                                        </p:tgtEl>
                                      </p:cBhvr>
                                    </p:animEffect>
                                    <p:set>
                                      <p:cBhvr>
                                        <p:cTn id="130" dur="1" fill="hold">
                                          <p:stCondLst>
                                            <p:cond delay="499"/>
                                          </p:stCondLst>
                                        </p:cTn>
                                        <p:tgtEl>
                                          <p:spTgt spid="102"/>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94"/>
                                        </p:tgtEl>
                                      </p:cBhvr>
                                    </p:animEffect>
                                    <p:set>
                                      <p:cBhvr>
                                        <p:cTn id="133" dur="1" fill="hold">
                                          <p:stCondLst>
                                            <p:cond delay="499"/>
                                          </p:stCondLst>
                                        </p:cTn>
                                        <p:tgtEl>
                                          <p:spTgt spid="94"/>
                                        </p:tgtEl>
                                        <p:attrNameLst>
                                          <p:attrName>style.visibility</p:attrName>
                                        </p:attrNameLst>
                                      </p:cBhvr>
                                      <p:to>
                                        <p:strVal val="hidden"/>
                                      </p:to>
                                    </p:set>
                                  </p:childTnLst>
                                </p:cTn>
                              </p:par>
                              <p:par>
                                <p:cTn id="134" presetID="22" presetClass="exit" presetSubtype="8" fill="hold" nodeType="withEffect">
                                  <p:stCondLst>
                                    <p:cond delay="0"/>
                                  </p:stCondLst>
                                  <p:childTnLst>
                                    <p:animEffect transition="out" filter="wipe(left)">
                                      <p:cBhvr>
                                        <p:cTn id="135" dur="500"/>
                                        <p:tgtEl>
                                          <p:spTgt spid="60"/>
                                        </p:tgtEl>
                                      </p:cBhvr>
                                    </p:animEffect>
                                    <p:set>
                                      <p:cBhvr>
                                        <p:cTn id="136" dur="1" fill="hold">
                                          <p:stCondLst>
                                            <p:cond delay="499"/>
                                          </p:stCondLst>
                                        </p:cTn>
                                        <p:tgtEl>
                                          <p:spTgt spid="60"/>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grpId="0" nodeType="clickEffect">
                                  <p:stCondLst>
                                    <p:cond delay="0"/>
                                  </p:stCondLst>
                                  <p:childTnLst>
                                    <p:set>
                                      <p:cBhvr>
                                        <p:cTn id="140" dur="1" fill="hold">
                                          <p:stCondLst>
                                            <p:cond delay="0"/>
                                          </p:stCondLst>
                                        </p:cTn>
                                        <p:tgtEl>
                                          <p:spTgt spid="103"/>
                                        </p:tgtEl>
                                        <p:attrNameLst>
                                          <p:attrName>style.visibility</p:attrName>
                                        </p:attrNameLst>
                                      </p:cBhvr>
                                      <p:to>
                                        <p:strVal val="visible"/>
                                      </p:to>
                                    </p:set>
                                    <p:animEffect transition="in" filter="wipe(down)">
                                      <p:cBhvr>
                                        <p:cTn id="141" dur="500"/>
                                        <p:tgtEl>
                                          <p:spTgt spid="103"/>
                                        </p:tgtEl>
                                      </p:cBhvr>
                                    </p:animEffect>
                                  </p:childTnLst>
                                </p:cTn>
                              </p:par>
                              <p:par>
                                <p:cTn id="142" presetID="22" presetClass="entr" presetSubtype="8" fill="hold" grpId="2" nodeType="withEffect">
                                  <p:stCondLst>
                                    <p:cond delay="0"/>
                                  </p:stCondLst>
                                  <p:childTnLst>
                                    <p:set>
                                      <p:cBhvr>
                                        <p:cTn id="143" dur="1" fill="hold">
                                          <p:stCondLst>
                                            <p:cond delay="0"/>
                                          </p:stCondLst>
                                        </p:cTn>
                                        <p:tgtEl>
                                          <p:spTgt spid="94"/>
                                        </p:tgtEl>
                                        <p:attrNameLst>
                                          <p:attrName>style.visibility</p:attrName>
                                        </p:attrNameLst>
                                      </p:cBhvr>
                                      <p:to>
                                        <p:strVal val="visible"/>
                                      </p:to>
                                    </p:set>
                                    <p:animEffect transition="in" filter="wipe(left)">
                                      <p:cBhvr>
                                        <p:cTn id="144" dur="500"/>
                                        <p:tgtEl>
                                          <p:spTgt spid="94"/>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xit" presetSubtype="0" fill="hold" grpId="1" nodeType="clickEffect">
                                  <p:stCondLst>
                                    <p:cond delay="0"/>
                                  </p:stCondLst>
                                  <p:childTnLst>
                                    <p:animEffect transition="out" filter="fade">
                                      <p:cBhvr>
                                        <p:cTn id="148" dur="500"/>
                                        <p:tgtEl>
                                          <p:spTgt spid="103"/>
                                        </p:tgtEl>
                                      </p:cBhvr>
                                    </p:animEffect>
                                    <p:set>
                                      <p:cBhvr>
                                        <p:cTn id="149" dur="1" fill="hold">
                                          <p:stCondLst>
                                            <p:cond delay="499"/>
                                          </p:stCondLst>
                                        </p:cTn>
                                        <p:tgtEl>
                                          <p:spTgt spid="103"/>
                                        </p:tgtEl>
                                        <p:attrNameLst>
                                          <p:attrName>style.visibility</p:attrName>
                                        </p:attrNameLst>
                                      </p:cBhvr>
                                      <p:to>
                                        <p:strVal val="hidden"/>
                                      </p:to>
                                    </p:set>
                                  </p:childTnLst>
                                </p:cTn>
                              </p:par>
                              <p:par>
                                <p:cTn id="150" presetID="10" presetClass="exit" presetSubtype="0" fill="hold" grpId="3" nodeType="withEffect">
                                  <p:stCondLst>
                                    <p:cond delay="0"/>
                                  </p:stCondLst>
                                  <p:childTnLst>
                                    <p:animEffect transition="out" filter="fade">
                                      <p:cBhvr>
                                        <p:cTn id="151" dur="500"/>
                                        <p:tgtEl>
                                          <p:spTgt spid="94"/>
                                        </p:tgtEl>
                                      </p:cBhvr>
                                    </p:animEffect>
                                    <p:set>
                                      <p:cBhvr>
                                        <p:cTn id="152" dur="1" fill="hold">
                                          <p:stCondLst>
                                            <p:cond delay="499"/>
                                          </p:stCondLst>
                                        </p:cTn>
                                        <p:tgtEl>
                                          <p:spTgt spid="94"/>
                                        </p:tgtEl>
                                        <p:attrNameLst>
                                          <p:attrName>style.visibility</p:attrName>
                                        </p:attrNameLst>
                                      </p:cBhvr>
                                      <p:to>
                                        <p:strVal val="hidden"/>
                                      </p:to>
                                    </p:set>
                                  </p:childTnLst>
                                </p:cTn>
                              </p:par>
                              <p:par>
                                <p:cTn id="153" presetID="22" presetClass="exit" presetSubtype="8" fill="hold" nodeType="withEffect">
                                  <p:stCondLst>
                                    <p:cond delay="0"/>
                                  </p:stCondLst>
                                  <p:childTnLst>
                                    <p:animEffect transition="out" filter="wipe(left)">
                                      <p:cBhvr>
                                        <p:cTn id="154" dur="500"/>
                                        <p:tgtEl>
                                          <p:spTgt spid="66"/>
                                        </p:tgtEl>
                                      </p:cBhvr>
                                    </p:animEffect>
                                    <p:set>
                                      <p:cBhvr>
                                        <p:cTn id="155" dur="1" fill="hold">
                                          <p:stCondLst>
                                            <p:cond delay="499"/>
                                          </p:stCondLst>
                                        </p:cTn>
                                        <p:tgtEl>
                                          <p:spTgt spid="66"/>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22" presetClass="entr" presetSubtype="4" fill="hold" grpId="0" nodeType="clickEffect">
                                  <p:stCondLst>
                                    <p:cond delay="0"/>
                                  </p:stCondLst>
                                  <p:childTnLst>
                                    <p:set>
                                      <p:cBhvr>
                                        <p:cTn id="159" dur="1" fill="hold">
                                          <p:stCondLst>
                                            <p:cond delay="0"/>
                                          </p:stCondLst>
                                        </p:cTn>
                                        <p:tgtEl>
                                          <p:spTgt spid="104"/>
                                        </p:tgtEl>
                                        <p:attrNameLst>
                                          <p:attrName>style.visibility</p:attrName>
                                        </p:attrNameLst>
                                      </p:cBhvr>
                                      <p:to>
                                        <p:strVal val="visible"/>
                                      </p:to>
                                    </p:set>
                                    <p:animEffect transition="in" filter="wipe(down)">
                                      <p:cBhvr>
                                        <p:cTn id="160" dur="500"/>
                                        <p:tgtEl>
                                          <p:spTgt spid="104"/>
                                        </p:tgtEl>
                                      </p:cBhvr>
                                    </p:animEffect>
                                  </p:childTnLst>
                                </p:cTn>
                              </p:par>
                              <p:par>
                                <p:cTn id="161" presetID="22" presetClass="entr" presetSubtype="8" fill="hold" grpId="4" nodeType="withEffect">
                                  <p:stCondLst>
                                    <p:cond delay="0"/>
                                  </p:stCondLst>
                                  <p:childTnLst>
                                    <p:set>
                                      <p:cBhvr>
                                        <p:cTn id="162" dur="1" fill="hold">
                                          <p:stCondLst>
                                            <p:cond delay="0"/>
                                          </p:stCondLst>
                                        </p:cTn>
                                        <p:tgtEl>
                                          <p:spTgt spid="94"/>
                                        </p:tgtEl>
                                        <p:attrNameLst>
                                          <p:attrName>style.visibility</p:attrName>
                                        </p:attrNameLst>
                                      </p:cBhvr>
                                      <p:to>
                                        <p:strVal val="visible"/>
                                      </p:to>
                                    </p:set>
                                    <p:animEffect transition="in" filter="wipe(left)">
                                      <p:cBhvr>
                                        <p:cTn id="163" dur="500"/>
                                        <p:tgtEl>
                                          <p:spTgt spid="94"/>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xit" presetSubtype="0" fill="hold" grpId="1" nodeType="clickEffect">
                                  <p:stCondLst>
                                    <p:cond delay="0"/>
                                  </p:stCondLst>
                                  <p:childTnLst>
                                    <p:animEffect transition="out" filter="fade">
                                      <p:cBhvr>
                                        <p:cTn id="167" dur="500"/>
                                        <p:tgtEl>
                                          <p:spTgt spid="104"/>
                                        </p:tgtEl>
                                      </p:cBhvr>
                                    </p:animEffect>
                                    <p:set>
                                      <p:cBhvr>
                                        <p:cTn id="168" dur="1" fill="hold">
                                          <p:stCondLst>
                                            <p:cond delay="499"/>
                                          </p:stCondLst>
                                        </p:cTn>
                                        <p:tgtEl>
                                          <p:spTgt spid="104"/>
                                        </p:tgtEl>
                                        <p:attrNameLst>
                                          <p:attrName>style.visibility</p:attrName>
                                        </p:attrNameLst>
                                      </p:cBhvr>
                                      <p:to>
                                        <p:strVal val="hidden"/>
                                      </p:to>
                                    </p:set>
                                  </p:childTnLst>
                                </p:cTn>
                              </p:par>
                              <p:par>
                                <p:cTn id="169" presetID="10" presetClass="exit" presetSubtype="0" fill="hold" grpId="5" nodeType="withEffect">
                                  <p:stCondLst>
                                    <p:cond delay="0"/>
                                  </p:stCondLst>
                                  <p:childTnLst>
                                    <p:animEffect transition="out" filter="fade">
                                      <p:cBhvr>
                                        <p:cTn id="170" dur="500"/>
                                        <p:tgtEl>
                                          <p:spTgt spid="94"/>
                                        </p:tgtEl>
                                      </p:cBhvr>
                                    </p:animEffect>
                                    <p:set>
                                      <p:cBhvr>
                                        <p:cTn id="171" dur="1" fill="hold">
                                          <p:stCondLst>
                                            <p:cond delay="499"/>
                                          </p:stCondLst>
                                        </p:cTn>
                                        <p:tgtEl>
                                          <p:spTgt spid="94"/>
                                        </p:tgtEl>
                                        <p:attrNameLst>
                                          <p:attrName>style.visibility</p:attrName>
                                        </p:attrNameLst>
                                      </p:cBhvr>
                                      <p:to>
                                        <p:strVal val="hidden"/>
                                      </p:to>
                                    </p:set>
                                  </p:childTnLst>
                                </p:cTn>
                              </p:par>
                              <p:par>
                                <p:cTn id="172" presetID="22" presetClass="exit" presetSubtype="8" fill="hold" nodeType="withEffect">
                                  <p:stCondLst>
                                    <p:cond delay="0"/>
                                  </p:stCondLst>
                                  <p:childTnLst>
                                    <p:animEffect transition="out" filter="wipe(left)">
                                      <p:cBhvr>
                                        <p:cTn id="173" dur="500"/>
                                        <p:tgtEl>
                                          <p:spTgt spid="72"/>
                                        </p:tgtEl>
                                      </p:cBhvr>
                                    </p:animEffect>
                                    <p:set>
                                      <p:cBhvr>
                                        <p:cTn id="174" dur="1" fill="hold">
                                          <p:stCondLst>
                                            <p:cond delay="499"/>
                                          </p:stCondLst>
                                        </p:cTn>
                                        <p:tgtEl>
                                          <p:spTgt spid="72"/>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22" presetClass="entr" presetSubtype="4" fill="hold" grpId="0" nodeType="clickEffect">
                                  <p:stCondLst>
                                    <p:cond delay="0"/>
                                  </p:stCondLst>
                                  <p:childTnLst>
                                    <p:set>
                                      <p:cBhvr>
                                        <p:cTn id="178" dur="1" fill="hold">
                                          <p:stCondLst>
                                            <p:cond delay="0"/>
                                          </p:stCondLst>
                                        </p:cTn>
                                        <p:tgtEl>
                                          <p:spTgt spid="105"/>
                                        </p:tgtEl>
                                        <p:attrNameLst>
                                          <p:attrName>style.visibility</p:attrName>
                                        </p:attrNameLst>
                                      </p:cBhvr>
                                      <p:to>
                                        <p:strVal val="visible"/>
                                      </p:to>
                                    </p:set>
                                    <p:animEffect transition="in" filter="wipe(down)">
                                      <p:cBhvr>
                                        <p:cTn id="179" dur="500"/>
                                        <p:tgtEl>
                                          <p:spTgt spid="105"/>
                                        </p:tgtEl>
                                      </p:cBhvr>
                                    </p:animEffect>
                                  </p:childTnLst>
                                </p:cTn>
                              </p:par>
                              <p:par>
                                <p:cTn id="180" presetID="22" presetClass="entr" presetSubtype="8" fill="hold" grpId="6" nodeType="withEffect">
                                  <p:stCondLst>
                                    <p:cond delay="0"/>
                                  </p:stCondLst>
                                  <p:childTnLst>
                                    <p:set>
                                      <p:cBhvr>
                                        <p:cTn id="181" dur="1" fill="hold">
                                          <p:stCondLst>
                                            <p:cond delay="0"/>
                                          </p:stCondLst>
                                        </p:cTn>
                                        <p:tgtEl>
                                          <p:spTgt spid="94"/>
                                        </p:tgtEl>
                                        <p:attrNameLst>
                                          <p:attrName>style.visibility</p:attrName>
                                        </p:attrNameLst>
                                      </p:cBhvr>
                                      <p:to>
                                        <p:strVal val="visible"/>
                                      </p:to>
                                    </p:set>
                                    <p:animEffect transition="in" filter="wipe(left)">
                                      <p:cBhvr>
                                        <p:cTn id="182" dur="500"/>
                                        <p:tgtEl>
                                          <p:spTgt spid="94"/>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xit" presetSubtype="0" fill="hold" grpId="7" nodeType="clickEffect">
                                  <p:stCondLst>
                                    <p:cond delay="0"/>
                                  </p:stCondLst>
                                  <p:childTnLst>
                                    <p:animEffect transition="out" filter="fade">
                                      <p:cBhvr>
                                        <p:cTn id="186" dur="500"/>
                                        <p:tgtEl>
                                          <p:spTgt spid="94"/>
                                        </p:tgtEl>
                                      </p:cBhvr>
                                    </p:animEffect>
                                    <p:set>
                                      <p:cBhvr>
                                        <p:cTn id="187" dur="1" fill="hold">
                                          <p:stCondLst>
                                            <p:cond delay="499"/>
                                          </p:stCondLst>
                                        </p:cTn>
                                        <p:tgtEl>
                                          <p:spTgt spid="94"/>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500"/>
                                        <p:tgtEl>
                                          <p:spTgt spid="105"/>
                                        </p:tgtEl>
                                      </p:cBhvr>
                                    </p:animEffect>
                                    <p:set>
                                      <p:cBhvr>
                                        <p:cTn id="190" dur="1" fill="hold">
                                          <p:stCondLst>
                                            <p:cond delay="499"/>
                                          </p:stCondLst>
                                        </p:cTn>
                                        <p:tgtEl>
                                          <p:spTgt spid="105"/>
                                        </p:tgtEl>
                                        <p:attrNameLst>
                                          <p:attrName>style.visibility</p:attrName>
                                        </p:attrNameLst>
                                      </p:cBhvr>
                                      <p:to>
                                        <p:strVal val="hidden"/>
                                      </p:to>
                                    </p:set>
                                  </p:childTnLst>
                                </p:cTn>
                              </p:par>
                              <p:par>
                                <p:cTn id="191" presetID="22" presetClass="exit" presetSubtype="8" fill="hold" nodeType="withEffect">
                                  <p:stCondLst>
                                    <p:cond delay="0"/>
                                  </p:stCondLst>
                                  <p:childTnLst>
                                    <p:animEffect transition="out" filter="wipe(left)">
                                      <p:cBhvr>
                                        <p:cTn id="192" dur="500"/>
                                        <p:tgtEl>
                                          <p:spTgt spid="78"/>
                                        </p:tgtEl>
                                      </p:cBhvr>
                                    </p:animEffect>
                                    <p:set>
                                      <p:cBhvr>
                                        <p:cTn id="193" dur="1" fill="hold">
                                          <p:stCondLst>
                                            <p:cond delay="499"/>
                                          </p:stCondLst>
                                        </p:cTn>
                                        <p:tgtEl>
                                          <p:spTgt spid="78"/>
                                        </p:tgtEl>
                                        <p:attrNameLst>
                                          <p:attrName>style.visibility</p:attrName>
                                        </p:attrNameLst>
                                      </p:cBhvr>
                                      <p:to>
                                        <p:strVal val="hidden"/>
                                      </p:to>
                                    </p:set>
                                  </p:childTnLst>
                                </p:cTn>
                              </p:par>
                            </p:childTnLst>
                          </p:cTn>
                        </p:par>
                      </p:childTnLst>
                    </p:cTn>
                  </p:par>
                  <p:par>
                    <p:cTn id="194" fill="hold">
                      <p:stCondLst>
                        <p:cond delay="indefinite"/>
                      </p:stCondLst>
                      <p:childTnLst>
                        <p:par>
                          <p:cTn id="195" fill="hold">
                            <p:stCondLst>
                              <p:cond delay="0"/>
                            </p:stCondLst>
                            <p:childTnLst>
                              <p:par>
                                <p:cTn id="196" presetID="22" presetClass="entr" presetSubtype="4" fill="hold" grpId="0" nodeType="clickEffect">
                                  <p:stCondLst>
                                    <p:cond delay="0"/>
                                  </p:stCondLst>
                                  <p:childTnLst>
                                    <p:set>
                                      <p:cBhvr>
                                        <p:cTn id="197" dur="1" fill="hold">
                                          <p:stCondLst>
                                            <p:cond delay="0"/>
                                          </p:stCondLst>
                                        </p:cTn>
                                        <p:tgtEl>
                                          <p:spTgt spid="106"/>
                                        </p:tgtEl>
                                        <p:attrNameLst>
                                          <p:attrName>style.visibility</p:attrName>
                                        </p:attrNameLst>
                                      </p:cBhvr>
                                      <p:to>
                                        <p:strVal val="visible"/>
                                      </p:to>
                                    </p:set>
                                    <p:animEffect transition="in" filter="wipe(down)">
                                      <p:cBhvr>
                                        <p:cTn id="198" dur="500"/>
                                        <p:tgtEl>
                                          <p:spTgt spid="106"/>
                                        </p:tgtEl>
                                      </p:cBhvr>
                                    </p:animEffect>
                                  </p:childTnLst>
                                </p:cTn>
                              </p:par>
                              <p:par>
                                <p:cTn id="199" presetID="22" presetClass="entr" presetSubtype="8" fill="hold" grpId="0" nodeType="withEffect">
                                  <p:stCondLst>
                                    <p:cond delay="0"/>
                                  </p:stCondLst>
                                  <p:childTnLst>
                                    <p:set>
                                      <p:cBhvr>
                                        <p:cTn id="200" dur="1" fill="hold">
                                          <p:stCondLst>
                                            <p:cond delay="0"/>
                                          </p:stCondLst>
                                        </p:cTn>
                                        <p:tgtEl>
                                          <p:spTgt spid="95"/>
                                        </p:tgtEl>
                                        <p:attrNameLst>
                                          <p:attrName>style.visibility</p:attrName>
                                        </p:attrNameLst>
                                      </p:cBhvr>
                                      <p:to>
                                        <p:strVal val="visible"/>
                                      </p:to>
                                    </p:set>
                                    <p:animEffect transition="in" filter="wipe(left)">
                                      <p:cBhvr>
                                        <p:cTn id="201" dur="500"/>
                                        <p:tgtEl>
                                          <p:spTgt spid="95"/>
                                        </p:tgtEl>
                                      </p:cBhvr>
                                    </p:animEffect>
                                  </p:childTnLst>
                                </p:cTn>
                              </p:par>
                            </p:childTnLst>
                          </p:cTn>
                        </p:par>
                      </p:childTnLst>
                    </p:cTn>
                  </p:par>
                  <p:par>
                    <p:cTn id="202" fill="hold">
                      <p:stCondLst>
                        <p:cond delay="indefinite"/>
                      </p:stCondLst>
                      <p:childTnLst>
                        <p:par>
                          <p:cTn id="203" fill="hold">
                            <p:stCondLst>
                              <p:cond delay="0"/>
                            </p:stCondLst>
                            <p:childTnLst>
                              <p:par>
                                <p:cTn id="204" presetID="22" presetClass="exit" presetSubtype="8" fill="hold" nodeType="clickEffect">
                                  <p:stCondLst>
                                    <p:cond delay="0"/>
                                  </p:stCondLst>
                                  <p:childTnLst>
                                    <p:animEffect transition="out" filter="wipe(left)">
                                      <p:cBhvr>
                                        <p:cTn id="205" dur="2000"/>
                                        <p:tgtEl>
                                          <p:spTgt spid="84"/>
                                        </p:tgtEl>
                                      </p:cBhvr>
                                    </p:animEffect>
                                    <p:set>
                                      <p:cBhvr>
                                        <p:cTn id="206" dur="1" fill="hold">
                                          <p:stCondLst>
                                            <p:cond delay="1999"/>
                                          </p:stCondLst>
                                        </p:cTn>
                                        <p:tgtEl>
                                          <p:spTgt spid="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4" grpId="1" animBg="1"/>
      <p:bldP spid="94" grpId="2" animBg="1"/>
      <p:bldP spid="94" grpId="3" animBg="1"/>
      <p:bldP spid="94" grpId="4" animBg="1"/>
      <p:bldP spid="94" grpId="5" animBg="1"/>
      <p:bldP spid="94" grpId="6" animBg="1"/>
      <p:bldP spid="94" grpId="7" animBg="1"/>
      <p:bldP spid="94" grpId="8" animBg="1"/>
      <p:bldP spid="94" grpId="9" animBg="1"/>
      <p:bldP spid="95" grpId="0" animBg="1"/>
      <p:bldP spid="95" grpId="1" animBg="1"/>
      <p:bldP spid="95" grpId="2" animBg="1"/>
      <p:bldP spid="96" grpId="0"/>
      <p:bldP spid="96" grpId="1"/>
      <p:bldP spid="97" grpId="0"/>
      <p:bldP spid="97" grpId="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2" grpId="2" animBg="1"/>
      <p:bldP spid="102" grpId="3" animBg="1"/>
      <p:bldP spid="103" grpId="0" animBg="1"/>
      <p:bldP spid="103" grpId="1" animBg="1"/>
      <p:bldP spid="103" grpId="2" animBg="1"/>
      <p:bldP spid="103" grpId="3" animBg="1"/>
      <p:bldP spid="104" grpId="0" animBg="1"/>
      <p:bldP spid="104" grpId="1" animBg="1"/>
      <p:bldP spid="104" grpId="2" animBg="1"/>
      <p:bldP spid="104" grpId="3" animBg="1"/>
      <p:bldP spid="105" grpId="0" animBg="1"/>
      <p:bldP spid="105" grpId="1" animBg="1"/>
      <p:bldP spid="105" grpId="2" animBg="1"/>
      <p:bldP spid="105" grpId="3" animBg="1"/>
      <p:bldP spid="106" grpId="0" animBg="1"/>
      <p:bldP spid="106" grpId="1" animBg="1"/>
      <p:bldP spid="106" grpId="2" animBg="1"/>
      <p:bldP spid="107" grpId="0" animBg="1"/>
      <p:bldP spid="10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4000" dirty="0" err="1"/>
              <a:t>Wdh</a:t>
            </a:r>
            <a:r>
              <a:rPr lang="de-DE" sz="4000" dirty="0"/>
              <a:t>: Abtasttheorem</a:t>
            </a:r>
          </a:p>
        </p:txBody>
      </p:sp>
      <p:sp>
        <p:nvSpPr>
          <p:cNvPr id="4" name="Footer Placeholder 3"/>
          <p:cNvSpPr>
            <a:spLocks noGrp="1"/>
          </p:cNvSpPr>
          <p:nvPr>
            <p:ph type="ftr" sz="quarter" idx="11"/>
          </p:nvPr>
        </p:nvSpPr>
        <p:spPr/>
        <p:txBody>
          <a:bodyPr/>
          <a:lstStyle/>
          <a:p>
            <a:r>
              <a:rPr lang="de-DE"/>
              <a:t>Rechnernetze und verteilte Systeme                (Prof. Dr. D. Kranzlmüller)</a:t>
            </a:r>
          </a:p>
        </p:txBody>
      </p:sp>
      <p:sp>
        <p:nvSpPr>
          <p:cNvPr id="5" name="Slide Number Placeholder 4"/>
          <p:cNvSpPr>
            <a:spLocks noGrp="1"/>
          </p:cNvSpPr>
          <p:nvPr>
            <p:ph type="sldNum" sz="quarter" idx="12"/>
          </p:nvPr>
        </p:nvSpPr>
        <p:spPr/>
        <p:txBody>
          <a:bodyPr/>
          <a:lstStyle/>
          <a:p>
            <a:fld id="{62E63B0E-122E-4112-8AEA-022338C1FEFA}" type="slidenum">
              <a:rPr lang="de-DE" smtClean="0"/>
              <a:t>33</a:t>
            </a:fld>
            <a:endParaRPr lang="de-DE"/>
          </a:p>
        </p:txBody>
      </p:sp>
      <p:sp>
        <p:nvSpPr>
          <p:cNvPr id="9" name="Content Placeholder 8"/>
          <p:cNvSpPr>
            <a:spLocks noGrp="1"/>
          </p:cNvSpPr>
          <p:nvPr>
            <p:ph idx="1"/>
          </p:nvPr>
        </p:nvSpPr>
        <p:spPr>
          <a:xfrm>
            <a:off x="628650" y="3745020"/>
            <a:ext cx="7886700" cy="2613176"/>
          </a:xfrm>
        </p:spPr>
        <p:txBody>
          <a:bodyPr>
            <a:normAutofit fontScale="85000" lnSpcReduction="10000"/>
          </a:bodyPr>
          <a:lstStyle/>
          <a:p>
            <a:pPr marL="0" indent="0">
              <a:lnSpc>
                <a:spcPct val="120000"/>
              </a:lnSpc>
              <a:buNone/>
            </a:pPr>
            <a:r>
              <a:rPr lang="de-DE" dirty="0"/>
              <a:t>Beispiel: Digitale Übertragung analoger Sprache bei ISDN</a:t>
            </a:r>
          </a:p>
          <a:p>
            <a:pPr>
              <a:lnSpc>
                <a:spcPct val="120000"/>
              </a:lnSpc>
            </a:pPr>
            <a:r>
              <a:rPr lang="de-DE" dirty="0"/>
              <a:t>Telefon-</a:t>
            </a:r>
            <a:r>
              <a:rPr lang="de-DE" i="1" dirty="0"/>
              <a:t>Signal</a:t>
            </a:r>
            <a:r>
              <a:rPr lang="de-DE" dirty="0"/>
              <a:t>-Bandbreite: (300-3400 Hz), gerundet 4kHz;</a:t>
            </a:r>
          </a:p>
          <a:p>
            <a:pPr marL="457200" lvl="1" indent="0">
              <a:lnSpc>
                <a:spcPct val="120000"/>
              </a:lnSpc>
              <a:buNone/>
            </a:pPr>
            <a:r>
              <a:rPr lang="de-DE" dirty="0">
                <a:sym typeface="Wingdings"/>
              </a:rPr>
              <a:t> </a:t>
            </a:r>
            <a:r>
              <a:rPr lang="de-DE" dirty="0"/>
              <a:t>somit Abtastrate 8kHz, d.h. alle 125 µs</a:t>
            </a:r>
          </a:p>
          <a:p>
            <a:pPr>
              <a:lnSpc>
                <a:spcPct val="120000"/>
              </a:lnSpc>
            </a:pPr>
            <a:r>
              <a:rPr lang="de-DE" dirty="0"/>
              <a:t>Quantisierung: 256 Werte, Codierung 1 Byte</a:t>
            </a:r>
          </a:p>
          <a:p>
            <a:pPr marL="457200" lvl="1" indent="0">
              <a:lnSpc>
                <a:spcPct val="120000"/>
              </a:lnSpc>
              <a:buNone/>
            </a:pPr>
            <a:r>
              <a:rPr lang="de-DE" dirty="0">
                <a:sym typeface="Wingdings"/>
              </a:rPr>
              <a:t> </a:t>
            </a:r>
            <a:r>
              <a:rPr lang="de-DE" dirty="0"/>
              <a:t>resultiert erforderliche Rate 64 </a:t>
            </a:r>
            <a:r>
              <a:rPr lang="de-DE" dirty="0" err="1"/>
              <a:t>kbit</a:t>
            </a:r>
            <a:r>
              <a:rPr lang="de-DE" dirty="0"/>
              <a:t>/s</a:t>
            </a:r>
          </a:p>
        </p:txBody>
      </p:sp>
      <p:pic>
        <p:nvPicPr>
          <p:cNvPr id="10" name="Content Placeholder 7"/>
          <p:cNvPicPr>
            <a:picLocks noChangeAspect="1"/>
          </p:cNvPicPr>
          <p:nvPr/>
        </p:nvPicPr>
        <p:blipFill>
          <a:blip r:embed="rId3"/>
          <a:stretch>
            <a:fillRect/>
          </a:stretch>
        </p:blipFill>
        <p:spPr>
          <a:xfrm>
            <a:off x="4572000" y="739873"/>
            <a:ext cx="4383198" cy="2885096"/>
          </a:xfrm>
          <a:prstGeom prst="rect">
            <a:avLst/>
          </a:prstGeom>
        </p:spPr>
      </p:pic>
      <mc:AlternateContent xmlns:mc="http://schemas.openxmlformats.org/markup-compatibility/2006">
        <mc:Choice xmlns:a14="http://schemas.microsoft.com/office/drawing/2010/main" Requires="a14">
          <p:sp>
            <p:nvSpPr>
              <p:cNvPr id="11" name="TextBox 10"/>
              <p:cNvSpPr txBox="1"/>
              <p:nvPr/>
            </p:nvSpPr>
            <p:spPr>
              <a:xfrm>
                <a:off x="628650" y="1748358"/>
                <a:ext cx="3217291" cy="1785104"/>
              </a:xfrm>
              <a:prstGeom prst="rect">
                <a:avLst/>
              </a:prstGeom>
              <a:noFill/>
            </p:spPr>
            <p:txBody>
              <a:bodyPr wrap="none" rtlCol="0">
                <a:spAutoFit/>
              </a:bodyPr>
              <a:lstStyle/>
              <a:p>
                <a:r>
                  <a:rPr lang="de-DE" sz="2200" b="1" dirty="0"/>
                  <a:t>Das Theorem </a:t>
                </a:r>
                <a:r>
                  <a:rPr lang="de-DE" sz="2200" dirty="0"/>
                  <a:t>(verlustfrei):</a:t>
                </a:r>
              </a:p>
              <a:p>
                <a:pPr algn="ctr"/>
                <a:r>
                  <a:rPr lang="de-DE" sz="2200" b="1" dirty="0"/>
                  <a:t>S </a:t>
                </a:r>
                <a14:m>
                  <m:oMath xmlns:m="http://schemas.openxmlformats.org/officeDocument/2006/math">
                    <m:r>
                      <a:rPr lang="de-DE" sz="2200" b="1">
                        <a:latin typeface="Cambria Math" panose="02040503050406030204" pitchFamily="18" charset="0"/>
                      </a:rPr>
                      <m:t>&gt;</m:t>
                    </m:r>
                  </m:oMath>
                </a14:m>
                <a:r>
                  <a:rPr lang="en-US" sz="2200" b="1" i="1" dirty="0">
                    <a:latin typeface="Cambria Math" panose="02040503050406030204" pitchFamily="18" charset="0"/>
                  </a:rPr>
                  <a:t> </a:t>
                </a:r>
                <a14:m>
                  <m:oMath xmlns:m="http://schemas.openxmlformats.org/officeDocument/2006/math">
                    <m:r>
                      <a:rPr lang="en-US" sz="2200" b="1" i="1">
                        <a:latin typeface="Cambria Math" panose="02040503050406030204" pitchFamily="18" charset="0"/>
                      </a:rPr>
                      <m:t>𝟐</m:t>
                    </m:r>
                    <m:r>
                      <a:rPr lang="en-US" sz="2200" b="1" i="1">
                        <a:latin typeface="Cambria Math" panose="02040503050406030204" pitchFamily="18" charset="0"/>
                      </a:rPr>
                      <m:t>⋅</m:t>
                    </m:r>
                  </m:oMath>
                </a14:m>
                <a:r>
                  <a:rPr lang="de-DE" sz="2200" b="1" dirty="0"/>
                  <a:t> F</a:t>
                </a:r>
              </a:p>
              <a:p>
                <a:r>
                  <a:rPr lang="de-DE" sz="2200" dirty="0"/>
                  <a:t>S:	Abtasthäufigkeit</a:t>
                </a:r>
                <a:br>
                  <a:rPr lang="de-DE" sz="2200" dirty="0"/>
                </a:br>
                <a:r>
                  <a:rPr lang="de-DE" sz="2200" dirty="0"/>
                  <a:t>F: 	Höchste Frequenz der </a:t>
                </a:r>
              </a:p>
              <a:p>
                <a:r>
                  <a:rPr lang="de-DE" sz="2200" dirty="0"/>
                  <a:t>	analogen Information</a:t>
                </a:r>
              </a:p>
            </p:txBody>
          </p:sp>
        </mc:Choice>
        <mc:Fallback>
          <p:sp>
            <p:nvSpPr>
              <p:cNvPr id="11" name="TextBox 10"/>
              <p:cNvSpPr txBox="1">
                <a:spLocks noRot="1" noChangeAspect="1" noMove="1" noResize="1" noEditPoints="1" noAdjustHandles="1" noChangeArrowheads="1" noChangeShapeType="1" noTextEdit="1"/>
              </p:cNvSpPr>
              <p:nvPr/>
            </p:nvSpPr>
            <p:spPr>
              <a:xfrm>
                <a:off x="628650" y="1748358"/>
                <a:ext cx="3217291" cy="1785104"/>
              </a:xfrm>
              <a:prstGeom prst="rect">
                <a:avLst/>
              </a:prstGeom>
              <a:blipFill>
                <a:blip r:embed="rId4"/>
                <a:stretch>
                  <a:fillRect l="-2462" t="-2389" r="-1515" b="-5802"/>
                </a:stretch>
              </a:blipFill>
            </p:spPr>
            <p:txBody>
              <a:bodyPr/>
              <a:lstStyle/>
              <a:p>
                <a:r>
                  <a:rPr lang="en-US">
                    <a:noFill/>
                  </a:rPr>
                  <a:t> </a:t>
                </a:r>
              </a:p>
            </p:txBody>
          </p:sp>
        </mc:Fallback>
      </mc:AlternateContent>
    </p:spTree>
    <p:extLst>
      <p:ext uri="{BB962C8B-B14F-4D97-AF65-F5344CB8AC3E}">
        <p14:creationId xmlns:p14="http://schemas.microsoft.com/office/powerpoint/2010/main" val="520194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Fragen zur Bitübertragungsschicht (1/2)</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28650" y="1848773"/>
                <a:ext cx="7886700" cy="4351338"/>
              </a:xfrm>
            </p:spPr>
            <p:txBody>
              <a:bodyPr>
                <a:normAutofit lnSpcReduction="10000"/>
              </a:bodyPr>
              <a:lstStyle/>
              <a:p>
                <a:r>
                  <a:rPr lang="de-DE" sz="2400" dirty="0"/>
                  <a:t>Wieso ist die PIN-Festlegung Protokollbestandteil der</a:t>
                </a:r>
                <a:br>
                  <a:rPr lang="de-DE" sz="2400" dirty="0"/>
                </a:br>
                <a:r>
                  <a:rPr lang="de-DE" sz="2400" dirty="0"/>
                  <a:t>Ebene 1?</a:t>
                </a:r>
              </a:p>
              <a:p>
                <a:r>
                  <a:rPr lang="de-DE" sz="2400" dirty="0"/>
                  <a:t>Welche Übertragungsmedien können </a:t>
                </a:r>
                <a:r>
                  <a:rPr lang="de-DE" sz="2400" dirty="0" err="1"/>
                  <a:t>Shared</a:t>
                </a:r>
                <a:r>
                  <a:rPr lang="de-DE" sz="2400" dirty="0"/>
                  <a:t> Media sein?</a:t>
                </a:r>
              </a:p>
              <a:p>
                <a:r>
                  <a:rPr lang="de-DE" sz="2400" dirty="0"/>
                  <a:t>Was besagt das Abtasttheorem?</a:t>
                </a:r>
              </a:p>
              <a:p>
                <a:r>
                  <a:rPr lang="de-DE" sz="2400" dirty="0"/>
                  <a:t>Welche zwei Bandbreitenbegriffe gibt es?</a:t>
                </a:r>
              </a:p>
              <a:p>
                <a:r>
                  <a:rPr lang="de-DE" sz="2400" dirty="0"/>
                  <a:t>Wodurch wird die Übertragungsrate beeinflusst?</a:t>
                </a:r>
              </a:p>
              <a:p>
                <a:pPr lvl="1"/>
                <a:r>
                  <a:rPr lang="en-US" sz="2000" dirty="0"/>
                  <a:t>Nyquist:	C = 2 </a:t>
                </a:r>
                <a14:m>
                  <m:oMath xmlns:m="http://schemas.openxmlformats.org/officeDocument/2006/math">
                    <m:r>
                      <a:rPr lang="en-US" sz="2000" i="1">
                        <a:latin typeface="Cambria Math" panose="02040503050406030204" pitchFamily="18" charset="0"/>
                      </a:rPr>
                      <m:t>⋅</m:t>
                    </m:r>
                    <m:r>
                      <m:rPr>
                        <m:sty m:val="p"/>
                      </m:rPr>
                      <a:rPr lang="de-DE" sz="2000">
                        <a:latin typeface="Cambria Math" panose="02040503050406030204" pitchFamily="18" charset="0"/>
                      </a:rPr>
                      <m:t>B</m:t>
                    </m:r>
                    <m:r>
                      <a:rPr lang="en-US" sz="2000" i="1">
                        <a:latin typeface="Cambria Math" panose="02040503050406030204" pitchFamily="18" charset="0"/>
                      </a:rPr>
                      <m:t>⋅</m:t>
                    </m:r>
                    <m:func>
                      <m:funcPr>
                        <m:ctrlPr>
                          <a:rPr lang="en-US" sz="2000" i="1">
                            <a:latin typeface="Cambria Math" panose="02040503050406030204" pitchFamily="18" charset="0"/>
                          </a:rPr>
                        </m:ctrlPr>
                      </m:funcPr>
                      <m:fNa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log</m:t>
                            </m:r>
                          </m:e>
                          <m:sub>
                            <m:r>
                              <a:rPr lang="en-US" sz="2000">
                                <a:latin typeface="Cambria Math" panose="02040503050406030204" pitchFamily="18" charset="0"/>
                              </a:rPr>
                              <m:t>2</m:t>
                            </m:r>
                          </m:sub>
                        </m:sSub>
                      </m:fName>
                      <m:e>
                        <m:r>
                          <a:rPr lang="en-US" sz="2000" i="1">
                            <a:latin typeface="Cambria Math" panose="02040503050406030204" pitchFamily="18" charset="0"/>
                          </a:rPr>
                          <m:t>𝑀</m:t>
                        </m:r>
                      </m:e>
                    </m:func>
                  </m:oMath>
                </a14:m>
                <a:r>
                  <a:rPr lang="de-DE" sz="2000" dirty="0"/>
                  <a:t> [Bit/s]</a:t>
                </a:r>
                <a:endParaRPr lang="en-US" sz="2000" i="1" dirty="0">
                  <a:latin typeface="Cambria Math" panose="02040503050406030204" pitchFamily="18" charset="0"/>
                </a:endParaRPr>
              </a:p>
              <a:p>
                <a:pPr lvl="1"/>
                <a:r>
                  <a:rPr lang="en-US" sz="2000" dirty="0"/>
                  <a:t>Shannon: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𝑠h</m:t>
                        </m:r>
                      </m:sub>
                    </m:sSub>
                    <m:r>
                      <a:rPr lang="en-US" sz="2000" i="1">
                        <a:latin typeface="Cambria Math" panose="02040503050406030204" pitchFamily="18" charset="0"/>
                      </a:rPr>
                      <m:t>=</m:t>
                    </m:r>
                    <m:r>
                      <a:rPr lang="en-US" sz="2000" i="1">
                        <a:latin typeface="Cambria Math" panose="02040503050406030204" pitchFamily="18" charset="0"/>
                      </a:rPr>
                      <m:t>𝐵</m:t>
                    </m:r>
                    <m:r>
                      <a:rPr lang="en-US" sz="2000" i="1">
                        <a:latin typeface="Cambria Math" panose="02040503050406030204" pitchFamily="18" charset="0"/>
                      </a:rPr>
                      <m:t>⋅</m:t>
                    </m:r>
                    <m:func>
                      <m:funcPr>
                        <m:ctrlPr>
                          <a:rPr lang="en-US" sz="2000" i="1">
                            <a:latin typeface="Cambria Math" panose="02040503050406030204" pitchFamily="18" charset="0"/>
                          </a:rPr>
                        </m:ctrlPr>
                      </m:funcPr>
                      <m:fNa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log</m:t>
                            </m:r>
                          </m:e>
                          <m:sub>
                            <m:r>
                              <a:rPr lang="en-US" sz="2000" i="1">
                                <a:latin typeface="Cambria Math" panose="02040503050406030204" pitchFamily="18" charset="0"/>
                              </a:rPr>
                              <m:t>2</m:t>
                            </m:r>
                          </m:sub>
                        </m:sSub>
                      </m:fName>
                      <m:e>
                        <m:d>
                          <m:dPr>
                            <m:ctrlPr>
                              <a:rPr lang="en-US" sz="2000" i="1">
                                <a:latin typeface="Cambria Math" panose="02040503050406030204" pitchFamily="18" charset="0"/>
                              </a:rPr>
                            </m:ctrlPr>
                          </m:dPr>
                          <m:e>
                            <m:r>
                              <a:rPr lang="en-US" sz="2000" i="1">
                                <a:latin typeface="Cambria Math" panose="02040503050406030204" pitchFamily="18" charset="0"/>
                              </a:rPr>
                              <m:t>1+</m:t>
                            </m:r>
                            <m:box>
                              <m:boxPr>
                                <m:ctrlPr>
                                  <a:rPr lang="en-US" sz="2000" i="1">
                                    <a:latin typeface="Cambria Math" panose="02040503050406030204" pitchFamily="18" charset="0"/>
                                  </a:rPr>
                                </m:ctrlPr>
                              </m:boxPr>
                              <m:e>
                                <m:argPr>
                                  <m:argSz m:val="-1"/>
                                </m:argPr>
                                <m:f>
                                  <m:fPr>
                                    <m:ctrlPr>
                                      <a:rPr lang="en-US" sz="2000" i="1">
                                        <a:latin typeface="Cambria Math" panose="02040503050406030204" pitchFamily="18" charset="0"/>
                                      </a:rPr>
                                    </m:ctrlPr>
                                  </m:fPr>
                                  <m:num>
                                    <m:r>
                                      <a:rPr lang="en-US" sz="2000" i="1">
                                        <a:latin typeface="Cambria Math" panose="02040503050406030204" pitchFamily="18" charset="0"/>
                                      </a:rPr>
                                      <m:t>𝑆</m:t>
                                    </m:r>
                                  </m:num>
                                  <m:den>
                                    <m:r>
                                      <a:rPr lang="en-US" sz="2000" i="1">
                                        <a:latin typeface="Cambria Math" panose="02040503050406030204" pitchFamily="18" charset="0"/>
                                      </a:rPr>
                                      <m:t>𝑁</m:t>
                                    </m:r>
                                  </m:den>
                                </m:f>
                              </m:e>
                            </m:box>
                          </m:e>
                        </m:d>
                      </m:e>
                    </m:func>
                  </m:oMath>
                </a14:m>
                <a:r>
                  <a:rPr lang="de-DE" sz="2000" dirty="0"/>
                  <a:t> [Bit/s]</a:t>
                </a:r>
                <a:endParaRPr lang="de-DE" sz="2000" dirty="0">
                  <a:solidFill>
                    <a:srgbClr val="FF0000"/>
                  </a:solidFill>
                </a:endParaRPr>
              </a:p>
              <a:p>
                <a:r>
                  <a:rPr lang="de-DE" sz="2400" dirty="0"/>
                  <a:t>Wie unterscheiden sich Bitrate und Baud bei der Manchester Codierung?</a:t>
                </a:r>
              </a:p>
              <a:p>
                <a:r>
                  <a:rPr lang="de-DE" sz="2400" dirty="0"/>
                  <a:t>Was bedeutet das Bandbreitenlängenprodukt bei Medien?</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28650" y="1848773"/>
                <a:ext cx="7886700" cy="4351338"/>
              </a:xfrm>
              <a:blipFill>
                <a:blip r:embed="rId3"/>
                <a:stretch>
                  <a:fillRect l="-1005" t="-266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de-DE"/>
              <a:t>Rechnernetze und verteilte Systeme                (Prof. Dr. D. Kranzlmüller)</a:t>
            </a:r>
          </a:p>
        </p:txBody>
      </p:sp>
      <p:sp>
        <p:nvSpPr>
          <p:cNvPr id="5" name="Slide Number Placeholder 4"/>
          <p:cNvSpPr>
            <a:spLocks noGrp="1"/>
          </p:cNvSpPr>
          <p:nvPr>
            <p:ph type="sldNum" sz="quarter" idx="12"/>
          </p:nvPr>
        </p:nvSpPr>
        <p:spPr/>
        <p:txBody>
          <a:bodyPr/>
          <a:lstStyle/>
          <a:p>
            <a:fld id="{62E63B0E-122E-4112-8AEA-022338C1FEFA}" type="slidenum">
              <a:rPr lang="de-DE" smtClean="0"/>
              <a:t>34</a:t>
            </a:fld>
            <a:endParaRPr lang="de-DE"/>
          </a:p>
        </p:txBody>
      </p:sp>
    </p:spTree>
    <p:extLst>
      <p:ext uri="{BB962C8B-B14F-4D97-AF65-F5344CB8AC3E}">
        <p14:creationId xmlns:p14="http://schemas.microsoft.com/office/powerpoint/2010/main" val="2604747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Fragen zur Bitübertragungsschicht (2/2)</a:t>
            </a:r>
          </a:p>
        </p:txBody>
      </p:sp>
      <p:sp>
        <p:nvSpPr>
          <p:cNvPr id="3" name="Content Placeholder 2"/>
          <p:cNvSpPr>
            <a:spLocks noGrp="1"/>
          </p:cNvSpPr>
          <p:nvPr>
            <p:ph idx="1"/>
          </p:nvPr>
        </p:nvSpPr>
        <p:spPr>
          <a:xfrm>
            <a:off x="628650" y="1808133"/>
            <a:ext cx="7886700" cy="4351338"/>
          </a:xfrm>
        </p:spPr>
        <p:txBody>
          <a:bodyPr>
            <a:normAutofit/>
          </a:bodyPr>
          <a:lstStyle/>
          <a:p>
            <a:pPr>
              <a:lnSpc>
                <a:spcPct val="100000"/>
              </a:lnSpc>
            </a:pPr>
            <a:r>
              <a:rPr lang="de-DE" sz="2400" dirty="0"/>
              <a:t>Welche Trägermodulationsarten gibt es?</a:t>
            </a:r>
          </a:p>
          <a:p>
            <a:pPr>
              <a:lnSpc>
                <a:spcPct val="100000"/>
              </a:lnSpc>
            </a:pPr>
            <a:r>
              <a:rPr lang="de-DE" sz="2400" dirty="0"/>
              <a:t>Welche Teilschritte umfasst die Digitalisierung analoger Signale? Unterschiede synchroner und asynchroner Übertragung?</a:t>
            </a:r>
          </a:p>
          <a:p>
            <a:pPr>
              <a:lnSpc>
                <a:spcPct val="100000"/>
              </a:lnSpc>
            </a:pPr>
            <a:r>
              <a:rPr lang="de-DE" sz="2400" dirty="0"/>
              <a:t>Nennen Sie wesentliche Störeinflüsse bei elektrischen Leitern.</a:t>
            </a:r>
          </a:p>
        </p:txBody>
      </p:sp>
      <p:sp>
        <p:nvSpPr>
          <p:cNvPr id="4" name="Footer Placeholder 3"/>
          <p:cNvSpPr>
            <a:spLocks noGrp="1"/>
          </p:cNvSpPr>
          <p:nvPr>
            <p:ph type="ftr" sz="quarter" idx="11"/>
          </p:nvPr>
        </p:nvSpPr>
        <p:spPr/>
        <p:txBody>
          <a:bodyPr/>
          <a:lstStyle/>
          <a:p>
            <a:r>
              <a:rPr lang="de-DE"/>
              <a:t>Rechnernetze und verteilte Systeme                (Prof. Dr. D. Kranzlmüller)</a:t>
            </a:r>
          </a:p>
        </p:txBody>
      </p:sp>
      <p:sp>
        <p:nvSpPr>
          <p:cNvPr id="5" name="Slide Number Placeholder 4"/>
          <p:cNvSpPr>
            <a:spLocks noGrp="1"/>
          </p:cNvSpPr>
          <p:nvPr>
            <p:ph type="sldNum" sz="quarter" idx="12"/>
          </p:nvPr>
        </p:nvSpPr>
        <p:spPr/>
        <p:txBody>
          <a:bodyPr/>
          <a:lstStyle/>
          <a:p>
            <a:fld id="{62E63B0E-122E-4112-8AEA-022338C1FEFA}" type="slidenum">
              <a:rPr lang="de-DE" smtClean="0"/>
              <a:t>35</a:t>
            </a:fld>
            <a:endParaRPr lang="de-DE"/>
          </a:p>
        </p:txBody>
      </p:sp>
    </p:spTree>
    <p:extLst>
      <p:ext uri="{BB962C8B-B14F-4D97-AF65-F5344CB8AC3E}">
        <p14:creationId xmlns:p14="http://schemas.microsoft.com/office/powerpoint/2010/main" val="2876823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le 5"/>
          <p:cNvSpPr>
            <a:spLocks noGrp="1"/>
          </p:cNvSpPr>
          <p:nvPr>
            <p:ph type="title"/>
          </p:nvPr>
        </p:nvSpPr>
        <p:spPr bwMode="auto"/>
        <p:txBody>
          <a:bodyPr/>
          <a:lstStyle/>
          <a:p>
            <a:pPr>
              <a:defRPr/>
            </a:pPr>
            <a:r>
              <a:rPr lang="de-DE" dirty="0"/>
              <a:t>Wiederholung:</a:t>
            </a:r>
            <a:br>
              <a:rPr lang="de-DE" dirty="0"/>
            </a:br>
            <a:r>
              <a:rPr dirty="0"/>
              <a:t>CSMA </a:t>
            </a:r>
            <a:r>
              <a:rPr lang="de-DE" dirty="0"/>
              <a:t>-</a:t>
            </a:r>
            <a:r>
              <a:rPr dirty="0"/>
              <a:t> Carrier Sense Multiple Access</a:t>
            </a:r>
          </a:p>
        </p:txBody>
      </p:sp>
      <p:sp>
        <p:nvSpPr>
          <p:cNvPr id="7" name="Text Placeholder 6"/>
          <p:cNvSpPr>
            <a:spLocks noGrp="1"/>
          </p:cNvSpPr>
          <p:nvPr>
            <p:ph type="body" idx="1"/>
          </p:nvPr>
        </p:nvSpPr>
        <p:spPr bwMode="auto"/>
        <p:txBody>
          <a:bodyPr/>
          <a:lstStyle/>
          <a:p>
            <a:pPr>
              <a:defRPr/>
            </a:pPr>
            <a:r>
              <a:rPr lang="de-DE" dirty="0"/>
              <a:t> </a:t>
            </a:r>
            <a:endParaRPr dirty="0"/>
          </a:p>
        </p:txBody>
      </p:sp>
      <p:sp>
        <p:nvSpPr>
          <p:cNvPr id="4" name="Footer Placeholder 3"/>
          <p:cNvSpPr>
            <a:spLocks noGrp="1"/>
          </p:cNvSpPr>
          <p:nvPr>
            <p:ph type="ftr" sz="quarter" idx="11"/>
          </p:nvPr>
        </p:nvSpPr>
        <p:spPr bwMode="auto"/>
        <p:txBody>
          <a:bodyPr/>
          <a:lstStyle/>
          <a:p>
            <a:pPr>
              <a:defRPr/>
            </a:pPr>
            <a:r>
              <a:t>Rechnernetze und verteilte Systeme                (Prof. Dr. D. Kranzlmüller)</a:t>
            </a:r>
          </a:p>
        </p:txBody>
      </p:sp>
    </p:spTree>
    <p:extLst>
      <p:ext uri="{BB962C8B-B14F-4D97-AF65-F5344CB8AC3E}">
        <p14:creationId xmlns:p14="http://schemas.microsoft.com/office/powerpoint/2010/main" val="1805708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le 5"/>
          <p:cNvSpPr>
            <a:spLocks noGrp="1"/>
          </p:cNvSpPr>
          <p:nvPr>
            <p:ph type="title"/>
          </p:nvPr>
        </p:nvSpPr>
        <p:spPr bwMode="auto"/>
        <p:txBody>
          <a:bodyPr/>
          <a:lstStyle/>
          <a:p>
            <a:pPr>
              <a:defRPr/>
            </a:pPr>
            <a:r>
              <a:rPr dirty="0" err="1"/>
              <a:t>Überblick</a:t>
            </a:r>
            <a:r>
              <a:rPr dirty="0"/>
              <a:t> CSMA</a:t>
            </a:r>
          </a:p>
        </p:txBody>
      </p:sp>
      <p:sp>
        <p:nvSpPr>
          <p:cNvPr id="7" name="Content Placeholder 6"/>
          <p:cNvSpPr>
            <a:spLocks noGrp="1"/>
          </p:cNvSpPr>
          <p:nvPr>
            <p:ph idx="1"/>
          </p:nvPr>
        </p:nvSpPr>
        <p:spPr bwMode="auto">
          <a:xfrm>
            <a:off x="628650" y="1308100"/>
            <a:ext cx="7886700" cy="1671381"/>
          </a:xfrm>
        </p:spPr>
        <p:txBody>
          <a:bodyPr>
            <a:normAutofit fontScale="77500" lnSpcReduction="20000"/>
          </a:bodyPr>
          <a:lstStyle/>
          <a:p>
            <a:pPr>
              <a:lnSpc>
                <a:spcPct val="110000"/>
              </a:lnSpc>
              <a:defRPr/>
            </a:pPr>
            <a:r>
              <a:rPr sz="2400" dirty="0" err="1"/>
              <a:t>Idee</a:t>
            </a:r>
            <a:r>
              <a:rPr sz="2400" dirty="0"/>
              <a:t> Carrier Sense Multiple Access (CSMA)</a:t>
            </a:r>
            <a:endParaRPr dirty="0"/>
          </a:p>
          <a:p>
            <a:pPr>
              <a:lnSpc>
                <a:spcPct val="110000"/>
              </a:lnSpc>
              <a:defRPr/>
            </a:pPr>
            <a:r>
              <a:rPr sz="2400" dirty="0" err="1"/>
              <a:t>Senken</a:t>
            </a:r>
            <a:r>
              <a:rPr sz="2400" dirty="0"/>
              <a:t> der </a:t>
            </a:r>
            <a:r>
              <a:rPr sz="2400" dirty="0" err="1"/>
              <a:t>Kollisionswahrscheinlichkeit</a:t>
            </a:r>
            <a:r>
              <a:rPr sz="2400" dirty="0"/>
              <a:t> </a:t>
            </a:r>
            <a:r>
              <a:rPr sz="2400" dirty="0" err="1"/>
              <a:t>durch</a:t>
            </a:r>
            <a:r>
              <a:rPr sz="2400" dirty="0"/>
              <a:t> </a:t>
            </a:r>
            <a:r>
              <a:rPr sz="2400" dirty="0" err="1"/>
              <a:t>vorheriges</a:t>
            </a:r>
            <a:r>
              <a:rPr sz="2400" dirty="0"/>
              <a:t> </a:t>
            </a:r>
            <a:r>
              <a:rPr sz="2400" dirty="0" err="1"/>
              <a:t>Mithören</a:t>
            </a:r>
            <a:r>
              <a:rPr sz="2400" dirty="0"/>
              <a:t> auf </a:t>
            </a:r>
            <a:r>
              <a:rPr sz="2400" dirty="0" err="1"/>
              <a:t>Sendekanal</a:t>
            </a:r>
            <a:r>
              <a:rPr sz="2400" dirty="0"/>
              <a:t> (Carrier Sensing</a:t>
            </a:r>
            <a:r>
              <a:rPr lang="de-DE" sz="2400" dirty="0"/>
              <a:t>) </a:t>
            </a:r>
            <a:br>
              <a:rPr lang="de-DE" sz="2400" dirty="0">
                <a:sym typeface="Wingdings" panose="05000000000000000000" pitchFamily="2" charset="2"/>
              </a:rPr>
            </a:br>
            <a:r>
              <a:rPr lang="en-US" sz="2400" dirty="0">
                <a:sym typeface="Wingdings" panose="05000000000000000000" pitchFamily="2" charset="2"/>
              </a:rPr>
              <a:t></a:t>
            </a:r>
            <a:r>
              <a:rPr lang="de-DE" sz="2400" dirty="0">
                <a:sym typeface="Wingdings" panose="05000000000000000000" pitchFamily="2" charset="2"/>
              </a:rPr>
              <a:t> Macht nur Sinn, wenn Konfliktparameter K &lt; 1.</a:t>
            </a:r>
            <a:endParaRPr dirty="0"/>
          </a:p>
          <a:p>
            <a:pPr>
              <a:lnSpc>
                <a:spcPct val="110000"/>
              </a:lnSpc>
              <a:defRPr/>
            </a:pPr>
            <a:r>
              <a:rPr lang="de-DE" sz="2400" dirty="0"/>
              <a:t>Behandlung von Kollisionen:</a:t>
            </a:r>
            <a:endParaRPr sz="2400" dirty="0"/>
          </a:p>
        </p:txBody>
      </p:sp>
      <p:sp>
        <p:nvSpPr>
          <p:cNvPr id="4" name="Footer Placeholder 3"/>
          <p:cNvSpPr>
            <a:spLocks noGrp="1"/>
          </p:cNvSpPr>
          <p:nvPr>
            <p:ph type="ftr" sz="quarter" idx="11"/>
          </p:nvPr>
        </p:nvSpPr>
        <p:spPr bwMode="auto"/>
        <p:txBody>
          <a:bodyPr/>
          <a:lstStyle/>
          <a:p>
            <a:pPr>
              <a:defRPr/>
            </a:pPr>
            <a:r>
              <a:t>Rechnernetze und verteilte Systeme                (Prof. Dr. D. Kranzlmüller)</a:t>
            </a:r>
          </a:p>
        </p:txBody>
      </p:sp>
      <p:sp>
        <p:nvSpPr>
          <p:cNvPr id="8" name="Content Placeholder 6"/>
          <p:cNvSpPr>
            <a:spLocks/>
          </p:cNvSpPr>
          <p:nvPr/>
        </p:nvSpPr>
        <p:spPr bwMode="auto">
          <a:xfrm>
            <a:off x="628650" y="2909209"/>
            <a:ext cx="3886200" cy="3200399"/>
          </a:xfrm>
          <a:prstGeom prst="rect">
            <a:avLst/>
          </a:prstGeom>
        </p:spPr>
        <p:txBody>
          <a:bodyPr vert="horz" lIns="91440" tIns="45720" rIns="91440" bIns="45720" rtlCol="0"/>
          <a:lstStyle>
            <a:lvl1pPr marL="228600" indent="-228600" algn="l" defTabSz="914400">
              <a:lnSpc>
                <a:spcPct val="90000"/>
              </a:lnSpc>
              <a:spcBef>
                <a:spcPts val="1000"/>
              </a:spcBef>
              <a:buFont typeface="Arial"/>
              <a:buChar char="•"/>
              <a:defRPr sz="2800">
                <a:solidFill>
                  <a:schemeClr val="tx1"/>
                </a:solidFill>
                <a:latin typeface="+mn-lt"/>
                <a:ea typeface="+mn-ea"/>
              </a:defRPr>
            </a:lvl1pPr>
            <a:lvl2pPr marL="685800" indent="-228600" algn="l" defTabSz="914400">
              <a:lnSpc>
                <a:spcPct val="90000"/>
              </a:lnSpc>
              <a:spcBef>
                <a:spcPts val="500"/>
              </a:spcBef>
              <a:buFont typeface="Arial"/>
              <a:buChar char="•"/>
              <a:defRPr sz="2400">
                <a:solidFill>
                  <a:schemeClr val="tx1"/>
                </a:solidFill>
                <a:latin typeface="+mn-lt"/>
                <a:ea typeface="+mn-ea"/>
              </a:defRPr>
            </a:lvl2pPr>
            <a:lvl3pPr marL="1143000" indent="-228600" algn="l" defTabSz="914400">
              <a:lnSpc>
                <a:spcPct val="90000"/>
              </a:lnSpc>
              <a:spcBef>
                <a:spcPts val="500"/>
              </a:spcBef>
              <a:buFont typeface="Arial"/>
              <a:buChar char="•"/>
              <a:defRPr sz="2000">
                <a:solidFill>
                  <a:schemeClr val="tx1"/>
                </a:solidFill>
                <a:latin typeface="+mn-lt"/>
                <a:ea typeface="+mn-ea"/>
              </a:defRPr>
            </a:lvl3pPr>
            <a:lvl4pPr marL="1600200" indent="-228600" algn="l" defTabSz="914400">
              <a:lnSpc>
                <a:spcPct val="90000"/>
              </a:lnSpc>
              <a:spcBef>
                <a:spcPts val="500"/>
              </a:spcBef>
              <a:buFont typeface="Arial"/>
              <a:buChar char="•"/>
              <a:defRPr sz="1800">
                <a:solidFill>
                  <a:schemeClr val="tx1"/>
                </a:solidFill>
                <a:latin typeface="+mn-lt"/>
                <a:ea typeface="+mn-ea"/>
              </a:defRPr>
            </a:lvl4pPr>
            <a:lvl5pPr marL="2057400" indent="-228600" algn="l" defTabSz="914400">
              <a:lnSpc>
                <a:spcPct val="90000"/>
              </a:lnSpc>
              <a:spcBef>
                <a:spcPts val="500"/>
              </a:spcBef>
              <a:buFont typeface="Arial"/>
              <a:buChar char="•"/>
              <a:defRPr sz="1800">
                <a:solidFill>
                  <a:schemeClr val="tx1"/>
                </a:solidFill>
                <a:latin typeface="+mn-lt"/>
                <a:ea typeface="+mn-ea"/>
              </a:defRPr>
            </a:lvl5pPr>
            <a:lvl6pPr marL="2514600" indent="-228600" algn="l" defTabSz="914400">
              <a:lnSpc>
                <a:spcPct val="90000"/>
              </a:lnSpc>
              <a:spcBef>
                <a:spcPts val="500"/>
              </a:spcBef>
              <a:buFont typeface="Arial"/>
              <a:buChar char="•"/>
              <a:defRPr sz="1800">
                <a:solidFill>
                  <a:schemeClr val="tx1"/>
                </a:solidFill>
                <a:latin typeface="+mn-lt"/>
                <a:ea typeface="+mn-ea"/>
              </a:defRPr>
            </a:lvl6pPr>
            <a:lvl7pPr marL="2971800" indent="-228600" algn="l" defTabSz="914400">
              <a:lnSpc>
                <a:spcPct val="90000"/>
              </a:lnSpc>
              <a:spcBef>
                <a:spcPts val="500"/>
              </a:spcBef>
              <a:buFont typeface="Arial"/>
              <a:buChar char="•"/>
              <a:defRPr sz="1800">
                <a:solidFill>
                  <a:schemeClr val="tx1"/>
                </a:solidFill>
                <a:latin typeface="+mn-lt"/>
                <a:ea typeface="+mn-ea"/>
              </a:defRPr>
            </a:lvl7pPr>
            <a:lvl8pPr marL="3429000" indent="-228600" algn="l" defTabSz="914400">
              <a:lnSpc>
                <a:spcPct val="90000"/>
              </a:lnSpc>
              <a:spcBef>
                <a:spcPts val="500"/>
              </a:spcBef>
              <a:buFont typeface="Arial"/>
              <a:buChar char="•"/>
              <a:defRPr sz="1800">
                <a:solidFill>
                  <a:schemeClr val="tx1"/>
                </a:solidFill>
                <a:latin typeface="+mn-lt"/>
                <a:ea typeface="+mn-ea"/>
              </a:defRPr>
            </a:lvl8pPr>
            <a:lvl9pPr marL="3886200" indent="-228600" algn="l" defTabSz="914400">
              <a:lnSpc>
                <a:spcPct val="90000"/>
              </a:lnSpc>
              <a:spcBef>
                <a:spcPts val="500"/>
              </a:spcBef>
              <a:buFont typeface="Arial"/>
              <a:buChar char="•"/>
              <a:defRPr sz="1800">
                <a:solidFill>
                  <a:schemeClr val="tx1"/>
                </a:solidFill>
                <a:latin typeface="+mn-lt"/>
                <a:ea typeface="+mn-ea"/>
              </a:defRPr>
            </a:lvl9pPr>
          </a:lstStyle>
          <a:p>
            <a:pPr>
              <a:lnSpc>
                <a:spcPct val="100000"/>
              </a:lnSpc>
              <a:defRPr/>
            </a:pPr>
            <a:r>
              <a:rPr sz="2000" dirty="0"/>
              <a:t>unslotted p-persistent:</a:t>
            </a:r>
          </a:p>
          <a:p>
            <a:pPr lvl="1">
              <a:lnSpc>
                <a:spcPct val="100000"/>
              </a:lnSpc>
              <a:defRPr/>
            </a:pPr>
            <a:r>
              <a:rPr sz="1800" dirty="0" err="1"/>
              <a:t>mit</a:t>
            </a:r>
            <a:r>
              <a:rPr sz="1800" dirty="0"/>
              <a:t> </a:t>
            </a:r>
            <a:r>
              <a:rPr sz="1800" dirty="0" err="1"/>
              <a:t>Wahrscheinlichkeit</a:t>
            </a:r>
            <a:r>
              <a:rPr sz="1800" dirty="0"/>
              <a:t> p </a:t>
            </a:r>
            <a:r>
              <a:rPr sz="1800" dirty="0" err="1"/>
              <a:t>bei</a:t>
            </a:r>
            <a:r>
              <a:rPr sz="1800" dirty="0"/>
              <a:t> </a:t>
            </a:r>
            <a:r>
              <a:rPr sz="1800" dirty="0" err="1"/>
              <a:t>freiem</a:t>
            </a:r>
            <a:r>
              <a:rPr sz="1800" dirty="0"/>
              <a:t> </a:t>
            </a:r>
            <a:r>
              <a:rPr sz="1800" dirty="0" err="1"/>
              <a:t>Kanal</a:t>
            </a:r>
            <a:r>
              <a:rPr sz="1800" dirty="0"/>
              <a:t> </a:t>
            </a:r>
            <a:r>
              <a:rPr sz="1800" dirty="0" err="1"/>
              <a:t>sofort</a:t>
            </a:r>
            <a:r>
              <a:rPr sz="1800" dirty="0"/>
              <a:t> </a:t>
            </a:r>
            <a:r>
              <a:rPr sz="1800" dirty="0" err="1"/>
              <a:t>senden</a:t>
            </a:r>
            <a:endParaRPr sz="1800" dirty="0"/>
          </a:p>
          <a:p>
            <a:pPr lvl="1">
              <a:lnSpc>
                <a:spcPct val="100000"/>
              </a:lnSpc>
              <a:defRPr/>
            </a:pPr>
            <a:r>
              <a:rPr sz="1800" dirty="0" err="1"/>
              <a:t>mit</a:t>
            </a:r>
            <a:r>
              <a:rPr sz="1800" dirty="0"/>
              <a:t> </a:t>
            </a:r>
            <a:r>
              <a:rPr sz="1800" dirty="0" err="1"/>
              <a:t>Wahrscheinlichkeit</a:t>
            </a:r>
            <a:r>
              <a:rPr sz="1800" dirty="0"/>
              <a:t> </a:t>
            </a:r>
            <a:br>
              <a:rPr sz="1800" dirty="0"/>
            </a:br>
            <a:r>
              <a:rPr sz="1800" dirty="0"/>
              <a:t>1-p </a:t>
            </a:r>
            <a:r>
              <a:rPr sz="1800" dirty="0" err="1"/>
              <a:t>Sendung</a:t>
            </a:r>
            <a:r>
              <a:rPr sz="1800" dirty="0"/>
              <a:t> um RTD/2 </a:t>
            </a:r>
            <a:r>
              <a:rPr sz="1800" dirty="0" err="1"/>
              <a:t>verschieben</a:t>
            </a:r>
            <a:endParaRPr sz="1800" dirty="0"/>
          </a:p>
          <a:p>
            <a:pPr>
              <a:lnSpc>
                <a:spcPct val="100000"/>
              </a:lnSpc>
              <a:defRPr/>
            </a:pPr>
            <a:r>
              <a:rPr sz="2000" dirty="0"/>
              <a:t>unslotted </a:t>
            </a:r>
            <a:r>
              <a:rPr sz="2000" dirty="0" err="1"/>
              <a:t>nonpersistent</a:t>
            </a:r>
            <a:r>
              <a:rPr sz="2000" dirty="0"/>
              <a:t>:</a:t>
            </a:r>
          </a:p>
          <a:p>
            <a:pPr lvl="1">
              <a:lnSpc>
                <a:spcPct val="100000"/>
              </a:lnSpc>
              <a:defRPr/>
            </a:pPr>
            <a:r>
              <a:rPr sz="1800" dirty="0"/>
              <a:t>Fr</a:t>
            </a:r>
            <a:r>
              <a:rPr lang="de-DE" sz="1800" dirty="0"/>
              <a:t>ei: Sofort übertragen; sonst</a:t>
            </a:r>
            <a:r>
              <a:rPr sz="1800" dirty="0"/>
              <a:t> </a:t>
            </a:r>
            <a:r>
              <a:rPr sz="1800" dirty="0" err="1"/>
              <a:t>erneuter</a:t>
            </a:r>
            <a:r>
              <a:rPr sz="1800" dirty="0"/>
              <a:t> </a:t>
            </a:r>
            <a:r>
              <a:rPr sz="1800" dirty="0" err="1"/>
              <a:t>Versuch</a:t>
            </a:r>
            <a:r>
              <a:rPr sz="1800" dirty="0"/>
              <a:t> </a:t>
            </a:r>
            <a:r>
              <a:rPr sz="1800" dirty="0" err="1"/>
              <a:t>erst</a:t>
            </a:r>
            <a:r>
              <a:rPr sz="1800" dirty="0"/>
              <a:t> </a:t>
            </a:r>
            <a:r>
              <a:rPr sz="1800" dirty="0" err="1"/>
              <a:t>nach</a:t>
            </a:r>
            <a:r>
              <a:rPr sz="1800" dirty="0"/>
              <a:t> </a:t>
            </a:r>
            <a:r>
              <a:rPr sz="1800" dirty="0" err="1"/>
              <a:t>zufälliger</a:t>
            </a:r>
            <a:r>
              <a:rPr sz="1800" dirty="0"/>
              <a:t> Zeit t</a:t>
            </a:r>
          </a:p>
        </p:txBody>
      </p:sp>
      <p:sp>
        <p:nvSpPr>
          <p:cNvPr id="9" name="Content Placeholder 7"/>
          <p:cNvSpPr>
            <a:spLocks/>
          </p:cNvSpPr>
          <p:nvPr/>
        </p:nvSpPr>
        <p:spPr bwMode="auto">
          <a:xfrm>
            <a:off x="4409440" y="2909209"/>
            <a:ext cx="4105910" cy="3472119"/>
          </a:xfrm>
          <a:prstGeom prst="rect">
            <a:avLst/>
          </a:prstGeom>
        </p:spPr>
        <p:txBody>
          <a:bodyPr/>
          <a:lstStyle>
            <a:lvl1pPr marL="228600" indent="-228600" algn="l" defTabSz="914400">
              <a:lnSpc>
                <a:spcPct val="90000"/>
              </a:lnSpc>
              <a:spcBef>
                <a:spcPts val="1000"/>
              </a:spcBef>
              <a:buFont typeface="Arial"/>
              <a:buChar char="•"/>
              <a:defRPr sz="2800">
                <a:solidFill>
                  <a:schemeClr val="tx1"/>
                </a:solidFill>
                <a:latin typeface="+mn-lt"/>
                <a:ea typeface="+mn-ea"/>
              </a:defRPr>
            </a:lvl1pPr>
            <a:lvl2pPr marL="685800" indent="-228600" algn="l" defTabSz="914400">
              <a:lnSpc>
                <a:spcPct val="90000"/>
              </a:lnSpc>
              <a:spcBef>
                <a:spcPts val="500"/>
              </a:spcBef>
              <a:buFont typeface="Arial"/>
              <a:buChar char="•"/>
              <a:defRPr sz="2400">
                <a:solidFill>
                  <a:schemeClr val="tx1"/>
                </a:solidFill>
                <a:latin typeface="+mn-lt"/>
                <a:ea typeface="+mn-ea"/>
              </a:defRPr>
            </a:lvl2pPr>
            <a:lvl3pPr marL="1143000" indent="-228600" algn="l" defTabSz="914400">
              <a:lnSpc>
                <a:spcPct val="90000"/>
              </a:lnSpc>
              <a:spcBef>
                <a:spcPts val="500"/>
              </a:spcBef>
              <a:buFont typeface="Arial"/>
              <a:buChar char="•"/>
              <a:defRPr sz="2000">
                <a:solidFill>
                  <a:schemeClr val="tx1"/>
                </a:solidFill>
                <a:latin typeface="+mn-lt"/>
                <a:ea typeface="+mn-ea"/>
              </a:defRPr>
            </a:lvl3pPr>
            <a:lvl4pPr marL="1600200" indent="-228600" algn="l" defTabSz="914400">
              <a:lnSpc>
                <a:spcPct val="90000"/>
              </a:lnSpc>
              <a:spcBef>
                <a:spcPts val="500"/>
              </a:spcBef>
              <a:buFont typeface="Arial"/>
              <a:buChar char="•"/>
              <a:defRPr sz="1800">
                <a:solidFill>
                  <a:schemeClr val="tx1"/>
                </a:solidFill>
                <a:latin typeface="+mn-lt"/>
                <a:ea typeface="+mn-ea"/>
              </a:defRPr>
            </a:lvl4pPr>
            <a:lvl5pPr marL="2057400" indent="-228600" algn="l" defTabSz="914400">
              <a:lnSpc>
                <a:spcPct val="90000"/>
              </a:lnSpc>
              <a:spcBef>
                <a:spcPts val="500"/>
              </a:spcBef>
              <a:buFont typeface="Arial"/>
              <a:buChar char="•"/>
              <a:defRPr sz="1800">
                <a:solidFill>
                  <a:schemeClr val="tx1"/>
                </a:solidFill>
                <a:latin typeface="+mn-lt"/>
                <a:ea typeface="+mn-ea"/>
              </a:defRPr>
            </a:lvl5pPr>
            <a:lvl6pPr marL="2514600" indent="-228600" algn="l" defTabSz="914400">
              <a:lnSpc>
                <a:spcPct val="90000"/>
              </a:lnSpc>
              <a:spcBef>
                <a:spcPts val="500"/>
              </a:spcBef>
              <a:buFont typeface="Arial"/>
              <a:buChar char="•"/>
              <a:defRPr sz="1800">
                <a:solidFill>
                  <a:schemeClr val="tx1"/>
                </a:solidFill>
                <a:latin typeface="+mn-lt"/>
                <a:ea typeface="+mn-ea"/>
              </a:defRPr>
            </a:lvl6pPr>
            <a:lvl7pPr marL="2971800" indent="-228600" algn="l" defTabSz="914400">
              <a:lnSpc>
                <a:spcPct val="90000"/>
              </a:lnSpc>
              <a:spcBef>
                <a:spcPts val="500"/>
              </a:spcBef>
              <a:buFont typeface="Arial"/>
              <a:buChar char="•"/>
              <a:defRPr sz="1800">
                <a:solidFill>
                  <a:schemeClr val="tx1"/>
                </a:solidFill>
                <a:latin typeface="+mn-lt"/>
                <a:ea typeface="+mn-ea"/>
              </a:defRPr>
            </a:lvl7pPr>
            <a:lvl8pPr marL="3429000" indent="-228600" algn="l" defTabSz="914400">
              <a:lnSpc>
                <a:spcPct val="90000"/>
              </a:lnSpc>
              <a:spcBef>
                <a:spcPts val="500"/>
              </a:spcBef>
              <a:buFont typeface="Arial"/>
              <a:buChar char="•"/>
              <a:defRPr sz="1800">
                <a:solidFill>
                  <a:schemeClr val="tx1"/>
                </a:solidFill>
                <a:latin typeface="+mn-lt"/>
                <a:ea typeface="+mn-ea"/>
              </a:defRPr>
            </a:lvl8pPr>
            <a:lvl9pPr marL="3886200" indent="-228600" algn="l" defTabSz="914400">
              <a:lnSpc>
                <a:spcPct val="90000"/>
              </a:lnSpc>
              <a:spcBef>
                <a:spcPts val="500"/>
              </a:spcBef>
              <a:buFont typeface="Arial"/>
              <a:buChar char="•"/>
              <a:defRPr sz="1800">
                <a:solidFill>
                  <a:schemeClr val="tx1"/>
                </a:solidFill>
                <a:latin typeface="+mn-lt"/>
                <a:ea typeface="+mn-ea"/>
              </a:defRPr>
            </a:lvl9pPr>
          </a:lstStyle>
          <a:p>
            <a:pPr>
              <a:lnSpc>
                <a:spcPct val="100000"/>
              </a:lnSpc>
              <a:defRPr/>
            </a:pPr>
            <a:r>
              <a:rPr sz="2000" dirty="0"/>
              <a:t>slotted p-persistent:</a:t>
            </a:r>
          </a:p>
          <a:p>
            <a:pPr lvl="1">
              <a:lnSpc>
                <a:spcPct val="100000"/>
              </a:lnSpc>
              <a:defRPr/>
            </a:pPr>
            <a:r>
              <a:rPr sz="1800" dirty="0" err="1"/>
              <a:t>Einteilen</a:t>
            </a:r>
            <a:r>
              <a:rPr sz="1800" dirty="0"/>
              <a:t> </a:t>
            </a:r>
            <a:r>
              <a:rPr sz="1800" dirty="0" err="1"/>
              <a:t>Zeitachse</a:t>
            </a:r>
            <a:r>
              <a:rPr sz="1800" dirty="0"/>
              <a:t> in Slots</a:t>
            </a:r>
          </a:p>
          <a:p>
            <a:pPr lvl="1">
              <a:lnSpc>
                <a:spcPct val="100000"/>
              </a:lnSpc>
              <a:defRPr/>
            </a:pPr>
            <a:r>
              <a:rPr sz="1800" dirty="0" err="1"/>
              <a:t>Sendebeginn</a:t>
            </a:r>
            <a:r>
              <a:rPr sz="1800" dirty="0"/>
              <a:t> </a:t>
            </a:r>
            <a:r>
              <a:rPr sz="1800" dirty="0" err="1"/>
              <a:t>jeweils</a:t>
            </a:r>
            <a:r>
              <a:rPr sz="1800" dirty="0"/>
              <a:t> Slot-</a:t>
            </a:r>
            <a:r>
              <a:rPr sz="1800" dirty="0" err="1"/>
              <a:t>Grenzen</a:t>
            </a:r>
            <a:endParaRPr sz="1800" dirty="0"/>
          </a:p>
          <a:p>
            <a:pPr lvl="1">
              <a:lnSpc>
                <a:spcPct val="100000"/>
              </a:lnSpc>
              <a:defRPr/>
            </a:pPr>
            <a:r>
              <a:rPr sz="1800" dirty="0" err="1"/>
              <a:t>Verzögern</a:t>
            </a:r>
            <a:r>
              <a:rPr sz="1800" dirty="0"/>
              <a:t> um 1 Slot </a:t>
            </a:r>
            <a:r>
              <a:rPr sz="1800" dirty="0" err="1"/>
              <a:t>mit</a:t>
            </a:r>
            <a:r>
              <a:rPr sz="1800" dirty="0"/>
              <a:t> </a:t>
            </a:r>
            <a:r>
              <a:rPr sz="1800" dirty="0" err="1"/>
              <a:t>Wahrscheinlichkeit</a:t>
            </a:r>
            <a:r>
              <a:rPr sz="1800" dirty="0"/>
              <a:t> 1-p</a:t>
            </a:r>
            <a:endParaRPr lang="de-DE" sz="1800" dirty="0"/>
          </a:p>
          <a:p>
            <a:pPr>
              <a:lnSpc>
                <a:spcPct val="100000"/>
              </a:lnSpc>
              <a:defRPr/>
            </a:pPr>
            <a:r>
              <a:rPr lang="de-DE" sz="2000" dirty="0" err="1"/>
              <a:t>slotted</a:t>
            </a:r>
            <a:r>
              <a:rPr lang="de-DE" sz="2000" dirty="0"/>
              <a:t> </a:t>
            </a:r>
            <a:r>
              <a:rPr lang="de-DE" sz="2000" dirty="0" err="1"/>
              <a:t>nonpersistent</a:t>
            </a:r>
            <a:r>
              <a:rPr lang="de-DE" sz="2000" dirty="0"/>
              <a:t>:</a:t>
            </a:r>
          </a:p>
          <a:p>
            <a:pPr lvl="1">
              <a:lnSpc>
                <a:spcPct val="100000"/>
              </a:lnSpc>
              <a:defRPr/>
            </a:pPr>
            <a:r>
              <a:rPr sz="1800" dirty="0" err="1"/>
              <a:t>Sendebeginn</a:t>
            </a:r>
            <a:r>
              <a:rPr sz="1800" dirty="0"/>
              <a:t> </a:t>
            </a:r>
            <a:r>
              <a:rPr sz="1800" dirty="0" err="1"/>
              <a:t>Slotgrenze</a:t>
            </a:r>
            <a:endParaRPr sz="1800" dirty="0"/>
          </a:p>
          <a:p>
            <a:pPr lvl="1">
              <a:lnSpc>
                <a:spcPct val="100000"/>
              </a:lnSpc>
              <a:defRPr/>
            </a:pPr>
            <a:r>
              <a:rPr sz="1800" dirty="0" err="1"/>
              <a:t>Wartezeit</a:t>
            </a:r>
            <a:r>
              <a:rPr sz="1800" dirty="0"/>
              <a:t> K Slots </a:t>
            </a:r>
            <a:r>
              <a:rPr sz="1800" dirty="0" err="1"/>
              <a:t>mit</a:t>
            </a:r>
            <a:r>
              <a:rPr sz="1800" dirty="0"/>
              <a:t> </a:t>
            </a:r>
            <a:r>
              <a:rPr sz="1800" dirty="0" err="1"/>
              <a:t>zufälligem</a:t>
            </a:r>
            <a:r>
              <a:rPr sz="1800" dirty="0"/>
              <a:t> K</a:t>
            </a:r>
          </a:p>
        </p:txBody>
      </p:sp>
    </p:spTree>
    <p:extLst>
      <p:ext uri="{BB962C8B-B14F-4D97-AF65-F5344CB8AC3E}">
        <p14:creationId xmlns:p14="http://schemas.microsoft.com/office/powerpoint/2010/main" val="1706884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le 5"/>
          <p:cNvSpPr>
            <a:spLocks noGrp="1"/>
          </p:cNvSpPr>
          <p:nvPr>
            <p:ph type="title"/>
          </p:nvPr>
        </p:nvSpPr>
        <p:spPr bwMode="auto">
          <a:xfrm>
            <a:off x="971600" y="365126"/>
            <a:ext cx="7543750" cy="1325563"/>
          </a:xfrm>
        </p:spPr>
        <p:txBody>
          <a:bodyPr/>
          <a:lstStyle/>
          <a:p>
            <a:pPr>
              <a:defRPr/>
            </a:pPr>
            <a:r>
              <a:rPr dirty="0"/>
              <a:t>CSMA/CD</a:t>
            </a:r>
            <a:r>
              <a:rPr lang="de-DE" dirty="0"/>
              <a:t>:</a:t>
            </a:r>
            <a:r>
              <a:rPr dirty="0"/>
              <a:t>  </a:t>
            </a:r>
            <a:r>
              <a:rPr dirty="0" err="1"/>
              <a:t>Ablauf</a:t>
            </a:r>
            <a:endParaRPr dirty="0"/>
          </a:p>
        </p:txBody>
      </p:sp>
      <p:sp>
        <p:nvSpPr>
          <p:cNvPr id="4" name="Footer Placeholder 3"/>
          <p:cNvSpPr>
            <a:spLocks noGrp="1"/>
          </p:cNvSpPr>
          <p:nvPr>
            <p:ph type="ftr" sz="quarter" idx="11"/>
          </p:nvPr>
        </p:nvSpPr>
        <p:spPr bwMode="auto"/>
        <p:txBody>
          <a:bodyPr/>
          <a:lstStyle/>
          <a:p>
            <a:pPr>
              <a:defRPr/>
            </a:pPr>
            <a:r>
              <a:t>Rechnernetze und verteilte Systeme                (Prof. Dr. D. Kranzlmüller)</a:t>
            </a:r>
          </a:p>
        </p:txBody>
      </p:sp>
      <p:pic>
        <p:nvPicPr>
          <p:cNvPr id="2" name="Grafik 1">
            <a:extLst>
              <a:ext uri="{FF2B5EF4-FFF2-40B4-BE49-F238E27FC236}">
                <a16:creationId xmlns:a16="http://schemas.microsoft.com/office/drawing/2014/main" id="{CED6A771-9CC0-41E9-8257-8EA0A4815773}"/>
              </a:ext>
            </a:extLst>
          </p:cNvPr>
          <p:cNvPicPr>
            <a:picLocks noChangeAspect="1"/>
          </p:cNvPicPr>
          <p:nvPr/>
        </p:nvPicPr>
        <p:blipFill>
          <a:blip r:embed="rId3"/>
          <a:stretch>
            <a:fillRect/>
          </a:stretch>
        </p:blipFill>
        <p:spPr>
          <a:xfrm>
            <a:off x="2195736" y="1690688"/>
            <a:ext cx="5176813" cy="4198403"/>
          </a:xfrm>
          <a:prstGeom prst="rect">
            <a:avLst/>
          </a:prstGeom>
        </p:spPr>
      </p:pic>
    </p:spTree>
    <p:extLst>
      <p:ext uri="{BB962C8B-B14F-4D97-AF65-F5344CB8AC3E}">
        <p14:creationId xmlns:p14="http://schemas.microsoft.com/office/powerpoint/2010/main" val="258111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3E51AF-CBCC-42AE-B17E-44C05B3A547C}"/>
              </a:ext>
            </a:extLst>
          </p:cNvPr>
          <p:cNvSpPr>
            <a:spLocks noGrp="1"/>
          </p:cNvSpPr>
          <p:nvPr>
            <p:ph type="title"/>
          </p:nvPr>
        </p:nvSpPr>
        <p:spPr/>
        <p:txBody>
          <a:bodyPr/>
          <a:lstStyle/>
          <a:p>
            <a:r>
              <a:rPr lang="de-DE" dirty="0"/>
              <a:t>Minimale Nachrichtengröße</a:t>
            </a:r>
          </a:p>
        </p:txBody>
      </p:sp>
      <p:sp>
        <p:nvSpPr>
          <p:cNvPr id="3" name="Inhaltsplatzhalter 2">
            <a:extLst>
              <a:ext uri="{FF2B5EF4-FFF2-40B4-BE49-F238E27FC236}">
                <a16:creationId xmlns:a16="http://schemas.microsoft.com/office/drawing/2014/main" id="{BE2FDAAC-97B7-465A-A33E-4E862921B664}"/>
              </a:ext>
            </a:extLst>
          </p:cNvPr>
          <p:cNvSpPr>
            <a:spLocks noGrp="1"/>
          </p:cNvSpPr>
          <p:nvPr>
            <p:ph sz="half" idx="1"/>
          </p:nvPr>
        </p:nvSpPr>
        <p:spPr>
          <a:xfrm>
            <a:off x="628650" y="1825625"/>
            <a:ext cx="7886700" cy="4351338"/>
          </a:xfrm>
        </p:spPr>
        <p:txBody>
          <a:bodyPr>
            <a:normAutofit lnSpcReduction="10000"/>
          </a:bodyPr>
          <a:lstStyle/>
          <a:p>
            <a:r>
              <a:rPr lang="de-DE" dirty="0"/>
              <a:t>Unterscheidung von unvollständigen, abgeschnittenen Frames (im Falle einer Kollision) von vollständigen Frames.</a:t>
            </a:r>
          </a:p>
          <a:p>
            <a:r>
              <a:rPr lang="de-DE" dirty="0"/>
              <a:t>Sendezeit vs. Übertragungszeit</a:t>
            </a:r>
            <a:br>
              <a:rPr lang="de-DE" dirty="0"/>
            </a:br>
            <a:r>
              <a:rPr lang="de-DE" dirty="0"/>
              <a:t>(Konfliktparameter K)</a:t>
            </a:r>
          </a:p>
          <a:p>
            <a:pPr lvl="1"/>
            <a:endParaRPr lang="de-DE" dirty="0"/>
          </a:p>
          <a:p>
            <a:pPr lvl="1"/>
            <a:endParaRPr lang="de-DE" dirty="0"/>
          </a:p>
          <a:p>
            <a:pPr lvl="1"/>
            <a:r>
              <a:rPr lang="de-DE" dirty="0"/>
              <a:t>Vermeiden, dass ein Frame vollständig versendet ist bevor das erste Bit den Empfänger erreicht.</a:t>
            </a:r>
          </a:p>
          <a:p>
            <a:pPr lvl="1"/>
            <a:r>
              <a:rPr lang="de-DE" dirty="0"/>
              <a:t>Andernfalls erhält der Sender bei einer Kollision keine rechtzeitige Rückmeldung um ein erneutes Senden des </a:t>
            </a:r>
            <a:br>
              <a:rPr lang="de-DE" dirty="0"/>
            </a:br>
            <a:r>
              <a:rPr lang="de-DE" dirty="0"/>
              <a:t>Frames zu veranlassen.</a:t>
            </a:r>
          </a:p>
        </p:txBody>
      </p:sp>
      <p:sp>
        <p:nvSpPr>
          <p:cNvPr id="6" name="Fußzeilenplatzhalter 5">
            <a:extLst>
              <a:ext uri="{FF2B5EF4-FFF2-40B4-BE49-F238E27FC236}">
                <a16:creationId xmlns:a16="http://schemas.microsoft.com/office/drawing/2014/main" id="{995DFFD2-6F85-490F-8460-B63068D7BFF3}"/>
              </a:ext>
            </a:extLst>
          </p:cNvPr>
          <p:cNvSpPr>
            <a:spLocks noGrp="1"/>
          </p:cNvSpPr>
          <p:nvPr>
            <p:ph type="ftr" sz="quarter" idx="11"/>
          </p:nvPr>
        </p:nvSpPr>
        <p:spPr/>
        <p:txBody>
          <a:bodyPr/>
          <a:lstStyle/>
          <a:p>
            <a:pPr>
              <a:defRPr/>
            </a:pPr>
            <a:r>
              <a:rPr lang="de-DE"/>
              <a:t>Rechnernetze und verteilte Systeme                (Prof. Dr. D. Kranzlmüller)</a:t>
            </a:r>
          </a:p>
        </p:txBody>
      </p:sp>
      <mc:AlternateContent xmlns:mc="http://schemas.openxmlformats.org/markup-compatibility/2006">
        <mc:Choice xmlns:a14="http://schemas.microsoft.com/office/drawing/2010/main" Requires="a14">
          <p:sp>
            <p:nvSpPr>
              <p:cNvPr id="5" name="TextBox 7">
                <a:extLst>
                  <a:ext uri="{FF2B5EF4-FFF2-40B4-BE49-F238E27FC236}">
                    <a16:creationId xmlns:a16="http://schemas.microsoft.com/office/drawing/2014/main" id="{DCED16E6-40BE-48EA-BFD7-3B672B017F57}"/>
                  </a:ext>
                </a:extLst>
              </p:cNvPr>
              <p:cNvSpPr>
                <a:spLocks/>
              </p:cNvSpPr>
              <p:nvPr/>
            </p:nvSpPr>
            <p:spPr bwMode="auto">
              <a:xfrm>
                <a:off x="1196012" y="3713715"/>
                <a:ext cx="3784498" cy="575157"/>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r>
                        <a:rPr lang="ar-AE" b="0" i="1" smtClean="0">
                          <a:latin typeface="Cambria Math"/>
                        </a:rPr>
                        <m:t>𝐾</m:t>
                      </m:r>
                      <m:r>
                        <a:rPr lang="ar-AE" b="0" i="1" smtClean="0">
                          <a:latin typeface="Cambria Math"/>
                        </a:rPr>
                        <m:t>=</m:t>
                      </m:r>
                      <m:f>
                        <m:fPr>
                          <m:ctrlPr>
                            <a:rPr lang="ar-AE" b="0" i="1">
                              <a:latin typeface="Cambria Math" panose="02040503050406030204" pitchFamily="18" charset="0"/>
                              <a:ea typeface="Cambria Math"/>
                            </a:rPr>
                          </m:ctrlPr>
                        </m:fPr>
                        <m:num>
                          <m:r>
                            <a:rPr lang="de-DE" b="0" i="1" smtClean="0">
                              <a:latin typeface="Cambria Math" panose="02040503050406030204" pitchFamily="18" charset="0"/>
                              <a:ea typeface="Cambria Math"/>
                            </a:rPr>
                            <m:t>𝑚𝑎𝑥</m:t>
                          </m:r>
                          <m:r>
                            <a:rPr lang="de-DE" b="0" i="1" smtClean="0">
                              <a:latin typeface="Cambria Math" panose="02040503050406030204" pitchFamily="18" charset="0"/>
                              <a:ea typeface="Cambria Math"/>
                            </a:rPr>
                            <m:t>.  </m:t>
                          </m:r>
                          <m:r>
                            <a:rPr lang="de-DE" b="0" i="1" smtClean="0">
                              <a:latin typeface="Cambria Math" panose="02040503050406030204" pitchFamily="18" charset="0"/>
                              <a:ea typeface="Cambria Math"/>
                            </a:rPr>
                            <m:t>𝑆𝑖𝑔𝑛𝑎𝑙𝑙𝑎𝑢𝑓𝑧𝑒𝑖𝑡</m:t>
                          </m:r>
                        </m:num>
                        <m:den>
                          <m:r>
                            <a:rPr lang="de-DE" b="0" i="1" smtClean="0">
                              <a:latin typeface="Cambria Math" panose="02040503050406030204" pitchFamily="18" charset="0"/>
                            </a:rPr>
                            <m:t>𝑁𝑎𝑐</m:t>
                          </m:r>
                          <m:r>
                            <a:rPr lang="de-DE" b="0" i="1" smtClean="0">
                              <a:latin typeface="Cambria Math" panose="02040503050406030204" pitchFamily="18" charset="0"/>
                            </a:rPr>
                            <m:t>h</m:t>
                          </m:r>
                          <m:r>
                            <a:rPr lang="de-DE" b="0" i="1" smtClean="0">
                              <a:latin typeface="Cambria Math" panose="02040503050406030204" pitchFamily="18" charset="0"/>
                            </a:rPr>
                            <m:t>𝑟𝑖𝑐</m:t>
                          </m:r>
                          <m:r>
                            <a:rPr lang="de-DE" b="0" i="1" smtClean="0">
                              <a:latin typeface="Cambria Math" panose="02040503050406030204" pitchFamily="18" charset="0"/>
                            </a:rPr>
                            <m:t>h</m:t>
                          </m:r>
                          <m:r>
                            <a:rPr lang="de-DE" b="0" i="1" smtClean="0">
                              <a:latin typeface="Cambria Math" panose="02040503050406030204" pitchFamily="18" charset="0"/>
                            </a:rPr>
                            <m:t>𝑡𝑒𝑛𝑢𝑒𝑏𝑒𝑟𝑡𝑟𝑎𝑔𝑢𝑛𝑔𝑠𝑧</m:t>
                          </m:r>
                          <m:r>
                            <a:rPr lang="de-DE" b="0" i="1" smtClean="0">
                              <a:latin typeface="Cambria Math" panose="02040503050406030204" pitchFamily="18" charset="0"/>
                            </a:rPr>
                            <m:t>𝑒𝑖𝑡</m:t>
                          </m:r>
                        </m:den>
                      </m:f>
                    </m:oMath>
                  </m:oMathPara>
                </a14:m>
                <a:endParaRPr dirty="0"/>
              </a:p>
            </p:txBody>
          </p:sp>
        </mc:Choice>
        <mc:Fallback>
          <p:sp>
            <p:nvSpPr>
              <p:cNvPr id="5" name="TextBox 7">
                <a:extLst>
                  <a:ext uri="{FF2B5EF4-FFF2-40B4-BE49-F238E27FC236}">
                    <a16:creationId xmlns:a16="http://schemas.microsoft.com/office/drawing/2014/main" id="{DCED16E6-40BE-48EA-BFD7-3B672B017F57}"/>
                  </a:ext>
                </a:extLst>
              </p:cNvPr>
              <p:cNvSpPr>
                <a:spLocks noRot="1" noChangeAspect="1" noMove="1" noResize="1" noEditPoints="1" noAdjustHandles="1" noChangeArrowheads="1" noChangeShapeType="1" noTextEdit="1"/>
              </p:cNvSpPr>
              <p:nvPr/>
            </p:nvSpPr>
            <p:spPr bwMode="auto">
              <a:xfrm>
                <a:off x="1196012" y="3713715"/>
                <a:ext cx="3784498" cy="57515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85172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a:t>Allgemeine Fragen</a:t>
            </a:r>
          </a:p>
        </p:txBody>
      </p:sp>
      <p:sp>
        <p:nvSpPr>
          <p:cNvPr id="8" name="Inhaltsplatzhalter 7"/>
          <p:cNvSpPr>
            <a:spLocks noGrp="1"/>
          </p:cNvSpPr>
          <p:nvPr>
            <p:ph idx="1"/>
          </p:nvPr>
        </p:nvSpPr>
        <p:spPr/>
        <p:txBody>
          <a:bodyPr>
            <a:normAutofit/>
          </a:bodyPr>
          <a:lstStyle/>
          <a:p>
            <a:pPr marL="0" indent="0">
              <a:buNone/>
            </a:pPr>
            <a:r>
              <a:rPr lang="de-DE" sz="2000" b="1" dirty="0"/>
              <a:t>„Welche Probleme treten bei Rechnernetzen im Vergleich zu Einzelsystemen auf?“</a:t>
            </a:r>
          </a:p>
          <a:p>
            <a:pPr marL="971550" lvl="1" indent="-514350">
              <a:buFont typeface="+mj-lt"/>
              <a:buAutoNum type="alphaLcParenR"/>
            </a:pPr>
            <a:r>
              <a:rPr lang="de-DE" sz="1600" dirty="0"/>
              <a:t>Adressierung (mehrere Ebenen)</a:t>
            </a:r>
          </a:p>
          <a:p>
            <a:pPr marL="971550" lvl="1" indent="-514350">
              <a:buFont typeface="+mj-lt"/>
              <a:buAutoNum type="alphaLcParenR"/>
            </a:pPr>
            <a:r>
              <a:rPr lang="de-DE" sz="1600" dirty="0" err="1"/>
              <a:t>Wegewahl</a:t>
            </a:r>
            <a:endParaRPr lang="de-DE" sz="1600" dirty="0"/>
          </a:p>
          <a:p>
            <a:pPr marL="971550" lvl="1" indent="-514350">
              <a:buFont typeface="+mj-lt"/>
              <a:buAutoNum type="alphaLcParenR"/>
            </a:pPr>
            <a:r>
              <a:rPr lang="de-DE" sz="1600" dirty="0"/>
              <a:t>Zuverlässigkeit (Datenverlust und -verfälschung)</a:t>
            </a:r>
          </a:p>
          <a:p>
            <a:pPr marL="971550" lvl="1" indent="-514350">
              <a:buFont typeface="+mj-lt"/>
              <a:buAutoNum type="alphaLcParenR"/>
            </a:pPr>
            <a:r>
              <a:rPr lang="de-DE" sz="1600" dirty="0"/>
              <a:t>Einheitliche Darstellung</a:t>
            </a:r>
          </a:p>
          <a:p>
            <a:pPr marL="971550" lvl="1" indent="-514350">
              <a:buFont typeface="+mj-lt"/>
              <a:buAutoNum type="alphaLcParenR"/>
            </a:pPr>
            <a:r>
              <a:rPr lang="de-DE" sz="1600" dirty="0"/>
              <a:t>Sitzungen</a:t>
            </a:r>
          </a:p>
          <a:p>
            <a:pPr marL="971550" lvl="1" indent="-514350">
              <a:buFont typeface="+mj-lt"/>
              <a:buAutoNum type="alphaLcParenR"/>
            </a:pPr>
            <a:r>
              <a:rPr lang="de-DE" sz="1600" dirty="0"/>
              <a:t>Synchronisation</a:t>
            </a:r>
          </a:p>
          <a:p>
            <a:pPr marL="0" indent="0">
              <a:buNone/>
            </a:pPr>
            <a:r>
              <a:rPr lang="de-DE" sz="2000" b="1" dirty="0"/>
              <a:t>„Wie hängen die Begriffe Dienst, Protokoll und Schnittstelle zusammen?“</a:t>
            </a:r>
          </a:p>
          <a:p>
            <a:pPr marL="457200" lvl="1" indent="0">
              <a:buNone/>
            </a:pPr>
            <a:r>
              <a:rPr lang="de-DE" sz="1600" b="1" dirty="0"/>
              <a:t>Protokoll</a:t>
            </a:r>
            <a:r>
              <a:rPr lang="de-DE" sz="1600" dirty="0"/>
              <a:t>: Spezifikation über Syntax, Semantik</a:t>
            </a:r>
          </a:p>
          <a:p>
            <a:pPr marL="457200" lvl="1" indent="0">
              <a:buNone/>
            </a:pPr>
            <a:r>
              <a:rPr lang="de-DE" sz="1600" b="1" dirty="0"/>
              <a:t>Dienst</a:t>
            </a:r>
            <a:r>
              <a:rPr lang="de-DE" sz="1600" dirty="0"/>
              <a:t>: Menge primitiver Operationen unabhängig von der Implementierung</a:t>
            </a:r>
          </a:p>
          <a:p>
            <a:pPr marL="457200" lvl="1" indent="0">
              <a:buNone/>
            </a:pPr>
            <a:r>
              <a:rPr lang="de-DE" sz="1600" b="1" dirty="0"/>
              <a:t>Schnittstelle</a:t>
            </a:r>
            <a:r>
              <a:rPr lang="de-DE" sz="1600" dirty="0"/>
              <a:t>: Wie können die Dienste der Schicht genutzt werden (z.B. Funktionssignaturen)</a:t>
            </a:r>
          </a:p>
          <a:p>
            <a:pPr marL="457200" lvl="1" indent="0">
              <a:buNone/>
            </a:pPr>
            <a:r>
              <a:rPr lang="de-DE" sz="1600" b="1" dirty="0"/>
              <a:t>→ </a:t>
            </a:r>
            <a:r>
              <a:rPr lang="de-DE" sz="1600" b="1" dirty="0" err="1"/>
              <a:t>Tanenbaum</a:t>
            </a:r>
            <a:r>
              <a:rPr lang="de-DE" sz="1600" b="1" dirty="0"/>
              <a:t>!</a:t>
            </a:r>
          </a:p>
        </p:txBody>
      </p:sp>
      <p:sp>
        <p:nvSpPr>
          <p:cNvPr id="3" name="Fußzeilenplatzhalter 2"/>
          <p:cNvSpPr>
            <a:spLocks noGrp="1"/>
          </p:cNvSpPr>
          <p:nvPr>
            <p:ph type="ftr" sz="quarter" idx="11"/>
          </p:nvPr>
        </p:nvSpPr>
        <p:spPr/>
        <p:txBody>
          <a:bodyPr/>
          <a:lstStyle/>
          <a:p>
            <a:r>
              <a:rPr lang="de-DE" dirty="0"/>
              <a:t>Rechnernetze und verteilte Systeme                (Prof. Dr. D. Kranzlmüller)</a:t>
            </a:r>
          </a:p>
        </p:txBody>
      </p:sp>
      <p:sp>
        <p:nvSpPr>
          <p:cNvPr id="2" name="Slide Number Placeholder 1"/>
          <p:cNvSpPr>
            <a:spLocks noGrp="1"/>
          </p:cNvSpPr>
          <p:nvPr>
            <p:ph type="sldNum" sz="quarter" idx="12"/>
          </p:nvPr>
        </p:nvSpPr>
        <p:spPr/>
        <p:txBody>
          <a:bodyPr/>
          <a:lstStyle/>
          <a:p>
            <a:fld id="{62E63B0E-122E-4112-8AEA-022338C1FEFA}" type="slidenum">
              <a:rPr lang="de-DE" smtClean="0"/>
              <a:t>4</a:t>
            </a:fld>
            <a:endParaRPr lang="de-DE"/>
          </a:p>
        </p:txBody>
      </p:sp>
    </p:spTree>
    <p:extLst>
      <p:ext uri="{BB962C8B-B14F-4D97-AF65-F5344CB8AC3E}">
        <p14:creationId xmlns:p14="http://schemas.microsoft.com/office/powerpoint/2010/main" val="405448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A8D3B2-E369-4CA2-B803-B94C7A43C4B4}"/>
              </a:ext>
            </a:extLst>
          </p:cNvPr>
          <p:cNvSpPr>
            <a:spLocks noGrp="1"/>
          </p:cNvSpPr>
          <p:nvPr>
            <p:ph type="title"/>
          </p:nvPr>
        </p:nvSpPr>
        <p:spPr/>
        <p:txBody>
          <a:bodyPr/>
          <a:lstStyle/>
          <a:p>
            <a:r>
              <a:rPr lang="de-DE" dirty="0"/>
              <a:t>Kollisionserkennung</a:t>
            </a:r>
          </a:p>
        </p:txBody>
      </p:sp>
      <p:pic>
        <p:nvPicPr>
          <p:cNvPr id="8" name="Inhaltsplatzhalter 7">
            <a:extLst>
              <a:ext uri="{FF2B5EF4-FFF2-40B4-BE49-F238E27FC236}">
                <a16:creationId xmlns:a16="http://schemas.microsoft.com/office/drawing/2014/main" id="{B911473C-B739-431F-AF5B-4DE9563671B0}"/>
              </a:ext>
            </a:extLst>
          </p:cNvPr>
          <p:cNvPicPr>
            <a:picLocks noGrp="1" noChangeAspect="1"/>
          </p:cNvPicPr>
          <p:nvPr>
            <p:ph sz="half" idx="2"/>
          </p:nvPr>
        </p:nvPicPr>
        <p:blipFill>
          <a:blip r:embed="rId2"/>
          <a:stretch>
            <a:fillRect/>
          </a:stretch>
        </p:blipFill>
        <p:spPr>
          <a:xfrm>
            <a:off x="539553" y="2564904"/>
            <a:ext cx="6984776" cy="2864260"/>
          </a:xfrm>
          <a:prstGeom prst="rect">
            <a:avLst/>
          </a:prstGeom>
        </p:spPr>
      </p:pic>
      <p:sp>
        <p:nvSpPr>
          <p:cNvPr id="6" name="Fußzeilenplatzhalter 5">
            <a:extLst>
              <a:ext uri="{FF2B5EF4-FFF2-40B4-BE49-F238E27FC236}">
                <a16:creationId xmlns:a16="http://schemas.microsoft.com/office/drawing/2014/main" id="{EC0DD35E-BB52-4680-AD4D-863CE67AEDC5}"/>
              </a:ext>
            </a:extLst>
          </p:cNvPr>
          <p:cNvSpPr>
            <a:spLocks noGrp="1"/>
          </p:cNvSpPr>
          <p:nvPr>
            <p:ph type="ftr" sz="quarter" idx="11"/>
          </p:nvPr>
        </p:nvSpPr>
        <p:spPr/>
        <p:txBody>
          <a:bodyPr/>
          <a:lstStyle/>
          <a:p>
            <a:pPr>
              <a:defRPr/>
            </a:pPr>
            <a:r>
              <a:rPr lang="de-DE"/>
              <a:t>Rechnernetze und verteilte Systeme                (Prof. Dr. D. Kranzlmüller)</a:t>
            </a:r>
          </a:p>
        </p:txBody>
      </p:sp>
      <p:sp>
        <p:nvSpPr>
          <p:cNvPr id="9" name="Content Placeholder 4">
            <a:extLst>
              <a:ext uri="{FF2B5EF4-FFF2-40B4-BE49-F238E27FC236}">
                <a16:creationId xmlns:a16="http://schemas.microsoft.com/office/drawing/2014/main" id="{45136BC2-75BA-4CE1-9912-D0299EEDDFEB}"/>
              </a:ext>
            </a:extLst>
          </p:cNvPr>
          <p:cNvSpPr>
            <a:spLocks noGrp="1"/>
          </p:cNvSpPr>
          <p:nvPr>
            <p:ph idx="1"/>
          </p:nvPr>
        </p:nvSpPr>
        <p:spPr bwMode="auto">
          <a:xfrm>
            <a:off x="539552" y="1628800"/>
            <a:ext cx="7886700" cy="4012578"/>
          </a:xfrm>
        </p:spPr>
        <p:txBody>
          <a:bodyPr>
            <a:normAutofit/>
          </a:bodyPr>
          <a:lstStyle/>
          <a:p>
            <a:pPr marL="0" indent="0">
              <a:lnSpc>
                <a:spcPct val="95000"/>
              </a:lnSpc>
              <a:buNone/>
              <a:defRPr/>
            </a:pPr>
            <a:r>
              <a:rPr lang="de-DE" dirty="0"/>
              <a:t>Frage: Wie lange braucht Sender A, bis eine eventuelle Kollision mindestens erkannt wurde?</a:t>
            </a:r>
            <a:endParaRPr dirty="0"/>
          </a:p>
        </p:txBody>
      </p:sp>
      <p:sp>
        <p:nvSpPr>
          <p:cNvPr id="10" name="Rechteck 9">
            <a:extLst>
              <a:ext uri="{FF2B5EF4-FFF2-40B4-BE49-F238E27FC236}">
                <a16:creationId xmlns:a16="http://schemas.microsoft.com/office/drawing/2014/main" id="{C3902E2A-BC8F-4EBC-8180-287FFC0FB52B}"/>
              </a:ext>
            </a:extLst>
          </p:cNvPr>
          <p:cNvSpPr/>
          <p:nvPr/>
        </p:nvSpPr>
        <p:spPr>
          <a:xfrm>
            <a:off x="4716016" y="5333601"/>
            <a:ext cx="4076757" cy="307777"/>
          </a:xfrm>
          <a:prstGeom prst="rect">
            <a:avLst/>
          </a:prstGeom>
        </p:spPr>
        <p:txBody>
          <a:bodyPr wrap="square">
            <a:spAutoFit/>
          </a:bodyPr>
          <a:lstStyle/>
          <a:p>
            <a:pPr>
              <a:defRPr/>
            </a:pPr>
            <a:r>
              <a:rPr lang="de-DE" sz="1400" dirty="0"/>
              <a:t>Quelle: </a:t>
            </a:r>
            <a:r>
              <a:rPr lang="de-DE" sz="1400" dirty="0" err="1"/>
              <a:t>Tanenbaum</a:t>
            </a:r>
            <a:r>
              <a:rPr lang="de-DE" sz="1400" dirty="0"/>
              <a:t>, Computernetzwerke</a:t>
            </a:r>
          </a:p>
        </p:txBody>
      </p:sp>
      <p:sp>
        <p:nvSpPr>
          <p:cNvPr id="11" name="Content Placeholder 4">
            <a:extLst>
              <a:ext uri="{FF2B5EF4-FFF2-40B4-BE49-F238E27FC236}">
                <a16:creationId xmlns:a16="http://schemas.microsoft.com/office/drawing/2014/main" id="{B6993647-6FA9-41D8-8A06-7CF174E4E44F}"/>
              </a:ext>
            </a:extLst>
          </p:cNvPr>
          <p:cNvSpPr txBox="1">
            <a:spLocks/>
          </p:cNvSpPr>
          <p:nvPr/>
        </p:nvSpPr>
        <p:spPr bwMode="auto">
          <a:xfrm>
            <a:off x="539552" y="5517232"/>
            <a:ext cx="7886700" cy="644138"/>
          </a:xfrm>
          <a:prstGeom prst="rect">
            <a:avLst/>
          </a:prstGeom>
        </p:spPr>
        <p:txBody>
          <a:bodyPr vert="horz" lIns="91440" tIns="45720" rIns="91440" bIns="45720" rtlCol="0">
            <a:normAutofit/>
          </a:bodyPr>
          <a:lstStyle>
            <a:lvl1pPr marL="228600" indent="-228600" algn="l" defTabSz="914400">
              <a:lnSpc>
                <a:spcPct val="90000"/>
              </a:lnSpc>
              <a:spcBef>
                <a:spcPts val="1000"/>
              </a:spcBef>
              <a:buFont typeface="Arial"/>
              <a:buChar char="•"/>
              <a:defRPr sz="2800">
                <a:solidFill>
                  <a:schemeClr val="tx1"/>
                </a:solidFill>
                <a:latin typeface="+mn-lt"/>
                <a:ea typeface="+mn-ea"/>
              </a:defRPr>
            </a:lvl1pPr>
            <a:lvl2pPr marL="685800" indent="-228600" algn="l" defTabSz="914400">
              <a:lnSpc>
                <a:spcPct val="90000"/>
              </a:lnSpc>
              <a:spcBef>
                <a:spcPts val="500"/>
              </a:spcBef>
              <a:buFont typeface="Arial"/>
              <a:buChar char="•"/>
              <a:defRPr sz="2400">
                <a:solidFill>
                  <a:schemeClr val="tx1"/>
                </a:solidFill>
                <a:latin typeface="+mn-lt"/>
                <a:ea typeface="+mn-ea"/>
              </a:defRPr>
            </a:lvl2pPr>
            <a:lvl3pPr marL="1143000" indent="-228600" algn="l" defTabSz="914400">
              <a:lnSpc>
                <a:spcPct val="90000"/>
              </a:lnSpc>
              <a:spcBef>
                <a:spcPts val="500"/>
              </a:spcBef>
              <a:buFont typeface="Arial"/>
              <a:buChar char="•"/>
              <a:defRPr sz="2000">
                <a:solidFill>
                  <a:schemeClr val="tx1"/>
                </a:solidFill>
                <a:latin typeface="+mn-lt"/>
                <a:ea typeface="+mn-ea"/>
              </a:defRPr>
            </a:lvl3pPr>
            <a:lvl4pPr marL="1600200" indent="-228600" algn="l" defTabSz="914400">
              <a:lnSpc>
                <a:spcPct val="90000"/>
              </a:lnSpc>
              <a:spcBef>
                <a:spcPts val="500"/>
              </a:spcBef>
              <a:buFont typeface="Arial"/>
              <a:buChar char="•"/>
              <a:defRPr sz="1800">
                <a:solidFill>
                  <a:schemeClr val="tx1"/>
                </a:solidFill>
                <a:latin typeface="+mn-lt"/>
                <a:ea typeface="+mn-ea"/>
              </a:defRPr>
            </a:lvl4pPr>
            <a:lvl5pPr marL="2057400" indent="-228600" algn="l" defTabSz="914400">
              <a:lnSpc>
                <a:spcPct val="90000"/>
              </a:lnSpc>
              <a:spcBef>
                <a:spcPts val="500"/>
              </a:spcBef>
              <a:buFont typeface="Arial"/>
              <a:buChar char="•"/>
              <a:defRPr sz="1800">
                <a:solidFill>
                  <a:schemeClr val="tx1"/>
                </a:solidFill>
                <a:latin typeface="+mn-lt"/>
                <a:ea typeface="+mn-ea"/>
              </a:defRPr>
            </a:lvl5pPr>
            <a:lvl6pPr marL="2514600" indent="-228600" algn="l" defTabSz="914400">
              <a:lnSpc>
                <a:spcPct val="90000"/>
              </a:lnSpc>
              <a:spcBef>
                <a:spcPts val="500"/>
              </a:spcBef>
              <a:buFont typeface="Arial"/>
              <a:buChar char="•"/>
              <a:defRPr sz="1800">
                <a:solidFill>
                  <a:schemeClr val="tx1"/>
                </a:solidFill>
                <a:latin typeface="+mn-lt"/>
                <a:ea typeface="+mn-ea"/>
              </a:defRPr>
            </a:lvl6pPr>
            <a:lvl7pPr marL="2971800" indent="-228600" algn="l" defTabSz="914400">
              <a:lnSpc>
                <a:spcPct val="90000"/>
              </a:lnSpc>
              <a:spcBef>
                <a:spcPts val="500"/>
              </a:spcBef>
              <a:buFont typeface="Arial"/>
              <a:buChar char="•"/>
              <a:defRPr sz="1800">
                <a:solidFill>
                  <a:schemeClr val="tx1"/>
                </a:solidFill>
                <a:latin typeface="+mn-lt"/>
                <a:ea typeface="+mn-ea"/>
              </a:defRPr>
            </a:lvl7pPr>
            <a:lvl8pPr marL="3429000" indent="-228600" algn="l" defTabSz="914400">
              <a:lnSpc>
                <a:spcPct val="90000"/>
              </a:lnSpc>
              <a:spcBef>
                <a:spcPts val="500"/>
              </a:spcBef>
              <a:buFont typeface="Arial"/>
              <a:buChar char="•"/>
              <a:defRPr sz="1800">
                <a:solidFill>
                  <a:schemeClr val="tx1"/>
                </a:solidFill>
                <a:latin typeface="+mn-lt"/>
                <a:ea typeface="+mn-ea"/>
              </a:defRPr>
            </a:lvl8pPr>
            <a:lvl9pPr marL="3886200" indent="-228600" algn="l" defTabSz="914400">
              <a:lnSpc>
                <a:spcPct val="90000"/>
              </a:lnSpc>
              <a:spcBef>
                <a:spcPts val="500"/>
              </a:spcBef>
              <a:buFont typeface="Arial"/>
              <a:buChar char="•"/>
              <a:defRPr sz="1800">
                <a:solidFill>
                  <a:schemeClr val="tx1"/>
                </a:solidFill>
                <a:latin typeface="+mn-lt"/>
                <a:ea typeface="+mn-ea"/>
              </a:defRPr>
            </a:lvl9pPr>
          </a:lstStyle>
          <a:p>
            <a:pPr marL="0" indent="0">
              <a:lnSpc>
                <a:spcPct val="95000"/>
              </a:lnSpc>
              <a:buFont typeface="Arial"/>
              <a:buNone/>
              <a:defRPr/>
            </a:pPr>
            <a:r>
              <a:rPr lang="de-DE" dirty="0"/>
              <a:t>Antwort: 2</a:t>
            </a:r>
            <a:r>
              <a:rPr lang="el-GR" dirty="0"/>
              <a:t>τ</a:t>
            </a:r>
            <a:endParaRPr lang="de-DE" dirty="0"/>
          </a:p>
        </p:txBody>
      </p:sp>
    </p:spTree>
    <p:extLst>
      <p:ext uri="{BB962C8B-B14F-4D97-AF65-F5344CB8AC3E}">
        <p14:creationId xmlns:p14="http://schemas.microsoft.com/office/powerpoint/2010/main" val="4211000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dirty="0" err="1"/>
              <a:t>Wdh</a:t>
            </a:r>
            <a:r>
              <a:rPr lang="de-DE" dirty="0"/>
              <a:t> und Korrektur: CSMA/CD</a:t>
            </a:r>
            <a:r>
              <a:rPr dirty="0"/>
              <a:t>:</a:t>
            </a:r>
            <a:r>
              <a:rPr lang="de-DE" dirty="0"/>
              <a:t> Konfliktbehandlung</a:t>
            </a:r>
            <a:endParaRPr dirty="0"/>
          </a:p>
        </p:txBody>
      </p:sp>
      <mc:AlternateContent xmlns:mc="http://schemas.openxmlformats.org/markup-compatibility/2006">
        <mc:Choice xmlns:a14="http://schemas.microsoft.com/office/drawing/2010/main" Requires="a14">
          <p:sp>
            <p:nvSpPr>
              <p:cNvPr id="5" name="Content Placeholder 4"/>
              <p:cNvSpPr>
                <a:spLocks noGrp="1"/>
              </p:cNvSpPr>
              <p:nvPr>
                <p:ph idx="1"/>
              </p:nvPr>
            </p:nvSpPr>
            <p:spPr bwMode="auto">
              <a:xfrm>
                <a:off x="628650" y="1825625"/>
                <a:ext cx="7886700" cy="4532570"/>
              </a:xfrm>
            </p:spPr>
            <p:txBody>
              <a:bodyPr>
                <a:normAutofit/>
              </a:bodyPr>
              <a:lstStyle/>
              <a:p>
                <a:pPr marL="0" indent="0">
                  <a:lnSpc>
                    <a:spcPct val="95000"/>
                  </a:lnSpc>
                  <a:buNone/>
                  <a:defRPr/>
                </a:pPr>
                <a:r>
                  <a:rPr lang="de-DE" sz="2200" dirty="0"/>
                  <a:t>Truncated Binary Exponential </a:t>
                </a:r>
                <a:r>
                  <a:rPr lang="de-DE" sz="2200" dirty="0" err="1"/>
                  <a:t>Backoff</a:t>
                </a:r>
                <a:endParaRPr lang="de-DE" dirty="0"/>
              </a:p>
              <a:p>
                <a:pPr>
                  <a:lnSpc>
                    <a:spcPct val="70000"/>
                  </a:lnSpc>
                  <a:defRPr/>
                </a:pPr>
                <a:r>
                  <a:rPr lang="de-DE" sz="2200" dirty="0"/>
                  <a:t>Wartezeit nach der </a:t>
                </a:r>
                <a14:m>
                  <m:oMath xmlns:m="http://schemas.openxmlformats.org/officeDocument/2006/math">
                    <m:r>
                      <a:rPr lang="de-DE" sz="2200" i="1">
                        <a:latin typeface="Cambria Math"/>
                      </a:rPr>
                      <m:t>𝑛</m:t>
                    </m:r>
                  </m:oMath>
                </a14:m>
                <a:r>
                  <a:rPr lang="de-DE" sz="2200" dirty="0"/>
                  <a:t>-</a:t>
                </a:r>
                <a:r>
                  <a:rPr lang="de-DE" sz="2200" dirty="0" err="1"/>
                  <a:t>ten</a:t>
                </a:r>
                <a:r>
                  <a:rPr lang="de-DE" sz="2200" dirty="0"/>
                  <a:t> </a:t>
                </a:r>
                <a:r>
                  <a:rPr lang="de-DE" sz="2200" strike="sngStrike" dirty="0"/>
                  <a:t>Wiederholungsversuch</a:t>
                </a:r>
                <a:r>
                  <a:rPr lang="de-DE" sz="2200" dirty="0"/>
                  <a:t> Kollision</a:t>
                </a:r>
                <a:br>
                  <a:rPr lang="de-DE" sz="2200" dirty="0"/>
                </a:br>
                <a:r>
                  <a:rPr lang="de-DE" sz="2200" dirty="0"/>
                  <a:t>	ist </a:t>
                </a:r>
                <a14:m>
                  <m:oMath xmlns:m="http://schemas.openxmlformats.org/officeDocument/2006/math">
                    <m:r>
                      <a:rPr lang="de-DE" sz="2200" i="1">
                        <a:latin typeface="Cambria Math"/>
                      </a:rPr>
                      <m:t>𝑖</m:t>
                    </m:r>
                    <m:r>
                      <a:rPr lang="de-DE" sz="2200" b="0" i="1">
                        <a:latin typeface="Cambria Math"/>
                      </a:rPr>
                      <m:t>⋅</m:t>
                    </m:r>
                    <m:r>
                      <a:rPr lang="de-DE" sz="2200" b="0" i="1" smtClean="0">
                        <a:latin typeface="Cambria Math" panose="02040503050406030204" pitchFamily="18" charset="0"/>
                      </a:rPr>
                      <m:t>2</m:t>
                    </m:r>
                    <m:r>
                      <a:rPr lang="el-GR" sz="2200" i="1">
                        <a:latin typeface="Cambria Math" panose="02040503050406030204" pitchFamily="18" charset="0"/>
                      </a:rPr>
                      <m:t>𝜏</m:t>
                    </m:r>
                  </m:oMath>
                </a14:m>
                <a:endParaRPr lang="de-DE" sz="2200" dirty="0"/>
              </a:p>
              <a:p>
                <a:pPr>
                  <a:lnSpc>
                    <a:spcPct val="70000"/>
                  </a:lnSpc>
                  <a:defRPr/>
                </a:pPr>
                <a14:m>
                  <m:oMath xmlns:m="http://schemas.openxmlformats.org/officeDocument/2006/math">
                    <m:r>
                      <a:rPr lang="de-DE" sz="2200" i="1">
                        <a:latin typeface="Cambria Math"/>
                      </a:rPr>
                      <m:t>𝑖</m:t>
                    </m:r>
                  </m:oMath>
                </a14:m>
                <a:r>
                  <a:rPr lang="de-DE" sz="2200" dirty="0"/>
                  <a:t> ist Zufallswert einer natürlichen Zahl mit </a:t>
                </a:r>
                <a14:m>
                  <m:oMath xmlns:m="http://schemas.openxmlformats.org/officeDocument/2006/math">
                    <m:r>
                      <a:rPr lang="de-DE" sz="2200" b="0" i="1">
                        <a:latin typeface="Cambria Math"/>
                      </a:rPr>
                      <m:t>0</m:t>
                    </m:r>
                    <m:r>
                      <a:rPr lang="de-DE" sz="2200" b="0" i="1">
                        <a:latin typeface="Cambria Math"/>
                      </a:rPr>
                      <m:t>≤</m:t>
                    </m:r>
                    <m:r>
                      <a:rPr lang="de-DE" sz="2200" b="0" i="1">
                        <a:latin typeface="Cambria Math"/>
                      </a:rPr>
                      <m:t>𝑖</m:t>
                    </m:r>
                    <m:r>
                      <a:rPr lang="de-DE" sz="2200" b="0" i="1">
                        <a:latin typeface="Cambria Math"/>
                      </a:rPr>
                      <m:t>&lt;</m:t>
                    </m:r>
                    <m:sSup>
                      <m:sSupPr>
                        <m:ctrlPr>
                          <a:rPr lang="ar-AE" sz="2200" b="0" i="1">
                            <a:latin typeface="Cambria Math" panose="02040503050406030204" pitchFamily="18" charset="0"/>
                            <a:ea typeface="Cambria Math"/>
                          </a:rPr>
                        </m:ctrlPr>
                      </m:sSupPr>
                      <m:e>
                        <m:r>
                          <a:rPr lang="de-DE" sz="2200" b="0" i="1" smtClean="0">
                            <a:latin typeface="Cambria Math" panose="02040503050406030204" pitchFamily="18" charset="0"/>
                            <a:ea typeface="Cambria Math"/>
                          </a:rPr>
                          <m:t>(</m:t>
                        </m:r>
                        <m:r>
                          <a:rPr lang="ar-AE" sz="2200" b="0" i="1">
                            <a:latin typeface="Cambria Math"/>
                          </a:rPr>
                          <m:t>2</m:t>
                        </m:r>
                      </m:e>
                      <m:sup>
                        <m:r>
                          <a:rPr lang="de-DE" sz="2200" b="0" i="1" smtClean="0">
                            <a:latin typeface="Cambria Math" panose="02040503050406030204" pitchFamily="18" charset="0"/>
                          </a:rPr>
                          <m:t>𝑘</m:t>
                        </m:r>
                      </m:sup>
                    </m:sSup>
                    <m:r>
                      <a:rPr lang="de-DE" sz="2200" b="0" i="1" smtClean="0">
                        <a:latin typeface="Cambria Math" panose="02040503050406030204" pitchFamily="18" charset="0"/>
                      </a:rPr>
                      <m:t>−</m:t>
                    </m:r>
                    <m:r>
                      <a:rPr lang="de-DE" sz="2200" b="0" i="1" smtClean="0">
                        <a:latin typeface="Cambria Math" panose="02040503050406030204" pitchFamily="18" charset="0"/>
                      </a:rPr>
                      <m:t>1</m:t>
                    </m:r>
                    <m:r>
                      <a:rPr lang="de-DE" sz="2200" b="0" i="1" smtClean="0">
                        <a:latin typeface="Cambria Math" panose="02040503050406030204" pitchFamily="18" charset="0"/>
                      </a:rPr>
                      <m:t>)</m:t>
                    </m:r>
                  </m:oMath>
                </a14:m>
                <a:endParaRPr lang="ar-AE" sz="2200" dirty="0"/>
              </a:p>
              <a:p>
                <a:pPr>
                  <a:lnSpc>
                    <a:spcPct val="70000"/>
                  </a:lnSpc>
                  <a:defRPr/>
                </a:pPr>
                <a:r>
                  <a:rPr lang="de-DE" sz="2200" dirty="0" err="1"/>
                  <a:t>mit</a:t>
                </a:r>
                <a:r>
                  <a:rPr lang="de-DE" sz="2200" dirty="0"/>
                  <a:t> </a:t>
                </a:r>
                <a14:m>
                  <m:oMath xmlns:m="http://schemas.openxmlformats.org/officeDocument/2006/math">
                    <m:r>
                      <a:rPr lang="de-DE" sz="2200" b="0" i="1">
                        <a:latin typeface="Cambria Math"/>
                      </a:rPr>
                      <m:t>𝑘</m:t>
                    </m:r>
                    <m:r>
                      <a:rPr lang="de-DE" sz="2200" b="0" i="1">
                        <a:latin typeface="Cambria Math"/>
                      </a:rPr>
                      <m:t>=</m:t>
                    </m:r>
                    <m:func>
                      <m:funcPr>
                        <m:ctrlPr>
                          <a:rPr lang="ar-AE" sz="2200" b="0" i="1">
                            <a:latin typeface="Cambria Math" panose="02040503050406030204" pitchFamily="18" charset="0"/>
                          </a:rPr>
                        </m:ctrlPr>
                      </m:funcPr>
                      <m:fName>
                        <m:r>
                          <m:rPr>
                            <m:sty m:val="p"/>
                          </m:rPr>
                          <a:rPr lang="de-DE" sz="2200" b="0" i="0">
                            <a:latin typeface="Cambria Math"/>
                          </a:rPr>
                          <m:t>min</m:t>
                        </m:r>
                      </m:fName>
                      <m:e>
                        <m:d>
                          <m:dPr>
                            <m:ctrlPr>
                              <a:rPr lang="ar-AE" sz="2200" b="0" i="1">
                                <a:latin typeface="Cambria Math" panose="02040503050406030204" pitchFamily="18" charset="0"/>
                              </a:rPr>
                            </m:ctrlPr>
                          </m:dPr>
                          <m:e>
                            <m:r>
                              <a:rPr lang="ar-AE" sz="2200" b="0" i="1">
                                <a:latin typeface="Cambria Math"/>
                              </a:rPr>
                              <m:t>𝑛</m:t>
                            </m:r>
                            <m:r>
                              <a:rPr lang="ar-AE" sz="2200" b="0" i="1">
                                <a:latin typeface="Cambria Math"/>
                              </a:rPr>
                              <m:t>,</m:t>
                            </m:r>
                            <m:r>
                              <a:rPr lang="ar-AE" sz="2200" b="0" i="1">
                                <a:latin typeface="Cambria Math"/>
                              </a:rPr>
                              <m:t>10</m:t>
                            </m:r>
                          </m:e>
                        </m:d>
                      </m:e>
                    </m:func>
                  </m:oMath>
                </a14:m>
                <a:endParaRPr lang="de-DE" sz="2200" b="0" dirty="0"/>
              </a:p>
              <a:p>
                <a:pPr>
                  <a:lnSpc>
                    <a:spcPct val="70000"/>
                  </a:lnSpc>
                  <a:defRPr/>
                </a:pPr>
                <a14:m>
                  <m:oMath xmlns:m="http://schemas.openxmlformats.org/officeDocument/2006/math">
                    <m:r>
                      <a:rPr lang="de-DE" sz="2200" i="1">
                        <a:latin typeface="Cambria Math" panose="02040503050406030204" pitchFamily="18" charset="0"/>
                      </a:rPr>
                      <m:t>2</m:t>
                    </m:r>
                    <m:r>
                      <a:rPr lang="el-GR" sz="2200" i="1">
                        <a:latin typeface="Cambria Math" panose="02040503050406030204" pitchFamily="18" charset="0"/>
                      </a:rPr>
                      <m:t>𝜏</m:t>
                    </m:r>
                    <m:r>
                      <a:rPr lang="de-DE" sz="2200" b="0" i="0" smtClean="0">
                        <a:latin typeface="Cambria Math" panose="02040503050406030204" pitchFamily="18" charset="0"/>
                      </a:rPr>
                      <m:t>=</m:t>
                    </m:r>
                    <m:r>
                      <m:rPr>
                        <m:sty m:val="p"/>
                      </m:rPr>
                      <a:rPr lang="de-DE" sz="2200" b="0" i="0" smtClean="0">
                        <a:latin typeface="Cambria Math" panose="02040503050406030204" pitchFamily="18" charset="0"/>
                      </a:rPr>
                      <m:t>RTD</m:t>
                    </m:r>
                  </m:oMath>
                </a14:m>
                <a:endParaRPr lang="de-DE" sz="2200" b="0" dirty="0"/>
              </a:p>
              <a:p>
                <a:pPr>
                  <a:lnSpc>
                    <a:spcPct val="70000"/>
                  </a:lnSpc>
                  <a:defRPr/>
                </a:pPr>
                <a:endParaRPr lang="de-DE" dirty="0"/>
              </a:p>
              <a:p>
                <a:pPr marL="0" indent="0">
                  <a:lnSpc>
                    <a:spcPct val="70000"/>
                  </a:lnSpc>
                  <a:buNone/>
                  <a:defRPr/>
                </a:pPr>
                <a:r>
                  <a:rPr lang="de-DE" sz="2200" dirty="0"/>
                  <a:t>Sonst ist die Wartezeit bei erster </a:t>
                </a:r>
                <a:r>
                  <a:rPr lang="de-DE" sz="2200" dirty="0" err="1"/>
                  <a:t>Wdh</a:t>
                </a:r>
                <a:r>
                  <a:rPr lang="de-DE" sz="2200" dirty="0"/>
                  <a:t>. für alle Teilnehmer 0!</a:t>
                </a:r>
                <a:endParaRPr lang="ar-AE" sz="2200" dirty="0"/>
              </a:p>
            </p:txBody>
          </p:sp>
        </mc:Choice>
        <mc:Fallback>
          <p:sp>
            <p:nvSpPr>
              <p:cNvPr id="5" name="Content Placeholder 4"/>
              <p:cNvSpPr>
                <a:spLocks noGrp="1" noRot="1" noChangeAspect="1" noMove="1" noResize="1" noEditPoints="1" noAdjustHandles="1" noChangeArrowheads="1" noChangeShapeType="1" noTextEdit="1"/>
              </p:cNvSpPr>
              <p:nvPr>
                <p:ph idx="1"/>
              </p:nvPr>
            </p:nvSpPr>
            <p:spPr bwMode="auto">
              <a:xfrm>
                <a:off x="628650" y="1825625"/>
                <a:ext cx="7886700" cy="4532570"/>
              </a:xfrm>
              <a:blipFill>
                <a:blip r:embed="rId3"/>
                <a:stretch>
                  <a:fillRect l="-1005" t="-1210"/>
                </a:stretch>
              </a:blipFill>
            </p:spPr>
            <p:txBody>
              <a:bodyPr/>
              <a:lstStyle/>
              <a:p>
                <a:r>
                  <a:rPr lang="en-US">
                    <a:noFill/>
                  </a:rPr>
                  <a:t> </a:t>
                </a:r>
              </a:p>
            </p:txBody>
          </p:sp>
        </mc:Fallback>
      </mc:AlternateContent>
      <p:sp>
        <p:nvSpPr>
          <p:cNvPr id="3" name="Footer Placeholder 2"/>
          <p:cNvSpPr>
            <a:spLocks noGrp="1"/>
          </p:cNvSpPr>
          <p:nvPr>
            <p:ph type="ftr" sz="quarter" idx="11"/>
          </p:nvPr>
        </p:nvSpPr>
        <p:spPr bwMode="auto"/>
        <p:txBody>
          <a:bodyPr/>
          <a:lstStyle/>
          <a:p>
            <a:pPr>
              <a:defRPr/>
            </a:pPr>
            <a:r>
              <a:t>Rechnernetze und verteilte Systeme                (Prof. Dr. D. Kranzlmüller)</a:t>
            </a:r>
          </a:p>
        </p:txBody>
      </p:sp>
    </p:spTree>
    <p:extLst>
      <p:ext uri="{BB962C8B-B14F-4D97-AF65-F5344CB8AC3E}">
        <p14:creationId xmlns:p14="http://schemas.microsoft.com/office/powerpoint/2010/main" val="2407293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5A55D8-4C3C-4CD9-9436-8CAE1EEE2222}"/>
              </a:ext>
            </a:extLst>
          </p:cNvPr>
          <p:cNvSpPr>
            <a:spLocks noGrp="1"/>
          </p:cNvSpPr>
          <p:nvPr>
            <p:ph type="title"/>
          </p:nvPr>
        </p:nvSpPr>
        <p:spPr/>
        <p:txBody>
          <a:bodyPr/>
          <a:lstStyle/>
          <a:p>
            <a:r>
              <a:rPr lang="de-DE" dirty="0"/>
              <a:t>Switched Ethernet (1)</a:t>
            </a:r>
          </a:p>
        </p:txBody>
      </p:sp>
      <p:sp>
        <p:nvSpPr>
          <p:cNvPr id="3" name="Inhaltsplatzhalter 2">
            <a:extLst>
              <a:ext uri="{FF2B5EF4-FFF2-40B4-BE49-F238E27FC236}">
                <a16:creationId xmlns:a16="http://schemas.microsoft.com/office/drawing/2014/main" id="{3E51D280-AE1B-40BC-B957-4535BAA86988}"/>
              </a:ext>
            </a:extLst>
          </p:cNvPr>
          <p:cNvSpPr>
            <a:spLocks noGrp="1"/>
          </p:cNvSpPr>
          <p:nvPr>
            <p:ph idx="1"/>
          </p:nvPr>
        </p:nvSpPr>
        <p:spPr/>
        <p:txBody>
          <a:bodyPr>
            <a:normAutofit fontScale="92500" lnSpcReduction="10000"/>
          </a:bodyPr>
          <a:lstStyle/>
          <a:p>
            <a:r>
              <a:rPr lang="de-DE" dirty="0"/>
              <a:t>Erste Weiterentwicklung: Einsatz von Hubs / Repeaters.</a:t>
            </a:r>
          </a:p>
          <a:p>
            <a:endParaRPr lang="de-DE" dirty="0"/>
          </a:p>
          <a:p>
            <a:endParaRPr lang="de-DE" dirty="0"/>
          </a:p>
          <a:p>
            <a:endParaRPr lang="de-DE" dirty="0"/>
          </a:p>
          <a:p>
            <a:endParaRPr lang="de-DE" dirty="0"/>
          </a:p>
          <a:p>
            <a:endParaRPr lang="de-DE" dirty="0"/>
          </a:p>
          <a:p>
            <a:r>
              <a:rPr lang="de-DE" dirty="0"/>
              <a:t>Vorteil: Einfachere Wartung</a:t>
            </a:r>
          </a:p>
          <a:p>
            <a:r>
              <a:rPr lang="de-DE" dirty="0"/>
              <a:t>Nachteile</a:t>
            </a:r>
          </a:p>
          <a:p>
            <a:pPr lvl="1"/>
            <a:r>
              <a:rPr lang="de-DE" dirty="0"/>
              <a:t>Immer noch </a:t>
            </a:r>
            <a:r>
              <a:rPr lang="de-DE" b="1" dirty="0"/>
              <a:t>eine </a:t>
            </a:r>
            <a:r>
              <a:rPr lang="de-DE" dirty="0"/>
              <a:t>Kollisionsdomäne.</a:t>
            </a:r>
          </a:p>
          <a:p>
            <a:pPr lvl="1"/>
            <a:r>
              <a:rPr lang="de-DE" dirty="0"/>
              <a:t>Geräte teilen sich die verfügbare Kapazität</a:t>
            </a:r>
          </a:p>
        </p:txBody>
      </p:sp>
      <p:sp>
        <p:nvSpPr>
          <p:cNvPr id="5" name="Fußzeilenplatzhalter 4">
            <a:extLst>
              <a:ext uri="{FF2B5EF4-FFF2-40B4-BE49-F238E27FC236}">
                <a16:creationId xmlns:a16="http://schemas.microsoft.com/office/drawing/2014/main" id="{4CA1FCE0-ED51-4613-B7D4-403FC197F28C}"/>
              </a:ext>
            </a:extLst>
          </p:cNvPr>
          <p:cNvSpPr>
            <a:spLocks noGrp="1"/>
          </p:cNvSpPr>
          <p:nvPr>
            <p:ph type="ftr" sz="quarter" idx="11"/>
          </p:nvPr>
        </p:nvSpPr>
        <p:spPr/>
        <p:txBody>
          <a:bodyPr/>
          <a:lstStyle/>
          <a:p>
            <a:pPr>
              <a:defRPr/>
            </a:pPr>
            <a:r>
              <a:rPr lang="de-DE"/>
              <a:t>Rechnernetze und verteilte Systeme                (Prof. Dr. D. Kranzlmüller)</a:t>
            </a:r>
          </a:p>
        </p:txBody>
      </p:sp>
      <p:pic>
        <p:nvPicPr>
          <p:cNvPr id="8" name="Grafik 7">
            <a:extLst>
              <a:ext uri="{FF2B5EF4-FFF2-40B4-BE49-F238E27FC236}">
                <a16:creationId xmlns:a16="http://schemas.microsoft.com/office/drawing/2014/main" id="{AC0BF1A4-171C-4D9B-80DF-21B9A4D97A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71800" y="2276872"/>
            <a:ext cx="1570329" cy="1728192"/>
          </a:xfrm>
          <a:prstGeom prst="rect">
            <a:avLst/>
          </a:prstGeom>
        </p:spPr>
      </p:pic>
    </p:spTree>
    <p:extLst>
      <p:ext uri="{BB962C8B-B14F-4D97-AF65-F5344CB8AC3E}">
        <p14:creationId xmlns:p14="http://schemas.microsoft.com/office/powerpoint/2010/main" val="26472150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2400AA-27CD-4C02-9110-04C61FA1C9AE}"/>
              </a:ext>
            </a:extLst>
          </p:cNvPr>
          <p:cNvSpPr>
            <a:spLocks noGrp="1"/>
          </p:cNvSpPr>
          <p:nvPr>
            <p:ph type="title"/>
          </p:nvPr>
        </p:nvSpPr>
        <p:spPr/>
        <p:txBody>
          <a:bodyPr/>
          <a:lstStyle/>
          <a:p>
            <a:r>
              <a:rPr lang="de-DE" dirty="0"/>
              <a:t>Switched Ethernet (2)</a:t>
            </a:r>
          </a:p>
        </p:txBody>
      </p:sp>
      <p:sp>
        <p:nvSpPr>
          <p:cNvPr id="3" name="Inhaltsplatzhalter 2">
            <a:extLst>
              <a:ext uri="{FF2B5EF4-FFF2-40B4-BE49-F238E27FC236}">
                <a16:creationId xmlns:a16="http://schemas.microsoft.com/office/drawing/2014/main" id="{150FC6D1-5E22-4FD9-B361-9F8496793E51}"/>
              </a:ext>
            </a:extLst>
          </p:cNvPr>
          <p:cNvSpPr>
            <a:spLocks noGrp="1"/>
          </p:cNvSpPr>
          <p:nvPr>
            <p:ph idx="1"/>
          </p:nvPr>
        </p:nvSpPr>
        <p:spPr/>
        <p:txBody>
          <a:bodyPr>
            <a:normAutofit fontScale="92500" lnSpcReduction="20000"/>
          </a:bodyPr>
          <a:lstStyle/>
          <a:p>
            <a:r>
              <a:rPr lang="de-DE" dirty="0"/>
              <a:t>Einsatz von Switches</a:t>
            </a:r>
          </a:p>
          <a:p>
            <a:endParaRPr lang="de-DE" dirty="0"/>
          </a:p>
          <a:p>
            <a:endParaRPr lang="de-DE" dirty="0"/>
          </a:p>
          <a:p>
            <a:endParaRPr lang="de-DE" dirty="0"/>
          </a:p>
          <a:p>
            <a:endParaRPr lang="de-DE" dirty="0"/>
          </a:p>
          <a:p>
            <a:endParaRPr lang="de-DE" dirty="0"/>
          </a:p>
          <a:p>
            <a:endParaRPr lang="de-DE" dirty="0"/>
          </a:p>
          <a:p>
            <a:r>
              <a:rPr lang="de-DE" dirty="0"/>
              <a:t>Jeder Port am Switch ist eine eigene Kollisionsdomäne</a:t>
            </a:r>
          </a:p>
          <a:p>
            <a:r>
              <a:rPr lang="de-DE" dirty="0"/>
              <a:t>Kollisionsvermeidung durch intelligentes Zwischenspeichern von Frames im Switch (kein CSMA/CD notwendig)</a:t>
            </a:r>
          </a:p>
        </p:txBody>
      </p:sp>
      <p:sp>
        <p:nvSpPr>
          <p:cNvPr id="5" name="Fußzeilenplatzhalter 4">
            <a:extLst>
              <a:ext uri="{FF2B5EF4-FFF2-40B4-BE49-F238E27FC236}">
                <a16:creationId xmlns:a16="http://schemas.microsoft.com/office/drawing/2014/main" id="{79F732D8-CD3A-472B-A559-60C1CAAB826E}"/>
              </a:ext>
            </a:extLst>
          </p:cNvPr>
          <p:cNvSpPr>
            <a:spLocks noGrp="1"/>
          </p:cNvSpPr>
          <p:nvPr>
            <p:ph type="ftr" sz="quarter" idx="11"/>
          </p:nvPr>
        </p:nvSpPr>
        <p:spPr/>
        <p:txBody>
          <a:bodyPr/>
          <a:lstStyle/>
          <a:p>
            <a:pPr>
              <a:defRPr/>
            </a:pPr>
            <a:r>
              <a:rPr lang="de-DE" dirty="0"/>
              <a:t>Rechnernetze und verteilte Systeme                (Prof. Dr. D. Kranzlmüller)</a:t>
            </a:r>
          </a:p>
        </p:txBody>
      </p:sp>
      <p:pic>
        <p:nvPicPr>
          <p:cNvPr id="8" name="Grafik 7">
            <a:extLst>
              <a:ext uri="{FF2B5EF4-FFF2-40B4-BE49-F238E27FC236}">
                <a16:creationId xmlns:a16="http://schemas.microsoft.com/office/drawing/2014/main" id="{03FF902C-289E-419C-B8C4-1EB865C7BE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35696" y="2204864"/>
            <a:ext cx="3527499" cy="2352963"/>
          </a:xfrm>
          <a:prstGeom prst="rect">
            <a:avLst/>
          </a:prstGeom>
        </p:spPr>
      </p:pic>
    </p:spTree>
    <p:extLst>
      <p:ext uri="{BB962C8B-B14F-4D97-AF65-F5344CB8AC3E}">
        <p14:creationId xmlns:p14="http://schemas.microsoft.com/office/powerpoint/2010/main" val="31895722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le 5"/>
          <p:cNvSpPr>
            <a:spLocks noGrp="1"/>
          </p:cNvSpPr>
          <p:nvPr>
            <p:ph type="title"/>
          </p:nvPr>
        </p:nvSpPr>
        <p:spPr bwMode="auto"/>
        <p:txBody>
          <a:bodyPr>
            <a:normAutofit/>
          </a:bodyPr>
          <a:lstStyle/>
          <a:p>
            <a:pPr>
              <a:defRPr/>
            </a:pPr>
            <a:r>
              <a:rPr sz="5400" dirty="0"/>
              <a:t>MACA </a:t>
            </a:r>
            <a:r>
              <a:rPr lang="de-DE" sz="5400" dirty="0"/>
              <a:t>- </a:t>
            </a:r>
            <a:r>
              <a:rPr sz="5400" dirty="0"/>
              <a:t>Multiple Access with Collision Avoidance</a:t>
            </a:r>
            <a:br>
              <a:rPr lang="de-DE" sz="5400" dirty="0"/>
            </a:br>
            <a:r>
              <a:rPr lang="en-US" sz="4000" dirty="0" err="1"/>
              <a:t>auch</a:t>
            </a:r>
            <a:r>
              <a:rPr lang="en-US" sz="4000" dirty="0"/>
              <a:t>: CSMA/CA RTS/CTS</a:t>
            </a:r>
            <a:endParaRPr sz="4000" dirty="0"/>
          </a:p>
        </p:txBody>
      </p:sp>
      <p:sp>
        <p:nvSpPr>
          <p:cNvPr id="7" name="Text Placeholder 6"/>
          <p:cNvSpPr>
            <a:spLocks noGrp="1"/>
          </p:cNvSpPr>
          <p:nvPr>
            <p:ph type="body" idx="1"/>
          </p:nvPr>
        </p:nvSpPr>
        <p:spPr bwMode="auto"/>
        <p:txBody>
          <a:bodyPr/>
          <a:lstStyle/>
          <a:p>
            <a:pPr>
              <a:defRPr/>
            </a:pPr>
            <a:r>
              <a:rPr lang="en-US" dirty="0"/>
              <a:t> </a:t>
            </a:r>
            <a:endParaRPr dirty="0"/>
          </a:p>
        </p:txBody>
      </p:sp>
      <p:sp>
        <p:nvSpPr>
          <p:cNvPr id="4" name="Footer Placeholder 3"/>
          <p:cNvSpPr>
            <a:spLocks noGrp="1"/>
          </p:cNvSpPr>
          <p:nvPr>
            <p:ph type="ftr" sz="quarter" idx="11"/>
          </p:nvPr>
        </p:nvSpPr>
        <p:spPr bwMode="auto"/>
        <p:txBody>
          <a:bodyPr/>
          <a:lstStyle/>
          <a:p>
            <a:pPr>
              <a:defRPr/>
            </a:pPr>
            <a:r>
              <a:t>Rechnernetze und verteilte Systeme                (Prof. Dr. D. Kranzlmüller)</a:t>
            </a:r>
          </a:p>
        </p:txBody>
      </p:sp>
    </p:spTree>
    <p:extLst>
      <p:ext uri="{BB962C8B-B14F-4D97-AF65-F5344CB8AC3E}">
        <p14:creationId xmlns:p14="http://schemas.microsoft.com/office/powerpoint/2010/main" val="35137045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le 5"/>
          <p:cNvSpPr>
            <a:spLocks noGrp="1"/>
          </p:cNvSpPr>
          <p:nvPr>
            <p:ph type="title"/>
          </p:nvPr>
        </p:nvSpPr>
        <p:spPr bwMode="auto"/>
        <p:txBody>
          <a:bodyPr/>
          <a:lstStyle/>
          <a:p>
            <a:pPr>
              <a:defRPr/>
            </a:pPr>
            <a:r>
              <a:t>Motivation</a:t>
            </a:r>
          </a:p>
        </p:txBody>
      </p:sp>
      <p:sp>
        <p:nvSpPr>
          <p:cNvPr id="7" name="Content Placeholder 6"/>
          <p:cNvSpPr>
            <a:spLocks noGrp="1"/>
          </p:cNvSpPr>
          <p:nvPr>
            <p:ph idx="1"/>
          </p:nvPr>
        </p:nvSpPr>
        <p:spPr bwMode="auto">
          <a:xfrm>
            <a:off x="628650" y="1690689"/>
            <a:ext cx="7886700" cy="2873877"/>
          </a:xfrm>
        </p:spPr>
        <p:txBody>
          <a:bodyPr>
            <a:normAutofit lnSpcReduction="10000"/>
          </a:bodyPr>
          <a:lstStyle/>
          <a:p>
            <a:pPr>
              <a:lnSpc>
                <a:spcPct val="104999"/>
              </a:lnSpc>
              <a:defRPr/>
            </a:pPr>
            <a:r>
              <a:rPr sz="2400" dirty="0"/>
              <a:t>MACA: Multiple Access with Collision Avoidance</a:t>
            </a:r>
          </a:p>
          <a:p>
            <a:pPr>
              <a:lnSpc>
                <a:spcPct val="104999"/>
              </a:lnSpc>
              <a:defRPr/>
            </a:pPr>
            <a:r>
              <a:rPr sz="2400" dirty="0" err="1"/>
              <a:t>Anwendung</a:t>
            </a:r>
            <a:r>
              <a:rPr sz="2400" dirty="0"/>
              <a:t> </a:t>
            </a:r>
            <a:r>
              <a:rPr sz="2400" dirty="0" err="1"/>
              <a:t>bei</a:t>
            </a:r>
            <a:r>
              <a:rPr sz="2400" dirty="0"/>
              <a:t> </a:t>
            </a:r>
            <a:r>
              <a:rPr sz="2400" dirty="0" err="1"/>
              <a:t>Funkkommunikation</a:t>
            </a:r>
            <a:endParaRPr sz="2400" dirty="0"/>
          </a:p>
          <a:p>
            <a:pPr>
              <a:lnSpc>
                <a:spcPct val="104999"/>
              </a:lnSpc>
              <a:defRPr/>
            </a:pPr>
            <a:r>
              <a:rPr sz="2400" dirty="0"/>
              <a:t>Hidden Station </a:t>
            </a:r>
            <a:r>
              <a:rPr lang="de-DE" sz="2400" dirty="0"/>
              <a:t>/ </a:t>
            </a:r>
            <a:r>
              <a:rPr lang="de-DE" sz="2400" dirty="0" err="1"/>
              <a:t>Exposed</a:t>
            </a:r>
            <a:r>
              <a:rPr lang="de-DE" sz="2400" dirty="0"/>
              <a:t> Station </a:t>
            </a:r>
            <a:r>
              <a:rPr sz="2400" dirty="0"/>
              <a:t>Problem</a:t>
            </a:r>
            <a:r>
              <a:rPr lang="de-DE" sz="2400" dirty="0"/>
              <a:t>e</a:t>
            </a:r>
            <a:endParaRPr sz="2400" dirty="0"/>
          </a:p>
          <a:p>
            <a:pPr marL="914400" lvl="1" indent="-457200">
              <a:lnSpc>
                <a:spcPct val="104999"/>
              </a:lnSpc>
              <a:buFont typeface="+mj-lt"/>
              <a:buAutoNum type="alphaLcPeriod"/>
              <a:defRPr/>
            </a:pPr>
            <a:r>
              <a:rPr sz="2000" dirty="0"/>
              <a:t>Manche </a:t>
            </a:r>
            <a:r>
              <a:rPr sz="2000" dirty="0" err="1"/>
              <a:t>Stationen</a:t>
            </a:r>
            <a:r>
              <a:rPr sz="2000" dirty="0"/>
              <a:t> </a:t>
            </a:r>
            <a:r>
              <a:rPr sz="2000" dirty="0" err="1"/>
              <a:t>nur</a:t>
            </a:r>
            <a:r>
              <a:rPr sz="2000" dirty="0"/>
              <a:t> in </a:t>
            </a:r>
            <a:r>
              <a:rPr sz="2000" dirty="0" err="1"/>
              <a:t>Reichweite</a:t>
            </a:r>
            <a:r>
              <a:rPr sz="2000" dirty="0"/>
              <a:t> des Senders A </a:t>
            </a:r>
            <a:r>
              <a:rPr sz="2000" dirty="0" err="1"/>
              <a:t>oder</a:t>
            </a:r>
            <a:r>
              <a:rPr sz="2000" dirty="0"/>
              <a:t> </a:t>
            </a:r>
            <a:r>
              <a:rPr sz="2000" dirty="0" err="1"/>
              <a:t>nur</a:t>
            </a:r>
            <a:r>
              <a:rPr sz="2000" dirty="0"/>
              <a:t> des </a:t>
            </a:r>
            <a:r>
              <a:rPr sz="2000" dirty="0" err="1"/>
              <a:t>Empfängers</a:t>
            </a:r>
            <a:r>
              <a:rPr sz="2000" dirty="0"/>
              <a:t> B (</a:t>
            </a:r>
            <a:r>
              <a:rPr lang="de-DE" sz="2000" dirty="0"/>
              <a:t>A sowie C</a:t>
            </a:r>
            <a:r>
              <a:rPr sz="2000" dirty="0"/>
              <a:t> </a:t>
            </a:r>
            <a:r>
              <a:rPr sz="2000" dirty="0" err="1"/>
              <a:t>sind</a:t>
            </a:r>
            <a:r>
              <a:rPr sz="2000" dirty="0"/>
              <a:t> hidden stations)</a:t>
            </a:r>
            <a:endParaRPr lang="de-DE" sz="2000" dirty="0"/>
          </a:p>
          <a:p>
            <a:pPr marL="914400" lvl="1" indent="-457200">
              <a:lnSpc>
                <a:spcPct val="104999"/>
              </a:lnSpc>
              <a:buFont typeface="+mj-lt"/>
              <a:buAutoNum type="alphaLcPeriod"/>
              <a:defRPr/>
            </a:pPr>
            <a:r>
              <a:rPr lang="de-DE" sz="2000" dirty="0"/>
              <a:t>Manche Stationen interpretieren „fälschlicherweise“ ein irrelevantes Signal als besetzte Leitung.</a:t>
            </a:r>
          </a:p>
          <a:p>
            <a:pPr lvl="1">
              <a:lnSpc>
                <a:spcPct val="104999"/>
              </a:lnSpc>
              <a:defRPr/>
            </a:pPr>
            <a:endParaRPr lang="de-DE" sz="2000" dirty="0"/>
          </a:p>
          <a:p>
            <a:pPr lvl="1">
              <a:lnSpc>
                <a:spcPct val="104999"/>
              </a:lnSpc>
              <a:defRPr/>
            </a:pPr>
            <a:endParaRPr lang="de-DE" sz="2000" dirty="0"/>
          </a:p>
          <a:p>
            <a:pPr lvl="1">
              <a:lnSpc>
                <a:spcPct val="104999"/>
              </a:lnSpc>
              <a:defRPr/>
            </a:pPr>
            <a:endParaRPr dirty="0"/>
          </a:p>
          <a:p>
            <a:pPr lvl="1">
              <a:lnSpc>
                <a:spcPct val="104999"/>
              </a:lnSpc>
              <a:defRPr/>
            </a:pPr>
            <a:endParaRPr dirty="0"/>
          </a:p>
        </p:txBody>
      </p:sp>
      <p:sp>
        <p:nvSpPr>
          <p:cNvPr id="4" name="Footer Placeholder 3"/>
          <p:cNvSpPr>
            <a:spLocks noGrp="1"/>
          </p:cNvSpPr>
          <p:nvPr>
            <p:ph type="ftr" sz="quarter" idx="11"/>
          </p:nvPr>
        </p:nvSpPr>
        <p:spPr bwMode="auto"/>
        <p:txBody>
          <a:bodyPr/>
          <a:lstStyle/>
          <a:p>
            <a:pPr>
              <a:defRPr/>
            </a:pPr>
            <a:r>
              <a:t>Rechnernetze und verteilte Systeme                (Prof. Dr. D. Kranzlmüller)</a:t>
            </a:r>
          </a:p>
        </p:txBody>
      </p:sp>
      <p:pic>
        <p:nvPicPr>
          <p:cNvPr id="9" name="Grafik 8">
            <a:extLst>
              <a:ext uri="{FF2B5EF4-FFF2-40B4-BE49-F238E27FC236}">
                <a16:creationId xmlns:a16="http://schemas.microsoft.com/office/drawing/2014/main" id="{7473F4F9-73C7-4B1C-AD69-702623A5207D}"/>
              </a:ext>
            </a:extLst>
          </p:cNvPr>
          <p:cNvPicPr>
            <a:picLocks noChangeAspect="1"/>
          </p:cNvPicPr>
          <p:nvPr/>
        </p:nvPicPr>
        <p:blipFill>
          <a:blip r:embed="rId3"/>
          <a:stretch>
            <a:fillRect/>
          </a:stretch>
        </p:blipFill>
        <p:spPr>
          <a:xfrm>
            <a:off x="6115050" y="4158668"/>
            <a:ext cx="2400300" cy="2144796"/>
          </a:xfrm>
          <a:prstGeom prst="rect">
            <a:avLst/>
          </a:prstGeom>
        </p:spPr>
      </p:pic>
    </p:spTree>
    <p:extLst>
      <p:ext uri="{BB962C8B-B14F-4D97-AF65-F5344CB8AC3E}">
        <p14:creationId xmlns:p14="http://schemas.microsoft.com/office/powerpoint/2010/main" val="35447135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E1F3BE-11E1-40C7-8A89-4EC0013E157B}"/>
              </a:ext>
            </a:extLst>
          </p:cNvPr>
          <p:cNvSpPr>
            <a:spLocks noGrp="1"/>
          </p:cNvSpPr>
          <p:nvPr>
            <p:ph type="title"/>
          </p:nvPr>
        </p:nvSpPr>
        <p:spPr/>
        <p:txBody>
          <a:bodyPr/>
          <a:lstStyle/>
          <a:p>
            <a:r>
              <a:rPr lang="de-DE" dirty="0"/>
              <a:t>MACA: Konzeptionelle Sicht</a:t>
            </a:r>
            <a:endParaRPr lang="en-US" dirty="0"/>
          </a:p>
        </p:txBody>
      </p:sp>
      <p:sp>
        <p:nvSpPr>
          <p:cNvPr id="3" name="Inhaltsplatzhalter 2">
            <a:extLst>
              <a:ext uri="{FF2B5EF4-FFF2-40B4-BE49-F238E27FC236}">
                <a16:creationId xmlns:a16="http://schemas.microsoft.com/office/drawing/2014/main" id="{FBCFCFA2-5B5E-4706-AA60-812EA5B0F5E7}"/>
              </a:ext>
            </a:extLst>
          </p:cNvPr>
          <p:cNvSpPr>
            <a:spLocks noGrp="1"/>
          </p:cNvSpPr>
          <p:nvPr>
            <p:ph idx="1"/>
          </p:nvPr>
        </p:nvSpPr>
        <p:spPr/>
        <p:txBody>
          <a:bodyPr/>
          <a:lstStyle/>
          <a:p>
            <a:r>
              <a:rPr lang="de-DE" dirty="0"/>
              <a:t>Kommunikation über dedizierte Signale</a:t>
            </a:r>
          </a:p>
          <a:p>
            <a:pPr lvl="1"/>
            <a:r>
              <a:rPr lang="de-DE" dirty="0"/>
              <a:t>Sender: RTS (</a:t>
            </a:r>
            <a:r>
              <a:rPr lang="de-DE" dirty="0" err="1"/>
              <a:t>ready</a:t>
            </a:r>
            <a:r>
              <a:rPr lang="de-DE" dirty="0"/>
              <a:t> </a:t>
            </a:r>
            <a:r>
              <a:rPr lang="de-DE" dirty="0" err="1"/>
              <a:t>to</a:t>
            </a:r>
            <a:r>
              <a:rPr lang="de-DE" dirty="0"/>
              <a:t> send)</a:t>
            </a:r>
          </a:p>
          <a:p>
            <a:pPr lvl="1"/>
            <a:r>
              <a:rPr lang="de-DE" dirty="0"/>
              <a:t>Empfänger: CTS (</a:t>
            </a:r>
            <a:r>
              <a:rPr lang="de-DE" dirty="0" err="1"/>
              <a:t>clear</a:t>
            </a:r>
            <a:r>
              <a:rPr lang="de-DE" dirty="0"/>
              <a:t> </a:t>
            </a:r>
            <a:r>
              <a:rPr lang="de-DE" dirty="0" err="1"/>
              <a:t>to</a:t>
            </a:r>
            <a:r>
              <a:rPr lang="de-DE" dirty="0"/>
              <a:t> send)</a:t>
            </a:r>
          </a:p>
          <a:p>
            <a:r>
              <a:rPr lang="de-DE" dirty="0"/>
              <a:t>Inhalt von RTS-Paket</a:t>
            </a:r>
          </a:p>
          <a:p>
            <a:pPr lvl="1"/>
            <a:r>
              <a:rPr lang="de-DE" dirty="0"/>
              <a:t>Empfänger</a:t>
            </a:r>
          </a:p>
          <a:p>
            <a:pPr lvl="1"/>
            <a:r>
              <a:rPr lang="de-DE" dirty="0"/>
              <a:t>Nachrichtenlänge</a:t>
            </a:r>
          </a:p>
          <a:p>
            <a:endParaRPr lang="de-DE" dirty="0"/>
          </a:p>
        </p:txBody>
      </p:sp>
      <p:sp>
        <p:nvSpPr>
          <p:cNvPr id="4" name="Fußzeilenplatzhalter 3">
            <a:extLst>
              <a:ext uri="{FF2B5EF4-FFF2-40B4-BE49-F238E27FC236}">
                <a16:creationId xmlns:a16="http://schemas.microsoft.com/office/drawing/2014/main" id="{0121CD05-C06D-4ADD-A5FF-AB0171D4CDAF}"/>
              </a:ext>
            </a:extLst>
          </p:cNvPr>
          <p:cNvSpPr>
            <a:spLocks noGrp="1"/>
          </p:cNvSpPr>
          <p:nvPr>
            <p:ph type="ftr" sz="quarter" idx="11"/>
          </p:nvPr>
        </p:nvSpPr>
        <p:spPr/>
        <p:txBody>
          <a:bodyPr/>
          <a:lstStyle/>
          <a:p>
            <a:r>
              <a:rPr lang="de-DE"/>
              <a:t>Rechnernetze und verteilte Systeme                (Prof. Dr. D. Kranzlmüller)</a:t>
            </a:r>
            <a:endParaRPr lang="de-DE" dirty="0"/>
          </a:p>
        </p:txBody>
      </p:sp>
      <p:pic>
        <p:nvPicPr>
          <p:cNvPr id="6" name="Content Placeholder 5">
            <a:extLst>
              <a:ext uri="{FF2B5EF4-FFF2-40B4-BE49-F238E27FC236}">
                <a16:creationId xmlns:a16="http://schemas.microsoft.com/office/drawing/2014/main" id="{FB21986A-F555-43DD-86E9-D37E2D108F86}"/>
              </a:ext>
            </a:extLst>
          </p:cNvPr>
          <p:cNvPicPr>
            <a:picLocks noChangeAspect="1"/>
          </p:cNvPicPr>
          <p:nvPr/>
        </p:nvPicPr>
        <p:blipFill>
          <a:blip r:embed="rId2"/>
          <a:stretch/>
        </p:blipFill>
        <p:spPr bwMode="auto">
          <a:xfrm>
            <a:off x="628650" y="4437064"/>
            <a:ext cx="7886700" cy="1782802"/>
          </a:xfrm>
          <a:prstGeom prst="rect">
            <a:avLst/>
          </a:prstGeom>
        </p:spPr>
      </p:pic>
    </p:spTree>
    <p:extLst>
      <p:ext uri="{BB962C8B-B14F-4D97-AF65-F5344CB8AC3E}">
        <p14:creationId xmlns:p14="http://schemas.microsoft.com/office/powerpoint/2010/main" val="8911354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t>Ablauf MACAW </a:t>
            </a:r>
            <a:br>
              <a:rPr/>
            </a:br>
            <a:r>
              <a:t>(MACA for Wireless)</a:t>
            </a:r>
          </a:p>
        </p:txBody>
      </p:sp>
      <p:sp>
        <p:nvSpPr>
          <p:cNvPr id="3" name="Content Placeholder 2"/>
          <p:cNvSpPr>
            <a:spLocks noGrp="1"/>
          </p:cNvSpPr>
          <p:nvPr>
            <p:ph idx="1"/>
          </p:nvPr>
        </p:nvSpPr>
        <p:spPr bwMode="auto"/>
        <p:txBody>
          <a:bodyPr>
            <a:normAutofit fontScale="85000" lnSpcReduction="20000"/>
          </a:bodyPr>
          <a:lstStyle/>
          <a:p>
            <a:pPr>
              <a:lnSpc>
                <a:spcPct val="110000"/>
              </a:lnSpc>
              <a:defRPr/>
            </a:pPr>
            <a:r>
              <a:rPr sz="2600" dirty="0"/>
              <a:t>CSMA </a:t>
            </a:r>
            <a:r>
              <a:rPr sz="2600" dirty="0" err="1"/>
              <a:t>vor</a:t>
            </a:r>
            <a:r>
              <a:rPr sz="2600" dirty="0"/>
              <a:t> </a:t>
            </a:r>
            <a:r>
              <a:rPr sz="2600" dirty="0" err="1"/>
              <a:t>Senden</a:t>
            </a:r>
            <a:r>
              <a:rPr sz="2600" dirty="0"/>
              <a:t> des RTS</a:t>
            </a:r>
            <a:endParaRPr dirty="0"/>
          </a:p>
          <a:p>
            <a:pPr>
              <a:lnSpc>
                <a:spcPct val="110000"/>
              </a:lnSpc>
              <a:defRPr/>
            </a:pPr>
            <a:r>
              <a:rPr sz="2600" dirty="0" err="1"/>
              <a:t>Sicht</a:t>
            </a:r>
            <a:r>
              <a:rPr sz="2600" dirty="0"/>
              <a:t> des Senders</a:t>
            </a:r>
            <a:endParaRPr dirty="0"/>
          </a:p>
          <a:p>
            <a:pPr lvl="1">
              <a:lnSpc>
                <a:spcPct val="110000"/>
              </a:lnSpc>
              <a:defRPr/>
            </a:pPr>
            <a:r>
              <a:rPr sz="2200" dirty="0" err="1"/>
              <a:t>Sendebereitschaft</a:t>
            </a:r>
            <a:r>
              <a:rPr sz="2200" dirty="0"/>
              <a:t>: </a:t>
            </a:r>
            <a:r>
              <a:rPr sz="2200" dirty="0" err="1"/>
              <a:t>prüfen</a:t>
            </a:r>
            <a:r>
              <a:rPr sz="2200" dirty="0"/>
              <a:t>, </a:t>
            </a:r>
            <a:r>
              <a:rPr sz="2200" dirty="0" err="1"/>
              <a:t>ob</a:t>
            </a:r>
            <a:r>
              <a:rPr sz="2200" dirty="0"/>
              <a:t> </a:t>
            </a:r>
            <a:r>
              <a:rPr sz="2200" dirty="0" err="1"/>
              <a:t>Kanal</a:t>
            </a:r>
            <a:r>
              <a:rPr sz="2200" dirty="0"/>
              <a:t> </a:t>
            </a:r>
            <a:r>
              <a:rPr sz="2200" dirty="0" err="1"/>
              <a:t>frei</a:t>
            </a:r>
            <a:r>
              <a:rPr sz="2200" dirty="0"/>
              <a:t> („</a:t>
            </a:r>
            <a:r>
              <a:rPr sz="2200" dirty="0" err="1"/>
              <a:t>lauschen</a:t>
            </a:r>
            <a:r>
              <a:rPr sz="2200" dirty="0"/>
              <a:t>“)</a:t>
            </a:r>
            <a:endParaRPr dirty="0"/>
          </a:p>
          <a:p>
            <a:pPr lvl="1">
              <a:lnSpc>
                <a:spcPct val="110000"/>
              </a:lnSpc>
              <a:defRPr/>
            </a:pPr>
            <a:r>
              <a:rPr sz="2200" dirty="0" err="1"/>
              <a:t>Kanal</a:t>
            </a:r>
            <a:r>
              <a:rPr sz="2200" dirty="0"/>
              <a:t> </a:t>
            </a:r>
            <a:r>
              <a:rPr sz="2200" dirty="0" err="1"/>
              <a:t>frei</a:t>
            </a:r>
            <a:r>
              <a:rPr sz="2200" dirty="0"/>
              <a:t>: </a:t>
            </a:r>
            <a:r>
              <a:rPr sz="2200" dirty="0" err="1"/>
              <a:t>senden</a:t>
            </a:r>
            <a:r>
              <a:rPr sz="2200" dirty="0"/>
              <a:t>, RTS (</a:t>
            </a:r>
            <a:r>
              <a:rPr sz="2200" dirty="0" err="1"/>
              <a:t>engl.</a:t>
            </a:r>
            <a:r>
              <a:rPr sz="2200" dirty="0"/>
              <a:t> request to send) </a:t>
            </a:r>
            <a:r>
              <a:rPr sz="2200" dirty="0" err="1"/>
              <a:t>markiert</a:t>
            </a:r>
            <a:r>
              <a:rPr sz="2200" dirty="0"/>
              <a:t> </a:t>
            </a:r>
            <a:r>
              <a:rPr sz="2200" dirty="0" err="1"/>
              <a:t>Sendeabsicht</a:t>
            </a:r>
            <a:r>
              <a:rPr sz="2200" dirty="0"/>
              <a:t>, </a:t>
            </a:r>
            <a:r>
              <a:rPr sz="2200" dirty="0" err="1"/>
              <a:t>Länge</a:t>
            </a:r>
            <a:r>
              <a:rPr sz="2200" dirty="0"/>
              <a:t> der </a:t>
            </a:r>
            <a:r>
              <a:rPr sz="2200" dirty="0" err="1"/>
              <a:t>Nachricht</a:t>
            </a:r>
            <a:r>
              <a:rPr sz="2200" dirty="0"/>
              <a:t> </a:t>
            </a:r>
            <a:r>
              <a:rPr sz="2200" dirty="0" err="1"/>
              <a:t>sowie</a:t>
            </a:r>
            <a:r>
              <a:rPr sz="2200" dirty="0"/>
              <a:t> </a:t>
            </a:r>
            <a:r>
              <a:rPr sz="2200" dirty="0" err="1"/>
              <a:t>Empfänger</a:t>
            </a:r>
            <a:endParaRPr dirty="0"/>
          </a:p>
          <a:p>
            <a:pPr lvl="1">
              <a:lnSpc>
                <a:spcPct val="110000"/>
              </a:lnSpc>
              <a:defRPr/>
            </a:pPr>
            <a:r>
              <a:rPr sz="2200" dirty="0" err="1"/>
              <a:t>Quittung</a:t>
            </a:r>
            <a:r>
              <a:rPr sz="2200" dirty="0"/>
              <a:t> CTS (</a:t>
            </a:r>
            <a:r>
              <a:rPr sz="2200" dirty="0" err="1"/>
              <a:t>engl.</a:t>
            </a:r>
            <a:r>
              <a:rPr sz="2200" dirty="0"/>
              <a:t> clear to send) </a:t>
            </a:r>
            <a:r>
              <a:rPr sz="2200" dirty="0" err="1"/>
              <a:t>empfangen</a:t>
            </a:r>
            <a:r>
              <a:rPr sz="2200" dirty="0"/>
              <a:t>: </a:t>
            </a:r>
            <a:r>
              <a:rPr sz="2200" dirty="0" err="1"/>
              <a:t>Nachricht</a:t>
            </a:r>
            <a:r>
              <a:rPr sz="2200" dirty="0"/>
              <a:t> </a:t>
            </a:r>
            <a:r>
              <a:rPr sz="2200" dirty="0" err="1"/>
              <a:t>kann</a:t>
            </a:r>
            <a:r>
              <a:rPr sz="2200" dirty="0"/>
              <a:t> </a:t>
            </a:r>
            <a:r>
              <a:rPr sz="2200" dirty="0" err="1"/>
              <a:t>gesendet</a:t>
            </a:r>
            <a:r>
              <a:rPr sz="2200" dirty="0"/>
              <a:t> </a:t>
            </a:r>
            <a:r>
              <a:rPr sz="2200" dirty="0" err="1"/>
              <a:t>werden</a:t>
            </a:r>
            <a:endParaRPr dirty="0"/>
          </a:p>
          <a:p>
            <a:pPr lvl="1">
              <a:lnSpc>
                <a:spcPct val="110000"/>
              </a:lnSpc>
              <a:defRPr/>
            </a:pPr>
            <a:r>
              <a:rPr sz="2200" dirty="0" err="1"/>
              <a:t>Nachbarn</a:t>
            </a:r>
            <a:r>
              <a:rPr sz="2200" dirty="0"/>
              <a:t>: </a:t>
            </a:r>
            <a:r>
              <a:rPr sz="2200" dirty="0" err="1"/>
              <a:t>Empfangen</a:t>
            </a:r>
            <a:r>
              <a:rPr sz="2200" dirty="0"/>
              <a:t> RTS, </a:t>
            </a:r>
            <a:r>
              <a:rPr sz="2200" dirty="0" err="1"/>
              <a:t>leiten</a:t>
            </a:r>
            <a:r>
              <a:rPr sz="2200" dirty="0"/>
              <a:t> </a:t>
            </a:r>
            <a:r>
              <a:rPr sz="2200" dirty="0" err="1"/>
              <a:t>aus</a:t>
            </a:r>
            <a:r>
              <a:rPr sz="2200" dirty="0"/>
              <a:t> </a:t>
            </a:r>
            <a:r>
              <a:rPr sz="2200" dirty="0" err="1"/>
              <a:t>Länge</a:t>
            </a:r>
            <a:r>
              <a:rPr sz="2200" dirty="0"/>
              <a:t> der </a:t>
            </a:r>
            <a:r>
              <a:rPr sz="2200" dirty="0" err="1"/>
              <a:t>Nachricht</a:t>
            </a:r>
            <a:r>
              <a:rPr sz="2200" dirty="0"/>
              <a:t> die </a:t>
            </a:r>
            <a:r>
              <a:rPr sz="2200" dirty="0" err="1"/>
              <a:t>Dauer</a:t>
            </a:r>
            <a:r>
              <a:rPr sz="2200" dirty="0"/>
              <a:t> der </a:t>
            </a:r>
            <a:r>
              <a:rPr sz="2200" dirty="0" err="1"/>
              <a:t>Reservierung</a:t>
            </a:r>
            <a:r>
              <a:rPr sz="2200" dirty="0"/>
              <a:t> ab</a:t>
            </a:r>
            <a:endParaRPr dirty="0"/>
          </a:p>
          <a:p>
            <a:pPr>
              <a:lnSpc>
                <a:spcPct val="110000"/>
              </a:lnSpc>
              <a:defRPr/>
            </a:pPr>
            <a:r>
              <a:rPr sz="2600" dirty="0" err="1"/>
              <a:t>Sicht</a:t>
            </a:r>
            <a:r>
              <a:rPr sz="2600" dirty="0"/>
              <a:t> des </a:t>
            </a:r>
            <a:r>
              <a:rPr sz="2600" dirty="0" err="1"/>
              <a:t>Empfängers</a:t>
            </a:r>
            <a:endParaRPr dirty="0"/>
          </a:p>
          <a:p>
            <a:pPr lvl="1">
              <a:lnSpc>
                <a:spcPct val="110000"/>
              </a:lnSpc>
              <a:defRPr/>
            </a:pPr>
            <a:r>
              <a:rPr sz="2200" dirty="0" err="1"/>
              <a:t>wenn</a:t>
            </a:r>
            <a:r>
              <a:rPr sz="2200" dirty="0"/>
              <a:t> RTS </a:t>
            </a:r>
            <a:r>
              <a:rPr sz="2200" dirty="0" err="1"/>
              <a:t>korrekt</a:t>
            </a:r>
            <a:r>
              <a:rPr sz="2200" dirty="0"/>
              <a:t> </a:t>
            </a:r>
            <a:r>
              <a:rPr sz="2200" dirty="0" err="1"/>
              <a:t>empfangen</a:t>
            </a:r>
            <a:r>
              <a:rPr sz="2200" dirty="0"/>
              <a:t>: </a:t>
            </a:r>
            <a:r>
              <a:rPr sz="2200" dirty="0" err="1"/>
              <a:t>senden</a:t>
            </a:r>
            <a:r>
              <a:rPr sz="2200" dirty="0"/>
              <a:t> CTS</a:t>
            </a:r>
            <a:endParaRPr dirty="0"/>
          </a:p>
          <a:p>
            <a:pPr lvl="1">
              <a:lnSpc>
                <a:spcPct val="110000"/>
              </a:lnSpc>
              <a:defRPr/>
            </a:pPr>
            <a:r>
              <a:rPr sz="2200" dirty="0" err="1"/>
              <a:t>Nachbarn</a:t>
            </a:r>
            <a:r>
              <a:rPr sz="2200" dirty="0"/>
              <a:t>: </a:t>
            </a:r>
            <a:r>
              <a:rPr sz="2200" dirty="0" err="1"/>
              <a:t>Empfangen</a:t>
            </a:r>
            <a:r>
              <a:rPr sz="2200" dirty="0"/>
              <a:t> CTS, </a:t>
            </a:r>
            <a:r>
              <a:rPr sz="2200" dirty="0" err="1"/>
              <a:t>leiten</a:t>
            </a:r>
            <a:r>
              <a:rPr sz="2200" dirty="0"/>
              <a:t> </a:t>
            </a:r>
            <a:r>
              <a:rPr sz="2200" dirty="0" err="1"/>
              <a:t>aus</a:t>
            </a:r>
            <a:r>
              <a:rPr sz="2200" dirty="0"/>
              <a:t> </a:t>
            </a:r>
            <a:r>
              <a:rPr sz="2200" dirty="0" err="1"/>
              <a:t>Länge</a:t>
            </a:r>
            <a:r>
              <a:rPr sz="2200" dirty="0"/>
              <a:t> der </a:t>
            </a:r>
            <a:r>
              <a:rPr sz="2200" dirty="0" err="1"/>
              <a:t>Nachricht</a:t>
            </a:r>
            <a:r>
              <a:rPr sz="2200" dirty="0"/>
              <a:t> die </a:t>
            </a:r>
            <a:r>
              <a:rPr sz="2200" dirty="0" err="1"/>
              <a:t>Dauer</a:t>
            </a:r>
            <a:r>
              <a:rPr sz="2200" dirty="0"/>
              <a:t> der </a:t>
            </a:r>
            <a:r>
              <a:rPr sz="2200" dirty="0" err="1"/>
              <a:t>Reservierung</a:t>
            </a:r>
            <a:r>
              <a:rPr sz="2200" dirty="0"/>
              <a:t> ab</a:t>
            </a:r>
            <a:endParaRPr dirty="0"/>
          </a:p>
        </p:txBody>
      </p:sp>
      <p:sp>
        <p:nvSpPr>
          <p:cNvPr id="4" name="Footer Placeholder 3"/>
          <p:cNvSpPr>
            <a:spLocks noGrp="1"/>
          </p:cNvSpPr>
          <p:nvPr>
            <p:ph type="ftr" sz="quarter" idx="11"/>
          </p:nvPr>
        </p:nvSpPr>
        <p:spPr bwMode="auto"/>
        <p:txBody>
          <a:bodyPr/>
          <a:lstStyle/>
          <a:p>
            <a:pPr>
              <a:defRPr/>
            </a:pPr>
            <a:r>
              <a:t>Rechnernetze und verteilte Systeme                (Prof. Dr. D. Kranzlmüller)</a:t>
            </a:r>
          </a:p>
        </p:txBody>
      </p:sp>
    </p:spTree>
    <p:extLst>
      <p:ext uri="{BB962C8B-B14F-4D97-AF65-F5344CB8AC3E}">
        <p14:creationId xmlns:p14="http://schemas.microsoft.com/office/powerpoint/2010/main" val="1412430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t>Fragen zur MAC-Teilschicht</a:t>
            </a:r>
          </a:p>
        </p:txBody>
      </p:sp>
      <p:sp>
        <p:nvSpPr>
          <p:cNvPr id="3" name="Content Placeholder 2"/>
          <p:cNvSpPr>
            <a:spLocks noGrp="1"/>
          </p:cNvSpPr>
          <p:nvPr>
            <p:ph idx="1"/>
          </p:nvPr>
        </p:nvSpPr>
        <p:spPr bwMode="auto"/>
        <p:txBody>
          <a:bodyPr/>
          <a:lstStyle/>
          <a:p>
            <a:pPr>
              <a:lnSpc>
                <a:spcPct val="95000"/>
              </a:lnSpc>
              <a:defRPr/>
            </a:pPr>
            <a:r>
              <a:rPr sz="2200" dirty="0" err="1"/>
              <a:t>Begründen</a:t>
            </a:r>
            <a:r>
              <a:rPr sz="2200" dirty="0"/>
              <a:t> Sie die </a:t>
            </a:r>
            <a:r>
              <a:rPr sz="2200" dirty="0" err="1"/>
              <a:t>Notwendigkeit</a:t>
            </a:r>
            <a:r>
              <a:rPr sz="2200" dirty="0"/>
              <a:t> von </a:t>
            </a:r>
            <a:r>
              <a:rPr sz="2200" dirty="0" err="1"/>
              <a:t>Vielfachzugriffsprotokollen</a:t>
            </a:r>
            <a:r>
              <a:rPr sz="2200" dirty="0"/>
              <a:t>.</a:t>
            </a:r>
            <a:endParaRPr lang="de-DE" sz="2200" dirty="0"/>
          </a:p>
          <a:p>
            <a:pPr>
              <a:lnSpc>
                <a:spcPct val="95000"/>
              </a:lnSpc>
              <a:defRPr/>
            </a:pPr>
            <a:r>
              <a:rPr lang="de-DE" sz="2200" dirty="0"/>
              <a:t>Was versteht man unter einer Kollisionsdomäne?</a:t>
            </a:r>
            <a:endParaRPr dirty="0"/>
          </a:p>
          <a:p>
            <a:pPr>
              <a:lnSpc>
                <a:spcPct val="70000"/>
              </a:lnSpc>
              <a:defRPr/>
            </a:pPr>
            <a:r>
              <a:rPr sz="2200" dirty="0" err="1"/>
              <a:t>Wieso</a:t>
            </a:r>
            <a:r>
              <a:rPr sz="2200" dirty="0"/>
              <a:t> </a:t>
            </a:r>
            <a:r>
              <a:rPr sz="2200" dirty="0" err="1"/>
              <a:t>ist</a:t>
            </a:r>
            <a:r>
              <a:rPr sz="2200" dirty="0"/>
              <a:t> die MAC-</a:t>
            </a:r>
            <a:r>
              <a:rPr sz="2200" dirty="0" err="1"/>
              <a:t>Teilschicht</a:t>
            </a:r>
            <a:r>
              <a:rPr sz="2200" dirty="0"/>
              <a:t> </a:t>
            </a:r>
            <a:r>
              <a:rPr sz="2200" dirty="0" err="1"/>
              <a:t>unterhalb</a:t>
            </a:r>
            <a:r>
              <a:rPr sz="2200" dirty="0"/>
              <a:t> LLC-</a:t>
            </a:r>
            <a:r>
              <a:rPr sz="2200" dirty="0" err="1"/>
              <a:t>Teilschicht</a:t>
            </a:r>
            <a:r>
              <a:rPr sz="2200" dirty="0"/>
              <a:t>?</a:t>
            </a:r>
            <a:endParaRPr dirty="0"/>
          </a:p>
          <a:p>
            <a:pPr>
              <a:lnSpc>
                <a:spcPct val="70000"/>
              </a:lnSpc>
              <a:defRPr/>
            </a:pPr>
            <a:r>
              <a:rPr sz="2200" dirty="0" err="1"/>
              <a:t>Warum</a:t>
            </a:r>
            <a:r>
              <a:rPr sz="2200" dirty="0"/>
              <a:t> muss </a:t>
            </a:r>
            <a:r>
              <a:rPr sz="2200" dirty="0" err="1"/>
              <a:t>bei</a:t>
            </a:r>
            <a:r>
              <a:rPr sz="2200" dirty="0"/>
              <a:t> Ethernet </a:t>
            </a:r>
            <a:r>
              <a:rPr sz="2200" dirty="0" err="1"/>
              <a:t>eine</a:t>
            </a:r>
            <a:r>
              <a:rPr sz="2200" dirty="0"/>
              <a:t> </a:t>
            </a:r>
            <a:r>
              <a:rPr sz="2200" dirty="0" err="1"/>
              <a:t>untere</a:t>
            </a:r>
            <a:r>
              <a:rPr sz="2200" dirty="0"/>
              <a:t> </a:t>
            </a:r>
            <a:r>
              <a:rPr sz="2200" dirty="0" err="1"/>
              <a:t>Grenze</a:t>
            </a:r>
            <a:r>
              <a:rPr sz="2200" dirty="0"/>
              <a:t> </a:t>
            </a:r>
            <a:r>
              <a:rPr sz="2200" dirty="0" err="1"/>
              <a:t>für</a:t>
            </a:r>
            <a:r>
              <a:rPr sz="2200" dirty="0"/>
              <a:t> den </a:t>
            </a:r>
            <a:r>
              <a:rPr sz="2200" dirty="0" err="1"/>
              <a:t>kürzesten</a:t>
            </a:r>
            <a:r>
              <a:rPr sz="2200" dirty="0"/>
              <a:t> Frame </a:t>
            </a:r>
            <a:r>
              <a:rPr sz="2200" dirty="0" err="1"/>
              <a:t>festgelegt</a:t>
            </a:r>
            <a:r>
              <a:rPr sz="2200" dirty="0"/>
              <a:t> </a:t>
            </a:r>
            <a:r>
              <a:rPr sz="2200" dirty="0" err="1"/>
              <a:t>werden</a:t>
            </a:r>
            <a:r>
              <a:rPr sz="2200" dirty="0"/>
              <a:t>?</a:t>
            </a:r>
            <a:endParaRPr dirty="0"/>
          </a:p>
          <a:p>
            <a:pPr>
              <a:lnSpc>
                <a:spcPct val="70000"/>
              </a:lnSpc>
              <a:defRPr/>
            </a:pPr>
            <a:r>
              <a:rPr sz="2200" dirty="0" err="1"/>
              <a:t>Welche</a:t>
            </a:r>
            <a:r>
              <a:rPr sz="2200" dirty="0"/>
              <a:t> </a:t>
            </a:r>
            <a:r>
              <a:rPr sz="2200" dirty="0" err="1"/>
              <a:t>Bedeutung</a:t>
            </a:r>
            <a:r>
              <a:rPr sz="2200" dirty="0"/>
              <a:t> hat der </a:t>
            </a:r>
            <a:r>
              <a:rPr sz="2200" dirty="0" err="1"/>
              <a:t>Konfliktparameter</a:t>
            </a:r>
            <a:r>
              <a:rPr sz="2200" dirty="0"/>
              <a:t>?</a:t>
            </a:r>
            <a:endParaRPr lang="de-DE" sz="2200" dirty="0"/>
          </a:p>
          <a:p>
            <a:pPr>
              <a:lnSpc>
                <a:spcPct val="70000"/>
              </a:lnSpc>
              <a:defRPr/>
            </a:pPr>
            <a:endParaRPr lang="de-DE" dirty="0"/>
          </a:p>
          <a:p>
            <a:pPr>
              <a:lnSpc>
                <a:spcPct val="70000"/>
              </a:lnSpc>
              <a:defRPr/>
            </a:pPr>
            <a:endParaRPr dirty="0"/>
          </a:p>
          <a:p>
            <a:pPr>
              <a:lnSpc>
                <a:spcPct val="70000"/>
              </a:lnSpc>
              <a:defRPr/>
            </a:pPr>
            <a:r>
              <a:rPr sz="2200" dirty="0" err="1"/>
              <a:t>Warum</a:t>
            </a:r>
            <a:r>
              <a:rPr sz="2200" dirty="0"/>
              <a:t> </a:t>
            </a:r>
            <a:r>
              <a:rPr sz="2200" dirty="0" err="1"/>
              <a:t>kann</a:t>
            </a:r>
            <a:r>
              <a:rPr sz="2200" dirty="0"/>
              <a:t> </a:t>
            </a:r>
            <a:r>
              <a:rPr sz="2200" dirty="0" err="1"/>
              <a:t>ein</a:t>
            </a:r>
            <a:r>
              <a:rPr sz="2200" dirty="0"/>
              <a:t> </a:t>
            </a:r>
            <a:r>
              <a:rPr sz="2200" dirty="0" err="1"/>
              <a:t>reines</a:t>
            </a:r>
            <a:r>
              <a:rPr sz="2200" dirty="0"/>
              <a:t> carrier sense </a:t>
            </a:r>
            <a:r>
              <a:rPr sz="2200" dirty="0" err="1"/>
              <a:t>Verfahren</a:t>
            </a:r>
            <a:r>
              <a:rPr sz="2200" dirty="0"/>
              <a:t> </a:t>
            </a:r>
            <a:r>
              <a:rPr sz="2200" dirty="0" err="1"/>
              <a:t>nicht</a:t>
            </a:r>
            <a:r>
              <a:rPr sz="2200" dirty="0"/>
              <a:t> </a:t>
            </a:r>
            <a:r>
              <a:rPr sz="2200" dirty="0" err="1"/>
              <a:t>Kollisionen</a:t>
            </a:r>
            <a:r>
              <a:rPr sz="2200" dirty="0"/>
              <a:t> </a:t>
            </a:r>
            <a:r>
              <a:rPr sz="2200" dirty="0" err="1"/>
              <a:t>vermeiden</a:t>
            </a:r>
            <a:r>
              <a:rPr sz="2200" dirty="0"/>
              <a:t>, </a:t>
            </a:r>
            <a:r>
              <a:rPr sz="2200" dirty="0" err="1"/>
              <a:t>wenn</a:t>
            </a:r>
            <a:r>
              <a:rPr sz="2200" dirty="0"/>
              <a:t> </a:t>
            </a:r>
            <a:r>
              <a:rPr sz="2200" dirty="0" err="1"/>
              <a:t>ein</a:t>
            </a:r>
            <a:r>
              <a:rPr sz="2200" dirty="0"/>
              <a:t> hidden station problem </a:t>
            </a:r>
            <a:r>
              <a:rPr sz="2200" dirty="0" err="1"/>
              <a:t>vorliegt</a:t>
            </a:r>
            <a:r>
              <a:rPr sz="2200" dirty="0"/>
              <a:t> ?</a:t>
            </a:r>
            <a:endParaRPr lang="de-DE" sz="2200" dirty="0"/>
          </a:p>
        </p:txBody>
      </p:sp>
      <p:sp>
        <p:nvSpPr>
          <p:cNvPr id="4" name="Footer Placeholder 3"/>
          <p:cNvSpPr>
            <a:spLocks noGrp="1"/>
          </p:cNvSpPr>
          <p:nvPr>
            <p:ph type="ftr" sz="quarter" idx="11"/>
          </p:nvPr>
        </p:nvSpPr>
        <p:spPr bwMode="auto"/>
        <p:txBody>
          <a:bodyPr/>
          <a:lstStyle/>
          <a:p>
            <a:pPr>
              <a:defRPr/>
            </a:pPr>
            <a:r>
              <a:t>Rechnernetze und verteilte Systeme                (Prof. Dr. D. Kranzlmüller)</a:t>
            </a:r>
          </a:p>
        </p:txBody>
      </p:sp>
      <p:sp>
        <p:nvSpPr>
          <p:cNvPr id="5" name="Slide Number Placeholder 4"/>
          <p:cNvSpPr>
            <a:spLocks noGrp="1"/>
          </p:cNvSpPr>
          <p:nvPr>
            <p:ph type="sldNum" sz="quarter" idx="12"/>
          </p:nvPr>
        </p:nvSpPr>
        <p:spPr bwMode="auto"/>
        <p:txBody>
          <a:bodyPr/>
          <a:lstStyle/>
          <a:p>
            <a:pPr>
              <a:defRPr/>
            </a:pPr>
            <a:r>
              <a:t>92</a:t>
            </a:r>
          </a:p>
        </p:txBody>
      </p:sp>
      <mc:AlternateContent xmlns:mc="http://schemas.openxmlformats.org/markup-compatibility/2006">
        <mc:Choice xmlns:a14="http://schemas.microsoft.com/office/drawing/2010/main" Requires="a14">
          <p:sp>
            <p:nvSpPr>
              <p:cNvPr id="7" name="TextBox 7">
                <a:extLst>
                  <a:ext uri="{FF2B5EF4-FFF2-40B4-BE49-F238E27FC236}">
                    <a16:creationId xmlns:a16="http://schemas.microsoft.com/office/drawing/2014/main" id="{BE8E19E8-B858-43C6-8F4D-FC205565BBE5}"/>
                  </a:ext>
                </a:extLst>
              </p:cNvPr>
              <p:cNvSpPr>
                <a:spLocks/>
              </p:cNvSpPr>
              <p:nvPr/>
            </p:nvSpPr>
            <p:spPr bwMode="auto">
              <a:xfrm>
                <a:off x="1261863" y="4126472"/>
                <a:ext cx="4157164" cy="575157"/>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r>
                        <a:rPr lang="ar-AE" b="0" i="1" smtClean="0">
                          <a:latin typeface="Cambria Math"/>
                        </a:rPr>
                        <m:t>𝐾</m:t>
                      </m:r>
                      <m:r>
                        <a:rPr lang="ar-AE" b="0" i="1" smtClean="0">
                          <a:latin typeface="Cambria Math"/>
                        </a:rPr>
                        <m:t>=</m:t>
                      </m:r>
                      <m:f>
                        <m:fPr>
                          <m:ctrlPr>
                            <a:rPr lang="ar-AE" b="0" i="1">
                              <a:latin typeface="Cambria Math" panose="02040503050406030204" pitchFamily="18" charset="0"/>
                              <a:ea typeface="Cambria Math"/>
                            </a:rPr>
                          </m:ctrlPr>
                        </m:fPr>
                        <m:num>
                          <m:r>
                            <a:rPr lang="de-DE" b="0" i="1" smtClean="0">
                              <a:latin typeface="Cambria Math" panose="02040503050406030204" pitchFamily="18" charset="0"/>
                              <a:ea typeface="Cambria Math"/>
                            </a:rPr>
                            <m:t>𝑚𝑎𝑥</m:t>
                          </m:r>
                          <m:r>
                            <a:rPr lang="de-DE" b="0" i="1" smtClean="0">
                              <a:latin typeface="Cambria Math" panose="02040503050406030204" pitchFamily="18" charset="0"/>
                              <a:ea typeface="Cambria Math"/>
                            </a:rPr>
                            <m:t>.  </m:t>
                          </m:r>
                          <m:r>
                            <a:rPr lang="de-DE" b="0" i="1" smtClean="0">
                              <a:latin typeface="Cambria Math" panose="02040503050406030204" pitchFamily="18" charset="0"/>
                              <a:ea typeface="Cambria Math"/>
                            </a:rPr>
                            <m:t>𝑆𝑖𝑔𝑛𝑎𝑙𝑙𝑎𝑢𝑓𝑧𝑒𝑖𝑡</m:t>
                          </m:r>
                        </m:num>
                        <m:den>
                          <m:r>
                            <a:rPr lang="de-DE" b="0" i="1" smtClean="0">
                              <a:latin typeface="Cambria Math" panose="02040503050406030204" pitchFamily="18" charset="0"/>
                              <a:ea typeface="Cambria Math"/>
                            </a:rPr>
                            <m:t>𝑚𝑖𝑛</m:t>
                          </m:r>
                          <m:r>
                            <a:rPr lang="de-DE" b="0" i="1" smtClean="0">
                              <a:latin typeface="Cambria Math" panose="02040503050406030204" pitchFamily="18" charset="0"/>
                              <a:ea typeface="Cambria Math"/>
                            </a:rPr>
                            <m:t>. </m:t>
                          </m:r>
                          <m:r>
                            <a:rPr lang="de-DE" b="0" i="1" smtClean="0">
                              <a:latin typeface="Cambria Math" panose="02040503050406030204" pitchFamily="18" charset="0"/>
                            </a:rPr>
                            <m:t>𝑁𝑎𝑐</m:t>
                          </m:r>
                          <m:r>
                            <a:rPr lang="de-DE" b="0" i="1" smtClean="0">
                              <a:latin typeface="Cambria Math" panose="02040503050406030204" pitchFamily="18" charset="0"/>
                            </a:rPr>
                            <m:t>h</m:t>
                          </m:r>
                          <m:r>
                            <a:rPr lang="de-DE" b="0" i="1" smtClean="0">
                              <a:latin typeface="Cambria Math" panose="02040503050406030204" pitchFamily="18" charset="0"/>
                            </a:rPr>
                            <m:t>𝑟𝑖𝑐</m:t>
                          </m:r>
                          <m:r>
                            <a:rPr lang="de-DE" b="0" i="1" smtClean="0">
                              <a:latin typeface="Cambria Math" panose="02040503050406030204" pitchFamily="18" charset="0"/>
                            </a:rPr>
                            <m:t>h</m:t>
                          </m:r>
                          <m:r>
                            <a:rPr lang="de-DE" b="0" i="1" smtClean="0">
                              <a:latin typeface="Cambria Math" panose="02040503050406030204" pitchFamily="18" charset="0"/>
                            </a:rPr>
                            <m:t>𝑡𝑒𝑛</m:t>
                          </m:r>
                          <m:r>
                            <a:rPr lang="de-DE" b="0" i="1" smtClean="0">
                              <a:latin typeface="Cambria Math" panose="02040503050406030204" pitchFamily="18" charset="0"/>
                            </a:rPr>
                            <m:t>ü</m:t>
                          </m:r>
                          <m:r>
                            <a:rPr lang="de-DE" b="0" i="1" smtClean="0">
                              <a:latin typeface="Cambria Math" panose="02040503050406030204" pitchFamily="18" charset="0"/>
                            </a:rPr>
                            <m:t>𝑏𝑒𝑟𝑡𝑟𝑎𝑔𝑢𝑛𝑔𝑠𝑧𝑒𝑖𝑡</m:t>
                          </m:r>
                        </m:den>
                      </m:f>
                    </m:oMath>
                  </m:oMathPara>
                </a14:m>
                <a:endParaRPr dirty="0"/>
              </a:p>
            </p:txBody>
          </p:sp>
        </mc:Choice>
        <mc:Fallback>
          <p:sp>
            <p:nvSpPr>
              <p:cNvPr id="7" name="TextBox 7">
                <a:extLst>
                  <a:ext uri="{FF2B5EF4-FFF2-40B4-BE49-F238E27FC236}">
                    <a16:creationId xmlns:a16="http://schemas.microsoft.com/office/drawing/2014/main" id="{BE8E19E8-B858-43C6-8F4D-FC205565BBE5}"/>
                  </a:ext>
                </a:extLst>
              </p:cNvPr>
              <p:cNvSpPr>
                <a:spLocks noRot="1" noChangeAspect="1" noMove="1" noResize="1" noEditPoints="1" noAdjustHandles="1" noChangeArrowheads="1" noChangeShapeType="1" noTextEdit="1"/>
              </p:cNvSpPr>
              <p:nvPr/>
            </p:nvSpPr>
            <p:spPr bwMode="auto">
              <a:xfrm>
                <a:off x="1261863" y="4126472"/>
                <a:ext cx="4157164" cy="57515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60430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F32348-9FA9-41CC-B20E-9FBBEF0988F0}"/>
              </a:ext>
            </a:extLst>
          </p:cNvPr>
          <p:cNvSpPr>
            <a:spLocks noGrp="1"/>
          </p:cNvSpPr>
          <p:nvPr>
            <p:ph type="title"/>
          </p:nvPr>
        </p:nvSpPr>
        <p:spPr/>
        <p:txBody>
          <a:bodyPr/>
          <a:lstStyle/>
          <a:p>
            <a:r>
              <a:rPr lang="de-DE" dirty="0"/>
              <a:t>Fragen zur LLC-Teilschicht</a:t>
            </a:r>
            <a:endParaRPr lang="en-US" dirty="0"/>
          </a:p>
        </p:txBody>
      </p:sp>
      <p:sp>
        <p:nvSpPr>
          <p:cNvPr id="3" name="Inhaltsplatzhalter 2">
            <a:extLst>
              <a:ext uri="{FF2B5EF4-FFF2-40B4-BE49-F238E27FC236}">
                <a16:creationId xmlns:a16="http://schemas.microsoft.com/office/drawing/2014/main" id="{B8387557-E6C7-4977-B836-9C8B63161D6F}"/>
              </a:ext>
            </a:extLst>
          </p:cNvPr>
          <p:cNvSpPr>
            <a:spLocks noGrp="1"/>
          </p:cNvSpPr>
          <p:nvPr>
            <p:ph idx="1"/>
          </p:nvPr>
        </p:nvSpPr>
        <p:spPr/>
        <p:txBody>
          <a:bodyPr/>
          <a:lstStyle/>
          <a:p>
            <a:r>
              <a:rPr lang="de-DE" dirty="0"/>
              <a:t>Was bezeichnet den </a:t>
            </a:r>
            <a:r>
              <a:rPr lang="de-DE" dirty="0" err="1"/>
              <a:t>Hamming</a:t>
            </a:r>
            <a:r>
              <a:rPr lang="de-DE" dirty="0"/>
              <a:t>-Abstand zwischen 2 Codewörtern?</a:t>
            </a:r>
          </a:p>
          <a:p>
            <a:r>
              <a:rPr lang="de-DE" dirty="0"/>
              <a:t>Welche Auswirkung hat der </a:t>
            </a:r>
            <a:r>
              <a:rPr lang="de-DE" dirty="0" err="1"/>
              <a:t>Hamming</a:t>
            </a:r>
            <a:r>
              <a:rPr lang="de-DE" dirty="0"/>
              <a:t>-Abstand auf Fehlererkennung bzw. Fehlerkorrektur bei der Nachrichtenübertragung?</a:t>
            </a:r>
          </a:p>
          <a:p>
            <a:r>
              <a:rPr lang="de-DE" dirty="0"/>
              <a:t>In welchen Fällen kann eine BCC (Block Chain </a:t>
            </a:r>
            <a:r>
              <a:rPr lang="de-DE" dirty="0" err="1"/>
              <a:t>Character</a:t>
            </a:r>
            <a:r>
              <a:rPr lang="de-DE" dirty="0"/>
              <a:t>) Paritätsmatrix keine Fehler erkennen?</a:t>
            </a:r>
          </a:p>
          <a:p>
            <a:r>
              <a:rPr lang="de-DE" dirty="0"/>
              <a:t>Welche Fehler kann CRC-32 in jedem Fall erkennen?</a:t>
            </a:r>
          </a:p>
          <a:p>
            <a:endParaRPr lang="en-US" dirty="0"/>
          </a:p>
        </p:txBody>
      </p:sp>
      <p:sp>
        <p:nvSpPr>
          <p:cNvPr id="4" name="Fußzeilenplatzhalter 3">
            <a:extLst>
              <a:ext uri="{FF2B5EF4-FFF2-40B4-BE49-F238E27FC236}">
                <a16:creationId xmlns:a16="http://schemas.microsoft.com/office/drawing/2014/main" id="{86221EC5-C76D-4D15-BB2A-687D8436782F}"/>
              </a:ext>
            </a:extLst>
          </p:cNvPr>
          <p:cNvSpPr>
            <a:spLocks noGrp="1"/>
          </p:cNvSpPr>
          <p:nvPr>
            <p:ph type="ftr" sz="quarter" idx="11"/>
          </p:nvPr>
        </p:nvSpPr>
        <p:spPr/>
        <p:txBody>
          <a:bodyPr/>
          <a:lstStyle/>
          <a:p>
            <a:r>
              <a:rPr lang="de-DE"/>
              <a:t>Rechnernetze und verteilte Systeme                (Prof. Dr. D. Kranzlmüller)</a:t>
            </a:r>
            <a:endParaRPr lang="de-DE" dirty="0"/>
          </a:p>
        </p:txBody>
      </p:sp>
    </p:spTree>
    <p:extLst>
      <p:ext uri="{BB962C8B-B14F-4D97-AF65-F5344CB8AC3E}">
        <p14:creationId xmlns:p14="http://schemas.microsoft.com/office/powerpoint/2010/main" val="4279735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B31B71E-6C82-44D9-9E0D-EFE774FBFC45}"/>
              </a:ext>
            </a:extLst>
          </p:cNvPr>
          <p:cNvSpPr>
            <a:spLocks noGrp="1"/>
          </p:cNvSpPr>
          <p:nvPr>
            <p:ph idx="1"/>
          </p:nvPr>
        </p:nvSpPr>
        <p:spPr>
          <a:xfrm>
            <a:off x="628650" y="373224"/>
            <a:ext cx="7886700" cy="5803739"/>
          </a:xfrm>
        </p:spPr>
        <p:txBody>
          <a:bodyPr/>
          <a:lstStyle/>
          <a:p>
            <a:pPr marL="0" indent="0" algn="ctr">
              <a:buNone/>
            </a:pPr>
            <a:r>
              <a:rPr lang="de-DE" dirty="0"/>
              <a:t>„Was ist der Zweck der Schnittbildung?“</a:t>
            </a:r>
          </a:p>
        </p:txBody>
      </p:sp>
      <p:sp>
        <p:nvSpPr>
          <p:cNvPr id="4" name="Fußzeilenplatzhalter 3">
            <a:extLst>
              <a:ext uri="{FF2B5EF4-FFF2-40B4-BE49-F238E27FC236}">
                <a16:creationId xmlns:a16="http://schemas.microsoft.com/office/drawing/2014/main" id="{EA56DEA4-D63D-4B2D-9BB0-2841D98EB62C}"/>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04DD5A7B-2BA0-43AF-95A8-EFD2024D6827}"/>
              </a:ext>
            </a:extLst>
          </p:cNvPr>
          <p:cNvSpPr>
            <a:spLocks noGrp="1"/>
          </p:cNvSpPr>
          <p:nvPr>
            <p:ph type="sldNum" sz="quarter" idx="12"/>
          </p:nvPr>
        </p:nvSpPr>
        <p:spPr/>
        <p:txBody>
          <a:bodyPr/>
          <a:lstStyle/>
          <a:p>
            <a:fld id="{62E63B0E-122E-4112-8AEA-022338C1FEFA}" type="slidenum">
              <a:rPr lang="de-DE" smtClean="0"/>
              <a:t>5</a:t>
            </a:fld>
            <a:endParaRPr lang="de-DE"/>
          </a:p>
        </p:txBody>
      </p:sp>
      <p:sp>
        <p:nvSpPr>
          <p:cNvPr id="68" name="Rechteck 67">
            <a:extLst>
              <a:ext uri="{FF2B5EF4-FFF2-40B4-BE49-F238E27FC236}">
                <a16:creationId xmlns:a16="http://schemas.microsoft.com/office/drawing/2014/main" id="{A6B6E747-4D96-426F-9DBE-3C8806AFA047}"/>
              </a:ext>
            </a:extLst>
          </p:cNvPr>
          <p:cNvSpPr/>
          <p:nvPr/>
        </p:nvSpPr>
        <p:spPr>
          <a:xfrm>
            <a:off x="2021193" y="5209408"/>
            <a:ext cx="5945359" cy="915195"/>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ormAutofit/>
          </a:bodyPr>
          <a:lstStyle/>
          <a:p>
            <a:pPr marL="285750" indent="-285750">
              <a:buFont typeface="Arial"/>
              <a:buChar char="•"/>
            </a:pPr>
            <a:r>
              <a:rPr lang="de-DE" dirty="0">
                <a:solidFill>
                  <a:schemeClr val="tx1"/>
                </a:solidFill>
              </a:rPr>
              <a:t>Systemschnitt: zwischen physischen Systemen</a:t>
            </a:r>
          </a:p>
          <a:p>
            <a:pPr marL="285750" indent="-285750">
              <a:buFont typeface="Arial"/>
              <a:buChar char="•"/>
            </a:pPr>
            <a:r>
              <a:rPr lang="de-DE" dirty="0">
                <a:solidFill>
                  <a:schemeClr val="tx1"/>
                </a:solidFill>
              </a:rPr>
              <a:t>Dienstschnitt: zwischen benachbarten Schichten</a:t>
            </a:r>
          </a:p>
          <a:p>
            <a:pPr marL="285750" indent="-285750">
              <a:buFont typeface="Arial"/>
              <a:buChar char="•"/>
            </a:pPr>
            <a:r>
              <a:rPr lang="de-DE" dirty="0">
                <a:solidFill>
                  <a:schemeClr val="tx1"/>
                </a:solidFill>
              </a:rPr>
              <a:t>Protokollschnitt: zwischen </a:t>
            </a:r>
            <a:r>
              <a:rPr lang="de-DE" i="1" dirty="0">
                <a:solidFill>
                  <a:schemeClr val="tx1"/>
                </a:solidFill>
              </a:rPr>
              <a:t>Peer </a:t>
            </a:r>
            <a:r>
              <a:rPr lang="de-DE" i="1" dirty="0" err="1">
                <a:solidFill>
                  <a:schemeClr val="tx1"/>
                </a:solidFill>
              </a:rPr>
              <a:t>Entities</a:t>
            </a:r>
            <a:endParaRPr lang="de-DE" i="1" dirty="0">
              <a:solidFill>
                <a:schemeClr val="tx1"/>
              </a:solidFill>
            </a:endParaRPr>
          </a:p>
        </p:txBody>
      </p:sp>
      <p:grpSp>
        <p:nvGrpSpPr>
          <p:cNvPr id="128" name="Gruppieren 127">
            <a:extLst>
              <a:ext uri="{FF2B5EF4-FFF2-40B4-BE49-F238E27FC236}">
                <a16:creationId xmlns:a16="http://schemas.microsoft.com/office/drawing/2014/main" id="{244EBC38-DE04-4224-AE57-02ED6AE01B12}"/>
              </a:ext>
            </a:extLst>
          </p:cNvPr>
          <p:cNvGrpSpPr/>
          <p:nvPr/>
        </p:nvGrpSpPr>
        <p:grpSpPr>
          <a:xfrm>
            <a:off x="628652" y="1154222"/>
            <a:ext cx="2797856" cy="2797855"/>
            <a:chOff x="1271218" y="1154223"/>
            <a:chExt cx="2155289" cy="2155289"/>
          </a:xfrm>
        </p:grpSpPr>
        <p:sp>
          <p:nvSpPr>
            <p:cNvPr id="69" name="Rechteck 68">
              <a:extLst>
                <a:ext uri="{FF2B5EF4-FFF2-40B4-BE49-F238E27FC236}">
                  <a16:creationId xmlns:a16="http://schemas.microsoft.com/office/drawing/2014/main" id="{E22CA772-8FB7-498F-A793-2D6963518B59}"/>
                </a:ext>
              </a:extLst>
            </p:cNvPr>
            <p:cNvSpPr/>
            <p:nvPr/>
          </p:nvSpPr>
          <p:spPr>
            <a:xfrm>
              <a:off x="1271218" y="1154223"/>
              <a:ext cx="2155289" cy="2155289"/>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de-DE" dirty="0"/>
            </a:p>
          </p:txBody>
        </p:sp>
        <p:grpSp>
          <p:nvGrpSpPr>
            <p:cNvPr id="70" name="Gruppierung 5">
              <a:extLst>
                <a:ext uri="{FF2B5EF4-FFF2-40B4-BE49-F238E27FC236}">
                  <a16:creationId xmlns:a16="http://schemas.microsoft.com/office/drawing/2014/main" id="{4C53F38A-B0C1-4E47-A58A-A7F7ED0E2624}"/>
                </a:ext>
              </a:extLst>
            </p:cNvPr>
            <p:cNvGrpSpPr/>
            <p:nvPr/>
          </p:nvGrpSpPr>
          <p:grpSpPr>
            <a:xfrm>
              <a:off x="1340236" y="2192586"/>
              <a:ext cx="1021297" cy="1024547"/>
              <a:chOff x="1294912" y="3209940"/>
              <a:chExt cx="1554479" cy="1559426"/>
            </a:xfrm>
          </p:grpSpPr>
          <p:sp>
            <p:nvSpPr>
              <p:cNvPr id="71" name="Parallelogramm 70">
                <a:extLst>
                  <a:ext uri="{FF2B5EF4-FFF2-40B4-BE49-F238E27FC236}">
                    <a16:creationId xmlns:a16="http://schemas.microsoft.com/office/drawing/2014/main" id="{DBEF62C9-82AF-439B-9664-5BD333794B25}"/>
                  </a:ext>
                </a:extLst>
              </p:cNvPr>
              <p:cNvSpPr/>
              <p:nvPr/>
            </p:nvSpPr>
            <p:spPr>
              <a:xfrm rot="5400000" flipV="1">
                <a:off x="764165" y="3893088"/>
                <a:ext cx="1402080" cy="340585"/>
              </a:xfrm>
              <a:prstGeom prst="parallelogram">
                <a:avLst>
                  <a:gd name="adj" fmla="val 98684"/>
                </a:avLst>
              </a:prstGeom>
              <a:solidFill>
                <a:schemeClr val="bg1">
                  <a:lumMod val="95000"/>
                </a:schemeClr>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de-DE"/>
              </a:p>
            </p:txBody>
          </p:sp>
          <p:sp>
            <p:nvSpPr>
              <p:cNvPr id="72" name="Rechteck 71">
                <a:extLst>
                  <a:ext uri="{FF2B5EF4-FFF2-40B4-BE49-F238E27FC236}">
                    <a16:creationId xmlns:a16="http://schemas.microsoft.com/office/drawing/2014/main" id="{89609931-EF7A-40EB-AACD-5C38E06A2467}"/>
                  </a:ext>
                </a:extLst>
              </p:cNvPr>
              <p:cNvSpPr/>
              <p:nvPr/>
            </p:nvSpPr>
            <p:spPr>
              <a:xfrm>
                <a:off x="1635497" y="3362340"/>
                <a:ext cx="1061495" cy="1061495"/>
              </a:xfrm>
              <a:prstGeom prst="rect">
                <a:avLst/>
              </a:prstGeom>
              <a:solidFill>
                <a:schemeClr val="bg1">
                  <a:lumMod val="85000"/>
                </a:schemeClr>
              </a:solid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de-DE" dirty="0"/>
              </a:p>
            </p:txBody>
          </p:sp>
          <p:sp>
            <p:nvSpPr>
              <p:cNvPr id="73" name="Parallelogramm 72">
                <a:extLst>
                  <a:ext uri="{FF2B5EF4-FFF2-40B4-BE49-F238E27FC236}">
                    <a16:creationId xmlns:a16="http://schemas.microsoft.com/office/drawing/2014/main" id="{8220219A-3993-4927-BB9B-4395CFFC9E9F}"/>
                  </a:ext>
                </a:extLst>
              </p:cNvPr>
              <p:cNvSpPr/>
              <p:nvPr/>
            </p:nvSpPr>
            <p:spPr>
              <a:xfrm>
                <a:off x="1294912" y="4423834"/>
                <a:ext cx="1402080" cy="340585"/>
              </a:xfrm>
              <a:prstGeom prst="parallelogram">
                <a:avLst>
                  <a:gd name="adj" fmla="val 98684"/>
                </a:avLst>
              </a:prstGeom>
              <a:solidFill>
                <a:schemeClr val="bg1">
                  <a:lumMod val="65000"/>
                </a:schemeClr>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de-DE"/>
              </a:p>
            </p:txBody>
          </p:sp>
          <p:sp>
            <p:nvSpPr>
              <p:cNvPr id="74" name="Rechteck 73">
                <a:extLst>
                  <a:ext uri="{FF2B5EF4-FFF2-40B4-BE49-F238E27FC236}">
                    <a16:creationId xmlns:a16="http://schemas.microsoft.com/office/drawing/2014/main" id="{2F7A116F-8139-4401-9AE2-54C86755D5DF}"/>
                  </a:ext>
                </a:extLst>
              </p:cNvPr>
              <p:cNvSpPr/>
              <p:nvPr/>
            </p:nvSpPr>
            <p:spPr>
              <a:xfrm>
                <a:off x="1294912" y="3702924"/>
                <a:ext cx="1061495" cy="1061495"/>
              </a:xfrm>
              <a:prstGeom prst="rect">
                <a:avLst/>
              </a:prstGeom>
              <a:noFill/>
              <a:ln>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de-DE" dirty="0"/>
              </a:p>
            </p:txBody>
          </p:sp>
          <p:cxnSp>
            <p:nvCxnSpPr>
              <p:cNvPr id="75" name="Gerade Verbindung mit Pfeil 74">
                <a:extLst>
                  <a:ext uri="{FF2B5EF4-FFF2-40B4-BE49-F238E27FC236}">
                    <a16:creationId xmlns:a16="http://schemas.microsoft.com/office/drawing/2014/main" id="{13FCD4FF-353B-4A59-9738-4D094DB643C0}"/>
                  </a:ext>
                </a:extLst>
              </p:cNvPr>
              <p:cNvCxnSpPr/>
              <p:nvPr/>
            </p:nvCxnSpPr>
            <p:spPr>
              <a:xfrm>
                <a:off x="2014904" y="3674623"/>
                <a:ext cx="0" cy="264160"/>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sp>
            <p:nvSpPr>
              <p:cNvPr id="76" name="Parallelogramm 75">
                <a:extLst>
                  <a:ext uri="{FF2B5EF4-FFF2-40B4-BE49-F238E27FC236}">
                    <a16:creationId xmlns:a16="http://schemas.microsoft.com/office/drawing/2014/main" id="{94356FE6-7B18-4CAC-AD23-55772DE78810}"/>
                  </a:ext>
                </a:extLst>
              </p:cNvPr>
              <p:cNvSpPr/>
              <p:nvPr/>
            </p:nvSpPr>
            <p:spPr>
              <a:xfrm>
                <a:off x="1294912" y="3362340"/>
                <a:ext cx="1402080" cy="340585"/>
              </a:xfrm>
              <a:prstGeom prst="parallelogram">
                <a:avLst>
                  <a:gd name="adj" fmla="val 98684"/>
                </a:avLst>
              </a:prstGeom>
              <a:solidFill>
                <a:schemeClr val="bg1"/>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de-DE"/>
              </a:p>
            </p:txBody>
          </p:sp>
          <p:sp>
            <p:nvSpPr>
              <p:cNvPr id="77" name="Oval 12">
                <a:extLst>
                  <a:ext uri="{FF2B5EF4-FFF2-40B4-BE49-F238E27FC236}">
                    <a16:creationId xmlns:a16="http://schemas.microsoft.com/office/drawing/2014/main" id="{F59469C7-F3FB-4E6D-A763-2875F31920F9}"/>
                  </a:ext>
                </a:extLst>
              </p:cNvPr>
              <p:cNvSpPr/>
              <p:nvPr/>
            </p:nvSpPr>
            <p:spPr>
              <a:xfrm rot="21314127">
                <a:off x="1863872" y="3409192"/>
                <a:ext cx="284480" cy="223520"/>
              </a:xfrm>
              <a:prstGeom prst="ellipse">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de-DE"/>
              </a:p>
            </p:txBody>
          </p:sp>
          <p:cxnSp>
            <p:nvCxnSpPr>
              <p:cNvPr id="78" name="Gerade Verbindung mit Pfeil 77">
                <a:extLst>
                  <a:ext uri="{FF2B5EF4-FFF2-40B4-BE49-F238E27FC236}">
                    <a16:creationId xmlns:a16="http://schemas.microsoft.com/office/drawing/2014/main" id="{1FD5F583-0E87-4A44-8BD2-A5F4AC09F92C}"/>
                  </a:ext>
                </a:extLst>
              </p:cNvPr>
              <p:cNvCxnSpPr/>
              <p:nvPr/>
            </p:nvCxnSpPr>
            <p:spPr>
              <a:xfrm flipV="1">
                <a:off x="2015395" y="3209940"/>
                <a:ext cx="0" cy="422388"/>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sp>
            <p:nvSpPr>
              <p:cNvPr id="79" name="Parallelogramm 78">
                <a:extLst>
                  <a:ext uri="{FF2B5EF4-FFF2-40B4-BE49-F238E27FC236}">
                    <a16:creationId xmlns:a16="http://schemas.microsoft.com/office/drawing/2014/main" id="{9882F27D-3DC9-4A5C-887F-51FC3B077BBE}"/>
                  </a:ext>
                </a:extLst>
              </p:cNvPr>
              <p:cNvSpPr/>
              <p:nvPr/>
            </p:nvSpPr>
            <p:spPr>
              <a:xfrm rot="5400000" flipV="1">
                <a:off x="1825659" y="3898033"/>
                <a:ext cx="1402080" cy="340585"/>
              </a:xfrm>
              <a:prstGeom prst="parallelogram">
                <a:avLst>
                  <a:gd name="adj" fmla="val 98684"/>
                </a:avLst>
              </a:prstGeom>
              <a:solidFill>
                <a:schemeClr val="bg1">
                  <a:lumMod val="75000"/>
                </a:schemeClr>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de-DE"/>
              </a:p>
            </p:txBody>
          </p:sp>
          <p:sp>
            <p:nvSpPr>
              <p:cNvPr id="80" name="Oval 15">
                <a:extLst>
                  <a:ext uri="{FF2B5EF4-FFF2-40B4-BE49-F238E27FC236}">
                    <a16:creationId xmlns:a16="http://schemas.microsoft.com/office/drawing/2014/main" id="{1CB45846-522D-4CEB-9C59-F779CAC12583}"/>
                  </a:ext>
                </a:extLst>
              </p:cNvPr>
              <p:cNvSpPr/>
              <p:nvPr/>
            </p:nvSpPr>
            <p:spPr>
              <a:xfrm rot="5642822">
                <a:off x="2372141" y="3927030"/>
                <a:ext cx="307929" cy="216718"/>
              </a:xfrm>
              <a:prstGeom prst="ellipse">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de-DE"/>
              </a:p>
            </p:txBody>
          </p:sp>
          <p:cxnSp>
            <p:nvCxnSpPr>
              <p:cNvPr id="81" name="Gerade Verbindung mit Pfeil 80">
                <a:extLst>
                  <a:ext uri="{FF2B5EF4-FFF2-40B4-BE49-F238E27FC236}">
                    <a16:creationId xmlns:a16="http://schemas.microsoft.com/office/drawing/2014/main" id="{98F6B2D4-914B-4EB1-BB73-C2AEE7B79970}"/>
                  </a:ext>
                </a:extLst>
              </p:cNvPr>
              <p:cNvCxnSpPr/>
              <p:nvPr/>
            </p:nvCxnSpPr>
            <p:spPr>
              <a:xfrm>
                <a:off x="2427470" y="4030223"/>
                <a:ext cx="421921" cy="0"/>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Gerade Verbindung mit Pfeil 81">
                <a:extLst>
                  <a:ext uri="{FF2B5EF4-FFF2-40B4-BE49-F238E27FC236}">
                    <a16:creationId xmlns:a16="http://schemas.microsoft.com/office/drawing/2014/main" id="{2F534882-7BBA-4DC9-A99D-18DC3C46D3E0}"/>
                  </a:ext>
                </a:extLst>
              </p:cNvPr>
              <p:cNvCxnSpPr/>
              <p:nvPr/>
            </p:nvCxnSpPr>
            <p:spPr>
              <a:xfrm flipH="1">
                <a:off x="2075865" y="4030223"/>
                <a:ext cx="274686" cy="0"/>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83" name="Gruppierung 18">
              <a:extLst>
                <a:ext uri="{FF2B5EF4-FFF2-40B4-BE49-F238E27FC236}">
                  <a16:creationId xmlns:a16="http://schemas.microsoft.com/office/drawing/2014/main" id="{3855E338-301E-444F-AED3-EB1DB381D1B9}"/>
                </a:ext>
              </a:extLst>
            </p:cNvPr>
            <p:cNvGrpSpPr/>
            <p:nvPr/>
          </p:nvGrpSpPr>
          <p:grpSpPr>
            <a:xfrm>
              <a:off x="2388234" y="2195835"/>
              <a:ext cx="1021297" cy="1024547"/>
              <a:chOff x="1294912" y="3209940"/>
              <a:chExt cx="1554479" cy="1559426"/>
            </a:xfrm>
          </p:grpSpPr>
          <p:sp>
            <p:nvSpPr>
              <p:cNvPr id="84" name="Parallelogramm 83">
                <a:extLst>
                  <a:ext uri="{FF2B5EF4-FFF2-40B4-BE49-F238E27FC236}">
                    <a16:creationId xmlns:a16="http://schemas.microsoft.com/office/drawing/2014/main" id="{E5D84FFB-FD63-42B7-844A-F3D4951AB6CD}"/>
                  </a:ext>
                </a:extLst>
              </p:cNvPr>
              <p:cNvSpPr/>
              <p:nvPr/>
            </p:nvSpPr>
            <p:spPr>
              <a:xfrm rot="5400000" flipV="1">
                <a:off x="764165" y="3893088"/>
                <a:ext cx="1402080" cy="340585"/>
              </a:xfrm>
              <a:prstGeom prst="parallelogram">
                <a:avLst>
                  <a:gd name="adj" fmla="val 98684"/>
                </a:avLst>
              </a:prstGeom>
              <a:solidFill>
                <a:schemeClr val="bg1">
                  <a:lumMod val="95000"/>
                </a:schemeClr>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de-DE"/>
              </a:p>
            </p:txBody>
          </p:sp>
          <p:sp>
            <p:nvSpPr>
              <p:cNvPr id="85" name="Rechteck 84">
                <a:extLst>
                  <a:ext uri="{FF2B5EF4-FFF2-40B4-BE49-F238E27FC236}">
                    <a16:creationId xmlns:a16="http://schemas.microsoft.com/office/drawing/2014/main" id="{CAF454FC-B060-499B-B7A9-A3E2D97A048B}"/>
                  </a:ext>
                </a:extLst>
              </p:cNvPr>
              <p:cNvSpPr/>
              <p:nvPr/>
            </p:nvSpPr>
            <p:spPr>
              <a:xfrm>
                <a:off x="1635497" y="3362340"/>
                <a:ext cx="1061495" cy="1061495"/>
              </a:xfrm>
              <a:prstGeom prst="rect">
                <a:avLst/>
              </a:prstGeom>
              <a:solidFill>
                <a:schemeClr val="bg1">
                  <a:lumMod val="85000"/>
                </a:schemeClr>
              </a:solid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de-DE" dirty="0"/>
              </a:p>
            </p:txBody>
          </p:sp>
          <p:sp>
            <p:nvSpPr>
              <p:cNvPr id="86" name="Parallelogramm 85">
                <a:extLst>
                  <a:ext uri="{FF2B5EF4-FFF2-40B4-BE49-F238E27FC236}">
                    <a16:creationId xmlns:a16="http://schemas.microsoft.com/office/drawing/2014/main" id="{F11FC2EA-E0C6-4804-A467-8B8AFC3B05BC}"/>
                  </a:ext>
                </a:extLst>
              </p:cNvPr>
              <p:cNvSpPr/>
              <p:nvPr/>
            </p:nvSpPr>
            <p:spPr>
              <a:xfrm>
                <a:off x="1294912" y="4423834"/>
                <a:ext cx="1402080" cy="340585"/>
              </a:xfrm>
              <a:prstGeom prst="parallelogram">
                <a:avLst>
                  <a:gd name="adj" fmla="val 98684"/>
                </a:avLst>
              </a:prstGeom>
              <a:solidFill>
                <a:schemeClr val="bg1">
                  <a:lumMod val="65000"/>
                </a:schemeClr>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de-DE"/>
              </a:p>
            </p:txBody>
          </p:sp>
          <p:sp>
            <p:nvSpPr>
              <p:cNvPr id="87" name="Rechteck 86">
                <a:extLst>
                  <a:ext uri="{FF2B5EF4-FFF2-40B4-BE49-F238E27FC236}">
                    <a16:creationId xmlns:a16="http://schemas.microsoft.com/office/drawing/2014/main" id="{12671C7B-2759-4512-AEE6-76EF38DA1E13}"/>
                  </a:ext>
                </a:extLst>
              </p:cNvPr>
              <p:cNvSpPr/>
              <p:nvPr/>
            </p:nvSpPr>
            <p:spPr>
              <a:xfrm>
                <a:off x="1294912" y="3702924"/>
                <a:ext cx="1061495" cy="1061495"/>
              </a:xfrm>
              <a:prstGeom prst="rect">
                <a:avLst/>
              </a:prstGeom>
              <a:noFill/>
              <a:ln>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de-DE" dirty="0"/>
              </a:p>
            </p:txBody>
          </p:sp>
          <p:cxnSp>
            <p:nvCxnSpPr>
              <p:cNvPr id="88" name="Gerade Verbindung mit Pfeil 87">
                <a:extLst>
                  <a:ext uri="{FF2B5EF4-FFF2-40B4-BE49-F238E27FC236}">
                    <a16:creationId xmlns:a16="http://schemas.microsoft.com/office/drawing/2014/main" id="{20A6037D-BAAD-4E8D-BA06-896154298F36}"/>
                  </a:ext>
                </a:extLst>
              </p:cNvPr>
              <p:cNvCxnSpPr/>
              <p:nvPr/>
            </p:nvCxnSpPr>
            <p:spPr>
              <a:xfrm>
                <a:off x="2014904" y="3674623"/>
                <a:ext cx="0" cy="264160"/>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sp>
            <p:nvSpPr>
              <p:cNvPr id="89" name="Parallelogramm 88">
                <a:extLst>
                  <a:ext uri="{FF2B5EF4-FFF2-40B4-BE49-F238E27FC236}">
                    <a16:creationId xmlns:a16="http://schemas.microsoft.com/office/drawing/2014/main" id="{6093224B-424D-473B-A8FF-4DA4C0922AB0}"/>
                  </a:ext>
                </a:extLst>
              </p:cNvPr>
              <p:cNvSpPr/>
              <p:nvPr/>
            </p:nvSpPr>
            <p:spPr>
              <a:xfrm>
                <a:off x="1294912" y="3362340"/>
                <a:ext cx="1402080" cy="340585"/>
              </a:xfrm>
              <a:prstGeom prst="parallelogram">
                <a:avLst>
                  <a:gd name="adj" fmla="val 98684"/>
                </a:avLst>
              </a:prstGeom>
              <a:solidFill>
                <a:schemeClr val="bg1"/>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de-DE"/>
              </a:p>
            </p:txBody>
          </p:sp>
          <p:sp>
            <p:nvSpPr>
              <p:cNvPr id="90" name="Oval 25">
                <a:extLst>
                  <a:ext uri="{FF2B5EF4-FFF2-40B4-BE49-F238E27FC236}">
                    <a16:creationId xmlns:a16="http://schemas.microsoft.com/office/drawing/2014/main" id="{FE9EBF8A-B3B3-4254-90EC-FE76601B5CAE}"/>
                  </a:ext>
                </a:extLst>
              </p:cNvPr>
              <p:cNvSpPr/>
              <p:nvPr/>
            </p:nvSpPr>
            <p:spPr>
              <a:xfrm rot="21314127">
                <a:off x="1863872" y="3409192"/>
                <a:ext cx="284480" cy="223520"/>
              </a:xfrm>
              <a:prstGeom prst="ellipse">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de-DE"/>
              </a:p>
            </p:txBody>
          </p:sp>
          <p:cxnSp>
            <p:nvCxnSpPr>
              <p:cNvPr id="91" name="Gerade Verbindung mit Pfeil 90">
                <a:extLst>
                  <a:ext uri="{FF2B5EF4-FFF2-40B4-BE49-F238E27FC236}">
                    <a16:creationId xmlns:a16="http://schemas.microsoft.com/office/drawing/2014/main" id="{6926B94A-9AB6-4BF7-966E-93B0321D2A7B}"/>
                  </a:ext>
                </a:extLst>
              </p:cNvPr>
              <p:cNvCxnSpPr/>
              <p:nvPr/>
            </p:nvCxnSpPr>
            <p:spPr>
              <a:xfrm flipV="1">
                <a:off x="2015395" y="3209940"/>
                <a:ext cx="0" cy="422388"/>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sp>
            <p:nvSpPr>
              <p:cNvPr id="92" name="Parallelogramm 91">
                <a:extLst>
                  <a:ext uri="{FF2B5EF4-FFF2-40B4-BE49-F238E27FC236}">
                    <a16:creationId xmlns:a16="http://schemas.microsoft.com/office/drawing/2014/main" id="{ED6B6C9C-2B7D-4094-94E8-C4D1509B4709}"/>
                  </a:ext>
                </a:extLst>
              </p:cNvPr>
              <p:cNvSpPr/>
              <p:nvPr/>
            </p:nvSpPr>
            <p:spPr>
              <a:xfrm rot="5400000" flipV="1">
                <a:off x="1825659" y="3898033"/>
                <a:ext cx="1402080" cy="340585"/>
              </a:xfrm>
              <a:prstGeom prst="parallelogram">
                <a:avLst>
                  <a:gd name="adj" fmla="val 98684"/>
                </a:avLst>
              </a:prstGeom>
              <a:solidFill>
                <a:schemeClr val="bg1">
                  <a:lumMod val="75000"/>
                </a:schemeClr>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de-DE"/>
              </a:p>
            </p:txBody>
          </p:sp>
          <p:sp>
            <p:nvSpPr>
              <p:cNvPr id="93" name="Oval 28">
                <a:extLst>
                  <a:ext uri="{FF2B5EF4-FFF2-40B4-BE49-F238E27FC236}">
                    <a16:creationId xmlns:a16="http://schemas.microsoft.com/office/drawing/2014/main" id="{362632CC-832F-413C-A3B0-709804D61040}"/>
                  </a:ext>
                </a:extLst>
              </p:cNvPr>
              <p:cNvSpPr/>
              <p:nvPr/>
            </p:nvSpPr>
            <p:spPr>
              <a:xfrm rot="5642822">
                <a:off x="2372141" y="3927030"/>
                <a:ext cx="307929" cy="216718"/>
              </a:xfrm>
              <a:prstGeom prst="ellipse">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de-DE"/>
              </a:p>
            </p:txBody>
          </p:sp>
          <p:cxnSp>
            <p:nvCxnSpPr>
              <p:cNvPr id="94" name="Gerade Verbindung mit Pfeil 93">
                <a:extLst>
                  <a:ext uri="{FF2B5EF4-FFF2-40B4-BE49-F238E27FC236}">
                    <a16:creationId xmlns:a16="http://schemas.microsoft.com/office/drawing/2014/main" id="{4F4D6314-44C8-4E67-961E-5CC005826448}"/>
                  </a:ext>
                </a:extLst>
              </p:cNvPr>
              <p:cNvCxnSpPr/>
              <p:nvPr/>
            </p:nvCxnSpPr>
            <p:spPr>
              <a:xfrm>
                <a:off x="2427470" y="4030223"/>
                <a:ext cx="421921" cy="0"/>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5" name="Gerade Verbindung mit Pfeil 94">
                <a:extLst>
                  <a:ext uri="{FF2B5EF4-FFF2-40B4-BE49-F238E27FC236}">
                    <a16:creationId xmlns:a16="http://schemas.microsoft.com/office/drawing/2014/main" id="{E707268A-24DD-4512-83A6-7B69D2514B6F}"/>
                  </a:ext>
                </a:extLst>
              </p:cNvPr>
              <p:cNvCxnSpPr/>
              <p:nvPr/>
            </p:nvCxnSpPr>
            <p:spPr>
              <a:xfrm flipH="1">
                <a:off x="2075865" y="4030223"/>
                <a:ext cx="274686" cy="0"/>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96" name="Gruppierung 31">
              <a:extLst>
                <a:ext uri="{FF2B5EF4-FFF2-40B4-BE49-F238E27FC236}">
                  <a16:creationId xmlns:a16="http://schemas.microsoft.com/office/drawing/2014/main" id="{7132281A-6E61-41A1-8589-79FCF18F7913}"/>
                </a:ext>
              </a:extLst>
            </p:cNvPr>
            <p:cNvGrpSpPr/>
            <p:nvPr/>
          </p:nvGrpSpPr>
          <p:grpSpPr>
            <a:xfrm>
              <a:off x="1337797" y="1171288"/>
              <a:ext cx="1021297" cy="1024547"/>
              <a:chOff x="1294912" y="3209940"/>
              <a:chExt cx="1554479" cy="1559426"/>
            </a:xfrm>
          </p:grpSpPr>
          <p:sp>
            <p:nvSpPr>
              <p:cNvPr id="97" name="Parallelogramm 96">
                <a:extLst>
                  <a:ext uri="{FF2B5EF4-FFF2-40B4-BE49-F238E27FC236}">
                    <a16:creationId xmlns:a16="http://schemas.microsoft.com/office/drawing/2014/main" id="{8600FD73-E710-427E-AA0B-39743E405B0C}"/>
                  </a:ext>
                </a:extLst>
              </p:cNvPr>
              <p:cNvSpPr/>
              <p:nvPr/>
            </p:nvSpPr>
            <p:spPr>
              <a:xfrm rot="5400000" flipV="1">
                <a:off x="764165" y="3893088"/>
                <a:ext cx="1402080" cy="340585"/>
              </a:xfrm>
              <a:prstGeom prst="parallelogram">
                <a:avLst>
                  <a:gd name="adj" fmla="val 98684"/>
                </a:avLst>
              </a:prstGeom>
              <a:solidFill>
                <a:schemeClr val="bg1">
                  <a:lumMod val="95000"/>
                </a:schemeClr>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de-DE"/>
              </a:p>
            </p:txBody>
          </p:sp>
          <p:sp>
            <p:nvSpPr>
              <p:cNvPr id="98" name="Rechteck 97">
                <a:extLst>
                  <a:ext uri="{FF2B5EF4-FFF2-40B4-BE49-F238E27FC236}">
                    <a16:creationId xmlns:a16="http://schemas.microsoft.com/office/drawing/2014/main" id="{4505B547-03DF-4085-A6DA-84705CEA0BE6}"/>
                  </a:ext>
                </a:extLst>
              </p:cNvPr>
              <p:cNvSpPr/>
              <p:nvPr/>
            </p:nvSpPr>
            <p:spPr>
              <a:xfrm>
                <a:off x="1635497" y="3362340"/>
                <a:ext cx="1061495" cy="1061495"/>
              </a:xfrm>
              <a:prstGeom prst="rect">
                <a:avLst/>
              </a:prstGeom>
              <a:solidFill>
                <a:schemeClr val="bg1">
                  <a:lumMod val="85000"/>
                </a:schemeClr>
              </a:solid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de-DE" dirty="0"/>
              </a:p>
            </p:txBody>
          </p:sp>
          <p:sp>
            <p:nvSpPr>
              <p:cNvPr id="99" name="Parallelogramm 98">
                <a:extLst>
                  <a:ext uri="{FF2B5EF4-FFF2-40B4-BE49-F238E27FC236}">
                    <a16:creationId xmlns:a16="http://schemas.microsoft.com/office/drawing/2014/main" id="{92BF03C4-D16E-472A-B708-7D5A8EE50F1A}"/>
                  </a:ext>
                </a:extLst>
              </p:cNvPr>
              <p:cNvSpPr/>
              <p:nvPr/>
            </p:nvSpPr>
            <p:spPr>
              <a:xfrm>
                <a:off x="1294912" y="4423834"/>
                <a:ext cx="1402080" cy="340585"/>
              </a:xfrm>
              <a:prstGeom prst="parallelogram">
                <a:avLst>
                  <a:gd name="adj" fmla="val 98684"/>
                </a:avLst>
              </a:prstGeom>
              <a:solidFill>
                <a:schemeClr val="bg1">
                  <a:lumMod val="65000"/>
                </a:schemeClr>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de-DE"/>
              </a:p>
            </p:txBody>
          </p:sp>
          <p:sp>
            <p:nvSpPr>
              <p:cNvPr id="100" name="Rechteck 99">
                <a:extLst>
                  <a:ext uri="{FF2B5EF4-FFF2-40B4-BE49-F238E27FC236}">
                    <a16:creationId xmlns:a16="http://schemas.microsoft.com/office/drawing/2014/main" id="{306B2E02-5192-40B6-BFF5-54E177F8BAA2}"/>
                  </a:ext>
                </a:extLst>
              </p:cNvPr>
              <p:cNvSpPr/>
              <p:nvPr/>
            </p:nvSpPr>
            <p:spPr>
              <a:xfrm>
                <a:off x="1294912" y="3702924"/>
                <a:ext cx="1061495" cy="1061495"/>
              </a:xfrm>
              <a:prstGeom prst="rect">
                <a:avLst/>
              </a:prstGeom>
              <a:noFill/>
              <a:ln>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de-DE" dirty="0"/>
              </a:p>
            </p:txBody>
          </p:sp>
          <p:cxnSp>
            <p:nvCxnSpPr>
              <p:cNvPr id="101" name="Gerade Verbindung mit Pfeil 100">
                <a:extLst>
                  <a:ext uri="{FF2B5EF4-FFF2-40B4-BE49-F238E27FC236}">
                    <a16:creationId xmlns:a16="http://schemas.microsoft.com/office/drawing/2014/main" id="{AEF8E90D-5AF6-41B6-A2DE-7C07ADD19FFE}"/>
                  </a:ext>
                </a:extLst>
              </p:cNvPr>
              <p:cNvCxnSpPr/>
              <p:nvPr/>
            </p:nvCxnSpPr>
            <p:spPr>
              <a:xfrm>
                <a:off x="2014904" y="3674623"/>
                <a:ext cx="0" cy="264160"/>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sp>
            <p:nvSpPr>
              <p:cNvPr id="102" name="Parallelogramm 101">
                <a:extLst>
                  <a:ext uri="{FF2B5EF4-FFF2-40B4-BE49-F238E27FC236}">
                    <a16:creationId xmlns:a16="http://schemas.microsoft.com/office/drawing/2014/main" id="{E0257F01-322C-4A34-B08A-A18F55DDD0B7}"/>
                  </a:ext>
                </a:extLst>
              </p:cNvPr>
              <p:cNvSpPr/>
              <p:nvPr/>
            </p:nvSpPr>
            <p:spPr>
              <a:xfrm>
                <a:off x="1294912" y="3362340"/>
                <a:ext cx="1402080" cy="340585"/>
              </a:xfrm>
              <a:prstGeom prst="parallelogram">
                <a:avLst>
                  <a:gd name="adj" fmla="val 98684"/>
                </a:avLst>
              </a:prstGeom>
              <a:solidFill>
                <a:schemeClr val="bg1"/>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de-DE"/>
              </a:p>
            </p:txBody>
          </p:sp>
          <p:sp>
            <p:nvSpPr>
              <p:cNvPr id="103" name="Oval 38">
                <a:extLst>
                  <a:ext uri="{FF2B5EF4-FFF2-40B4-BE49-F238E27FC236}">
                    <a16:creationId xmlns:a16="http://schemas.microsoft.com/office/drawing/2014/main" id="{E36E4E21-633D-4D8F-882D-37C875E8D7D9}"/>
                  </a:ext>
                </a:extLst>
              </p:cNvPr>
              <p:cNvSpPr/>
              <p:nvPr/>
            </p:nvSpPr>
            <p:spPr>
              <a:xfrm rot="21314127">
                <a:off x="1863872" y="3409192"/>
                <a:ext cx="284480" cy="223520"/>
              </a:xfrm>
              <a:prstGeom prst="ellipse">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de-DE"/>
              </a:p>
            </p:txBody>
          </p:sp>
          <p:cxnSp>
            <p:nvCxnSpPr>
              <p:cNvPr id="104" name="Gerade Verbindung mit Pfeil 103">
                <a:extLst>
                  <a:ext uri="{FF2B5EF4-FFF2-40B4-BE49-F238E27FC236}">
                    <a16:creationId xmlns:a16="http://schemas.microsoft.com/office/drawing/2014/main" id="{EA2E4618-852B-4DAE-B633-8E8EB1F83B63}"/>
                  </a:ext>
                </a:extLst>
              </p:cNvPr>
              <p:cNvCxnSpPr/>
              <p:nvPr/>
            </p:nvCxnSpPr>
            <p:spPr>
              <a:xfrm flipV="1">
                <a:off x="2015395" y="3209940"/>
                <a:ext cx="0" cy="422388"/>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sp>
            <p:nvSpPr>
              <p:cNvPr id="105" name="Parallelogramm 104">
                <a:extLst>
                  <a:ext uri="{FF2B5EF4-FFF2-40B4-BE49-F238E27FC236}">
                    <a16:creationId xmlns:a16="http://schemas.microsoft.com/office/drawing/2014/main" id="{5CDC149E-40BB-4624-9A49-112F5D9B341A}"/>
                  </a:ext>
                </a:extLst>
              </p:cNvPr>
              <p:cNvSpPr/>
              <p:nvPr/>
            </p:nvSpPr>
            <p:spPr>
              <a:xfrm rot="5400000" flipV="1">
                <a:off x="1825659" y="3898033"/>
                <a:ext cx="1402080" cy="340585"/>
              </a:xfrm>
              <a:prstGeom prst="parallelogram">
                <a:avLst>
                  <a:gd name="adj" fmla="val 98684"/>
                </a:avLst>
              </a:prstGeom>
              <a:solidFill>
                <a:schemeClr val="bg1">
                  <a:lumMod val="75000"/>
                </a:schemeClr>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de-DE"/>
              </a:p>
            </p:txBody>
          </p:sp>
          <p:sp>
            <p:nvSpPr>
              <p:cNvPr id="106" name="Oval 41">
                <a:extLst>
                  <a:ext uri="{FF2B5EF4-FFF2-40B4-BE49-F238E27FC236}">
                    <a16:creationId xmlns:a16="http://schemas.microsoft.com/office/drawing/2014/main" id="{810DBB48-ECFB-4B83-8E48-C9C0C4D3FE91}"/>
                  </a:ext>
                </a:extLst>
              </p:cNvPr>
              <p:cNvSpPr/>
              <p:nvPr/>
            </p:nvSpPr>
            <p:spPr>
              <a:xfrm rot="5642822">
                <a:off x="2372141" y="3927030"/>
                <a:ext cx="307929" cy="216718"/>
              </a:xfrm>
              <a:prstGeom prst="ellipse">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de-DE"/>
              </a:p>
            </p:txBody>
          </p:sp>
          <p:cxnSp>
            <p:nvCxnSpPr>
              <p:cNvPr id="107" name="Gerade Verbindung mit Pfeil 106">
                <a:extLst>
                  <a:ext uri="{FF2B5EF4-FFF2-40B4-BE49-F238E27FC236}">
                    <a16:creationId xmlns:a16="http://schemas.microsoft.com/office/drawing/2014/main" id="{C2846EB5-0CDC-455C-B86A-8CA0E9F6EC04}"/>
                  </a:ext>
                </a:extLst>
              </p:cNvPr>
              <p:cNvCxnSpPr/>
              <p:nvPr/>
            </p:nvCxnSpPr>
            <p:spPr>
              <a:xfrm>
                <a:off x="2427470" y="4030223"/>
                <a:ext cx="421921" cy="0"/>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8" name="Gerade Verbindung mit Pfeil 107">
                <a:extLst>
                  <a:ext uri="{FF2B5EF4-FFF2-40B4-BE49-F238E27FC236}">
                    <a16:creationId xmlns:a16="http://schemas.microsoft.com/office/drawing/2014/main" id="{1AE7C708-0CC0-4593-AD7E-CA0F06C9A61B}"/>
                  </a:ext>
                </a:extLst>
              </p:cNvPr>
              <p:cNvCxnSpPr/>
              <p:nvPr/>
            </p:nvCxnSpPr>
            <p:spPr>
              <a:xfrm flipH="1">
                <a:off x="2075865" y="4030223"/>
                <a:ext cx="274686" cy="0"/>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09" name="Gruppierung 44">
              <a:extLst>
                <a:ext uri="{FF2B5EF4-FFF2-40B4-BE49-F238E27FC236}">
                  <a16:creationId xmlns:a16="http://schemas.microsoft.com/office/drawing/2014/main" id="{E09CC538-AF06-4546-8A17-A9D3DD83A93C}"/>
                </a:ext>
              </a:extLst>
            </p:cNvPr>
            <p:cNvGrpSpPr/>
            <p:nvPr/>
          </p:nvGrpSpPr>
          <p:grpSpPr>
            <a:xfrm>
              <a:off x="1340235" y="2195834"/>
              <a:ext cx="1021297" cy="1024547"/>
              <a:chOff x="1294912" y="3209940"/>
              <a:chExt cx="1554479" cy="1559426"/>
            </a:xfrm>
          </p:grpSpPr>
          <p:sp>
            <p:nvSpPr>
              <p:cNvPr id="110" name="Parallelogramm 109">
                <a:extLst>
                  <a:ext uri="{FF2B5EF4-FFF2-40B4-BE49-F238E27FC236}">
                    <a16:creationId xmlns:a16="http://schemas.microsoft.com/office/drawing/2014/main" id="{BE04F45D-0F13-4ECE-8416-8160C76BE7B5}"/>
                  </a:ext>
                </a:extLst>
              </p:cNvPr>
              <p:cNvSpPr/>
              <p:nvPr/>
            </p:nvSpPr>
            <p:spPr>
              <a:xfrm rot="5400000" flipV="1">
                <a:off x="764165" y="3893088"/>
                <a:ext cx="1402080" cy="340585"/>
              </a:xfrm>
              <a:prstGeom prst="parallelogram">
                <a:avLst>
                  <a:gd name="adj" fmla="val 98684"/>
                </a:avLst>
              </a:prstGeom>
              <a:solidFill>
                <a:schemeClr val="bg1">
                  <a:lumMod val="95000"/>
                </a:schemeClr>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de-DE"/>
              </a:p>
            </p:txBody>
          </p:sp>
          <p:sp>
            <p:nvSpPr>
              <p:cNvPr id="111" name="Rechteck 110">
                <a:extLst>
                  <a:ext uri="{FF2B5EF4-FFF2-40B4-BE49-F238E27FC236}">
                    <a16:creationId xmlns:a16="http://schemas.microsoft.com/office/drawing/2014/main" id="{E4BFB529-00B6-477A-9FFC-11B7A5DE7FA5}"/>
                  </a:ext>
                </a:extLst>
              </p:cNvPr>
              <p:cNvSpPr/>
              <p:nvPr/>
            </p:nvSpPr>
            <p:spPr>
              <a:xfrm>
                <a:off x="1635497" y="3362340"/>
                <a:ext cx="1061495" cy="1061495"/>
              </a:xfrm>
              <a:prstGeom prst="rect">
                <a:avLst/>
              </a:prstGeom>
              <a:solidFill>
                <a:schemeClr val="bg1">
                  <a:lumMod val="85000"/>
                </a:schemeClr>
              </a:solid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de-DE" dirty="0"/>
              </a:p>
            </p:txBody>
          </p:sp>
          <p:sp>
            <p:nvSpPr>
              <p:cNvPr id="112" name="Parallelogramm 111">
                <a:extLst>
                  <a:ext uri="{FF2B5EF4-FFF2-40B4-BE49-F238E27FC236}">
                    <a16:creationId xmlns:a16="http://schemas.microsoft.com/office/drawing/2014/main" id="{ADBB02B2-6EC6-443B-8721-36AFB304F6D2}"/>
                  </a:ext>
                </a:extLst>
              </p:cNvPr>
              <p:cNvSpPr/>
              <p:nvPr/>
            </p:nvSpPr>
            <p:spPr>
              <a:xfrm>
                <a:off x="1294912" y="4423834"/>
                <a:ext cx="1402080" cy="340585"/>
              </a:xfrm>
              <a:prstGeom prst="parallelogram">
                <a:avLst>
                  <a:gd name="adj" fmla="val 98684"/>
                </a:avLst>
              </a:prstGeom>
              <a:solidFill>
                <a:schemeClr val="bg1">
                  <a:lumMod val="65000"/>
                </a:schemeClr>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de-DE"/>
              </a:p>
            </p:txBody>
          </p:sp>
          <p:sp>
            <p:nvSpPr>
              <p:cNvPr id="113" name="Rechteck 112">
                <a:extLst>
                  <a:ext uri="{FF2B5EF4-FFF2-40B4-BE49-F238E27FC236}">
                    <a16:creationId xmlns:a16="http://schemas.microsoft.com/office/drawing/2014/main" id="{3E07C0A9-3503-4B9B-8F20-86C5789ABFFA}"/>
                  </a:ext>
                </a:extLst>
              </p:cNvPr>
              <p:cNvSpPr/>
              <p:nvPr/>
            </p:nvSpPr>
            <p:spPr>
              <a:xfrm>
                <a:off x="1294912" y="3702924"/>
                <a:ext cx="1061495" cy="1061495"/>
              </a:xfrm>
              <a:prstGeom prst="rect">
                <a:avLst/>
              </a:prstGeom>
              <a:noFill/>
              <a:ln>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de-DE" dirty="0"/>
              </a:p>
            </p:txBody>
          </p:sp>
          <p:cxnSp>
            <p:nvCxnSpPr>
              <p:cNvPr id="114" name="Gerade Verbindung mit Pfeil 113">
                <a:extLst>
                  <a:ext uri="{FF2B5EF4-FFF2-40B4-BE49-F238E27FC236}">
                    <a16:creationId xmlns:a16="http://schemas.microsoft.com/office/drawing/2014/main" id="{5EDDC231-6F2A-4D01-B16F-971326374852}"/>
                  </a:ext>
                </a:extLst>
              </p:cNvPr>
              <p:cNvCxnSpPr/>
              <p:nvPr/>
            </p:nvCxnSpPr>
            <p:spPr>
              <a:xfrm>
                <a:off x="2014904" y="3674623"/>
                <a:ext cx="0" cy="264160"/>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sp>
            <p:nvSpPr>
              <p:cNvPr id="115" name="Parallelogramm 114">
                <a:extLst>
                  <a:ext uri="{FF2B5EF4-FFF2-40B4-BE49-F238E27FC236}">
                    <a16:creationId xmlns:a16="http://schemas.microsoft.com/office/drawing/2014/main" id="{A51CC6F7-DE99-4505-9AF7-26BA3677E447}"/>
                  </a:ext>
                </a:extLst>
              </p:cNvPr>
              <p:cNvSpPr/>
              <p:nvPr/>
            </p:nvSpPr>
            <p:spPr>
              <a:xfrm>
                <a:off x="1294912" y="3362340"/>
                <a:ext cx="1402080" cy="340585"/>
              </a:xfrm>
              <a:prstGeom prst="parallelogram">
                <a:avLst>
                  <a:gd name="adj" fmla="val 98684"/>
                </a:avLst>
              </a:prstGeom>
              <a:solidFill>
                <a:schemeClr val="bg1"/>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de-DE"/>
              </a:p>
            </p:txBody>
          </p:sp>
          <p:sp>
            <p:nvSpPr>
              <p:cNvPr id="116" name="Oval 51">
                <a:extLst>
                  <a:ext uri="{FF2B5EF4-FFF2-40B4-BE49-F238E27FC236}">
                    <a16:creationId xmlns:a16="http://schemas.microsoft.com/office/drawing/2014/main" id="{F99CFF02-EDC7-4654-B6AD-7A99D3409608}"/>
                  </a:ext>
                </a:extLst>
              </p:cNvPr>
              <p:cNvSpPr/>
              <p:nvPr/>
            </p:nvSpPr>
            <p:spPr>
              <a:xfrm rot="21314127">
                <a:off x="1863872" y="3409192"/>
                <a:ext cx="284480" cy="223520"/>
              </a:xfrm>
              <a:prstGeom prst="ellipse">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de-DE"/>
              </a:p>
            </p:txBody>
          </p:sp>
          <p:cxnSp>
            <p:nvCxnSpPr>
              <p:cNvPr id="117" name="Gerade Verbindung mit Pfeil 116">
                <a:extLst>
                  <a:ext uri="{FF2B5EF4-FFF2-40B4-BE49-F238E27FC236}">
                    <a16:creationId xmlns:a16="http://schemas.microsoft.com/office/drawing/2014/main" id="{998863F2-5BE2-4AB4-A1EB-1BAD6B99E1D7}"/>
                  </a:ext>
                </a:extLst>
              </p:cNvPr>
              <p:cNvCxnSpPr/>
              <p:nvPr/>
            </p:nvCxnSpPr>
            <p:spPr>
              <a:xfrm flipV="1">
                <a:off x="2015395" y="3209940"/>
                <a:ext cx="0" cy="422388"/>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sp>
            <p:nvSpPr>
              <p:cNvPr id="118" name="Parallelogramm 117">
                <a:extLst>
                  <a:ext uri="{FF2B5EF4-FFF2-40B4-BE49-F238E27FC236}">
                    <a16:creationId xmlns:a16="http://schemas.microsoft.com/office/drawing/2014/main" id="{CCAA6AC0-B6DC-46D8-87B2-EB67E2C1E48B}"/>
                  </a:ext>
                </a:extLst>
              </p:cNvPr>
              <p:cNvSpPr/>
              <p:nvPr/>
            </p:nvSpPr>
            <p:spPr>
              <a:xfrm rot="5400000" flipV="1">
                <a:off x="1825659" y="3898033"/>
                <a:ext cx="1402080" cy="340585"/>
              </a:xfrm>
              <a:prstGeom prst="parallelogram">
                <a:avLst>
                  <a:gd name="adj" fmla="val 98684"/>
                </a:avLst>
              </a:prstGeom>
              <a:solidFill>
                <a:schemeClr val="bg1">
                  <a:lumMod val="75000"/>
                </a:schemeClr>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de-DE"/>
              </a:p>
            </p:txBody>
          </p:sp>
          <p:sp>
            <p:nvSpPr>
              <p:cNvPr id="119" name="Oval 54">
                <a:extLst>
                  <a:ext uri="{FF2B5EF4-FFF2-40B4-BE49-F238E27FC236}">
                    <a16:creationId xmlns:a16="http://schemas.microsoft.com/office/drawing/2014/main" id="{C318A451-F360-40AF-8A8F-DCA58D1087D0}"/>
                  </a:ext>
                </a:extLst>
              </p:cNvPr>
              <p:cNvSpPr/>
              <p:nvPr/>
            </p:nvSpPr>
            <p:spPr>
              <a:xfrm rot="5642822">
                <a:off x="2372141" y="3927030"/>
                <a:ext cx="307929" cy="216718"/>
              </a:xfrm>
              <a:prstGeom prst="ellipse">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de-DE"/>
              </a:p>
            </p:txBody>
          </p:sp>
          <p:cxnSp>
            <p:nvCxnSpPr>
              <p:cNvPr id="120" name="Gerade Verbindung mit Pfeil 119">
                <a:extLst>
                  <a:ext uri="{FF2B5EF4-FFF2-40B4-BE49-F238E27FC236}">
                    <a16:creationId xmlns:a16="http://schemas.microsoft.com/office/drawing/2014/main" id="{C84C677E-88A3-418C-9ADE-39B0D0F66261}"/>
                  </a:ext>
                </a:extLst>
              </p:cNvPr>
              <p:cNvCxnSpPr/>
              <p:nvPr/>
            </p:nvCxnSpPr>
            <p:spPr>
              <a:xfrm flipH="1">
                <a:off x="2075865" y="4030223"/>
                <a:ext cx="274686" cy="0"/>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1" name="Gerade Verbindung mit Pfeil 120">
                <a:extLst>
                  <a:ext uri="{FF2B5EF4-FFF2-40B4-BE49-F238E27FC236}">
                    <a16:creationId xmlns:a16="http://schemas.microsoft.com/office/drawing/2014/main" id="{F3F52CA6-631D-4584-8F2E-0FF96EC32DFA}"/>
                  </a:ext>
                </a:extLst>
              </p:cNvPr>
              <p:cNvCxnSpPr/>
              <p:nvPr/>
            </p:nvCxnSpPr>
            <p:spPr>
              <a:xfrm>
                <a:off x="2427470" y="4030223"/>
                <a:ext cx="421921" cy="0"/>
              </a:xfrm>
              <a:prstGeom prst="straightConnector1">
                <a:avLst/>
              </a:prstGeom>
              <a:ln>
                <a:solidFill>
                  <a:srgbClr val="FAC090"/>
                </a:solidFill>
                <a:tailEnd type="arrow"/>
              </a:ln>
              <a:effectLst/>
            </p:spPr>
            <p:style>
              <a:lnRef idx="2">
                <a:schemeClr val="accent1"/>
              </a:lnRef>
              <a:fillRef idx="0">
                <a:schemeClr val="accent1"/>
              </a:fillRef>
              <a:effectRef idx="1">
                <a:schemeClr val="accent1"/>
              </a:effectRef>
              <a:fontRef idx="minor">
                <a:schemeClr val="tx1"/>
              </a:fontRef>
            </p:style>
          </p:cxnSp>
        </p:grpSp>
      </p:grpSp>
      <p:sp>
        <p:nvSpPr>
          <p:cNvPr id="122" name="Legende mit Linie (2) 57">
            <a:extLst>
              <a:ext uri="{FF2B5EF4-FFF2-40B4-BE49-F238E27FC236}">
                <a16:creationId xmlns:a16="http://schemas.microsoft.com/office/drawing/2014/main" id="{AF905BA8-0467-4F6C-BCA0-4ED2B2BA81CC}"/>
              </a:ext>
            </a:extLst>
          </p:cNvPr>
          <p:cNvSpPr/>
          <p:nvPr/>
        </p:nvSpPr>
        <p:spPr>
          <a:xfrm>
            <a:off x="3027293" y="4102546"/>
            <a:ext cx="1942036" cy="447040"/>
          </a:xfrm>
          <a:prstGeom prst="borderCallout2">
            <a:avLst>
              <a:gd name="adj1" fmla="val 60494"/>
              <a:gd name="adj2" fmla="val -165"/>
              <a:gd name="adj3" fmla="val 18750"/>
              <a:gd name="adj4" fmla="val -16667"/>
              <a:gd name="adj5" fmla="val -202667"/>
              <a:gd name="adj6" fmla="val -65885"/>
            </a:avLst>
          </a:prstGeom>
          <a:solidFill>
            <a:schemeClr val="tx2">
              <a:lumMod val="20000"/>
              <a:lumOff val="80000"/>
            </a:schemeClr>
          </a:solidFill>
          <a:ln w="19050"/>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de-DE" dirty="0">
                <a:solidFill>
                  <a:srgbClr val="000000"/>
                </a:solidFill>
              </a:rPr>
              <a:t>Interaktionsstelle  </a:t>
            </a:r>
          </a:p>
        </p:txBody>
      </p:sp>
      <p:sp>
        <p:nvSpPr>
          <p:cNvPr id="123" name="Legende mit Linie (2) 58">
            <a:extLst>
              <a:ext uri="{FF2B5EF4-FFF2-40B4-BE49-F238E27FC236}">
                <a16:creationId xmlns:a16="http://schemas.microsoft.com/office/drawing/2014/main" id="{3801C02E-C331-4F3F-B0A6-52C7BCC6D5D0}"/>
              </a:ext>
            </a:extLst>
          </p:cNvPr>
          <p:cNvSpPr/>
          <p:nvPr/>
        </p:nvSpPr>
        <p:spPr>
          <a:xfrm>
            <a:off x="2021194" y="4766544"/>
            <a:ext cx="5945358" cy="447040"/>
          </a:xfrm>
          <a:prstGeom prst="borderCallout2">
            <a:avLst>
              <a:gd name="adj1" fmla="val 47971"/>
              <a:gd name="adj2" fmla="val -329"/>
              <a:gd name="adj3" fmla="val -10471"/>
              <a:gd name="adj4" fmla="val -5681"/>
              <a:gd name="adj5" fmla="val -217370"/>
              <a:gd name="adj6" fmla="val -6438"/>
            </a:avLst>
          </a:prstGeom>
          <a:solidFill>
            <a:schemeClr val="accent6">
              <a:lumMod val="20000"/>
              <a:lumOff val="80000"/>
            </a:schemeClr>
          </a:solidFill>
          <a:ln w="19050">
            <a:solidFill>
              <a:srgbClr val="FAC090"/>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de-DE" dirty="0">
                <a:solidFill>
                  <a:schemeClr val="tx1"/>
                </a:solidFill>
              </a:rPr>
              <a:t>Schnitt</a:t>
            </a:r>
          </a:p>
        </p:txBody>
      </p:sp>
      <p:sp>
        <p:nvSpPr>
          <p:cNvPr id="125" name="Rechteck 124">
            <a:extLst>
              <a:ext uri="{FF2B5EF4-FFF2-40B4-BE49-F238E27FC236}">
                <a16:creationId xmlns:a16="http://schemas.microsoft.com/office/drawing/2014/main" id="{778E735C-F924-4A07-807F-47BE1E78302A}"/>
              </a:ext>
            </a:extLst>
          </p:cNvPr>
          <p:cNvSpPr/>
          <p:nvPr/>
        </p:nvSpPr>
        <p:spPr>
          <a:xfrm>
            <a:off x="4557872" y="1147309"/>
            <a:ext cx="3408680" cy="2731162"/>
          </a:xfrm>
          <a:prstGeom prst="rect">
            <a:avLst/>
          </a:prstGeom>
          <a:noFill/>
          <a:ln/>
          <a:effectLst/>
        </p:spPr>
        <p:style>
          <a:lnRef idx="1">
            <a:schemeClr val="accent1"/>
          </a:lnRef>
          <a:fillRef idx="3">
            <a:schemeClr val="accent1"/>
          </a:fillRef>
          <a:effectRef idx="2">
            <a:schemeClr val="accent1"/>
          </a:effectRef>
          <a:fontRef idx="minor">
            <a:schemeClr val="lt1"/>
          </a:fontRef>
        </p:style>
        <p:txBody>
          <a:bodyPr>
            <a:normAutofit/>
          </a:bodyPr>
          <a:lstStyle/>
          <a:p>
            <a:r>
              <a:rPr lang="de-DE" dirty="0">
                <a:solidFill>
                  <a:schemeClr val="tx2">
                    <a:lumMod val="60000"/>
                    <a:lumOff val="40000"/>
                  </a:schemeClr>
                </a:solidFill>
              </a:rPr>
              <a:t>Schnitte dienen der ...</a:t>
            </a:r>
          </a:p>
          <a:p>
            <a:pPr marL="285750" indent="-285750">
              <a:buFont typeface="Arial"/>
              <a:buChar char="•"/>
            </a:pPr>
            <a:r>
              <a:rPr lang="de-DE" dirty="0">
                <a:solidFill>
                  <a:schemeClr val="tx1"/>
                </a:solidFill>
              </a:rPr>
              <a:t>Identifikation kommunizierender Einheiten und ihrer Interaktionsstellen</a:t>
            </a:r>
          </a:p>
          <a:p>
            <a:pPr marL="285750" indent="-285750">
              <a:buFont typeface="Arial"/>
              <a:buChar char="•"/>
            </a:pPr>
            <a:r>
              <a:rPr lang="de-DE" dirty="0">
                <a:solidFill>
                  <a:schemeClr val="tx1"/>
                </a:solidFill>
              </a:rPr>
              <a:t>Zuordnung von Interaktionsstellen zueinander</a:t>
            </a:r>
          </a:p>
          <a:p>
            <a:pPr marL="285750" indent="-285750">
              <a:buFont typeface="Arial"/>
              <a:buChar char="•"/>
            </a:pPr>
            <a:r>
              <a:rPr lang="de-DE" dirty="0">
                <a:solidFill>
                  <a:schemeClr val="tx1"/>
                </a:solidFill>
              </a:rPr>
              <a:t>Definition des inhaltlichen und zeitlichen Zusammenhangs zwischen Interaktionen</a:t>
            </a:r>
          </a:p>
        </p:txBody>
      </p:sp>
    </p:spTree>
    <p:extLst>
      <p:ext uri="{BB962C8B-B14F-4D97-AF65-F5344CB8AC3E}">
        <p14:creationId xmlns:p14="http://schemas.microsoft.com/office/powerpoint/2010/main" val="38843815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E6317D-BCCB-496A-B141-6E12071FFB8B}"/>
              </a:ext>
            </a:extLst>
          </p:cNvPr>
          <p:cNvSpPr>
            <a:spLocks noGrp="1"/>
          </p:cNvSpPr>
          <p:nvPr>
            <p:ph type="title"/>
          </p:nvPr>
        </p:nvSpPr>
        <p:spPr/>
        <p:txBody>
          <a:bodyPr/>
          <a:lstStyle/>
          <a:p>
            <a:r>
              <a:rPr lang="de-DE" dirty="0"/>
              <a:t>Kapitel 6</a:t>
            </a:r>
            <a:endParaRPr lang="en-US" dirty="0"/>
          </a:p>
        </p:txBody>
      </p:sp>
      <p:sp>
        <p:nvSpPr>
          <p:cNvPr id="3" name="Textplatzhalter 2">
            <a:extLst>
              <a:ext uri="{FF2B5EF4-FFF2-40B4-BE49-F238E27FC236}">
                <a16:creationId xmlns:a16="http://schemas.microsoft.com/office/drawing/2014/main" id="{E5E0ADB8-032E-4DAD-B9F9-15AC8100E925}"/>
              </a:ext>
            </a:extLst>
          </p:cNvPr>
          <p:cNvSpPr>
            <a:spLocks noGrp="1"/>
          </p:cNvSpPr>
          <p:nvPr>
            <p:ph type="body" idx="1"/>
          </p:nvPr>
        </p:nvSpPr>
        <p:spPr/>
        <p:txBody>
          <a:bodyPr/>
          <a:lstStyle/>
          <a:p>
            <a:r>
              <a:rPr lang="de-DE" dirty="0"/>
              <a:t>Anwendungsschicht</a:t>
            </a:r>
            <a:endParaRPr lang="en-US" dirty="0"/>
          </a:p>
        </p:txBody>
      </p:sp>
      <p:sp>
        <p:nvSpPr>
          <p:cNvPr id="4" name="Fußzeilenplatzhalter 3">
            <a:extLst>
              <a:ext uri="{FF2B5EF4-FFF2-40B4-BE49-F238E27FC236}">
                <a16:creationId xmlns:a16="http://schemas.microsoft.com/office/drawing/2014/main" id="{B8FB5F2A-1532-4971-BCDB-3065C3640386}"/>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AD95AA50-B182-45B6-8C96-CC54FBAD75EF}"/>
              </a:ext>
            </a:extLst>
          </p:cNvPr>
          <p:cNvSpPr>
            <a:spLocks noGrp="1"/>
          </p:cNvSpPr>
          <p:nvPr>
            <p:ph type="sldNum" sz="quarter" idx="12"/>
          </p:nvPr>
        </p:nvSpPr>
        <p:spPr/>
        <p:txBody>
          <a:bodyPr/>
          <a:lstStyle/>
          <a:p>
            <a:fld id="{62E63B0E-122E-4112-8AEA-022338C1FEFA}" type="slidenum">
              <a:rPr lang="de-DE" smtClean="0"/>
              <a:t>50</a:t>
            </a:fld>
            <a:endParaRPr lang="de-DE"/>
          </a:p>
        </p:txBody>
      </p:sp>
    </p:spTree>
    <p:extLst>
      <p:ext uri="{BB962C8B-B14F-4D97-AF65-F5344CB8AC3E}">
        <p14:creationId xmlns:p14="http://schemas.microsoft.com/office/powerpoint/2010/main" val="39078950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235DC3-6B3D-48D6-9573-883BF3B8FC37}"/>
              </a:ext>
            </a:extLst>
          </p:cNvPr>
          <p:cNvSpPr>
            <a:spLocks noGrp="1"/>
          </p:cNvSpPr>
          <p:nvPr>
            <p:ph type="title"/>
          </p:nvPr>
        </p:nvSpPr>
        <p:spPr>
          <a:xfrm>
            <a:off x="628650" y="365127"/>
            <a:ext cx="7886700" cy="663258"/>
          </a:xfrm>
        </p:spPr>
        <p:txBody>
          <a:bodyPr>
            <a:normAutofit/>
          </a:bodyPr>
          <a:lstStyle/>
          <a:p>
            <a:r>
              <a:rPr lang="de-DE" sz="3200" dirty="0"/>
              <a:t>Aufgabe 12-4: E-Mail</a:t>
            </a:r>
            <a:endParaRPr lang="en-US" sz="3200" dirty="0"/>
          </a:p>
        </p:txBody>
      </p:sp>
      <p:sp>
        <p:nvSpPr>
          <p:cNvPr id="3" name="Fußzeilenplatzhalter 2">
            <a:extLst>
              <a:ext uri="{FF2B5EF4-FFF2-40B4-BE49-F238E27FC236}">
                <a16:creationId xmlns:a16="http://schemas.microsoft.com/office/drawing/2014/main" id="{4769321B-4955-4C83-8F60-D6F5B6257B1D}"/>
              </a:ext>
            </a:extLst>
          </p:cNvPr>
          <p:cNvSpPr>
            <a:spLocks noGrp="1"/>
          </p:cNvSpPr>
          <p:nvPr>
            <p:ph type="ftr" sz="quarter" idx="11"/>
          </p:nvPr>
        </p:nvSpPr>
        <p:spPr/>
        <p:txBody>
          <a:bodyPr/>
          <a:lstStyle/>
          <a:p>
            <a:r>
              <a:rPr lang="de-DE"/>
              <a:t>Rechnernetze und verteilte Systeme                (Prof. Dr. D. Kranzlmüller)</a:t>
            </a:r>
          </a:p>
        </p:txBody>
      </p:sp>
      <p:sp>
        <p:nvSpPr>
          <p:cNvPr id="4" name="Foliennummernplatzhalter 3">
            <a:extLst>
              <a:ext uri="{FF2B5EF4-FFF2-40B4-BE49-F238E27FC236}">
                <a16:creationId xmlns:a16="http://schemas.microsoft.com/office/drawing/2014/main" id="{B99198EC-27DE-4FD2-93E9-7077791B7185}"/>
              </a:ext>
            </a:extLst>
          </p:cNvPr>
          <p:cNvSpPr>
            <a:spLocks noGrp="1"/>
          </p:cNvSpPr>
          <p:nvPr>
            <p:ph type="sldNum" sz="quarter" idx="12"/>
          </p:nvPr>
        </p:nvSpPr>
        <p:spPr/>
        <p:txBody>
          <a:bodyPr/>
          <a:lstStyle/>
          <a:p>
            <a:fld id="{62E63B0E-122E-4112-8AEA-022338C1FEFA}" type="slidenum">
              <a:rPr lang="de-DE" smtClean="0"/>
              <a:t>51</a:t>
            </a:fld>
            <a:endParaRPr lang="de-DE"/>
          </a:p>
        </p:txBody>
      </p:sp>
      <p:grpSp>
        <p:nvGrpSpPr>
          <p:cNvPr id="26" name="Gruppieren 25">
            <a:extLst>
              <a:ext uri="{FF2B5EF4-FFF2-40B4-BE49-F238E27FC236}">
                <a16:creationId xmlns:a16="http://schemas.microsoft.com/office/drawing/2014/main" id="{B13BA387-C818-42C2-9EF6-14B4AB86E0EC}"/>
              </a:ext>
            </a:extLst>
          </p:cNvPr>
          <p:cNvGrpSpPr/>
          <p:nvPr/>
        </p:nvGrpSpPr>
        <p:grpSpPr>
          <a:xfrm>
            <a:off x="744920" y="1239394"/>
            <a:ext cx="7179223" cy="2700827"/>
            <a:chOff x="744920" y="1523174"/>
            <a:chExt cx="7179223" cy="2700827"/>
          </a:xfrm>
        </p:grpSpPr>
        <p:sp>
          <p:nvSpPr>
            <p:cNvPr id="5" name="Rechteck: abgerundete Ecken 4">
              <a:extLst>
                <a:ext uri="{FF2B5EF4-FFF2-40B4-BE49-F238E27FC236}">
                  <a16:creationId xmlns:a16="http://schemas.microsoft.com/office/drawing/2014/main" id="{D83C6FC8-4AAB-4BC7-A8FF-86D1DC35B779}"/>
                </a:ext>
              </a:extLst>
            </p:cNvPr>
            <p:cNvSpPr/>
            <p:nvPr/>
          </p:nvSpPr>
          <p:spPr>
            <a:xfrm>
              <a:off x="938048" y="1939159"/>
              <a:ext cx="1615966" cy="512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User Agent</a:t>
              </a:r>
              <a:endParaRPr lang="en-US" dirty="0"/>
            </a:p>
          </p:txBody>
        </p:sp>
        <p:sp>
          <p:nvSpPr>
            <p:cNvPr id="6" name="Rechteck: abgerundete Ecken 5">
              <a:extLst>
                <a:ext uri="{FF2B5EF4-FFF2-40B4-BE49-F238E27FC236}">
                  <a16:creationId xmlns:a16="http://schemas.microsoft.com/office/drawing/2014/main" id="{1B606B2B-5277-4F0A-A9A2-0DDC9ADD11F1}"/>
                </a:ext>
              </a:extLst>
            </p:cNvPr>
            <p:cNvSpPr/>
            <p:nvPr/>
          </p:nvSpPr>
          <p:spPr>
            <a:xfrm>
              <a:off x="6115050" y="1939158"/>
              <a:ext cx="1615966" cy="512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User Agent</a:t>
              </a:r>
              <a:endParaRPr lang="en-US" dirty="0"/>
            </a:p>
          </p:txBody>
        </p:sp>
        <p:sp>
          <p:nvSpPr>
            <p:cNvPr id="7" name="Rechteck 6">
              <a:extLst>
                <a:ext uri="{FF2B5EF4-FFF2-40B4-BE49-F238E27FC236}">
                  <a16:creationId xmlns:a16="http://schemas.microsoft.com/office/drawing/2014/main" id="{C869A4EF-E361-4DD5-B595-6ABC5861142E}"/>
                </a:ext>
              </a:extLst>
            </p:cNvPr>
            <p:cNvSpPr/>
            <p:nvPr/>
          </p:nvSpPr>
          <p:spPr>
            <a:xfrm>
              <a:off x="744920" y="3429000"/>
              <a:ext cx="2002221" cy="583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Mail Server</a:t>
              </a:r>
            </a:p>
            <a:p>
              <a:pPr algn="ctr"/>
              <a:r>
                <a:rPr lang="de-DE" dirty="0"/>
                <a:t>des Senders</a:t>
              </a:r>
              <a:endParaRPr lang="en-US" dirty="0"/>
            </a:p>
          </p:txBody>
        </p:sp>
        <p:sp>
          <p:nvSpPr>
            <p:cNvPr id="8" name="Rechteck 7">
              <a:extLst>
                <a:ext uri="{FF2B5EF4-FFF2-40B4-BE49-F238E27FC236}">
                  <a16:creationId xmlns:a16="http://schemas.microsoft.com/office/drawing/2014/main" id="{04B38F30-F322-419B-A73B-84B20516DE39}"/>
                </a:ext>
              </a:extLst>
            </p:cNvPr>
            <p:cNvSpPr/>
            <p:nvPr/>
          </p:nvSpPr>
          <p:spPr>
            <a:xfrm>
              <a:off x="5921922" y="3441118"/>
              <a:ext cx="2002221" cy="583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Mail Server</a:t>
              </a:r>
            </a:p>
            <a:p>
              <a:pPr algn="ctr"/>
              <a:r>
                <a:rPr lang="de-DE" dirty="0"/>
                <a:t>des Empfängers</a:t>
              </a:r>
              <a:endParaRPr lang="en-US" dirty="0"/>
            </a:p>
          </p:txBody>
        </p:sp>
        <p:cxnSp>
          <p:nvCxnSpPr>
            <p:cNvPr id="11" name="Gerade Verbindung mit Pfeil 10">
              <a:extLst>
                <a:ext uri="{FF2B5EF4-FFF2-40B4-BE49-F238E27FC236}">
                  <a16:creationId xmlns:a16="http://schemas.microsoft.com/office/drawing/2014/main" id="{DE29EE57-0881-4D4B-AF8A-B3714A40C62C}"/>
                </a:ext>
              </a:extLst>
            </p:cNvPr>
            <p:cNvCxnSpPr>
              <a:cxnSpLocks/>
              <a:stCxn id="5" idx="2"/>
              <a:endCxn id="7" idx="0"/>
            </p:cNvCxnSpPr>
            <p:nvPr/>
          </p:nvCxnSpPr>
          <p:spPr>
            <a:xfrm>
              <a:off x="1746031" y="2451538"/>
              <a:ext cx="0" cy="9774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E866A6B2-A473-4062-A4DC-DE78DF370564}"/>
                </a:ext>
              </a:extLst>
            </p:cNvPr>
            <p:cNvCxnSpPr>
              <a:cxnSpLocks/>
              <a:stCxn id="7" idx="3"/>
              <a:endCxn id="8" idx="1"/>
            </p:cNvCxnSpPr>
            <p:nvPr/>
          </p:nvCxnSpPr>
          <p:spPr>
            <a:xfrm>
              <a:off x="2747141" y="3720662"/>
              <a:ext cx="3174781" cy="1211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FA92D63D-41F8-4759-8EDA-4BAAABBAA136}"/>
                </a:ext>
              </a:extLst>
            </p:cNvPr>
            <p:cNvCxnSpPr>
              <a:cxnSpLocks/>
              <a:stCxn id="8" idx="0"/>
              <a:endCxn id="6" idx="2"/>
            </p:cNvCxnSpPr>
            <p:nvPr/>
          </p:nvCxnSpPr>
          <p:spPr>
            <a:xfrm flipV="1">
              <a:off x="6923033" y="2451537"/>
              <a:ext cx="0" cy="98958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DA242B2D-F2F5-46BD-BBBF-3CC59899B3E5}"/>
                </a:ext>
              </a:extLst>
            </p:cNvPr>
            <p:cNvSpPr txBox="1"/>
            <p:nvPr/>
          </p:nvSpPr>
          <p:spPr>
            <a:xfrm>
              <a:off x="1746030" y="2946327"/>
              <a:ext cx="359394" cy="369332"/>
            </a:xfrm>
            <a:prstGeom prst="rect">
              <a:avLst/>
            </a:prstGeom>
            <a:noFill/>
          </p:spPr>
          <p:txBody>
            <a:bodyPr wrap="none" rtlCol="0">
              <a:spAutoFit/>
            </a:bodyPr>
            <a:lstStyle/>
            <a:p>
              <a:r>
                <a:rPr lang="de-DE" dirty="0"/>
                <a:t>1.</a:t>
              </a:r>
              <a:endParaRPr lang="en-US" dirty="0"/>
            </a:p>
          </p:txBody>
        </p:sp>
        <p:sp>
          <p:nvSpPr>
            <p:cNvPr id="22" name="Textfeld 21">
              <a:extLst>
                <a:ext uri="{FF2B5EF4-FFF2-40B4-BE49-F238E27FC236}">
                  <a16:creationId xmlns:a16="http://schemas.microsoft.com/office/drawing/2014/main" id="{D992F661-FA2F-4EC9-B7CF-45628B367674}"/>
                </a:ext>
              </a:extLst>
            </p:cNvPr>
            <p:cNvSpPr txBox="1"/>
            <p:nvPr/>
          </p:nvSpPr>
          <p:spPr>
            <a:xfrm>
              <a:off x="4303986" y="3854669"/>
              <a:ext cx="359394" cy="369332"/>
            </a:xfrm>
            <a:prstGeom prst="rect">
              <a:avLst/>
            </a:prstGeom>
            <a:noFill/>
          </p:spPr>
          <p:txBody>
            <a:bodyPr wrap="none" rtlCol="0">
              <a:spAutoFit/>
            </a:bodyPr>
            <a:lstStyle/>
            <a:p>
              <a:r>
                <a:rPr lang="de-DE" dirty="0"/>
                <a:t>2.</a:t>
              </a:r>
              <a:endParaRPr lang="en-US" dirty="0"/>
            </a:p>
          </p:txBody>
        </p:sp>
        <p:sp>
          <p:nvSpPr>
            <p:cNvPr id="23" name="Textfeld 22">
              <a:extLst>
                <a:ext uri="{FF2B5EF4-FFF2-40B4-BE49-F238E27FC236}">
                  <a16:creationId xmlns:a16="http://schemas.microsoft.com/office/drawing/2014/main" id="{E553EFC2-6DEE-4ADE-A0BA-501F15E51897}"/>
                </a:ext>
              </a:extLst>
            </p:cNvPr>
            <p:cNvSpPr txBox="1"/>
            <p:nvPr/>
          </p:nvSpPr>
          <p:spPr>
            <a:xfrm>
              <a:off x="6967631" y="2946327"/>
              <a:ext cx="359394" cy="369332"/>
            </a:xfrm>
            <a:prstGeom prst="rect">
              <a:avLst/>
            </a:prstGeom>
            <a:noFill/>
          </p:spPr>
          <p:txBody>
            <a:bodyPr wrap="none" rtlCol="0">
              <a:spAutoFit/>
            </a:bodyPr>
            <a:lstStyle/>
            <a:p>
              <a:r>
                <a:rPr lang="de-DE" dirty="0"/>
                <a:t>3.</a:t>
              </a:r>
              <a:endParaRPr lang="en-US" dirty="0"/>
            </a:p>
          </p:txBody>
        </p:sp>
        <p:sp>
          <p:nvSpPr>
            <p:cNvPr id="24" name="Textfeld 23">
              <a:extLst>
                <a:ext uri="{FF2B5EF4-FFF2-40B4-BE49-F238E27FC236}">
                  <a16:creationId xmlns:a16="http://schemas.microsoft.com/office/drawing/2014/main" id="{372AC7B2-B621-4947-8127-27914FF72407}"/>
                </a:ext>
              </a:extLst>
            </p:cNvPr>
            <p:cNvSpPr txBox="1"/>
            <p:nvPr/>
          </p:nvSpPr>
          <p:spPr>
            <a:xfrm>
              <a:off x="1323478" y="1523174"/>
              <a:ext cx="845103" cy="369332"/>
            </a:xfrm>
            <a:prstGeom prst="rect">
              <a:avLst/>
            </a:prstGeom>
            <a:noFill/>
          </p:spPr>
          <p:txBody>
            <a:bodyPr wrap="none" rtlCol="0">
              <a:spAutoFit/>
            </a:bodyPr>
            <a:lstStyle/>
            <a:p>
              <a:r>
                <a:rPr lang="de-DE" dirty="0"/>
                <a:t>Sender</a:t>
              </a:r>
              <a:endParaRPr lang="en-US" dirty="0"/>
            </a:p>
          </p:txBody>
        </p:sp>
      </p:grpSp>
      <p:sp>
        <p:nvSpPr>
          <p:cNvPr id="25" name="Textfeld 24">
            <a:extLst>
              <a:ext uri="{FF2B5EF4-FFF2-40B4-BE49-F238E27FC236}">
                <a16:creationId xmlns:a16="http://schemas.microsoft.com/office/drawing/2014/main" id="{3AA314A7-546E-40AD-BB39-B6102E4B4E7F}"/>
              </a:ext>
            </a:extLst>
          </p:cNvPr>
          <p:cNvSpPr txBox="1"/>
          <p:nvPr/>
        </p:nvSpPr>
        <p:spPr>
          <a:xfrm>
            <a:off x="6366505" y="1241861"/>
            <a:ext cx="1202252" cy="369332"/>
          </a:xfrm>
          <a:prstGeom prst="rect">
            <a:avLst/>
          </a:prstGeom>
          <a:noFill/>
        </p:spPr>
        <p:txBody>
          <a:bodyPr wrap="none" rtlCol="0">
            <a:spAutoFit/>
          </a:bodyPr>
          <a:lstStyle/>
          <a:p>
            <a:r>
              <a:rPr lang="de-DE" dirty="0"/>
              <a:t>Empfänger</a:t>
            </a:r>
            <a:endParaRPr lang="en-US" dirty="0"/>
          </a:p>
        </p:txBody>
      </p:sp>
      <p:sp>
        <p:nvSpPr>
          <p:cNvPr id="27" name="Textfeld 26">
            <a:extLst>
              <a:ext uri="{FF2B5EF4-FFF2-40B4-BE49-F238E27FC236}">
                <a16:creationId xmlns:a16="http://schemas.microsoft.com/office/drawing/2014/main" id="{F0B66E45-3391-4131-B251-162068FA9331}"/>
              </a:ext>
            </a:extLst>
          </p:cNvPr>
          <p:cNvSpPr txBox="1"/>
          <p:nvPr/>
        </p:nvSpPr>
        <p:spPr>
          <a:xfrm>
            <a:off x="750833" y="4226259"/>
            <a:ext cx="7173310" cy="2031325"/>
          </a:xfrm>
          <a:prstGeom prst="rect">
            <a:avLst/>
          </a:prstGeom>
          <a:noFill/>
        </p:spPr>
        <p:txBody>
          <a:bodyPr wrap="square" rtlCol="0">
            <a:spAutoFit/>
          </a:bodyPr>
          <a:lstStyle/>
          <a:p>
            <a:pPr marL="342900" indent="-342900">
              <a:buFont typeface="+mj-lt"/>
              <a:buAutoNum type="alphaLcParenR"/>
            </a:pPr>
            <a:r>
              <a:rPr lang="de-DE" dirty="0"/>
              <a:t>Welche Protokolle der Anwendungsschicht können auf den drei eingezeichneten Übertragungswegen eingesetzt werden?</a:t>
            </a:r>
          </a:p>
          <a:p>
            <a:pPr marL="342900" indent="-342900">
              <a:buFont typeface="+mj-lt"/>
              <a:buAutoNum type="alphaLcParenR"/>
            </a:pPr>
            <a:r>
              <a:rPr lang="de-DE" dirty="0"/>
              <a:t>Welche dargestellten Systeme sind Teil des </a:t>
            </a:r>
            <a:r>
              <a:rPr lang="de-DE" i="1" dirty="0"/>
              <a:t>Message Transfer Systems</a:t>
            </a:r>
            <a:r>
              <a:rPr lang="de-DE" dirty="0"/>
              <a:t>?</a:t>
            </a:r>
          </a:p>
          <a:p>
            <a:pPr marL="342900" indent="-342900">
              <a:buFont typeface="+mj-lt"/>
              <a:buAutoNum type="alphaLcParenR"/>
            </a:pPr>
            <a:r>
              <a:rPr lang="de-DE" dirty="0"/>
              <a:t>Internet E-Mail ist empfindlich gegenüber dem Dienstgüteparameter „Datenverlust“ des Transportnetzes. Gibt es allgemeine Dienstgüteparameter, gegen die E-Mail unempfindlich ist?</a:t>
            </a:r>
          </a:p>
          <a:p>
            <a:endParaRPr lang="en-US" dirty="0"/>
          </a:p>
        </p:txBody>
      </p:sp>
    </p:spTree>
    <p:extLst>
      <p:ext uri="{BB962C8B-B14F-4D97-AF65-F5344CB8AC3E}">
        <p14:creationId xmlns:p14="http://schemas.microsoft.com/office/powerpoint/2010/main" val="15366542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Message Handling Systeme: Rollen</a:t>
            </a:r>
          </a:p>
        </p:txBody>
      </p:sp>
      <p:sp>
        <p:nvSpPr>
          <p:cNvPr id="3" name="Footer Placeholder 2"/>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t>52</a:t>
            </a:fld>
            <a:endParaRPr lang="de-DE"/>
          </a:p>
        </p:txBody>
      </p:sp>
      <p:sp>
        <p:nvSpPr>
          <p:cNvPr id="5" name="Abgerundetes Rechteck 16"/>
          <p:cNvSpPr/>
          <p:nvPr/>
        </p:nvSpPr>
        <p:spPr>
          <a:xfrm>
            <a:off x="909984" y="2504912"/>
            <a:ext cx="5997818" cy="3399310"/>
          </a:xfrm>
          <a:prstGeom prst="roundRect">
            <a:avLst>
              <a:gd name="adj" fmla="val 14795"/>
            </a:avLst>
          </a:prstGeom>
          <a:solidFill>
            <a:srgbClr val="E2CEFF"/>
          </a:solidFill>
          <a:ln>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Abgerundetes Rechteck 19"/>
          <p:cNvSpPr/>
          <p:nvPr/>
        </p:nvSpPr>
        <p:spPr>
          <a:xfrm>
            <a:off x="1772086" y="3431560"/>
            <a:ext cx="4926650" cy="2311400"/>
          </a:xfrm>
          <a:prstGeom prst="roundRect">
            <a:avLst>
              <a:gd name="adj" fmla="val 18521"/>
            </a:avLst>
          </a:prstGeom>
          <a:solidFill>
            <a:srgbClr val="D1E1FF"/>
          </a:solidFill>
          <a:ln>
            <a:solidFill>
              <a:srgbClr val="83AAD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7" name="Gruppierung 92"/>
          <p:cNvGrpSpPr/>
          <p:nvPr/>
        </p:nvGrpSpPr>
        <p:grpSpPr>
          <a:xfrm>
            <a:off x="879254" y="2764750"/>
            <a:ext cx="1017490" cy="1189932"/>
            <a:chOff x="1309307" y="2380930"/>
            <a:chExt cx="1017490" cy="1189932"/>
          </a:xfrm>
        </p:grpSpPr>
        <p:sp>
          <p:nvSpPr>
            <p:cNvPr id="8" name="Textfeld 20"/>
            <p:cNvSpPr txBox="1"/>
            <p:nvPr/>
          </p:nvSpPr>
          <p:spPr>
            <a:xfrm>
              <a:off x="1309307" y="2380930"/>
              <a:ext cx="1017489" cy="369332"/>
            </a:xfrm>
            <a:prstGeom prst="rect">
              <a:avLst/>
            </a:prstGeom>
            <a:noFill/>
          </p:spPr>
          <p:txBody>
            <a:bodyPr wrap="square" rtlCol="0">
              <a:spAutoFit/>
            </a:bodyPr>
            <a:lstStyle/>
            <a:p>
              <a:r>
                <a:rPr lang="de-DE" b="1" dirty="0">
                  <a:solidFill>
                    <a:schemeClr val="accent4">
                      <a:lumMod val="75000"/>
                    </a:schemeClr>
                  </a:solidFill>
                </a:rPr>
                <a:t>MHS</a:t>
              </a:r>
            </a:p>
          </p:txBody>
        </p:sp>
        <p:sp>
          <p:nvSpPr>
            <p:cNvPr id="9" name="Textfeld 21"/>
            <p:cNvSpPr txBox="1"/>
            <p:nvPr/>
          </p:nvSpPr>
          <p:spPr>
            <a:xfrm>
              <a:off x="1309308" y="2647532"/>
              <a:ext cx="1017489" cy="923330"/>
            </a:xfrm>
            <a:prstGeom prst="rect">
              <a:avLst/>
            </a:prstGeom>
            <a:noFill/>
          </p:spPr>
          <p:txBody>
            <a:bodyPr wrap="none" rtlCol="0">
              <a:spAutoFit/>
            </a:bodyPr>
            <a:lstStyle/>
            <a:p>
              <a:r>
                <a:rPr lang="de-DE" dirty="0">
                  <a:solidFill>
                    <a:schemeClr val="accent4">
                      <a:lumMod val="75000"/>
                    </a:schemeClr>
                  </a:solidFill>
                </a:rPr>
                <a:t>Message</a:t>
              </a:r>
            </a:p>
            <a:p>
              <a:r>
                <a:rPr lang="de-DE" dirty="0">
                  <a:solidFill>
                    <a:schemeClr val="accent4">
                      <a:lumMod val="75000"/>
                    </a:schemeClr>
                  </a:solidFill>
                </a:rPr>
                <a:t>Handling</a:t>
              </a:r>
            </a:p>
            <a:p>
              <a:r>
                <a:rPr lang="de-DE" dirty="0">
                  <a:solidFill>
                    <a:schemeClr val="accent4">
                      <a:lumMod val="75000"/>
                    </a:schemeClr>
                  </a:solidFill>
                </a:rPr>
                <a:t>System</a:t>
              </a:r>
            </a:p>
          </p:txBody>
        </p:sp>
      </p:grpSp>
      <p:grpSp>
        <p:nvGrpSpPr>
          <p:cNvPr id="10" name="Gruppierung 94"/>
          <p:cNvGrpSpPr/>
          <p:nvPr/>
        </p:nvGrpSpPr>
        <p:grpSpPr>
          <a:xfrm>
            <a:off x="1741357" y="3702412"/>
            <a:ext cx="1017490" cy="1189932"/>
            <a:chOff x="2171410" y="3318592"/>
            <a:chExt cx="1017490" cy="1189932"/>
          </a:xfrm>
        </p:grpSpPr>
        <p:sp>
          <p:nvSpPr>
            <p:cNvPr id="11" name="Textfeld 22"/>
            <p:cNvSpPr txBox="1"/>
            <p:nvPr/>
          </p:nvSpPr>
          <p:spPr>
            <a:xfrm>
              <a:off x="2171410" y="3318592"/>
              <a:ext cx="1017489" cy="369332"/>
            </a:xfrm>
            <a:prstGeom prst="rect">
              <a:avLst/>
            </a:prstGeom>
            <a:noFill/>
          </p:spPr>
          <p:txBody>
            <a:bodyPr wrap="square" rtlCol="0">
              <a:spAutoFit/>
            </a:bodyPr>
            <a:lstStyle/>
            <a:p>
              <a:r>
                <a:rPr lang="de-DE" b="1" dirty="0">
                  <a:solidFill>
                    <a:srgbClr val="3366FF"/>
                  </a:solidFill>
                </a:rPr>
                <a:t>MTS</a:t>
              </a:r>
            </a:p>
          </p:txBody>
        </p:sp>
        <p:sp>
          <p:nvSpPr>
            <p:cNvPr id="12" name="Textfeld 23"/>
            <p:cNvSpPr txBox="1"/>
            <p:nvPr/>
          </p:nvSpPr>
          <p:spPr>
            <a:xfrm>
              <a:off x="2171411" y="3585194"/>
              <a:ext cx="1017489" cy="923330"/>
            </a:xfrm>
            <a:prstGeom prst="rect">
              <a:avLst/>
            </a:prstGeom>
            <a:noFill/>
          </p:spPr>
          <p:txBody>
            <a:bodyPr wrap="none" rtlCol="0">
              <a:spAutoFit/>
            </a:bodyPr>
            <a:lstStyle/>
            <a:p>
              <a:r>
                <a:rPr lang="de-DE" dirty="0">
                  <a:solidFill>
                    <a:srgbClr val="3366FF"/>
                  </a:solidFill>
                </a:rPr>
                <a:t>Message</a:t>
              </a:r>
            </a:p>
            <a:p>
              <a:r>
                <a:rPr lang="de-DE" dirty="0">
                  <a:solidFill>
                    <a:srgbClr val="3366FF"/>
                  </a:solidFill>
                </a:rPr>
                <a:t>Transfer</a:t>
              </a:r>
            </a:p>
            <a:p>
              <a:r>
                <a:rPr lang="de-DE" dirty="0">
                  <a:solidFill>
                    <a:srgbClr val="3366FF"/>
                  </a:solidFill>
                </a:rPr>
                <a:t>System</a:t>
              </a:r>
            </a:p>
          </p:txBody>
        </p:sp>
      </p:grpSp>
      <p:sp>
        <p:nvSpPr>
          <p:cNvPr id="13" name="Rechteck 25"/>
          <p:cNvSpPr/>
          <p:nvPr/>
        </p:nvSpPr>
        <p:spPr>
          <a:xfrm>
            <a:off x="2705538" y="2785234"/>
            <a:ext cx="643895" cy="425523"/>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dirty="0">
                <a:solidFill>
                  <a:schemeClr val="tx1"/>
                </a:solidFill>
              </a:rPr>
              <a:t>UA</a:t>
            </a:r>
          </a:p>
        </p:txBody>
      </p:sp>
      <p:sp>
        <p:nvSpPr>
          <p:cNvPr id="14" name="Rechteck 30"/>
          <p:cNvSpPr/>
          <p:nvPr/>
        </p:nvSpPr>
        <p:spPr>
          <a:xfrm>
            <a:off x="4996589" y="4315551"/>
            <a:ext cx="643895" cy="425523"/>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dirty="0">
                <a:solidFill>
                  <a:schemeClr val="tx1"/>
                </a:solidFill>
              </a:rPr>
              <a:t>MTA</a:t>
            </a:r>
          </a:p>
        </p:txBody>
      </p:sp>
      <p:sp>
        <p:nvSpPr>
          <p:cNvPr id="15" name="Rechteck 31"/>
          <p:cNvSpPr/>
          <p:nvPr/>
        </p:nvSpPr>
        <p:spPr>
          <a:xfrm>
            <a:off x="3577533" y="3701091"/>
            <a:ext cx="643895" cy="425523"/>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dirty="0">
                <a:solidFill>
                  <a:schemeClr val="tx1"/>
                </a:solidFill>
              </a:rPr>
              <a:t>MTA</a:t>
            </a:r>
          </a:p>
        </p:txBody>
      </p:sp>
      <p:sp>
        <p:nvSpPr>
          <p:cNvPr id="16" name="Rechteck 32"/>
          <p:cNvSpPr/>
          <p:nvPr/>
        </p:nvSpPr>
        <p:spPr>
          <a:xfrm>
            <a:off x="3817463" y="4893474"/>
            <a:ext cx="643895" cy="425523"/>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dirty="0">
                <a:solidFill>
                  <a:schemeClr val="tx1"/>
                </a:solidFill>
              </a:rPr>
              <a:t>MTA</a:t>
            </a:r>
          </a:p>
        </p:txBody>
      </p:sp>
      <p:sp>
        <p:nvSpPr>
          <p:cNvPr id="17" name="Rechteck 33"/>
          <p:cNvSpPr/>
          <p:nvPr/>
        </p:nvSpPr>
        <p:spPr>
          <a:xfrm>
            <a:off x="2638337" y="4528312"/>
            <a:ext cx="643895" cy="425523"/>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dirty="0">
                <a:solidFill>
                  <a:schemeClr val="tx1"/>
                </a:solidFill>
              </a:rPr>
              <a:t>MTA</a:t>
            </a:r>
          </a:p>
        </p:txBody>
      </p:sp>
      <p:sp>
        <p:nvSpPr>
          <p:cNvPr id="18" name="Rechteck 34"/>
          <p:cNvSpPr/>
          <p:nvPr/>
        </p:nvSpPr>
        <p:spPr>
          <a:xfrm>
            <a:off x="5883975" y="5106235"/>
            <a:ext cx="643895" cy="425523"/>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dirty="0">
                <a:solidFill>
                  <a:schemeClr val="tx1"/>
                </a:solidFill>
              </a:rPr>
              <a:t>MTA</a:t>
            </a:r>
          </a:p>
        </p:txBody>
      </p:sp>
      <p:cxnSp>
        <p:nvCxnSpPr>
          <p:cNvPr id="19" name="Gerade Verbindung mit Pfeil 48"/>
          <p:cNvCxnSpPr>
            <a:stCxn id="13" idx="0"/>
          </p:cNvCxnSpPr>
          <p:nvPr/>
        </p:nvCxnSpPr>
        <p:spPr>
          <a:xfrm flipV="1">
            <a:off x="3027486" y="2454029"/>
            <a:ext cx="169" cy="331205"/>
          </a:xfrm>
          <a:prstGeom prst="straightConnector1">
            <a:avLst/>
          </a:prstGeom>
          <a:ln w="1905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0" name="Rechteck 53"/>
          <p:cNvSpPr/>
          <p:nvPr/>
        </p:nvSpPr>
        <p:spPr>
          <a:xfrm>
            <a:off x="5369751" y="2784047"/>
            <a:ext cx="643895" cy="425523"/>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dirty="0">
                <a:solidFill>
                  <a:schemeClr val="tx1"/>
                </a:solidFill>
              </a:rPr>
              <a:t>UA</a:t>
            </a:r>
          </a:p>
        </p:txBody>
      </p:sp>
      <p:cxnSp>
        <p:nvCxnSpPr>
          <p:cNvPr id="21" name="Gerade Verbindung mit Pfeil 60"/>
          <p:cNvCxnSpPr>
            <a:stCxn id="20" idx="0"/>
          </p:cNvCxnSpPr>
          <p:nvPr/>
        </p:nvCxnSpPr>
        <p:spPr>
          <a:xfrm flipV="1">
            <a:off x="5691699" y="2452842"/>
            <a:ext cx="169" cy="331205"/>
          </a:xfrm>
          <a:prstGeom prst="straightConnector1">
            <a:avLst/>
          </a:prstGeom>
          <a:ln w="1905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2" name="Gerade Verbindung mit Pfeil 61"/>
          <p:cNvCxnSpPr>
            <a:stCxn id="15" idx="0"/>
            <a:endCxn id="13" idx="2"/>
          </p:cNvCxnSpPr>
          <p:nvPr/>
        </p:nvCxnSpPr>
        <p:spPr>
          <a:xfrm flipH="1" flipV="1">
            <a:off x="3027486" y="3210757"/>
            <a:ext cx="871995" cy="490334"/>
          </a:xfrm>
          <a:prstGeom prst="straightConnector1">
            <a:avLst/>
          </a:prstGeom>
          <a:ln w="19050" cmpd="sng">
            <a:solidFill>
              <a:schemeClr val="bg1">
                <a:lumMod val="6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3" name="Gerade Verbindung mit Pfeil 64"/>
          <p:cNvCxnSpPr>
            <a:stCxn id="14" idx="0"/>
            <a:endCxn id="20" idx="2"/>
          </p:cNvCxnSpPr>
          <p:nvPr/>
        </p:nvCxnSpPr>
        <p:spPr>
          <a:xfrm flipV="1">
            <a:off x="5318537" y="3209570"/>
            <a:ext cx="373162" cy="1105981"/>
          </a:xfrm>
          <a:prstGeom prst="straightConnector1">
            <a:avLst/>
          </a:prstGeom>
          <a:ln w="19050" cmpd="sng">
            <a:solidFill>
              <a:schemeClr val="bg1">
                <a:lumMod val="6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4" name="Gerade Verbindung mit Pfeil 68"/>
          <p:cNvCxnSpPr>
            <a:stCxn id="18" idx="0"/>
            <a:endCxn id="14" idx="2"/>
          </p:cNvCxnSpPr>
          <p:nvPr/>
        </p:nvCxnSpPr>
        <p:spPr>
          <a:xfrm flipH="1" flipV="1">
            <a:off x="5318537" y="4741074"/>
            <a:ext cx="887386" cy="365161"/>
          </a:xfrm>
          <a:prstGeom prst="straightConnector1">
            <a:avLst/>
          </a:prstGeom>
          <a:ln w="1905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5" name="Gerade Verbindung mit Pfeil 71"/>
          <p:cNvCxnSpPr>
            <a:stCxn id="18" idx="1"/>
            <a:endCxn id="16" idx="3"/>
          </p:cNvCxnSpPr>
          <p:nvPr/>
        </p:nvCxnSpPr>
        <p:spPr>
          <a:xfrm flipH="1" flipV="1">
            <a:off x="4461358" y="5106236"/>
            <a:ext cx="1422617" cy="212761"/>
          </a:xfrm>
          <a:prstGeom prst="straightConnector1">
            <a:avLst/>
          </a:prstGeom>
          <a:ln w="1905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6" name="Gerade Verbindung mit Pfeil 75"/>
          <p:cNvCxnSpPr>
            <a:stCxn id="16" idx="0"/>
            <a:endCxn id="15" idx="2"/>
          </p:cNvCxnSpPr>
          <p:nvPr/>
        </p:nvCxnSpPr>
        <p:spPr>
          <a:xfrm flipH="1" flipV="1">
            <a:off x="3899481" y="4126614"/>
            <a:ext cx="239930" cy="766860"/>
          </a:xfrm>
          <a:prstGeom prst="straightConnector1">
            <a:avLst/>
          </a:prstGeom>
          <a:ln w="19050" cmpd="sng">
            <a:solidFill>
              <a:schemeClr val="bg1">
                <a:lumMod val="6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7" name="Gerade Verbindung mit Pfeil 78"/>
          <p:cNvCxnSpPr>
            <a:stCxn id="16" idx="1"/>
            <a:endCxn id="17" idx="3"/>
          </p:cNvCxnSpPr>
          <p:nvPr/>
        </p:nvCxnSpPr>
        <p:spPr>
          <a:xfrm flipH="1" flipV="1">
            <a:off x="3282232" y="4741074"/>
            <a:ext cx="535231" cy="365162"/>
          </a:xfrm>
          <a:prstGeom prst="straightConnector1">
            <a:avLst/>
          </a:prstGeom>
          <a:ln w="1905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8" name="Gerade Verbindung mit Pfeil 81"/>
          <p:cNvCxnSpPr>
            <a:stCxn id="17" idx="0"/>
          </p:cNvCxnSpPr>
          <p:nvPr/>
        </p:nvCxnSpPr>
        <p:spPr>
          <a:xfrm flipV="1">
            <a:off x="2960285" y="3865948"/>
            <a:ext cx="617248" cy="662364"/>
          </a:xfrm>
          <a:prstGeom prst="straightConnector1">
            <a:avLst/>
          </a:prstGeom>
          <a:ln w="1905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9" name="Gerade Verbindung mit Pfeil 84"/>
          <p:cNvCxnSpPr>
            <a:stCxn id="15" idx="3"/>
            <a:endCxn id="14" idx="1"/>
          </p:cNvCxnSpPr>
          <p:nvPr/>
        </p:nvCxnSpPr>
        <p:spPr>
          <a:xfrm>
            <a:off x="4221428" y="3913853"/>
            <a:ext cx="775161" cy="614460"/>
          </a:xfrm>
          <a:prstGeom prst="straightConnector1">
            <a:avLst/>
          </a:prstGeom>
          <a:ln w="1905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0" name="Gerade Verbindung mit Pfeil 87"/>
          <p:cNvCxnSpPr>
            <a:stCxn id="16" idx="3"/>
            <a:endCxn id="14" idx="2"/>
          </p:cNvCxnSpPr>
          <p:nvPr/>
        </p:nvCxnSpPr>
        <p:spPr>
          <a:xfrm flipV="1">
            <a:off x="4461358" y="4741074"/>
            <a:ext cx="857179" cy="365162"/>
          </a:xfrm>
          <a:prstGeom prst="straightConnector1">
            <a:avLst/>
          </a:prstGeom>
          <a:ln w="19050" cmpd="sng">
            <a:solidFill>
              <a:schemeClr val="bg1">
                <a:lumMod val="6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nvGrpSpPr>
          <p:cNvPr id="31" name="Gruppierung 97"/>
          <p:cNvGrpSpPr/>
          <p:nvPr/>
        </p:nvGrpSpPr>
        <p:grpSpPr>
          <a:xfrm>
            <a:off x="2626887" y="1223317"/>
            <a:ext cx="804126" cy="1229525"/>
            <a:chOff x="3056940" y="839497"/>
            <a:chExt cx="804126" cy="1229525"/>
          </a:xfrm>
        </p:grpSpPr>
        <p:sp>
          <p:nvSpPr>
            <p:cNvPr id="32" name="Textfeld 47"/>
            <p:cNvSpPr txBox="1"/>
            <p:nvPr/>
          </p:nvSpPr>
          <p:spPr>
            <a:xfrm>
              <a:off x="3056940" y="839497"/>
              <a:ext cx="804126" cy="369332"/>
            </a:xfrm>
            <a:prstGeom prst="rect">
              <a:avLst/>
            </a:prstGeom>
            <a:noFill/>
          </p:spPr>
          <p:txBody>
            <a:bodyPr wrap="none" rtlCol="0">
              <a:spAutoFit/>
            </a:bodyPr>
            <a:lstStyle/>
            <a:p>
              <a:r>
                <a:rPr lang="de-DE" dirty="0"/>
                <a:t>User A</a:t>
              </a:r>
            </a:p>
          </p:txBody>
        </p:sp>
        <p:pic>
          <p:nvPicPr>
            <p:cNvPr id="33" name="Bild 95"/>
            <p:cNvPicPr>
              <a:picLocks noChangeAspect="1"/>
            </p:cNvPicPr>
            <p:nvPr/>
          </p:nvPicPr>
          <p:blipFill>
            <a:blip r:embed="rId3"/>
            <a:stretch>
              <a:fillRect/>
            </a:stretch>
          </p:blipFill>
          <p:spPr>
            <a:xfrm>
              <a:off x="3124420" y="1206693"/>
              <a:ext cx="669167" cy="862329"/>
            </a:xfrm>
            <a:prstGeom prst="rect">
              <a:avLst/>
            </a:prstGeom>
          </p:spPr>
        </p:pic>
      </p:grpSp>
      <p:grpSp>
        <p:nvGrpSpPr>
          <p:cNvPr id="34" name="Gruppierung 98"/>
          <p:cNvGrpSpPr/>
          <p:nvPr/>
        </p:nvGrpSpPr>
        <p:grpSpPr>
          <a:xfrm>
            <a:off x="5291100" y="1222130"/>
            <a:ext cx="804126" cy="1230712"/>
            <a:chOff x="5721153" y="838310"/>
            <a:chExt cx="804126" cy="1230712"/>
          </a:xfrm>
        </p:grpSpPr>
        <p:sp>
          <p:nvSpPr>
            <p:cNvPr id="35" name="Textfeld 59"/>
            <p:cNvSpPr txBox="1"/>
            <p:nvPr/>
          </p:nvSpPr>
          <p:spPr>
            <a:xfrm>
              <a:off x="5721153" y="838310"/>
              <a:ext cx="804126" cy="369332"/>
            </a:xfrm>
            <a:prstGeom prst="rect">
              <a:avLst/>
            </a:prstGeom>
            <a:noFill/>
          </p:spPr>
          <p:txBody>
            <a:bodyPr wrap="none" rtlCol="0">
              <a:spAutoFit/>
            </a:bodyPr>
            <a:lstStyle/>
            <a:p>
              <a:r>
                <a:rPr lang="de-DE" dirty="0"/>
                <a:t>User B</a:t>
              </a:r>
            </a:p>
          </p:txBody>
        </p:sp>
        <p:pic>
          <p:nvPicPr>
            <p:cNvPr id="36" name="Bild 96"/>
            <p:cNvPicPr>
              <a:picLocks noChangeAspect="1"/>
            </p:cNvPicPr>
            <p:nvPr/>
          </p:nvPicPr>
          <p:blipFill>
            <a:blip r:embed="rId3"/>
            <a:stretch>
              <a:fillRect/>
            </a:stretch>
          </p:blipFill>
          <p:spPr>
            <a:xfrm>
              <a:off x="5788633" y="1206693"/>
              <a:ext cx="669167" cy="862329"/>
            </a:xfrm>
            <a:prstGeom prst="rect">
              <a:avLst/>
            </a:prstGeom>
          </p:spPr>
        </p:pic>
      </p:grpSp>
      <p:sp>
        <p:nvSpPr>
          <p:cNvPr id="37" name="Rechteck 103"/>
          <p:cNvSpPr/>
          <p:nvPr/>
        </p:nvSpPr>
        <p:spPr>
          <a:xfrm>
            <a:off x="5995588" y="5714787"/>
            <a:ext cx="3058790" cy="1040015"/>
          </a:xfrm>
          <a:prstGeom prst="rect">
            <a:avLst/>
          </a:prstGeom>
          <a:solidFill>
            <a:srgbClr val="D9D9D9"/>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de-DE" dirty="0">
              <a:solidFill>
                <a:schemeClr val="tx1"/>
              </a:solidFill>
            </a:endParaRPr>
          </a:p>
        </p:txBody>
      </p:sp>
      <p:sp>
        <p:nvSpPr>
          <p:cNvPr id="38" name="Rechteck 102"/>
          <p:cNvSpPr/>
          <p:nvPr/>
        </p:nvSpPr>
        <p:spPr>
          <a:xfrm>
            <a:off x="6057953" y="5785281"/>
            <a:ext cx="643895" cy="425523"/>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dirty="0">
                <a:solidFill>
                  <a:schemeClr val="tx1"/>
                </a:solidFill>
              </a:rPr>
              <a:t>UA</a:t>
            </a:r>
          </a:p>
        </p:txBody>
      </p:sp>
      <p:sp>
        <p:nvSpPr>
          <p:cNvPr id="39" name="Textfeld 101"/>
          <p:cNvSpPr txBox="1"/>
          <p:nvPr/>
        </p:nvSpPr>
        <p:spPr>
          <a:xfrm>
            <a:off x="6700819" y="5805765"/>
            <a:ext cx="1226230" cy="369332"/>
          </a:xfrm>
          <a:prstGeom prst="rect">
            <a:avLst/>
          </a:prstGeom>
          <a:noFill/>
        </p:spPr>
        <p:txBody>
          <a:bodyPr wrap="none" rtlCol="0">
            <a:spAutoFit/>
          </a:bodyPr>
          <a:lstStyle/>
          <a:p>
            <a:r>
              <a:rPr lang="de-DE" dirty="0"/>
              <a:t>User Agent</a:t>
            </a:r>
          </a:p>
        </p:txBody>
      </p:sp>
      <p:sp>
        <p:nvSpPr>
          <p:cNvPr id="40" name="Rechteck 104"/>
          <p:cNvSpPr/>
          <p:nvPr/>
        </p:nvSpPr>
        <p:spPr>
          <a:xfrm>
            <a:off x="6065070" y="6298553"/>
            <a:ext cx="643895" cy="425523"/>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dirty="0">
                <a:solidFill>
                  <a:schemeClr val="tx1"/>
                </a:solidFill>
              </a:rPr>
              <a:t>MTA</a:t>
            </a:r>
          </a:p>
        </p:txBody>
      </p:sp>
      <p:sp>
        <p:nvSpPr>
          <p:cNvPr id="41" name="Textfeld 105"/>
          <p:cNvSpPr txBox="1"/>
          <p:nvPr/>
        </p:nvSpPr>
        <p:spPr>
          <a:xfrm>
            <a:off x="6700819" y="6324018"/>
            <a:ext cx="2454518" cy="369332"/>
          </a:xfrm>
          <a:prstGeom prst="rect">
            <a:avLst/>
          </a:prstGeom>
          <a:noFill/>
        </p:spPr>
        <p:txBody>
          <a:bodyPr wrap="none" rtlCol="0">
            <a:spAutoFit/>
          </a:bodyPr>
          <a:lstStyle/>
          <a:p>
            <a:r>
              <a:rPr lang="de-DE" dirty="0"/>
              <a:t>Message Transfer Agent</a:t>
            </a:r>
          </a:p>
        </p:txBody>
      </p:sp>
    </p:spTree>
    <p:extLst>
      <p:ext uri="{BB962C8B-B14F-4D97-AF65-F5344CB8AC3E}">
        <p14:creationId xmlns:p14="http://schemas.microsoft.com/office/powerpoint/2010/main" val="335537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par>
                                <p:cTn id="16" presetID="22" presetClass="entr" presetSubtype="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up)">
                                      <p:cBhvr>
                                        <p:cTn id="18" dur="500"/>
                                        <p:tgtEl>
                                          <p:spTgt spid="21"/>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up)">
                                      <p:cBhvr>
                                        <p:cTn id="53" dur="500"/>
                                        <p:tgtEl>
                                          <p:spTgt spid="22"/>
                                        </p:tgtEl>
                                      </p:cBhvr>
                                    </p:animEffect>
                                  </p:childTnLst>
                                </p:cTn>
                              </p:par>
                              <p:par>
                                <p:cTn id="54" presetID="22" presetClass="entr" presetSubtype="4"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500"/>
                                        <p:tgtEl>
                                          <p:spTgt spid="23"/>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childTnLst>
                                </p:cTn>
                              </p:par>
                            </p:childTnLst>
                          </p:cTn>
                        </p:par>
                        <p:par>
                          <p:cTn id="70" fill="hold">
                            <p:stCondLst>
                              <p:cond delay="1000"/>
                            </p:stCondLst>
                            <p:childTnLst>
                              <p:par>
                                <p:cTn id="71" presetID="22" presetClass="entr" presetSubtype="8"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left)">
                                      <p:cBhvr>
                                        <p:cTn id="73" dur="500"/>
                                        <p:tgtEl>
                                          <p:spTgt spid="24"/>
                                        </p:tgtEl>
                                      </p:cBhvr>
                                    </p:animEffect>
                                  </p:childTnLst>
                                </p:cTn>
                              </p:par>
                              <p:par>
                                <p:cTn id="74" presetID="22" presetClass="entr" presetSubtype="8"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ipe(left)">
                                      <p:cBhvr>
                                        <p:cTn id="76" dur="500"/>
                                        <p:tgtEl>
                                          <p:spTgt spid="29"/>
                                        </p:tgtEl>
                                      </p:cBhvr>
                                    </p:animEffect>
                                  </p:childTnLst>
                                </p:cTn>
                              </p:par>
                              <p:par>
                                <p:cTn id="77" presetID="22" presetClass="entr" presetSubtype="1" fill="hold"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up)">
                                      <p:cBhvr>
                                        <p:cTn id="79" dur="500"/>
                                        <p:tgtEl>
                                          <p:spTgt spid="26"/>
                                        </p:tgtEl>
                                      </p:cBhvr>
                                    </p:animEffect>
                                  </p:childTnLst>
                                </p:cTn>
                              </p:par>
                              <p:par>
                                <p:cTn id="80" presetID="22" presetClass="entr" presetSubtype="1" fill="hold"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up)">
                                      <p:cBhvr>
                                        <p:cTn id="82" dur="500"/>
                                        <p:tgtEl>
                                          <p:spTgt spid="28"/>
                                        </p:tgtEl>
                                      </p:cBhvr>
                                    </p:animEffect>
                                  </p:childTnLst>
                                </p:cTn>
                              </p:par>
                            </p:childTnLst>
                          </p:cTn>
                        </p:par>
                        <p:par>
                          <p:cTn id="83" fill="hold">
                            <p:stCondLst>
                              <p:cond delay="1500"/>
                            </p:stCondLst>
                            <p:childTnLst>
                              <p:par>
                                <p:cTn id="84" presetID="10"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500"/>
                                        <p:tgtEl>
                                          <p:spTgt spid="1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500"/>
                                        <p:tgtEl>
                                          <p:spTgt spid="1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500"/>
                                        <p:tgtEl>
                                          <p:spTgt spid="16"/>
                                        </p:tgtEl>
                                      </p:cBhvr>
                                    </p:animEffect>
                                  </p:childTnLst>
                                </p:cTn>
                              </p:par>
                            </p:childTnLst>
                          </p:cTn>
                        </p:par>
                        <p:par>
                          <p:cTn id="93" fill="hold">
                            <p:stCondLst>
                              <p:cond delay="2000"/>
                            </p:stCondLst>
                            <p:childTnLst>
                              <p:par>
                                <p:cTn id="94" presetID="22" presetClass="entr" presetSubtype="4" fill="hold"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down)">
                                      <p:cBhvr>
                                        <p:cTn id="96" dur="500"/>
                                        <p:tgtEl>
                                          <p:spTgt spid="27"/>
                                        </p:tgtEl>
                                      </p:cBhvr>
                                    </p:animEffect>
                                  </p:childTnLst>
                                </p:cTn>
                              </p:par>
                              <p:par>
                                <p:cTn id="97" presetID="22" presetClass="entr" presetSubtype="8" fill="hold" nodeType="with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wipe(left)">
                                      <p:cBhvr>
                                        <p:cTn id="99" dur="500"/>
                                        <p:tgtEl>
                                          <p:spTgt spid="30"/>
                                        </p:tgtEl>
                                      </p:cBhvr>
                                    </p:animEffect>
                                  </p:childTnLst>
                                </p:cTn>
                              </p:par>
                              <p:par>
                                <p:cTn id="100" presetID="22" presetClass="entr" presetSubtype="8" fill="hold" nodeType="with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wipe(left)">
                                      <p:cBhvr>
                                        <p:cTn id="10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4" grpId="0" animBg="1"/>
      <p:bldP spid="15" grpId="0" animBg="1"/>
      <p:bldP spid="16" grpId="0" animBg="1"/>
      <p:bldP spid="17" grpId="0" animBg="1"/>
      <p:bldP spid="18" grpId="0" animBg="1"/>
      <p:bldP spid="20" grpId="0" animBg="1"/>
      <p:bldP spid="37" grpId="0" animBg="1"/>
      <p:bldP spid="38" grpId="0" animBg="1"/>
      <p:bldP spid="39" grpId="0"/>
      <p:bldP spid="40" grpId="0" animBg="1"/>
      <p:bldP spid="4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2038B-5975-4397-ADFC-BC2970434DFD}"/>
              </a:ext>
            </a:extLst>
          </p:cNvPr>
          <p:cNvSpPr>
            <a:spLocks noGrp="1"/>
          </p:cNvSpPr>
          <p:nvPr>
            <p:ph type="title"/>
          </p:nvPr>
        </p:nvSpPr>
        <p:spPr/>
        <p:txBody>
          <a:bodyPr/>
          <a:lstStyle/>
          <a:p>
            <a:r>
              <a:rPr lang="de-DE" dirty="0"/>
              <a:t>Aufgabe 11-3: Zusammenspiel von Protokollen</a:t>
            </a:r>
            <a:endParaRPr lang="en-US" dirty="0"/>
          </a:p>
        </p:txBody>
      </p:sp>
      <p:sp>
        <p:nvSpPr>
          <p:cNvPr id="3" name="Fußzeilenplatzhalter 2">
            <a:extLst>
              <a:ext uri="{FF2B5EF4-FFF2-40B4-BE49-F238E27FC236}">
                <a16:creationId xmlns:a16="http://schemas.microsoft.com/office/drawing/2014/main" id="{9E249AA7-C600-4390-A22F-078E15EA56D3}"/>
              </a:ext>
            </a:extLst>
          </p:cNvPr>
          <p:cNvSpPr>
            <a:spLocks noGrp="1"/>
          </p:cNvSpPr>
          <p:nvPr>
            <p:ph type="ftr" sz="quarter" idx="11"/>
          </p:nvPr>
        </p:nvSpPr>
        <p:spPr/>
        <p:txBody>
          <a:bodyPr/>
          <a:lstStyle/>
          <a:p>
            <a:r>
              <a:rPr lang="de-DE"/>
              <a:t>Rechnernetze und verteilte Systeme                (Prof. Dr. D. Kranzlmüller)</a:t>
            </a:r>
          </a:p>
        </p:txBody>
      </p:sp>
      <p:sp>
        <p:nvSpPr>
          <p:cNvPr id="4" name="Foliennummernplatzhalter 3">
            <a:extLst>
              <a:ext uri="{FF2B5EF4-FFF2-40B4-BE49-F238E27FC236}">
                <a16:creationId xmlns:a16="http://schemas.microsoft.com/office/drawing/2014/main" id="{550023FE-188B-43AF-8318-3FC235E84FDE}"/>
              </a:ext>
            </a:extLst>
          </p:cNvPr>
          <p:cNvSpPr>
            <a:spLocks noGrp="1"/>
          </p:cNvSpPr>
          <p:nvPr>
            <p:ph type="sldNum" sz="quarter" idx="12"/>
          </p:nvPr>
        </p:nvSpPr>
        <p:spPr/>
        <p:txBody>
          <a:bodyPr/>
          <a:lstStyle/>
          <a:p>
            <a:fld id="{62E63B0E-122E-4112-8AEA-022338C1FEFA}" type="slidenum">
              <a:rPr lang="de-DE" smtClean="0"/>
              <a:t>53</a:t>
            </a:fld>
            <a:endParaRPr lang="de-DE"/>
          </a:p>
        </p:txBody>
      </p:sp>
      <p:pic>
        <p:nvPicPr>
          <p:cNvPr id="6" name="Grafik 5">
            <a:extLst>
              <a:ext uri="{FF2B5EF4-FFF2-40B4-BE49-F238E27FC236}">
                <a16:creationId xmlns:a16="http://schemas.microsoft.com/office/drawing/2014/main" id="{740BFBC5-8A53-426F-BC8C-FBA7152430AE}"/>
              </a:ext>
            </a:extLst>
          </p:cNvPr>
          <p:cNvPicPr>
            <a:picLocks noChangeAspect="1"/>
          </p:cNvPicPr>
          <p:nvPr/>
        </p:nvPicPr>
        <p:blipFill>
          <a:blip r:embed="rId2"/>
          <a:stretch>
            <a:fillRect/>
          </a:stretch>
        </p:blipFill>
        <p:spPr>
          <a:xfrm>
            <a:off x="811032" y="1902523"/>
            <a:ext cx="7521935" cy="3405716"/>
          </a:xfrm>
          <a:prstGeom prst="rect">
            <a:avLst/>
          </a:prstGeom>
        </p:spPr>
      </p:pic>
    </p:spTree>
    <p:extLst>
      <p:ext uri="{BB962C8B-B14F-4D97-AF65-F5344CB8AC3E}">
        <p14:creationId xmlns:p14="http://schemas.microsoft.com/office/powerpoint/2010/main" val="41086672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dirty="0"/>
              <a:t>Fragen zu Kapitel 6</a:t>
            </a:r>
          </a:p>
        </p:txBody>
      </p:sp>
      <p:sp>
        <p:nvSpPr>
          <p:cNvPr id="7" name="Content Placeholder 6"/>
          <p:cNvSpPr>
            <a:spLocks noGrp="1"/>
          </p:cNvSpPr>
          <p:nvPr>
            <p:ph idx="1"/>
          </p:nvPr>
        </p:nvSpPr>
        <p:spPr/>
        <p:txBody>
          <a:bodyPr>
            <a:normAutofit fontScale="85000" lnSpcReduction="10000"/>
          </a:bodyPr>
          <a:lstStyle/>
          <a:p>
            <a:r>
              <a:rPr lang="de-DE" dirty="0"/>
              <a:t>Ohne welche zusätzliche Internetanwendung funktionieren Mail, Filetransfer, Web nicht?</a:t>
            </a:r>
          </a:p>
          <a:p>
            <a:r>
              <a:rPr lang="de-DE" dirty="0"/>
              <a:t>Kann man HTTP bzw. SMTP als verbindungslos oder verbindungsorientiert beschreiben?</a:t>
            </a:r>
          </a:p>
          <a:p>
            <a:r>
              <a:rPr lang="de-DE" dirty="0"/>
              <a:t>Welche Hauptbausteine machen ein Emailsystem aus? Welche Protokolle werden zwischen den Bausteinen benutzt?</a:t>
            </a:r>
          </a:p>
          <a:p>
            <a:r>
              <a:rPr lang="de-DE" dirty="0"/>
              <a:t>Welche Hauptkomponenten machen ein Websystem aus?</a:t>
            </a:r>
          </a:p>
          <a:p>
            <a:r>
              <a:rPr lang="de-DE" dirty="0"/>
              <a:t>Wie ist eine URL aufgebaut?</a:t>
            </a:r>
          </a:p>
          <a:p>
            <a:pPr lvl="1"/>
            <a:r>
              <a:rPr lang="nn-NO" dirty="0"/>
              <a:t>&lt;protokoll&gt;</a:t>
            </a:r>
            <a:r>
              <a:rPr lang="nn-NO" b="1" dirty="0"/>
              <a:t>://</a:t>
            </a:r>
            <a:r>
              <a:rPr lang="nn-NO" dirty="0"/>
              <a:t>[&lt;user&gt;[</a:t>
            </a:r>
            <a:r>
              <a:rPr lang="nn-NO" b="1" dirty="0"/>
              <a:t>:</a:t>
            </a:r>
            <a:r>
              <a:rPr lang="nn-NO" dirty="0"/>
              <a:t>&lt;passwd&gt;]</a:t>
            </a:r>
            <a:r>
              <a:rPr lang="nn-NO" b="1" dirty="0"/>
              <a:t>@</a:t>
            </a:r>
            <a:r>
              <a:rPr lang="nn-NO" dirty="0"/>
              <a:t>]&lt;host&gt;[</a:t>
            </a:r>
            <a:r>
              <a:rPr lang="nn-NO" b="1" dirty="0"/>
              <a:t>:</a:t>
            </a:r>
            <a:r>
              <a:rPr lang="nn-NO" dirty="0"/>
              <a:t>&lt;port&gt;]</a:t>
            </a:r>
            <a:r>
              <a:rPr lang="nn-NO" b="1" dirty="0"/>
              <a:t>/</a:t>
            </a:r>
            <a:r>
              <a:rPr lang="nn-NO" dirty="0"/>
              <a:t>[&lt;path&gt;]</a:t>
            </a:r>
            <a:endParaRPr lang="de-DE" dirty="0"/>
          </a:p>
          <a:p>
            <a:r>
              <a:rPr lang="de-DE" dirty="0"/>
              <a:t>Realisieren SMTP bzw. HTTP ein Push- oder Pull-Modell?</a:t>
            </a:r>
          </a:p>
        </p:txBody>
      </p:sp>
      <p:sp>
        <p:nvSpPr>
          <p:cNvPr id="4" name="Footer Placeholder 3"/>
          <p:cNvSpPr>
            <a:spLocks noGrp="1"/>
          </p:cNvSpPr>
          <p:nvPr>
            <p:ph type="ftr" sz="quarter" idx="11"/>
          </p:nvPr>
        </p:nvSpPr>
        <p:spPr/>
        <p:txBody>
          <a:bodyPr/>
          <a:lstStyle/>
          <a:p>
            <a:r>
              <a:rPr lang="de-DE"/>
              <a:t>Rechnernetze und verteilte Systeme                (Prof. Dr. D. Kranzlmüller)</a:t>
            </a:r>
          </a:p>
        </p:txBody>
      </p:sp>
      <p:sp>
        <p:nvSpPr>
          <p:cNvPr id="5" name="Slide Number Placeholder 4"/>
          <p:cNvSpPr>
            <a:spLocks noGrp="1"/>
          </p:cNvSpPr>
          <p:nvPr>
            <p:ph type="sldNum" sz="quarter" idx="12"/>
          </p:nvPr>
        </p:nvSpPr>
        <p:spPr/>
        <p:txBody>
          <a:bodyPr/>
          <a:lstStyle/>
          <a:p>
            <a:fld id="{62E63B0E-122E-4112-8AEA-022338C1FEFA}" type="slidenum">
              <a:rPr lang="de-DE" smtClean="0"/>
              <a:t>54</a:t>
            </a:fld>
            <a:endParaRPr lang="de-DE"/>
          </a:p>
        </p:txBody>
      </p:sp>
    </p:spTree>
    <p:extLst>
      <p:ext uri="{BB962C8B-B14F-4D97-AF65-F5344CB8AC3E}">
        <p14:creationId xmlns:p14="http://schemas.microsoft.com/office/powerpoint/2010/main" val="25711581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a:t>OSI Layer 5-7 (2)</a:t>
            </a:r>
          </a:p>
        </p:txBody>
      </p:sp>
      <p:sp>
        <p:nvSpPr>
          <p:cNvPr id="8" name="Inhaltsplatzhalter 7"/>
          <p:cNvSpPr>
            <a:spLocks noGrp="1"/>
          </p:cNvSpPr>
          <p:nvPr>
            <p:ph idx="1"/>
          </p:nvPr>
        </p:nvSpPr>
        <p:spPr/>
        <p:txBody>
          <a:bodyPr>
            <a:normAutofit fontScale="92500" lnSpcReduction="10000"/>
          </a:bodyPr>
          <a:lstStyle/>
          <a:p>
            <a:pPr marL="514350" indent="-514350">
              <a:lnSpc>
                <a:spcPct val="110000"/>
              </a:lnSpc>
              <a:buFont typeface="+mj-lt"/>
              <a:buAutoNum type="arabicPeriod" startAt="3"/>
            </a:pPr>
            <a:r>
              <a:rPr lang="de-DE" dirty="0"/>
              <a:t>Schichten müssen ICI an untere Schichten geben, um mit denen zu kommunizieren. Wird dadurch nicht die Unabhängigkeit der Implementierung der Schichten verletzt, weil die ICI je nach Protokoll anders aussehen? </a:t>
            </a:r>
          </a:p>
          <a:p>
            <a:pPr marL="514350" indent="-514350">
              <a:lnSpc>
                <a:spcPct val="110000"/>
              </a:lnSpc>
              <a:buFont typeface="+mj-lt"/>
              <a:buAutoNum type="arabicPeriod" startAt="3"/>
            </a:pPr>
            <a:r>
              <a:rPr lang="de-DE" dirty="0"/>
              <a:t>Was ist </a:t>
            </a:r>
            <a:r>
              <a:rPr lang="de-DE" dirty="0" err="1"/>
              <a:t>Concatenation</a:t>
            </a:r>
            <a:r>
              <a:rPr lang="de-DE" dirty="0"/>
              <a:t> / Separation bzw. Blocking / </a:t>
            </a:r>
            <a:r>
              <a:rPr lang="de-DE" dirty="0" err="1"/>
              <a:t>Unblocking</a:t>
            </a:r>
            <a:r>
              <a:rPr lang="de-DE" dirty="0"/>
              <a:t>? Und worin liegt der Unterschied?</a:t>
            </a:r>
          </a:p>
          <a:p>
            <a:pPr marL="514350" indent="-514350">
              <a:lnSpc>
                <a:spcPct val="110000"/>
              </a:lnSpc>
              <a:buFont typeface="+mj-lt"/>
              <a:buAutoNum type="arabicPeriod" startAt="3"/>
            </a:pPr>
            <a:r>
              <a:rPr lang="de-DE" dirty="0"/>
              <a:t>Wie ist der Zusammenhang zwischen Signalverzögerung und Nachrichtendauer? Enthält die Signalverzögerung die Nachrichtendauer?</a:t>
            </a:r>
          </a:p>
        </p:txBody>
      </p:sp>
      <p:sp>
        <p:nvSpPr>
          <p:cNvPr id="3" name="Fußzeilenplatzhalter 2"/>
          <p:cNvSpPr>
            <a:spLocks noGrp="1"/>
          </p:cNvSpPr>
          <p:nvPr>
            <p:ph type="ftr" sz="quarter" idx="11"/>
          </p:nvPr>
        </p:nvSpPr>
        <p:spPr/>
        <p:txBody>
          <a:bodyPr/>
          <a:lstStyle/>
          <a:p>
            <a:r>
              <a:rPr lang="de-DE" dirty="0"/>
              <a:t>Rechnernetze und verteilte Systeme                (Prof. Dr. D. Kranzlmüller)</a:t>
            </a:r>
          </a:p>
        </p:txBody>
      </p:sp>
      <p:sp>
        <p:nvSpPr>
          <p:cNvPr id="2" name="Slide Number Placeholder 1"/>
          <p:cNvSpPr>
            <a:spLocks noGrp="1"/>
          </p:cNvSpPr>
          <p:nvPr>
            <p:ph type="sldNum" sz="quarter" idx="12"/>
          </p:nvPr>
        </p:nvSpPr>
        <p:spPr/>
        <p:txBody>
          <a:bodyPr/>
          <a:lstStyle/>
          <a:p>
            <a:fld id="{62E63B0E-122E-4112-8AEA-022338C1FEFA}" type="slidenum">
              <a:rPr lang="de-DE" smtClean="0"/>
              <a:t>55</a:t>
            </a:fld>
            <a:endParaRPr lang="de-DE"/>
          </a:p>
        </p:txBody>
      </p:sp>
    </p:spTree>
    <p:extLst>
      <p:ext uri="{BB962C8B-B14F-4D97-AF65-F5344CB8AC3E}">
        <p14:creationId xmlns:p14="http://schemas.microsoft.com/office/powerpoint/2010/main" val="38218381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5BC216-011E-4C8D-B922-F4BF1E6BBE6D}"/>
              </a:ext>
            </a:extLst>
          </p:cNvPr>
          <p:cNvSpPr>
            <a:spLocks noGrp="1"/>
          </p:cNvSpPr>
          <p:nvPr>
            <p:ph type="title"/>
          </p:nvPr>
        </p:nvSpPr>
        <p:spPr/>
        <p:txBody>
          <a:bodyPr/>
          <a:lstStyle/>
          <a:p>
            <a:r>
              <a:rPr lang="de-DE" dirty="0"/>
              <a:t>OSI Layer 5-7 (3)</a:t>
            </a:r>
          </a:p>
        </p:txBody>
      </p:sp>
      <p:sp>
        <p:nvSpPr>
          <p:cNvPr id="3" name="Inhaltsplatzhalter 2">
            <a:extLst>
              <a:ext uri="{FF2B5EF4-FFF2-40B4-BE49-F238E27FC236}">
                <a16:creationId xmlns:a16="http://schemas.microsoft.com/office/drawing/2014/main" id="{3FCA1FF1-AFD6-4C2B-BAB2-5B27A3D907FE}"/>
              </a:ext>
            </a:extLst>
          </p:cNvPr>
          <p:cNvSpPr>
            <a:spLocks noGrp="1"/>
          </p:cNvSpPr>
          <p:nvPr>
            <p:ph idx="1"/>
          </p:nvPr>
        </p:nvSpPr>
        <p:spPr/>
        <p:txBody>
          <a:bodyPr>
            <a:normAutofit fontScale="85000" lnSpcReduction="10000"/>
          </a:bodyPr>
          <a:lstStyle/>
          <a:p>
            <a:pPr marL="571500" indent="-571500">
              <a:lnSpc>
                <a:spcPct val="120000"/>
              </a:lnSpc>
              <a:buFont typeface="+mj-lt"/>
              <a:buAutoNum type="arabicPeriod" startAt="6"/>
            </a:pPr>
            <a:r>
              <a:rPr lang="de-DE" sz="2400" b="1" dirty="0"/>
              <a:t>Unterschied zwischen Domäne und Zone bei DNS?</a:t>
            </a:r>
            <a:br>
              <a:rPr lang="de-DE" sz="2400" b="1" dirty="0"/>
            </a:br>
            <a:r>
              <a:rPr lang="de-DE" sz="2400" b="1" dirty="0"/>
              <a:t>Ist z.B. google.de eine Zone und Domänen der Zone wären irgendwelche Subdomänen von der Organisation: maps.google.de?</a:t>
            </a:r>
            <a:br>
              <a:rPr lang="de-DE" sz="2400" b="1" dirty="0"/>
            </a:br>
            <a:r>
              <a:rPr lang="de-DE" sz="2400" dirty="0"/>
              <a:t>A: 	Zone ist </a:t>
            </a:r>
            <a:r>
              <a:rPr lang="de-DE" sz="2400" i="1" dirty="0"/>
              <a:t>administrative</a:t>
            </a:r>
            <a:r>
              <a:rPr lang="de-DE" sz="2400" dirty="0"/>
              <a:t> Untermenge von gesamtem </a:t>
            </a:r>
            <a:r>
              <a:rPr lang="de-DE" sz="2400" i="1" dirty="0"/>
              <a:t>Domain 	Space</a:t>
            </a:r>
            <a:r>
              <a:rPr lang="de-DE" sz="2400" dirty="0"/>
              <a:t>. Gegenfrage: Was ist eigentlich eine „Subdomain“?</a:t>
            </a:r>
            <a:endParaRPr lang="de-DE" sz="2400" i="1" dirty="0"/>
          </a:p>
          <a:p>
            <a:pPr marL="571500" indent="-571500">
              <a:lnSpc>
                <a:spcPct val="120000"/>
              </a:lnSpc>
              <a:buFont typeface="+mj-lt"/>
              <a:buAutoNum type="arabicPeriod" startAt="6"/>
            </a:pPr>
            <a:r>
              <a:rPr lang="de-DE" sz="2400" b="1" dirty="0"/>
              <a:t>Wozu der abschließende Punkt bei Domains in Zone Files?</a:t>
            </a:r>
            <a:br>
              <a:rPr lang="de-DE" sz="2400" b="1" dirty="0"/>
            </a:br>
            <a:r>
              <a:rPr lang="de-DE" sz="2400" dirty="0"/>
              <a:t>A: 	Absolut vs. relativ, siehe „</a:t>
            </a:r>
            <a:r>
              <a:rPr lang="de-DE" sz="2400" dirty="0" err="1"/>
              <a:t>Leading</a:t>
            </a:r>
            <a:r>
              <a:rPr lang="de-DE" sz="2400" dirty="0"/>
              <a:t> Slash“ bei Dateisystempfaden</a:t>
            </a:r>
            <a:endParaRPr lang="de-DE" sz="2400" b="1" dirty="0"/>
          </a:p>
          <a:p>
            <a:pPr marL="571500" indent="-571500">
              <a:lnSpc>
                <a:spcPct val="120000"/>
              </a:lnSpc>
              <a:buFont typeface="+mj-lt"/>
              <a:buAutoNum type="arabicPeriod" startAt="6"/>
            </a:pPr>
            <a:r>
              <a:rPr lang="de-DE" sz="2400" b="1" dirty="0"/>
              <a:t>Wenn die Ressource Records von Typ NS als Wert ein String mit dem Namen von verantwortlichen Server enthalten, wie erfährt der Host, welche IP-Adresse diesem Namen entspricht? Muss er dann eine neue DNS-Anfrage schicken?</a:t>
            </a:r>
          </a:p>
        </p:txBody>
      </p:sp>
      <p:sp>
        <p:nvSpPr>
          <p:cNvPr id="4" name="Fußzeilenplatzhalter 3">
            <a:extLst>
              <a:ext uri="{FF2B5EF4-FFF2-40B4-BE49-F238E27FC236}">
                <a16:creationId xmlns:a16="http://schemas.microsoft.com/office/drawing/2014/main" id="{67E6DE4F-F2ED-4867-AAED-466C501F71F5}"/>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006D2AF9-18E0-4221-B73D-E4DE08A0AB1A}"/>
              </a:ext>
            </a:extLst>
          </p:cNvPr>
          <p:cNvSpPr>
            <a:spLocks noGrp="1"/>
          </p:cNvSpPr>
          <p:nvPr>
            <p:ph type="sldNum" sz="quarter" idx="12"/>
          </p:nvPr>
        </p:nvSpPr>
        <p:spPr/>
        <p:txBody>
          <a:bodyPr/>
          <a:lstStyle/>
          <a:p>
            <a:fld id="{62E63B0E-122E-4112-8AEA-022338C1FEFA}" type="slidenum">
              <a:rPr lang="de-DE" smtClean="0"/>
              <a:t>56</a:t>
            </a:fld>
            <a:endParaRPr lang="de-DE"/>
          </a:p>
        </p:txBody>
      </p:sp>
    </p:spTree>
    <p:extLst>
      <p:ext uri="{BB962C8B-B14F-4D97-AF65-F5344CB8AC3E}">
        <p14:creationId xmlns:p14="http://schemas.microsoft.com/office/powerpoint/2010/main" val="8664580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bgerundetes Rechteck 27"/>
          <p:cNvSpPr/>
          <p:nvPr/>
        </p:nvSpPr>
        <p:spPr>
          <a:xfrm>
            <a:off x="857691" y="2905318"/>
            <a:ext cx="2156163" cy="1185351"/>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echteck 28"/>
          <p:cNvSpPr/>
          <p:nvPr/>
        </p:nvSpPr>
        <p:spPr>
          <a:xfrm>
            <a:off x="981008" y="3014878"/>
            <a:ext cx="917183" cy="389787"/>
          </a:xfrm>
          <a:prstGeom prst="rect">
            <a:avLst/>
          </a:prstGeom>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r>
              <a:rPr lang="de-DE" sz="1600" dirty="0">
                <a:solidFill>
                  <a:schemeClr val="tx1"/>
                </a:solidFill>
              </a:rPr>
              <a:t>(N)-PCI</a:t>
            </a:r>
          </a:p>
        </p:txBody>
      </p:sp>
      <p:sp>
        <p:nvSpPr>
          <p:cNvPr id="31" name="Rechteck 30"/>
          <p:cNvSpPr/>
          <p:nvPr/>
        </p:nvSpPr>
        <p:spPr>
          <a:xfrm>
            <a:off x="1978824" y="3014878"/>
            <a:ext cx="917183" cy="389787"/>
          </a:xfrm>
          <a:prstGeom prst="rect">
            <a:avLst/>
          </a:prstGeom>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r>
              <a:rPr lang="de-DE" sz="1600" dirty="0">
                <a:solidFill>
                  <a:schemeClr val="tx1"/>
                </a:solidFill>
              </a:rPr>
              <a:t>(N)-SDU</a:t>
            </a:r>
          </a:p>
        </p:txBody>
      </p:sp>
      <p:sp>
        <p:nvSpPr>
          <p:cNvPr id="32" name="Rechteck 31"/>
          <p:cNvSpPr/>
          <p:nvPr/>
        </p:nvSpPr>
        <p:spPr>
          <a:xfrm>
            <a:off x="981008" y="3557065"/>
            <a:ext cx="917183" cy="389787"/>
          </a:xfrm>
          <a:prstGeom prst="rect">
            <a:avLst/>
          </a:prstGeom>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r>
              <a:rPr lang="de-DE" sz="1600" dirty="0">
                <a:solidFill>
                  <a:schemeClr val="tx1"/>
                </a:solidFill>
              </a:rPr>
              <a:t>(N)-PCI</a:t>
            </a:r>
          </a:p>
        </p:txBody>
      </p:sp>
      <p:sp>
        <p:nvSpPr>
          <p:cNvPr id="33" name="Rechteck 32"/>
          <p:cNvSpPr/>
          <p:nvPr/>
        </p:nvSpPr>
        <p:spPr>
          <a:xfrm>
            <a:off x="1978824" y="3557065"/>
            <a:ext cx="917183" cy="389787"/>
          </a:xfrm>
          <a:prstGeom prst="rect">
            <a:avLst/>
          </a:prstGeom>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r>
              <a:rPr lang="de-DE" sz="1600" dirty="0">
                <a:solidFill>
                  <a:schemeClr val="tx1"/>
                </a:solidFill>
              </a:rPr>
              <a:t>(N)-SDU</a:t>
            </a:r>
          </a:p>
        </p:txBody>
      </p:sp>
      <p:sp>
        <p:nvSpPr>
          <p:cNvPr id="34" name="Abgerundetes Rechteck 33"/>
          <p:cNvSpPr/>
          <p:nvPr/>
        </p:nvSpPr>
        <p:spPr>
          <a:xfrm>
            <a:off x="4257632" y="3150446"/>
            <a:ext cx="4055999" cy="668700"/>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5" name="Rechteck 34"/>
          <p:cNvSpPr/>
          <p:nvPr/>
        </p:nvSpPr>
        <p:spPr>
          <a:xfrm>
            <a:off x="4432088" y="3293715"/>
            <a:ext cx="917183" cy="389787"/>
          </a:xfrm>
          <a:prstGeom prst="rect">
            <a:avLst/>
          </a:prstGeom>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dirty="0">
              <a:solidFill>
                <a:schemeClr val="tx1"/>
              </a:solidFill>
            </a:endParaRPr>
          </a:p>
        </p:txBody>
      </p:sp>
      <p:sp>
        <p:nvSpPr>
          <p:cNvPr id="36" name="Rechteck 35"/>
          <p:cNvSpPr/>
          <p:nvPr/>
        </p:nvSpPr>
        <p:spPr>
          <a:xfrm>
            <a:off x="5349271" y="3293715"/>
            <a:ext cx="917183" cy="389787"/>
          </a:xfrm>
          <a:prstGeom prst="rect">
            <a:avLst/>
          </a:prstGeom>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dirty="0">
              <a:solidFill>
                <a:schemeClr val="tx1"/>
              </a:solidFill>
            </a:endParaRPr>
          </a:p>
        </p:txBody>
      </p:sp>
      <p:sp>
        <p:nvSpPr>
          <p:cNvPr id="37" name="Rechteck 36"/>
          <p:cNvSpPr/>
          <p:nvPr/>
        </p:nvSpPr>
        <p:spPr>
          <a:xfrm>
            <a:off x="6266454" y="3293715"/>
            <a:ext cx="917183" cy="389787"/>
          </a:xfrm>
          <a:prstGeom prst="rect">
            <a:avLst/>
          </a:prstGeom>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dirty="0">
              <a:solidFill>
                <a:schemeClr val="tx1"/>
              </a:solidFill>
            </a:endParaRPr>
          </a:p>
        </p:txBody>
      </p:sp>
      <p:sp>
        <p:nvSpPr>
          <p:cNvPr id="38" name="Rechteck 37"/>
          <p:cNvSpPr/>
          <p:nvPr/>
        </p:nvSpPr>
        <p:spPr>
          <a:xfrm>
            <a:off x="7183637" y="3293715"/>
            <a:ext cx="917183" cy="389787"/>
          </a:xfrm>
          <a:prstGeom prst="rect">
            <a:avLst/>
          </a:prstGeom>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dirty="0">
              <a:solidFill>
                <a:schemeClr val="tx1"/>
              </a:solidFill>
            </a:endParaRPr>
          </a:p>
        </p:txBody>
      </p:sp>
      <p:sp>
        <p:nvSpPr>
          <p:cNvPr id="39" name="Rechteck 38"/>
          <p:cNvSpPr/>
          <p:nvPr/>
        </p:nvSpPr>
        <p:spPr>
          <a:xfrm>
            <a:off x="4432088" y="3318456"/>
            <a:ext cx="3668732" cy="338554"/>
          </a:xfrm>
          <a:prstGeom prst="rect">
            <a:avLst/>
          </a:prstGeom>
        </p:spPr>
        <p:txBody>
          <a:bodyPr wrap="square">
            <a:spAutoFit/>
          </a:bodyPr>
          <a:lstStyle/>
          <a:p>
            <a:pPr algn="ctr"/>
            <a:r>
              <a:rPr lang="de-DE" sz="1600" dirty="0">
                <a:solidFill>
                  <a:schemeClr val="tx1"/>
                </a:solidFill>
              </a:rPr>
              <a:t>(N)-PDU</a:t>
            </a:r>
          </a:p>
        </p:txBody>
      </p:sp>
      <p:cxnSp>
        <p:nvCxnSpPr>
          <p:cNvPr id="40" name="Gerade Verbindung mit Pfeil 39"/>
          <p:cNvCxnSpPr/>
          <p:nvPr/>
        </p:nvCxnSpPr>
        <p:spPr>
          <a:xfrm>
            <a:off x="3013854" y="3308087"/>
            <a:ext cx="1243778" cy="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1" name="Gerade Verbindung mit Pfeil 40"/>
          <p:cNvCxnSpPr/>
          <p:nvPr/>
        </p:nvCxnSpPr>
        <p:spPr>
          <a:xfrm>
            <a:off x="3013854" y="3308087"/>
            <a:ext cx="1242000" cy="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6" name="Gerade Verbindung mit Pfeil 45"/>
          <p:cNvCxnSpPr/>
          <p:nvPr/>
        </p:nvCxnSpPr>
        <p:spPr>
          <a:xfrm flipH="1">
            <a:off x="3013853" y="3633090"/>
            <a:ext cx="1243778" cy="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7" name="Gerade Verbindung mit Pfeil 46"/>
          <p:cNvCxnSpPr/>
          <p:nvPr/>
        </p:nvCxnSpPr>
        <p:spPr>
          <a:xfrm flipH="1">
            <a:off x="3013853" y="3633090"/>
            <a:ext cx="1242000" cy="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49" name="Textfeld 48"/>
          <p:cNvSpPr txBox="1"/>
          <p:nvPr/>
        </p:nvSpPr>
        <p:spPr>
          <a:xfrm>
            <a:off x="3013855" y="3001329"/>
            <a:ext cx="1243778" cy="338554"/>
          </a:xfrm>
          <a:prstGeom prst="rect">
            <a:avLst/>
          </a:prstGeom>
          <a:noFill/>
        </p:spPr>
        <p:txBody>
          <a:bodyPr wrap="square" rtlCol="0">
            <a:spAutoFit/>
          </a:bodyPr>
          <a:lstStyle/>
          <a:p>
            <a:pPr algn="ctr"/>
            <a:r>
              <a:rPr lang="de-DE" sz="1600" dirty="0" err="1"/>
              <a:t>Blocking</a:t>
            </a:r>
            <a:endParaRPr lang="de-DE" sz="1600" dirty="0"/>
          </a:p>
        </p:txBody>
      </p:sp>
      <p:sp>
        <p:nvSpPr>
          <p:cNvPr id="51" name="Textfeld 50"/>
          <p:cNvSpPr txBox="1"/>
          <p:nvPr/>
        </p:nvSpPr>
        <p:spPr>
          <a:xfrm>
            <a:off x="3012075" y="3316251"/>
            <a:ext cx="1243778" cy="338554"/>
          </a:xfrm>
          <a:prstGeom prst="rect">
            <a:avLst/>
          </a:prstGeom>
          <a:noFill/>
        </p:spPr>
        <p:txBody>
          <a:bodyPr wrap="square" rtlCol="0">
            <a:spAutoFit/>
          </a:bodyPr>
          <a:lstStyle/>
          <a:p>
            <a:pPr algn="ctr"/>
            <a:r>
              <a:rPr lang="de-DE" sz="1600" dirty="0" err="1"/>
              <a:t>Deblocking</a:t>
            </a:r>
            <a:endParaRPr lang="de-DE" sz="1600" dirty="0"/>
          </a:p>
        </p:txBody>
      </p:sp>
      <p:sp>
        <p:nvSpPr>
          <p:cNvPr id="2" name="Titel 1"/>
          <p:cNvSpPr>
            <a:spLocks noGrp="1"/>
          </p:cNvSpPr>
          <p:nvPr>
            <p:ph type="title"/>
          </p:nvPr>
        </p:nvSpPr>
        <p:spPr/>
        <p:txBody>
          <a:bodyPr/>
          <a:lstStyle/>
          <a:p>
            <a:r>
              <a:rPr lang="de-DE" dirty="0"/>
              <a:t>Abbildungen zw. Datenblöcken</a:t>
            </a:r>
            <a:br>
              <a:rPr lang="de-DE" dirty="0"/>
            </a:br>
            <a:r>
              <a:rPr lang="de-DE" dirty="0"/>
              <a:t>(</a:t>
            </a:r>
            <a:r>
              <a:rPr lang="de-DE" dirty="0" err="1"/>
              <a:t>Blocking</a:t>
            </a:r>
            <a:r>
              <a:rPr lang="de-DE" dirty="0"/>
              <a:t>/</a:t>
            </a:r>
            <a:r>
              <a:rPr lang="de-DE" dirty="0" err="1"/>
              <a:t>Deblocking</a:t>
            </a:r>
            <a:r>
              <a:rPr lang="de-DE" dirty="0"/>
              <a:t>)</a:t>
            </a: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
        <p:nvSpPr>
          <p:cNvPr id="4" name="Foliennummernplatzhalter 3"/>
          <p:cNvSpPr>
            <a:spLocks noGrp="1"/>
          </p:cNvSpPr>
          <p:nvPr>
            <p:ph type="sldNum" sz="quarter" idx="12"/>
          </p:nvPr>
        </p:nvSpPr>
        <p:spPr/>
        <p:txBody>
          <a:bodyPr/>
          <a:lstStyle/>
          <a:p>
            <a:fld id="{62E63B0E-122E-4112-8AEA-022338C1FEFA}" type="slidenum">
              <a:rPr lang="de-DE" smtClean="0"/>
              <a:t>57</a:t>
            </a:fld>
            <a:endParaRPr lang="de-DE"/>
          </a:p>
        </p:txBody>
      </p:sp>
    </p:spTree>
    <p:extLst>
      <p:ext uri="{BB962C8B-B14F-4D97-AF65-F5344CB8AC3E}">
        <p14:creationId xmlns:p14="http://schemas.microsoft.com/office/powerpoint/2010/main" val="194763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22" presetClass="entr" presetSubtype="8"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left)">
                                      <p:cBhvr>
                                        <p:cTn id="26" dur="500"/>
                                        <p:tgtEl>
                                          <p:spTgt spid="4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childTnLst>
                          </p:cTn>
                        </p:par>
                        <p:par>
                          <p:cTn id="30" fill="hold">
                            <p:stCondLst>
                              <p:cond delay="500"/>
                            </p:stCondLst>
                            <p:childTnLst>
                              <p:par>
                                <p:cTn id="31" presetID="22" presetClass="exit" presetSubtype="8" fill="hold" nodeType="afterEffect">
                                  <p:stCondLst>
                                    <p:cond delay="0"/>
                                  </p:stCondLst>
                                  <p:childTnLst>
                                    <p:animEffect transition="out" filter="wipe(left)">
                                      <p:cBhvr>
                                        <p:cTn id="32" dur="500"/>
                                        <p:tgtEl>
                                          <p:spTgt spid="41"/>
                                        </p:tgtEl>
                                      </p:cBhvr>
                                    </p:animEffect>
                                    <p:set>
                                      <p:cBhvr>
                                        <p:cTn id="33" dur="1" fill="hold">
                                          <p:stCondLst>
                                            <p:cond delay="499"/>
                                          </p:stCondLst>
                                        </p:cTn>
                                        <p:tgtEl>
                                          <p:spTgt spid="41"/>
                                        </p:tgtEl>
                                        <p:attrNameLst>
                                          <p:attrName>style.visibility</p:attrName>
                                        </p:attrNameLst>
                                      </p:cBhvr>
                                      <p:to>
                                        <p:strVal val="hidden"/>
                                      </p:to>
                                    </p:set>
                                  </p:childTnLst>
                                </p:cTn>
                              </p:par>
                              <p:par>
                                <p:cTn id="34" presetID="1" presetClass="emph" presetSubtype="2" fill="hold" nodeType="withEffect">
                                  <p:stCondLst>
                                    <p:cond delay="0"/>
                                  </p:stCondLst>
                                  <p:childTnLst>
                                    <p:animClr clrSpc="rgb" dir="cw">
                                      <p:cBhvr>
                                        <p:cTn id="35" dur="500" fill="hold"/>
                                        <p:tgtEl>
                                          <p:spTgt spid="29"/>
                                        </p:tgtEl>
                                        <p:attrNameLst>
                                          <p:attrName>fillcolor</p:attrName>
                                        </p:attrNameLst>
                                      </p:cBhvr>
                                      <p:to>
                                        <a:srgbClr val="CCCCCC"/>
                                      </p:to>
                                    </p:animClr>
                                    <p:set>
                                      <p:cBhvr>
                                        <p:cTn id="36" dur="500" fill="hold"/>
                                        <p:tgtEl>
                                          <p:spTgt spid="29"/>
                                        </p:tgtEl>
                                        <p:attrNameLst>
                                          <p:attrName>fill.type</p:attrName>
                                        </p:attrNameLst>
                                      </p:cBhvr>
                                      <p:to>
                                        <p:strVal val="solid"/>
                                      </p:to>
                                    </p:set>
                                    <p:set>
                                      <p:cBhvr>
                                        <p:cTn id="37" dur="500" fill="hold"/>
                                        <p:tgtEl>
                                          <p:spTgt spid="29"/>
                                        </p:tgtEl>
                                        <p:attrNameLst>
                                          <p:attrName>fill.on</p:attrName>
                                        </p:attrNameLst>
                                      </p:cBhvr>
                                      <p:to>
                                        <p:strVal val="true"/>
                                      </p:to>
                                    </p:set>
                                  </p:childTnLst>
                                </p:cTn>
                              </p:par>
                              <p:par>
                                <p:cTn id="38" presetID="1" presetClass="emph" presetSubtype="2" fill="hold" nodeType="withEffect">
                                  <p:stCondLst>
                                    <p:cond delay="0"/>
                                  </p:stCondLst>
                                  <p:childTnLst>
                                    <p:animClr clrSpc="rgb" dir="cw">
                                      <p:cBhvr>
                                        <p:cTn id="39" dur="500" fill="hold"/>
                                        <p:tgtEl>
                                          <p:spTgt spid="31"/>
                                        </p:tgtEl>
                                        <p:attrNameLst>
                                          <p:attrName>fillcolor</p:attrName>
                                        </p:attrNameLst>
                                      </p:cBhvr>
                                      <p:to>
                                        <a:srgbClr val="E6E6E6"/>
                                      </p:to>
                                    </p:animClr>
                                    <p:set>
                                      <p:cBhvr>
                                        <p:cTn id="40" dur="500" fill="hold"/>
                                        <p:tgtEl>
                                          <p:spTgt spid="31"/>
                                        </p:tgtEl>
                                        <p:attrNameLst>
                                          <p:attrName>fill.type</p:attrName>
                                        </p:attrNameLst>
                                      </p:cBhvr>
                                      <p:to>
                                        <p:strVal val="solid"/>
                                      </p:to>
                                    </p:set>
                                    <p:set>
                                      <p:cBhvr>
                                        <p:cTn id="41" dur="500" fill="hold"/>
                                        <p:tgtEl>
                                          <p:spTgt spid="31"/>
                                        </p:tgtEl>
                                        <p:attrNameLst>
                                          <p:attrName>fill.on</p:attrName>
                                        </p:attrNameLst>
                                      </p:cBhvr>
                                      <p:to>
                                        <p:strVal val="true"/>
                                      </p:to>
                                    </p:set>
                                  </p:childTnLst>
                                </p:cTn>
                              </p:par>
                              <p:par>
                                <p:cTn id="42" presetID="3" presetClass="emph" presetSubtype="2" fill="hold" grpId="1" nodeType="withEffect">
                                  <p:stCondLst>
                                    <p:cond delay="0"/>
                                  </p:stCondLst>
                                  <p:childTnLst>
                                    <p:animClr clrSpc="rgb" dir="cw">
                                      <p:cBhvr override="childStyle">
                                        <p:cTn id="43" dur="2000" fill="hold"/>
                                        <p:tgtEl>
                                          <p:spTgt spid="31"/>
                                        </p:tgtEl>
                                        <p:attrNameLst>
                                          <p:attrName>style.color</p:attrName>
                                        </p:attrNameLst>
                                      </p:cBhvr>
                                      <p:to>
                                        <a:srgbClr val="999999"/>
                                      </p:to>
                                    </p:animClr>
                                  </p:childTnLst>
                                </p:cTn>
                              </p:par>
                              <p:par>
                                <p:cTn id="44" presetID="3" presetClass="emph" presetSubtype="2" fill="hold" grpId="1" nodeType="withEffect">
                                  <p:stCondLst>
                                    <p:cond delay="0"/>
                                  </p:stCondLst>
                                  <p:childTnLst>
                                    <p:animClr clrSpc="rgb" dir="cw">
                                      <p:cBhvr override="childStyle">
                                        <p:cTn id="45" dur="2000" fill="hold"/>
                                        <p:tgtEl>
                                          <p:spTgt spid="29"/>
                                        </p:tgtEl>
                                        <p:attrNameLst>
                                          <p:attrName>style.color</p:attrName>
                                        </p:attrNameLst>
                                      </p:cBhvr>
                                      <p:to>
                                        <a:srgbClr val="999999"/>
                                      </p:to>
                                    </p:animClr>
                                  </p:childTnLst>
                                </p:cTn>
                              </p:par>
                              <p:par>
                                <p:cTn id="46" presetID="7" presetClass="emph" presetSubtype="2" fill="hold" nodeType="withEffect">
                                  <p:stCondLst>
                                    <p:cond delay="0"/>
                                  </p:stCondLst>
                                  <p:childTnLst>
                                    <p:animClr clrSpc="rgb" dir="cw">
                                      <p:cBhvr>
                                        <p:cTn id="47" dur="500" fill="hold"/>
                                        <p:tgtEl>
                                          <p:spTgt spid="29"/>
                                        </p:tgtEl>
                                        <p:attrNameLst>
                                          <p:attrName>stroke.color</p:attrName>
                                        </p:attrNameLst>
                                      </p:cBhvr>
                                      <p:to>
                                        <a:srgbClr val="4C4C4C"/>
                                      </p:to>
                                    </p:animClr>
                                    <p:set>
                                      <p:cBhvr>
                                        <p:cTn id="48" dur="500" fill="hold"/>
                                        <p:tgtEl>
                                          <p:spTgt spid="29"/>
                                        </p:tgtEl>
                                        <p:attrNameLst>
                                          <p:attrName>stroke.on</p:attrName>
                                        </p:attrNameLst>
                                      </p:cBhvr>
                                      <p:to>
                                        <p:strVal val="true"/>
                                      </p:to>
                                    </p:set>
                                  </p:childTnLst>
                                </p:cTn>
                              </p:par>
                              <p:par>
                                <p:cTn id="49" presetID="7" presetClass="emph" presetSubtype="2" fill="hold" nodeType="withEffect">
                                  <p:stCondLst>
                                    <p:cond delay="0"/>
                                  </p:stCondLst>
                                  <p:childTnLst>
                                    <p:animClr clrSpc="rgb" dir="cw">
                                      <p:cBhvr>
                                        <p:cTn id="50" dur="500" fill="hold"/>
                                        <p:tgtEl>
                                          <p:spTgt spid="31"/>
                                        </p:tgtEl>
                                        <p:attrNameLst>
                                          <p:attrName>stroke.color</p:attrName>
                                        </p:attrNameLst>
                                      </p:cBhvr>
                                      <p:to>
                                        <a:srgbClr val="4C4C4C"/>
                                      </p:to>
                                    </p:animClr>
                                    <p:set>
                                      <p:cBhvr>
                                        <p:cTn id="51" dur="500" fill="hold"/>
                                        <p:tgtEl>
                                          <p:spTgt spid="31"/>
                                        </p:tgtEl>
                                        <p:attrNameLst>
                                          <p:attrName>stroke.on</p:attrName>
                                        </p:attrNameLst>
                                      </p:cBhvr>
                                      <p:to>
                                        <p:strVal val="true"/>
                                      </p:to>
                                    </p:set>
                                  </p:childTnLst>
                                </p:cTn>
                              </p:par>
                              <p:par>
                                <p:cTn id="52" presetID="10" presetClass="entr" presetSubtype="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nodeType="click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wipe(right)">
                                      <p:cBhvr>
                                        <p:cTn id="71" dur="500"/>
                                        <p:tgtEl>
                                          <p:spTgt spid="46"/>
                                        </p:tgtEl>
                                      </p:cBhvr>
                                    </p:animEffect>
                                  </p:childTnLst>
                                </p:cTn>
                              </p:par>
                              <p:par>
                                <p:cTn id="72" presetID="22" presetClass="entr" presetSubtype="2" fill="hold" nodeType="with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wipe(right)">
                                      <p:cBhvr>
                                        <p:cTn id="74" dur="500"/>
                                        <p:tgtEl>
                                          <p:spTgt spid="4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fade">
                                      <p:cBhvr>
                                        <p:cTn id="77" dur="500"/>
                                        <p:tgtEl>
                                          <p:spTgt spid="51"/>
                                        </p:tgtEl>
                                      </p:cBhvr>
                                    </p:animEffect>
                                  </p:childTnLst>
                                </p:cTn>
                              </p:par>
                              <p:par>
                                <p:cTn id="78" presetID="3" presetClass="emph" presetSubtype="2" fill="hold" grpId="1" nodeType="withEffect">
                                  <p:stCondLst>
                                    <p:cond delay="0"/>
                                  </p:stCondLst>
                                  <p:childTnLst>
                                    <p:animClr clrSpc="rgb" dir="cw">
                                      <p:cBhvr override="childStyle">
                                        <p:cTn id="79" dur="500" fill="hold"/>
                                        <p:tgtEl>
                                          <p:spTgt spid="49"/>
                                        </p:tgtEl>
                                        <p:attrNameLst>
                                          <p:attrName>style.color</p:attrName>
                                        </p:attrNameLst>
                                      </p:cBhvr>
                                      <p:to>
                                        <a:srgbClr val="999999"/>
                                      </p:to>
                                    </p:animClr>
                                  </p:childTnLst>
                                </p:cTn>
                              </p:par>
                            </p:childTnLst>
                          </p:cTn>
                        </p:par>
                        <p:par>
                          <p:cTn id="80" fill="hold">
                            <p:stCondLst>
                              <p:cond delay="500"/>
                            </p:stCondLst>
                            <p:childTnLst>
                              <p:par>
                                <p:cTn id="81" presetID="22" presetClass="exit" presetSubtype="2" fill="hold" nodeType="afterEffect">
                                  <p:stCondLst>
                                    <p:cond delay="0"/>
                                  </p:stCondLst>
                                  <p:childTnLst>
                                    <p:animEffect transition="out" filter="wipe(right)">
                                      <p:cBhvr>
                                        <p:cTn id="82" dur="500"/>
                                        <p:tgtEl>
                                          <p:spTgt spid="47"/>
                                        </p:tgtEl>
                                      </p:cBhvr>
                                    </p:animEffect>
                                    <p:set>
                                      <p:cBhvr>
                                        <p:cTn id="83" dur="1" fill="hold">
                                          <p:stCondLst>
                                            <p:cond delay="499"/>
                                          </p:stCondLst>
                                        </p:cTn>
                                        <p:tgtEl>
                                          <p:spTgt spid="47"/>
                                        </p:tgtEl>
                                        <p:attrNameLst>
                                          <p:attrName>style.visibility</p:attrName>
                                        </p:attrNameLst>
                                      </p:cBhvr>
                                      <p:to>
                                        <p:strVal val="hidden"/>
                                      </p:to>
                                    </p:set>
                                  </p:childTnLst>
                                </p:cTn>
                              </p:par>
                              <p:par>
                                <p:cTn id="84" presetID="7" presetClass="emph" presetSubtype="2" fill="hold" nodeType="withEffect">
                                  <p:stCondLst>
                                    <p:cond delay="0"/>
                                  </p:stCondLst>
                                  <p:childTnLst>
                                    <p:animClr clrSpc="rgb" dir="cw">
                                      <p:cBhvr>
                                        <p:cTn id="85" dur="500" fill="hold"/>
                                        <p:tgtEl>
                                          <p:spTgt spid="35"/>
                                        </p:tgtEl>
                                        <p:attrNameLst>
                                          <p:attrName>stroke.color</p:attrName>
                                        </p:attrNameLst>
                                      </p:cBhvr>
                                      <p:to>
                                        <a:srgbClr val="4C4C4C"/>
                                      </p:to>
                                    </p:animClr>
                                    <p:set>
                                      <p:cBhvr>
                                        <p:cTn id="86" dur="500" fill="hold"/>
                                        <p:tgtEl>
                                          <p:spTgt spid="35"/>
                                        </p:tgtEl>
                                        <p:attrNameLst>
                                          <p:attrName>stroke.on</p:attrName>
                                        </p:attrNameLst>
                                      </p:cBhvr>
                                      <p:to>
                                        <p:strVal val="true"/>
                                      </p:to>
                                    </p:set>
                                  </p:childTnLst>
                                </p:cTn>
                              </p:par>
                              <p:par>
                                <p:cTn id="87" presetID="7" presetClass="emph" presetSubtype="2" fill="hold" nodeType="withEffect">
                                  <p:stCondLst>
                                    <p:cond delay="0"/>
                                  </p:stCondLst>
                                  <p:childTnLst>
                                    <p:animClr clrSpc="rgb" dir="cw">
                                      <p:cBhvr>
                                        <p:cTn id="88" dur="500" fill="hold"/>
                                        <p:tgtEl>
                                          <p:spTgt spid="36"/>
                                        </p:tgtEl>
                                        <p:attrNameLst>
                                          <p:attrName>stroke.color</p:attrName>
                                        </p:attrNameLst>
                                      </p:cBhvr>
                                      <p:to>
                                        <a:srgbClr val="4C4C4C"/>
                                      </p:to>
                                    </p:animClr>
                                    <p:set>
                                      <p:cBhvr>
                                        <p:cTn id="89" dur="500" fill="hold"/>
                                        <p:tgtEl>
                                          <p:spTgt spid="36"/>
                                        </p:tgtEl>
                                        <p:attrNameLst>
                                          <p:attrName>stroke.on</p:attrName>
                                        </p:attrNameLst>
                                      </p:cBhvr>
                                      <p:to>
                                        <p:strVal val="true"/>
                                      </p:to>
                                    </p:set>
                                  </p:childTnLst>
                                </p:cTn>
                              </p:par>
                              <p:par>
                                <p:cTn id="90" presetID="7" presetClass="emph" presetSubtype="2" fill="hold" nodeType="withEffect">
                                  <p:stCondLst>
                                    <p:cond delay="0"/>
                                  </p:stCondLst>
                                  <p:childTnLst>
                                    <p:animClr clrSpc="rgb" dir="cw">
                                      <p:cBhvr>
                                        <p:cTn id="91" dur="500" fill="hold"/>
                                        <p:tgtEl>
                                          <p:spTgt spid="37"/>
                                        </p:tgtEl>
                                        <p:attrNameLst>
                                          <p:attrName>stroke.color</p:attrName>
                                        </p:attrNameLst>
                                      </p:cBhvr>
                                      <p:to>
                                        <a:srgbClr val="4C4C4C"/>
                                      </p:to>
                                    </p:animClr>
                                    <p:set>
                                      <p:cBhvr>
                                        <p:cTn id="92" dur="500" fill="hold"/>
                                        <p:tgtEl>
                                          <p:spTgt spid="37"/>
                                        </p:tgtEl>
                                        <p:attrNameLst>
                                          <p:attrName>stroke.on</p:attrName>
                                        </p:attrNameLst>
                                      </p:cBhvr>
                                      <p:to>
                                        <p:strVal val="true"/>
                                      </p:to>
                                    </p:set>
                                  </p:childTnLst>
                                </p:cTn>
                              </p:par>
                              <p:par>
                                <p:cTn id="93" presetID="7" presetClass="emph" presetSubtype="2" fill="hold" nodeType="withEffect">
                                  <p:stCondLst>
                                    <p:cond delay="0"/>
                                  </p:stCondLst>
                                  <p:childTnLst>
                                    <p:animClr clrSpc="rgb" dir="cw">
                                      <p:cBhvr>
                                        <p:cTn id="94" dur="500" fill="hold"/>
                                        <p:tgtEl>
                                          <p:spTgt spid="38"/>
                                        </p:tgtEl>
                                        <p:attrNameLst>
                                          <p:attrName>stroke.color</p:attrName>
                                        </p:attrNameLst>
                                      </p:cBhvr>
                                      <p:to>
                                        <a:srgbClr val="4C4C4C"/>
                                      </p:to>
                                    </p:animClr>
                                    <p:set>
                                      <p:cBhvr>
                                        <p:cTn id="95" dur="500" fill="hold"/>
                                        <p:tgtEl>
                                          <p:spTgt spid="38"/>
                                        </p:tgtEl>
                                        <p:attrNameLst>
                                          <p:attrName>stroke.on</p:attrName>
                                        </p:attrNameLst>
                                      </p:cBhvr>
                                      <p:to>
                                        <p:strVal val="true"/>
                                      </p:to>
                                    </p:set>
                                  </p:childTnLst>
                                </p:cTn>
                              </p:par>
                              <p:par>
                                <p:cTn id="96" presetID="1" presetClass="emph" presetSubtype="2" fill="hold" nodeType="withEffect">
                                  <p:stCondLst>
                                    <p:cond delay="0"/>
                                  </p:stCondLst>
                                  <p:childTnLst>
                                    <p:animClr clrSpc="rgb" dir="cw">
                                      <p:cBhvr>
                                        <p:cTn id="97" dur="500" fill="hold"/>
                                        <p:tgtEl>
                                          <p:spTgt spid="35"/>
                                        </p:tgtEl>
                                        <p:attrNameLst>
                                          <p:attrName>fillcolor</p:attrName>
                                        </p:attrNameLst>
                                      </p:cBhvr>
                                      <p:to>
                                        <a:srgbClr val="CCCCCC"/>
                                      </p:to>
                                    </p:animClr>
                                    <p:set>
                                      <p:cBhvr>
                                        <p:cTn id="98" dur="500" fill="hold"/>
                                        <p:tgtEl>
                                          <p:spTgt spid="35"/>
                                        </p:tgtEl>
                                        <p:attrNameLst>
                                          <p:attrName>fill.type</p:attrName>
                                        </p:attrNameLst>
                                      </p:cBhvr>
                                      <p:to>
                                        <p:strVal val="solid"/>
                                      </p:to>
                                    </p:set>
                                    <p:set>
                                      <p:cBhvr>
                                        <p:cTn id="99" dur="500" fill="hold"/>
                                        <p:tgtEl>
                                          <p:spTgt spid="35"/>
                                        </p:tgtEl>
                                        <p:attrNameLst>
                                          <p:attrName>fill.on</p:attrName>
                                        </p:attrNameLst>
                                      </p:cBhvr>
                                      <p:to>
                                        <p:strVal val="true"/>
                                      </p:to>
                                    </p:set>
                                  </p:childTnLst>
                                </p:cTn>
                              </p:par>
                              <p:par>
                                <p:cTn id="100" presetID="1" presetClass="emph" presetSubtype="2" fill="hold" nodeType="withEffect">
                                  <p:stCondLst>
                                    <p:cond delay="0"/>
                                  </p:stCondLst>
                                  <p:childTnLst>
                                    <p:animClr clrSpc="rgb" dir="cw">
                                      <p:cBhvr>
                                        <p:cTn id="101" dur="500" fill="hold"/>
                                        <p:tgtEl>
                                          <p:spTgt spid="37"/>
                                        </p:tgtEl>
                                        <p:attrNameLst>
                                          <p:attrName>fillcolor</p:attrName>
                                        </p:attrNameLst>
                                      </p:cBhvr>
                                      <p:to>
                                        <a:srgbClr val="CCCCCC"/>
                                      </p:to>
                                    </p:animClr>
                                    <p:set>
                                      <p:cBhvr>
                                        <p:cTn id="102" dur="500" fill="hold"/>
                                        <p:tgtEl>
                                          <p:spTgt spid="37"/>
                                        </p:tgtEl>
                                        <p:attrNameLst>
                                          <p:attrName>fill.type</p:attrName>
                                        </p:attrNameLst>
                                      </p:cBhvr>
                                      <p:to>
                                        <p:strVal val="solid"/>
                                      </p:to>
                                    </p:set>
                                    <p:set>
                                      <p:cBhvr>
                                        <p:cTn id="103" dur="500" fill="hold"/>
                                        <p:tgtEl>
                                          <p:spTgt spid="37"/>
                                        </p:tgtEl>
                                        <p:attrNameLst>
                                          <p:attrName>fill.on</p:attrName>
                                        </p:attrNameLst>
                                      </p:cBhvr>
                                      <p:to>
                                        <p:strVal val="true"/>
                                      </p:to>
                                    </p:set>
                                  </p:childTnLst>
                                </p:cTn>
                              </p:par>
                            </p:childTnLst>
                          </p:cTn>
                        </p:par>
                        <p:par>
                          <p:cTn id="104" fill="hold">
                            <p:stCondLst>
                              <p:cond delay="1000"/>
                            </p:stCondLst>
                            <p:childTnLst>
                              <p:par>
                                <p:cTn id="105" presetID="1" presetClass="emph" presetSubtype="2" fill="hold" nodeType="afterEffect">
                                  <p:stCondLst>
                                    <p:cond delay="0"/>
                                  </p:stCondLst>
                                  <p:childTnLst>
                                    <p:animClr clrSpc="rgb" dir="cw">
                                      <p:cBhvr>
                                        <p:cTn id="106" dur="500" fill="hold"/>
                                        <p:tgtEl>
                                          <p:spTgt spid="36"/>
                                        </p:tgtEl>
                                        <p:attrNameLst>
                                          <p:attrName>fillcolor</p:attrName>
                                        </p:attrNameLst>
                                      </p:cBhvr>
                                      <p:to>
                                        <a:srgbClr val="E6E6E6"/>
                                      </p:to>
                                    </p:animClr>
                                    <p:set>
                                      <p:cBhvr>
                                        <p:cTn id="107" dur="500" fill="hold"/>
                                        <p:tgtEl>
                                          <p:spTgt spid="36"/>
                                        </p:tgtEl>
                                        <p:attrNameLst>
                                          <p:attrName>fill.type</p:attrName>
                                        </p:attrNameLst>
                                      </p:cBhvr>
                                      <p:to>
                                        <p:strVal val="solid"/>
                                      </p:to>
                                    </p:set>
                                    <p:set>
                                      <p:cBhvr>
                                        <p:cTn id="108" dur="500" fill="hold"/>
                                        <p:tgtEl>
                                          <p:spTgt spid="36"/>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500" fill="hold"/>
                                        <p:tgtEl>
                                          <p:spTgt spid="38"/>
                                        </p:tgtEl>
                                        <p:attrNameLst>
                                          <p:attrName>fillcolor</p:attrName>
                                        </p:attrNameLst>
                                      </p:cBhvr>
                                      <p:to>
                                        <a:srgbClr val="E6E6E6"/>
                                      </p:to>
                                    </p:animClr>
                                    <p:set>
                                      <p:cBhvr>
                                        <p:cTn id="111" dur="500" fill="hold"/>
                                        <p:tgtEl>
                                          <p:spTgt spid="38"/>
                                        </p:tgtEl>
                                        <p:attrNameLst>
                                          <p:attrName>fill.type</p:attrName>
                                        </p:attrNameLst>
                                      </p:cBhvr>
                                      <p:to>
                                        <p:strVal val="solid"/>
                                      </p:to>
                                    </p:set>
                                    <p:set>
                                      <p:cBhvr>
                                        <p:cTn id="112" dur="500" fill="hold"/>
                                        <p:tgtEl>
                                          <p:spTgt spid="38"/>
                                        </p:tgtEl>
                                        <p:attrNameLst>
                                          <p:attrName>fill.on</p:attrName>
                                        </p:attrNameLst>
                                      </p:cBhvr>
                                      <p:to>
                                        <p:strVal val="true"/>
                                      </p:to>
                                    </p:set>
                                  </p:childTnLst>
                                </p:cTn>
                              </p:par>
                              <p:par>
                                <p:cTn id="113" presetID="3" presetClass="emph" presetSubtype="2" fill="hold" grpId="1" nodeType="withEffect">
                                  <p:stCondLst>
                                    <p:cond delay="0"/>
                                  </p:stCondLst>
                                  <p:childTnLst>
                                    <p:animClr clrSpc="rgb" dir="cw">
                                      <p:cBhvr override="childStyle">
                                        <p:cTn id="114" dur="500" fill="hold"/>
                                        <p:tgtEl>
                                          <p:spTgt spid="39"/>
                                        </p:tgtEl>
                                        <p:attrNameLst>
                                          <p:attrName>style.color</p:attrName>
                                        </p:attrNameLst>
                                      </p:cBhvr>
                                      <p:to>
                                        <a:srgbClr val="999999"/>
                                      </p:to>
                                    </p:animClr>
                                  </p:childTnLst>
                                </p:cTn>
                              </p:par>
                              <p:par>
                                <p:cTn id="115" presetID="10" presetClass="entr" presetSubtype="0" fill="hold" grpId="0" nodeType="with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fade">
                                      <p:cBhvr>
                                        <p:cTn id="117" dur="500"/>
                                        <p:tgtEl>
                                          <p:spTgt spid="33"/>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fade">
                                      <p:cBhvr>
                                        <p:cTn id="120" dur="500"/>
                                        <p:tgtEl>
                                          <p:spTgt spid="32"/>
                                        </p:tgtEl>
                                      </p:cBhvr>
                                    </p:animEffect>
                                  </p:childTnLst>
                                </p:cTn>
                              </p:par>
                              <p:par>
                                <p:cTn id="121" presetID="3" presetClass="emph" presetSubtype="2" fill="hold" grpId="1" nodeType="withEffect">
                                  <p:stCondLst>
                                    <p:cond delay="0"/>
                                  </p:stCondLst>
                                  <p:childTnLst>
                                    <p:animClr clrSpc="rgb" dir="cw">
                                      <p:cBhvr override="childStyle">
                                        <p:cTn id="122" dur="500" fill="hold"/>
                                        <p:tgtEl>
                                          <p:spTgt spid="51"/>
                                        </p:tgtEl>
                                        <p:attrNameLst>
                                          <p:attrName>style.color</p:attrName>
                                        </p:attrNameLst>
                                      </p:cBhvr>
                                      <p:to>
                                        <a:srgbClr val="999999"/>
                                      </p:to>
                                    </p:animClr>
                                  </p:childTnLst>
                                </p:cTn>
                              </p:par>
                              <p:par>
                                <p:cTn id="123" presetID="3" presetClass="emph" presetSubtype="2" fill="hold" grpId="1" nodeType="withEffect">
                                  <p:stCondLst>
                                    <p:cond delay="0"/>
                                  </p:stCondLst>
                                  <p:childTnLst>
                                    <p:animClr clrSpc="rgb" dir="cw">
                                      <p:cBhvr override="childStyle">
                                        <p:cTn id="124" dur="500" fill="hold"/>
                                        <p:tgtEl>
                                          <p:spTgt spid="32"/>
                                        </p:tgtEl>
                                        <p:attrNameLst>
                                          <p:attrName>style.color</p:attrName>
                                        </p:attrNameLst>
                                      </p:cBhvr>
                                      <p:to>
                                        <a:srgbClr val="999999"/>
                                      </p:to>
                                    </p:animClr>
                                  </p:childTnLst>
                                </p:cTn>
                              </p:par>
                              <p:par>
                                <p:cTn id="125" presetID="3" presetClass="emph" presetSubtype="2" fill="hold" grpId="1" nodeType="withEffect">
                                  <p:stCondLst>
                                    <p:cond delay="0"/>
                                  </p:stCondLst>
                                  <p:childTnLst>
                                    <p:animClr clrSpc="rgb" dir="cw">
                                      <p:cBhvr override="childStyle">
                                        <p:cTn id="126" dur="500" fill="hold"/>
                                        <p:tgtEl>
                                          <p:spTgt spid="33"/>
                                        </p:tgtEl>
                                        <p:attrNameLst>
                                          <p:attrName>style.color</p:attrName>
                                        </p:attrNameLst>
                                      </p:cBhvr>
                                      <p:to>
                                        <a:srgbClr val="999999"/>
                                      </p:to>
                                    </p:animClr>
                                  </p:childTnLst>
                                </p:cTn>
                              </p:par>
                              <p:par>
                                <p:cTn id="127" presetID="1" presetClass="emph" presetSubtype="2" fill="hold" nodeType="withEffect">
                                  <p:stCondLst>
                                    <p:cond delay="0"/>
                                  </p:stCondLst>
                                  <p:childTnLst>
                                    <p:animClr clrSpc="rgb" dir="cw">
                                      <p:cBhvr>
                                        <p:cTn id="128" dur="500" fill="hold"/>
                                        <p:tgtEl>
                                          <p:spTgt spid="32"/>
                                        </p:tgtEl>
                                        <p:attrNameLst>
                                          <p:attrName>fillcolor</p:attrName>
                                        </p:attrNameLst>
                                      </p:cBhvr>
                                      <p:to>
                                        <a:srgbClr val="CCCCCC"/>
                                      </p:to>
                                    </p:animClr>
                                    <p:set>
                                      <p:cBhvr>
                                        <p:cTn id="129" dur="500" fill="hold"/>
                                        <p:tgtEl>
                                          <p:spTgt spid="32"/>
                                        </p:tgtEl>
                                        <p:attrNameLst>
                                          <p:attrName>fill.type</p:attrName>
                                        </p:attrNameLst>
                                      </p:cBhvr>
                                      <p:to>
                                        <p:strVal val="solid"/>
                                      </p:to>
                                    </p:set>
                                    <p:set>
                                      <p:cBhvr>
                                        <p:cTn id="130" dur="500" fill="hold"/>
                                        <p:tgtEl>
                                          <p:spTgt spid="32"/>
                                        </p:tgtEl>
                                        <p:attrNameLst>
                                          <p:attrName>fill.on</p:attrName>
                                        </p:attrNameLst>
                                      </p:cBhvr>
                                      <p:to>
                                        <p:strVal val="true"/>
                                      </p:to>
                                    </p:set>
                                  </p:childTnLst>
                                </p:cTn>
                              </p:par>
                              <p:par>
                                <p:cTn id="131" presetID="1" presetClass="emph" presetSubtype="2" fill="hold" nodeType="withEffect">
                                  <p:stCondLst>
                                    <p:cond delay="0"/>
                                  </p:stCondLst>
                                  <p:childTnLst>
                                    <p:animClr clrSpc="rgb" dir="cw">
                                      <p:cBhvr>
                                        <p:cTn id="132" dur="500" fill="hold"/>
                                        <p:tgtEl>
                                          <p:spTgt spid="33"/>
                                        </p:tgtEl>
                                        <p:attrNameLst>
                                          <p:attrName>fillcolor</p:attrName>
                                        </p:attrNameLst>
                                      </p:cBhvr>
                                      <p:to>
                                        <a:srgbClr val="E6E6E6"/>
                                      </p:to>
                                    </p:animClr>
                                    <p:set>
                                      <p:cBhvr>
                                        <p:cTn id="133" dur="500" fill="hold"/>
                                        <p:tgtEl>
                                          <p:spTgt spid="33"/>
                                        </p:tgtEl>
                                        <p:attrNameLst>
                                          <p:attrName>fill.type</p:attrName>
                                        </p:attrNameLst>
                                      </p:cBhvr>
                                      <p:to>
                                        <p:strVal val="solid"/>
                                      </p:to>
                                    </p:set>
                                    <p:set>
                                      <p:cBhvr>
                                        <p:cTn id="134" dur="500" fill="hold"/>
                                        <p:tgtEl>
                                          <p:spTgt spid="33"/>
                                        </p:tgtEl>
                                        <p:attrNameLst>
                                          <p:attrName>fill.on</p:attrName>
                                        </p:attrNameLst>
                                      </p:cBhvr>
                                      <p:to>
                                        <p:strVal val="true"/>
                                      </p:to>
                                    </p:set>
                                  </p:childTnLst>
                                </p:cTn>
                              </p:par>
                              <p:par>
                                <p:cTn id="135" presetID="7" presetClass="emph" presetSubtype="2" fill="hold" nodeType="withEffect">
                                  <p:stCondLst>
                                    <p:cond delay="0"/>
                                  </p:stCondLst>
                                  <p:childTnLst>
                                    <p:animClr clrSpc="rgb" dir="cw">
                                      <p:cBhvr>
                                        <p:cTn id="136" dur="500" fill="hold"/>
                                        <p:tgtEl>
                                          <p:spTgt spid="32"/>
                                        </p:tgtEl>
                                        <p:attrNameLst>
                                          <p:attrName>stroke.color</p:attrName>
                                        </p:attrNameLst>
                                      </p:cBhvr>
                                      <p:to>
                                        <a:srgbClr val="4C4C4C"/>
                                      </p:to>
                                    </p:animClr>
                                    <p:set>
                                      <p:cBhvr>
                                        <p:cTn id="137" dur="500" fill="hold"/>
                                        <p:tgtEl>
                                          <p:spTgt spid="32"/>
                                        </p:tgtEl>
                                        <p:attrNameLst>
                                          <p:attrName>stroke.on</p:attrName>
                                        </p:attrNameLst>
                                      </p:cBhvr>
                                      <p:to>
                                        <p:strVal val="true"/>
                                      </p:to>
                                    </p:set>
                                  </p:childTnLst>
                                </p:cTn>
                              </p:par>
                              <p:par>
                                <p:cTn id="138" presetID="7" presetClass="emph" presetSubtype="2" fill="hold" nodeType="withEffect">
                                  <p:stCondLst>
                                    <p:cond delay="0"/>
                                  </p:stCondLst>
                                  <p:childTnLst>
                                    <p:animClr clrSpc="rgb" dir="cw">
                                      <p:cBhvr>
                                        <p:cTn id="139" dur="500" fill="hold"/>
                                        <p:tgtEl>
                                          <p:spTgt spid="33"/>
                                        </p:tgtEl>
                                        <p:attrNameLst>
                                          <p:attrName>stroke.color</p:attrName>
                                        </p:attrNameLst>
                                      </p:cBhvr>
                                      <p:to>
                                        <a:srgbClr val="4C4C4C"/>
                                      </p:to>
                                    </p:animClr>
                                    <p:set>
                                      <p:cBhvr>
                                        <p:cTn id="140" dur="500" fill="hold"/>
                                        <p:tgtEl>
                                          <p:spTgt spid="33"/>
                                        </p:tgtEl>
                                        <p:attrNameLst>
                                          <p:attrName>stroke.on</p:attrName>
                                        </p:attrNameLst>
                                      </p:cBhvr>
                                      <p:to>
                                        <p:strVal val="true"/>
                                      </p:to>
                                    </p:set>
                                  </p:childTnLst>
                                </p:cTn>
                              </p:par>
                              <p:par>
                                <p:cTn id="141" presetID="7" presetClass="emph" presetSubtype="2" fill="hold" nodeType="withEffect">
                                  <p:stCondLst>
                                    <p:cond delay="0"/>
                                  </p:stCondLst>
                                  <p:childTnLst>
                                    <p:animClr clrSpc="rgb" dir="cw">
                                      <p:cBhvr>
                                        <p:cTn id="142" dur="500" fill="hold"/>
                                        <p:tgtEl>
                                          <p:spTgt spid="34"/>
                                        </p:tgtEl>
                                        <p:attrNameLst>
                                          <p:attrName>stroke.color</p:attrName>
                                        </p:attrNameLst>
                                      </p:cBhvr>
                                      <p:to>
                                        <a:srgbClr val="4C4C4C"/>
                                      </p:to>
                                    </p:animClr>
                                    <p:set>
                                      <p:cBhvr>
                                        <p:cTn id="143" dur="500" fill="hold"/>
                                        <p:tgtEl>
                                          <p:spTgt spid="34"/>
                                        </p:tgtEl>
                                        <p:attrNameLst>
                                          <p:attrName>stroke.on</p:attrName>
                                        </p:attrNameLst>
                                      </p:cBhvr>
                                      <p:to>
                                        <p:strVal val="true"/>
                                      </p:to>
                                    </p:set>
                                  </p:childTnLst>
                                </p:cTn>
                              </p:par>
                              <p:par>
                                <p:cTn id="144" presetID="7" presetClass="emph" presetSubtype="2" fill="hold" nodeType="withEffect">
                                  <p:stCondLst>
                                    <p:cond delay="0"/>
                                  </p:stCondLst>
                                  <p:childTnLst>
                                    <p:animClr clrSpc="rgb" dir="cw">
                                      <p:cBhvr>
                                        <p:cTn id="145" dur="500" fill="hold"/>
                                        <p:tgtEl>
                                          <p:spTgt spid="28"/>
                                        </p:tgtEl>
                                        <p:attrNameLst>
                                          <p:attrName>stroke.color</p:attrName>
                                        </p:attrNameLst>
                                      </p:cBhvr>
                                      <p:to>
                                        <a:srgbClr val="4C4C4C"/>
                                      </p:to>
                                    </p:animClr>
                                    <p:set>
                                      <p:cBhvr>
                                        <p:cTn id="146" dur="500" fill="hold"/>
                                        <p:tgtEl>
                                          <p:spTgt spid="2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29" grpId="1" animBg="1"/>
      <p:bldP spid="31" grpId="0" animBg="1"/>
      <p:bldP spid="31" grpId="1" animBg="1"/>
      <p:bldP spid="32" grpId="0" animBg="1"/>
      <p:bldP spid="32" grpId="1" animBg="1"/>
      <p:bldP spid="33" grpId="0" animBg="1"/>
      <p:bldP spid="33" grpId="1" animBg="1"/>
      <p:bldP spid="34" grpId="0" animBg="1"/>
      <p:bldP spid="35" grpId="0" animBg="1"/>
      <p:bldP spid="36" grpId="0" animBg="1"/>
      <p:bldP spid="37" grpId="0" animBg="1"/>
      <p:bldP spid="38" grpId="0" animBg="1"/>
      <p:bldP spid="39" grpId="0"/>
      <p:bldP spid="39" grpId="1"/>
      <p:bldP spid="49" grpId="0"/>
      <p:bldP spid="49" grpId="1"/>
      <p:bldP spid="51" grpId="0"/>
      <p:bldP spid="51"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Gerade Verbindung mit Pfeil 107"/>
          <p:cNvCxnSpPr/>
          <p:nvPr/>
        </p:nvCxnSpPr>
        <p:spPr>
          <a:xfrm flipH="1">
            <a:off x="6794471" y="2667992"/>
            <a:ext cx="924144" cy="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10" name="Gerade Verbindung mit Pfeil 109"/>
          <p:cNvCxnSpPr/>
          <p:nvPr/>
        </p:nvCxnSpPr>
        <p:spPr>
          <a:xfrm flipH="1">
            <a:off x="6794471" y="4342441"/>
            <a:ext cx="924144" cy="0"/>
          </a:xfrm>
          <a:prstGeom prst="straightConnector1">
            <a:avLst/>
          </a:prstGeom>
          <a:ln w="1905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6" name="Gerade Verbindung mit Pfeil 55"/>
          <p:cNvCxnSpPr/>
          <p:nvPr/>
        </p:nvCxnSpPr>
        <p:spPr>
          <a:xfrm flipV="1">
            <a:off x="2566261" y="2459939"/>
            <a:ext cx="0" cy="2146982"/>
          </a:xfrm>
          <a:prstGeom prst="straightConnector1">
            <a:avLst/>
          </a:prstGeom>
          <a:ln w="1905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9" name="Gerade Verbindung mit Pfeil 58"/>
          <p:cNvCxnSpPr/>
          <p:nvPr/>
        </p:nvCxnSpPr>
        <p:spPr>
          <a:xfrm flipH="1">
            <a:off x="1271778" y="3185122"/>
            <a:ext cx="5526874" cy="0"/>
          </a:xfrm>
          <a:prstGeom prst="straightConnector1">
            <a:avLst/>
          </a:prstGeom>
          <a:ln w="1905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1" name="Textfeld 60"/>
          <p:cNvSpPr txBox="1"/>
          <p:nvPr/>
        </p:nvSpPr>
        <p:spPr>
          <a:xfrm>
            <a:off x="1181191" y="2839352"/>
            <a:ext cx="1059981" cy="369332"/>
          </a:xfrm>
          <a:prstGeom prst="rect">
            <a:avLst/>
          </a:prstGeom>
          <a:noFill/>
        </p:spPr>
        <p:txBody>
          <a:bodyPr wrap="none" rtlCol="0">
            <a:spAutoFit/>
          </a:bodyPr>
          <a:lstStyle/>
          <a:p>
            <a:r>
              <a:rPr lang="de-DE" dirty="0"/>
              <a:t>Schicht N</a:t>
            </a:r>
          </a:p>
        </p:txBody>
      </p:sp>
      <p:sp>
        <p:nvSpPr>
          <p:cNvPr id="62" name="Abgerundetes Rechteck 61"/>
          <p:cNvSpPr/>
          <p:nvPr/>
        </p:nvSpPr>
        <p:spPr>
          <a:xfrm>
            <a:off x="3221395" y="2540192"/>
            <a:ext cx="3573075" cy="598320"/>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72" name="Gruppierung 71"/>
          <p:cNvGrpSpPr/>
          <p:nvPr/>
        </p:nvGrpSpPr>
        <p:grpSpPr>
          <a:xfrm>
            <a:off x="3374212" y="2654538"/>
            <a:ext cx="1376456" cy="389787"/>
            <a:chOff x="2687500" y="4659923"/>
            <a:chExt cx="1376456" cy="389787"/>
          </a:xfrm>
        </p:grpSpPr>
        <p:grpSp>
          <p:nvGrpSpPr>
            <p:cNvPr id="67" name="Gruppierung 66"/>
            <p:cNvGrpSpPr/>
            <p:nvPr/>
          </p:nvGrpSpPr>
          <p:grpSpPr>
            <a:xfrm>
              <a:off x="2687500" y="4659923"/>
              <a:ext cx="1376456" cy="389787"/>
              <a:chOff x="2799584" y="5527001"/>
              <a:chExt cx="1376456" cy="389787"/>
            </a:xfrm>
          </p:grpSpPr>
          <p:sp>
            <p:nvSpPr>
              <p:cNvPr id="63" name="Rechteck 62"/>
              <p:cNvSpPr/>
              <p:nvPr/>
            </p:nvSpPr>
            <p:spPr>
              <a:xfrm>
                <a:off x="2799584" y="5527001"/>
                <a:ext cx="459273" cy="389787"/>
              </a:xfrm>
              <a:prstGeom prst="rect">
                <a:avLst/>
              </a:prstGeom>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sz="1600" dirty="0">
                  <a:solidFill>
                    <a:schemeClr val="tx1"/>
                  </a:solidFill>
                </a:endParaRPr>
              </a:p>
            </p:txBody>
          </p:sp>
          <p:sp>
            <p:nvSpPr>
              <p:cNvPr id="64" name="Rechteck 63"/>
              <p:cNvSpPr/>
              <p:nvPr/>
            </p:nvSpPr>
            <p:spPr>
              <a:xfrm>
                <a:off x="3258857" y="5527001"/>
                <a:ext cx="917183" cy="389787"/>
              </a:xfrm>
              <a:prstGeom prst="rect">
                <a:avLst/>
              </a:prstGeom>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sz="1600" dirty="0">
                  <a:solidFill>
                    <a:schemeClr val="tx1"/>
                  </a:solidFill>
                </a:endParaRPr>
              </a:p>
            </p:txBody>
          </p:sp>
        </p:grpSp>
        <p:sp>
          <p:nvSpPr>
            <p:cNvPr id="71" name="Textfeld 70"/>
            <p:cNvSpPr txBox="1"/>
            <p:nvPr/>
          </p:nvSpPr>
          <p:spPr>
            <a:xfrm>
              <a:off x="2691536" y="4670004"/>
              <a:ext cx="1372420" cy="369332"/>
            </a:xfrm>
            <a:prstGeom prst="rect">
              <a:avLst/>
            </a:prstGeom>
            <a:noFill/>
          </p:spPr>
          <p:txBody>
            <a:bodyPr wrap="square" rtlCol="0">
              <a:spAutoFit/>
            </a:bodyPr>
            <a:lstStyle/>
            <a:p>
              <a:r>
                <a:rPr lang="de-DE" dirty="0"/>
                <a:t>(N)-PDU</a:t>
              </a:r>
            </a:p>
          </p:txBody>
        </p:sp>
      </p:grpSp>
      <p:grpSp>
        <p:nvGrpSpPr>
          <p:cNvPr id="75" name="Gruppierung 74"/>
          <p:cNvGrpSpPr/>
          <p:nvPr/>
        </p:nvGrpSpPr>
        <p:grpSpPr>
          <a:xfrm>
            <a:off x="5081358" y="2644458"/>
            <a:ext cx="1394030" cy="389787"/>
            <a:chOff x="4394646" y="4649843"/>
            <a:chExt cx="1394030" cy="389787"/>
          </a:xfrm>
        </p:grpSpPr>
        <p:grpSp>
          <p:nvGrpSpPr>
            <p:cNvPr id="68" name="Gruppierung 67"/>
            <p:cNvGrpSpPr/>
            <p:nvPr/>
          </p:nvGrpSpPr>
          <p:grpSpPr>
            <a:xfrm>
              <a:off x="4412220" y="4649843"/>
              <a:ext cx="1376456" cy="389787"/>
              <a:chOff x="2799584" y="5527001"/>
              <a:chExt cx="1376456" cy="389787"/>
            </a:xfrm>
          </p:grpSpPr>
          <p:sp>
            <p:nvSpPr>
              <p:cNvPr id="69" name="Rechteck 68"/>
              <p:cNvSpPr/>
              <p:nvPr/>
            </p:nvSpPr>
            <p:spPr>
              <a:xfrm>
                <a:off x="2799584" y="5527001"/>
                <a:ext cx="459273" cy="389787"/>
              </a:xfrm>
              <a:prstGeom prst="rect">
                <a:avLst/>
              </a:prstGeom>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sz="1600" dirty="0">
                  <a:solidFill>
                    <a:schemeClr val="tx1"/>
                  </a:solidFill>
                </a:endParaRPr>
              </a:p>
            </p:txBody>
          </p:sp>
          <p:sp>
            <p:nvSpPr>
              <p:cNvPr id="70" name="Rechteck 69"/>
              <p:cNvSpPr/>
              <p:nvPr/>
            </p:nvSpPr>
            <p:spPr>
              <a:xfrm>
                <a:off x="3258857" y="5527001"/>
                <a:ext cx="917183" cy="389787"/>
              </a:xfrm>
              <a:prstGeom prst="rect">
                <a:avLst/>
              </a:prstGeom>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sz="1600" dirty="0">
                  <a:solidFill>
                    <a:schemeClr val="tx1"/>
                  </a:solidFill>
                </a:endParaRPr>
              </a:p>
            </p:txBody>
          </p:sp>
        </p:grpSp>
        <p:sp>
          <p:nvSpPr>
            <p:cNvPr id="74" name="Rechteck 73"/>
            <p:cNvSpPr/>
            <p:nvPr/>
          </p:nvSpPr>
          <p:spPr>
            <a:xfrm>
              <a:off x="4394646" y="4655259"/>
              <a:ext cx="1394030" cy="369332"/>
            </a:xfrm>
            <a:prstGeom prst="rect">
              <a:avLst/>
            </a:prstGeom>
          </p:spPr>
          <p:txBody>
            <a:bodyPr wrap="square">
              <a:spAutoFit/>
            </a:bodyPr>
            <a:lstStyle/>
            <a:p>
              <a:r>
                <a:rPr lang="de-DE" dirty="0"/>
                <a:t>(N)-PDU</a:t>
              </a:r>
            </a:p>
          </p:txBody>
        </p:sp>
      </p:grpSp>
      <p:sp>
        <p:nvSpPr>
          <p:cNvPr id="76" name="Abgerundetes Rechteck 75"/>
          <p:cNvSpPr/>
          <p:nvPr/>
        </p:nvSpPr>
        <p:spPr>
          <a:xfrm>
            <a:off x="2606576" y="3236898"/>
            <a:ext cx="4192076" cy="598320"/>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9" name="Rechteck 78"/>
          <p:cNvSpPr/>
          <p:nvPr/>
        </p:nvSpPr>
        <p:spPr>
          <a:xfrm>
            <a:off x="2759393" y="3344632"/>
            <a:ext cx="917183" cy="389787"/>
          </a:xfrm>
          <a:prstGeom prst="rect">
            <a:avLst/>
          </a:prstGeom>
          <a:pattFill prst="pct50">
            <a:fgClr>
              <a:srgbClr val="3366FF"/>
            </a:fgClr>
            <a:bgClr>
              <a:prstClr val="white"/>
            </a:bgClr>
          </a:patt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sz="1600" dirty="0">
              <a:solidFill>
                <a:schemeClr val="tx1"/>
              </a:solidFill>
            </a:endParaRPr>
          </a:p>
        </p:txBody>
      </p:sp>
      <p:grpSp>
        <p:nvGrpSpPr>
          <p:cNvPr id="91" name="Gruppierung 90"/>
          <p:cNvGrpSpPr/>
          <p:nvPr/>
        </p:nvGrpSpPr>
        <p:grpSpPr>
          <a:xfrm>
            <a:off x="3892916" y="3344632"/>
            <a:ext cx="2750328" cy="389787"/>
            <a:chOff x="3821023" y="5350017"/>
            <a:chExt cx="2750328" cy="389787"/>
          </a:xfrm>
        </p:grpSpPr>
        <p:grpSp>
          <p:nvGrpSpPr>
            <p:cNvPr id="88" name="Gruppierung 87"/>
            <p:cNvGrpSpPr/>
            <p:nvPr/>
          </p:nvGrpSpPr>
          <p:grpSpPr>
            <a:xfrm>
              <a:off x="3821023" y="5350017"/>
              <a:ext cx="2750328" cy="389787"/>
              <a:chOff x="3569695" y="6220309"/>
              <a:chExt cx="2750328" cy="389787"/>
            </a:xfrm>
          </p:grpSpPr>
          <p:grpSp>
            <p:nvGrpSpPr>
              <p:cNvPr id="81" name="Gruppierung 80"/>
              <p:cNvGrpSpPr/>
              <p:nvPr/>
            </p:nvGrpSpPr>
            <p:grpSpPr>
              <a:xfrm>
                <a:off x="4943567" y="6220309"/>
                <a:ext cx="1376456" cy="389787"/>
                <a:chOff x="2799584" y="5527001"/>
                <a:chExt cx="1376456" cy="389787"/>
              </a:xfrm>
            </p:grpSpPr>
            <p:sp>
              <p:nvSpPr>
                <p:cNvPr id="83" name="Rechteck 82"/>
                <p:cNvSpPr/>
                <p:nvPr/>
              </p:nvSpPr>
              <p:spPr>
                <a:xfrm>
                  <a:off x="2799584" y="5527001"/>
                  <a:ext cx="459273" cy="389787"/>
                </a:xfrm>
                <a:prstGeom prst="rect">
                  <a:avLst/>
                </a:prstGeom>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sz="1600" dirty="0">
                    <a:solidFill>
                      <a:schemeClr val="tx1"/>
                    </a:solidFill>
                  </a:endParaRPr>
                </a:p>
              </p:txBody>
            </p:sp>
            <p:sp>
              <p:nvSpPr>
                <p:cNvPr id="84" name="Rechteck 83"/>
                <p:cNvSpPr/>
                <p:nvPr/>
              </p:nvSpPr>
              <p:spPr>
                <a:xfrm>
                  <a:off x="3258857" y="5527001"/>
                  <a:ext cx="917183" cy="389787"/>
                </a:xfrm>
                <a:prstGeom prst="rect">
                  <a:avLst/>
                </a:prstGeom>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sz="1600" dirty="0">
                    <a:solidFill>
                      <a:schemeClr val="tx1"/>
                    </a:solidFill>
                  </a:endParaRPr>
                </a:p>
              </p:txBody>
            </p:sp>
          </p:grpSp>
          <p:grpSp>
            <p:nvGrpSpPr>
              <p:cNvPr id="85" name="Gruppierung 84"/>
              <p:cNvGrpSpPr/>
              <p:nvPr/>
            </p:nvGrpSpPr>
            <p:grpSpPr>
              <a:xfrm>
                <a:off x="3569695" y="6220309"/>
                <a:ext cx="1376456" cy="389787"/>
                <a:chOff x="2799584" y="5527001"/>
                <a:chExt cx="1376456" cy="389787"/>
              </a:xfrm>
            </p:grpSpPr>
            <p:sp>
              <p:nvSpPr>
                <p:cNvPr id="86" name="Rechteck 85"/>
                <p:cNvSpPr/>
                <p:nvPr/>
              </p:nvSpPr>
              <p:spPr>
                <a:xfrm>
                  <a:off x="2799584" y="5527001"/>
                  <a:ext cx="459273" cy="389787"/>
                </a:xfrm>
                <a:prstGeom prst="rect">
                  <a:avLst/>
                </a:prstGeom>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sz="1600" dirty="0">
                    <a:solidFill>
                      <a:schemeClr val="tx1"/>
                    </a:solidFill>
                  </a:endParaRPr>
                </a:p>
              </p:txBody>
            </p:sp>
            <p:sp>
              <p:nvSpPr>
                <p:cNvPr id="87" name="Rechteck 86"/>
                <p:cNvSpPr/>
                <p:nvPr/>
              </p:nvSpPr>
              <p:spPr>
                <a:xfrm>
                  <a:off x="3258857" y="5527001"/>
                  <a:ext cx="917183" cy="389787"/>
                </a:xfrm>
                <a:prstGeom prst="rect">
                  <a:avLst/>
                </a:prstGeom>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sz="1600" dirty="0">
                    <a:solidFill>
                      <a:schemeClr val="tx1"/>
                    </a:solidFill>
                  </a:endParaRPr>
                </a:p>
              </p:txBody>
            </p:sp>
          </p:grpSp>
        </p:grpSp>
        <p:sp>
          <p:nvSpPr>
            <p:cNvPr id="89" name="Rechteck 88"/>
            <p:cNvSpPr/>
            <p:nvPr/>
          </p:nvSpPr>
          <p:spPr>
            <a:xfrm>
              <a:off x="3821023" y="5370472"/>
              <a:ext cx="2750328" cy="369332"/>
            </a:xfrm>
            <a:prstGeom prst="rect">
              <a:avLst/>
            </a:prstGeom>
          </p:spPr>
          <p:txBody>
            <a:bodyPr wrap="square">
              <a:spAutoFit/>
            </a:bodyPr>
            <a:lstStyle/>
            <a:p>
              <a:pPr algn="ctr"/>
              <a:r>
                <a:rPr lang="de-DE" dirty="0"/>
                <a:t>(N-1)-SDU</a:t>
              </a:r>
            </a:p>
          </p:txBody>
        </p:sp>
      </p:grpSp>
      <p:sp>
        <p:nvSpPr>
          <p:cNvPr id="90" name="Rechteck 89"/>
          <p:cNvSpPr/>
          <p:nvPr/>
        </p:nvSpPr>
        <p:spPr>
          <a:xfrm>
            <a:off x="2688840" y="3337981"/>
            <a:ext cx="1069999" cy="369332"/>
          </a:xfrm>
          <a:prstGeom prst="rect">
            <a:avLst/>
          </a:prstGeom>
        </p:spPr>
        <p:txBody>
          <a:bodyPr wrap="square">
            <a:spAutoFit/>
          </a:bodyPr>
          <a:lstStyle/>
          <a:p>
            <a:r>
              <a:rPr lang="de-DE" dirty="0"/>
              <a:t>(N-1)-PCI</a:t>
            </a:r>
          </a:p>
        </p:txBody>
      </p:sp>
      <p:sp>
        <p:nvSpPr>
          <p:cNvPr id="92" name="Abgerundetes Rechteck 91"/>
          <p:cNvSpPr/>
          <p:nvPr/>
        </p:nvSpPr>
        <p:spPr>
          <a:xfrm>
            <a:off x="2606576" y="3920293"/>
            <a:ext cx="4192076" cy="598320"/>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5" name="Rechteck 94"/>
          <p:cNvSpPr/>
          <p:nvPr/>
        </p:nvSpPr>
        <p:spPr>
          <a:xfrm>
            <a:off x="2755860" y="4020031"/>
            <a:ext cx="917183" cy="389787"/>
          </a:xfrm>
          <a:prstGeom prst="rect">
            <a:avLst/>
          </a:prstGeom>
          <a:pattFill prst="pct50">
            <a:fgClr>
              <a:srgbClr val="3366FF"/>
            </a:fgClr>
            <a:bgClr>
              <a:prstClr val="white"/>
            </a:bgClr>
          </a:patt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sz="1600" dirty="0">
              <a:solidFill>
                <a:schemeClr val="tx1"/>
              </a:solidFill>
            </a:endParaRPr>
          </a:p>
        </p:txBody>
      </p:sp>
      <p:sp>
        <p:nvSpPr>
          <p:cNvPr id="96" name="Textfeld 95"/>
          <p:cNvSpPr txBox="1"/>
          <p:nvPr/>
        </p:nvSpPr>
        <p:spPr>
          <a:xfrm>
            <a:off x="1181191" y="3124642"/>
            <a:ext cx="1387632" cy="369332"/>
          </a:xfrm>
          <a:prstGeom prst="rect">
            <a:avLst/>
          </a:prstGeom>
          <a:noFill/>
        </p:spPr>
        <p:txBody>
          <a:bodyPr wrap="none" rtlCol="0">
            <a:spAutoFit/>
          </a:bodyPr>
          <a:lstStyle/>
          <a:p>
            <a:r>
              <a:rPr lang="de-DE" dirty="0"/>
              <a:t>Schicht (N-1)</a:t>
            </a:r>
          </a:p>
        </p:txBody>
      </p:sp>
      <p:grpSp>
        <p:nvGrpSpPr>
          <p:cNvPr id="97" name="Gruppierung 96"/>
          <p:cNvGrpSpPr/>
          <p:nvPr/>
        </p:nvGrpSpPr>
        <p:grpSpPr>
          <a:xfrm>
            <a:off x="3891624" y="4020031"/>
            <a:ext cx="2750328" cy="389787"/>
            <a:chOff x="3821023" y="5350017"/>
            <a:chExt cx="2750328" cy="389787"/>
          </a:xfrm>
        </p:grpSpPr>
        <p:grpSp>
          <p:nvGrpSpPr>
            <p:cNvPr id="98" name="Gruppierung 97"/>
            <p:cNvGrpSpPr/>
            <p:nvPr/>
          </p:nvGrpSpPr>
          <p:grpSpPr>
            <a:xfrm>
              <a:off x="3821023" y="5350017"/>
              <a:ext cx="2750328" cy="389787"/>
              <a:chOff x="3569695" y="6220309"/>
              <a:chExt cx="2750328" cy="389787"/>
            </a:xfrm>
          </p:grpSpPr>
          <p:grpSp>
            <p:nvGrpSpPr>
              <p:cNvPr id="100" name="Gruppierung 99"/>
              <p:cNvGrpSpPr/>
              <p:nvPr/>
            </p:nvGrpSpPr>
            <p:grpSpPr>
              <a:xfrm>
                <a:off x="4943567" y="6220309"/>
                <a:ext cx="1376456" cy="389787"/>
                <a:chOff x="2799584" y="5527001"/>
                <a:chExt cx="1376456" cy="389787"/>
              </a:xfrm>
            </p:grpSpPr>
            <p:sp>
              <p:nvSpPr>
                <p:cNvPr id="104" name="Rechteck 103"/>
                <p:cNvSpPr/>
                <p:nvPr/>
              </p:nvSpPr>
              <p:spPr>
                <a:xfrm>
                  <a:off x="2799584" y="5527001"/>
                  <a:ext cx="459273" cy="389787"/>
                </a:xfrm>
                <a:prstGeom prst="rect">
                  <a:avLst/>
                </a:prstGeom>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sz="1600" dirty="0">
                    <a:solidFill>
                      <a:schemeClr val="tx1"/>
                    </a:solidFill>
                  </a:endParaRPr>
                </a:p>
              </p:txBody>
            </p:sp>
            <p:sp>
              <p:nvSpPr>
                <p:cNvPr id="105" name="Rechteck 104"/>
                <p:cNvSpPr/>
                <p:nvPr/>
              </p:nvSpPr>
              <p:spPr>
                <a:xfrm>
                  <a:off x="3258857" y="5527001"/>
                  <a:ext cx="917183" cy="389787"/>
                </a:xfrm>
                <a:prstGeom prst="rect">
                  <a:avLst/>
                </a:prstGeom>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sz="1600" dirty="0">
                    <a:solidFill>
                      <a:schemeClr val="tx1"/>
                    </a:solidFill>
                  </a:endParaRPr>
                </a:p>
              </p:txBody>
            </p:sp>
          </p:grpSp>
          <p:grpSp>
            <p:nvGrpSpPr>
              <p:cNvPr id="101" name="Gruppierung 100"/>
              <p:cNvGrpSpPr/>
              <p:nvPr/>
            </p:nvGrpSpPr>
            <p:grpSpPr>
              <a:xfrm>
                <a:off x="3569695" y="6220309"/>
                <a:ext cx="1376456" cy="389787"/>
                <a:chOff x="2799584" y="5527001"/>
                <a:chExt cx="1376456" cy="389787"/>
              </a:xfrm>
            </p:grpSpPr>
            <p:sp>
              <p:nvSpPr>
                <p:cNvPr id="102" name="Rechteck 101"/>
                <p:cNvSpPr/>
                <p:nvPr/>
              </p:nvSpPr>
              <p:spPr>
                <a:xfrm>
                  <a:off x="2799584" y="5527001"/>
                  <a:ext cx="459273" cy="389787"/>
                </a:xfrm>
                <a:prstGeom prst="rect">
                  <a:avLst/>
                </a:prstGeom>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sz="1600" dirty="0">
                    <a:solidFill>
                      <a:schemeClr val="tx1"/>
                    </a:solidFill>
                  </a:endParaRPr>
                </a:p>
              </p:txBody>
            </p:sp>
            <p:sp>
              <p:nvSpPr>
                <p:cNvPr id="103" name="Rechteck 102"/>
                <p:cNvSpPr/>
                <p:nvPr/>
              </p:nvSpPr>
              <p:spPr>
                <a:xfrm>
                  <a:off x="3258857" y="5527001"/>
                  <a:ext cx="917183" cy="389787"/>
                </a:xfrm>
                <a:prstGeom prst="rect">
                  <a:avLst/>
                </a:prstGeom>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a:lstStyle/>
                <a:p>
                  <a:pPr algn="ctr"/>
                  <a:endParaRPr lang="de-DE" sz="1600" dirty="0">
                    <a:solidFill>
                      <a:schemeClr val="tx1"/>
                    </a:solidFill>
                  </a:endParaRPr>
                </a:p>
              </p:txBody>
            </p:sp>
          </p:grpSp>
        </p:grpSp>
        <p:sp>
          <p:nvSpPr>
            <p:cNvPr id="99" name="Rechteck 98"/>
            <p:cNvSpPr/>
            <p:nvPr/>
          </p:nvSpPr>
          <p:spPr>
            <a:xfrm>
              <a:off x="3821023" y="5370472"/>
              <a:ext cx="2750328" cy="369332"/>
            </a:xfrm>
            <a:prstGeom prst="rect">
              <a:avLst/>
            </a:prstGeom>
          </p:spPr>
          <p:txBody>
            <a:bodyPr wrap="square">
              <a:spAutoFit/>
            </a:bodyPr>
            <a:lstStyle/>
            <a:p>
              <a:pPr algn="ctr"/>
              <a:r>
                <a:rPr lang="de-DE" dirty="0"/>
                <a:t>(N-1)-PDU</a:t>
              </a:r>
            </a:p>
          </p:txBody>
        </p:sp>
      </p:grpSp>
      <p:cxnSp>
        <p:nvCxnSpPr>
          <p:cNvPr id="111" name="Gerade Verbindung mit Pfeil 110"/>
          <p:cNvCxnSpPr/>
          <p:nvPr/>
        </p:nvCxnSpPr>
        <p:spPr>
          <a:xfrm>
            <a:off x="7709169" y="2672574"/>
            <a:ext cx="0" cy="1677822"/>
          </a:xfrm>
          <a:prstGeom prst="straightConnector1">
            <a:avLst/>
          </a:prstGeom>
          <a:ln w="1905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16" name="Gerade Verbindung mit Pfeil 115"/>
          <p:cNvCxnSpPr/>
          <p:nvPr/>
        </p:nvCxnSpPr>
        <p:spPr>
          <a:xfrm flipH="1">
            <a:off x="6794470" y="2980366"/>
            <a:ext cx="473295" cy="0"/>
          </a:xfrm>
          <a:prstGeom prst="straightConnector1">
            <a:avLst/>
          </a:prstGeom>
          <a:ln w="1905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19" name="Gerade Verbindung mit Pfeil 118"/>
          <p:cNvCxnSpPr/>
          <p:nvPr/>
        </p:nvCxnSpPr>
        <p:spPr>
          <a:xfrm flipH="1">
            <a:off x="6794470" y="4123366"/>
            <a:ext cx="473295" cy="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20" name="Gerade Verbindung mit Pfeil 119"/>
          <p:cNvCxnSpPr/>
          <p:nvPr/>
        </p:nvCxnSpPr>
        <p:spPr>
          <a:xfrm>
            <a:off x="7259298" y="2980366"/>
            <a:ext cx="0" cy="1143000"/>
          </a:xfrm>
          <a:prstGeom prst="straightConnector1">
            <a:avLst/>
          </a:prstGeom>
          <a:ln w="19050" cmpd="sng">
            <a:solidFill>
              <a:schemeClr val="bg1">
                <a:lumMod val="6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24" name="Textfeld 123"/>
          <p:cNvSpPr txBox="1"/>
          <p:nvPr/>
        </p:nvSpPr>
        <p:spPr>
          <a:xfrm rot="16200000">
            <a:off x="6963201" y="3335473"/>
            <a:ext cx="1673517" cy="338554"/>
          </a:xfrm>
          <a:prstGeom prst="rect">
            <a:avLst/>
          </a:prstGeom>
          <a:noFill/>
        </p:spPr>
        <p:txBody>
          <a:bodyPr wrap="square" rtlCol="0">
            <a:spAutoFit/>
          </a:bodyPr>
          <a:lstStyle/>
          <a:p>
            <a:pPr algn="ctr"/>
            <a:r>
              <a:rPr lang="de-DE" sz="1600" dirty="0"/>
              <a:t>Separation</a:t>
            </a:r>
          </a:p>
        </p:txBody>
      </p:sp>
      <p:sp>
        <p:nvSpPr>
          <p:cNvPr id="125" name="Textfeld 124"/>
          <p:cNvSpPr txBox="1"/>
          <p:nvPr/>
        </p:nvSpPr>
        <p:spPr>
          <a:xfrm rot="16200000">
            <a:off x="6629793" y="3365016"/>
            <a:ext cx="1417051" cy="338554"/>
          </a:xfrm>
          <a:prstGeom prst="rect">
            <a:avLst/>
          </a:prstGeom>
          <a:noFill/>
        </p:spPr>
        <p:txBody>
          <a:bodyPr wrap="square" rtlCol="0">
            <a:spAutoFit/>
          </a:bodyPr>
          <a:lstStyle/>
          <a:p>
            <a:r>
              <a:rPr lang="de-DE" sz="1600" dirty="0" err="1"/>
              <a:t>Concatenation</a:t>
            </a:r>
            <a:endParaRPr lang="de-DE" sz="1600" dirty="0"/>
          </a:p>
        </p:txBody>
      </p:sp>
      <p:cxnSp>
        <p:nvCxnSpPr>
          <p:cNvPr id="128" name="Gerade Verbindung mit Pfeil 127"/>
          <p:cNvCxnSpPr/>
          <p:nvPr/>
        </p:nvCxnSpPr>
        <p:spPr>
          <a:xfrm flipH="1">
            <a:off x="6794470" y="2980366"/>
            <a:ext cx="473295" cy="0"/>
          </a:xfrm>
          <a:prstGeom prst="straightConnector1">
            <a:avLst/>
          </a:prstGeom>
          <a:ln w="19050" cmpd="sng">
            <a:solidFill>
              <a:srgbClr val="29C02E"/>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29" name="Gerade Verbindung mit Pfeil 128"/>
          <p:cNvCxnSpPr/>
          <p:nvPr/>
        </p:nvCxnSpPr>
        <p:spPr>
          <a:xfrm flipH="1">
            <a:off x="6794470" y="4123366"/>
            <a:ext cx="473295" cy="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30" name="Gerade Verbindung mit Pfeil 129"/>
          <p:cNvCxnSpPr/>
          <p:nvPr/>
        </p:nvCxnSpPr>
        <p:spPr>
          <a:xfrm>
            <a:off x="7259298" y="2980366"/>
            <a:ext cx="0" cy="1143000"/>
          </a:xfrm>
          <a:prstGeom prst="straightConnector1">
            <a:avLst/>
          </a:prstGeom>
          <a:ln w="19050" cmpd="sng">
            <a:solidFill>
              <a:srgbClr val="29C02E"/>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31" name="Gerade Verbindung mit Pfeil 130"/>
          <p:cNvCxnSpPr/>
          <p:nvPr/>
        </p:nvCxnSpPr>
        <p:spPr>
          <a:xfrm flipH="1">
            <a:off x="6794471" y="2667992"/>
            <a:ext cx="924144" cy="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32" name="Gerade Verbindung mit Pfeil 131"/>
          <p:cNvCxnSpPr/>
          <p:nvPr/>
        </p:nvCxnSpPr>
        <p:spPr>
          <a:xfrm flipH="1">
            <a:off x="6794471" y="4342441"/>
            <a:ext cx="924144" cy="0"/>
          </a:xfrm>
          <a:prstGeom prst="straightConnector1">
            <a:avLst/>
          </a:prstGeom>
          <a:ln w="19050" cmpd="sng">
            <a:solidFill>
              <a:srgbClr val="29C02E"/>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33" name="Gerade Verbindung mit Pfeil 132"/>
          <p:cNvCxnSpPr/>
          <p:nvPr/>
        </p:nvCxnSpPr>
        <p:spPr>
          <a:xfrm>
            <a:off x="7709169" y="2672574"/>
            <a:ext cx="0" cy="1677822"/>
          </a:xfrm>
          <a:prstGeom prst="straightConnector1">
            <a:avLst/>
          </a:prstGeom>
          <a:ln w="19050" cmpd="sng">
            <a:solidFill>
              <a:srgbClr val="29C02E"/>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p:txBody>
          <a:bodyPr/>
          <a:lstStyle/>
          <a:p>
            <a:r>
              <a:rPr lang="de-DE" dirty="0"/>
              <a:t>Abbildungen zw. Datenblöcken</a:t>
            </a:r>
            <a:br>
              <a:rPr lang="de-DE" dirty="0"/>
            </a:br>
            <a:r>
              <a:rPr lang="de-DE" dirty="0"/>
              <a:t>(</a:t>
            </a:r>
            <a:r>
              <a:rPr lang="de-DE" dirty="0" err="1"/>
              <a:t>Concatenation</a:t>
            </a:r>
            <a:r>
              <a:rPr lang="de-DE" dirty="0"/>
              <a:t> &amp; Separation) </a:t>
            </a: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
        <p:nvSpPr>
          <p:cNvPr id="4" name="Foliennummernplatzhalter 3"/>
          <p:cNvSpPr>
            <a:spLocks noGrp="1"/>
          </p:cNvSpPr>
          <p:nvPr>
            <p:ph type="sldNum" sz="quarter" idx="12"/>
          </p:nvPr>
        </p:nvSpPr>
        <p:spPr/>
        <p:txBody>
          <a:bodyPr/>
          <a:lstStyle/>
          <a:p>
            <a:fld id="{62E63B0E-122E-4112-8AEA-022338C1FEFA}" type="slidenum">
              <a:rPr lang="de-DE" smtClean="0"/>
              <a:t>58</a:t>
            </a:fld>
            <a:endParaRPr lang="de-DE"/>
          </a:p>
        </p:txBody>
      </p:sp>
    </p:spTree>
    <p:extLst>
      <p:ext uri="{BB962C8B-B14F-4D97-AF65-F5344CB8AC3E}">
        <p14:creationId xmlns:p14="http://schemas.microsoft.com/office/powerpoint/2010/main" val="172490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par>
                                <p:cTn id="8" presetID="22" presetClass="entr" presetSubtype="8"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wipe(left)">
                                      <p:cBhvr>
                                        <p:cTn id="10" dur="500"/>
                                        <p:tgtEl>
                                          <p:spTgt spid="5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fade">
                                      <p:cBhvr>
                                        <p:cTn id="16" dur="500"/>
                                        <p:tgtEl>
                                          <p:spTgt spid="9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500"/>
                                        <p:tgtEl>
                                          <p:spTgt spid="62"/>
                                        </p:tgtEl>
                                      </p:cBhvr>
                                    </p:animEffect>
                                  </p:childTnLst>
                                </p:cTn>
                              </p:par>
                              <p:par>
                                <p:cTn id="22" presetID="10" presetClass="entr" presetSubtype="0" fill="hold" nodeType="with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500"/>
                                        <p:tgtEl>
                                          <p:spTgt spid="72"/>
                                        </p:tgtEl>
                                      </p:cBhvr>
                                    </p:animEffect>
                                  </p:childTnLst>
                                </p:cTn>
                              </p:par>
                              <p:par>
                                <p:cTn id="25" presetID="10" presetClass="entr" presetSubtype="0" fill="hold" nodeType="with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500"/>
                                        <p:tgtEl>
                                          <p:spTgt spid="7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500"/>
                                        <p:tgtEl>
                                          <p:spTgt spid="7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fade">
                                      <p:cBhvr>
                                        <p:cTn id="35" dur="500"/>
                                        <p:tgtEl>
                                          <p:spTgt spid="79"/>
                                        </p:tgtEl>
                                      </p:cBhvr>
                                    </p:animEffect>
                                  </p:childTnLst>
                                </p:cTn>
                              </p:par>
                              <p:par>
                                <p:cTn id="36" presetID="10" presetClass="entr" presetSubtype="0" fill="hold" nodeType="withEffect">
                                  <p:stCondLst>
                                    <p:cond delay="0"/>
                                  </p:stCondLst>
                                  <p:childTnLst>
                                    <p:set>
                                      <p:cBhvr>
                                        <p:cTn id="37" dur="1" fill="hold">
                                          <p:stCondLst>
                                            <p:cond delay="0"/>
                                          </p:stCondLst>
                                        </p:cTn>
                                        <p:tgtEl>
                                          <p:spTgt spid="91"/>
                                        </p:tgtEl>
                                        <p:attrNameLst>
                                          <p:attrName>style.visibility</p:attrName>
                                        </p:attrNameLst>
                                      </p:cBhvr>
                                      <p:to>
                                        <p:strVal val="visible"/>
                                      </p:to>
                                    </p:set>
                                    <p:animEffect transition="in" filter="fade">
                                      <p:cBhvr>
                                        <p:cTn id="38" dur="500"/>
                                        <p:tgtEl>
                                          <p:spTgt spid="9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Effect transition="in" filter="fade">
                                      <p:cBhvr>
                                        <p:cTn id="41" dur="500"/>
                                        <p:tgtEl>
                                          <p:spTgt spid="9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fade">
                                      <p:cBhvr>
                                        <p:cTn id="46" dur="500"/>
                                        <p:tgtEl>
                                          <p:spTgt spid="9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5"/>
                                        </p:tgtEl>
                                        <p:attrNameLst>
                                          <p:attrName>style.visibility</p:attrName>
                                        </p:attrNameLst>
                                      </p:cBhvr>
                                      <p:to>
                                        <p:strVal val="visible"/>
                                      </p:to>
                                    </p:set>
                                    <p:animEffect transition="in" filter="fade">
                                      <p:cBhvr>
                                        <p:cTn id="49" dur="500"/>
                                        <p:tgtEl>
                                          <p:spTgt spid="95"/>
                                        </p:tgtEl>
                                      </p:cBhvr>
                                    </p:animEffect>
                                  </p:childTnLst>
                                </p:cTn>
                              </p:par>
                              <p:par>
                                <p:cTn id="50" presetID="10" presetClass="entr" presetSubtype="0" fill="hold" nodeType="withEffect">
                                  <p:stCondLst>
                                    <p:cond delay="0"/>
                                  </p:stCondLst>
                                  <p:childTnLst>
                                    <p:set>
                                      <p:cBhvr>
                                        <p:cTn id="51" dur="1" fill="hold">
                                          <p:stCondLst>
                                            <p:cond delay="0"/>
                                          </p:stCondLst>
                                        </p:cTn>
                                        <p:tgtEl>
                                          <p:spTgt spid="97"/>
                                        </p:tgtEl>
                                        <p:attrNameLst>
                                          <p:attrName>style.visibility</p:attrName>
                                        </p:attrNameLst>
                                      </p:cBhvr>
                                      <p:to>
                                        <p:strVal val="visible"/>
                                      </p:to>
                                    </p:set>
                                    <p:animEffect transition="in" filter="fade">
                                      <p:cBhvr>
                                        <p:cTn id="52" dur="500"/>
                                        <p:tgtEl>
                                          <p:spTgt spid="9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28"/>
                                        </p:tgtEl>
                                        <p:attrNameLst>
                                          <p:attrName>style.visibility</p:attrName>
                                        </p:attrNameLst>
                                      </p:cBhvr>
                                      <p:to>
                                        <p:strVal val="visible"/>
                                      </p:to>
                                    </p:set>
                                    <p:animEffect transition="in" filter="wipe(left)">
                                      <p:cBhvr>
                                        <p:cTn id="57" dur="500"/>
                                        <p:tgtEl>
                                          <p:spTgt spid="128"/>
                                        </p:tgtEl>
                                      </p:cBhvr>
                                    </p:animEffect>
                                  </p:childTnLst>
                                </p:cTn>
                              </p:par>
                              <p:par>
                                <p:cTn id="58" presetID="22" presetClass="entr" presetSubtype="8" fill="hold" nodeType="withEffect">
                                  <p:stCondLst>
                                    <p:cond delay="0"/>
                                  </p:stCondLst>
                                  <p:childTnLst>
                                    <p:set>
                                      <p:cBhvr>
                                        <p:cTn id="59" dur="1" fill="hold">
                                          <p:stCondLst>
                                            <p:cond delay="0"/>
                                          </p:stCondLst>
                                        </p:cTn>
                                        <p:tgtEl>
                                          <p:spTgt spid="116"/>
                                        </p:tgtEl>
                                        <p:attrNameLst>
                                          <p:attrName>style.visibility</p:attrName>
                                        </p:attrNameLst>
                                      </p:cBhvr>
                                      <p:to>
                                        <p:strVal val="visible"/>
                                      </p:to>
                                    </p:set>
                                    <p:animEffect transition="in" filter="wipe(left)">
                                      <p:cBhvr>
                                        <p:cTn id="60" dur="500"/>
                                        <p:tgtEl>
                                          <p:spTgt spid="116"/>
                                        </p:tgtEl>
                                      </p:cBhvr>
                                    </p:animEffect>
                                  </p:childTnLst>
                                </p:cTn>
                              </p:par>
                            </p:childTnLst>
                          </p:cTn>
                        </p:par>
                        <p:par>
                          <p:cTn id="61" fill="hold">
                            <p:stCondLst>
                              <p:cond delay="500"/>
                            </p:stCondLst>
                            <p:childTnLst>
                              <p:par>
                                <p:cTn id="62" presetID="22" presetClass="entr" presetSubtype="1" fill="hold" nodeType="afterEffect">
                                  <p:stCondLst>
                                    <p:cond delay="0"/>
                                  </p:stCondLst>
                                  <p:childTnLst>
                                    <p:set>
                                      <p:cBhvr>
                                        <p:cTn id="63" dur="1" fill="hold">
                                          <p:stCondLst>
                                            <p:cond delay="0"/>
                                          </p:stCondLst>
                                        </p:cTn>
                                        <p:tgtEl>
                                          <p:spTgt spid="120"/>
                                        </p:tgtEl>
                                        <p:attrNameLst>
                                          <p:attrName>style.visibility</p:attrName>
                                        </p:attrNameLst>
                                      </p:cBhvr>
                                      <p:to>
                                        <p:strVal val="visible"/>
                                      </p:to>
                                    </p:set>
                                    <p:animEffect transition="in" filter="wipe(up)">
                                      <p:cBhvr>
                                        <p:cTn id="64" dur="500"/>
                                        <p:tgtEl>
                                          <p:spTgt spid="120"/>
                                        </p:tgtEl>
                                      </p:cBhvr>
                                    </p:animEffect>
                                  </p:childTnLst>
                                </p:cTn>
                              </p:par>
                              <p:par>
                                <p:cTn id="65" presetID="22" presetClass="entr" presetSubtype="1" fill="hold" nodeType="withEffect">
                                  <p:stCondLst>
                                    <p:cond delay="0"/>
                                  </p:stCondLst>
                                  <p:childTnLst>
                                    <p:set>
                                      <p:cBhvr>
                                        <p:cTn id="66" dur="1" fill="hold">
                                          <p:stCondLst>
                                            <p:cond delay="0"/>
                                          </p:stCondLst>
                                        </p:cTn>
                                        <p:tgtEl>
                                          <p:spTgt spid="130"/>
                                        </p:tgtEl>
                                        <p:attrNameLst>
                                          <p:attrName>style.visibility</p:attrName>
                                        </p:attrNameLst>
                                      </p:cBhvr>
                                      <p:to>
                                        <p:strVal val="visible"/>
                                      </p:to>
                                    </p:set>
                                    <p:animEffect transition="in" filter="wipe(up)">
                                      <p:cBhvr>
                                        <p:cTn id="67" dur="500"/>
                                        <p:tgtEl>
                                          <p:spTgt spid="130"/>
                                        </p:tgtEl>
                                      </p:cBhvr>
                                    </p:animEffect>
                                  </p:childTnLst>
                                </p:cTn>
                              </p:par>
                            </p:childTnLst>
                          </p:cTn>
                        </p:par>
                        <p:par>
                          <p:cTn id="68" fill="hold">
                            <p:stCondLst>
                              <p:cond delay="1000"/>
                            </p:stCondLst>
                            <p:childTnLst>
                              <p:par>
                                <p:cTn id="69" presetID="22" presetClass="entr" presetSubtype="2" fill="hold" nodeType="afterEffect">
                                  <p:stCondLst>
                                    <p:cond delay="0"/>
                                  </p:stCondLst>
                                  <p:childTnLst>
                                    <p:set>
                                      <p:cBhvr>
                                        <p:cTn id="70" dur="1" fill="hold">
                                          <p:stCondLst>
                                            <p:cond delay="0"/>
                                          </p:stCondLst>
                                        </p:cTn>
                                        <p:tgtEl>
                                          <p:spTgt spid="119"/>
                                        </p:tgtEl>
                                        <p:attrNameLst>
                                          <p:attrName>style.visibility</p:attrName>
                                        </p:attrNameLst>
                                      </p:cBhvr>
                                      <p:to>
                                        <p:strVal val="visible"/>
                                      </p:to>
                                    </p:set>
                                    <p:animEffect transition="in" filter="wipe(right)">
                                      <p:cBhvr>
                                        <p:cTn id="71" dur="500"/>
                                        <p:tgtEl>
                                          <p:spTgt spid="119"/>
                                        </p:tgtEl>
                                      </p:cBhvr>
                                    </p:animEffect>
                                  </p:childTnLst>
                                </p:cTn>
                              </p:par>
                              <p:par>
                                <p:cTn id="72" presetID="22" presetClass="entr" presetSubtype="2" fill="hold" nodeType="with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wipe(right)">
                                      <p:cBhvr>
                                        <p:cTn id="74" dur="500"/>
                                        <p:tgtEl>
                                          <p:spTgt spid="12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25"/>
                                        </p:tgtEl>
                                        <p:attrNameLst>
                                          <p:attrName>style.visibility</p:attrName>
                                        </p:attrNameLst>
                                      </p:cBhvr>
                                      <p:to>
                                        <p:strVal val="visible"/>
                                      </p:to>
                                    </p:set>
                                    <p:animEffect transition="in" filter="fade">
                                      <p:cBhvr>
                                        <p:cTn id="77" dur="500"/>
                                        <p:tgtEl>
                                          <p:spTgt spid="125"/>
                                        </p:tgtEl>
                                      </p:cBhvr>
                                    </p:animEffect>
                                  </p:childTnLst>
                                </p:cTn>
                              </p:par>
                            </p:childTnLst>
                          </p:cTn>
                        </p:par>
                        <p:par>
                          <p:cTn id="78" fill="hold">
                            <p:stCondLst>
                              <p:cond delay="1500"/>
                            </p:stCondLst>
                            <p:childTnLst>
                              <p:par>
                                <p:cTn id="79" presetID="22" presetClass="exit" presetSubtype="8" fill="hold" nodeType="afterEffect">
                                  <p:stCondLst>
                                    <p:cond delay="0"/>
                                  </p:stCondLst>
                                  <p:childTnLst>
                                    <p:animEffect transition="out" filter="wipe(left)">
                                      <p:cBhvr>
                                        <p:cTn id="80" dur="500"/>
                                        <p:tgtEl>
                                          <p:spTgt spid="128"/>
                                        </p:tgtEl>
                                      </p:cBhvr>
                                    </p:animEffect>
                                    <p:set>
                                      <p:cBhvr>
                                        <p:cTn id="81" dur="1" fill="hold">
                                          <p:stCondLst>
                                            <p:cond delay="499"/>
                                          </p:stCondLst>
                                        </p:cTn>
                                        <p:tgtEl>
                                          <p:spTgt spid="128"/>
                                        </p:tgtEl>
                                        <p:attrNameLst>
                                          <p:attrName>style.visibility</p:attrName>
                                        </p:attrNameLst>
                                      </p:cBhvr>
                                      <p:to>
                                        <p:strVal val="hidden"/>
                                      </p:to>
                                    </p:set>
                                  </p:childTnLst>
                                </p:cTn>
                              </p:par>
                            </p:childTnLst>
                          </p:cTn>
                        </p:par>
                        <p:par>
                          <p:cTn id="82" fill="hold">
                            <p:stCondLst>
                              <p:cond delay="2000"/>
                            </p:stCondLst>
                            <p:childTnLst>
                              <p:par>
                                <p:cTn id="83" presetID="22" presetClass="exit" presetSubtype="1" fill="hold" nodeType="afterEffect">
                                  <p:stCondLst>
                                    <p:cond delay="0"/>
                                  </p:stCondLst>
                                  <p:childTnLst>
                                    <p:animEffect transition="out" filter="wipe(up)">
                                      <p:cBhvr>
                                        <p:cTn id="84" dur="500"/>
                                        <p:tgtEl>
                                          <p:spTgt spid="130"/>
                                        </p:tgtEl>
                                      </p:cBhvr>
                                    </p:animEffect>
                                    <p:set>
                                      <p:cBhvr>
                                        <p:cTn id="85" dur="1" fill="hold">
                                          <p:stCondLst>
                                            <p:cond delay="499"/>
                                          </p:stCondLst>
                                        </p:cTn>
                                        <p:tgtEl>
                                          <p:spTgt spid="130"/>
                                        </p:tgtEl>
                                        <p:attrNameLst>
                                          <p:attrName>style.visibility</p:attrName>
                                        </p:attrNameLst>
                                      </p:cBhvr>
                                      <p:to>
                                        <p:strVal val="hidden"/>
                                      </p:to>
                                    </p:set>
                                  </p:childTnLst>
                                </p:cTn>
                              </p:par>
                            </p:childTnLst>
                          </p:cTn>
                        </p:par>
                        <p:par>
                          <p:cTn id="86" fill="hold">
                            <p:stCondLst>
                              <p:cond delay="2500"/>
                            </p:stCondLst>
                            <p:childTnLst>
                              <p:par>
                                <p:cTn id="87" presetID="22" presetClass="exit" presetSubtype="2" fill="hold" nodeType="afterEffect">
                                  <p:stCondLst>
                                    <p:cond delay="0"/>
                                  </p:stCondLst>
                                  <p:childTnLst>
                                    <p:animEffect transition="out" filter="wipe(right)">
                                      <p:cBhvr>
                                        <p:cTn id="88" dur="500"/>
                                        <p:tgtEl>
                                          <p:spTgt spid="129"/>
                                        </p:tgtEl>
                                      </p:cBhvr>
                                    </p:animEffect>
                                    <p:set>
                                      <p:cBhvr>
                                        <p:cTn id="89" dur="1" fill="hold">
                                          <p:stCondLst>
                                            <p:cond delay="499"/>
                                          </p:stCondLst>
                                        </p:cTn>
                                        <p:tgtEl>
                                          <p:spTgt spid="129"/>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132"/>
                                        </p:tgtEl>
                                        <p:attrNameLst>
                                          <p:attrName>style.visibility</p:attrName>
                                        </p:attrNameLst>
                                      </p:cBhvr>
                                      <p:to>
                                        <p:strVal val="visible"/>
                                      </p:to>
                                    </p:set>
                                    <p:animEffect transition="in" filter="wipe(left)">
                                      <p:cBhvr>
                                        <p:cTn id="94" dur="500"/>
                                        <p:tgtEl>
                                          <p:spTgt spid="132"/>
                                        </p:tgtEl>
                                      </p:cBhvr>
                                    </p:animEffect>
                                  </p:childTnLst>
                                </p:cTn>
                              </p:par>
                              <p:par>
                                <p:cTn id="95" presetID="22" presetClass="entr" presetSubtype="4" fill="hold" nodeType="withEffect">
                                  <p:stCondLst>
                                    <p:cond delay="0"/>
                                  </p:stCondLst>
                                  <p:childTnLst>
                                    <p:set>
                                      <p:cBhvr>
                                        <p:cTn id="96" dur="1" fill="hold">
                                          <p:stCondLst>
                                            <p:cond delay="0"/>
                                          </p:stCondLst>
                                        </p:cTn>
                                        <p:tgtEl>
                                          <p:spTgt spid="110"/>
                                        </p:tgtEl>
                                        <p:attrNameLst>
                                          <p:attrName>style.visibility</p:attrName>
                                        </p:attrNameLst>
                                      </p:cBhvr>
                                      <p:to>
                                        <p:strVal val="visible"/>
                                      </p:to>
                                    </p:set>
                                    <p:animEffect transition="in" filter="wipe(down)">
                                      <p:cBhvr>
                                        <p:cTn id="97" dur="500"/>
                                        <p:tgtEl>
                                          <p:spTgt spid="110"/>
                                        </p:tgtEl>
                                      </p:cBhvr>
                                    </p:animEffect>
                                  </p:childTnLst>
                                </p:cTn>
                              </p:par>
                            </p:childTnLst>
                          </p:cTn>
                        </p:par>
                        <p:par>
                          <p:cTn id="98" fill="hold">
                            <p:stCondLst>
                              <p:cond delay="500"/>
                            </p:stCondLst>
                            <p:childTnLst>
                              <p:par>
                                <p:cTn id="99" presetID="22" presetClass="entr" presetSubtype="4" fill="hold" nodeType="afterEffect">
                                  <p:stCondLst>
                                    <p:cond delay="0"/>
                                  </p:stCondLst>
                                  <p:childTnLst>
                                    <p:set>
                                      <p:cBhvr>
                                        <p:cTn id="100" dur="1" fill="hold">
                                          <p:stCondLst>
                                            <p:cond delay="0"/>
                                          </p:stCondLst>
                                        </p:cTn>
                                        <p:tgtEl>
                                          <p:spTgt spid="111"/>
                                        </p:tgtEl>
                                        <p:attrNameLst>
                                          <p:attrName>style.visibility</p:attrName>
                                        </p:attrNameLst>
                                      </p:cBhvr>
                                      <p:to>
                                        <p:strVal val="visible"/>
                                      </p:to>
                                    </p:set>
                                    <p:animEffect transition="in" filter="wipe(down)">
                                      <p:cBhvr>
                                        <p:cTn id="101" dur="500"/>
                                        <p:tgtEl>
                                          <p:spTgt spid="111"/>
                                        </p:tgtEl>
                                      </p:cBhvr>
                                    </p:animEffect>
                                  </p:childTnLst>
                                </p:cTn>
                              </p:par>
                              <p:par>
                                <p:cTn id="102" presetID="22" presetClass="entr" presetSubtype="4" fill="hold" nodeType="withEffect">
                                  <p:stCondLst>
                                    <p:cond delay="0"/>
                                  </p:stCondLst>
                                  <p:childTnLst>
                                    <p:set>
                                      <p:cBhvr>
                                        <p:cTn id="103" dur="1" fill="hold">
                                          <p:stCondLst>
                                            <p:cond delay="0"/>
                                          </p:stCondLst>
                                        </p:cTn>
                                        <p:tgtEl>
                                          <p:spTgt spid="133"/>
                                        </p:tgtEl>
                                        <p:attrNameLst>
                                          <p:attrName>style.visibility</p:attrName>
                                        </p:attrNameLst>
                                      </p:cBhvr>
                                      <p:to>
                                        <p:strVal val="visible"/>
                                      </p:to>
                                    </p:set>
                                    <p:animEffect transition="in" filter="wipe(down)">
                                      <p:cBhvr>
                                        <p:cTn id="104" dur="500"/>
                                        <p:tgtEl>
                                          <p:spTgt spid="133"/>
                                        </p:tgtEl>
                                      </p:cBhvr>
                                    </p:animEffect>
                                  </p:childTnLst>
                                </p:cTn>
                              </p:par>
                            </p:childTnLst>
                          </p:cTn>
                        </p:par>
                        <p:par>
                          <p:cTn id="105" fill="hold">
                            <p:stCondLst>
                              <p:cond delay="1000"/>
                            </p:stCondLst>
                            <p:childTnLst>
                              <p:par>
                                <p:cTn id="106" presetID="22" presetClass="entr" presetSubtype="2" fill="hold" nodeType="afterEffect">
                                  <p:stCondLst>
                                    <p:cond delay="0"/>
                                  </p:stCondLst>
                                  <p:childTnLst>
                                    <p:set>
                                      <p:cBhvr>
                                        <p:cTn id="107" dur="1" fill="hold">
                                          <p:stCondLst>
                                            <p:cond delay="0"/>
                                          </p:stCondLst>
                                        </p:cTn>
                                        <p:tgtEl>
                                          <p:spTgt spid="131"/>
                                        </p:tgtEl>
                                        <p:attrNameLst>
                                          <p:attrName>style.visibility</p:attrName>
                                        </p:attrNameLst>
                                      </p:cBhvr>
                                      <p:to>
                                        <p:strVal val="visible"/>
                                      </p:to>
                                    </p:set>
                                    <p:animEffect transition="in" filter="wipe(right)">
                                      <p:cBhvr>
                                        <p:cTn id="108" dur="500"/>
                                        <p:tgtEl>
                                          <p:spTgt spid="131"/>
                                        </p:tgtEl>
                                      </p:cBhvr>
                                    </p:animEffect>
                                  </p:childTnLst>
                                </p:cTn>
                              </p:par>
                              <p:par>
                                <p:cTn id="109" presetID="22" presetClass="entr" presetSubtype="2" fill="hold" nodeType="withEffect">
                                  <p:stCondLst>
                                    <p:cond delay="0"/>
                                  </p:stCondLst>
                                  <p:childTnLst>
                                    <p:set>
                                      <p:cBhvr>
                                        <p:cTn id="110" dur="1" fill="hold">
                                          <p:stCondLst>
                                            <p:cond delay="0"/>
                                          </p:stCondLst>
                                        </p:cTn>
                                        <p:tgtEl>
                                          <p:spTgt spid="108"/>
                                        </p:tgtEl>
                                        <p:attrNameLst>
                                          <p:attrName>style.visibility</p:attrName>
                                        </p:attrNameLst>
                                      </p:cBhvr>
                                      <p:to>
                                        <p:strVal val="visible"/>
                                      </p:to>
                                    </p:set>
                                    <p:animEffect transition="in" filter="wipe(right)">
                                      <p:cBhvr>
                                        <p:cTn id="111" dur="500"/>
                                        <p:tgtEl>
                                          <p:spTgt spid="108"/>
                                        </p:tgtEl>
                                      </p:cBhvr>
                                    </p:animEffect>
                                  </p:childTnLst>
                                </p:cTn>
                              </p:par>
                              <p:par>
                                <p:cTn id="112" presetID="3" presetClass="emph" presetSubtype="2" fill="hold" grpId="1" nodeType="withEffect">
                                  <p:stCondLst>
                                    <p:cond delay="0"/>
                                  </p:stCondLst>
                                  <p:childTnLst>
                                    <p:animClr clrSpc="rgb" dir="cw">
                                      <p:cBhvr override="childStyle">
                                        <p:cTn id="113" dur="500" fill="hold"/>
                                        <p:tgtEl>
                                          <p:spTgt spid="125"/>
                                        </p:tgtEl>
                                        <p:attrNameLst>
                                          <p:attrName>style.color</p:attrName>
                                        </p:attrNameLst>
                                      </p:cBhvr>
                                      <p:to>
                                        <a:srgbClr val="999999"/>
                                      </p:to>
                                    </p:animClr>
                                  </p:childTnLst>
                                </p:cTn>
                              </p:par>
                              <p:par>
                                <p:cTn id="114" presetID="10" presetClass="entr" presetSubtype="0" fill="hold" grpId="0" nodeType="withEffect">
                                  <p:stCondLst>
                                    <p:cond delay="0"/>
                                  </p:stCondLst>
                                  <p:childTnLst>
                                    <p:set>
                                      <p:cBhvr>
                                        <p:cTn id="115" dur="1" fill="hold">
                                          <p:stCondLst>
                                            <p:cond delay="0"/>
                                          </p:stCondLst>
                                        </p:cTn>
                                        <p:tgtEl>
                                          <p:spTgt spid="124"/>
                                        </p:tgtEl>
                                        <p:attrNameLst>
                                          <p:attrName>style.visibility</p:attrName>
                                        </p:attrNameLst>
                                      </p:cBhvr>
                                      <p:to>
                                        <p:strVal val="visible"/>
                                      </p:to>
                                    </p:set>
                                    <p:animEffect transition="in" filter="fade">
                                      <p:cBhvr>
                                        <p:cTn id="116" dur="500"/>
                                        <p:tgtEl>
                                          <p:spTgt spid="124"/>
                                        </p:tgtEl>
                                      </p:cBhvr>
                                    </p:animEffect>
                                  </p:childTnLst>
                                </p:cTn>
                              </p:par>
                            </p:childTnLst>
                          </p:cTn>
                        </p:par>
                        <p:par>
                          <p:cTn id="117" fill="hold">
                            <p:stCondLst>
                              <p:cond delay="1500"/>
                            </p:stCondLst>
                            <p:childTnLst>
                              <p:par>
                                <p:cTn id="118" presetID="22" presetClass="exit" presetSubtype="8" fill="hold" nodeType="afterEffect">
                                  <p:stCondLst>
                                    <p:cond delay="0"/>
                                  </p:stCondLst>
                                  <p:childTnLst>
                                    <p:animEffect transition="out" filter="wipe(left)">
                                      <p:cBhvr>
                                        <p:cTn id="119" dur="500"/>
                                        <p:tgtEl>
                                          <p:spTgt spid="132"/>
                                        </p:tgtEl>
                                      </p:cBhvr>
                                    </p:animEffect>
                                    <p:set>
                                      <p:cBhvr>
                                        <p:cTn id="120" dur="1" fill="hold">
                                          <p:stCondLst>
                                            <p:cond delay="499"/>
                                          </p:stCondLst>
                                        </p:cTn>
                                        <p:tgtEl>
                                          <p:spTgt spid="132"/>
                                        </p:tgtEl>
                                        <p:attrNameLst>
                                          <p:attrName>style.visibility</p:attrName>
                                        </p:attrNameLst>
                                      </p:cBhvr>
                                      <p:to>
                                        <p:strVal val="hidden"/>
                                      </p:to>
                                    </p:set>
                                  </p:childTnLst>
                                </p:cTn>
                              </p:par>
                            </p:childTnLst>
                          </p:cTn>
                        </p:par>
                        <p:par>
                          <p:cTn id="121" fill="hold">
                            <p:stCondLst>
                              <p:cond delay="2000"/>
                            </p:stCondLst>
                            <p:childTnLst>
                              <p:par>
                                <p:cTn id="122" presetID="22" presetClass="exit" presetSubtype="4" fill="hold" nodeType="afterEffect">
                                  <p:stCondLst>
                                    <p:cond delay="0"/>
                                  </p:stCondLst>
                                  <p:childTnLst>
                                    <p:animEffect transition="out" filter="wipe(down)">
                                      <p:cBhvr>
                                        <p:cTn id="123" dur="500"/>
                                        <p:tgtEl>
                                          <p:spTgt spid="133"/>
                                        </p:tgtEl>
                                      </p:cBhvr>
                                    </p:animEffect>
                                    <p:set>
                                      <p:cBhvr>
                                        <p:cTn id="124" dur="1" fill="hold">
                                          <p:stCondLst>
                                            <p:cond delay="499"/>
                                          </p:stCondLst>
                                        </p:cTn>
                                        <p:tgtEl>
                                          <p:spTgt spid="133"/>
                                        </p:tgtEl>
                                        <p:attrNameLst>
                                          <p:attrName>style.visibility</p:attrName>
                                        </p:attrNameLst>
                                      </p:cBhvr>
                                      <p:to>
                                        <p:strVal val="hidden"/>
                                      </p:to>
                                    </p:set>
                                  </p:childTnLst>
                                </p:cTn>
                              </p:par>
                            </p:childTnLst>
                          </p:cTn>
                        </p:par>
                        <p:par>
                          <p:cTn id="125" fill="hold">
                            <p:stCondLst>
                              <p:cond delay="2500"/>
                            </p:stCondLst>
                            <p:childTnLst>
                              <p:par>
                                <p:cTn id="126" presetID="22" presetClass="exit" presetSubtype="2" fill="hold" nodeType="afterEffect">
                                  <p:stCondLst>
                                    <p:cond delay="0"/>
                                  </p:stCondLst>
                                  <p:childTnLst>
                                    <p:animEffect transition="out" filter="wipe(right)">
                                      <p:cBhvr>
                                        <p:cTn id="127" dur="500"/>
                                        <p:tgtEl>
                                          <p:spTgt spid="131"/>
                                        </p:tgtEl>
                                      </p:cBhvr>
                                    </p:animEffect>
                                    <p:set>
                                      <p:cBhvr>
                                        <p:cTn id="128" dur="1" fill="hold">
                                          <p:stCondLst>
                                            <p:cond delay="499"/>
                                          </p:stCondLst>
                                        </p:cTn>
                                        <p:tgtEl>
                                          <p:spTgt spid="1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animBg="1"/>
      <p:bldP spid="76" grpId="0" animBg="1"/>
      <p:bldP spid="79" grpId="0" animBg="1"/>
      <p:bldP spid="90" grpId="0"/>
      <p:bldP spid="92" grpId="0" animBg="1"/>
      <p:bldP spid="95" grpId="0" animBg="1"/>
      <p:bldP spid="96" grpId="0"/>
      <p:bldP spid="124" grpId="0"/>
      <p:bldP spid="125" grpId="0"/>
      <p:bldP spid="125"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4"/>
          <p:cNvCxnSpPr/>
          <p:nvPr/>
        </p:nvCxnSpPr>
        <p:spPr>
          <a:xfrm flipH="1">
            <a:off x="2203000" y="1070243"/>
            <a:ext cx="393533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hteck 5"/>
          <p:cNvSpPr/>
          <p:nvPr/>
        </p:nvSpPr>
        <p:spPr>
          <a:xfrm>
            <a:off x="3589205" y="1007758"/>
            <a:ext cx="857827" cy="338554"/>
          </a:xfrm>
          <a:prstGeom prst="rect">
            <a:avLst/>
          </a:prstGeom>
        </p:spPr>
        <p:txBody>
          <a:bodyPr wrap="none">
            <a:spAutoFit/>
          </a:bodyPr>
          <a:lstStyle/>
          <a:p>
            <a:r>
              <a:rPr lang="de-DE" sz="1600" dirty="0">
                <a:latin typeface="Helvetica"/>
                <a:cs typeface="Helvetica"/>
              </a:rPr>
              <a:t>Leitung</a:t>
            </a:r>
            <a:endParaRPr lang="de-DE" sz="1600" dirty="0"/>
          </a:p>
        </p:txBody>
      </p:sp>
      <p:pic>
        <p:nvPicPr>
          <p:cNvPr id="7" name="Bild 6"/>
          <p:cNvPicPr>
            <a:picLocks noChangeAspect="1"/>
          </p:cNvPicPr>
          <p:nvPr/>
        </p:nvPicPr>
        <p:blipFill>
          <a:blip r:embed="rId2"/>
          <a:stretch>
            <a:fillRect/>
          </a:stretch>
        </p:blipFill>
        <p:spPr>
          <a:xfrm>
            <a:off x="1170325" y="812010"/>
            <a:ext cx="831598" cy="516466"/>
          </a:xfrm>
          <a:prstGeom prst="rect">
            <a:avLst/>
          </a:prstGeom>
        </p:spPr>
      </p:pic>
      <p:pic>
        <p:nvPicPr>
          <p:cNvPr id="8" name="Bild 7"/>
          <p:cNvPicPr>
            <a:picLocks noChangeAspect="1"/>
          </p:cNvPicPr>
          <p:nvPr/>
        </p:nvPicPr>
        <p:blipFill>
          <a:blip r:embed="rId2"/>
          <a:stretch>
            <a:fillRect/>
          </a:stretch>
        </p:blipFill>
        <p:spPr>
          <a:xfrm>
            <a:off x="2344817" y="801427"/>
            <a:ext cx="831598" cy="516466"/>
          </a:xfrm>
          <a:prstGeom prst="rect">
            <a:avLst/>
          </a:prstGeom>
        </p:spPr>
      </p:pic>
      <p:pic>
        <p:nvPicPr>
          <p:cNvPr id="9" name="Bild 8"/>
          <p:cNvPicPr>
            <a:picLocks noChangeAspect="1"/>
          </p:cNvPicPr>
          <p:nvPr/>
        </p:nvPicPr>
        <p:blipFill>
          <a:blip r:embed="rId2"/>
          <a:stretch>
            <a:fillRect/>
          </a:stretch>
        </p:blipFill>
        <p:spPr>
          <a:xfrm>
            <a:off x="5234867" y="798803"/>
            <a:ext cx="831598" cy="516466"/>
          </a:xfrm>
          <a:prstGeom prst="rect">
            <a:avLst/>
          </a:prstGeom>
        </p:spPr>
      </p:pic>
      <p:pic>
        <p:nvPicPr>
          <p:cNvPr id="10" name="Bild 9"/>
          <p:cNvPicPr>
            <a:picLocks noChangeAspect="1"/>
          </p:cNvPicPr>
          <p:nvPr/>
        </p:nvPicPr>
        <p:blipFill>
          <a:blip r:embed="rId2"/>
          <a:stretch>
            <a:fillRect/>
          </a:stretch>
        </p:blipFill>
        <p:spPr>
          <a:xfrm>
            <a:off x="5911667" y="798803"/>
            <a:ext cx="831598" cy="516466"/>
          </a:xfrm>
          <a:prstGeom prst="rect">
            <a:avLst/>
          </a:prstGeom>
        </p:spPr>
      </p:pic>
      <p:grpSp>
        <p:nvGrpSpPr>
          <p:cNvPr id="11" name="Gruppierung 10"/>
          <p:cNvGrpSpPr/>
          <p:nvPr/>
        </p:nvGrpSpPr>
        <p:grpSpPr>
          <a:xfrm>
            <a:off x="6301319" y="587612"/>
            <a:ext cx="1178847" cy="1178846"/>
            <a:chOff x="1584018" y="1273005"/>
            <a:chExt cx="728858" cy="728858"/>
          </a:xfrm>
        </p:grpSpPr>
        <p:pic>
          <p:nvPicPr>
            <p:cNvPr id="12" name="Bild 11"/>
            <p:cNvPicPr>
              <a:picLocks noChangeAspect="1"/>
            </p:cNvPicPr>
            <p:nvPr/>
          </p:nvPicPr>
          <p:blipFill>
            <a:blip r:embed="rId3"/>
            <a:stretch>
              <a:fillRect/>
            </a:stretch>
          </p:blipFill>
          <p:spPr>
            <a:xfrm>
              <a:off x="1584018" y="1273005"/>
              <a:ext cx="728858" cy="728858"/>
            </a:xfrm>
            <a:prstGeom prst="rect">
              <a:avLst/>
            </a:prstGeom>
          </p:spPr>
        </p:pic>
        <p:sp>
          <p:nvSpPr>
            <p:cNvPr id="13" name="Textfeld 12"/>
            <p:cNvSpPr txBox="1"/>
            <p:nvPr/>
          </p:nvSpPr>
          <p:spPr>
            <a:xfrm>
              <a:off x="1681880" y="1401945"/>
              <a:ext cx="547768" cy="228351"/>
            </a:xfrm>
            <a:prstGeom prst="rect">
              <a:avLst/>
            </a:prstGeom>
            <a:noFill/>
          </p:spPr>
          <p:txBody>
            <a:bodyPr wrap="square" rtlCol="0">
              <a:spAutoFit/>
            </a:bodyPr>
            <a:lstStyle/>
            <a:p>
              <a:pPr algn="ctr"/>
              <a:r>
                <a:rPr lang="de-DE" dirty="0">
                  <a:solidFill>
                    <a:schemeClr val="bg1"/>
                  </a:solidFill>
                  <a:latin typeface="Helvetica"/>
                  <a:cs typeface="Helvetica"/>
                </a:rPr>
                <a:t>Senke</a:t>
              </a:r>
            </a:p>
          </p:txBody>
        </p:sp>
      </p:grpSp>
      <p:grpSp>
        <p:nvGrpSpPr>
          <p:cNvPr id="14" name="Gruppierung 13"/>
          <p:cNvGrpSpPr/>
          <p:nvPr/>
        </p:nvGrpSpPr>
        <p:grpSpPr>
          <a:xfrm>
            <a:off x="867836" y="599157"/>
            <a:ext cx="1178847" cy="1178846"/>
            <a:chOff x="1584018" y="1273005"/>
            <a:chExt cx="728858" cy="728858"/>
          </a:xfrm>
        </p:grpSpPr>
        <p:pic>
          <p:nvPicPr>
            <p:cNvPr id="15" name="Bild 14"/>
            <p:cNvPicPr>
              <a:picLocks noChangeAspect="1"/>
            </p:cNvPicPr>
            <p:nvPr/>
          </p:nvPicPr>
          <p:blipFill>
            <a:blip r:embed="rId3"/>
            <a:stretch>
              <a:fillRect/>
            </a:stretch>
          </p:blipFill>
          <p:spPr>
            <a:xfrm>
              <a:off x="1584018" y="1273005"/>
              <a:ext cx="728858" cy="728858"/>
            </a:xfrm>
            <a:prstGeom prst="rect">
              <a:avLst/>
            </a:prstGeom>
          </p:spPr>
        </p:pic>
        <p:sp>
          <p:nvSpPr>
            <p:cNvPr id="16" name="Textfeld 15"/>
            <p:cNvSpPr txBox="1"/>
            <p:nvPr/>
          </p:nvSpPr>
          <p:spPr>
            <a:xfrm>
              <a:off x="1681880" y="1401945"/>
              <a:ext cx="547768" cy="228351"/>
            </a:xfrm>
            <a:prstGeom prst="rect">
              <a:avLst/>
            </a:prstGeom>
            <a:noFill/>
          </p:spPr>
          <p:txBody>
            <a:bodyPr wrap="square" rtlCol="0">
              <a:spAutoFit/>
            </a:bodyPr>
            <a:lstStyle/>
            <a:p>
              <a:pPr algn="ctr"/>
              <a:r>
                <a:rPr lang="de-DE" dirty="0">
                  <a:solidFill>
                    <a:schemeClr val="bg1"/>
                  </a:solidFill>
                  <a:latin typeface="Helvetica"/>
                  <a:cs typeface="Helvetica"/>
                </a:rPr>
                <a:t>Quelle</a:t>
              </a:r>
            </a:p>
          </p:txBody>
        </p:sp>
      </p:grpSp>
      <p:sp>
        <p:nvSpPr>
          <p:cNvPr id="17" name="Rechteck 16"/>
          <p:cNvSpPr/>
          <p:nvPr/>
        </p:nvSpPr>
        <p:spPr>
          <a:xfrm>
            <a:off x="2046683" y="330500"/>
            <a:ext cx="4254636" cy="338554"/>
          </a:xfrm>
          <a:prstGeom prst="rect">
            <a:avLst/>
          </a:prstGeom>
        </p:spPr>
        <p:txBody>
          <a:bodyPr wrap="square">
            <a:spAutoFit/>
          </a:bodyPr>
          <a:lstStyle/>
          <a:p>
            <a:pPr algn="ctr"/>
            <a:r>
              <a:rPr lang="de-DE" sz="1600" dirty="0">
                <a:latin typeface="Helvetica"/>
                <a:cs typeface="Helvetica"/>
              </a:rPr>
              <a:t>Nachricht ist jetzt komplett in der Leitung</a:t>
            </a:r>
            <a:endParaRPr lang="de-DE" sz="1600" dirty="0"/>
          </a:p>
        </p:txBody>
      </p:sp>
      <p:grpSp>
        <p:nvGrpSpPr>
          <p:cNvPr id="18" name="Gruppierung 17"/>
          <p:cNvGrpSpPr/>
          <p:nvPr/>
        </p:nvGrpSpPr>
        <p:grpSpPr>
          <a:xfrm>
            <a:off x="1028144" y="5845134"/>
            <a:ext cx="5956166" cy="311576"/>
            <a:chOff x="1578477" y="6035641"/>
            <a:chExt cx="5956166" cy="311576"/>
          </a:xfrm>
        </p:grpSpPr>
        <p:grpSp>
          <p:nvGrpSpPr>
            <p:cNvPr id="19" name="Gruppierung 18"/>
            <p:cNvGrpSpPr/>
            <p:nvPr/>
          </p:nvGrpSpPr>
          <p:grpSpPr>
            <a:xfrm>
              <a:off x="1578477" y="6035641"/>
              <a:ext cx="5956166" cy="45721"/>
              <a:chOff x="2004733" y="4385556"/>
              <a:chExt cx="4772549" cy="45719"/>
            </a:xfrm>
          </p:grpSpPr>
          <p:cxnSp>
            <p:nvCxnSpPr>
              <p:cNvPr id="21" name="Gerade Verbindung 20"/>
              <p:cNvCxnSpPr/>
              <p:nvPr/>
            </p:nvCxnSpPr>
            <p:spPr>
              <a:xfrm flipH="1">
                <a:off x="2004733" y="4406313"/>
                <a:ext cx="471918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Gleichschenkliges Dreieck 21"/>
              <p:cNvSpPr/>
              <p:nvPr/>
            </p:nvSpPr>
            <p:spPr>
              <a:xfrm rot="5400000">
                <a:off x="6701053" y="4355047"/>
                <a:ext cx="45719" cy="106738"/>
              </a:xfrm>
              <a:prstGeom prst="triangl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20" name="Textfeld 19"/>
            <p:cNvSpPr txBox="1"/>
            <p:nvPr/>
          </p:nvSpPr>
          <p:spPr>
            <a:xfrm>
              <a:off x="4179854" y="6039440"/>
              <a:ext cx="518228" cy="307777"/>
            </a:xfrm>
            <a:prstGeom prst="rect">
              <a:avLst/>
            </a:prstGeom>
            <a:noFill/>
          </p:spPr>
          <p:txBody>
            <a:bodyPr wrap="none" rtlCol="0">
              <a:spAutoFit/>
            </a:bodyPr>
            <a:lstStyle/>
            <a:p>
              <a:r>
                <a:rPr lang="de-DE" sz="1400" dirty="0"/>
                <a:t>Weg</a:t>
              </a:r>
            </a:p>
          </p:txBody>
        </p:sp>
      </p:grpSp>
      <p:grpSp>
        <p:nvGrpSpPr>
          <p:cNvPr id="23" name="Gruppierung 22"/>
          <p:cNvGrpSpPr/>
          <p:nvPr/>
        </p:nvGrpSpPr>
        <p:grpSpPr>
          <a:xfrm>
            <a:off x="752814" y="2833153"/>
            <a:ext cx="307777" cy="3039198"/>
            <a:chOff x="1303147" y="3023660"/>
            <a:chExt cx="307777" cy="3039198"/>
          </a:xfrm>
        </p:grpSpPr>
        <p:grpSp>
          <p:nvGrpSpPr>
            <p:cNvPr id="24" name="Gruppierung 23"/>
            <p:cNvGrpSpPr/>
            <p:nvPr/>
          </p:nvGrpSpPr>
          <p:grpSpPr>
            <a:xfrm>
              <a:off x="1553590" y="3023660"/>
              <a:ext cx="45719" cy="3039198"/>
              <a:chOff x="1980151" y="2283215"/>
              <a:chExt cx="45719" cy="2132257"/>
            </a:xfrm>
          </p:grpSpPr>
          <p:cxnSp>
            <p:nvCxnSpPr>
              <p:cNvPr id="26" name="Gerade Verbindung 25"/>
              <p:cNvCxnSpPr/>
              <p:nvPr/>
            </p:nvCxnSpPr>
            <p:spPr>
              <a:xfrm>
                <a:off x="2003011" y="2285778"/>
                <a:ext cx="0" cy="212969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Gleichschenkliges Dreieck 26"/>
              <p:cNvSpPr/>
              <p:nvPr/>
            </p:nvSpPr>
            <p:spPr>
              <a:xfrm>
                <a:off x="1980151" y="2283215"/>
                <a:ext cx="45719" cy="106738"/>
              </a:xfrm>
              <a:prstGeom prst="triangl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25" name="Textfeld 24"/>
            <p:cNvSpPr txBox="1"/>
            <p:nvPr/>
          </p:nvSpPr>
          <p:spPr>
            <a:xfrm rot="16200000">
              <a:off x="1227333" y="4417317"/>
              <a:ext cx="459406" cy="307777"/>
            </a:xfrm>
            <a:prstGeom prst="rect">
              <a:avLst/>
            </a:prstGeom>
            <a:noFill/>
          </p:spPr>
          <p:txBody>
            <a:bodyPr wrap="none" rtlCol="0">
              <a:spAutoFit/>
            </a:bodyPr>
            <a:lstStyle/>
            <a:p>
              <a:r>
                <a:rPr lang="de-DE" sz="1400" dirty="0"/>
                <a:t>Zeit</a:t>
              </a:r>
            </a:p>
          </p:txBody>
        </p:sp>
      </p:grpSp>
      <p:grpSp>
        <p:nvGrpSpPr>
          <p:cNvPr id="28" name="Gruppierung 27"/>
          <p:cNvGrpSpPr/>
          <p:nvPr/>
        </p:nvGrpSpPr>
        <p:grpSpPr>
          <a:xfrm>
            <a:off x="1496103" y="3139757"/>
            <a:ext cx="5027459" cy="1966380"/>
            <a:chOff x="1824193" y="3330264"/>
            <a:chExt cx="5469405" cy="1966380"/>
          </a:xfrm>
        </p:grpSpPr>
        <p:cxnSp>
          <p:nvCxnSpPr>
            <p:cNvPr id="29" name="Gerade Verbindung 28"/>
            <p:cNvCxnSpPr/>
            <p:nvPr/>
          </p:nvCxnSpPr>
          <p:spPr>
            <a:xfrm>
              <a:off x="1824643" y="3330264"/>
              <a:ext cx="5468955" cy="0"/>
            </a:xfrm>
            <a:prstGeom prst="line">
              <a:avLst/>
            </a:prstGeom>
            <a:ln>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0" name="Gerade Verbindung 29"/>
            <p:cNvCxnSpPr/>
            <p:nvPr/>
          </p:nvCxnSpPr>
          <p:spPr>
            <a:xfrm>
              <a:off x="1824193" y="3980080"/>
              <a:ext cx="5469405" cy="0"/>
            </a:xfrm>
            <a:prstGeom prst="line">
              <a:avLst/>
            </a:prstGeom>
            <a:ln>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p:nvCxnSpPr>
          <p:spPr>
            <a:xfrm>
              <a:off x="1824193" y="4625661"/>
              <a:ext cx="5469405" cy="0"/>
            </a:xfrm>
            <a:prstGeom prst="line">
              <a:avLst/>
            </a:prstGeom>
            <a:ln>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2" name="Gerade Verbindung 31"/>
            <p:cNvCxnSpPr/>
            <p:nvPr/>
          </p:nvCxnSpPr>
          <p:spPr>
            <a:xfrm>
              <a:off x="1824193" y="5296644"/>
              <a:ext cx="5469405" cy="0"/>
            </a:xfrm>
            <a:prstGeom prst="line">
              <a:avLst/>
            </a:prstGeom>
            <a:ln>
              <a:solidFill>
                <a:srgbClr val="BFBFBF"/>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34" name="Gerade Verbindung 33"/>
          <p:cNvCxnSpPr/>
          <p:nvPr/>
        </p:nvCxnSpPr>
        <p:spPr>
          <a:xfrm>
            <a:off x="5801039" y="2985291"/>
            <a:ext cx="0" cy="273773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feld 34"/>
          <p:cNvSpPr txBox="1"/>
          <p:nvPr/>
        </p:nvSpPr>
        <p:spPr>
          <a:xfrm>
            <a:off x="6476990" y="2956355"/>
            <a:ext cx="1885462" cy="338554"/>
          </a:xfrm>
          <a:prstGeom prst="rect">
            <a:avLst/>
          </a:prstGeom>
          <a:noFill/>
        </p:spPr>
        <p:txBody>
          <a:bodyPr wrap="square" rtlCol="0">
            <a:spAutoFit/>
          </a:bodyPr>
          <a:lstStyle/>
          <a:p>
            <a:r>
              <a:rPr lang="de-DE" sz="1600" dirty="0">
                <a:latin typeface="Helvetica"/>
                <a:cs typeface="Helvetica"/>
              </a:rPr>
              <a:t>Senden beginnt</a:t>
            </a:r>
          </a:p>
        </p:txBody>
      </p:sp>
      <p:sp>
        <p:nvSpPr>
          <p:cNvPr id="36" name="Textfeld 35"/>
          <p:cNvSpPr txBox="1"/>
          <p:nvPr/>
        </p:nvSpPr>
        <p:spPr>
          <a:xfrm>
            <a:off x="6476990" y="3609713"/>
            <a:ext cx="1885462" cy="338554"/>
          </a:xfrm>
          <a:prstGeom prst="rect">
            <a:avLst/>
          </a:prstGeom>
          <a:noFill/>
        </p:spPr>
        <p:txBody>
          <a:bodyPr wrap="square" rtlCol="0">
            <a:spAutoFit/>
          </a:bodyPr>
          <a:lstStyle/>
          <a:p>
            <a:r>
              <a:rPr lang="de-DE" sz="1600" dirty="0">
                <a:latin typeface="Helvetica"/>
                <a:cs typeface="Helvetica"/>
              </a:rPr>
              <a:t>Senden endet</a:t>
            </a:r>
          </a:p>
        </p:txBody>
      </p:sp>
      <p:sp>
        <p:nvSpPr>
          <p:cNvPr id="37" name="Textfeld 36"/>
          <p:cNvSpPr txBox="1"/>
          <p:nvPr/>
        </p:nvSpPr>
        <p:spPr>
          <a:xfrm>
            <a:off x="6477435" y="4255294"/>
            <a:ext cx="1885462" cy="338554"/>
          </a:xfrm>
          <a:prstGeom prst="rect">
            <a:avLst/>
          </a:prstGeom>
          <a:noFill/>
        </p:spPr>
        <p:txBody>
          <a:bodyPr wrap="square" rtlCol="0">
            <a:spAutoFit/>
          </a:bodyPr>
          <a:lstStyle/>
          <a:p>
            <a:r>
              <a:rPr lang="de-DE" sz="1600" dirty="0">
                <a:latin typeface="Helvetica"/>
                <a:cs typeface="Helvetica"/>
              </a:rPr>
              <a:t>Empfang beginnt</a:t>
            </a:r>
          </a:p>
        </p:txBody>
      </p:sp>
      <p:sp>
        <p:nvSpPr>
          <p:cNvPr id="38" name="Textfeld 37"/>
          <p:cNvSpPr txBox="1"/>
          <p:nvPr/>
        </p:nvSpPr>
        <p:spPr>
          <a:xfrm>
            <a:off x="6477435" y="4936860"/>
            <a:ext cx="1885462" cy="338554"/>
          </a:xfrm>
          <a:prstGeom prst="rect">
            <a:avLst/>
          </a:prstGeom>
          <a:noFill/>
        </p:spPr>
        <p:txBody>
          <a:bodyPr wrap="square" rtlCol="0">
            <a:spAutoFit/>
          </a:bodyPr>
          <a:lstStyle/>
          <a:p>
            <a:r>
              <a:rPr lang="de-DE" sz="1600" dirty="0">
                <a:latin typeface="Helvetica"/>
                <a:cs typeface="Helvetica"/>
              </a:rPr>
              <a:t>Empfang endet</a:t>
            </a:r>
          </a:p>
        </p:txBody>
      </p:sp>
      <p:cxnSp>
        <p:nvCxnSpPr>
          <p:cNvPr id="39" name="Gerade Verbindung mit Pfeil 38"/>
          <p:cNvCxnSpPr/>
          <p:nvPr/>
        </p:nvCxnSpPr>
        <p:spPr>
          <a:xfrm>
            <a:off x="4298203" y="3771521"/>
            <a:ext cx="1483604" cy="649816"/>
          </a:xfrm>
          <a:prstGeom prst="straightConnector1">
            <a:avLst/>
          </a:prstGeom>
          <a:ln>
            <a:solidFill>
              <a:schemeClr val="accent4">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Gerade Verbindung 39"/>
          <p:cNvCxnSpPr/>
          <p:nvPr/>
        </p:nvCxnSpPr>
        <p:spPr>
          <a:xfrm>
            <a:off x="2854639" y="3801209"/>
            <a:ext cx="1443743" cy="634748"/>
          </a:xfrm>
          <a:prstGeom prst="line">
            <a:avLst/>
          </a:prstGeom>
          <a:ln>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Gerade Verbindung mit Pfeil 40"/>
          <p:cNvCxnSpPr/>
          <p:nvPr/>
        </p:nvCxnSpPr>
        <p:spPr>
          <a:xfrm>
            <a:off x="4281266" y="4425371"/>
            <a:ext cx="1500541" cy="657234"/>
          </a:xfrm>
          <a:prstGeom prst="straightConnector1">
            <a:avLst/>
          </a:prstGeom>
          <a:ln>
            <a:solidFill>
              <a:schemeClr val="accent2">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Gerade Verbindung mit Pfeil 41"/>
          <p:cNvCxnSpPr/>
          <p:nvPr/>
        </p:nvCxnSpPr>
        <p:spPr>
          <a:xfrm>
            <a:off x="2499046" y="3155239"/>
            <a:ext cx="0" cy="624804"/>
          </a:xfrm>
          <a:prstGeom prst="straightConnector1">
            <a:avLst/>
          </a:prstGeom>
          <a:ln>
            <a:solidFill>
              <a:schemeClr val="accent6">
                <a:lumMod val="60000"/>
                <a:lumOff val="40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3" name="Rechteck 42"/>
          <p:cNvSpPr/>
          <p:nvPr/>
        </p:nvSpPr>
        <p:spPr>
          <a:xfrm rot="2899801">
            <a:off x="1261330" y="2399343"/>
            <a:ext cx="1608133" cy="307777"/>
          </a:xfrm>
          <a:prstGeom prst="rect">
            <a:avLst/>
          </a:prstGeom>
        </p:spPr>
        <p:txBody>
          <a:bodyPr wrap="none">
            <a:spAutoFit/>
          </a:bodyPr>
          <a:lstStyle/>
          <a:p>
            <a:r>
              <a:rPr lang="de-DE" sz="1400" dirty="0">
                <a:solidFill>
                  <a:schemeClr val="accent6">
                    <a:lumMod val="60000"/>
                    <a:lumOff val="40000"/>
                  </a:schemeClr>
                </a:solidFill>
                <a:latin typeface="Helvetica"/>
                <a:cs typeface="Helvetica"/>
              </a:rPr>
              <a:t>Nachrichtendauer</a:t>
            </a:r>
          </a:p>
        </p:txBody>
      </p:sp>
      <p:cxnSp>
        <p:nvCxnSpPr>
          <p:cNvPr id="44" name="Gerade Verbindung 43"/>
          <p:cNvCxnSpPr/>
          <p:nvPr/>
        </p:nvCxnSpPr>
        <p:spPr>
          <a:xfrm>
            <a:off x="867836" y="1882042"/>
            <a:ext cx="6709831" cy="0"/>
          </a:xfrm>
          <a:prstGeom prst="line">
            <a:avLst/>
          </a:prstGeom>
          <a:ln>
            <a:solidFill>
              <a:srgbClr val="D9D9D9"/>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5" name="Gerade Verbindung mit Pfeil 44"/>
          <p:cNvCxnSpPr/>
          <p:nvPr/>
        </p:nvCxnSpPr>
        <p:spPr>
          <a:xfrm>
            <a:off x="1999039" y="3139757"/>
            <a:ext cx="0" cy="1281580"/>
          </a:xfrm>
          <a:prstGeom prst="straightConnector1">
            <a:avLst/>
          </a:prstGeom>
          <a:ln>
            <a:solidFill>
              <a:schemeClr val="accent4">
                <a:lumMod val="60000"/>
                <a:lumOff val="40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6" name="Rechteck 45"/>
          <p:cNvSpPr/>
          <p:nvPr/>
        </p:nvSpPr>
        <p:spPr>
          <a:xfrm rot="2919852">
            <a:off x="733498" y="2360390"/>
            <a:ext cx="1681796" cy="307777"/>
          </a:xfrm>
          <a:prstGeom prst="rect">
            <a:avLst/>
          </a:prstGeom>
        </p:spPr>
        <p:txBody>
          <a:bodyPr wrap="none">
            <a:spAutoFit/>
          </a:bodyPr>
          <a:lstStyle/>
          <a:p>
            <a:r>
              <a:rPr lang="de-DE" sz="1400" dirty="0">
                <a:solidFill>
                  <a:schemeClr val="accent4">
                    <a:lumMod val="60000"/>
                    <a:lumOff val="40000"/>
                  </a:schemeClr>
                </a:solidFill>
                <a:latin typeface="Helvetica"/>
                <a:cs typeface="Helvetica"/>
              </a:rPr>
              <a:t>Signalverzögerung</a:t>
            </a:r>
          </a:p>
        </p:txBody>
      </p:sp>
      <p:cxnSp>
        <p:nvCxnSpPr>
          <p:cNvPr id="47" name="Gerade Verbindung mit Pfeil 46"/>
          <p:cNvCxnSpPr/>
          <p:nvPr/>
        </p:nvCxnSpPr>
        <p:spPr>
          <a:xfrm>
            <a:off x="1577544" y="3165822"/>
            <a:ext cx="0" cy="1919948"/>
          </a:xfrm>
          <a:prstGeom prst="straightConnector1">
            <a:avLst/>
          </a:prstGeom>
          <a:ln>
            <a:solidFill>
              <a:schemeClr val="accent2">
                <a:lumMod val="60000"/>
                <a:lumOff val="40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8" name="Rechteck 47"/>
          <p:cNvSpPr/>
          <p:nvPr/>
        </p:nvSpPr>
        <p:spPr>
          <a:xfrm rot="2953376">
            <a:off x="640176" y="2520236"/>
            <a:ext cx="1274708" cy="307777"/>
          </a:xfrm>
          <a:prstGeom prst="rect">
            <a:avLst/>
          </a:prstGeom>
        </p:spPr>
        <p:txBody>
          <a:bodyPr wrap="none">
            <a:spAutoFit/>
          </a:bodyPr>
          <a:lstStyle/>
          <a:p>
            <a:r>
              <a:rPr lang="de-DE" sz="1400" dirty="0">
                <a:solidFill>
                  <a:schemeClr val="accent2">
                    <a:lumMod val="60000"/>
                    <a:lumOff val="40000"/>
                  </a:schemeClr>
                </a:solidFill>
                <a:latin typeface="Helvetica"/>
                <a:cs typeface="Helvetica"/>
              </a:rPr>
              <a:t>Gesamtdauer</a:t>
            </a:r>
          </a:p>
        </p:txBody>
      </p:sp>
      <p:cxnSp>
        <p:nvCxnSpPr>
          <p:cNvPr id="4" name="Gerade Verbindung 3"/>
          <p:cNvCxnSpPr/>
          <p:nvPr/>
        </p:nvCxnSpPr>
        <p:spPr>
          <a:xfrm>
            <a:off x="2854460" y="3134405"/>
            <a:ext cx="1443743" cy="634748"/>
          </a:xfrm>
          <a:prstGeom prst="line">
            <a:avLst/>
          </a:prstGeom>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Gerade Verbindung 32"/>
          <p:cNvCxnSpPr/>
          <p:nvPr/>
        </p:nvCxnSpPr>
        <p:spPr>
          <a:xfrm>
            <a:off x="2854639" y="2987844"/>
            <a:ext cx="0" cy="273773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Fußzeilenplatzhalter 1"/>
          <p:cNvSpPr>
            <a:spLocks noGrp="1"/>
          </p:cNvSpPr>
          <p:nvPr>
            <p:ph type="ftr" sz="quarter" idx="11"/>
          </p:nvPr>
        </p:nvSpPr>
        <p:spPr/>
        <p:txBody>
          <a:bodyPr/>
          <a:lstStyle/>
          <a:p>
            <a:r>
              <a:rPr lang="de-DE"/>
              <a:t>Rechnernetze und verteilte Systeme                (Prof. Dr. D. Kranzlmüller)</a:t>
            </a:r>
          </a:p>
        </p:txBody>
      </p:sp>
      <p:sp>
        <p:nvSpPr>
          <p:cNvPr id="3" name="Foliennummernplatzhalter 2"/>
          <p:cNvSpPr>
            <a:spLocks noGrp="1"/>
          </p:cNvSpPr>
          <p:nvPr>
            <p:ph type="sldNum" sz="quarter" idx="12"/>
          </p:nvPr>
        </p:nvSpPr>
        <p:spPr/>
        <p:txBody>
          <a:bodyPr/>
          <a:lstStyle/>
          <a:p>
            <a:fld id="{62E63B0E-122E-4112-8AEA-022338C1FEFA}" type="slidenum">
              <a:rPr lang="de-DE" smtClean="0"/>
              <a:t>59</a:t>
            </a:fld>
            <a:endParaRPr lang="de-DE"/>
          </a:p>
        </p:txBody>
      </p:sp>
    </p:spTree>
    <p:extLst>
      <p:ext uri="{BB962C8B-B14F-4D97-AF65-F5344CB8AC3E}">
        <p14:creationId xmlns:p14="http://schemas.microsoft.com/office/powerpoint/2010/main" val="303193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26" presetClass="emph" presetSubtype="0" fill="hold" grpId="1" nodeType="afterEffect">
                                  <p:stCondLst>
                                    <p:cond delay="0"/>
                                  </p:stCondLst>
                                  <p:childTnLst>
                                    <p:animEffect transition="out" filter="fade">
                                      <p:cBhvr>
                                        <p:cTn id="13" dur="500" tmFilter="0, 0; .2, .5; .8, .5; 1, 0"/>
                                        <p:tgtEl>
                                          <p:spTgt spid="6"/>
                                        </p:tgtEl>
                                      </p:cBhvr>
                                    </p:animEffect>
                                    <p:animScale>
                                      <p:cBhvr>
                                        <p:cTn id="14" dur="250" autoRev="1" fill="hold"/>
                                        <p:tgtEl>
                                          <p:spTgt spid="6"/>
                                        </p:tgtEl>
                                      </p:cBhvr>
                                      <p:by x="105000" y="105000"/>
                                    </p:animScale>
                                  </p:childTnLst>
                                </p:cTn>
                              </p:par>
                              <p:par>
                                <p:cTn id="15" presetID="26" presetClass="emph" presetSubtype="0" fill="hold" nodeType="with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3" presetClass="emph" presetSubtype="2" fill="hold" grpId="2" nodeType="withEffect">
                                  <p:stCondLst>
                                    <p:cond delay="0"/>
                                  </p:stCondLst>
                                  <p:childTnLst>
                                    <p:animClr clrSpc="rgb" dir="cw">
                                      <p:cBhvr override="childStyle">
                                        <p:cTn id="24" dur="1000" fill="hold"/>
                                        <p:tgtEl>
                                          <p:spTgt spid="6"/>
                                        </p:tgtEl>
                                        <p:attrNameLst>
                                          <p:attrName>style.color</p:attrName>
                                        </p:attrNameLst>
                                      </p:cBhvr>
                                      <p:to>
                                        <a:srgbClr val="CCCCCC"/>
                                      </p:to>
                                    </p:animClr>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26" presetClass="emph" presetSubtype="0" fill="hold" grpId="1" nodeType="withEffect">
                                  <p:stCondLst>
                                    <p:cond delay="0"/>
                                  </p:stCondLst>
                                  <p:childTnLst>
                                    <p:animEffect transition="out" filter="fade">
                                      <p:cBhvr>
                                        <p:cTn id="32" dur="500" tmFilter="0, 0; .2, .5; .8, .5; 1, 0"/>
                                        <p:tgtEl>
                                          <p:spTgt spid="35"/>
                                        </p:tgtEl>
                                      </p:cBhvr>
                                    </p:animEffect>
                                    <p:animScale>
                                      <p:cBhvr>
                                        <p:cTn id="33" dur="250" autoRev="1" fill="hold"/>
                                        <p:tgtEl>
                                          <p:spTgt spid="35"/>
                                        </p:tgtEl>
                                      </p:cBhvr>
                                      <p:by x="105000" y="105000"/>
                                    </p:animScale>
                                  </p:childTnLst>
                                </p:cTn>
                              </p:par>
                              <p:par>
                                <p:cTn id="34" presetID="0" presetClass="path" presetSubtype="0" accel="50000" decel="50000" fill="hold" nodeType="withEffect">
                                  <p:stCondLst>
                                    <p:cond delay="0"/>
                                  </p:stCondLst>
                                  <p:childTnLst>
                                    <p:animMotion origin="layout" path="M -5.55556E-7 -2.59259E-6 L 0.12847 -0.00162 " pathEditMode="relative" rAng="0" ptsTypes="AA">
                                      <p:cBhvr>
                                        <p:cTn id="35" dur="2000" fill="hold"/>
                                        <p:tgtEl>
                                          <p:spTgt spid="7"/>
                                        </p:tgtEl>
                                        <p:attrNameLst>
                                          <p:attrName>ppt_x</p:attrName>
                                          <p:attrName>ppt_y</p:attrName>
                                        </p:attrNameLst>
                                      </p:cBhvr>
                                      <p:rCtr x="6424" y="-93"/>
                                    </p:animMotion>
                                  </p:childTnLst>
                                </p:cTn>
                              </p:par>
                              <p:par>
                                <p:cTn id="36" presetID="22" presetClass="entr" presetSubtype="8"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2000"/>
                                        <p:tgtEl>
                                          <p:spTgt spid="4"/>
                                        </p:tgtEl>
                                      </p:cBhvr>
                                    </p:animEffect>
                                  </p:childTnLst>
                                </p:cTn>
                              </p:par>
                            </p:childTnLst>
                          </p:cTn>
                        </p:par>
                        <p:par>
                          <p:cTn id="39" fill="hold">
                            <p:stCondLst>
                              <p:cond delay="2000"/>
                            </p:stCondLst>
                            <p:childTnLst>
                              <p:par>
                                <p:cTn id="40" presetID="1" presetClass="entr" presetSubtype="0" fill="hold" grpId="0" nodeType="afterEffect">
                                  <p:stCondLst>
                                    <p:cond delay="1000"/>
                                  </p:stCondLst>
                                  <p:childTnLst>
                                    <p:set>
                                      <p:cBhvr>
                                        <p:cTn id="41" dur="1" fill="hold">
                                          <p:stCondLst>
                                            <p:cond delay="0"/>
                                          </p:stCondLst>
                                        </p:cTn>
                                        <p:tgtEl>
                                          <p:spTgt spid="36"/>
                                        </p:tgtEl>
                                        <p:attrNameLst>
                                          <p:attrName>style.visibility</p:attrName>
                                        </p:attrNameLst>
                                      </p:cBhvr>
                                      <p:to>
                                        <p:strVal val="visible"/>
                                      </p:to>
                                    </p:set>
                                  </p:childTnLst>
                                </p:cTn>
                              </p:par>
                            </p:childTnLst>
                          </p:cTn>
                        </p:par>
                        <p:par>
                          <p:cTn id="42" fill="hold">
                            <p:stCondLst>
                              <p:cond delay="3000"/>
                            </p:stCondLst>
                            <p:childTnLst>
                              <p:par>
                                <p:cTn id="43" presetID="26" presetClass="emph" presetSubtype="0" fill="hold" grpId="1" nodeType="afterEffect">
                                  <p:stCondLst>
                                    <p:cond delay="0"/>
                                  </p:stCondLst>
                                  <p:childTnLst>
                                    <p:animEffect transition="out" filter="fade">
                                      <p:cBhvr>
                                        <p:cTn id="44" dur="500" tmFilter="0, 0; .2, .5; .8, .5; 1, 0"/>
                                        <p:tgtEl>
                                          <p:spTgt spid="36"/>
                                        </p:tgtEl>
                                      </p:cBhvr>
                                    </p:animEffect>
                                    <p:animScale>
                                      <p:cBhvr>
                                        <p:cTn id="45" dur="250" autoRev="1" fill="hold"/>
                                        <p:tgtEl>
                                          <p:spTgt spid="36"/>
                                        </p:tgtEl>
                                      </p:cBhvr>
                                      <p:by x="105000" y="105000"/>
                                    </p:animScale>
                                  </p:childTnLst>
                                </p:cTn>
                              </p:par>
                            </p:childTnLst>
                          </p:cTn>
                        </p:par>
                        <p:par>
                          <p:cTn id="46" fill="hold">
                            <p:stCondLst>
                              <p:cond delay="3500"/>
                            </p:stCondLst>
                            <p:childTnLst>
                              <p:par>
                                <p:cTn id="47" presetID="1"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22" presetClass="entr" presetSubtype="1"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up)">
                                      <p:cBhvr>
                                        <p:cTn id="55" dur="500"/>
                                        <p:tgtEl>
                                          <p:spTgt spid="42"/>
                                        </p:tgtEl>
                                      </p:cBhvr>
                                    </p:animEffect>
                                  </p:childTnLst>
                                </p:cTn>
                              </p:par>
                              <p:par>
                                <p:cTn id="56" presetID="1" presetClass="entr" presetSubtype="0" fill="hold" grpId="0" nodeType="withEffect">
                                  <p:stCondLst>
                                    <p:cond delay="0"/>
                                  </p:stCondLst>
                                  <p:childTnLst>
                                    <p:set>
                                      <p:cBhvr>
                                        <p:cTn id="57" dur="1" fill="hold">
                                          <p:stCondLst>
                                            <p:cond delay="499"/>
                                          </p:stCondLst>
                                        </p:cTn>
                                        <p:tgtEl>
                                          <p:spTgt spid="4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childTnLst>
                                </p:cTn>
                              </p:par>
                              <p:par>
                                <p:cTn id="62" presetID="1" presetClass="exit" presetSubtype="0" fill="hold" nodeType="withEffect">
                                  <p:stCondLst>
                                    <p:cond delay="0"/>
                                  </p:stCondLst>
                                  <p:childTnLst>
                                    <p:set>
                                      <p:cBhvr>
                                        <p:cTn id="63" dur="1" fill="hold">
                                          <p:stCondLst>
                                            <p:cond delay="0"/>
                                          </p:stCondLst>
                                        </p:cTn>
                                        <p:tgtEl>
                                          <p:spTgt spid="7"/>
                                        </p:tgtEl>
                                        <p:attrNameLst>
                                          <p:attrName>style.visibility</p:attrName>
                                        </p:attrNameLst>
                                      </p:cBhvr>
                                      <p:to>
                                        <p:strVal val="hidden"/>
                                      </p:to>
                                    </p:set>
                                  </p:childTnLst>
                                </p:cTn>
                              </p:par>
                              <p:par>
                                <p:cTn id="64" presetID="22" presetClass="entr" presetSubtype="8" fill="hold"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wipe(left)">
                                      <p:cBhvr>
                                        <p:cTn id="66" dur="2000"/>
                                        <p:tgtEl>
                                          <p:spTgt spid="40"/>
                                        </p:tgtEl>
                                      </p:cBhvr>
                                    </p:animEffect>
                                  </p:childTnLst>
                                </p:cTn>
                              </p:par>
                              <p:par>
                                <p:cTn id="67" presetID="22" presetClass="entr" presetSubtype="8"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left)">
                                      <p:cBhvr>
                                        <p:cTn id="69" dur="2000"/>
                                        <p:tgtEl>
                                          <p:spTgt spid="39"/>
                                        </p:tgtEl>
                                      </p:cBhvr>
                                    </p:animEffect>
                                  </p:childTnLst>
                                </p:cTn>
                              </p:par>
                              <p:par>
                                <p:cTn id="70" presetID="0" presetClass="path" presetSubtype="0" accel="50000" decel="50000" fill="hold" nodeType="withEffect">
                                  <p:stCondLst>
                                    <p:cond delay="0"/>
                                  </p:stCondLst>
                                  <p:childTnLst>
                                    <p:animMotion origin="layout" path="M -2.77778E-6 -2.22222E-6 L 0.31598 -2.22222E-6 " pathEditMode="relative" rAng="0" ptsTypes="AA">
                                      <p:cBhvr>
                                        <p:cTn id="71" dur="2000" fill="hold"/>
                                        <p:tgtEl>
                                          <p:spTgt spid="8"/>
                                        </p:tgtEl>
                                        <p:attrNameLst>
                                          <p:attrName>ppt_x</p:attrName>
                                          <p:attrName>ppt_y</p:attrName>
                                        </p:attrNameLst>
                                      </p:cBhvr>
                                      <p:rCtr x="15799" y="0"/>
                                    </p:animMotion>
                                  </p:childTnLst>
                                </p:cTn>
                              </p:par>
                            </p:childTnLst>
                          </p:cTn>
                        </p:par>
                        <p:par>
                          <p:cTn id="72" fill="hold">
                            <p:stCondLst>
                              <p:cond delay="2000"/>
                            </p:stCondLst>
                            <p:childTnLst>
                              <p:par>
                                <p:cTn id="73" presetID="1" presetClass="exit" presetSubtype="0" fill="hold" nodeType="afterEffect">
                                  <p:stCondLst>
                                    <p:cond delay="0"/>
                                  </p:stCondLst>
                                  <p:childTnLst>
                                    <p:set>
                                      <p:cBhvr>
                                        <p:cTn id="74" dur="1" fill="hold">
                                          <p:stCondLst>
                                            <p:cond delay="0"/>
                                          </p:stCondLst>
                                        </p:cTn>
                                        <p:tgtEl>
                                          <p:spTgt spid="8"/>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9"/>
                                        </p:tgtEl>
                                        <p:attrNameLst>
                                          <p:attrName>style.visibility</p:attrName>
                                        </p:attrNameLst>
                                      </p:cBhvr>
                                      <p:to>
                                        <p:strVal val="visible"/>
                                      </p:to>
                                    </p:set>
                                  </p:childTnLst>
                                </p:cTn>
                              </p:par>
                              <p:par>
                                <p:cTn id="77" presetID="22" presetClass="entr" presetSubtype="1" fill="hold"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up)">
                                      <p:cBhvr>
                                        <p:cTn id="79" dur="1000"/>
                                        <p:tgtEl>
                                          <p:spTgt spid="45"/>
                                        </p:tgtEl>
                                      </p:cBhvr>
                                    </p:animEffect>
                                  </p:childTnLst>
                                </p:cTn>
                              </p:par>
                            </p:childTnLst>
                          </p:cTn>
                        </p:par>
                        <p:par>
                          <p:cTn id="80" fill="hold">
                            <p:stCondLst>
                              <p:cond delay="3000"/>
                            </p:stCondLst>
                            <p:childTnLst>
                              <p:par>
                                <p:cTn id="81" presetID="1" presetClass="entr" presetSubtype="0" fill="hold" grpId="0" nodeType="afterEffect">
                                  <p:stCondLst>
                                    <p:cond delay="0"/>
                                  </p:stCondLst>
                                  <p:childTnLst>
                                    <p:set>
                                      <p:cBhvr>
                                        <p:cTn id="82" dur="1" fill="hold">
                                          <p:stCondLst>
                                            <p:cond delay="0"/>
                                          </p:stCondLst>
                                        </p:cTn>
                                        <p:tgtEl>
                                          <p:spTgt spid="4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0" presetClass="path" presetSubtype="0" accel="50000" decel="50000" fill="hold" nodeType="clickEffect">
                                  <p:stCondLst>
                                    <p:cond delay="0"/>
                                  </p:stCondLst>
                                  <p:childTnLst>
                                    <p:animMotion origin="layout" path="M 6.38889E-6 -3.33333E-6 L 0.07397 -3.33333E-6 " pathEditMode="relative" ptsTypes="AA">
                                      <p:cBhvr>
                                        <p:cTn id="86" dur="2000" fill="hold"/>
                                        <p:tgtEl>
                                          <p:spTgt spid="9"/>
                                        </p:tgtEl>
                                        <p:attrNameLst>
                                          <p:attrName>ppt_x</p:attrName>
                                          <p:attrName>ppt_y</p:attrName>
                                        </p:attrNameLst>
                                      </p:cBhvr>
                                    </p:animMotion>
                                  </p:childTnLst>
                                </p:cTn>
                              </p:par>
                            </p:childTnLst>
                          </p:cTn>
                        </p:par>
                        <p:par>
                          <p:cTn id="87" fill="hold">
                            <p:stCondLst>
                              <p:cond delay="2000"/>
                            </p:stCondLst>
                            <p:childTnLst>
                              <p:par>
                                <p:cTn id="88" presetID="1" presetClass="exit" presetSubtype="0" fill="hold" nodeType="afterEffect">
                                  <p:stCondLst>
                                    <p:cond delay="0"/>
                                  </p:stCondLst>
                                  <p:childTnLst>
                                    <p:set>
                                      <p:cBhvr>
                                        <p:cTn id="89" dur="1" fill="hold">
                                          <p:stCondLst>
                                            <p:cond delay="0"/>
                                          </p:stCondLst>
                                        </p:cTn>
                                        <p:tgtEl>
                                          <p:spTgt spid="9"/>
                                        </p:tgtEl>
                                        <p:attrNameLst>
                                          <p:attrName>style.visibility</p:attrName>
                                        </p:attrNameLst>
                                      </p:cBhvr>
                                      <p:to>
                                        <p:strVal val="hidden"/>
                                      </p:to>
                                    </p:set>
                                  </p:childTnLst>
                                </p:cTn>
                              </p:par>
                              <p:par>
                                <p:cTn id="90" presetID="1" presetClass="entr" presetSubtype="0" fill="hold" grpId="0" nodeType="withEffect">
                                  <p:stCondLst>
                                    <p:cond delay="0"/>
                                  </p:stCondLst>
                                  <p:childTnLst>
                                    <p:set>
                                      <p:cBhvr>
                                        <p:cTn id="91" dur="1" fill="hold">
                                          <p:stCondLst>
                                            <p:cond delay="0"/>
                                          </p:stCondLst>
                                        </p:cTn>
                                        <p:tgtEl>
                                          <p:spTgt spid="37"/>
                                        </p:tgtEl>
                                        <p:attrNameLst>
                                          <p:attrName>style.visibility</p:attrName>
                                        </p:attrNameLst>
                                      </p:cBhvr>
                                      <p:to>
                                        <p:strVal val="visible"/>
                                      </p:to>
                                    </p:set>
                                  </p:childTnLst>
                                </p:cTn>
                              </p:par>
                            </p:childTnLst>
                          </p:cTn>
                        </p:par>
                        <p:par>
                          <p:cTn id="92" fill="hold">
                            <p:stCondLst>
                              <p:cond delay="2000"/>
                            </p:stCondLst>
                            <p:childTnLst>
                              <p:par>
                                <p:cTn id="93" presetID="26" presetClass="emph" presetSubtype="0" fill="hold" grpId="1" nodeType="afterEffect">
                                  <p:stCondLst>
                                    <p:cond delay="0"/>
                                  </p:stCondLst>
                                  <p:childTnLst>
                                    <p:animEffect transition="out" filter="fade">
                                      <p:cBhvr>
                                        <p:cTn id="94" dur="500" tmFilter="0, 0; .2, .5; .8, .5; 1, 0"/>
                                        <p:tgtEl>
                                          <p:spTgt spid="37"/>
                                        </p:tgtEl>
                                      </p:cBhvr>
                                    </p:animEffect>
                                    <p:animScale>
                                      <p:cBhvr>
                                        <p:cTn id="95" dur="250" autoRev="1" fill="hold"/>
                                        <p:tgtEl>
                                          <p:spTgt spid="37"/>
                                        </p:tgtEl>
                                      </p:cBhvr>
                                      <p:by x="105000" y="105000"/>
                                    </p:animScale>
                                  </p:childTnLst>
                                </p:cTn>
                              </p:par>
                              <p:par>
                                <p:cTn id="96" presetID="1" presetClass="entr" presetSubtype="0" fill="hold" nodeType="withEffect">
                                  <p:stCondLst>
                                    <p:cond delay="0"/>
                                  </p:stCondLst>
                                  <p:childTnLst>
                                    <p:set>
                                      <p:cBhvr>
                                        <p:cTn id="97" dur="1" fill="hold">
                                          <p:stCondLst>
                                            <p:cond delay="0"/>
                                          </p:stCondLst>
                                        </p:cTn>
                                        <p:tgtEl>
                                          <p:spTgt spid="10"/>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0" presetClass="path" presetSubtype="0" accel="50000" decel="50000" fill="hold" nodeType="clickEffect">
                                  <p:stCondLst>
                                    <p:cond delay="0"/>
                                  </p:stCondLst>
                                  <p:childTnLst>
                                    <p:animMotion origin="layout" path="M -3.33333E-6 -7.40741E-7 L 0.06841 -7.40741E-7 " pathEditMode="relative" rAng="0" ptsTypes="AA">
                                      <p:cBhvr>
                                        <p:cTn id="101" dur="2000" fill="hold"/>
                                        <p:tgtEl>
                                          <p:spTgt spid="10"/>
                                        </p:tgtEl>
                                        <p:attrNameLst>
                                          <p:attrName>ppt_x</p:attrName>
                                          <p:attrName>ppt_y</p:attrName>
                                        </p:attrNameLst>
                                      </p:cBhvr>
                                      <p:rCtr x="3420" y="0"/>
                                    </p:animMotion>
                                  </p:childTnLst>
                                </p:cTn>
                              </p:par>
                              <p:par>
                                <p:cTn id="102" presetID="22" presetClass="entr" presetSubtype="8" fill="hold" nodeType="with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wipe(left)">
                                      <p:cBhvr>
                                        <p:cTn id="104" dur="2000"/>
                                        <p:tgtEl>
                                          <p:spTgt spid="41"/>
                                        </p:tgtEl>
                                      </p:cBhvr>
                                    </p:animEffect>
                                  </p:childTnLst>
                                </p:cTn>
                              </p:par>
                            </p:childTnLst>
                          </p:cTn>
                        </p:par>
                        <p:par>
                          <p:cTn id="105" fill="hold">
                            <p:stCondLst>
                              <p:cond delay="2000"/>
                            </p:stCondLst>
                            <p:childTnLst>
                              <p:par>
                                <p:cTn id="106" presetID="1" presetClass="entr" presetSubtype="0" fill="hold" grpId="0" nodeType="afterEffect">
                                  <p:stCondLst>
                                    <p:cond delay="0"/>
                                  </p:stCondLst>
                                  <p:childTnLst>
                                    <p:set>
                                      <p:cBhvr>
                                        <p:cTn id="107" dur="1" fill="hold">
                                          <p:stCondLst>
                                            <p:cond delay="0"/>
                                          </p:stCondLst>
                                        </p:cTn>
                                        <p:tgtEl>
                                          <p:spTgt spid="38"/>
                                        </p:tgtEl>
                                        <p:attrNameLst>
                                          <p:attrName>style.visibility</p:attrName>
                                        </p:attrNameLst>
                                      </p:cBhvr>
                                      <p:to>
                                        <p:strVal val="visible"/>
                                      </p:to>
                                    </p:set>
                                  </p:childTnLst>
                                </p:cTn>
                              </p:par>
                            </p:childTnLst>
                          </p:cTn>
                        </p:par>
                        <p:par>
                          <p:cTn id="108" fill="hold">
                            <p:stCondLst>
                              <p:cond delay="2000"/>
                            </p:stCondLst>
                            <p:childTnLst>
                              <p:par>
                                <p:cTn id="109" presetID="26" presetClass="emph" presetSubtype="0" fill="hold" grpId="1" nodeType="afterEffect">
                                  <p:stCondLst>
                                    <p:cond delay="0"/>
                                  </p:stCondLst>
                                  <p:childTnLst>
                                    <p:animEffect transition="out" filter="fade">
                                      <p:cBhvr>
                                        <p:cTn id="110" dur="500" tmFilter="0, 0; .2, .5; .8, .5; 1, 0"/>
                                        <p:tgtEl>
                                          <p:spTgt spid="38"/>
                                        </p:tgtEl>
                                      </p:cBhvr>
                                    </p:animEffect>
                                    <p:animScale>
                                      <p:cBhvr>
                                        <p:cTn id="111" dur="250" autoRev="1" fill="hold"/>
                                        <p:tgtEl>
                                          <p:spTgt spid="38"/>
                                        </p:tgtEl>
                                      </p:cBhvr>
                                      <p:by x="105000" y="105000"/>
                                    </p:animScale>
                                  </p:childTnLst>
                                </p:cTn>
                              </p:par>
                              <p:par>
                                <p:cTn id="112" presetID="22" presetClass="entr" presetSubtype="1" fill="hold" nodeType="withEffect">
                                  <p:stCondLst>
                                    <p:cond delay="0"/>
                                  </p:stCondLst>
                                  <p:childTnLst>
                                    <p:set>
                                      <p:cBhvr>
                                        <p:cTn id="113" dur="1" fill="hold">
                                          <p:stCondLst>
                                            <p:cond delay="0"/>
                                          </p:stCondLst>
                                        </p:cTn>
                                        <p:tgtEl>
                                          <p:spTgt spid="47"/>
                                        </p:tgtEl>
                                        <p:attrNameLst>
                                          <p:attrName>style.visibility</p:attrName>
                                        </p:attrNameLst>
                                      </p:cBhvr>
                                      <p:to>
                                        <p:strVal val="visible"/>
                                      </p:to>
                                    </p:set>
                                    <p:animEffect transition="in" filter="wipe(up)">
                                      <p:cBhvr>
                                        <p:cTn id="114" dur="1000"/>
                                        <p:tgtEl>
                                          <p:spTgt spid="47"/>
                                        </p:tgtEl>
                                      </p:cBhvr>
                                    </p:animEffect>
                                  </p:childTnLst>
                                </p:cTn>
                              </p:par>
                            </p:childTnLst>
                          </p:cTn>
                        </p:par>
                        <p:par>
                          <p:cTn id="115" fill="hold">
                            <p:stCondLst>
                              <p:cond delay="3000"/>
                            </p:stCondLst>
                            <p:childTnLst>
                              <p:par>
                                <p:cTn id="116" presetID="1"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17" grpId="0"/>
      <p:bldP spid="17" grpId="1"/>
      <p:bldP spid="35" grpId="0"/>
      <p:bldP spid="35" grpId="1"/>
      <p:bldP spid="36" grpId="0"/>
      <p:bldP spid="36" grpId="1"/>
      <p:bldP spid="37" grpId="0"/>
      <p:bldP spid="37" grpId="1"/>
      <p:bldP spid="38" grpId="0"/>
      <p:bldP spid="38" grpId="1"/>
      <p:bldP spid="43" grpId="0"/>
      <p:bldP spid="46"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2631D3-B2DB-4C44-B43B-65393A4245F6}"/>
              </a:ext>
            </a:extLst>
          </p:cNvPr>
          <p:cNvSpPr>
            <a:spLocks noGrp="1"/>
          </p:cNvSpPr>
          <p:nvPr>
            <p:ph type="title"/>
          </p:nvPr>
        </p:nvSpPr>
        <p:spPr/>
        <p:txBody>
          <a:bodyPr/>
          <a:lstStyle/>
          <a:p>
            <a:r>
              <a:rPr lang="de-DE" dirty="0"/>
              <a:t>Schnitte im OSI-Schichtenmodell</a:t>
            </a:r>
            <a:endParaRPr lang="en-US" dirty="0"/>
          </a:p>
        </p:txBody>
      </p:sp>
      <p:sp>
        <p:nvSpPr>
          <p:cNvPr id="4" name="Fußzeilenplatzhalter 3">
            <a:extLst>
              <a:ext uri="{FF2B5EF4-FFF2-40B4-BE49-F238E27FC236}">
                <a16:creationId xmlns:a16="http://schemas.microsoft.com/office/drawing/2014/main" id="{D975A675-8102-4EA6-AE33-FC3BD533026C}"/>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BCC1A954-9950-4AEA-8F9D-EB36B4D7DAE1}"/>
              </a:ext>
            </a:extLst>
          </p:cNvPr>
          <p:cNvSpPr>
            <a:spLocks noGrp="1"/>
          </p:cNvSpPr>
          <p:nvPr>
            <p:ph type="sldNum" sz="quarter" idx="12"/>
          </p:nvPr>
        </p:nvSpPr>
        <p:spPr/>
        <p:txBody>
          <a:bodyPr/>
          <a:lstStyle/>
          <a:p>
            <a:fld id="{62E63B0E-122E-4112-8AEA-022338C1FEFA}" type="slidenum">
              <a:rPr lang="de-DE" smtClean="0"/>
              <a:t>6</a:t>
            </a:fld>
            <a:endParaRPr lang="de-DE"/>
          </a:p>
        </p:txBody>
      </p:sp>
      <p:pic>
        <p:nvPicPr>
          <p:cNvPr id="6" name="Content Placeholder 6">
            <a:extLst>
              <a:ext uri="{FF2B5EF4-FFF2-40B4-BE49-F238E27FC236}">
                <a16:creationId xmlns:a16="http://schemas.microsoft.com/office/drawing/2014/main" id="{1637CDCA-FCC5-4CD2-A21C-BA17A739B071}"/>
              </a:ext>
            </a:extLst>
          </p:cNvPr>
          <p:cNvPicPr>
            <a:picLocks noChangeAspect="1"/>
          </p:cNvPicPr>
          <p:nvPr/>
        </p:nvPicPr>
        <p:blipFill rotWithShape="1">
          <a:blip r:embed="rId3">
            <a:extLst>
              <a:ext uri="{28A0092B-C50C-407E-A947-70E740481C1C}">
                <a14:useLocalDpi xmlns:a14="http://schemas.microsoft.com/office/drawing/2010/main" val="0"/>
              </a:ext>
            </a:extLst>
          </a:blip>
          <a:srcRect b="13655"/>
          <a:stretch/>
        </p:blipFill>
        <p:spPr>
          <a:xfrm>
            <a:off x="1420079" y="1431270"/>
            <a:ext cx="5933661" cy="4740305"/>
          </a:xfrm>
          <a:prstGeom prst="rect">
            <a:avLst/>
          </a:prstGeom>
        </p:spPr>
      </p:pic>
      <p:cxnSp>
        <p:nvCxnSpPr>
          <p:cNvPr id="8" name="Gerader Verbinder 7">
            <a:extLst>
              <a:ext uri="{FF2B5EF4-FFF2-40B4-BE49-F238E27FC236}">
                <a16:creationId xmlns:a16="http://schemas.microsoft.com/office/drawing/2014/main" id="{4CEC72D8-2760-464B-869D-E80B9491A266}"/>
              </a:ext>
            </a:extLst>
          </p:cNvPr>
          <p:cNvCxnSpPr/>
          <p:nvPr/>
        </p:nvCxnSpPr>
        <p:spPr>
          <a:xfrm>
            <a:off x="5934269" y="5593077"/>
            <a:ext cx="0" cy="643813"/>
          </a:xfrm>
          <a:prstGeom prst="line">
            <a:avLst/>
          </a:prstGeom>
          <a:ln w="508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87BF5B85-104D-421E-AEA2-38D50B1BEB02}"/>
              </a:ext>
            </a:extLst>
          </p:cNvPr>
          <p:cNvSpPr txBox="1"/>
          <p:nvPr/>
        </p:nvSpPr>
        <p:spPr>
          <a:xfrm>
            <a:off x="5937390" y="6108214"/>
            <a:ext cx="1485856" cy="369332"/>
          </a:xfrm>
          <a:prstGeom prst="rect">
            <a:avLst/>
          </a:prstGeom>
          <a:noFill/>
          <a:ln>
            <a:noFill/>
          </a:ln>
        </p:spPr>
        <p:txBody>
          <a:bodyPr wrap="none" rtlCol="0">
            <a:spAutoFit/>
          </a:bodyPr>
          <a:lstStyle/>
          <a:p>
            <a:r>
              <a:rPr lang="de-DE" dirty="0">
                <a:solidFill>
                  <a:srgbClr val="FF0000"/>
                </a:solidFill>
              </a:rPr>
              <a:t>Systemschnitt</a:t>
            </a:r>
            <a:endParaRPr lang="en-US" dirty="0">
              <a:solidFill>
                <a:srgbClr val="FF0000"/>
              </a:solidFill>
            </a:endParaRPr>
          </a:p>
        </p:txBody>
      </p:sp>
      <p:cxnSp>
        <p:nvCxnSpPr>
          <p:cNvPr id="10" name="Gerader Verbinder 9">
            <a:extLst>
              <a:ext uri="{FF2B5EF4-FFF2-40B4-BE49-F238E27FC236}">
                <a16:creationId xmlns:a16="http://schemas.microsoft.com/office/drawing/2014/main" id="{48557CD9-2BFF-4C22-BB55-68E7DCDDAC29}"/>
              </a:ext>
            </a:extLst>
          </p:cNvPr>
          <p:cNvCxnSpPr>
            <a:cxnSpLocks/>
          </p:cNvCxnSpPr>
          <p:nvPr/>
        </p:nvCxnSpPr>
        <p:spPr>
          <a:xfrm flipH="1">
            <a:off x="5706624" y="2906486"/>
            <a:ext cx="1947388" cy="0"/>
          </a:xfrm>
          <a:prstGeom prst="line">
            <a:avLst/>
          </a:prstGeom>
          <a:ln w="5080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BFB0D615-0272-43D4-B4C2-BA0B93E791E7}"/>
              </a:ext>
            </a:extLst>
          </p:cNvPr>
          <p:cNvSpPr txBox="1"/>
          <p:nvPr/>
        </p:nvSpPr>
        <p:spPr>
          <a:xfrm>
            <a:off x="7727650" y="2721820"/>
            <a:ext cx="1416350" cy="369332"/>
          </a:xfrm>
          <a:prstGeom prst="rect">
            <a:avLst/>
          </a:prstGeom>
          <a:noFill/>
        </p:spPr>
        <p:txBody>
          <a:bodyPr wrap="none" rtlCol="0">
            <a:spAutoFit/>
          </a:bodyPr>
          <a:lstStyle/>
          <a:p>
            <a:r>
              <a:rPr lang="de-DE" dirty="0">
                <a:solidFill>
                  <a:srgbClr val="0070C0"/>
                </a:solidFill>
              </a:rPr>
              <a:t>Dienstschnitt</a:t>
            </a:r>
            <a:endParaRPr lang="en-US" dirty="0">
              <a:solidFill>
                <a:srgbClr val="0070C0"/>
              </a:solidFill>
            </a:endParaRPr>
          </a:p>
        </p:txBody>
      </p:sp>
      <p:grpSp>
        <p:nvGrpSpPr>
          <p:cNvPr id="3" name="Gruppieren 2">
            <a:extLst>
              <a:ext uri="{FF2B5EF4-FFF2-40B4-BE49-F238E27FC236}">
                <a16:creationId xmlns:a16="http://schemas.microsoft.com/office/drawing/2014/main" id="{4846F438-C8D5-4AE1-A28C-912DBA85595A}"/>
              </a:ext>
            </a:extLst>
          </p:cNvPr>
          <p:cNvGrpSpPr/>
          <p:nvPr/>
        </p:nvGrpSpPr>
        <p:grpSpPr>
          <a:xfrm>
            <a:off x="3974841" y="1453137"/>
            <a:ext cx="1959428" cy="886413"/>
            <a:chOff x="3974841" y="3107084"/>
            <a:chExt cx="1959428" cy="886413"/>
          </a:xfrm>
        </p:grpSpPr>
        <p:cxnSp>
          <p:nvCxnSpPr>
            <p:cNvPr id="18" name="Gerade Verbindung mit Pfeil 17">
              <a:extLst>
                <a:ext uri="{FF2B5EF4-FFF2-40B4-BE49-F238E27FC236}">
                  <a16:creationId xmlns:a16="http://schemas.microsoft.com/office/drawing/2014/main" id="{2EF1B5B7-4087-487A-88F8-0DE3600E48AE}"/>
                </a:ext>
              </a:extLst>
            </p:cNvPr>
            <p:cNvCxnSpPr/>
            <p:nvPr/>
          </p:nvCxnSpPr>
          <p:spPr>
            <a:xfrm>
              <a:off x="3974841" y="3750906"/>
              <a:ext cx="1959428" cy="0"/>
            </a:xfrm>
            <a:prstGeom prst="straightConnector1">
              <a:avLst/>
            </a:prstGeom>
            <a:ln w="50800">
              <a:solidFill>
                <a:schemeClr val="bg2">
                  <a:lumMod val="5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DEC58592-5601-40E3-8991-1D048F42EFD7}"/>
                </a:ext>
              </a:extLst>
            </p:cNvPr>
            <p:cNvCxnSpPr>
              <a:cxnSpLocks/>
            </p:cNvCxnSpPr>
            <p:nvPr/>
          </p:nvCxnSpPr>
          <p:spPr>
            <a:xfrm flipV="1">
              <a:off x="4954554" y="3429000"/>
              <a:ext cx="0" cy="564497"/>
            </a:xfrm>
            <a:prstGeom prst="line">
              <a:avLst/>
            </a:prstGeom>
            <a:ln w="508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CDFBEDE7-98D3-41BD-ABC4-E202D8E653B3}"/>
                </a:ext>
              </a:extLst>
            </p:cNvPr>
            <p:cNvSpPr txBox="1"/>
            <p:nvPr/>
          </p:nvSpPr>
          <p:spPr>
            <a:xfrm>
              <a:off x="4126122" y="3107084"/>
              <a:ext cx="1656864" cy="369332"/>
            </a:xfrm>
            <a:prstGeom prst="rect">
              <a:avLst/>
            </a:prstGeom>
            <a:noFill/>
          </p:spPr>
          <p:txBody>
            <a:bodyPr wrap="none" rtlCol="0">
              <a:spAutoFit/>
            </a:bodyPr>
            <a:lstStyle/>
            <a:p>
              <a:r>
                <a:rPr lang="de-DE" dirty="0">
                  <a:solidFill>
                    <a:srgbClr val="00B050"/>
                  </a:solidFill>
                </a:rPr>
                <a:t>Protokollschnitt</a:t>
              </a:r>
              <a:endParaRPr lang="en-US" dirty="0">
                <a:solidFill>
                  <a:srgbClr val="00B050"/>
                </a:solidFill>
              </a:endParaRPr>
            </a:p>
          </p:txBody>
        </p:sp>
      </p:grpSp>
    </p:spTree>
    <p:extLst>
      <p:ext uri="{BB962C8B-B14F-4D97-AF65-F5344CB8AC3E}">
        <p14:creationId xmlns:p14="http://schemas.microsoft.com/office/powerpoint/2010/main" val="25148007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le 5"/>
          <p:cNvSpPr>
            <a:spLocks noGrp="1"/>
          </p:cNvSpPr>
          <p:nvPr>
            <p:ph type="title"/>
          </p:nvPr>
        </p:nvSpPr>
        <p:spPr bwMode="auto"/>
        <p:txBody>
          <a:bodyPr>
            <a:normAutofit/>
          </a:bodyPr>
          <a:lstStyle/>
          <a:p>
            <a:pPr>
              <a:defRPr/>
            </a:pPr>
            <a:r>
              <a:rPr lang="de-DE" sz="5400" dirty="0"/>
              <a:t>OSI Layer 4: Transportprotokoll</a:t>
            </a:r>
            <a:endParaRPr dirty="0"/>
          </a:p>
        </p:txBody>
      </p:sp>
      <p:sp>
        <p:nvSpPr>
          <p:cNvPr id="7" name="Text Placeholder 6"/>
          <p:cNvSpPr>
            <a:spLocks noGrp="1"/>
          </p:cNvSpPr>
          <p:nvPr>
            <p:ph type="body" idx="1"/>
          </p:nvPr>
        </p:nvSpPr>
        <p:spPr bwMode="auto"/>
        <p:txBody>
          <a:bodyPr/>
          <a:lstStyle/>
          <a:p>
            <a:pPr>
              <a:defRPr/>
            </a:pPr>
            <a:endParaRPr lang="en-US" dirty="0"/>
          </a:p>
          <a:p>
            <a:pPr>
              <a:defRPr/>
            </a:pPr>
            <a:endParaRPr dirty="0"/>
          </a:p>
        </p:txBody>
      </p:sp>
      <p:sp>
        <p:nvSpPr>
          <p:cNvPr id="4" name="Footer Placeholder 3"/>
          <p:cNvSpPr>
            <a:spLocks noGrp="1"/>
          </p:cNvSpPr>
          <p:nvPr>
            <p:ph type="ftr" sz="quarter" idx="11"/>
          </p:nvPr>
        </p:nvSpPr>
        <p:spPr bwMode="auto"/>
        <p:txBody>
          <a:bodyPr/>
          <a:lstStyle/>
          <a:p>
            <a:pPr>
              <a:defRPr/>
            </a:pPr>
            <a:r>
              <a:t>Rechnernetze und verteilte Systeme                (Prof. Dr. D. Kranzlmüller)</a:t>
            </a:r>
          </a:p>
        </p:txBody>
      </p:sp>
      <p:sp>
        <p:nvSpPr>
          <p:cNvPr id="5" name="Slide Number Placeholder 4"/>
          <p:cNvSpPr>
            <a:spLocks noGrp="1"/>
          </p:cNvSpPr>
          <p:nvPr>
            <p:ph type="sldNum" sz="quarter" idx="12"/>
          </p:nvPr>
        </p:nvSpPr>
        <p:spPr bwMode="auto"/>
        <p:txBody>
          <a:bodyPr/>
          <a:lstStyle/>
          <a:p>
            <a:pPr>
              <a:defRPr/>
            </a:pPr>
            <a:r>
              <a:t>58</a:t>
            </a:r>
          </a:p>
        </p:txBody>
      </p:sp>
    </p:spTree>
    <p:extLst>
      <p:ext uri="{BB962C8B-B14F-4D97-AF65-F5344CB8AC3E}">
        <p14:creationId xmlns:p14="http://schemas.microsoft.com/office/powerpoint/2010/main" val="9623879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a:t>OSI Layer 4 (1)</a:t>
            </a:r>
          </a:p>
        </p:txBody>
      </p:sp>
      <p:sp>
        <p:nvSpPr>
          <p:cNvPr id="8" name="Inhaltsplatzhalter 7"/>
          <p:cNvSpPr>
            <a:spLocks noGrp="1"/>
          </p:cNvSpPr>
          <p:nvPr>
            <p:ph idx="1"/>
          </p:nvPr>
        </p:nvSpPr>
        <p:spPr/>
        <p:txBody>
          <a:bodyPr>
            <a:normAutofit fontScale="92500" lnSpcReduction="20000"/>
          </a:bodyPr>
          <a:lstStyle/>
          <a:p>
            <a:pPr marL="514350" indent="-514350">
              <a:lnSpc>
                <a:spcPct val="110000"/>
              </a:lnSpc>
              <a:buFont typeface="+mj-lt"/>
              <a:buAutoNum type="arabicPeriod"/>
            </a:pPr>
            <a:r>
              <a:rPr lang="de-DE" dirty="0"/>
              <a:t>Wie funktioniert der </a:t>
            </a:r>
            <a:r>
              <a:rPr lang="de-DE" dirty="0" err="1"/>
              <a:t>Tahoe</a:t>
            </a:r>
            <a:r>
              <a:rPr lang="de-DE" dirty="0"/>
              <a:t>-Algorithmus zur Staukontrolle?</a:t>
            </a:r>
          </a:p>
          <a:p>
            <a:pPr marL="514350" indent="-514350">
              <a:lnSpc>
                <a:spcPct val="110000"/>
              </a:lnSpc>
              <a:buFont typeface="+mj-lt"/>
              <a:buAutoNum type="arabicPeriod"/>
            </a:pPr>
            <a:r>
              <a:rPr lang="de-DE" dirty="0"/>
              <a:t>Was bedeutet der Parameter </a:t>
            </a:r>
            <a:r>
              <a:rPr lang="de-DE" dirty="0">
                <a:latin typeface="Adobe Gurmukhi" panose="01010101010101010101" pitchFamily="50" charset="0"/>
                <a:cs typeface="Adobe Gurmukhi" panose="01010101010101010101" pitchFamily="50" charset="0"/>
              </a:rPr>
              <a:t>x</a:t>
            </a:r>
            <a:r>
              <a:rPr lang="de-DE" dirty="0"/>
              <a:t> beim </a:t>
            </a:r>
            <a:r>
              <a:rPr lang="de-DE" dirty="0" err="1"/>
              <a:t>Retransmission</a:t>
            </a:r>
            <a:r>
              <a:rPr lang="de-DE" dirty="0"/>
              <a:t> Timeout?</a:t>
            </a:r>
          </a:p>
          <a:p>
            <a:pPr marL="514350" indent="-514350">
              <a:lnSpc>
                <a:spcPct val="110000"/>
              </a:lnSpc>
              <a:buFont typeface="+mj-lt"/>
              <a:buAutoNum type="arabicPeriod"/>
            </a:pPr>
            <a:r>
              <a:rPr lang="de-DE" dirty="0"/>
              <a:t>Wenn ein Segment als TCP-PDU bezeichnet wird, impliziert das, dass ein Segment sowohl Header als auch Nutzdaten beinhaltet?  Warum wird dann z.T. beim Segment nur von Nutzdaten gesprochen und beim Berechnen der Maximum Segment Size (MSS) der Header von der MTU abgezogen, wenn ein Segment auch den Header beinhaltet?</a:t>
            </a:r>
          </a:p>
        </p:txBody>
      </p:sp>
      <p:sp>
        <p:nvSpPr>
          <p:cNvPr id="3" name="Fußzeilenplatzhalter 2"/>
          <p:cNvSpPr>
            <a:spLocks noGrp="1"/>
          </p:cNvSpPr>
          <p:nvPr>
            <p:ph type="ftr" sz="quarter" idx="11"/>
          </p:nvPr>
        </p:nvSpPr>
        <p:spPr/>
        <p:txBody>
          <a:bodyPr/>
          <a:lstStyle/>
          <a:p>
            <a:r>
              <a:rPr lang="de-DE" dirty="0"/>
              <a:t>Rechnernetze und verteilte Systeme                (Prof. Dr. D. Kranzlmüller)</a:t>
            </a:r>
          </a:p>
        </p:txBody>
      </p:sp>
      <p:sp>
        <p:nvSpPr>
          <p:cNvPr id="2" name="Slide Number Placeholder 1"/>
          <p:cNvSpPr>
            <a:spLocks noGrp="1"/>
          </p:cNvSpPr>
          <p:nvPr>
            <p:ph type="sldNum" sz="quarter" idx="12"/>
          </p:nvPr>
        </p:nvSpPr>
        <p:spPr/>
        <p:txBody>
          <a:bodyPr/>
          <a:lstStyle/>
          <a:p>
            <a:fld id="{62E63B0E-122E-4112-8AEA-022338C1FEFA}" type="slidenum">
              <a:rPr lang="de-DE" smtClean="0"/>
              <a:t>61</a:t>
            </a:fld>
            <a:endParaRPr lang="de-DE"/>
          </a:p>
        </p:txBody>
      </p:sp>
    </p:spTree>
    <p:extLst>
      <p:ext uri="{BB962C8B-B14F-4D97-AF65-F5344CB8AC3E}">
        <p14:creationId xmlns:p14="http://schemas.microsoft.com/office/powerpoint/2010/main" val="30224467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A4D47-701E-4D76-BE39-618333995956}"/>
              </a:ext>
            </a:extLst>
          </p:cNvPr>
          <p:cNvSpPr>
            <a:spLocks noGrp="1"/>
          </p:cNvSpPr>
          <p:nvPr>
            <p:ph type="title"/>
          </p:nvPr>
        </p:nvSpPr>
        <p:spPr/>
        <p:txBody>
          <a:bodyPr/>
          <a:lstStyle/>
          <a:p>
            <a:r>
              <a:rPr lang="de-DE" dirty="0"/>
              <a:t>OSI Layer 4 (2)</a:t>
            </a:r>
          </a:p>
        </p:txBody>
      </p:sp>
      <p:sp>
        <p:nvSpPr>
          <p:cNvPr id="3" name="Inhaltsplatzhalter 2">
            <a:extLst>
              <a:ext uri="{FF2B5EF4-FFF2-40B4-BE49-F238E27FC236}">
                <a16:creationId xmlns:a16="http://schemas.microsoft.com/office/drawing/2014/main" id="{8EF22EC4-9A5A-4FF9-AAD5-CB9E3C642FCC}"/>
              </a:ext>
            </a:extLst>
          </p:cNvPr>
          <p:cNvSpPr>
            <a:spLocks noGrp="1"/>
          </p:cNvSpPr>
          <p:nvPr>
            <p:ph idx="1"/>
          </p:nvPr>
        </p:nvSpPr>
        <p:spPr/>
        <p:txBody>
          <a:bodyPr>
            <a:normAutofit fontScale="92500" lnSpcReduction="20000"/>
          </a:bodyPr>
          <a:lstStyle/>
          <a:p>
            <a:pPr marL="514350" indent="-514350">
              <a:lnSpc>
                <a:spcPct val="110000"/>
              </a:lnSpc>
              <a:buFont typeface="+mj-lt"/>
              <a:buAutoNum type="arabicPeriod" startAt="4"/>
            </a:pPr>
            <a:r>
              <a:rPr lang="de-DE" dirty="0"/>
              <a:t>Übungsblatt 7, Aufgabe 2a nochmals erklären.</a:t>
            </a:r>
          </a:p>
          <a:p>
            <a:pPr marL="514350" indent="-514350">
              <a:lnSpc>
                <a:spcPct val="110000"/>
              </a:lnSpc>
              <a:buFont typeface="+mj-lt"/>
              <a:buAutoNum type="arabicPeriod" startAt="4"/>
            </a:pPr>
            <a:r>
              <a:rPr lang="de-DE" dirty="0"/>
              <a:t>Übungsblatt 9, Aufgabe 3 nochmals erklären.</a:t>
            </a:r>
          </a:p>
          <a:p>
            <a:pPr marL="514350" indent="-514350">
              <a:lnSpc>
                <a:spcPct val="110000"/>
              </a:lnSpc>
              <a:buFont typeface="+mj-lt"/>
              <a:buAutoNum type="arabicPeriod" startAt="4"/>
            </a:pPr>
            <a:r>
              <a:rPr lang="de-DE" dirty="0"/>
              <a:t>Wie funktioniert das Ganze, wenn Sende- und Empfangsfenster unterschiedlich groß sind? Dreht sich das Sendefenster pro empfangener Quittung oder erst nach Empfang der letzten Quittung im Sendefenster?  Dreht sich das Empfangsfenster pro empfangener erwarteter Nachricht oder wenn alle erwarteten Nachrichten empfangen wurden?</a:t>
            </a:r>
          </a:p>
          <a:p>
            <a:pPr marL="514350" indent="-514350">
              <a:lnSpc>
                <a:spcPct val="110000"/>
              </a:lnSpc>
              <a:buFont typeface="+mj-lt"/>
              <a:buAutoNum type="arabicPeriod" startAt="4"/>
            </a:pPr>
            <a:r>
              <a:rPr lang="de-DE" dirty="0"/>
              <a:t>Wie funktioniert der 3-Way Handshake bei TCP?</a:t>
            </a:r>
          </a:p>
        </p:txBody>
      </p:sp>
      <p:sp>
        <p:nvSpPr>
          <p:cNvPr id="4" name="Fußzeilenplatzhalter 3">
            <a:extLst>
              <a:ext uri="{FF2B5EF4-FFF2-40B4-BE49-F238E27FC236}">
                <a16:creationId xmlns:a16="http://schemas.microsoft.com/office/drawing/2014/main" id="{BC773745-030C-40E8-AA95-6DC5D67B54DB}"/>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D0FA0B05-0810-44DD-B965-9E376B58C758}"/>
              </a:ext>
            </a:extLst>
          </p:cNvPr>
          <p:cNvSpPr>
            <a:spLocks noGrp="1"/>
          </p:cNvSpPr>
          <p:nvPr>
            <p:ph type="sldNum" sz="quarter" idx="12"/>
          </p:nvPr>
        </p:nvSpPr>
        <p:spPr/>
        <p:txBody>
          <a:bodyPr/>
          <a:lstStyle/>
          <a:p>
            <a:fld id="{62E63B0E-122E-4112-8AEA-022338C1FEFA}" type="slidenum">
              <a:rPr lang="de-DE" smtClean="0"/>
              <a:t>62</a:t>
            </a:fld>
            <a:endParaRPr lang="de-DE"/>
          </a:p>
        </p:txBody>
      </p:sp>
    </p:spTree>
    <p:extLst>
      <p:ext uri="{BB962C8B-B14F-4D97-AF65-F5344CB8AC3E}">
        <p14:creationId xmlns:p14="http://schemas.microsoft.com/office/powerpoint/2010/main" val="11780199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A4D47-701E-4D76-BE39-618333995956}"/>
              </a:ext>
            </a:extLst>
          </p:cNvPr>
          <p:cNvSpPr>
            <a:spLocks noGrp="1"/>
          </p:cNvSpPr>
          <p:nvPr>
            <p:ph type="title"/>
          </p:nvPr>
        </p:nvSpPr>
        <p:spPr/>
        <p:txBody>
          <a:bodyPr/>
          <a:lstStyle/>
          <a:p>
            <a:r>
              <a:rPr lang="de-DE" dirty="0"/>
              <a:t>OSI Layer 4 (3)</a:t>
            </a:r>
          </a:p>
        </p:txBody>
      </p:sp>
      <p:sp>
        <p:nvSpPr>
          <p:cNvPr id="3" name="Inhaltsplatzhalter 2">
            <a:extLst>
              <a:ext uri="{FF2B5EF4-FFF2-40B4-BE49-F238E27FC236}">
                <a16:creationId xmlns:a16="http://schemas.microsoft.com/office/drawing/2014/main" id="{8EF22EC4-9A5A-4FF9-AAD5-CB9E3C642FCC}"/>
              </a:ext>
            </a:extLst>
          </p:cNvPr>
          <p:cNvSpPr>
            <a:spLocks noGrp="1"/>
          </p:cNvSpPr>
          <p:nvPr>
            <p:ph idx="1"/>
          </p:nvPr>
        </p:nvSpPr>
        <p:spPr/>
        <p:txBody>
          <a:bodyPr>
            <a:normAutofit fontScale="85000" lnSpcReduction="10000"/>
          </a:bodyPr>
          <a:lstStyle/>
          <a:p>
            <a:pPr marL="514350" indent="-514350">
              <a:lnSpc>
                <a:spcPct val="120000"/>
              </a:lnSpc>
              <a:buFont typeface="+mj-lt"/>
              <a:buAutoNum type="arabicPeriod" startAt="8"/>
            </a:pPr>
            <a:r>
              <a:rPr lang="de-DE" sz="2400" b="1" dirty="0"/>
              <a:t>TCP-Header Fenstergröße: Bezieht sich das auf die Fenstertechnik oder nur auf die Puffergröße des Empfängers?  Oder ist die Fenstertechnik bezogen auf die Puffergröße des Empfängers?</a:t>
            </a:r>
            <a:br>
              <a:rPr lang="de-DE" sz="2400" b="1" dirty="0"/>
            </a:br>
            <a:r>
              <a:rPr lang="de-DE" sz="2400" b="1" dirty="0"/>
              <a:t>Im Schiebefensterprotokoll: Warum würde man das Empfängerfenster kleiner als Senderfenster wählen?</a:t>
            </a:r>
            <a:br>
              <a:rPr lang="de-DE" sz="2400" dirty="0"/>
            </a:br>
            <a:r>
              <a:rPr lang="de-DE" sz="2400" dirty="0"/>
              <a:t>A: 	Das Empfangsfenster wird nicht „gewählt“, es ergibt sich aus der </a:t>
            </a:r>
            <a:br>
              <a:rPr lang="de-DE" sz="2400" dirty="0"/>
            </a:br>
            <a:r>
              <a:rPr lang="de-DE" sz="2400" dirty="0"/>
              <a:t>	freien Empfangskapazität.</a:t>
            </a:r>
          </a:p>
          <a:p>
            <a:pPr marL="514350" indent="-514350">
              <a:lnSpc>
                <a:spcPct val="120000"/>
              </a:lnSpc>
              <a:buFont typeface="+mj-lt"/>
              <a:buAutoNum type="arabicPeriod" startAt="8"/>
            </a:pPr>
            <a:r>
              <a:rPr lang="de-DE" sz="2400" b="1" dirty="0"/>
              <a:t>Macht das TCP-Protokoll etwa nicht die Sitzungsschicht überflüssig? Das Protokoll implementiert schon Sequenznummern …</a:t>
            </a:r>
            <a:br>
              <a:rPr lang="de-DE" sz="2400" dirty="0"/>
            </a:br>
            <a:r>
              <a:rPr lang="de-DE" sz="2400" dirty="0"/>
              <a:t>A: 	Sitzungsschicht (siehe Skript) betrifft Dialogführung (vgl.</a:t>
            </a:r>
            <a:br>
              <a:rPr lang="de-DE" sz="2400" dirty="0"/>
            </a:br>
            <a:r>
              <a:rPr lang="de-DE" sz="2400" dirty="0"/>
              <a:t>	Übungsaufgabe zu Snapchat). Was, wenn UDP statt TCP für</a:t>
            </a:r>
            <a:br>
              <a:rPr lang="de-DE" sz="2400" dirty="0"/>
            </a:br>
            <a:r>
              <a:rPr lang="de-DE" sz="2400" dirty="0"/>
              <a:t>	Snapchat verwendet wird?</a:t>
            </a:r>
          </a:p>
        </p:txBody>
      </p:sp>
      <p:sp>
        <p:nvSpPr>
          <p:cNvPr id="4" name="Fußzeilenplatzhalter 3">
            <a:extLst>
              <a:ext uri="{FF2B5EF4-FFF2-40B4-BE49-F238E27FC236}">
                <a16:creationId xmlns:a16="http://schemas.microsoft.com/office/drawing/2014/main" id="{BC773745-030C-40E8-AA95-6DC5D67B54DB}"/>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D0FA0B05-0810-44DD-B965-9E376B58C758}"/>
              </a:ext>
            </a:extLst>
          </p:cNvPr>
          <p:cNvSpPr>
            <a:spLocks noGrp="1"/>
          </p:cNvSpPr>
          <p:nvPr>
            <p:ph type="sldNum" sz="quarter" idx="12"/>
          </p:nvPr>
        </p:nvSpPr>
        <p:spPr/>
        <p:txBody>
          <a:bodyPr/>
          <a:lstStyle/>
          <a:p>
            <a:fld id="{62E63B0E-122E-4112-8AEA-022338C1FEFA}" type="slidenum">
              <a:rPr lang="de-DE" smtClean="0"/>
              <a:t>63</a:t>
            </a:fld>
            <a:endParaRPr lang="de-DE"/>
          </a:p>
        </p:txBody>
      </p:sp>
    </p:spTree>
    <p:extLst>
      <p:ext uri="{BB962C8B-B14F-4D97-AF65-F5344CB8AC3E}">
        <p14:creationId xmlns:p14="http://schemas.microsoft.com/office/powerpoint/2010/main" val="34728286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le 5"/>
          <p:cNvSpPr>
            <a:spLocks noGrp="1"/>
          </p:cNvSpPr>
          <p:nvPr>
            <p:ph type="title"/>
          </p:nvPr>
        </p:nvSpPr>
        <p:spPr bwMode="auto"/>
        <p:txBody>
          <a:bodyPr>
            <a:normAutofit/>
          </a:bodyPr>
          <a:lstStyle/>
          <a:p>
            <a:pPr>
              <a:defRPr/>
            </a:pPr>
            <a:r>
              <a:rPr lang="de-DE" sz="5400" dirty="0"/>
              <a:t>OSI Layer 3: Vermittlungsschicht</a:t>
            </a:r>
            <a:endParaRPr dirty="0"/>
          </a:p>
        </p:txBody>
      </p:sp>
      <p:sp>
        <p:nvSpPr>
          <p:cNvPr id="7" name="Text Placeholder 6"/>
          <p:cNvSpPr>
            <a:spLocks noGrp="1"/>
          </p:cNvSpPr>
          <p:nvPr>
            <p:ph type="body" idx="1"/>
          </p:nvPr>
        </p:nvSpPr>
        <p:spPr bwMode="auto"/>
        <p:txBody>
          <a:bodyPr/>
          <a:lstStyle/>
          <a:p>
            <a:pPr>
              <a:defRPr/>
            </a:pPr>
            <a:endParaRPr lang="en-US" dirty="0"/>
          </a:p>
          <a:p>
            <a:pPr>
              <a:defRPr/>
            </a:pPr>
            <a:endParaRPr dirty="0"/>
          </a:p>
        </p:txBody>
      </p:sp>
      <p:sp>
        <p:nvSpPr>
          <p:cNvPr id="4" name="Footer Placeholder 3"/>
          <p:cNvSpPr>
            <a:spLocks noGrp="1"/>
          </p:cNvSpPr>
          <p:nvPr>
            <p:ph type="ftr" sz="quarter" idx="11"/>
          </p:nvPr>
        </p:nvSpPr>
        <p:spPr bwMode="auto"/>
        <p:txBody>
          <a:bodyPr/>
          <a:lstStyle/>
          <a:p>
            <a:pPr>
              <a:defRPr/>
            </a:pPr>
            <a:r>
              <a:t>Rechnernetze und verteilte Systeme                (Prof. Dr. D. Kranzlmüller)</a:t>
            </a:r>
          </a:p>
        </p:txBody>
      </p:sp>
      <p:sp>
        <p:nvSpPr>
          <p:cNvPr id="5" name="Slide Number Placeholder 4"/>
          <p:cNvSpPr>
            <a:spLocks noGrp="1"/>
          </p:cNvSpPr>
          <p:nvPr>
            <p:ph type="sldNum" sz="quarter" idx="12"/>
          </p:nvPr>
        </p:nvSpPr>
        <p:spPr bwMode="auto"/>
        <p:txBody>
          <a:bodyPr/>
          <a:lstStyle/>
          <a:p>
            <a:pPr>
              <a:defRPr/>
            </a:pPr>
            <a:r>
              <a:t>58</a:t>
            </a:r>
          </a:p>
        </p:txBody>
      </p:sp>
    </p:spTree>
    <p:extLst>
      <p:ext uri="{BB962C8B-B14F-4D97-AF65-F5344CB8AC3E}">
        <p14:creationId xmlns:p14="http://schemas.microsoft.com/office/powerpoint/2010/main" val="38048489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A4D47-701E-4D76-BE39-618333995956}"/>
              </a:ext>
            </a:extLst>
          </p:cNvPr>
          <p:cNvSpPr>
            <a:spLocks noGrp="1"/>
          </p:cNvSpPr>
          <p:nvPr>
            <p:ph type="title"/>
          </p:nvPr>
        </p:nvSpPr>
        <p:spPr/>
        <p:txBody>
          <a:bodyPr/>
          <a:lstStyle/>
          <a:p>
            <a:r>
              <a:rPr lang="de-DE" dirty="0"/>
              <a:t>OSI Layer 3 – Fragen Kapitel 4</a:t>
            </a:r>
          </a:p>
        </p:txBody>
      </p:sp>
      <p:sp>
        <p:nvSpPr>
          <p:cNvPr id="3" name="Inhaltsplatzhalter 2">
            <a:extLst>
              <a:ext uri="{FF2B5EF4-FFF2-40B4-BE49-F238E27FC236}">
                <a16:creationId xmlns:a16="http://schemas.microsoft.com/office/drawing/2014/main" id="{8EF22EC4-9A5A-4FF9-AAD5-CB9E3C642FCC}"/>
              </a:ext>
            </a:extLst>
          </p:cNvPr>
          <p:cNvSpPr>
            <a:spLocks noGrp="1"/>
          </p:cNvSpPr>
          <p:nvPr>
            <p:ph idx="1"/>
          </p:nvPr>
        </p:nvSpPr>
        <p:spPr/>
        <p:txBody>
          <a:bodyPr>
            <a:normAutofit fontScale="85000" lnSpcReduction="20000"/>
          </a:bodyPr>
          <a:lstStyle/>
          <a:p>
            <a:pPr marL="514350" indent="-514350">
              <a:lnSpc>
                <a:spcPct val="120000"/>
              </a:lnSpc>
              <a:buAutoNum type="arabicPeriod"/>
            </a:pPr>
            <a:r>
              <a:rPr lang="de-DE" sz="2400" b="1" dirty="0"/>
              <a:t>Warum war es sinnvoll, im Internet RIP durch OSPF abzulösen?</a:t>
            </a:r>
            <a:br>
              <a:rPr lang="de-DE" sz="2400" b="1" dirty="0"/>
            </a:br>
            <a:r>
              <a:rPr lang="de-DE" sz="2400" dirty="0"/>
              <a:t>A: </a:t>
            </a:r>
            <a:r>
              <a:rPr lang="de-DE" sz="2400" b="1" dirty="0"/>
              <a:t>	</a:t>
            </a:r>
            <a:r>
              <a:rPr lang="de-DE" sz="2400" dirty="0"/>
              <a:t>Siehe Link State vs. Distanzvektor, insb. Informationsaustausch </a:t>
            </a:r>
            <a:br>
              <a:rPr lang="de-DE" sz="2400" dirty="0"/>
            </a:br>
            <a:r>
              <a:rPr lang="de-DE" sz="2400" dirty="0"/>
              <a:t>	bei Änderungen in Topologie</a:t>
            </a:r>
            <a:endParaRPr lang="de-DE" sz="2400" b="1" dirty="0"/>
          </a:p>
          <a:p>
            <a:pPr marL="514350" indent="-514350">
              <a:lnSpc>
                <a:spcPct val="120000"/>
              </a:lnSpc>
              <a:buAutoNum type="arabicPeriod"/>
            </a:pPr>
            <a:r>
              <a:rPr lang="de-DE" sz="2400" b="1" dirty="0"/>
              <a:t>Was ist der Kernalgorithmus bei Link State Routing?</a:t>
            </a:r>
            <a:br>
              <a:rPr lang="de-DE" sz="2400" b="1" dirty="0"/>
            </a:br>
            <a:r>
              <a:rPr lang="de-DE" sz="2400" dirty="0"/>
              <a:t>A: 	Dijkstra</a:t>
            </a:r>
          </a:p>
          <a:p>
            <a:pPr marL="514350" indent="-514350">
              <a:lnSpc>
                <a:spcPct val="120000"/>
              </a:lnSpc>
              <a:buAutoNum type="arabicPeriod"/>
            </a:pPr>
            <a:r>
              <a:rPr lang="de-DE" sz="2400" b="1" dirty="0"/>
              <a:t>In welchen Fällen ist </a:t>
            </a:r>
            <a:r>
              <a:rPr lang="de-DE" sz="2400" b="1" dirty="0" err="1"/>
              <a:t>Flooding</a:t>
            </a:r>
            <a:r>
              <a:rPr lang="de-DE" sz="2400" b="1" dirty="0"/>
              <a:t> ein sinnvolles Verfahren?</a:t>
            </a:r>
            <a:br>
              <a:rPr lang="de-DE" sz="2400" b="1" dirty="0"/>
            </a:br>
            <a:r>
              <a:rPr lang="de-DE" sz="2400" dirty="0"/>
              <a:t>A: 	Siehe übernächste Folie</a:t>
            </a:r>
            <a:br>
              <a:rPr lang="de-DE" sz="2400" dirty="0"/>
            </a:br>
            <a:r>
              <a:rPr lang="de-DE" sz="2400" dirty="0"/>
              <a:t>	Und: Wie kommt bei OSPF </a:t>
            </a:r>
            <a:r>
              <a:rPr lang="de-DE" sz="2400" dirty="0" err="1"/>
              <a:t>Flooding</a:t>
            </a:r>
            <a:r>
              <a:rPr lang="de-DE" sz="2400" dirty="0"/>
              <a:t> </a:t>
            </a:r>
            <a:r>
              <a:rPr lang="de-DE" sz="2400" dirty="0" err="1"/>
              <a:t>in‘s</a:t>
            </a:r>
            <a:r>
              <a:rPr lang="de-DE" sz="2400" dirty="0"/>
              <a:t> Spiel (siehe 1.)?</a:t>
            </a:r>
          </a:p>
          <a:p>
            <a:pPr marL="514350" indent="-514350">
              <a:lnSpc>
                <a:spcPct val="120000"/>
              </a:lnSpc>
              <a:buAutoNum type="arabicPeriod"/>
            </a:pPr>
            <a:r>
              <a:rPr lang="de-DE" sz="2400" b="1" dirty="0"/>
              <a:t>Nennen Sie Kostenfunktionen, die dem Optimalitätskriterium genügen.</a:t>
            </a:r>
            <a:br>
              <a:rPr lang="de-DE" sz="2400" b="1" dirty="0"/>
            </a:br>
            <a:r>
              <a:rPr lang="de-DE" sz="2400" dirty="0"/>
              <a:t>A: 	Prinzipiell beliebige Kombination aus Gütekennzahlen </a:t>
            </a:r>
            <a:br>
              <a:rPr lang="de-DE" sz="2400" dirty="0"/>
            </a:br>
            <a:r>
              <a:rPr lang="de-DE" sz="2400" dirty="0"/>
              <a:t>	wie Latenz, Durchsatz, Kapazität, … denkbar</a:t>
            </a:r>
          </a:p>
        </p:txBody>
      </p:sp>
      <p:sp>
        <p:nvSpPr>
          <p:cNvPr id="4" name="Fußzeilenplatzhalter 3">
            <a:extLst>
              <a:ext uri="{FF2B5EF4-FFF2-40B4-BE49-F238E27FC236}">
                <a16:creationId xmlns:a16="http://schemas.microsoft.com/office/drawing/2014/main" id="{BC773745-030C-40E8-AA95-6DC5D67B54DB}"/>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D0FA0B05-0810-44DD-B965-9E376B58C758}"/>
              </a:ext>
            </a:extLst>
          </p:cNvPr>
          <p:cNvSpPr>
            <a:spLocks noGrp="1"/>
          </p:cNvSpPr>
          <p:nvPr>
            <p:ph type="sldNum" sz="quarter" idx="12"/>
          </p:nvPr>
        </p:nvSpPr>
        <p:spPr/>
        <p:txBody>
          <a:bodyPr/>
          <a:lstStyle/>
          <a:p>
            <a:fld id="{62E63B0E-122E-4112-8AEA-022338C1FEFA}" type="slidenum">
              <a:rPr lang="de-DE" smtClean="0"/>
              <a:t>65</a:t>
            </a:fld>
            <a:endParaRPr lang="de-DE"/>
          </a:p>
        </p:txBody>
      </p:sp>
    </p:spTree>
    <p:extLst>
      <p:ext uri="{BB962C8B-B14F-4D97-AF65-F5344CB8AC3E}">
        <p14:creationId xmlns:p14="http://schemas.microsoft.com/office/powerpoint/2010/main" val="20347038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A4D47-701E-4D76-BE39-618333995956}"/>
              </a:ext>
            </a:extLst>
          </p:cNvPr>
          <p:cNvSpPr>
            <a:spLocks noGrp="1"/>
          </p:cNvSpPr>
          <p:nvPr>
            <p:ph type="title"/>
          </p:nvPr>
        </p:nvSpPr>
        <p:spPr/>
        <p:txBody>
          <a:bodyPr/>
          <a:lstStyle/>
          <a:p>
            <a:r>
              <a:rPr lang="de-DE" dirty="0"/>
              <a:t>OSI Layer 3 – Fragen Kapitel 4</a:t>
            </a:r>
          </a:p>
        </p:txBody>
      </p:sp>
      <p:sp>
        <p:nvSpPr>
          <p:cNvPr id="3" name="Inhaltsplatzhalter 2">
            <a:extLst>
              <a:ext uri="{FF2B5EF4-FFF2-40B4-BE49-F238E27FC236}">
                <a16:creationId xmlns:a16="http://schemas.microsoft.com/office/drawing/2014/main" id="{8EF22EC4-9A5A-4FF9-AAD5-CB9E3C642FCC}"/>
              </a:ext>
            </a:extLst>
          </p:cNvPr>
          <p:cNvSpPr>
            <a:spLocks noGrp="1"/>
          </p:cNvSpPr>
          <p:nvPr>
            <p:ph idx="1"/>
          </p:nvPr>
        </p:nvSpPr>
        <p:spPr/>
        <p:txBody>
          <a:bodyPr>
            <a:normAutofit/>
          </a:bodyPr>
          <a:lstStyle/>
          <a:p>
            <a:pPr marL="514350" indent="-514350">
              <a:lnSpc>
                <a:spcPct val="120000"/>
              </a:lnSpc>
              <a:buFont typeface="+mj-lt"/>
              <a:buAutoNum type="arabicPeriod" startAt="5"/>
            </a:pPr>
            <a:r>
              <a:rPr lang="de-DE" sz="2400" b="1" dirty="0"/>
              <a:t>Was versteht man unter autonomen Systemen?</a:t>
            </a:r>
            <a:br>
              <a:rPr lang="de-DE" sz="2400" dirty="0"/>
            </a:br>
            <a:r>
              <a:rPr lang="de-DE" sz="2400" dirty="0"/>
              <a:t>A: 	Eigenständig verwaltete Gruppe von Netzen</a:t>
            </a:r>
            <a:br>
              <a:rPr lang="de-DE" sz="2400" dirty="0"/>
            </a:br>
            <a:r>
              <a:rPr lang="de-DE" sz="2400" dirty="0"/>
              <a:t>	wie LRZ / MWN</a:t>
            </a:r>
            <a:br>
              <a:rPr lang="de-DE" sz="2400" dirty="0"/>
            </a:br>
            <a:r>
              <a:rPr lang="de-DE" sz="2400" dirty="0"/>
              <a:t>	Gegenfragen: IGP vs. EGP? Warum müssen AS</a:t>
            </a:r>
            <a:br>
              <a:rPr lang="de-DE" sz="2400" dirty="0"/>
            </a:br>
            <a:r>
              <a:rPr lang="de-DE" sz="2400" dirty="0"/>
              <a:t>	registriert/genehmigt werden?</a:t>
            </a:r>
          </a:p>
          <a:p>
            <a:pPr marL="514350" indent="-514350">
              <a:lnSpc>
                <a:spcPct val="120000"/>
              </a:lnSpc>
              <a:buFont typeface="+mj-lt"/>
              <a:buAutoNum type="arabicPeriod" startAt="5"/>
            </a:pPr>
            <a:r>
              <a:rPr lang="de-DE" sz="2400" b="1" dirty="0"/>
              <a:t>Neuere BGP-Versionen unterstützen CIDR. Was bedeutet diese Aussage?</a:t>
            </a:r>
          </a:p>
        </p:txBody>
      </p:sp>
      <p:sp>
        <p:nvSpPr>
          <p:cNvPr id="4" name="Fußzeilenplatzhalter 3">
            <a:extLst>
              <a:ext uri="{FF2B5EF4-FFF2-40B4-BE49-F238E27FC236}">
                <a16:creationId xmlns:a16="http://schemas.microsoft.com/office/drawing/2014/main" id="{BC773745-030C-40E8-AA95-6DC5D67B54DB}"/>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D0FA0B05-0810-44DD-B965-9E376B58C758}"/>
              </a:ext>
            </a:extLst>
          </p:cNvPr>
          <p:cNvSpPr>
            <a:spLocks noGrp="1"/>
          </p:cNvSpPr>
          <p:nvPr>
            <p:ph type="sldNum" sz="quarter" idx="12"/>
          </p:nvPr>
        </p:nvSpPr>
        <p:spPr/>
        <p:txBody>
          <a:bodyPr/>
          <a:lstStyle/>
          <a:p>
            <a:fld id="{62E63B0E-122E-4112-8AEA-022338C1FEFA}" type="slidenum">
              <a:rPr lang="de-DE" smtClean="0"/>
              <a:t>66</a:t>
            </a:fld>
            <a:endParaRPr lang="de-DE"/>
          </a:p>
        </p:txBody>
      </p:sp>
    </p:spTree>
    <p:extLst>
      <p:ext uri="{BB962C8B-B14F-4D97-AF65-F5344CB8AC3E}">
        <p14:creationId xmlns:p14="http://schemas.microsoft.com/office/powerpoint/2010/main" val="1337629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A4D47-701E-4D76-BE39-618333995956}"/>
              </a:ext>
            </a:extLst>
          </p:cNvPr>
          <p:cNvSpPr>
            <a:spLocks noGrp="1"/>
          </p:cNvSpPr>
          <p:nvPr>
            <p:ph type="title"/>
          </p:nvPr>
        </p:nvSpPr>
        <p:spPr/>
        <p:txBody>
          <a:bodyPr/>
          <a:lstStyle/>
          <a:p>
            <a:r>
              <a:rPr lang="de-DE" dirty="0"/>
              <a:t>OSI Layer 3</a:t>
            </a:r>
          </a:p>
        </p:txBody>
      </p:sp>
      <p:sp>
        <p:nvSpPr>
          <p:cNvPr id="3" name="Inhaltsplatzhalter 2">
            <a:extLst>
              <a:ext uri="{FF2B5EF4-FFF2-40B4-BE49-F238E27FC236}">
                <a16:creationId xmlns:a16="http://schemas.microsoft.com/office/drawing/2014/main" id="{8EF22EC4-9A5A-4FF9-AAD5-CB9E3C642FCC}"/>
              </a:ext>
            </a:extLst>
          </p:cNvPr>
          <p:cNvSpPr>
            <a:spLocks noGrp="1"/>
          </p:cNvSpPr>
          <p:nvPr>
            <p:ph idx="1"/>
          </p:nvPr>
        </p:nvSpPr>
        <p:spPr/>
        <p:txBody>
          <a:bodyPr>
            <a:normAutofit/>
          </a:bodyPr>
          <a:lstStyle/>
          <a:p>
            <a:pPr marL="0" indent="0">
              <a:lnSpc>
                <a:spcPct val="120000"/>
              </a:lnSpc>
              <a:buNone/>
            </a:pPr>
            <a:r>
              <a:rPr lang="de-DE" sz="2400" b="1" dirty="0"/>
              <a:t>Gehören </a:t>
            </a:r>
            <a:r>
              <a:rPr lang="de-DE" sz="2400" b="1" i="1" dirty="0"/>
              <a:t>Hot </a:t>
            </a:r>
            <a:r>
              <a:rPr lang="de-DE" sz="2400" b="1" i="1" dirty="0" err="1"/>
              <a:t>Potatoe</a:t>
            </a:r>
            <a:r>
              <a:rPr lang="de-DE" sz="2400" b="1" i="1" dirty="0"/>
              <a:t> </a:t>
            </a:r>
            <a:r>
              <a:rPr lang="de-DE" sz="2400" b="1" dirty="0"/>
              <a:t>und </a:t>
            </a:r>
            <a:r>
              <a:rPr lang="de-DE" sz="2400" b="1" i="1" dirty="0" err="1"/>
              <a:t>Flooding</a:t>
            </a:r>
            <a:r>
              <a:rPr lang="de-DE" sz="2400" b="1" dirty="0"/>
              <a:t> zu den statischen Verfahren (sind bei der Übersicht nicht zugeordnet wie Link-State oder Distanz-Vektor)?</a:t>
            </a:r>
            <a:br>
              <a:rPr lang="de-DE" sz="2400" b="1" dirty="0"/>
            </a:br>
            <a:br>
              <a:rPr lang="de-DE" sz="2400" b="1" dirty="0"/>
            </a:br>
            <a:r>
              <a:rPr lang="de-DE" sz="2400" dirty="0"/>
              <a:t>A: 	Siehe Skript: Als „isolierte“ Verfahren genannt, also </a:t>
            </a:r>
            <a:br>
              <a:rPr lang="de-DE" sz="2400" dirty="0"/>
            </a:br>
            <a:r>
              <a:rPr lang="de-DE" sz="2400" dirty="0"/>
              <a:t>	nicht in der gezeigten Klassifizierung eingeordnet.</a:t>
            </a:r>
          </a:p>
          <a:p>
            <a:pPr marL="0" indent="0">
              <a:lnSpc>
                <a:spcPct val="120000"/>
              </a:lnSpc>
              <a:buNone/>
            </a:pPr>
            <a:r>
              <a:rPr lang="en-US" sz="2400" dirty="0"/>
              <a:t>	</a:t>
            </a:r>
            <a:r>
              <a:rPr lang="de-DE" sz="2400" dirty="0"/>
              <a:t>Vor- und Nachteile von </a:t>
            </a:r>
            <a:r>
              <a:rPr lang="de-DE" sz="2400" dirty="0" err="1"/>
              <a:t>Flooding</a:t>
            </a:r>
            <a:r>
              <a:rPr lang="de-DE" sz="2400" dirty="0"/>
              <a:t>?</a:t>
            </a:r>
            <a:br>
              <a:rPr lang="de-DE" sz="2400" dirty="0"/>
            </a:br>
            <a:r>
              <a:rPr lang="de-DE" sz="2400" dirty="0"/>
              <a:t>        </a:t>
            </a:r>
            <a:r>
              <a:rPr lang="de-DE" sz="2000" dirty="0"/>
              <a:t>+</a:t>
            </a:r>
            <a:r>
              <a:rPr lang="de-DE" sz="2400" dirty="0"/>
              <a:t>	Robust, schnellste Route, kaum Konfiguration, …</a:t>
            </a:r>
            <a:br>
              <a:rPr lang="de-DE" sz="2400" dirty="0"/>
            </a:br>
            <a:r>
              <a:rPr lang="de-DE" sz="2400" dirty="0"/>
              <a:t>        -  	Leitungsbelastung, Duplikate, Endlos-</a:t>
            </a:r>
            <a:r>
              <a:rPr lang="de-DE" sz="2400" dirty="0" err="1"/>
              <a:t>Forwarding</a:t>
            </a:r>
            <a:r>
              <a:rPr lang="de-DE" sz="2400" dirty="0"/>
              <a:t> … </a:t>
            </a:r>
          </a:p>
        </p:txBody>
      </p:sp>
      <p:sp>
        <p:nvSpPr>
          <p:cNvPr id="4" name="Fußzeilenplatzhalter 3">
            <a:extLst>
              <a:ext uri="{FF2B5EF4-FFF2-40B4-BE49-F238E27FC236}">
                <a16:creationId xmlns:a16="http://schemas.microsoft.com/office/drawing/2014/main" id="{BC773745-030C-40E8-AA95-6DC5D67B54DB}"/>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D0FA0B05-0810-44DD-B965-9E376B58C758}"/>
              </a:ext>
            </a:extLst>
          </p:cNvPr>
          <p:cNvSpPr>
            <a:spLocks noGrp="1"/>
          </p:cNvSpPr>
          <p:nvPr>
            <p:ph type="sldNum" sz="quarter" idx="12"/>
          </p:nvPr>
        </p:nvSpPr>
        <p:spPr/>
        <p:txBody>
          <a:bodyPr/>
          <a:lstStyle/>
          <a:p>
            <a:fld id="{62E63B0E-122E-4112-8AEA-022338C1FEFA}" type="slidenum">
              <a:rPr lang="de-DE" smtClean="0"/>
              <a:t>67</a:t>
            </a:fld>
            <a:endParaRPr lang="de-DE"/>
          </a:p>
        </p:txBody>
      </p:sp>
    </p:spTree>
    <p:extLst>
      <p:ext uri="{BB962C8B-B14F-4D97-AF65-F5344CB8AC3E}">
        <p14:creationId xmlns:p14="http://schemas.microsoft.com/office/powerpoint/2010/main" val="33866331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A4D47-701E-4D76-BE39-618333995956}"/>
              </a:ext>
            </a:extLst>
          </p:cNvPr>
          <p:cNvSpPr>
            <a:spLocks noGrp="1"/>
          </p:cNvSpPr>
          <p:nvPr>
            <p:ph type="title"/>
          </p:nvPr>
        </p:nvSpPr>
        <p:spPr/>
        <p:txBody>
          <a:bodyPr/>
          <a:lstStyle/>
          <a:p>
            <a:r>
              <a:rPr lang="de-DE" dirty="0"/>
              <a:t>OSI Layer 3</a:t>
            </a:r>
          </a:p>
        </p:txBody>
      </p:sp>
      <p:sp>
        <p:nvSpPr>
          <p:cNvPr id="3" name="Inhaltsplatzhalter 2">
            <a:extLst>
              <a:ext uri="{FF2B5EF4-FFF2-40B4-BE49-F238E27FC236}">
                <a16:creationId xmlns:a16="http://schemas.microsoft.com/office/drawing/2014/main" id="{8EF22EC4-9A5A-4FF9-AAD5-CB9E3C642FCC}"/>
              </a:ext>
            </a:extLst>
          </p:cNvPr>
          <p:cNvSpPr>
            <a:spLocks noGrp="1"/>
          </p:cNvSpPr>
          <p:nvPr>
            <p:ph idx="1"/>
          </p:nvPr>
        </p:nvSpPr>
        <p:spPr/>
        <p:txBody>
          <a:bodyPr>
            <a:normAutofit/>
          </a:bodyPr>
          <a:lstStyle/>
          <a:p>
            <a:pPr marL="0" indent="0">
              <a:lnSpc>
                <a:spcPct val="120000"/>
              </a:lnSpc>
              <a:buNone/>
            </a:pPr>
            <a:r>
              <a:rPr lang="de-DE" sz="2400" b="1" dirty="0"/>
              <a:t>Welche Unterschiede gibt es beim Subnetting zwischen CIDR und klassenbasiert? Wie funktioniert das jeweils?</a:t>
            </a:r>
          </a:p>
          <a:p>
            <a:pPr marL="0" indent="0">
              <a:lnSpc>
                <a:spcPct val="120000"/>
              </a:lnSpc>
              <a:buNone/>
            </a:pPr>
            <a:endParaRPr lang="de-DE" sz="2400" b="1" dirty="0"/>
          </a:p>
          <a:p>
            <a:pPr marL="0" indent="0">
              <a:lnSpc>
                <a:spcPct val="120000"/>
              </a:lnSpc>
              <a:buNone/>
            </a:pPr>
            <a:r>
              <a:rPr lang="de-DE" sz="2400" dirty="0"/>
              <a:t>A: 	CIDR: Netzklassen, kein Präfix (die ersten Bits </a:t>
            </a:r>
            <a:br>
              <a:rPr lang="de-DE" sz="2400" dirty="0"/>
            </a:br>
            <a:r>
              <a:rPr lang="de-DE" sz="2400" dirty="0"/>
              <a:t>	entscheiden Klasse)</a:t>
            </a:r>
            <a:br>
              <a:rPr lang="de-DE" sz="2400" dirty="0"/>
            </a:br>
            <a:r>
              <a:rPr lang="de-DE" sz="2400" dirty="0"/>
              <a:t>	Class A: CIDR /8</a:t>
            </a:r>
            <a:br>
              <a:rPr lang="de-DE" sz="2400" dirty="0"/>
            </a:br>
            <a:r>
              <a:rPr lang="de-DE" sz="2400" dirty="0"/>
              <a:t>	Class B: CIDR /16</a:t>
            </a:r>
            <a:br>
              <a:rPr lang="de-DE" sz="2400" dirty="0"/>
            </a:br>
            <a:r>
              <a:rPr lang="de-DE" sz="2400" dirty="0"/>
              <a:t>	Class C: CIDR /24</a:t>
            </a:r>
          </a:p>
        </p:txBody>
      </p:sp>
      <p:sp>
        <p:nvSpPr>
          <p:cNvPr id="4" name="Fußzeilenplatzhalter 3">
            <a:extLst>
              <a:ext uri="{FF2B5EF4-FFF2-40B4-BE49-F238E27FC236}">
                <a16:creationId xmlns:a16="http://schemas.microsoft.com/office/drawing/2014/main" id="{BC773745-030C-40E8-AA95-6DC5D67B54DB}"/>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D0FA0B05-0810-44DD-B965-9E376B58C758}"/>
              </a:ext>
            </a:extLst>
          </p:cNvPr>
          <p:cNvSpPr>
            <a:spLocks noGrp="1"/>
          </p:cNvSpPr>
          <p:nvPr>
            <p:ph type="sldNum" sz="quarter" idx="12"/>
          </p:nvPr>
        </p:nvSpPr>
        <p:spPr/>
        <p:txBody>
          <a:bodyPr/>
          <a:lstStyle/>
          <a:p>
            <a:fld id="{62E63B0E-122E-4112-8AEA-022338C1FEFA}" type="slidenum">
              <a:rPr lang="de-DE" smtClean="0"/>
              <a:t>68</a:t>
            </a:fld>
            <a:endParaRPr lang="de-DE"/>
          </a:p>
        </p:txBody>
      </p:sp>
    </p:spTree>
    <p:extLst>
      <p:ext uri="{BB962C8B-B14F-4D97-AF65-F5344CB8AC3E}">
        <p14:creationId xmlns:p14="http://schemas.microsoft.com/office/powerpoint/2010/main" val="15667413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A4D47-701E-4D76-BE39-618333995956}"/>
              </a:ext>
            </a:extLst>
          </p:cNvPr>
          <p:cNvSpPr>
            <a:spLocks noGrp="1"/>
          </p:cNvSpPr>
          <p:nvPr>
            <p:ph type="title"/>
          </p:nvPr>
        </p:nvSpPr>
        <p:spPr/>
        <p:txBody>
          <a:bodyPr/>
          <a:lstStyle/>
          <a:p>
            <a:r>
              <a:rPr lang="de-DE" dirty="0"/>
              <a:t>OSI Layer 3</a:t>
            </a:r>
          </a:p>
        </p:txBody>
      </p:sp>
      <p:sp>
        <p:nvSpPr>
          <p:cNvPr id="3" name="Inhaltsplatzhalter 2">
            <a:extLst>
              <a:ext uri="{FF2B5EF4-FFF2-40B4-BE49-F238E27FC236}">
                <a16:creationId xmlns:a16="http://schemas.microsoft.com/office/drawing/2014/main" id="{8EF22EC4-9A5A-4FF9-AAD5-CB9E3C642FCC}"/>
              </a:ext>
            </a:extLst>
          </p:cNvPr>
          <p:cNvSpPr>
            <a:spLocks noGrp="1"/>
          </p:cNvSpPr>
          <p:nvPr>
            <p:ph idx="1"/>
          </p:nvPr>
        </p:nvSpPr>
        <p:spPr/>
        <p:txBody>
          <a:bodyPr>
            <a:normAutofit fontScale="85000" lnSpcReduction="10000"/>
          </a:bodyPr>
          <a:lstStyle/>
          <a:p>
            <a:pPr marL="0" indent="0">
              <a:lnSpc>
                <a:spcPct val="120000"/>
              </a:lnSpc>
              <a:buNone/>
            </a:pPr>
            <a:r>
              <a:rPr lang="de-DE" dirty="0"/>
              <a:t>Angenommen, ein Paket soll von Router A zu einem Server geschickt werden.</a:t>
            </a:r>
            <a:br>
              <a:rPr lang="de-DE" dirty="0"/>
            </a:br>
            <a:r>
              <a:rPr lang="de-DE" dirty="0"/>
              <a:t>Die Quelladresse im Paket ist ja die öffentliche Adresse von Router A, die Zieladresse die Adresse des Servers. Das Paket soll über mehrere Router, die zwischen Router A und dem Server liegen, geschickt werden. Wie kommt das Paket überhaupt zu den Routern, die dazwischenliegen? Die Zieladresse ist doch stets die Adresse des Servers.</a:t>
            </a:r>
            <a:br>
              <a:rPr lang="de-DE" dirty="0"/>
            </a:br>
            <a:r>
              <a:rPr lang="de-DE" dirty="0"/>
              <a:t>Die Adressen der Zwischenstationen stehen doch nicht</a:t>
            </a:r>
            <a:br>
              <a:rPr lang="de-DE" dirty="0"/>
            </a:br>
            <a:r>
              <a:rPr lang="de-DE" dirty="0"/>
              <a:t>im Paket, oder?</a:t>
            </a:r>
          </a:p>
        </p:txBody>
      </p:sp>
      <p:sp>
        <p:nvSpPr>
          <p:cNvPr id="4" name="Fußzeilenplatzhalter 3">
            <a:extLst>
              <a:ext uri="{FF2B5EF4-FFF2-40B4-BE49-F238E27FC236}">
                <a16:creationId xmlns:a16="http://schemas.microsoft.com/office/drawing/2014/main" id="{BC773745-030C-40E8-AA95-6DC5D67B54DB}"/>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D0FA0B05-0810-44DD-B965-9E376B58C758}"/>
              </a:ext>
            </a:extLst>
          </p:cNvPr>
          <p:cNvSpPr>
            <a:spLocks noGrp="1"/>
          </p:cNvSpPr>
          <p:nvPr>
            <p:ph type="sldNum" sz="quarter" idx="12"/>
          </p:nvPr>
        </p:nvSpPr>
        <p:spPr/>
        <p:txBody>
          <a:bodyPr/>
          <a:lstStyle/>
          <a:p>
            <a:fld id="{62E63B0E-122E-4112-8AEA-022338C1FEFA}" type="slidenum">
              <a:rPr lang="de-DE" smtClean="0"/>
              <a:t>69</a:t>
            </a:fld>
            <a:endParaRPr lang="de-DE"/>
          </a:p>
        </p:txBody>
      </p:sp>
    </p:spTree>
    <p:extLst>
      <p:ext uri="{BB962C8B-B14F-4D97-AF65-F5344CB8AC3E}">
        <p14:creationId xmlns:p14="http://schemas.microsoft.com/office/powerpoint/2010/main" val="1078403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532510-129C-4788-B3D6-9672D8DAEA94}"/>
              </a:ext>
            </a:extLst>
          </p:cNvPr>
          <p:cNvSpPr>
            <a:spLocks noGrp="1"/>
          </p:cNvSpPr>
          <p:nvPr>
            <p:ph type="title"/>
          </p:nvPr>
        </p:nvSpPr>
        <p:spPr/>
        <p:txBody>
          <a:bodyPr/>
          <a:lstStyle/>
          <a:p>
            <a:r>
              <a:rPr lang="de-DE" dirty="0"/>
              <a:t>„Wie entsteht eine N-PDU aus einer N-SDU?"</a:t>
            </a:r>
            <a:endParaRPr lang="en-US" dirty="0"/>
          </a:p>
        </p:txBody>
      </p:sp>
      <p:sp>
        <p:nvSpPr>
          <p:cNvPr id="3" name="Inhaltsplatzhalter 2">
            <a:extLst>
              <a:ext uri="{FF2B5EF4-FFF2-40B4-BE49-F238E27FC236}">
                <a16:creationId xmlns:a16="http://schemas.microsoft.com/office/drawing/2014/main" id="{80565E55-DED3-454F-97A5-DC72DE3D565A}"/>
              </a:ext>
            </a:extLst>
          </p:cNvPr>
          <p:cNvSpPr>
            <a:spLocks noGrp="1"/>
          </p:cNvSpPr>
          <p:nvPr>
            <p:ph idx="1"/>
          </p:nvPr>
        </p:nvSpPr>
        <p:spPr/>
        <p:txBody>
          <a:bodyPr/>
          <a:lstStyle/>
          <a:p>
            <a:r>
              <a:rPr lang="de-DE" dirty="0"/>
              <a:t>N-PDU = N-SDU + N-PCI</a:t>
            </a:r>
          </a:p>
          <a:p>
            <a:r>
              <a:rPr lang="de-DE" dirty="0"/>
              <a:t>N-SDU entspricht dabei N-UD bzw. N-ID</a:t>
            </a:r>
          </a:p>
          <a:p>
            <a:pPr lvl="1">
              <a:buFont typeface="Wingdings" panose="05000000000000000000" pitchFamily="2" charset="2"/>
              <a:buChar char="Ø"/>
            </a:pPr>
            <a:r>
              <a:rPr lang="de-DE" dirty="0"/>
              <a:t>Die Nutzdaten selbst werden also nicht abgeändert</a:t>
            </a:r>
          </a:p>
          <a:p>
            <a:endParaRPr lang="de-DE" dirty="0"/>
          </a:p>
          <a:p>
            <a:pPr marL="0" indent="0">
              <a:buNone/>
            </a:pPr>
            <a:endParaRPr lang="en-US" dirty="0"/>
          </a:p>
        </p:txBody>
      </p:sp>
      <p:sp>
        <p:nvSpPr>
          <p:cNvPr id="4" name="Fußzeilenplatzhalter 3">
            <a:extLst>
              <a:ext uri="{FF2B5EF4-FFF2-40B4-BE49-F238E27FC236}">
                <a16:creationId xmlns:a16="http://schemas.microsoft.com/office/drawing/2014/main" id="{85D04137-455B-4F55-A1BB-303A0C4937AB}"/>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E690AC07-7C32-457F-86CA-C651E8D49DEC}"/>
              </a:ext>
            </a:extLst>
          </p:cNvPr>
          <p:cNvSpPr>
            <a:spLocks noGrp="1"/>
          </p:cNvSpPr>
          <p:nvPr>
            <p:ph type="sldNum" sz="quarter" idx="12"/>
          </p:nvPr>
        </p:nvSpPr>
        <p:spPr/>
        <p:txBody>
          <a:bodyPr/>
          <a:lstStyle/>
          <a:p>
            <a:fld id="{62E63B0E-122E-4112-8AEA-022338C1FEFA}" type="slidenum">
              <a:rPr lang="de-DE" smtClean="0"/>
              <a:t>7</a:t>
            </a:fld>
            <a:endParaRPr lang="de-DE"/>
          </a:p>
        </p:txBody>
      </p:sp>
    </p:spTree>
    <p:extLst>
      <p:ext uri="{BB962C8B-B14F-4D97-AF65-F5344CB8AC3E}">
        <p14:creationId xmlns:p14="http://schemas.microsoft.com/office/powerpoint/2010/main" val="40987392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A4D47-701E-4D76-BE39-618333995956}"/>
              </a:ext>
            </a:extLst>
          </p:cNvPr>
          <p:cNvSpPr>
            <a:spLocks noGrp="1"/>
          </p:cNvSpPr>
          <p:nvPr>
            <p:ph type="title"/>
          </p:nvPr>
        </p:nvSpPr>
        <p:spPr/>
        <p:txBody>
          <a:bodyPr/>
          <a:lstStyle/>
          <a:p>
            <a:r>
              <a:rPr lang="de-DE" dirty="0"/>
              <a:t>OSI Layer 3</a:t>
            </a:r>
          </a:p>
        </p:txBody>
      </p:sp>
      <p:sp>
        <p:nvSpPr>
          <p:cNvPr id="3" name="Inhaltsplatzhalter 2">
            <a:extLst>
              <a:ext uri="{FF2B5EF4-FFF2-40B4-BE49-F238E27FC236}">
                <a16:creationId xmlns:a16="http://schemas.microsoft.com/office/drawing/2014/main" id="{8EF22EC4-9A5A-4FF9-AAD5-CB9E3C642FCC}"/>
              </a:ext>
            </a:extLst>
          </p:cNvPr>
          <p:cNvSpPr>
            <a:spLocks noGrp="1"/>
          </p:cNvSpPr>
          <p:nvPr>
            <p:ph idx="1"/>
          </p:nvPr>
        </p:nvSpPr>
        <p:spPr/>
        <p:txBody>
          <a:bodyPr>
            <a:normAutofit/>
          </a:bodyPr>
          <a:lstStyle/>
          <a:p>
            <a:pPr marL="0" indent="0">
              <a:lnSpc>
                <a:spcPct val="100000"/>
              </a:lnSpc>
              <a:buNone/>
            </a:pPr>
            <a:r>
              <a:rPr lang="de-DE" dirty="0"/>
              <a:t>A: 	</a:t>
            </a:r>
            <a:r>
              <a:rPr lang="de-DE" i="1" dirty="0"/>
              <a:t>Gegenfrage:</a:t>
            </a:r>
            <a:br>
              <a:rPr lang="de-DE" dirty="0"/>
            </a:br>
            <a:r>
              <a:rPr lang="de-DE" dirty="0"/>
              <a:t>	Was ist der Verantwortungsbereich eines</a:t>
            </a:r>
            <a:br>
              <a:rPr lang="de-DE" dirty="0"/>
            </a:br>
            <a:r>
              <a:rPr lang="de-DE" dirty="0"/>
              <a:t>	Routers im Gesamtnetz?</a:t>
            </a:r>
          </a:p>
        </p:txBody>
      </p:sp>
      <p:sp>
        <p:nvSpPr>
          <p:cNvPr id="4" name="Fußzeilenplatzhalter 3">
            <a:extLst>
              <a:ext uri="{FF2B5EF4-FFF2-40B4-BE49-F238E27FC236}">
                <a16:creationId xmlns:a16="http://schemas.microsoft.com/office/drawing/2014/main" id="{BC773745-030C-40E8-AA95-6DC5D67B54DB}"/>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D0FA0B05-0810-44DD-B965-9E376B58C758}"/>
              </a:ext>
            </a:extLst>
          </p:cNvPr>
          <p:cNvSpPr>
            <a:spLocks noGrp="1"/>
          </p:cNvSpPr>
          <p:nvPr>
            <p:ph type="sldNum" sz="quarter" idx="12"/>
          </p:nvPr>
        </p:nvSpPr>
        <p:spPr/>
        <p:txBody>
          <a:bodyPr/>
          <a:lstStyle/>
          <a:p>
            <a:fld id="{62E63B0E-122E-4112-8AEA-022338C1FEFA}" type="slidenum">
              <a:rPr lang="de-DE" smtClean="0"/>
              <a:t>70</a:t>
            </a:fld>
            <a:endParaRPr lang="de-DE"/>
          </a:p>
        </p:txBody>
      </p:sp>
    </p:spTree>
    <p:extLst>
      <p:ext uri="{BB962C8B-B14F-4D97-AF65-F5344CB8AC3E}">
        <p14:creationId xmlns:p14="http://schemas.microsoft.com/office/powerpoint/2010/main" val="11280355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A4D47-701E-4D76-BE39-618333995956}"/>
              </a:ext>
            </a:extLst>
          </p:cNvPr>
          <p:cNvSpPr>
            <a:spLocks noGrp="1"/>
          </p:cNvSpPr>
          <p:nvPr>
            <p:ph type="title"/>
          </p:nvPr>
        </p:nvSpPr>
        <p:spPr/>
        <p:txBody>
          <a:bodyPr/>
          <a:lstStyle/>
          <a:p>
            <a:r>
              <a:rPr lang="de-DE" dirty="0"/>
              <a:t>OSI Layer 3</a:t>
            </a:r>
          </a:p>
        </p:txBody>
      </p:sp>
      <p:sp>
        <p:nvSpPr>
          <p:cNvPr id="3" name="Inhaltsplatzhalter 2">
            <a:extLst>
              <a:ext uri="{FF2B5EF4-FFF2-40B4-BE49-F238E27FC236}">
                <a16:creationId xmlns:a16="http://schemas.microsoft.com/office/drawing/2014/main" id="{8EF22EC4-9A5A-4FF9-AAD5-CB9E3C642FCC}"/>
              </a:ext>
            </a:extLst>
          </p:cNvPr>
          <p:cNvSpPr>
            <a:spLocks noGrp="1"/>
          </p:cNvSpPr>
          <p:nvPr>
            <p:ph idx="1"/>
          </p:nvPr>
        </p:nvSpPr>
        <p:spPr/>
        <p:txBody>
          <a:bodyPr>
            <a:normAutofit fontScale="92500"/>
          </a:bodyPr>
          <a:lstStyle/>
          <a:p>
            <a:pPr marL="0" indent="0">
              <a:lnSpc>
                <a:spcPct val="120000"/>
              </a:lnSpc>
              <a:buNone/>
            </a:pPr>
            <a:r>
              <a:rPr lang="de-DE" dirty="0"/>
              <a:t>Ein Port ist der Kommunikationsendpunkt, also z.B. mein Firefox-Browser (oder sogar ein einzelnes Tab darin?).  Mittels NAT wird die IP-Adresse samt Port, also das ganze Socket, in eine öffentliche IP-Adresse  (des Routers nach außen) umgewandelt, ich denke mal mitsamt Port – also ein öffentliches Socket?  Besteht mein Router somit aus einer einzigen öffentlichen IP-Adresse (eh klar) mitsamt einem einzigen öffentlichen Port? Oder eine IP-Adresse mit verschiedenen Ports?</a:t>
            </a:r>
          </a:p>
        </p:txBody>
      </p:sp>
      <p:sp>
        <p:nvSpPr>
          <p:cNvPr id="4" name="Fußzeilenplatzhalter 3">
            <a:extLst>
              <a:ext uri="{FF2B5EF4-FFF2-40B4-BE49-F238E27FC236}">
                <a16:creationId xmlns:a16="http://schemas.microsoft.com/office/drawing/2014/main" id="{BC773745-030C-40E8-AA95-6DC5D67B54DB}"/>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D0FA0B05-0810-44DD-B965-9E376B58C758}"/>
              </a:ext>
            </a:extLst>
          </p:cNvPr>
          <p:cNvSpPr>
            <a:spLocks noGrp="1"/>
          </p:cNvSpPr>
          <p:nvPr>
            <p:ph type="sldNum" sz="quarter" idx="12"/>
          </p:nvPr>
        </p:nvSpPr>
        <p:spPr/>
        <p:txBody>
          <a:bodyPr/>
          <a:lstStyle/>
          <a:p>
            <a:fld id="{62E63B0E-122E-4112-8AEA-022338C1FEFA}" type="slidenum">
              <a:rPr lang="de-DE" smtClean="0"/>
              <a:t>71</a:t>
            </a:fld>
            <a:endParaRPr lang="de-DE"/>
          </a:p>
        </p:txBody>
      </p:sp>
    </p:spTree>
    <p:extLst>
      <p:ext uri="{BB962C8B-B14F-4D97-AF65-F5344CB8AC3E}">
        <p14:creationId xmlns:p14="http://schemas.microsoft.com/office/powerpoint/2010/main" val="11166739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A4D47-701E-4D76-BE39-618333995956}"/>
              </a:ext>
            </a:extLst>
          </p:cNvPr>
          <p:cNvSpPr>
            <a:spLocks noGrp="1"/>
          </p:cNvSpPr>
          <p:nvPr>
            <p:ph type="title"/>
          </p:nvPr>
        </p:nvSpPr>
        <p:spPr/>
        <p:txBody>
          <a:bodyPr/>
          <a:lstStyle/>
          <a:p>
            <a:r>
              <a:rPr lang="de-DE" dirty="0"/>
              <a:t>OSI Layer 3</a:t>
            </a:r>
          </a:p>
        </p:txBody>
      </p:sp>
      <p:sp>
        <p:nvSpPr>
          <p:cNvPr id="3" name="Inhaltsplatzhalter 2">
            <a:extLst>
              <a:ext uri="{FF2B5EF4-FFF2-40B4-BE49-F238E27FC236}">
                <a16:creationId xmlns:a16="http://schemas.microsoft.com/office/drawing/2014/main" id="{8EF22EC4-9A5A-4FF9-AAD5-CB9E3C642FCC}"/>
              </a:ext>
            </a:extLst>
          </p:cNvPr>
          <p:cNvSpPr>
            <a:spLocks noGrp="1"/>
          </p:cNvSpPr>
          <p:nvPr>
            <p:ph idx="1"/>
          </p:nvPr>
        </p:nvSpPr>
        <p:spPr/>
        <p:txBody>
          <a:bodyPr>
            <a:normAutofit/>
          </a:bodyPr>
          <a:lstStyle/>
          <a:p>
            <a:pPr marL="0" indent="0">
              <a:lnSpc>
                <a:spcPct val="100000"/>
              </a:lnSpc>
              <a:buNone/>
            </a:pPr>
            <a:r>
              <a:rPr lang="de-DE" sz="2400" b="1" dirty="0"/>
              <a:t>Wenn der heimische Router eine Anfrage an einen Server stellt (über Standard-Port) und dieser dann die Anfrage auf einem anderen Port beantwortet, woher weiß der Router dann, zu welchen Client in seinem privaten Netz die Antwort gesendet werden muss?</a:t>
            </a:r>
          </a:p>
          <a:p>
            <a:pPr marL="0" indent="0">
              <a:lnSpc>
                <a:spcPct val="120000"/>
              </a:lnSpc>
              <a:buNone/>
            </a:pPr>
            <a:r>
              <a:rPr lang="de-DE" sz="2400" dirty="0"/>
              <a:t>A: 	Der Router merkt sich die Zuordnung</a:t>
            </a:r>
            <a:br>
              <a:rPr lang="de-DE" sz="2400" dirty="0"/>
            </a:br>
            <a:r>
              <a:rPr lang="de-DE" sz="2400" dirty="0"/>
              <a:t>	(private IPs + Port) </a:t>
            </a:r>
            <a:r>
              <a:rPr lang="en-US" sz="2400" dirty="0">
                <a:sym typeface="Wingdings" panose="05000000000000000000" pitchFamily="2" charset="2"/>
              </a:rPr>
              <a:t></a:t>
            </a:r>
            <a:r>
              <a:rPr lang="de-DE" sz="2400" dirty="0">
                <a:sym typeface="Wingdings" panose="05000000000000000000" pitchFamily="2" charset="2"/>
              </a:rPr>
              <a:t> (</a:t>
            </a:r>
            <a:r>
              <a:rPr lang="de-DE" sz="2400" dirty="0"/>
              <a:t>öffentliche IP + Ports)</a:t>
            </a:r>
            <a:br>
              <a:rPr lang="de-DE" sz="2400" dirty="0"/>
            </a:br>
            <a:r>
              <a:rPr lang="de-DE" sz="2400" dirty="0"/>
              <a:t>	in NAT-Tabelle.</a:t>
            </a:r>
          </a:p>
        </p:txBody>
      </p:sp>
      <p:sp>
        <p:nvSpPr>
          <p:cNvPr id="4" name="Fußzeilenplatzhalter 3">
            <a:extLst>
              <a:ext uri="{FF2B5EF4-FFF2-40B4-BE49-F238E27FC236}">
                <a16:creationId xmlns:a16="http://schemas.microsoft.com/office/drawing/2014/main" id="{BC773745-030C-40E8-AA95-6DC5D67B54DB}"/>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D0FA0B05-0810-44DD-B965-9E376B58C758}"/>
              </a:ext>
            </a:extLst>
          </p:cNvPr>
          <p:cNvSpPr>
            <a:spLocks noGrp="1"/>
          </p:cNvSpPr>
          <p:nvPr>
            <p:ph type="sldNum" sz="quarter" idx="12"/>
          </p:nvPr>
        </p:nvSpPr>
        <p:spPr/>
        <p:txBody>
          <a:bodyPr/>
          <a:lstStyle/>
          <a:p>
            <a:fld id="{62E63B0E-122E-4112-8AEA-022338C1FEFA}" type="slidenum">
              <a:rPr lang="de-DE" smtClean="0"/>
              <a:t>72</a:t>
            </a:fld>
            <a:endParaRPr lang="de-DE"/>
          </a:p>
        </p:txBody>
      </p:sp>
    </p:spTree>
    <p:extLst>
      <p:ext uri="{BB962C8B-B14F-4D97-AF65-F5344CB8AC3E}">
        <p14:creationId xmlns:p14="http://schemas.microsoft.com/office/powerpoint/2010/main" val="14728688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A4D47-701E-4D76-BE39-618333995956}"/>
              </a:ext>
            </a:extLst>
          </p:cNvPr>
          <p:cNvSpPr>
            <a:spLocks noGrp="1"/>
          </p:cNvSpPr>
          <p:nvPr>
            <p:ph type="title"/>
          </p:nvPr>
        </p:nvSpPr>
        <p:spPr/>
        <p:txBody>
          <a:bodyPr/>
          <a:lstStyle/>
          <a:p>
            <a:r>
              <a:rPr lang="de-DE" dirty="0"/>
              <a:t>OSI Layer 3</a:t>
            </a:r>
          </a:p>
        </p:txBody>
      </p:sp>
      <p:sp>
        <p:nvSpPr>
          <p:cNvPr id="3" name="Inhaltsplatzhalter 2">
            <a:extLst>
              <a:ext uri="{FF2B5EF4-FFF2-40B4-BE49-F238E27FC236}">
                <a16:creationId xmlns:a16="http://schemas.microsoft.com/office/drawing/2014/main" id="{8EF22EC4-9A5A-4FF9-AAD5-CB9E3C642FCC}"/>
              </a:ext>
            </a:extLst>
          </p:cNvPr>
          <p:cNvSpPr>
            <a:spLocks noGrp="1"/>
          </p:cNvSpPr>
          <p:nvPr>
            <p:ph idx="1"/>
          </p:nvPr>
        </p:nvSpPr>
        <p:spPr>
          <a:xfrm>
            <a:off x="628650" y="1784985"/>
            <a:ext cx="7886700" cy="4351338"/>
          </a:xfrm>
        </p:spPr>
        <p:txBody>
          <a:bodyPr>
            <a:normAutofit/>
          </a:bodyPr>
          <a:lstStyle/>
          <a:p>
            <a:pPr marL="0" indent="0">
              <a:lnSpc>
                <a:spcPct val="120000"/>
              </a:lnSpc>
              <a:buNone/>
            </a:pPr>
            <a:r>
              <a:rPr lang="de-DE" sz="2400" b="1" dirty="0"/>
              <a:t>Wo ist die Präfixlänge von einer IP-Adresse gespeichert? Im IP-Header ist sie nicht. Ist sie im Router? Wie wird sie dann weitergegeben?</a:t>
            </a:r>
          </a:p>
          <a:p>
            <a:pPr marL="0" indent="0">
              <a:lnSpc>
                <a:spcPct val="120000"/>
              </a:lnSpc>
              <a:buNone/>
            </a:pPr>
            <a:endParaRPr lang="en-US" sz="2400" b="1" dirty="0"/>
          </a:p>
          <a:p>
            <a:pPr marL="0" indent="0">
              <a:lnSpc>
                <a:spcPct val="120000"/>
              </a:lnSpc>
              <a:buNone/>
            </a:pPr>
            <a:r>
              <a:rPr lang="en-US" sz="2400" dirty="0"/>
              <a:t>A</a:t>
            </a:r>
            <a:r>
              <a:rPr lang="de-DE" sz="2400" dirty="0"/>
              <a:t>: 	Genau, im Router (Routing Table), bzw. in der </a:t>
            </a:r>
            <a:br>
              <a:rPr lang="de-DE" sz="2400" dirty="0"/>
            </a:br>
            <a:r>
              <a:rPr lang="de-DE" sz="2400" dirty="0"/>
              <a:t>	Interface-Konfiguration auf dem Host.</a:t>
            </a:r>
            <a:br>
              <a:rPr lang="de-DE" sz="2400" dirty="0"/>
            </a:br>
            <a:r>
              <a:rPr lang="de-DE" sz="2400" dirty="0"/>
              <a:t>	Weitergeben wäre nicht sinnvoll, die angeschlossenen </a:t>
            </a:r>
            <a:br>
              <a:rPr lang="de-DE" sz="2400" dirty="0"/>
            </a:br>
            <a:r>
              <a:rPr lang="de-DE" sz="2400" dirty="0"/>
              <a:t>	Router haben ihre eigene Konfiguration.</a:t>
            </a:r>
            <a:endParaRPr lang="en-US" sz="2400" dirty="0"/>
          </a:p>
        </p:txBody>
      </p:sp>
      <p:sp>
        <p:nvSpPr>
          <p:cNvPr id="4" name="Fußzeilenplatzhalter 3">
            <a:extLst>
              <a:ext uri="{FF2B5EF4-FFF2-40B4-BE49-F238E27FC236}">
                <a16:creationId xmlns:a16="http://schemas.microsoft.com/office/drawing/2014/main" id="{BC773745-030C-40E8-AA95-6DC5D67B54DB}"/>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D0FA0B05-0810-44DD-B965-9E376B58C758}"/>
              </a:ext>
            </a:extLst>
          </p:cNvPr>
          <p:cNvSpPr>
            <a:spLocks noGrp="1"/>
          </p:cNvSpPr>
          <p:nvPr>
            <p:ph type="sldNum" sz="quarter" idx="12"/>
          </p:nvPr>
        </p:nvSpPr>
        <p:spPr/>
        <p:txBody>
          <a:bodyPr/>
          <a:lstStyle/>
          <a:p>
            <a:fld id="{62E63B0E-122E-4112-8AEA-022338C1FEFA}" type="slidenum">
              <a:rPr lang="de-DE" smtClean="0"/>
              <a:t>73</a:t>
            </a:fld>
            <a:endParaRPr lang="de-DE"/>
          </a:p>
        </p:txBody>
      </p:sp>
    </p:spTree>
    <p:extLst>
      <p:ext uri="{BB962C8B-B14F-4D97-AF65-F5344CB8AC3E}">
        <p14:creationId xmlns:p14="http://schemas.microsoft.com/office/powerpoint/2010/main" val="35376692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le 5"/>
          <p:cNvSpPr>
            <a:spLocks noGrp="1"/>
          </p:cNvSpPr>
          <p:nvPr>
            <p:ph type="title"/>
          </p:nvPr>
        </p:nvSpPr>
        <p:spPr bwMode="auto"/>
        <p:txBody>
          <a:bodyPr>
            <a:normAutofit/>
          </a:bodyPr>
          <a:lstStyle/>
          <a:p>
            <a:pPr>
              <a:defRPr/>
            </a:pPr>
            <a:r>
              <a:rPr lang="de-DE" sz="5400" dirty="0"/>
              <a:t>OSI Layer 2: Sicherungsschicht</a:t>
            </a:r>
            <a:endParaRPr dirty="0"/>
          </a:p>
        </p:txBody>
      </p:sp>
      <p:sp>
        <p:nvSpPr>
          <p:cNvPr id="7" name="Text Placeholder 6"/>
          <p:cNvSpPr>
            <a:spLocks noGrp="1"/>
          </p:cNvSpPr>
          <p:nvPr>
            <p:ph type="body" idx="1"/>
          </p:nvPr>
        </p:nvSpPr>
        <p:spPr bwMode="auto"/>
        <p:txBody>
          <a:bodyPr/>
          <a:lstStyle/>
          <a:p>
            <a:pPr>
              <a:defRPr/>
            </a:pPr>
            <a:endParaRPr lang="en-US" dirty="0"/>
          </a:p>
          <a:p>
            <a:pPr>
              <a:defRPr/>
            </a:pPr>
            <a:endParaRPr dirty="0"/>
          </a:p>
        </p:txBody>
      </p:sp>
      <p:sp>
        <p:nvSpPr>
          <p:cNvPr id="4" name="Footer Placeholder 3"/>
          <p:cNvSpPr>
            <a:spLocks noGrp="1"/>
          </p:cNvSpPr>
          <p:nvPr>
            <p:ph type="ftr" sz="quarter" idx="11"/>
          </p:nvPr>
        </p:nvSpPr>
        <p:spPr bwMode="auto"/>
        <p:txBody>
          <a:bodyPr/>
          <a:lstStyle/>
          <a:p>
            <a:pPr>
              <a:defRPr/>
            </a:pPr>
            <a:r>
              <a:t>Rechnernetze und verteilte Systeme                (Prof. Dr. D. Kranzlmüller)</a:t>
            </a:r>
          </a:p>
        </p:txBody>
      </p:sp>
      <p:sp>
        <p:nvSpPr>
          <p:cNvPr id="5" name="Slide Number Placeholder 4"/>
          <p:cNvSpPr>
            <a:spLocks noGrp="1"/>
          </p:cNvSpPr>
          <p:nvPr>
            <p:ph type="sldNum" sz="quarter" idx="12"/>
          </p:nvPr>
        </p:nvSpPr>
        <p:spPr bwMode="auto"/>
        <p:txBody>
          <a:bodyPr/>
          <a:lstStyle/>
          <a:p>
            <a:pPr>
              <a:defRPr/>
            </a:pPr>
            <a:r>
              <a:t>58</a:t>
            </a:r>
          </a:p>
        </p:txBody>
      </p:sp>
    </p:spTree>
    <p:extLst>
      <p:ext uri="{BB962C8B-B14F-4D97-AF65-F5344CB8AC3E}">
        <p14:creationId xmlns:p14="http://schemas.microsoft.com/office/powerpoint/2010/main" val="39618168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a:t>OSI Layer 2 (1)</a:t>
            </a:r>
          </a:p>
        </p:txBody>
      </p:sp>
      <p:sp>
        <p:nvSpPr>
          <p:cNvPr id="8" name="Inhaltsplatzhalter 7"/>
          <p:cNvSpPr>
            <a:spLocks noGrp="1"/>
          </p:cNvSpPr>
          <p:nvPr>
            <p:ph idx="1"/>
          </p:nvPr>
        </p:nvSpPr>
        <p:spPr/>
        <p:txBody>
          <a:bodyPr>
            <a:normAutofit/>
          </a:bodyPr>
          <a:lstStyle/>
          <a:p>
            <a:pPr marL="514350" indent="-514350">
              <a:buFont typeface="+mj-lt"/>
              <a:buAutoNum type="arabicPeriod"/>
            </a:pPr>
            <a:r>
              <a:rPr lang="de-DE" dirty="0"/>
              <a:t>Übungsblatt 4, Aufgabe 1c nochmals erklären</a:t>
            </a:r>
          </a:p>
          <a:p>
            <a:pPr marL="514350" indent="-514350">
              <a:buFont typeface="+mj-lt"/>
              <a:buAutoNum type="arabicPeriod"/>
            </a:pPr>
            <a:r>
              <a:rPr lang="de-DE" dirty="0"/>
              <a:t>Welche Schichten implementiert ein Repeater/Hub/Switch/Router? Was ist der Unterschied zwischen einem Repeater und Hub?</a:t>
            </a:r>
          </a:p>
          <a:p>
            <a:pPr marL="514350" indent="-514350">
              <a:buFont typeface="+mj-lt"/>
              <a:buAutoNum type="arabicPeriod"/>
            </a:pPr>
            <a:r>
              <a:rPr lang="de-DE" dirty="0"/>
              <a:t>Was besagt der Konfliktparameter bei Wettbewerbsverfahren?</a:t>
            </a:r>
          </a:p>
          <a:p>
            <a:pPr marL="514350" indent="-514350">
              <a:buFont typeface="+mj-lt"/>
              <a:buAutoNum type="arabicPeriod"/>
            </a:pPr>
            <a:r>
              <a:rPr lang="de-DE" dirty="0"/>
              <a:t>Was ist der Unterschied zwischen </a:t>
            </a:r>
            <a:r>
              <a:rPr lang="de-DE" i="1" dirty="0" err="1"/>
              <a:t>slotted</a:t>
            </a:r>
            <a:r>
              <a:rPr lang="de-DE" dirty="0"/>
              <a:t> und </a:t>
            </a:r>
            <a:r>
              <a:rPr lang="de-DE" i="1" dirty="0" err="1"/>
              <a:t>unslotted</a:t>
            </a:r>
            <a:r>
              <a:rPr lang="de-DE" dirty="0"/>
              <a:t> bei den Konfliktbehandlungsverfahren in CSMA?</a:t>
            </a:r>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p:txBody>
      </p:sp>
      <p:sp>
        <p:nvSpPr>
          <p:cNvPr id="3" name="Fußzeilenplatzhalter 2"/>
          <p:cNvSpPr>
            <a:spLocks noGrp="1"/>
          </p:cNvSpPr>
          <p:nvPr>
            <p:ph type="ftr" sz="quarter" idx="11"/>
          </p:nvPr>
        </p:nvSpPr>
        <p:spPr/>
        <p:txBody>
          <a:bodyPr/>
          <a:lstStyle/>
          <a:p>
            <a:r>
              <a:rPr lang="de-DE" dirty="0"/>
              <a:t>Rechnernetze und verteilte Systeme                (Prof. Dr. D. Kranzlmüller)</a:t>
            </a:r>
          </a:p>
        </p:txBody>
      </p:sp>
      <p:sp>
        <p:nvSpPr>
          <p:cNvPr id="2" name="Slide Number Placeholder 1"/>
          <p:cNvSpPr>
            <a:spLocks noGrp="1"/>
          </p:cNvSpPr>
          <p:nvPr>
            <p:ph type="sldNum" sz="quarter" idx="12"/>
          </p:nvPr>
        </p:nvSpPr>
        <p:spPr/>
        <p:txBody>
          <a:bodyPr/>
          <a:lstStyle/>
          <a:p>
            <a:fld id="{62E63B0E-122E-4112-8AEA-022338C1FEFA}" type="slidenum">
              <a:rPr lang="de-DE" smtClean="0"/>
              <a:t>75</a:t>
            </a:fld>
            <a:endParaRPr lang="de-DE"/>
          </a:p>
        </p:txBody>
      </p:sp>
    </p:spTree>
    <p:extLst>
      <p:ext uri="{BB962C8B-B14F-4D97-AF65-F5344CB8AC3E}">
        <p14:creationId xmlns:p14="http://schemas.microsoft.com/office/powerpoint/2010/main" val="12573612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le 5"/>
          <p:cNvSpPr>
            <a:spLocks noGrp="1"/>
          </p:cNvSpPr>
          <p:nvPr>
            <p:ph type="title"/>
          </p:nvPr>
        </p:nvSpPr>
        <p:spPr bwMode="auto"/>
        <p:txBody>
          <a:bodyPr>
            <a:normAutofit/>
          </a:bodyPr>
          <a:lstStyle/>
          <a:p>
            <a:pPr>
              <a:defRPr/>
            </a:pPr>
            <a:r>
              <a:rPr lang="de-DE" sz="5400" dirty="0"/>
              <a:t>OSI Layer 1: Bitübertragungsschicht</a:t>
            </a:r>
            <a:endParaRPr dirty="0"/>
          </a:p>
        </p:txBody>
      </p:sp>
      <p:sp>
        <p:nvSpPr>
          <p:cNvPr id="7" name="Text Placeholder 6"/>
          <p:cNvSpPr>
            <a:spLocks noGrp="1"/>
          </p:cNvSpPr>
          <p:nvPr>
            <p:ph type="body" idx="1"/>
          </p:nvPr>
        </p:nvSpPr>
        <p:spPr bwMode="auto"/>
        <p:txBody>
          <a:bodyPr/>
          <a:lstStyle/>
          <a:p>
            <a:pPr>
              <a:defRPr/>
            </a:pPr>
            <a:endParaRPr lang="en-US" dirty="0"/>
          </a:p>
          <a:p>
            <a:pPr>
              <a:defRPr/>
            </a:pPr>
            <a:endParaRPr dirty="0"/>
          </a:p>
        </p:txBody>
      </p:sp>
      <p:sp>
        <p:nvSpPr>
          <p:cNvPr id="4" name="Footer Placeholder 3"/>
          <p:cNvSpPr>
            <a:spLocks noGrp="1"/>
          </p:cNvSpPr>
          <p:nvPr>
            <p:ph type="ftr" sz="quarter" idx="11"/>
          </p:nvPr>
        </p:nvSpPr>
        <p:spPr bwMode="auto"/>
        <p:txBody>
          <a:bodyPr/>
          <a:lstStyle/>
          <a:p>
            <a:pPr>
              <a:defRPr/>
            </a:pPr>
            <a:r>
              <a:t>Rechnernetze und verteilte Systeme                (Prof. Dr. D. Kranzlmüller)</a:t>
            </a:r>
          </a:p>
        </p:txBody>
      </p:sp>
      <p:sp>
        <p:nvSpPr>
          <p:cNvPr id="5" name="Slide Number Placeholder 4"/>
          <p:cNvSpPr>
            <a:spLocks noGrp="1"/>
          </p:cNvSpPr>
          <p:nvPr>
            <p:ph type="sldNum" sz="quarter" idx="12"/>
          </p:nvPr>
        </p:nvSpPr>
        <p:spPr bwMode="auto"/>
        <p:txBody>
          <a:bodyPr/>
          <a:lstStyle/>
          <a:p>
            <a:pPr>
              <a:defRPr/>
            </a:pPr>
            <a:r>
              <a:t>58</a:t>
            </a:r>
          </a:p>
        </p:txBody>
      </p:sp>
    </p:spTree>
    <p:extLst>
      <p:ext uri="{BB962C8B-B14F-4D97-AF65-F5344CB8AC3E}">
        <p14:creationId xmlns:p14="http://schemas.microsoft.com/office/powerpoint/2010/main" val="19393560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a:t>OSI Layer 1</a:t>
            </a:r>
          </a:p>
        </p:txBody>
      </p:sp>
      <p:sp>
        <p:nvSpPr>
          <p:cNvPr id="8" name="Inhaltsplatzhalter 7"/>
          <p:cNvSpPr>
            <a:spLocks noGrp="1"/>
          </p:cNvSpPr>
          <p:nvPr>
            <p:ph idx="1"/>
          </p:nvPr>
        </p:nvSpPr>
        <p:spPr/>
        <p:txBody>
          <a:bodyPr>
            <a:normAutofit/>
          </a:bodyPr>
          <a:lstStyle/>
          <a:p>
            <a:pPr marL="0" indent="0">
              <a:buNone/>
            </a:pPr>
            <a:r>
              <a:rPr lang="de-DE" b="1" dirty="0"/>
              <a:t>Wieso tritt bei Monomodefasern keine Modendispersion auf?</a:t>
            </a:r>
          </a:p>
          <a:p>
            <a:pPr marL="0" indent="0">
              <a:buNone/>
            </a:pPr>
            <a:r>
              <a:rPr lang="de-DE" dirty="0"/>
              <a:t>A: 	Es tritt </a:t>
            </a:r>
            <a:r>
              <a:rPr lang="de-DE" i="1" dirty="0"/>
              <a:t>sehr geringe</a:t>
            </a:r>
            <a:r>
              <a:rPr lang="de-DE" dirty="0"/>
              <a:t> Dispersion auf.</a:t>
            </a:r>
            <a:br>
              <a:rPr lang="de-DE" dirty="0"/>
            </a:br>
            <a:r>
              <a:rPr lang="de-DE" dirty="0"/>
              <a:t>	Der begrenzte Lichtweg führt zu weniger</a:t>
            </a:r>
            <a:br>
              <a:rPr lang="de-DE" dirty="0"/>
            </a:br>
            <a:r>
              <a:rPr lang="de-DE" dirty="0"/>
              <a:t>	"Freiheitsgraden" und somit weniger</a:t>
            </a:r>
            <a:br>
              <a:rPr lang="de-DE" dirty="0"/>
            </a:br>
            <a:r>
              <a:rPr lang="de-DE" dirty="0"/>
              <a:t>	Reflektionen.</a:t>
            </a:r>
          </a:p>
        </p:txBody>
      </p:sp>
      <p:sp>
        <p:nvSpPr>
          <p:cNvPr id="3" name="Fußzeilenplatzhalter 2"/>
          <p:cNvSpPr>
            <a:spLocks noGrp="1"/>
          </p:cNvSpPr>
          <p:nvPr>
            <p:ph type="ftr" sz="quarter" idx="11"/>
          </p:nvPr>
        </p:nvSpPr>
        <p:spPr/>
        <p:txBody>
          <a:bodyPr/>
          <a:lstStyle/>
          <a:p>
            <a:r>
              <a:rPr lang="de-DE" dirty="0"/>
              <a:t>Rechnernetze und verteilte Systeme                (Prof. Dr. D. Kranzlmüller)</a:t>
            </a:r>
          </a:p>
        </p:txBody>
      </p:sp>
      <p:sp>
        <p:nvSpPr>
          <p:cNvPr id="2" name="Slide Number Placeholder 1"/>
          <p:cNvSpPr>
            <a:spLocks noGrp="1"/>
          </p:cNvSpPr>
          <p:nvPr>
            <p:ph type="sldNum" sz="quarter" idx="12"/>
          </p:nvPr>
        </p:nvSpPr>
        <p:spPr/>
        <p:txBody>
          <a:bodyPr/>
          <a:lstStyle/>
          <a:p>
            <a:fld id="{62E63B0E-122E-4112-8AEA-022338C1FEFA}" type="slidenum">
              <a:rPr lang="de-DE" smtClean="0"/>
              <a:t>77</a:t>
            </a:fld>
            <a:endParaRPr lang="de-DE"/>
          </a:p>
        </p:txBody>
      </p:sp>
    </p:spTree>
    <p:extLst>
      <p:ext uri="{BB962C8B-B14F-4D97-AF65-F5344CB8AC3E}">
        <p14:creationId xmlns:p14="http://schemas.microsoft.com/office/powerpoint/2010/main" val="7696131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a:t>OSI Layer 1</a:t>
            </a:r>
          </a:p>
        </p:txBody>
      </p:sp>
      <p:sp>
        <p:nvSpPr>
          <p:cNvPr id="8" name="Inhaltsplatzhalter 7"/>
          <p:cNvSpPr>
            <a:spLocks noGrp="1"/>
          </p:cNvSpPr>
          <p:nvPr>
            <p:ph idx="1"/>
          </p:nvPr>
        </p:nvSpPr>
        <p:spPr/>
        <p:txBody>
          <a:bodyPr>
            <a:normAutofit fontScale="77500" lnSpcReduction="20000"/>
          </a:bodyPr>
          <a:lstStyle/>
          <a:p>
            <a:pPr marL="0" indent="0">
              <a:lnSpc>
                <a:spcPct val="120000"/>
              </a:lnSpc>
              <a:buNone/>
            </a:pPr>
            <a:r>
              <a:rPr lang="de-DE" b="1" dirty="0"/>
              <a:t>Was ist Kanalkodierung?</a:t>
            </a:r>
          </a:p>
          <a:p>
            <a:pPr marL="0" indent="0">
              <a:lnSpc>
                <a:spcPct val="120000"/>
              </a:lnSpc>
              <a:buNone/>
            </a:pPr>
            <a:r>
              <a:rPr lang="en-US" dirty="0"/>
              <a:t>A: </a:t>
            </a:r>
            <a:r>
              <a:rPr lang="en-US" dirty="0" err="1"/>
              <a:t>Kurze</a:t>
            </a:r>
            <a:r>
              <a:rPr lang="en-US" dirty="0"/>
              <a:t> </a:t>
            </a:r>
            <a:r>
              <a:rPr lang="en-US" dirty="0" err="1"/>
              <a:t>Wiederholung</a:t>
            </a:r>
            <a:r>
              <a:rPr lang="en-US" dirty="0"/>
              <a:t> </a:t>
            </a:r>
            <a:r>
              <a:rPr lang="en-US" dirty="0" err="1"/>
              <a:t>zu</a:t>
            </a:r>
            <a:r>
              <a:rPr lang="en-US" dirty="0"/>
              <a:t> </a:t>
            </a:r>
            <a:r>
              <a:rPr lang="en-US" dirty="0" err="1"/>
              <a:t>Kodierungsstufen</a:t>
            </a:r>
            <a:r>
              <a:rPr lang="en-US" dirty="0"/>
              <a:t>:</a:t>
            </a:r>
            <a:endParaRPr lang="de-DE" dirty="0"/>
          </a:p>
          <a:p>
            <a:pPr marL="0" indent="0">
              <a:lnSpc>
                <a:spcPct val="120000"/>
              </a:lnSpc>
              <a:buNone/>
            </a:pPr>
            <a:r>
              <a:rPr lang="de-DE" dirty="0"/>
              <a:t>     Quellenkodierung	</a:t>
            </a:r>
            <a:r>
              <a:rPr lang="en-US" dirty="0">
                <a:sym typeface="Wingdings" panose="05000000000000000000" pitchFamily="2" charset="2"/>
              </a:rPr>
              <a:t></a:t>
            </a:r>
            <a:r>
              <a:rPr lang="en-US" dirty="0"/>
              <a:t> </a:t>
            </a:r>
            <a:r>
              <a:rPr lang="en-US" dirty="0" err="1"/>
              <a:t>Kompression</a:t>
            </a:r>
            <a:r>
              <a:rPr lang="en-US" dirty="0"/>
              <a:t> 	(</a:t>
            </a:r>
            <a:r>
              <a:rPr lang="en-US" dirty="0" err="1"/>
              <a:t>z.B</a:t>
            </a:r>
            <a:r>
              <a:rPr lang="en-US" dirty="0"/>
              <a:t>. </a:t>
            </a:r>
            <a:r>
              <a:rPr lang="en-US" dirty="0" err="1"/>
              <a:t>Lauflänge</a:t>
            </a:r>
            <a:r>
              <a:rPr lang="en-US" dirty="0"/>
              <a:t>)</a:t>
            </a:r>
            <a:br>
              <a:rPr lang="en-US" dirty="0"/>
            </a:br>
            <a:r>
              <a:rPr lang="en-US" dirty="0"/>
              <a:t>     </a:t>
            </a:r>
            <a:r>
              <a:rPr lang="en-US" dirty="0" err="1"/>
              <a:t>Kanalkodierung</a:t>
            </a:r>
            <a:r>
              <a:rPr lang="en-US" dirty="0"/>
              <a:t> 	</a:t>
            </a:r>
            <a:r>
              <a:rPr lang="en-US" dirty="0">
                <a:sym typeface="Wingdings" panose="05000000000000000000" pitchFamily="2" charset="2"/>
              </a:rPr>
              <a:t></a:t>
            </a:r>
            <a:r>
              <a:rPr lang="en-US" dirty="0"/>
              <a:t> </a:t>
            </a:r>
            <a:r>
              <a:rPr lang="en-US" dirty="0" err="1"/>
              <a:t>Redundanz</a:t>
            </a:r>
            <a:r>
              <a:rPr lang="en-US" dirty="0"/>
              <a:t>		(</a:t>
            </a:r>
            <a:r>
              <a:rPr lang="en-US" dirty="0" err="1"/>
              <a:t>z.B</a:t>
            </a:r>
            <a:r>
              <a:rPr lang="en-US" dirty="0"/>
              <a:t>. Hamming)</a:t>
            </a:r>
            <a:br>
              <a:rPr lang="en-US" dirty="0"/>
            </a:br>
            <a:r>
              <a:rPr lang="en-US" dirty="0"/>
              <a:t>     </a:t>
            </a:r>
            <a:r>
              <a:rPr lang="en-US" dirty="0" err="1"/>
              <a:t>Leitungskodierung</a:t>
            </a:r>
            <a:r>
              <a:rPr lang="en-US" dirty="0"/>
              <a:t> 	</a:t>
            </a:r>
            <a:r>
              <a:rPr lang="en-US" dirty="0">
                <a:sym typeface="Wingdings" panose="05000000000000000000" pitchFamily="2" charset="2"/>
              </a:rPr>
              <a:t> </a:t>
            </a:r>
            <a:r>
              <a:rPr lang="en-US" dirty="0"/>
              <a:t>Bit vs. Symbol 	(</a:t>
            </a:r>
            <a:r>
              <a:rPr lang="en-US" dirty="0" err="1"/>
              <a:t>z.B</a:t>
            </a:r>
            <a:r>
              <a:rPr lang="en-US" dirty="0"/>
              <a:t>. Manchester)</a:t>
            </a:r>
          </a:p>
          <a:p>
            <a:pPr marL="0" indent="0">
              <a:lnSpc>
                <a:spcPct val="120000"/>
              </a:lnSpc>
              <a:buNone/>
            </a:pPr>
            <a:r>
              <a:rPr lang="en-US" b="1" dirty="0" err="1"/>
              <a:t>Anmerkung</a:t>
            </a:r>
            <a:r>
              <a:rPr lang="en-US" dirty="0"/>
              <a:t>: </a:t>
            </a:r>
            <a:r>
              <a:rPr lang="en-US" i="1" dirty="0" err="1"/>
              <a:t>Quellenkodierung</a:t>
            </a:r>
            <a:r>
              <a:rPr lang="en-US" dirty="0"/>
              <a:t> </a:t>
            </a:r>
            <a:r>
              <a:rPr lang="en-US" dirty="0" err="1"/>
              <a:t>passiert</a:t>
            </a:r>
            <a:r>
              <a:rPr lang="en-US" dirty="0"/>
              <a:t> </a:t>
            </a:r>
            <a:r>
              <a:rPr lang="en-US" dirty="0" err="1"/>
              <a:t>vor</a:t>
            </a:r>
            <a:r>
              <a:rPr lang="en-US" dirty="0"/>
              <a:t> (encode) </a:t>
            </a:r>
            <a:r>
              <a:rPr lang="en-US" dirty="0" err="1"/>
              <a:t>bzw</a:t>
            </a:r>
            <a:r>
              <a:rPr lang="en-US" dirty="0"/>
              <a:t>. </a:t>
            </a:r>
            <a:r>
              <a:rPr lang="en-US" dirty="0" err="1"/>
              <a:t>nach</a:t>
            </a:r>
            <a:r>
              <a:rPr lang="en-US" dirty="0"/>
              <a:t> (decode) der </a:t>
            </a:r>
            <a:r>
              <a:rPr lang="en-US" dirty="0" err="1"/>
              <a:t>eigentlichen</a:t>
            </a:r>
            <a:r>
              <a:rPr lang="en-US" dirty="0"/>
              <a:t> </a:t>
            </a:r>
            <a:r>
              <a:rPr lang="en-US" dirty="0" err="1"/>
              <a:t>Kommunikation</a:t>
            </a:r>
            <a:r>
              <a:rPr lang="en-US" dirty="0"/>
              <a:t> </a:t>
            </a:r>
            <a:r>
              <a:rPr lang="en-US" dirty="0" err="1"/>
              <a:t>über</a:t>
            </a:r>
            <a:r>
              <a:rPr lang="en-US" dirty="0"/>
              <a:t> die </a:t>
            </a:r>
            <a:r>
              <a:rPr lang="en-US" dirty="0" err="1"/>
              <a:t>Leitung</a:t>
            </a:r>
            <a:r>
              <a:rPr lang="en-US" dirty="0"/>
              <a:t>.</a:t>
            </a:r>
            <a:br>
              <a:rPr lang="en-US" dirty="0"/>
            </a:br>
            <a:br>
              <a:rPr lang="en-US" dirty="0"/>
            </a:br>
            <a:r>
              <a:rPr lang="en-US" dirty="0" err="1"/>
              <a:t>Interessanter</a:t>
            </a:r>
            <a:r>
              <a:rPr lang="en-US" dirty="0"/>
              <a:t> </a:t>
            </a:r>
            <a:r>
              <a:rPr lang="en-US" dirty="0" err="1"/>
              <a:t>Gedanke</a:t>
            </a:r>
            <a:r>
              <a:rPr lang="en-US" dirty="0"/>
              <a:t> </a:t>
            </a:r>
            <a:r>
              <a:rPr lang="en-US" dirty="0" err="1"/>
              <a:t>zur</a:t>
            </a:r>
            <a:r>
              <a:rPr lang="en-US" dirty="0"/>
              <a:t> </a:t>
            </a:r>
            <a:r>
              <a:rPr lang="en-US" dirty="0" err="1"/>
              <a:t>aktuellen</a:t>
            </a:r>
            <a:r>
              <a:rPr lang="en-US" dirty="0"/>
              <a:t> </a:t>
            </a:r>
            <a:r>
              <a:rPr lang="en-US" dirty="0" err="1"/>
              <a:t>Politik</a:t>
            </a:r>
            <a:r>
              <a:rPr lang="en-US" dirty="0"/>
              <a:t> </a:t>
            </a:r>
            <a:r>
              <a:rPr lang="en-US" dirty="0" err="1"/>
              <a:t>hierzu</a:t>
            </a:r>
            <a:r>
              <a:rPr lang="en-US" dirty="0"/>
              <a:t>:</a:t>
            </a:r>
            <a:br>
              <a:rPr lang="en-US" dirty="0"/>
            </a:br>
            <a:r>
              <a:rPr lang="en-US" dirty="0"/>
              <a:t>Was </a:t>
            </a:r>
            <a:r>
              <a:rPr lang="en-US" dirty="0" err="1"/>
              <a:t>ist</a:t>
            </a:r>
            <a:r>
              <a:rPr lang="en-US" dirty="0"/>
              <a:t> </a:t>
            </a:r>
            <a:r>
              <a:rPr lang="en-US" dirty="0" err="1"/>
              <a:t>eigentlich</a:t>
            </a:r>
            <a:r>
              <a:rPr lang="en-US" dirty="0"/>
              <a:t> “</a:t>
            </a:r>
            <a:r>
              <a:rPr lang="en-US" dirty="0" err="1"/>
              <a:t>Quellen-Telekommunikation</a:t>
            </a:r>
            <a:r>
              <a:rPr lang="en-US" dirty="0"/>
              <a:t>” und </a:t>
            </a:r>
            <a:r>
              <a:rPr lang="en-US" dirty="0" err="1"/>
              <a:t>wie</a:t>
            </a:r>
            <a:r>
              <a:rPr lang="en-US" dirty="0"/>
              <a:t> </a:t>
            </a:r>
            <a:r>
              <a:rPr lang="en-US" dirty="0" err="1"/>
              <a:t>überwacht</a:t>
            </a:r>
            <a:r>
              <a:rPr lang="en-US" dirty="0"/>
              <a:t> man </a:t>
            </a:r>
            <a:r>
              <a:rPr lang="en-US" dirty="0" err="1"/>
              <a:t>sie</a:t>
            </a:r>
            <a:r>
              <a:rPr lang="en-US" dirty="0"/>
              <a:t>? </a:t>
            </a:r>
            <a:r>
              <a:rPr lang="en-US" dirty="0" err="1"/>
              <a:t>Analogie</a:t>
            </a:r>
            <a:r>
              <a:rPr lang="en-US" dirty="0"/>
              <a:t> </a:t>
            </a:r>
            <a:r>
              <a:rPr lang="en-US" dirty="0" err="1"/>
              <a:t>bei</a:t>
            </a:r>
            <a:r>
              <a:rPr lang="en-US" dirty="0"/>
              <a:t> </a:t>
            </a:r>
            <a:r>
              <a:rPr lang="en-US" dirty="0" err="1"/>
              <a:t>Briefpost</a:t>
            </a:r>
            <a:r>
              <a:rPr lang="en-US" dirty="0"/>
              <a:t>?</a:t>
            </a:r>
            <a:endParaRPr lang="de-DE" dirty="0"/>
          </a:p>
        </p:txBody>
      </p:sp>
      <p:sp>
        <p:nvSpPr>
          <p:cNvPr id="3" name="Fußzeilenplatzhalter 2"/>
          <p:cNvSpPr>
            <a:spLocks noGrp="1"/>
          </p:cNvSpPr>
          <p:nvPr>
            <p:ph type="ftr" sz="quarter" idx="11"/>
          </p:nvPr>
        </p:nvSpPr>
        <p:spPr/>
        <p:txBody>
          <a:bodyPr/>
          <a:lstStyle/>
          <a:p>
            <a:r>
              <a:rPr lang="de-DE" dirty="0"/>
              <a:t>Rechnernetze und verteilte Systeme                (Prof. Dr. D. Kranzlmüller)</a:t>
            </a:r>
          </a:p>
        </p:txBody>
      </p:sp>
      <p:sp>
        <p:nvSpPr>
          <p:cNvPr id="2" name="Slide Number Placeholder 1"/>
          <p:cNvSpPr>
            <a:spLocks noGrp="1"/>
          </p:cNvSpPr>
          <p:nvPr>
            <p:ph type="sldNum" sz="quarter" idx="12"/>
          </p:nvPr>
        </p:nvSpPr>
        <p:spPr/>
        <p:txBody>
          <a:bodyPr/>
          <a:lstStyle/>
          <a:p>
            <a:fld id="{62E63B0E-122E-4112-8AEA-022338C1FEFA}" type="slidenum">
              <a:rPr lang="de-DE" smtClean="0"/>
              <a:t>78</a:t>
            </a:fld>
            <a:endParaRPr lang="de-DE"/>
          </a:p>
        </p:txBody>
      </p:sp>
    </p:spTree>
    <p:extLst>
      <p:ext uri="{BB962C8B-B14F-4D97-AF65-F5344CB8AC3E}">
        <p14:creationId xmlns:p14="http://schemas.microsoft.com/office/powerpoint/2010/main" val="11000140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a:t>OSI Layer 1</a:t>
            </a:r>
          </a:p>
        </p:txBody>
      </p:sp>
      <p:sp>
        <p:nvSpPr>
          <p:cNvPr id="8" name="Inhaltsplatzhalter 7"/>
          <p:cNvSpPr>
            <a:spLocks noGrp="1"/>
          </p:cNvSpPr>
          <p:nvPr>
            <p:ph idx="1"/>
          </p:nvPr>
        </p:nvSpPr>
        <p:spPr/>
        <p:txBody>
          <a:bodyPr>
            <a:normAutofit fontScale="92500" lnSpcReduction="20000"/>
          </a:bodyPr>
          <a:lstStyle/>
          <a:p>
            <a:pPr marL="0" indent="0">
              <a:lnSpc>
                <a:spcPct val="120000"/>
              </a:lnSpc>
              <a:buNone/>
            </a:pPr>
            <a:r>
              <a:rPr lang="de-DE" sz="2400" b="1" dirty="0"/>
              <a:t>Bestimmt der Host das Routing für den gesamten Übertragungsweg (also alle Router unterwegs) oder nur für sich </a:t>
            </a:r>
            <a:r>
              <a:rPr lang="de-DE" sz="2400" b="1" dirty="0" err="1"/>
              <a:t>bzw</a:t>
            </a:r>
            <a:r>
              <a:rPr lang="de-DE" sz="2400" b="1" dirty="0"/>
              <a:t> den Router?</a:t>
            </a:r>
          </a:p>
          <a:p>
            <a:pPr marL="0" indent="0">
              <a:lnSpc>
                <a:spcPct val="120000"/>
              </a:lnSpc>
              <a:buNone/>
            </a:pPr>
            <a:r>
              <a:rPr lang="de-DE" sz="2400" dirty="0"/>
              <a:t>A:	</a:t>
            </a:r>
            <a:r>
              <a:rPr lang="de-DE" sz="2400" i="1" dirty="0"/>
              <a:t>Gegenfrage: Was steht in einer Routing Table?</a:t>
            </a:r>
            <a:br>
              <a:rPr lang="de-DE" sz="2400" dirty="0"/>
            </a:br>
            <a:r>
              <a:rPr lang="de-DE" sz="2400" dirty="0"/>
              <a:t>	Der </a:t>
            </a:r>
            <a:r>
              <a:rPr lang="de-DE" sz="2400" i="1" dirty="0"/>
              <a:t>Host</a:t>
            </a:r>
            <a:r>
              <a:rPr lang="de-DE" sz="2400" dirty="0"/>
              <a:t> hat keinerlei Informationen über Routen, sondern</a:t>
            </a:r>
            <a:br>
              <a:rPr lang="de-DE" sz="2400" dirty="0"/>
            </a:br>
            <a:r>
              <a:rPr lang="de-DE" sz="2400" dirty="0"/>
              <a:t>	verschickt das Paket über konfigurierte Schnittstelle.</a:t>
            </a:r>
            <a:br>
              <a:rPr lang="de-DE" sz="2400" dirty="0"/>
            </a:br>
            <a:r>
              <a:rPr lang="de-DE" sz="2400" dirty="0"/>
              <a:t>	Der Router wiederum analysiert anhand der IP-Adresse, ob </a:t>
            </a:r>
            <a:br>
              <a:rPr lang="de-DE" sz="2400" dirty="0"/>
            </a:br>
            <a:r>
              <a:rPr lang="de-DE" sz="2400" dirty="0"/>
              <a:t>	das Paket im lokalen (Sub-)Netz oder einem entfernten </a:t>
            </a:r>
            <a:br>
              <a:rPr lang="de-DE" sz="2400" dirty="0"/>
            </a:br>
            <a:r>
              <a:rPr lang="de-DE" sz="2400" dirty="0"/>
              <a:t>	Subnetz liegt.</a:t>
            </a:r>
            <a:br>
              <a:rPr lang="de-DE" sz="2400" dirty="0"/>
            </a:br>
            <a:r>
              <a:rPr lang="de-DE" sz="2400" dirty="0"/>
              <a:t>	Falls es auf einem anderen Subnetz liegt, wird es an den 	nächsten Hop weitergereicht (siehe Antworten auf</a:t>
            </a:r>
            <a:br>
              <a:rPr lang="de-DE" sz="2400" dirty="0"/>
            </a:br>
            <a:r>
              <a:rPr lang="de-DE" sz="2400" dirty="0"/>
              <a:t>	verwandte Fragen).</a:t>
            </a:r>
          </a:p>
        </p:txBody>
      </p:sp>
      <p:sp>
        <p:nvSpPr>
          <p:cNvPr id="3" name="Fußzeilenplatzhalter 2"/>
          <p:cNvSpPr>
            <a:spLocks noGrp="1"/>
          </p:cNvSpPr>
          <p:nvPr>
            <p:ph type="ftr" sz="quarter" idx="11"/>
          </p:nvPr>
        </p:nvSpPr>
        <p:spPr/>
        <p:txBody>
          <a:bodyPr/>
          <a:lstStyle/>
          <a:p>
            <a:r>
              <a:rPr lang="de-DE" dirty="0"/>
              <a:t>Rechnernetze und verteilte Systeme                (Prof. Dr. D. Kranzlmüller)</a:t>
            </a:r>
          </a:p>
        </p:txBody>
      </p:sp>
      <p:sp>
        <p:nvSpPr>
          <p:cNvPr id="2" name="Slide Number Placeholder 1"/>
          <p:cNvSpPr>
            <a:spLocks noGrp="1"/>
          </p:cNvSpPr>
          <p:nvPr>
            <p:ph type="sldNum" sz="quarter" idx="12"/>
          </p:nvPr>
        </p:nvSpPr>
        <p:spPr/>
        <p:txBody>
          <a:bodyPr/>
          <a:lstStyle/>
          <a:p>
            <a:fld id="{62E63B0E-122E-4112-8AEA-022338C1FEFA}" type="slidenum">
              <a:rPr lang="de-DE" smtClean="0"/>
              <a:t>79</a:t>
            </a:fld>
            <a:endParaRPr lang="de-DE"/>
          </a:p>
        </p:txBody>
      </p:sp>
    </p:spTree>
    <p:extLst>
      <p:ext uri="{BB962C8B-B14F-4D97-AF65-F5344CB8AC3E}">
        <p14:creationId xmlns:p14="http://schemas.microsoft.com/office/powerpoint/2010/main" val="4028619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62E63B0E-122E-4112-8AEA-022338C1FEFA}" type="slidenum">
              <a:rPr lang="de-DE" smtClean="0"/>
              <a:t>8</a:t>
            </a:fld>
            <a:endParaRPr lang="de-DE" dirty="0"/>
          </a:p>
        </p:txBody>
      </p:sp>
      <p:cxnSp>
        <p:nvCxnSpPr>
          <p:cNvPr id="116" name="Gerade Verbindung mit Pfeil 115"/>
          <p:cNvCxnSpPr>
            <a:cxnSpLocks/>
            <a:stCxn id="77" idx="3"/>
            <a:endCxn id="108" idx="1"/>
          </p:cNvCxnSpPr>
          <p:nvPr/>
        </p:nvCxnSpPr>
        <p:spPr>
          <a:xfrm>
            <a:off x="5799033" y="5066423"/>
            <a:ext cx="903375" cy="8414"/>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2" name="Fußzeilenplatzhalter 1"/>
          <p:cNvSpPr>
            <a:spLocks noGrp="1"/>
          </p:cNvSpPr>
          <p:nvPr>
            <p:ph type="ftr" sz="quarter" idx="11"/>
          </p:nvPr>
        </p:nvSpPr>
        <p:spPr/>
        <p:txBody>
          <a:bodyPr/>
          <a:lstStyle/>
          <a:p>
            <a:r>
              <a:rPr lang="de-DE" dirty="0"/>
              <a:t>Rechnernetze und verteilte Systeme                (Prof. Dr. D. Kranzlmüller)</a:t>
            </a:r>
          </a:p>
        </p:txBody>
      </p:sp>
      <p:sp useBgFill="1">
        <p:nvSpPr>
          <p:cNvPr id="4" name="Rechteck 3"/>
          <p:cNvSpPr/>
          <p:nvPr/>
        </p:nvSpPr>
        <p:spPr>
          <a:xfrm>
            <a:off x="3174750" y="6015459"/>
            <a:ext cx="5969250" cy="842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Abgerundetes Rechteck 16"/>
          <p:cNvSpPr/>
          <p:nvPr/>
        </p:nvSpPr>
        <p:spPr>
          <a:xfrm>
            <a:off x="2841622" y="2221140"/>
            <a:ext cx="3083061" cy="796299"/>
          </a:xfrm>
          <a:prstGeom prst="roundRect">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5" name="Gerade Verbindung mit Pfeil 4"/>
          <p:cNvCxnSpPr/>
          <p:nvPr/>
        </p:nvCxnSpPr>
        <p:spPr>
          <a:xfrm>
            <a:off x="1094088" y="1926442"/>
            <a:ext cx="6968960" cy="0"/>
          </a:xfrm>
          <a:prstGeom prst="straightConnector1">
            <a:avLst/>
          </a:prstGeom>
          <a:ln w="19050"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 name="Gerade Verbindung mit Pfeil 6"/>
          <p:cNvCxnSpPr/>
          <p:nvPr/>
        </p:nvCxnSpPr>
        <p:spPr>
          <a:xfrm>
            <a:off x="2362785" y="777023"/>
            <a:ext cx="0" cy="4988577"/>
          </a:xfrm>
          <a:prstGeom prst="straightConnector1">
            <a:avLst/>
          </a:prstGeom>
          <a:ln w="19050"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3" name="Abgerundetes Rechteck 12"/>
          <p:cNvSpPr/>
          <p:nvPr/>
        </p:nvSpPr>
        <p:spPr>
          <a:xfrm>
            <a:off x="2732412" y="887005"/>
            <a:ext cx="3083061" cy="796299"/>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solidFill>
                  <a:schemeClr val="tx1"/>
                </a:solidFill>
              </a:rPr>
              <a:t>(N)-IDU</a:t>
            </a:r>
          </a:p>
        </p:txBody>
      </p:sp>
      <p:sp>
        <p:nvSpPr>
          <p:cNvPr id="19" name="Abgerundetes Rechteck 18"/>
          <p:cNvSpPr/>
          <p:nvPr/>
        </p:nvSpPr>
        <p:spPr>
          <a:xfrm>
            <a:off x="2455144" y="3379112"/>
            <a:ext cx="1364726" cy="796299"/>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solidFill>
                  <a:srgbClr val="000000"/>
                </a:solidFill>
              </a:rPr>
              <a:t>(N)-PCI</a:t>
            </a:r>
          </a:p>
        </p:txBody>
      </p:sp>
      <p:sp>
        <p:nvSpPr>
          <p:cNvPr id="20" name="Abgerundetes Rechteck 19"/>
          <p:cNvSpPr/>
          <p:nvPr/>
        </p:nvSpPr>
        <p:spPr>
          <a:xfrm>
            <a:off x="4159681" y="3379112"/>
            <a:ext cx="1639353" cy="796299"/>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solidFill>
                  <a:srgbClr val="FF0000"/>
                </a:solidFill>
              </a:rPr>
              <a:t>(N)-SDU</a:t>
            </a:r>
          </a:p>
        </p:txBody>
      </p:sp>
      <p:sp>
        <p:nvSpPr>
          <p:cNvPr id="26" name="Textfeld 25"/>
          <p:cNvSpPr txBox="1"/>
          <p:nvPr/>
        </p:nvSpPr>
        <p:spPr>
          <a:xfrm>
            <a:off x="3323482" y="6015459"/>
            <a:ext cx="2186716" cy="338554"/>
          </a:xfrm>
          <a:prstGeom prst="rect">
            <a:avLst/>
          </a:prstGeom>
          <a:noFill/>
        </p:spPr>
        <p:txBody>
          <a:bodyPr wrap="none" rtlCol="0">
            <a:spAutoFit/>
          </a:bodyPr>
          <a:lstStyle/>
          <a:p>
            <a:r>
              <a:rPr lang="de-DE" sz="1600" dirty="0"/>
              <a:t>IDU: Interface Data Unit</a:t>
            </a:r>
          </a:p>
        </p:txBody>
      </p:sp>
      <p:sp>
        <p:nvSpPr>
          <p:cNvPr id="27" name="Textfeld 26"/>
          <p:cNvSpPr txBox="1"/>
          <p:nvPr/>
        </p:nvSpPr>
        <p:spPr>
          <a:xfrm>
            <a:off x="3323482" y="6274807"/>
            <a:ext cx="2958462" cy="338554"/>
          </a:xfrm>
          <a:prstGeom prst="rect">
            <a:avLst/>
          </a:prstGeom>
          <a:noFill/>
        </p:spPr>
        <p:txBody>
          <a:bodyPr wrap="none" rtlCol="0">
            <a:spAutoFit/>
          </a:bodyPr>
          <a:lstStyle/>
          <a:p>
            <a:r>
              <a:rPr lang="de-DE" sz="1600" dirty="0"/>
              <a:t>ICI: Interface </a:t>
            </a:r>
            <a:r>
              <a:rPr lang="de-DE" sz="1600" dirty="0" err="1"/>
              <a:t>Control</a:t>
            </a:r>
            <a:r>
              <a:rPr lang="de-DE" sz="1600" dirty="0"/>
              <a:t> Information</a:t>
            </a:r>
          </a:p>
        </p:txBody>
      </p:sp>
      <p:sp>
        <p:nvSpPr>
          <p:cNvPr id="28" name="Textfeld 27"/>
          <p:cNvSpPr txBox="1"/>
          <p:nvPr/>
        </p:nvSpPr>
        <p:spPr>
          <a:xfrm>
            <a:off x="3316068" y="6519446"/>
            <a:ext cx="2965876" cy="338554"/>
          </a:xfrm>
          <a:prstGeom prst="rect">
            <a:avLst/>
          </a:prstGeom>
          <a:noFill/>
        </p:spPr>
        <p:txBody>
          <a:bodyPr wrap="none" rtlCol="0">
            <a:spAutoFit/>
          </a:bodyPr>
          <a:lstStyle/>
          <a:p>
            <a:r>
              <a:rPr lang="de-DE" sz="1600" dirty="0"/>
              <a:t>PCI: Protocol </a:t>
            </a:r>
            <a:r>
              <a:rPr lang="de-DE" sz="1600" dirty="0" err="1"/>
              <a:t>Control</a:t>
            </a:r>
            <a:r>
              <a:rPr lang="de-DE" sz="1600" dirty="0"/>
              <a:t> Information</a:t>
            </a:r>
          </a:p>
        </p:txBody>
      </p:sp>
      <p:sp>
        <p:nvSpPr>
          <p:cNvPr id="29" name="Textfeld 28"/>
          <p:cNvSpPr txBox="1"/>
          <p:nvPr/>
        </p:nvSpPr>
        <p:spPr>
          <a:xfrm>
            <a:off x="6824621" y="6015459"/>
            <a:ext cx="2074206" cy="338554"/>
          </a:xfrm>
          <a:prstGeom prst="rect">
            <a:avLst/>
          </a:prstGeom>
          <a:noFill/>
        </p:spPr>
        <p:txBody>
          <a:bodyPr wrap="none" rtlCol="0">
            <a:spAutoFit/>
          </a:bodyPr>
          <a:lstStyle/>
          <a:p>
            <a:r>
              <a:rPr lang="de-DE" sz="1600" dirty="0"/>
              <a:t>SDU: Service Data Unit</a:t>
            </a:r>
          </a:p>
        </p:txBody>
      </p:sp>
      <p:sp>
        <p:nvSpPr>
          <p:cNvPr id="30" name="Textfeld 29"/>
          <p:cNvSpPr txBox="1"/>
          <p:nvPr/>
        </p:nvSpPr>
        <p:spPr>
          <a:xfrm>
            <a:off x="6824621" y="6274807"/>
            <a:ext cx="1367281" cy="338554"/>
          </a:xfrm>
          <a:prstGeom prst="rect">
            <a:avLst/>
          </a:prstGeom>
          <a:noFill/>
        </p:spPr>
        <p:txBody>
          <a:bodyPr wrap="none" rtlCol="0">
            <a:spAutoFit/>
          </a:bodyPr>
          <a:lstStyle/>
          <a:p>
            <a:r>
              <a:rPr lang="de-DE" sz="1600" dirty="0"/>
              <a:t>UD: User Data</a:t>
            </a:r>
          </a:p>
        </p:txBody>
      </p:sp>
      <p:sp>
        <p:nvSpPr>
          <p:cNvPr id="31" name="Textfeld 30"/>
          <p:cNvSpPr txBox="1"/>
          <p:nvPr/>
        </p:nvSpPr>
        <p:spPr>
          <a:xfrm>
            <a:off x="6824621" y="6519446"/>
            <a:ext cx="2194130" cy="338554"/>
          </a:xfrm>
          <a:prstGeom prst="rect">
            <a:avLst/>
          </a:prstGeom>
          <a:noFill/>
        </p:spPr>
        <p:txBody>
          <a:bodyPr wrap="none" rtlCol="0">
            <a:spAutoFit/>
          </a:bodyPr>
          <a:lstStyle/>
          <a:p>
            <a:r>
              <a:rPr lang="de-DE" sz="1600" dirty="0"/>
              <a:t>PDU: Protocol Data Unit</a:t>
            </a:r>
          </a:p>
        </p:txBody>
      </p:sp>
      <p:sp>
        <p:nvSpPr>
          <p:cNvPr id="33" name="Textfeld 32"/>
          <p:cNvSpPr txBox="1"/>
          <p:nvPr/>
        </p:nvSpPr>
        <p:spPr>
          <a:xfrm>
            <a:off x="1098914" y="1618128"/>
            <a:ext cx="1293343" cy="338554"/>
          </a:xfrm>
          <a:prstGeom prst="rect">
            <a:avLst/>
          </a:prstGeom>
          <a:noFill/>
        </p:spPr>
        <p:txBody>
          <a:bodyPr wrap="none" rtlCol="0">
            <a:spAutoFit/>
          </a:bodyPr>
          <a:lstStyle/>
          <a:p>
            <a:r>
              <a:rPr lang="de-DE" sz="1600" dirty="0"/>
              <a:t>Schicht (N+1)</a:t>
            </a:r>
          </a:p>
        </p:txBody>
      </p:sp>
      <p:sp>
        <p:nvSpPr>
          <p:cNvPr id="37" name="Textfeld 36"/>
          <p:cNvSpPr txBox="1"/>
          <p:nvPr/>
        </p:nvSpPr>
        <p:spPr>
          <a:xfrm>
            <a:off x="1098914" y="3430721"/>
            <a:ext cx="962723" cy="338554"/>
          </a:xfrm>
          <a:prstGeom prst="rect">
            <a:avLst/>
          </a:prstGeom>
          <a:noFill/>
        </p:spPr>
        <p:txBody>
          <a:bodyPr wrap="none" rtlCol="0">
            <a:spAutoFit/>
          </a:bodyPr>
          <a:lstStyle/>
          <a:p>
            <a:r>
              <a:rPr lang="de-DE" sz="1600" dirty="0"/>
              <a:t>Schicht N</a:t>
            </a:r>
          </a:p>
        </p:txBody>
      </p:sp>
      <p:sp>
        <p:nvSpPr>
          <p:cNvPr id="38" name="Textfeld 37"/>
          <p:cNvSpPr txBox="1"/>
          <p:nvPr/>
        </p:nvSpPr>
        <p:spPr>
          <a:xfrm>
            <a:off x="1098914" y="5598153"/>
            <a:ext cx="1293343" cy="338554"/>
          </a:xfrm>
          <a:prstGeom prst="rect">
            <a:avLst/>
          </a:prstGeom>
          <a:noFill/>
        </p:spPr>
        <p:txBody>
          <a:bodyPr wrap="none" rtlCol="0">
            <a:spAutoFit/>
          </a:bodyPr>
          <a:lstStyle/>
          <a:p>
            <a:r>
              <a:rPr lang="de-DE" sz="1600" dirty="0"/>
              <a:t>Schicht (N-1)</a:t>
            </a:r>
          </a:p>
        </p:txBody>
      </p:sp>
      <p:cxnSp>
        <p:nvCxnSpPr>
          <p:cNvPr id="39" name="Gerade Verbindung mit Pfeil 38"/>
          <p:cNvCxnSpPr/>
          <p:nvPr/>
        </p:nvCxnSpPr>
        <p:spPr>
          <a:xfrm>
            <a:off x="1094088" y="5668713"/>
            <a:ext cx="6968960" cy="0"/>
          </a:xfrm>
          <a:prstGeom prst="straightConnector1">
            <a:avLst/>
          </a:prstGeom>
          <a:ln w="19050"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46" name="Gruppierung 45"/>
          <p:cNvGrpSpPr/>
          <p:nvPr/>
        </p:nvGrpSpPr>
        <p:grpSpPr>
          <a:xfrm>
            <a:off x="3608214" y="1774024"/>
            <a:ext cx="1249772" cy="279138"/>
            <a:chOff x="3608214" y="1774024"/>
            <a:chExt cx="1249772" cy="279138"/>
          </a:xfrm>
        </p:grpSpPr>
        <p:sp>
          <p:nvSpPr>
            <p:cNvPr id="44" name="Oval 43"/>
            <p:cNvSpPr/>
            <p:nvPr/>
          </p:nvSpPr>
          <p:spPr>
            <a:xfrm>
              <a:off x="3608214" y="1774024"/>
              <a:ext cx="1249772" cy="272159"/>
            </a:xfrm>
            <a:prstGeom prst="ellipse">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45" name="Gerade Verbindung mit Pfeil 44"/>
            <p:cNvCxnSpPr/>
            <p:nvPr/>
          </p:nvCxnSpPr>
          <p:spPr>
            <a:xfrm>
              <a:off x="4240313" y="1779562"/>
              <a:ext cx="0" cy="273600"/>
            </a:xfrm>
            <a:prstGeom prst="straightConnector1">
              <a:avLst/>
            </a:prstGeom>
            <a:ln w="19050" cmpd="sng">
              <a:solidFill>
                <a:schemeClr val="bg1">
                  <a:lumMod val="50000"/>
                </a:schemeClr>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grpSp>
      <p:grpSp>
        <p:nvGrpSpPr>
          <p:cNvPr id="48" name="Gruppierung 47"/>
          <p:cNvGrpSpPr/>
          <p:nvPr/>
        </p:nvGrpSpPr>
        <p:grpSpPr>
          <a:xfrm>
            <a:off x="2839592" y="2221140"/>
            <a:ext cx="3085091" cy="816459"/>
            <a:chOff x="2713944" y="2259058"/>
            <a:chExt cx="3085091" cy="816459"/>
          </a:xfrm>
        </p:grpSpPr>
        <p:sp>
          <p:nvSpPr>
            <p:cNvPr id="49" name="Abgerundetes Rechteck 48"/>
            <p:cNvSpPr/>
            <p:nvPr/>
          </p:nvSpPr>
          <p:spPr>
            <a:xfrm>
              <a:off x="2715974" y="2259058"/>
              <a:ext cx="3083061" cy="796299"/>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0" name="Textfeld 49"/>
            <p:cNvSpPr txBox="1"/>
            <p:nvPr/>
          </p:nvSpPr>
          <p:spPr>
            <a:xfrm>
              <a:off x="2713944" y="2479609"/>
              <a:ext cx="1105925" cy="369332"/>
            </a:xfrm>
            <a:prstGeom prst="rect">
              <a:avLst/>
            </a:prstGeom>
            <a:noFill/>
          </p:spPr>
          <p:txBody>
            <a:bodyPr wrap="square" rtlCol="0">
              <a:spAutoFit/>
            </a:bodyPr>
            <a:lstStyle/>
            <a:p>
              <a:pPr algn="ctr"/>
              <a:r>
                <a:rPr lang="de-DE" dirty="0"/>
                <a:t>(N)-ICI</a:t>
              </a:r>
            </a:p>
          </p:txBody>
        </p:sp>
        <p:cxnSp>
          <p:nvCxnSpPr>
            <p:cNvPr id="51" name="Gerade Verbindung mit Pfeil 50"/>
            <p:cNvCxnSpPr/>
            <p:nvPr/>
          </p:nvCxnSpPr>
          <p:spPr>
            <a:xfrm>
              <a:off x="3819870" y="2279917"/>
              <a:ext cx="0" cy="795600"/>
            </a:xfrm>
            <a:prstGeom prst="straightConnector1">
              <a:avLst/>
            </a:prstGeom>
            <a:ln w="19050" cmpd="sng">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2" name="Textfeld 51"/>
            <p:cNvSpPr txBox="1"/>
            <p:nvPr/>
          </p:nvSpPr>
          <p:spPr>
            <a:xfrm>
              <a:off x="3819870" y="2479609"/>
              <a:ext cx="1979164" cy="369332"/>
            </a:xfrm>
            <a:prstGeom prst="rect">
              <a:avLst/>
            </a:prstGeom>
            <a:noFill/>
          </p:spPr>
          <p:txBody>
            <a:bodyPr wrap="square" rtlCol="0">
              <a:spAutoFit/>
            </a:bodyPr>
            <a:lstStyle/>
            <a:p>
              <a:pPr algn="ctr"/>
              <a:r>
                <a:rPr lang="de-DE" dirty="0"/>
                <a:t>(N)-ID</a:t>
              </a:r>
            </a:p>
          </p:txBody>
        </p:sp>
      </p:grpSp>
      <p:grpSp>
        <p:nvGrpSpPr>
          <p:cNvPr id="53" name="Gruppierung 52"/>
          <p:cNvGrpSpPr/>
          <p:nvPr/>
        </p:nvGrpSpPr>
        <p:grpSpPr>
          <a:xfrm>
            <a:off x="2790856" y="2285677"/>
            <a:ext cx="3085091" cy="816459"/>
            <a:chOff x="2713944" y="2259058"/>
            <a:chExt cx="3085091" cy="816459"/>
          </a:xfrm>
        </p:grpSpPr>
        <p:sp>
          <p:nvSpPr>
            <p:cNvPr id="54" name="Abgerundetes Rechteck 53"/>
            <p:cNvSpPr/>
            <p:nvPr/>
          </p:nvSpPr>
          <p:spPr>
            <a:xfrm>
              <a:off x="2715974" y="2259058"/>
              <a:ext cx="3083061" cy="796299"/>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5" name="Textfeld 54"/>
            <p:cNvSpPr txBox="1"/>
            <p:nvPr/>
          </p:nvSpPr>
          <p:spPr>
            <a:xfrm>
              <a:off x="2713944" y="2479609"/>
              <a:ext cx="1105925" cy="369332"/>
            </a:xfrm>
            <a:prstGeom prst="rect">
              <a:avLst/>
            </a:prstGeom>
            <a:noFill/>
          </p:spPr>
          <p:txBody>
            <a:bodyPr wrap="square" rtlCol="0">
              <a:spAutoFit/>
            </a:bodyPr>
            <a:lstStyle/>
            <a:p>
              <a:pPr algn="ctr"/>
              <a:r>
                <a:rPr lang="de-DE" dirty="0"/>
                <a:t>(N)-ICI</a:t>
              </a:r>
            </a:p>
          </p:txBody>
        </p:sp>
        <p:cxnSp>
          <p:nvCxnSpPr>
            <p:cNvPr id="56" name="Gerade Verbindung mit Pfeil 55"/>
            <p:cNvCxnSpPr/>
            <p:nvPr/>
          </p:nvCxnSpPr>
          <p:spPr>
            <a:xfrm>
              <a:off x="3819870" y="2279917"/>
              <a:ext cx="0" cy="795600"/>
            </a:xfrm>
            <a:prstGeom prst="straightConnector1">
              <a:avLst/>
            </a:prstGeom>
            <a:ln w="19050" cmpd="sng">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7" name="Textfeld 56"/>
            <p:cNvSpPr txBox="1"/>
            <p:nvPr/>
          </p:nvSpPr>
          <p:spPr>
            <a:xfrm>
              <a:off x="3819870" y="2479609"/>
              <a:ext cx="1979164" cy="369332"/>
            </a:xfrm>
            <a:prstGeom prst="rect">
              <a:avLst/>
            </a:prstGeom>
            <a:noFill/>
          </p:spPr>
          <p:txBody>
            <a:bodyPr wrap="square" rtlCol="0">
              <a:spAutoFit/>
            </a:bodyPr>
            <a:lstStyle/>
            <a:p>
              <a:pPr algn="ctr"/>
              <a:r>
                <a:rPr lang="de-DE" dirty="0"/>
                <a:t>(N)-ID</a:t>
              </a:r>
            </a:p>
          </p:txBody>
        </p:sp>
      </p:grpSp>
      <p:sp>
        <p:nvSpPr>
          <p:cNvPr id="58" name="Abgerundetes Rechteck 57"/>
          <p:cNvSpPr/>
          <p:nvPr/>
        </p:nvSpPr>
        <p:spPr>
          <a:xfrm>
            <a:off x="2790856" y="2285677"/>
            <a:ext cx="3083061" cy="796299"/>
          </a:xfrm>
          <a:prstGeom prst="roundRect">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47" name="Gruppierung 46"/>
          <p:cNvGrpSpPr/>
          <p:nvPr/>
        </p:nvGrpSpPr>
        <p:grpSpPr>
          <a:xfrm>
            <a:off x="2730382" y="2345632"/>
            <a:ext cx="3104340" cy="816459"/>
            <a:chOff x="2713944" y="2259058"/>
            <a:chExt cx="3104340" cy="816459"/>
          </a:xfrm>
        </p:grpSpPr>
        <p:sp>
          <p:nvSpPr>
            <p:cNvPr id="14" name="Abgerundetes Rechteck 13"/>
            <p:cNvSpPr/>
            <p:nvPr/>
          </p:nvSpPr>
          <p:spPr>
            <a:xfrm>
              <a:off x="2715974" y="2259058"/>
              <a:ext cx="3083061" cy="796299"/>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0" name="Textfeld 39"/>
            <p:cNvSpPr txBox="1"/>
            <p:nvPr/>
          </p:nvSpPr>
          <p:spPr>
            <a:xfrm>
              <a:off x="2713944" y="2479609"/>
              <a:ext cx="1105925" cy="338554"/>
            </a:xfrm>
            <a:prstGeom prst="rect">
              <a:avLst/>
            </a:prstGeom>
            <a:noFill/>
          </p:spPr>
          <p:txBody>
            <a:bodyPr wrap="square" rtlCol="0">
              <a:spAutoFit/>
            </a:bodyPr>
            <a:lstStyle/>
            <a:p>
              <a:pPr algn="ctr"/>
              <a:r>
                <a:rPr lang="de-DE" sz="1600" dirty="0"/>
                <a:t>(N)-ICI</a:t>
              </a:r>
            </a:p>
          </p:txBody>
        </p:sp>
        <p:cxnSp>
          <p:nvCxnSpPr>
            <p:cNvPr id="41" name="Gerade Verbindung mit Pfeil 40"/>
            <p:cNvCxnSpPr/>
            <p:nvPr/>
          </p:nvCxnSpPr>
          <p:spPr>
            <a:xfrm>
              <a:off x="3819870" y="2279917"/>
              <a:ext cx="0" cy="795600"/>
            </a:xfrm>
            <a:prstGeom prst="straightConnector1">
              <a:avLst/>
            </a:prstGeom>
            <a:ln w="19050" cmpd="sng">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3" name="Textfeld 42"/>
            <p:cNvSpPr txBox="1"/>
            <p:nvPr/>
          </p:nvSpPr>
          <p:spPr>
            <a:xfrm>
              <a:off x="3839120" y="2479609"/>
              <a:ext cx="1979164" cy="338554"/>
            </a:xfrm>
            <a:prstGeom prst="rect">
              <a:avLst/>
            </a:prstGeom>
            <a:noFill/>
          </p:spPr>
          <p:txBody>
            <a:bodyPr wrap="square" rtlCol="0">
              <a:spAutoFit/>
            </a:bodyPr>
            <a:lstStyle/>
            <a:p>
              <a:pPr algn="ctr"/>
              <a:r>
                <a:rPr lang="de-DE" sz="1600" dirty="0"/>
                <a:t>(N)-ID</a:t>
              </a:r>
            </a:p>
          </p:txBody>
        </p:sp>
      </p:grpSp>
      <p:cxnSp>
        <p:nvCxnSpPr>
          <p:cNvPr id="59" name="Gerade Verbindung mit Pfeil 58"/>
          <p:cNvCxnSpPr/>
          <p:nvPr/>
        </p:nvCxnSpPr>
        <p:spPr>
          <a:xfrm>
            <a:off x="4016927" y="1683304"/>
            <a:ext cx="0" cy="239363"/>
          </a:xfrm>
          <a:prstGeom prst="straightConnector1">
            <a:avLst/>
          </a:prstGeom>
          <a:ln w="19050"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1" name="Gerade Verbindung mit Pfeil 60"/>
          <p:cNvCxnSpPr/>
          <p:nvPr/>
        </p:nvCxnSpPr>
        <p:spPr>
          <a:xfrm flipH="1">
            <a:off x="3618446" y="2046418"/>
            <a:ext cx="368722" cy="299214"/>
          </a:xfrm>
          <a:prstGeom prst="straightConnector1">
            <a:avLst/>
          </a:prstGeom>
          <a:ln w="19050" cmpd="sng">
            <a:solidFill>
              <a:schemeClr val="bg1">
                <a:lumMod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5" name="Gerade Verbindung mit Pfeil 64"/>
          <p:cNvCxnSpPr/>
          <p:nvPr/>
        </p:nvCxnSpPr>
        <p:spPr>
          <a:xfrm>
            <a:off x="4016927" y="1683304"/>
            <a:ext cx="0" cy="239363"/>
          </a:xfrm>
          <a:prstGeom prst="straightConnector1">
            <a:avLst/>
          </a:prstGeom>
          <a:ln w="19050" cmpd="sng">
            <a:solidFill>
              <a:srgbClr val="29C02E"/>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6" name="Gerade Verbindung mit Pfeil 65"/>
          <p:cNvCxnSpPr/>
          <p:nvPr/>
        </p:nvCxnSpPr>
        <p:spPr>
          <a:xfrm flipH="1">
            <a:off x="3618446" y="2046418"/>
            <a:ext cx="368722" cy="299214"/>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7" name="Gerade Verbindung mit Pfeil 66"/>
          <p:cNvCxnSpPr/>
          <p:nvPr/>
        </p:nvCxnSpPr>
        <p:spPr>
          <a:xfrm flipH="1">
            <a:off x="4432606" y="1683304"/>
            <a:ext cx="0" cy="239363"/>
          </a:xfrm>
          <a:prstGeom prst="straightConnector1">
            <a:avLst/>
          </a:prstGeom>
          <a:ln w="19050"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8" name="Gerade Verbindung mit Pfeil 67"/>
          <p:cNvCxnSpPr/>
          <p:nvPr/>
        </p:nvCxnSpPr>
        <p:spPr>
          <a:xfrm>
            <a:off x="4453471" y="2041159"/>
            <a:ext cx="368722" cy="299214"/>
          </a:xfrm>
          <a:prstGeom prst="straightConnector1">
            <a:avLst/>
          </a:prstGeom>
          <a:ln w="19050" cmpd="sng">
            <a:solidFill>
              <a:schemeClr val="bg1">
                <a:lumMod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9" name="Gerade Verbindung mit Pfeil 68"/>
          <p:cNvCxnSpPr/>
          <p:nvPr/>
        </p:nvCxnSpPr>
        <p:spPr>
          <a:xfrm flipH="1">
            <a:off x="4432606" y="1683304"/>
            <a:ext cx="0" cy="239363"/>
          </a:xfrm>
          <a:prstGeom prst="straightConnector1">
            <a:avLst/>
          </a:prstGeom>
          <a:ln w="19050" cmpd="sng">
            <a:solidFill>
              <a:srgbClr val="29C02E"/>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0" name="Gerade Verbindung mit Pfeil 69"/>
          <p:cNvCxnSpPr/>
          <p:nvPr/>
        </p:nvCxnSpPr>
        <p:spPr>
          <a:xfrm>
            <a:off x="4453471" y="2041159"/>
            <a:ext cx="368722" cy="299214"/>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71" name="Rechteck 70"/>
          <p:cNvSpPr/>
          <p:nvPr/>
        </p:nvSpPr>
        <p:spPr>
          <a:xfrm>
            <a:off x="3840028" y="2344657"/>
            <a:ext cx="1959006" cy="795600"/>
          </a:xfrm>
          <a:prstGeom prst="rect">
            <a:avLst/>
          </a:prstGeom>
          <a:noFill/>
          <a:ln w="12700" cmpd="sng">
            <a:solidFill>
              <a:srgbClr val="E46C0A"/>
            </a:solidFill>
            <a:prstDash val="sysDash"/>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cxnSp>
        <p:nvCxnSpPr>
          <p:cNvPr id="72" name="Gerade Verbindung mit Pfeil 71"/>
          <p:cNvCxnSpPr>
            <a:endCxn id="75" idx="1"/>
          </p:cNvCxnSpPr>
          <p:nvPr/>
        </p:nvCxnSpPr>
        <p:spPr>
          <a:xfrm flipV="1">
            <a:off x="5799034" y="2776704"/>
            <a:ext cx="822743" cy="367097"/>
          </a:xfrm>
          <a:prstGeom prst="straightConnector1">
            <a:avLst/>
          </a:prstGeom>
          <a:ln w="19050" cmpd="sng">
            <a:solidFill>
              <a:srgbClr val="E46C0A"/>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75" name="Textfeld 74"/>
          <p:cNvSpPr txBox="1"/>
          <p:nvPr/>
        </p:nvSpPr>
        <p:spPr>
          <a:xfrm>
            <a:off x="6621777" y="2607427"/>
            <a:ext cx="1802196" cy="338554"/>
          </a:xfrm>
          <a:prstGeom prst="rect">
            <a:avLst/>
          </a:prstGeom>
          <a:noFill/>
        </p:spPr>
        <p:txBody>
          <a:bodyPr wrap="none" rtlCol="0">
            <a:spAutoFit/>
          </a:bodyPr>
          <a:lstStyle/>
          <a:p>
            <a:r>
              <a:rPr lang="de-DE" sz="1600" dirty="0">
                <a:solidFill>
                  <a:schemeClr val="accent6">
                    <a:lumMod val="75000"/>
                  </a:schemeClr>
                </a:solidFill>
              </a:rPr>
              <a:t>Zu sendende Daten</a:t>
            </a:r>
          </a:p>
        </p:txBody>
      </p:sp>
      <p:cxnSp>
        <p:nvCxnSpPr>
          <p:cNvPr id="85" name="Gerade Verbindung mit Pfeil 84"/>
          <p:cNvCxnSpPr/>
          <p:nvPr/>
        </p:nvCxnSpPr>
        <p:spPr>
          <a:xfrm flipH="1">
            <a:off x="4947843" y="3143801"/>
            <a:ext cx="0" cy="239363"/>
          </a:xfrm>
          <a:prstGeom prst="straightConnector1">
            <a:avLst/>
          </a:prstGeom>
          <a:ln w="19050" cmpd="sng">
            <a:solidFill>
              <a:schemeClr val="bg1">
                <a:lumMod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86" name="Gerade Verbindung mit Pfeil 85"/>
          <p:cNvCxnSpPr/>
          <p:nvPr/>
        </p:nvCxnSpPr>
        <p:spPr>
          <a:xfrm flipH="1">
            <a:off x="4947843" y="3143801"/>
            <a:ext cx="0" cy="239363"/>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grpSp>
        <p:nvGrpSpPr>
          <p:cNvPr id="94" name="Gruppierung 93"/>
          <p:cNvGrpSpPr/>
          <p:nvPr/>
        </p:nvGrpSpPr>
        <p:grpSpPr>
          <a:xfrm>
            <a:off x="2715973" y="4669322"/>
            <a:ext cx="3083061" cy="796299"/>
            <a:chOff x="2715973" y="4669322"/>
            <a:chExt cx="3083061" cy="796299"/>
          </a:xfrm>
        </p:grpSpPr>
        <p:sp>
          <p:nvSpPr>
            <p:cNvPr id="21" name="Abgerundetes Rechteck 20"/>
            <p:cNvSpPr/>
            <p:nvPr/>
          </p:nvSpPr>
          <p:spPr>
            <a:xfrm>
              <a:off x="2715973" y="4669322"/>
              <a:ext cx="3083061" cy="796299"/>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87" name="Gerade Verbindung mit Pfeil 86"/>
            <p:cNvCxnSpPr/>
            <p:nvPr/>
          </p:nvCxnSpPr>
          <p:spPr>
            <a:xfrm>
              <a:off x="3820024" y="4669322"/>
              <a:ext cx="0" cy="795600"/>
            </a:xfrm>
            <a:prstGeom prst="straightConnector1">
              <a:avLst/>
            </a:prstGeom>
            <a:ln w="19050" cmpd="sng">
              <a:solidFill>
                <a:schemeClr val="bg1">
                  <a:lumMod val="50000"/>
                </a:schemeClr>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grpSp>
      <p:cxnSp>
        <p:nvCxnSpPr>
          <p:cNvPr id="88" name="Gerade Verbindung mit Pfeil 87"/>
          <p:cNvCxnSpPr/>
          <p:nvPr/>
        </p:nvCxnSpPr>
        <p:spPr>
          <a:xfrm>
            <a:off x="5058270" y="4175411"/>
            <a:ext cx="0" cy="493911"/>
          </a:xfrm>
          <a:prstGeom prst="straightConnector1">
            <a:avLst/>
          </a:prstGeom>
          <a:ln w="19050" cmpd="sng">
            <a:solidFill>
              <a:schemeClr val="bg1">
                <a:lumMod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89" name="Gerade Verbindung mit Pfeil 88"/>
          <p:cNvCxnSpPr/>
          <p:nvPr/>
        </p:nvCxnSpPr>
        <p:spPr>
          <a:xfrm>
            <a:off x="5058270" y="4175411"/>
            <a:ext cx="0" cy="493911"/>
          </a:xfrm>
          <a:prstGeom prst="straightConnector1">
            <a:avLst/>
          </a:prstGeom>
          <a:ln w="19050" cmpd="sng">
            <a:solidFill>
              <a:srgbClr val="FF0000"/>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92" name="Gerade Verbindung mit Pfeil 91"/>
          <p:cNvCxnSpPr/>
          <p:nvPr/>
        </p:nvCxnSpPr>
        <p:spPr>
          <a:xfrm>
            <a:off x="3174750" y="4175411"/>
            <a:ext cx="0" cy="493911"/>
          </a:xfrm>
          <a:prstGeom prst="straightConnector1">
            <a:avLst/>
          </a:prstGeom>
          <a:ln w="19050" cmpd="sng">
            <a:solidFill>
              <a:schemeClr val="bg1">
                <a:lumMod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93" name="Gerade Verbindung mit Pfeil 92"/>
          <p:cNvCxnSpPr/>
          <p:nvPr/>
        </p:nvCxnSpPr>
        <p:spPr>
          <a:xfrm>
            <a:off x="3174750" y="4175411"/>
            <a:ext cx="0" cy="493911"/>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95" name="Textfeld 94"/>
          <p:cNvSpPr txBox="1"/>
          <p:nvPr/>
        </p:nvSpPr>
        <p:spPr>
          <a:xfrm>
            <a:off x="2715973" y="4876512"/>
            <a:ext cx="1103897" cy="338554"/>
          </a:xfrm>
          <a:prstGeom prst="rect">
            <a:avLst/>
          </a:prstGeom>
          <a:noFill/>
        </p:spPr>
        <p:txBody>
          <a:bodyPr wrap="square" rtlCol="0">
            <a:spAutoFit/>
          </a:bodyPr>
          <a:lstStyle/>
          <a:p>
            <a:pPr algn="ctr"/>
            <a:r>
              <a:rPr lang="de-DE" sz="1600" dirty="0"/>
              <a:t>(N)-PCI</a:t>
            </a:r>
          </a:p>
        </p:txBody>
      </p:sp>
      <p:sp>
        <p:nvSpPr>
          <p:cNvPr id="96" name="Textfeld 95"/>
          <p:cNvSpPr txBox="1"/>
          <p:nvPr/>
        </p:nvSpPr>
        <p:spPr>
          <a:xfrm>
            <a:off x="3820024" y="4876512"/>
            <a:ext cx="762248" cy="338554"/>
          </a:xfrm>
          <a:prstGeom prst="rect">
            <a:avLst/>
          </a:prstGeom>
          <a:noFill/>
        </p:spPr>
        <p:txBody>
          <a:bodyPr wrap="none" rtlCol="0">
            <a:spAutoFit/>
          </a:bodyPr>
          <a:lstStyle/>
          <a:p>
            <a:r>
              <a:rPr lang="de-DE" sz="1600" dirty="0">
                <a:solidFill>
                  <a:srgbClr val="FF0000"/>
                </a:solidFill>
              </a:rPr>
              <a:t>(N)-UD</a:t>
            </a:r>
          </a:p>
        </p:txBody>
      </p:sp>
      <p:sp>
        <p:nvSpPr>
          <p:cNvPr id="108" name="Textfeld 107"/>
          <p:cNvSpPr txBox="1"/>
          <p:nvPr/>
        </p:nvSpPr>
        <p:spPr>
          <a:xfrm>
            <a:off x="6702408" y="4782449"/>
            <a:ext cx="2416431" cy="584775"/>
          </a:xfrm>
          <a:prstGeom prst="rect">
            <a:avLst/>
          </a:prstGeom>
          <a:noFill/>
        </p:spPr>
        <p:txBody>
          <a:bodyPr wrap="none" rtlCol="0">
            <a:spAutoFit/>
          </a:bodyPr>
          <a:lstStyle/>
          <a:p>
            <a:r>
              <a:rPr lang="de-DE" sz="1600" dirty="0">
                <a:solidFill>
                  <a:srgbClr val="00B050"/>
                </a:solidFill>
              </a:rPr>
              <a:t>Dateneinheit der Schicht N</a:t>
            </a:r>
          </a:p>
          <a:p>
            <a:r>
              <a:rPr lang="de-DE" sz="1600" dirty="0">
                <a:solidFill>
                  <a:srgbClr val="00B050"/>
                </a:solidFill>
              </a:rPr>
              <a:t>= (N)-PDU</a:t>
            </a:r>
          </a:p>
        </p:txBody>
      </p:sp>
      <p:grpSp>
        <p:nvGrpSpPr>
          <p:cNvPr id="111" name="Gruppierung 110"/>
          <p:cNvGrpSpPr/>
          <p:nvPr/>
        </p:nvGrpSpPr>
        <p:grpSpPr>
          <a:xfrm>
            <a:off x="3534795" y="5534570"/>
            <a:ext cx="1249772" cy="279138"/>
            <a:chOff x="3608214" y="1774024"/>
            <a:chExt cx="1249772" cy="279138"/>
          </a:xfrm>
        </p:grpSpPr>
        <p:sp>
          <p:nvSpPr>
            <p:cNvPr id="112" name="Oval 111"/>
            <p:cNvSpPr/>
            <p:nvPr/>
          </p:nvSpPr>
          <p:spPr>
            <a:xfrm>
              <a:off x="3608214" y="1774024"/>
              <a:ext cx="1249772" cy="272159"/>
            </a:xfrm>
            <a:prstGeom prst="ellipse">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13" name="Gerade Verbindung mit Pfeil 112"/>
            <p:cNvCxnSpPr/>
            <p:nvPr/>
          </p:nvCxnSpPr>
          <p:spPr>
            <a:xfrm>
              <a:off x="4240313" y="1779562"/>
              <a:ext cx="0" cy="273600"/>
            </a:xfrm>
            <a:prstGeom prst="straightConnector1">
              <a:avLst/>
            </a:prstGeom>
            <a:ln w="19050" cmpd="sng">
              <a:solidFill>
                <a:schemeClr val="bg1">
                  <a:lumMod val="50000"/>
                </a:schemeClr>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grpSp>
      <p:sp>
        <p:nvSpPr>
          <p:cNvPr id="77" name="Rechteck 76">
            <a:extLst>
              <a:ext uri="{FF2B5EF4-FFF2-40B4-BE49-F238E27FC236}">
                <a16:creationId xmlns:a16="http://schemas.microsoft.com/office/drawing/2014/main" id="{F373A6DC-6002-4E26-BCCA-80FF307EF1D9}"/>
              </a:ext>
            </a:extLst>
          </p:cNvPr>
          <p:cNvSpPr/>
          <p:nvPr/>
        </p:nvSpPr>
        <p:spPr>
          <a:xfrm>
            <a:off x="2706212" y="4668623"/>
            <a:ext cx="3092821" cy="795600"/>
          </a:xfrm>
          <a:prstGeom prst="rect">
            <a:avLst/>
          </a:prstGeom>
          <a:noFill/>
          <a:ln w="25400" cmpd="sng">
            <a:solidFill>
              <a:srgbClr val="29C02E"/>
            </a:solidFill>
            <a:prstDash val="sysDash"/>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spTree>
    <p:extLst>
      <p:ext uri="{BB962C8B-B14F-4D97-AF65-F5344CB8AC3E}">
        <p14:creationId xmlns:p14="http://schemas.microsoft.com/office/powerpoint/2010/main" val="5416550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a:t>OSI Layer 1</a:t>
            </a:r>
          </a:p>
        </p:txBody>
      </p:sp>
      <p:sp>
        <p:nvSpPr>
          <p:cNvPr id="8" name="Inhaltsplatzhalter 7"/>
          <p:cNvSpPr>
            <a:spLocks noGrp="1"/>
          </p:cNvSpPr>
          <p:nvPr>
            <p:ph idx="1"/>
          </p:nvPr>
        </p:nvSpPr>
        <p:spPr/>
        <p:txBody>
          <a:bodyPr>
            <a:normAutofit fontScale="77500" lnSpcReduction="20000"/>
          </a:bodyPr>
          <a:lstStyle/>
          <a:p>
            <a:pPr marL="0" indent="0">
              <a:lnSpc>
                <a:spcPct val="120000"/>
              </a:lnSpc>
              <a:buNone/>
            </a:pPr>
            <a:r>
              <a:rPr lang="de-DE" b="1" dirty="0"/>
              <a:t>Entspricht Modendispersion der Dämpfung auf</a:t>
            </a:r>
            <a:br>
              <a:rPr lang="de-DE" b="1" dirty="0"/>
            </a:br>
            <a:r>
              <a:rPr lang="de-DE" b="1" dirty="0"/>
              <a:t>elektrischen Leitern?</a:t>
            </a:r>
          </a:p>
          <a:p>
            <a:pPr marL="0" indent="0">
              <a:lnSpc>
                <a:spcPct val="120000"/>
              </a:lnSpc>
              <a:buNone/>
            </a:pPr>
            <a:r>
              <a:rPr lang="de-DE" dirty="0"/>
              <a:t>A: 	Fast: Modendispersion ist </a:t>
            </a:r>
            <a:r>
              <a:rPr lang="de-DE" i="1" dirty="0"/>
              <a:t>eine Ursache</a:t>
            </a:r>
            <a:r>
              <a:rPr lang="de-DE" dirty="0"/>
              <a:t> von Dämpfung.</a:t>
            </a:r>
            <a:br>
              <a:rPr lang="de-DE" dirty="0"/>
            </a:br>
            <a:r>
              <a:rPr lang="de-DE" dirty="0"/>
              <a:t>	Dämpfung heißt allgemein:</a:t>
            </a:r>
            <a:br>
              <a:rPr lang="de-DE" dirty="0"/>
            </a:br>
            <a:br>
              <a:rPr lang="de-DE" dirty="0"/>
            </a:br>
            <a:r>
              <a:rPr lang="de-DE" dirty="0"/>
              <a:t>	</a:t>
            </a:r>
            <a:r>
              <a:rPr lang="de-DE" dirty="0">
                <a:latin typeface="Times New Roman" panose="02020603050405020304" pitchFamily="18" charset="0"/>
                <a:cs typeface="Times New Roman" panose="02020603050405020304" pitchFamily="18" charset="0"/>
              </a:rPr>
              <a:t>(Signalenergie Eingang) &lt; (Signalenergie Ausgang)</a:t>
            </a:r>
            <a:br>
              <a:rPr lang="de-DE" dirty="0"/>
            </a:br>
            <a:br>
              <a:rPr lang="de-DE" dirty="0"/>
            </a:br>
            <a:r>
              <a:rPr lang="de-DE" dirty="0"/>
              <a:t>	Rauschen ändert z.B. nichts an Signalenergie, also nicht </a:t>
            </a:r>
            <a:br>
              <a:rPr lang="de-DE" dirty="0"/>
            </a:br>
            <a:r>
              <a:rPr lang="de-DE" dirty="0"/>
              <a:t>	verwechseln mit S/N.</a:t>
            </a:r>
          </a:p>
          <a:p>
            <a:pPr marL="0" indent="0">
              <a:lnSpc>
                <a:spcPct val="120000"/>
              </a:lnSpc>
              <a:buNone/>
            </a:pPr>
            <a:r>
              <a:rPr lang="de-DE" dirty="0"/>
              <a:t>	Ursache bei elektr. Leitern: 	u.a. Impedanz</a:t>
            </a:r>
            <a:br>
              <a:rPr lang="de-DE" dirty="0"/>
            </a:br>
            <a:r>
              <a:rPr lang="de-DE" dirty="0"/>
              <a:t>	Ursache bei Lichtwellenleitern: 	u.a. Modendispersion</a:t>
            </a:r>
          </a:p>
        </p:txBody>
      </p:sp>
      <p:sp>
        <p:nvSpPr>
          <p:cNvPr id="3" name="Fußzeilenplatzhalter 2"/>
          <p:cNvSpPr>
            <a:spLocks noGrp="1"/>
          </p:cNvSpPr>
          <p:nvPr>
            <p:ph type="ftr" sz="quarter" idx="11"/>
          </p:nvPr>
        </p:nvSpPr>
        <p:spPr/>
        <p:txBody>
          <a:bodyPr/>
          <a:lstStyle/>
          <a:p>
            <a:r>
              <a:rPr lang="de-DE" dirty="0"/>
              <a:t>Rechnernetze und verteilte Systeme                (Prof. Dr. D. Kranzlmüller)</a:t>
            </a:r>
          </a:p>
        </p:txBody>
      </p:sp>
      <p:sp>
        <p:nvSpPr>
          <p:cNvPr id="2" name="Slide Number Placeholder 1"/>
          <p:cNvSpPr>
            <a:spLocks noGrp="1"/>
          </p:cNvSpPr>
          <p:nvPr>
            <p:ph type="sldNum" sz="quarter" idx="12"/>
          </p:nvPr>
        </p:nvSpPr>
        <p:spPr/>
        <p:txBody>
          <a:bodyPr/>
          <a:lstStyle/>
          <a:p>
            <a:fld id="{62E63B0E-122E-4112-8AEA-022338C1FEFA}" type="slidenum">
              <a:rPr lang="de-DE" smtClean="0"/>
              <a:t>80</a:t>
            </a:fld>
            <a:endParaRPr lang="de-DE"/>
          </a:p>
        </p:txBody>
      </p:sp>
    </p:spTree>
    <p:extLst>
      <p:ext uri="{BB962C8B-B14F-4D97-AF65-F5344CB8AC3E}">
        <p14:creationId xmlns:p14="http://schemas.microsoft.com/office/powerpoint/2010/main" val="30970874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a:t>Addendum</a:t>
            </a:r>
          </a:p>
        </p:txBody>
      </p:sp>
      <p:sp>
        <p:nvSpPr>
          <p:cNvPr id="8" name="Inhaltsplatzhalter 7"/>
          <p:cNvSpPr>
            <a:spLocks noGrp="1"/>
          </p:cNvSpPr>
          <p:nvPr>
            <p:ph idx="1"/>
          </p:nvPr>
        </p:nvSpPr>
        <p:spPr/>
        <p:txBody>
          <a:bodyPr>
            <a:normAutofit/>
          </a:bodyPr>
          <a:lstStyle/>
          <a:p>
            <a:pPr marL="0" indent="0">
              <a:lnSpc>
                <a:spcPct val="110000"/>
              </a:lnSpc>
              <a:buNone/>
            </a:pPr>
            <a:r>
              <a:rPr lang="de-DE" dirty="0"/>
              <a:t>Persönliche Leseempfehlung der Übungsleitung als Ergänzung zur Vorlesung:</a:t>
            </a:r>
          </a:p>
          <a:p>
            <a:pPr marL="0" indent="0">
              <a:lnSpc>
                <a:spcPct val="110000"/>
              </a:lnSpc>
              <a:buNone/>
            </a:pPr>
            <a:endParaRPr lang="de-DE" dirty="0"/>
          </a:p>
          <a:p>
            <a:pPr marL="0" indent="0">
              <a:lnSpc>
                <a:spcPct val="110000"/>
              </a:lnSpc>
              <a:buNone/>
            </a:pPr>
            <a:r>
              <a:rPr lang="de-DE" i="1" dirty="0"/>
              <a:t>„</a:t>
            </a:r>
            <a:r>
              <a:rPr lang="de-DE" i="1" dirty="0" err="1"/>
              <a:t>Why</a:t>
            </a:r>
            <a:r>
              <a:rPr lang="de-DE" i="1" dirty="0"/>
              <a:t> </a:t>
            </a:r>
            <a:r>
              <a:rPr lang="de-DE" i="1" dirty="0" err="1"/>
              <a:t>the</a:t>
            </a:r>
            <a:r>
              <a:rPr lang="de-DE" i="1" dirty="0"/>
              <a:t> Internet </a:t>
            </a:r>
            <a:r>
              <a:rPr lang="de-DE" i="1" dirty="0" err="1"/>
              <a:t>only</a:t>
            </a:r>
            <a:r>
              <a:rPr lang="de-DE" i="1" dirty="0"/>
              <a:t> just </a:t>
            </a:r>
            <a:r>
              <a:rPr lang="de-DE" i="1" dirty="0" err="1"/>
              <a:t>works</a:t>
            </a:r>
            <a:r>
              <a:rPr lang="de-DE" i="1" dirty="0"/>
              <a:t>“</a:t>
            </a:r>
            <a:br>
              <a:rPr lang="de-DE" dirty="0"/>
            </a:br>
            <a:r>
              <a:rPr lang="de-DE" dirty="0"/>
              <a:t>-- M. </a:t>
            </a:r>
            <a:r>
              <a:rPr lang="de-DE" dirty="0" err="1"/>
              <a:t>Handley</a:t>
            </a:r>
            <a:r>
              <a:rPr lang="de-DE" dirty="0"/>
              <a:t>, ‎2006</a:t>
            </a:r>
          </a:p>
        </p:txBody>
      </p:sp>
      <p:sp>
        <p:nvSpPr>
          <p:cNvPr id="3" name="Fußzeilenplatzhalter 2"/>
          <p:cNvSpPr>
            <a:spLocks noGrp="1"/>
          </p:cNvSpPr>
          <p:nvPr>
            <p:ph type="ftr" sz="quarter" idx="11"/>
          </p:nvPr>
        </p:nvSpPr>
        <p:spPr/>
        <p:txBody>
          <a:bodyPr/>
          <a:lstStyle/>
          <a:p>
            <a:r>
              <a:rPr lang="de-DE" dirty="0"/>
              <a:t>Rechnernetze und verteilte Systeme                (Prof. Dr. D. Kranzlmüller)</a:t>
            </a:r>
          </a:p>
        </p:txBody>
      </p:sp>
      <p:sp>
        <p:nvSpPr>
          <p:cNvPr id="2" name="Slide Number Placeholder 1"/>
          <p:cNvSpPr>
            <a:spLocks noGrp="1"/>
          </p:cNvSpPr>
          <p:nvPr>
            <p:ph type="sldNum" sz="quarter" idx="12"/>
          </p:nvPr>
        </p:nvSpPr>
        <p:spPr/>
        <p:txBody>
          <a:bodyPr/>
          <a:lstStyle/>
          <a:p>
            <a:fld id="{62E63B0E-122E-4112-8AEA-022338C1FEFA}" type="slidenum">
              <a:rPr lang="de-DE" smtClean="0"/>
              <a:t>81</a:t>
            </a:fld>
            <a:endParaRPr lang="de-DE"/>
          </a:p>
        </p:txBody>
      </p:sp>
    </p:spTree>
    <p:extLst>
      <p:ext uri="{BB962C8B-B14F-4D97-AF65-F5344CB8AC3E}">
        <p14:creationId xmlns:p14="http://schemas.microsoft.com/office/powerpoint/2010/main" val="175732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Rechnernetze und verteilte Systeme                (Prof. Dr. D. Kranzlmüller)</a:t>
            </a:r>
          </a:p>
        </p:txBody>
      </p:sp>
      <p:sp>
        <p:nvSpPr>
          <p:cNvPr id="3" name="Foliennummernplatzhalter 2"/>
          <p:cNvSpPr>
            <a:spLocks noGrp="1"/>
          </p:cNvSpPr>
          <p:nvPr>
            <p:ph type="sldNum" sz="quarter" idx="12"/>
          </p:nvPr>
        </p:nvSpPr>
        <p:spPr/>
        <p:txBody>
          <a:bodyPr/>
          <a:lstStyle/>
          <a:p>
            <a:fld id="{62E63B0E-122E-4112-8AEA-022338C1FEFA}" type="slidenum">
              <a:rPr lang="de-DE" smtClean="0"/>
              <a:t>9</a:t>
            </a:fld>
            <a:endParaRPr lang="de-DE"/>
          </a:p>
        </p:txBody>
      </p:sp>
      <p:grpSp>
        <p:nvGrpSpPr>
          <p:cNvPr id="162" name="Gruppierung 161"/>
          <p:cNvGrpSpPr/>
          <p:nvPr/>
        </p:nvGrpSpPr>
        <p:grpSpPr>
          <a:xfrm>
            <a:off x="2184415" y="3279748"/>
            <a:ext cx="2490946" cy="804729"/>
            <a:chOff x="2836066" y="3430152"/>
            <a:chExt cx="2490946" cy="804729"/>
          </a:xfrm>
        </p:grpSpPr>
        <p:sp>
          <p:nvSpPr>
            <p:cNvPr id="80" name="Abgerundetes Rechteck 79"/>
            <p:cNvSpPr/>
            <p:nvPr/>
          </p:nvSpPr>
          <p:spPr>
            <a:xfrm>
              <a:off x="2836066" y="3489421"/>
              <a:ext cx="2458251" cy="711196"/>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solidFill>
                  <a:schemeClr val="tx1"/>
                </a:solidFill>
              </a:endParaRPr>
            </a:p>
          </p:txBody>
        </p:sp>
        <p:sp>
          <p:nvSpPr>
            <p:cNvPr id="82" name="Textfeld 81"/>
            <p:cNvSpPr txBox="1"/>
            <p:nvPr/>
          </p:nvSpPr>
          <p:spPr>
            <a:xfrm>
              <a:off x="4585986" y="3430152"/>
              <a:ext cx="741026" cy="307777"/>
            </a:xfrm>
            <a:prstGeom prst="rect">
              <a:avLst/>
            </a:prstGeom>
            <a:noFill/>
          </p:spPr>
          <p:txBody>
            <a:bodyPr wrap="square" rtlCol="0">
              <a:spAutoFit/>
            </a:bodyPr>
            <a:lstStyle/>
            <a:p>
              <a:pPr algn="r"/>
              <a:r>
                <a:rPr lang="de-DE" sz="1400" dirty="0"/>
                <a:t>(N)-PCI</a:t>
              </a:r>
            </a:p>
          </p:txBody>
        </p:sp>
        <p:sp>
          <p:nvSpPr>
            <p:cNvPr id="98" name="Textfeld 97"/>
            <p:cNvSpPr txBox="1"/>
            <p:nvPr/>
          </p:nvSpPr>
          <p:spPr>
            <a:xfrm>
              <a:off x="2862525" y="3711661"/>
              <a:ext cx="1753154" cy="523220"/>
            </a:xfrm>
            <a:prstGeom prst="rect">
              <a:avLst/>
            </a:prstGeom>
            <a:noFill/>
          </p:spPr>
          <p:txBody>
            <a:bodyPr wrap="none" rtlCol="0">
              <a:spAutoFit/>
            </a:bodyPr>
            <a:lstStyle/>
            <a:p>
              <a:r>
                <a:rPr lang="de-DE" sz="1400" dirty="0"/>
                <a:t>Barcode</a:t>
              </a:r>
            </a:p>
            <a:p>
              <a:r>
                <a:rPr lang="de-DE" sz="1400" dirty="0"/>
                <a:t>(zur Paketverfolgung)</a:t>
              </a:r>
            </a:p>
          </p:txBody>
        </p:sp>
      </p:grpSp>
      <p:sp>
        <p:nvSpPr>
          <p:cNvPr id="7" name="Abgerundetes Rechteck 6"/>
          <p:cNvSpPr/>
          <p:nvPr/>
        </p:nvSpPr>
        <p:spPr>
          <a:xfrm>
            <a:off x="2273884" y="179978"/>
            <a:ext cx="5076913" cy="1859054"/>
          </a:xfrm>
          <a:prstGeom prst="roundRect">
            <a:avLst>
              <a:gd name="adj" fmla="val 11113"/>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solidFill>
                <a:schemeClr val="tx1"/>
              </a:solidFill>
            </a:endParaRPr>
          </a:p>
        </p:txBody>
      </p:sp>
      <p:sp>
        <p:nvSpPr>
          <p:cNvPr id="61" name="Abgerundetes Rechteck 60"/>
          <p:cNvSpPr/>
          <p:nvPr/>
        </p:nvSpPr>
        <p:spPr>
          <a:xfrm>
            <a:off x="4405280" y="447090"/>
            <a:ext cx="2856047" cy="1554701"/>
          </a:xfrm>
          <a:prstGeom prst="roundRect">
            <a:avLst/>
          </a:prstGeom>
          <a:solidFill>
            <a:srgbClr val="FFE6DA"/>
          </a:solidFill>
          <a:ln>
            <a:solidFill>
              <a:schemeClr val="bg1">
                <a:lumMod val="6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solidFill>
                <a:schemeClr val="tx1"/>
              </a:solidFill>
            </a:endParaRPr>
          </a:p>
        </p:txBody>
      </p:sp>
      <p:cxnSp>
        <p:nvCxnSpPr>
          <p:cNvPr id="5" name="Gerade Verbindung mit Pfeil 4"/>
          <p:cNvCxnSpPr/>
          <p:nvPr/>
        </p:nvCxnSpPr>
        <p:spPr>
          <a:xfrm>
            <a:off x="878769" y="2219197"/>
            <a:ext cx="6580768" cy="0"/>
          </a:xfrm>
          <a:prstGeom prst="straightConnector1">
            <a:avLst/>
          </a:prstGeom>
          <a:ln w="19050"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 name="Gerade Verbindung mit Pfeil 5"/>
          <p:cNvCxnSpPr/>
          <p:nvPr/>
        </p:nvCxnSpPr>
        <p:spPr>
          <a:xfrm>
            <a:off x="2147466" y="385892"/>
            <a:ext cx="0" cy="5900304"/>
          </a:xfrm>
          <a:prstGeom prst="straightConnector1">
            <a:avLst/>
          </a:prstGeom>
          <a:ln w="19050"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8" name="Textfeld 7"/>
          <p:cNvSpPr txBox="1"/>
          <p:nvPr/>
        </p:nvSpPr>
        <p:spPr>
          <a:xfrm>
            <a:off x="710481" y="1132853"/>
            <a:ext cx="1293343" cy="338554"/>
          </a:xfrm>
          <a:prstGeom prst="rect">
            <a:avLst/>
          </a:prstGeom>
          <a:noFill/>
        </p:spPr>
        <p:txBody>
          <a:bodyPr wrap="none" rtlCol="0">
            <a:spAutoFit/>
          </a:bodyPr>
          <a:lstStyle/>
          <a:p>
            <a:r>
              <a:rPr lang="de-DE" sz="1600" dirty="0"/>
              <a:t>Schicht (N+1)</a:t>
            </a:r>
          </a:p>
        </p:txBody>
      </p:sp>
      <p:sp>
        <p:nvSpPr>
          <p:cNvPr id="9" name="Textfeld 8"/>
          <p:cNvSpPr txBox="1"/>
          <p:nvPr/>
        </p:nvSpPr>
        <p:spPr>
          <a:xfrm>
            <a:off x="717142" y="3609912"/>
            <a:ext cx="962723" cy="338554"/>
          </a:xfrm>
          <a:prstGeom prst="rect">
            <a:avLst/>
          </a:prstGeom>
          <a:noFill/>
        </p:spPr>
        <p:txBody>
          <a:bodyPr wrap="none" rtlCol="0">
            <a:spAutoFit/>
          </a:bodyPr>
          <a:lstStyle/>
          <a:p>
            <a:r>
              <a:rPr lang="de-DE" sz="1600" dirty="0"/>
              <a:t>Schicht N</a:t>
            </a:r>
          </a:p>
        </p:txBody>
      </p:sp>
      <p:sp>
        <p:nvSpPr>
          <p:cNvPr id="10" name="Textfeld 9"/>
          <p:cNvSpPr txBox="1"/>
          <p:nvPr/>
        </p:nvSpPr>
        <p:spPr>
          <a:xfrm>
            <a:off x="854080" y="5947642"/>
            <a:ext cx="1293343" cy="338554"/>
          </a:xfrm>
          <a:prstGeom prst="rect">
            <a:avLst/>
          </a:prstGeom>
          <a:noFill/>
        </p:spPr>
        <p:txBody>
          <a:bodyPr wrap="none" rtlCol="0">
            <a:spAutoFit/>
          </a:bodyPr>
          <a:lstStyle/>
          <a:p>
            <a:r>
              <a:rPr lang="de-DE" sz="1600" dirty="0"/>
              <a:t>Schicht (N-1)</a:t>
            </a:r>
          </a:p>
        </p:txBody>
      </p:sp>
      <p:cxnSp>
        <p:nvCxnSpPr>
          <p:cNvPr id="11" name="Gerade Verbindung mit Pfeil 10"/>
          <p:cNvCxnSpPr/>
          <p:nvPr/>
        </p:nvCxnSpPr>
        <p:spPr>
          <a:xfrm>
            <a:off x="878769" y="5334910"/>
            <a:ext cx="6580768" cy="0"/>
          </a:xfrm>
          <a:prstGeom prst="straightConnector1">
            <a:avLst/>
          </a:prstGeom>
          <a:ln w="19050"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12" name="Gruppierung 11"/>
          <p:cNvGrpSpPr/>
          <p:nvPr/>
        </p:nvGrpSpPr>
        <p:grpSpPr>
          <a:xfrm>
            <a:off x="3392895" y="2066779"/>
            <a:ext cx="1249772" cy="279138"/>
            <a:chOff x="3608214" y="1774024"/>
            <a:chExt cx="1249772" cy="279138"/>
          </a:xfrm>
        </p:grpSpPr>
        <p:sp>
          <p:nvSpPr>
            <p:cNvPr id="13" name="Oval 12"/>
            <p:cNvSpPr/>
            <p:nvPr/>
          </p:nvSpPr>
          <p:spPr>
            <a:xfrm>
              <a:off x="3608214" y="1774024"/>
              <a:ext cx="1249772" cy="272159"/>
            </a:xfrm>
            <a:prstGeom prst="ellipse">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4" name="Gerade Verbindung mit Pfeil 13"/>
            <p:cNvCxnSpPr/>
            <p:nvPr/>
          </p:nvCxnSpPr>
          <p:spPr>
            <a:xfrm>
              <a:off x="4240313" y="1779562"/>
              <a:ext cx="0" cy="273600"/>
            </a:xfrm>
            <a:prstGeom prst="straightConnector1">
              <a:avLst/>
            </a:prstGeom>
            <a:ln w="19050" cmpd="sng">
              <a:solidFill>
                <a:schemeClr val="bg1">
                  <a:lumMod val="50000"/>
                </a:schemeClr>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grpSp>
      <p:sp>
        <p:nvSpPr>
          <p:cNvPr id="16" name="Oval 15"/>
          <p:cNvSpPr/>
          <p:nvPr/>
        </p:nvSpPr>
        <p:spPr>
          <a:xfrm>
            <a:off x="4278378" y="5200767"/>
            <a:ext cx="1249772" cy="272159"/>
          </a:xfrm>
          <a:prstGeom prst="ellipse">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57" name="Gruppierung 156"/>
          <p:cNvGrpSpPr/>
          <p:nvPr/>
        </p:nvGrpSpPr>
        <p:grpSpPr>
          <a:xfrm>
            <a:off x="2377428" y="608467"/>
            <a:ext cx="1483235" cy="1156327"/>
            <a:chOff x="3029079" y="758871"/>
            <a:chExt cx="1483235" cy="1156327"/>
          </a:xfrm>
        </p:grpSpPr>
        <p:sp>
          <p:nvSpPr>
            <p:cNvPr id="23" name="Abgerundetes Rechteck 22"/>
            <p:cNvSpPr/>
            <p:nvPr/>
          </p:nvSpPr>
          <p:spPr>
            <a:xfrm>
              <a:off x="3029080" y="780345"/>
              <a:ext cx="1483234" cy="1134853"/>
            </a:xfrm>
            <a:prstGeom prst="roundRect">
              <a:avLst/>
            </a:prstGeom>
            <a:solidFill>
              <a:schemeClr val="accent3">
                <a:lumMod val="20000"/>
                <a:lumOff val="80000"/>
              </a:schemeClr>
            </a:solidFill>
            <a:ln>
              <a:solidFill>
                <a:schemeClr val="bg1">
                  <a:lumMod val="6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solidFill>
                  <a:schemeClr val="tx1"/>
                </a:solidFill>
              </a:endParaRPr>
            </a:p>
          </p:txBody>
        </p:sp>
        <p:pic>
          <p:nvPicPr>
            <p:cNvPr id="19" name="Bild 18" descr="mone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2" y="1544712"/>
              <a:ext cx="708383" cy="310559"/>
            </a:xfrm>
            <a:prstGeom prst="rect">
              <a:avLst/>
            </a:prstGeom>
          </p:spPr>
        </p:pic>
        <p:sp>
          <p:nvSpPr>
            <p:cNvPr id="20" name="Textfeld 19"/>
            <p:cNvSpPr txBox="1"/>
            <p:nvPr/>
          </p:nvSpPr>
          <p:spPr>
            <a:xfrm>
              <a:off x="3029079" y="758871"/>
              <a:ext cx="1483234" cy="338554"/>
            </a:xfrm>
            <a:prstGeom prst="rect">
              <a:avLst/>
            </a:prstGeom>
            <a:noFill/>
          </p:spPr>
          <p:txBody>
            <a:bodyPr wrap="square" rtlCol="0">
              <a:spAutoFit/>
            </a:bodyPr>
            <a:lstStyle/>
            <a:p>
              <a:r>
                <a:rPr lang="de-DE" sz="1600" u="sng" dirty="0">
                  <a:solidFill>
                    <a:schemeClr val="accent3">
                      <a:lumMod val="75000"/>
                    </a:schemeClr>
                  </a:solidFill>
                </a:rPr>
                <a:t>Gebühr</a:t>
              </a:r>
            </a:p>
          </p:txBody>
        </p:sp>
        <p:sp>
          <p:nvSpPr>
            <p:cNvPr id="21" name="Textfeld 20"/>
            <p:cNvSpPr txBox="1"/>
            <p:nvPr/>
          </p:nvSpPr>
          <p:spPr>
            <a:xfrm>
              <a:off x="3029079" y="988628"/>
              <a:ext cx="1369185" cy="338554"/>
            </a:xfrm>
            <a:prstGeom prst="rect">
              <a:avLst/>
            </a:prstGeom>
            <a:noFill/>
          </p:spPr>
          <p:txBody>
            <a:bodyPr wrap="none" rtlCol="0">
              <a:spAutoFit/>
            </a:bodyPr>
            <a:lstStyle/>
            <a:p>
              <a:r>
                <a:rPr lang="de-DE" sz="1600" dirty="0"/>
                <a:t>normal = billig</a:t>
              </a:r>
            </a:p>
          </p:txBody>
        </p:sp>
        <p:sp>
          <p:nvSpPr>
            <p:cNvPr id="22" name="Textfeld 21"/>
            <p:cNvSpPr txBox="1"/>
            <p:nvPr/>
          </p:nvSpPr>
          <p:spPr>
            <a:xfrm>
              <a:off x="3047549" y="1234388"/>
              <a:ext cx="1464764" cy="338554"/>
            </a:xfrm>
            <a:prstGeom prst="rect">
              <a:avLst/>
            </a:prstGeom>
            <a:noFill/>
          </p:spPr>
          <p:txBody>
            <a:bodyPr wrap="none" rtlCol="0">
              <a:spAutoFit/>
            </a:bodyPr>
            <a:lstStyle/>
            <a:p>
              <a:r>
                <a:rPr lang="de-DE" sz="1600" dirty="0"/>
                <a:t>express = teuer</a:t>
              </a:r>
            </a:p>
          </p:txBody>
        </p:sp>
      </p:grpSp>
      <p:grpSp>
        <p:nvGrpSpPr>
          <p:cNvPr id="34" name="Gruppierung 33"/>
          <p:cNvGrpSpPr/>
          <p:nvPr/>
        </p:nvGrpSpPr>
        <p:grpSpPr>
          <a:xfrm>
            <a:off x="5062979" y="638408"/>
            <a:ext cx="1117600" cy="1173109"/>
            <a:chOff x="5494867" y="2612490"/>
            <a:chExt cx="1299580" cy="1364128"/>
          </a:xfrm>
        </p:grpSpPr>
        <p:pic>
          <p:nvPicPr>
            <p:cNvPr id="31" name="Bild 30"/>
            <p:cNvPicPr>
              <a:picLocks noChangeAspect="1"/>
            </p:cNvPicPr>
            <p:nvPr/>
          </p:nvPicPr>
          <p:blipFill>
            <a:blip r:embed="rId4"/>
            <a:stretch>
              <a:fillRect/>
            </a:stretch>
          </p:blipFill>
          <p:spPr>
            <a:xfrm>
              <a:off x="5494867" y="2612490"/>
              <a:ext cx="1298650" cy="1364128"/>
            </a:xfrm>
            <a:prstGeom prst="rect">
              <a:avLst/>
            </a:prstGeom>
          </p:spPr>
        </p:pic>
        <p:sp>
          <p:nvSpPr>
            <p:cNvPr id="32" name="Parallelogramm 26"/>
            <p:cNvSpPr/>
            <p:nvPr/>
          </p:nvSpPr>
          <p:spPr>
            <a:xfrm rot="20914721">
              <a:off x="5895897" y="3097162"/>
              <a:ext cx="415950" cy="240589"/>
            </a:xfrm>
            <a:custGeom>
              <a:avLst/>
              <a:gdLst>
                <a:gd name="connsiteX0" fmla="*/ 0 w 413435"/>
                <a:gd name="connsiteY0" fmla="*/ 228141 h 228141"/>
                <a:gd name="connsiteX1" fmla="*/ 43217 w 413435"/>
                <a:gd name="connsiteY1" fmla="*/ 0 h 228141"/>
                <a:gd name="connsiteX2" fmla="*/ 413435 w 413435"/>
                <a:gd name="connsiteY2" fmla="*/ 0 h 228141"/>
                <a:gd name="connsiteX3" fmla="*/ 370218 w 413435"/>
                <a:gd name="connsiteY3" fmla="*/ 228141 h 228141"/>
                <a:gd name="connsiteX4" fmla="*/ 0 w 413435"/>
                <a:gd name="connsiteY4" fmla="*/ 228141 h 228141"/>
                <a:gd name="connsiteX0" fmla="*/ 0 w 415950"/>
                <a:gd name="connsiteY0" fmla="*/ 240589 h 240589"/>
                <a:gd name="connsiteX1" fmla="*/ 43217 w 415950"/>
                <a:gd name="connsiteY1" fmla="*/ 12448 h 240589"/>
                <a:gd name="connsiteX2" fmla="*/ 415950 w 415950"/>
                <a:gd name="connsiteY2" fmla="*/ 0 h 240589"/>
                <a:gd name="connsiteX3" fmla="*/ 370218 w 415950"/>
                <a:gd name="connsiteY3" fmla="*/ 240589 h 240589"/>
                <a:gd name="connsiteX4" fmla="*/ 0 w 415950"/>
                <a:gd name="connsiteY4" fmla="*/ 240589 h 240589"/>
                <a:gd name="connsiteX0" fmla="*/ 0 w 415950"/>
                <a:gd name="connsiteY0" fmla="*/ 240589 h 240589"/>
                <a:gd name="connsiteX1" fmla="*/ 43217 w 415950"/>
                <a:gd name="connsiteY1" fmla="*/ 12448 h 240589"/>
                <a:gd name="connsiteX2" fmla="*/ 415950 w 415950"/>
                <a:gd name="connsiteY2" fmla="*/ 0 h 240589"/>
                <a:gd name="connsiteX3" fmla="*/ 374651 w 415950"/>
                <a:gd name="connsiteY3" fmla="*/ 202615 h 240589"/>
                <a:gd name="connsiteX4" fmla="*/ 0 w 415950"/>
                <a:gd name="connsiteY4" fmla="*/ 240589 h 240589"/>
                <a:gd name="connsiteX0" fmla="*/ 0 w 415950"/>
                <a:gd name="connsiteY0" fmla="*/ 240589 h 240589"/>
                <a:gd name="connsiteX1" fmla="*/ 43217 w 415950"/>
                <a:gd name="connsiteY1" fmla="*/ 12448 h 240589"/>
                <a:gd name="connsiteX2" fmla="*/ 415950 w 415950"/>
                <a:gd name="connsiteY2" fmla="*/ 0 h 240589"/>
                <a:gd name="connsiteX3" fmla="*/ 375248 w 415950"/>
                <a:gd name="connsiteY3" fmla="*/ 215692 h 240589"/>
                <a:gd name="connsiteX4" fmla="*/ 0 w 415950"/>
                <a:gd name="connsiteY4" fmla="*/ 240589 h 240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950" h="240589">
                  <a:moveTo>
                    <a:pt x="0" y="240589"/>
                  </a:moveTo>
                  <a:lnTo>
                    <a:pt x="43217" y="12448"/>
                  </a:lnTo>
                  <a:lnTo>
                    <a:pt x="415950" y="0"/>
                  </a:lnTo>
                  <a:lnTo>
                    <a:pt x="375248" y="215692"/>
                  </a:lnTo>
                  <a:lnTo>
                    <a:pt x="0" y="240589"/>
                  </a:lnTo>
                  <a:close/>
                </a:path>
              </a:pathLst>
            </a:custGeom>
            <a:solidFill>
              <a:srgbClr val="FFFFFF"/>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3" name="Parallelogramm 28"/>
            <p:cNvSpPr/>
            <p:nvPr/>
          </p:nvSpPr>
          <p:spPr>
            <a:xfrm rot="20403086">
              <a:off x="6281304" y="3388443"/>
              <a:ext cx="513143" cy="273131"/>
            </a:xfrm>
            <a:custGeom>
              <a:avLst/>
              <a:gdLst>
                <a:gd name="connsiteX0" fmla="*/ 0 w 525876"/>
                <a:gd name="connsiteY0" fmla="*/ 273131 h 273131"/>
                <a:gd name="connsiteX1" fmla="*/ 95418 w 525876"/>
                <a:gd name="connsiteY1" fmla="*/ 0 h 273131"/>
                <a:gd name="connsiteX2" fmla="*/ 525876 w 525876"/>
                <a:gd name="connsiteY2" fmla="*/ 0 h 273131"/>
                <a:gd name="connsiteX3" fmla="*/ 430458 w 525876"/>
                <a:gd name="connsiteY3" fmla="*/ 273131 h 273131"/>
                <a:gd name="connsiteX4" fmla="*/ 0 w 525876"/>
                <a:gd name="connsiteY4" fmla="*/ 273131 h 273131"/>
                <a:gd name="connsiteX0" fmla="*/ 0 w 510711"/>
                <a:gd name="connsiteY0" fmla="*/ 273131 h 273131"/>
                <a:gd name="connsiteX1" fmla="*/ 95418 w 510711"/>
                <a:gd name="connsiteY1" fmla="*/ 0 h 273131"/>
                <a:gd name="connsiteX2" fmla="*/ 510711 w 510711"/>
                <a:gd name="connsiteY2" fmla="*/ 41783 h 273131"/>
                <a:gd name="connsiteX3" fmla="*/ 430458 w 510711"/>
                <a:gd name="connsiteY3" fmla="*/ 273131 h 273131"/>
                <a:gd name="connsiteX4" fmla="*/ 0 w 510711"/>
                <a:gd name="connsiteY4" fmla="*/ 273131 h 273131"/>
                <a:gd name="connsiteX0" fmla="*/ 0 w 513143"/>
                <a:gd name="connsiteY0" fmla="*/ 273131 h 273131"/>
                <a:gd name="connsiteX1" fmla="*/ 95418 w 513143"/>
                <a:gd name="connsiteY1" fmla="*/ 0 h 273131"/>
                <a:gd name="connsiteX2" fmla="*/ 513143 w 513143"/>
                <a:gd name="connsiteY2" fmla="*/ 25777 h 273131"/>
                <a:gd name="connsiteX3" fmla="*/ 430458 w 513143"/>
                <a:gd name="connsiteY3" fmla="*/ 273131 h 273131"/>
                <a:gd name="connsiteX4" fmla="*/ 0 w 513143"/>
                <a:gd name="connsiteY4" fmla="*/ 273131 h 273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143" h="273131">
                  <a:moveTo>
                    <a:pt x="0" y="273131"/>
                  </a:moveTo>
                  <a:lnTo>
                    <a:pt x="95418" y="0"/>
                  </a:lnTo>
                  <a:lnTo>
                    <a:pt x="513143" y="25777"/>
                  </a:lnTo>
                  <a:lnTo>
                    <a:pt x="430458" y="273131"/>
                  </a:lnTo>
                  <a:lnTo>
                    <a:pt x="0" y="273131"/>
                  </a:lnTo>
                  <a:close/>
                </a:path>
              </a:pathLst>
            </a:custGeom>
            <a:solidFill>
              <a:srgbClr val="FFFFFF"/>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35" name="Textfeld 34"/>
          <p:cNvSpPr txBox="1"/>
          <p:nvPr/>
        </p:nvSpPr>
        <p:spPr>
          <a:xfrm>
            <a:off x="5314404" y="1731255"/>
            <a:ext cx="981621" cy="307777"/>
          </a:xfrm>
          <a:prstGeom prst="rect">
            <a:avLst/>
          </a:prstGeom>
          <a:noFill/>
        </p:spPr>
        <p:txBody>
          <a:bodyPr wrap="none" rtlCol="0">
            <a:spAutoFit/>
          </a:bodyPr>
          <a:lstStyle/>
          <a:p>
            <a:r>
              <a:rPr lang="de-DE" sz="1400" dirty="0">
                <a:solidFill>
                  <a:schemeClr val="accent6">
                    <a:lumMod val="75000"/>
                  </a:schemeClr>
                </a:solidFill>
              </a:rPr>
              <a:t>Empfänger</a:t>
            </a:r>
          </a:p>
        </p:txBody>
      </p:sp>
      <p:sp>
        <p:nvSpPr>
          <p:cNvPr id="36" name="Textfeld 35"/>
          <p:cNvSpPr txBox="1"/>
          <p:nvPr/>
        </p:nvSpPr>
        <p:spPr>
          <a:xfrm>
            <a:off x="4382082" y="484519"/>
            <a:ext cx="889987" cy="307777"/>
          </a:xfrm>
          <a:prstGeom prst="rect">
            <a:avLst/>
          </a:prstGeom>
          <a:noFill/>
        </p:spPr>
        <p:txBody>
          <a:bodyPr wrap="none" rtlCol="0">
            <a:spAutoFit/>
          </a:bodyPr>
          <a:lstStyle/>
          <a:p>
            <a:r>
              <a:rPr lang="de-DE" sz="1400" dirty="0">
                <a:solidFill>
                  <a:schemeClr val="tx2">
                    <a:lumMod val="60000"/>
                    <a:lumOff val="40000"/>
                  </a:schemeClr>
                </a:solidFill>
              </a:rPr>
              <a:t>Absender</a:t>
            </a:r>
          </a:p>
        </p:txBody>
      </p:sp>
      <p:cxnSp>
        <p:nvCxnSpPr>
          <p:cNvPr id="37" name="Gerade Verbindung mit Pfeil 36"/>
          <p:cNvCxnSpPr/>
          <p:nvPr/>
        </p:nvCxnSpPr>
        <p:spPr>
          <a:xfrm flipV="1">
            <a:off x="5592814" y="1608820"/>
            <a:ext cx="189688" cy="202697"/>
          </a:xfrm>
          <a:prstGeom prst="straightConnector1">
            <a:avLst/>
          </a:prstGeom>
          <a:ln w="19050" cmpd="sng">
            <a:solidFill>
              <a:srgbClr val="E46C0A"/>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1" name="Gerade Verbindung mit Pfeil 40"/>
          <p:cNvCxnSpPr>
            <a:stCxn id="36" idx="2"/>
            <a:endCxn id="32" idx="1"/>
          </p:cNvCxnSpPr>
          <p:nvPr/>
        </p:nvCxnSpPr>
        <p:spPr>
          <a:xfrm>
            <a:off x="4827076" y="792296"/>
            <a:ext cx="602382" cy="303514"/>
          </a:xfrm>
          <a:prstGeom prst="straightConnector1">
            <a:avLst/>
          </a:prstGeom>
          <a:ln w="19050" cmpd="sng">
            <a:solidFill>
              <a:schemeClr val="tx2">
                <a:lumMod val="60000"/>
                <a:lumOff val="4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5" name="Gerade Verbindung mit Pfeil 44"/>
          <p:cNvCxnSpPr>
            <a:stCxn id="32" idx="2"/>
          </p:cNvCxnSpPr>
          <p:nvPr/>
        </p:nvCxnSpPr>
        <p:spPr>
          <a:xfrm flipV="1">
            <a:off x="5741531" y="638408"/>
            <a:ext cx="554494" cy="383435"/>
          </a:xfrm>
          <a:prstGeom prst="straightConnector1">
            <a:avLst/>
          </a:prstGeom>
          <a:ln w="19050" cmpd="sng">
            <a:solidFill>
              <a:schemeClr val="tx2">
                <a:lumMod val="60000"/>
                <a:lumOff val="4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8" name="Textfeld 47"/>
          <p:cNvSpPr txBox="1"/>
          <p:nvPr/>
        </p:nvSpPr>
        <p:spPr>
          <a:xfrm>
            <a:off x="6173541" y="385892"/>
            <a:ext cx="878528" cy="307777"/>
          </a:xfrm>
          <a:prstGeom prst="rect">
            <a:avLst/>
          </a:prstGeom>
          <a:noFill/>
        </p:spPr>
        <p:txBody>
          <a:bodyPr wrap="none" rtlCol="0">
            <a:spAutoFit/>
          </a:bodyPr>
          <a:lstStyle/>
          <a:p>
            <a:r>
              <a:rPr lang="de-DE" sz="1400" dirty="0"/>
              <a:t>(N+1)-PCI</a:t>
            </a:r>
          </a:p>
        </p:txBody>
      </p:sp>
      <p:cxnSp>
        <p:nvCxnSpPr>
          <p:cNvPr id="49" name="Gerade Verbindung mit Pfeil 48"/>
          <p:cNvCxnSpPr>
            <a:stCxn id="33" idx="2"/>
          </p:cNvCxnSpPr>
          <p:nvPr/>
        </p:nvCxnSpPr>
        <p:spPr>
          <a:xfrm flipV="1">
            <a:off x="6134835" y="638408"/>
            <a:ext cx="161190" cy="619901"/>
          </a:xfrm>
          <a:prstGeom prst="straightConnector1">
            <a:avLst/>
          </a:prstGeom>
          <a:ln w="19050" cmpd="sng">
            <a:solidFill>
              <a:srgbClr val="E46C0A"/>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3" name="Gerade Verbindung mit Pfeil 52"/>
          <p:cNvCxnSpPr/>
          <p:nvPr/>
        </p:nvCxnSpPr>
        <p:spPr>
          <a:xfrm flipV="1">
            <a:off x="4827076" y="1321331"/>
            <a:ext cx="342405" cy="229757"/>
          </a:xfrm>
          <a:prstGeom prst="straightConnector1">
            <a:avLst/>
          </a:prstGeom>
          <a:ln w="19050" cmpd="sng">
            <a:solidFill>
              <a:srgbClr val="D1AF7B"/>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6" name="Textfeld 55"/>
          <p:cNvSpPr txBox="1"/>
          <p:nvPr/>
        </p:nvSpPr>
        <p:spPr>
          <a:xfrm>
            <a:off x="4469337" y="1433427"/>
            <a:ext cx="818303" cy="307777"/>
          </a:xfrm>
          <a:prstGeom prst="rect">
            <a:avLst/>
          </a:prstGeom>
          <a:noFill/>
        </p:spPr>
        <p:txBody>
          <a:bodyPr wrap="none" rtlCol="0">
            <a:spAutoFit/>
          </a:bodyPr>
          <a:lstStyle/>
          <a:p>
            <a:r>
              <a:rPr lang="de-DE" sz="1400" dirty="0">
                <a:solidFill>
                  <a:srgbClr val="C5995F"/>
                </a:solidFill>
              </a:rPr>
              <a:t>Sendung</a:t>
            </a:r>
          </a:p>
        </p:txBody>
      </p:sp>
      <p:cxnSp>
        <p:nvCxnSpPr>
          <p:cNvPr id="57" name="Gerade Verbindung mit Pfeil 56"/>
          <p:cNvCxnSpPr/>
          <p:nvPr/>
        </p:nvCxnSpPr>
        <p:spPr>
          <a:xfrm flipV="1">
            <a:off x="6036206" y="982777"/>
            <a:ext cx="437582" cy="102960"/>
          </a:xfrm>
          <a:prstGeom prst="straightConnector1">
            <a:avLst/>
          </a:prstGeom>
          <a:ln w="19050" cmpd="sng">
            <a:solidFill>
              <a:srgbClr val="976F44"/>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0" name="Textfeld 59"/>
          <p:cNvSpPr txBox="1"/>
          <p:nvPr/>
        </p:nvSpPr>
        <p:spPr>
          <a:xfrm>
            <a:off x="6380654" y="813434"/>
            <a:ext cx="963212" cy="307777"/>
          </a:xfrm>
          <a:prstGeom prst="rect">
            <a:avLst/>
          </a:prstGeom>
          <a:noFill/>
        </p:spPr>
        <p:txBody>
          <a:bodyPr wrap="none" rtlCol="0">
            <a:spAutoFit/>
          </a:bodyPr>
          <a:lstStyle/>
          <a:p>
            <a:r>
              <a:rPr lang="de-DE" sz="1400" dirty="0"/>
              <a:t>(N+1)-PDU</a:t>
            </a:r>
          </a:p>
        </p:txBody>
      </p:sp>
      <p:grpSp>
        <p:nvGrpSpPr>
          <p:cNvPr id="160" name="Gruppierung 159"/>
          <p:cNvGrpSpPr/>
          <p:nvPr/>
        </p:nvGrpSpPr>
        <p:grpSpPr>
          <a:xfrm>
            <a:off x="2184416" y="2390186"/>
            <a:ext cx="1293149" cy="764300"/>
            <a:chOff x="2836067" y="2540590"/>
            <a:chExt cx="1293149" cy="764300"/>
          </a:xfrm>
        </p:grpSpPr>
        <p:sp>
          <p:nvSpPr>
            <p:cNvPr id="62" name="Abgerundetes Rechteck 61"/>
            <p:cNvSpPr/>
            <p:nvPr/>
          </p:nvSpPr>
          <p:spPr>
            <a:xfrm>
              <a:off x="2836067" y="2593694"/>
              <a:ext cx="1208480" cy="711196"/>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solidFill>
                  <a:schemeClr val="tx1"/>
                </a:solidFill>
              </a:endParaRPr>
            </a:p>
          </p:txBody>
        </p:sp>
        <p:pic>
          <p:nvPicPr>
            <p:cNvPr id="63" name="Bild 62" descr="mone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612" y="2950182"/>
              <a:ext cx="708383" cy="310559"/>
            </a:xfrm>
            <a:prstGeom prst="rect">
              <a:avLst/>
            </a:prstGeom>
          </p:spPr>
        </p:pic>
        <p:sp>
          <p:nvSpPr>
            <p:cNvPr id="64" name="Textfeld 63"/>
            <p:cNvSpPr txBox="1"/>
            <p:nvPr/>
          </p:nvSpPr>
          <p:spPr>
            <a:xfrm>
              <a:off x="3397275" y="2540590"/>
              <a:ext cx="731941" cy="307777"/>
            </a:xfrm>
            <a:prstGeom prst="rect">
              <a:avLst/>
            </a:prstGeom>
            <a:noFill/>
          </p:spPr>
          <p:txBody>
            <a:bodyPr wrap="square" rtlCol="0">
              <a:spAutoFit/>
            </a:bodyPr>
            <a:lstStyle/>
            <a:p>
              <a:pPr algn="ctr"/>
              <a:r>
                <a:rPr lang="de-DE" sz="1400" dirty="0"/>
                <a:t>(N)-ICI</a:t>
              </a:r>
            </a:p>
          </p:txBody>
        </p:sp>
      </p:grpSp>
      <p:grpSp>
        <p:nvGrpSpPr>
          <p:cNvPr id="159" name="Gruppierung 158"/>
          <p:cNvGrpSpPr/>
          <p:nvPr/>
        </p:nvGrpSpPr>
        <p:grpSpPr>
          <a:xfrm>
            <a:off x="5011015" y="2390186"/>
            <a:ext cx="1555910" cy="764300"/>
            <a:chOff x="5662666" y="2540590"/>
            <a:chExt cx="1555910" cy="764300"/>
          </a:xfrm>
        </p:grpSpPr>
        <p:sp>
          <p:nvSpPr>
            <p:cNvPr id="65" name="Abgerundetes Rechteck 64"/>
            <p:cNvSpPr/>
            <p:nvPr/>
          </p:nvSpPr>
          <p:spPr>
            <a:xfrm>
              <a:off x="5662666" y="2593694"/>
              <a:ext cx="1462773" cy="711196"/>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solidFill>
                  <a:schemeClr val="tx1"/>
                </a:solidFill>
              </a:endParaRPr>
            </a:p>
          </p:txBody>
        </p:sp>
        <p:grpSp>
          <p:nvGrpSpPr>
            <p:cNvPr id="66" name="Gruppierung 65"/>
            <p:cNvGrpSpPr/>
            <p:nvPr/>
          </p:nvGrpSpPr>
          <p:grpSpPr>
            <a:xfrm>
              <a:off x="5733435" y="2617567"/>
              <a:ext cx="630678" cy="662002"/>
              <a:chOff x="5494867" y="2612490"/>
              <a:chExt cx="1299580" cy="1364128"/>
            </a:xfrm>
          </p:grpSpPr>
          <p:pic>
            <p:nvPicPr>
              <p:cNvPr id="67" name="Bild 66"/>
              <p:cNvPicPr>
                <a:picLocks noChangeAspect="1"/>
              </p:cNvPicPr>
              <p:nvPr/>
            </p:nvPicPr>
            <p:blipFill>
              <a:blip r:embed="rId4"/>
              <a:stretch>
                <a:fillRect/>
              </a:stretch>
            </p:blipFill>
            <p:spPr>
              <a:xfrm>
                <a:off x="5494867" y="2612490"/>
                <a:ext cx="1298650" cy="1364128"/>
              </a:xfrm>
              <a:prstGeom prst="rect">
                <a:avLst/>
              </a:prstGeom>
            </p:spPr>
          </p:pic>
          <p:sp>
            <p:nvSpPr>
              <p:cNvPr id="68" name="Parallelogramm 26"/>
              <p:cNvSpPr/>
              <p:nvPr/>
            </p:nvSpPr>
            <p:spPr>
              <a:xfrm rot="20914721">
                <a:off x="5895897" y="3097162"/>
                <a:ext cx="415950" cy="240589"/>
              </a:xfrm>
              <a:custGeom>
                <a:avLst/>
                <a:gdLst>
                  <a:gd name="connsiteX0" fmla="*/ 0 w 413435"/>
                  <a:gd name="connsiteY0" fmla="*/ 228141 h 228141"/>
                  <a:gd name="connsiteX1" fmla="*/ 43217 w 413435"/>
                  <a:gd name="connsiteY1" fmla="*/ 0 h 228141"/>
                  <a:gd name="connsiteX2" fmla="*/ 413435 w 413435"/>
                  <a:gd name="connsiteY2" fmla="*/ 0 h 228141"/>
                  <a:gd name="connsiteX3" fmla="*/ 370218 w 413435"/>
                  <a:gd name="connsiteY3" fmla="*/ 228141 h 228141"/>
                  <a:gd name="connsiteX4" fmla="*/ 0 w 413435"/>
                  <a:gd name="connsiteY4" fmla="*/ 228141 h 228141"/>
                  <a:gd name="connsiteX0" fmla="*/ 0 w 415950"/>
                  <a:gd name="connsiteY0" fmla="*/ 240589 h 240589"/>
                  <a:gd name="connsiteX1" fmla="*/ 43217 w 415950"/>
                  <a:gd name="connsiteY1" fmla="*/ 12448 h 240589"/>
                  <a:gd name="connsiteX2" fmla="*/ 415950 w 415950"/>
                  <a:gd name="connsiteY2" fmla="*/ 0 h 240589"/>
                  <a:gd name="connsiteX3" fmla="*/ 370218 w 415950"/>
                  <a:gd name="connsiteY3" fmla="*/ 240589 h 240589"/>
                  <a:gd name="connsiteX4" fmla="*/ 0 w 415950"/>
                  <a:gd name="connsiteY4" fmla="*/ 240589 h 240589"/>
                  <a:gd name="connsiteX0" fmla="*/ 0 w 415950"/>
                  <a:gd name="connsiteY0" fmla="*/ 240589 h 240589"/>
                  <a:gd name="connsiteX1" fmla="*/ 43217 w 415950"/>
                  <a:gd name="connsiteY1" fmla="*/ 12448 h 240589"/>
                  <a:gd name="connsiteX2" fmla="*/ 415950 w 415950"/>
                  <a:gd name="connsiteY2" fmla="*/ 0 h 240589"/>
                  <a:gd name="connsiteX3" fmla="*/ 374651 w 415950"/>
                  <a:gd name="connsiteY3" fmla="*/ 202615 h 240589"/>
                  <a:gd name="connsiteX4" fmla="*/ 0 w 415950"/>
                  <a:gd name="connsiteY4" fmla="*/ 240589 h 240589"/>
                  <a:gd name="connsiteX0" fmla="*/ 0 w 415950"/>
                  <a:gd name="connsiteY0" fmla="*/ 240589 h 240589"/>
                  <a:gd name="connsiteX1" fmla="*/ 43217 w 415950"/>
                  <a:gd name="connsiteY1" fmla="*/ 12448 h 240589"/>
                  <a:gd name="connsiteX2" fmla="*/ 415950 w 415950"/>
                  <a:gd name="connsiteY2" fmla="*/ 0 h 240589"/>
                  <a:gd name="connsiteX3" fmla="*/ 375248 w 415950"/>
                  <a:gd name="connsiteY3" fmla="*/ 215692 h 240589"/>
                  <a:gd name="connsiteX4" fmla="*/ 0 w 415950"/>
                  <a:gd name="connsiteY4" fmla="*/ 240589 h 240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950" h="240589">
                    <a:moveTo>
                      <a:pt x="0" y="240589"/>
                    </a:moveTo>
                    <a:lnTo>
                      <a:pt x="43217" y="12448"/>
                    </a:lnTo>
                    <a:lnTo>
                      <a:pt x="415950" y="0"/>
                    </a:lnTo>
                    <a:lnTo>
                      <a:pt x="375248" y="215692"/>
                    </a:lnTo>
                    <a:lnTo>
                      <a:pt x="0" y="240589"/>
                    </a:lnTo>
                    <a:close/>
                  </a:path>
                </a:pathLst>
              </a:custGeom>
              <a:solidFill>
                <a:srgbClr val="FFFFFF"/>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69" name="Parallelogramm 28"/>
              <p:cNvSpPr/>
              <p:nvPr/>
            </p:nvSpPr>
            <p:spPr>
              <a:xfrm rot="20403086">
                <a:off x="6281304" y="3388443"/>
                <a:ext cx="513143" cy="273131"/>
              </a:xfrm>
              <a:custGeom>
                <a:avLst/>
                <a:gdLst>
                  <a:gd name="connsiteX0" fmla="*/ 0 w 525876"/>
                  <a:gd name="connsiteY0" fmla="*/ 273131 h 273131"/>
                  <a:gd name="connsiteX1" fmla="*/ 95418 w 525876"/>
                  <a:gd name="connsiteY1" fmla="*/ 0 h 273131"/>
                  <a:gd name="connsiteX2" fmla="*/ 525876 w 525876"/>
                  <a:gd name="connsiteY2" fmla="*/ 0 h 273131"/>
                  <a:gd name="connsiteX3" fmla="*/ 430458 w 525876"/>
                  <a:gd name="connsiteY3" fmla="*/ 273131 h 273131"/>
                  <a:gd name="connsiteX4" fmla="*/ 0 w 525876"/>
                  <a:gd name="connsiteY4" fmla="*/ 273131 h 273131"/>
                  <a:gd name="connsiteX0" fmla="*/ 0 w 510711"/>
                  <a:gd name="connsiteY0" fmla="*/ 273131 h 273131"/>
                  <a:gd name="connsiteX1" fmla="*/ 95418 w 510711"/>
                  <a:gd name="connsiteY1" fmla="*/ 0 h 273131"/>
                  <a:gd name="connsiteX2" fmla="*/ 510711 w 510711"/>
                  <a:gd name="connsiteY2" fmla="*/ 41783 h 273131"/>
                  <a:gd name="connsiteX3" fmla="*/ 430458 w 510711"/>
                  <a:gd name="connsiteY3" fmla="*/ 273131 h 273131"/>
                  <a:gd name="connsiteX4" fmla="*/ 0 w 510711"/>
                  <a:gd name="connsiteY4" fmla="*/ 273131 h 273131"/>
                  <a:gd name="connsiteX0" fmla="*/ 0 w 513143"/>
                  <a:gd name="connsiteY0" fmla="*/ 273131 h 273131"/>
                  <a:gd name="connsiteX1" fmla="*/ 95418 w 513143"/>
                  <a:gd name="connsiteY1" fmla="*/ 0 h 273131"/>
                  <a:gd name="connsiteX2" fmla="*/ 513143 w 513143"/>
                  <a:gd name="connsiteY2" fmla="*/ 25777 h 273131"/>
                  <a:gd name="connsiteX3" fmla="*/ 430458 w 513143"/>
                  <a:gd name="connsiteY3" fmla="*/ 273131 h 273131"/>
                  <a:gd name="connsiteX4" fmla="*/ 0 w 513143"/>
                  <a:gd name="connsiteY4" fmla="*/ 273131 h 273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143" h="273131">
                    <a:moveTo>
                      <a:pt x="0" y="273131"/>
                    </a:moveTo>
                    <a:lnTo>
                      <a:pt x="95418" y="0"/>
                    </a:lnTo>
                    <a:lnTo>
                      <a:pt x="513143" y="25777"/>
                    </a:lnTo>
                    <a:lnTo>
                      <a:pt x="430458" y="273131"/>
                    </a:lnTo>
                    <a:lnTo>
                      <a:pt x="0" y="273131"/>
                    </a:lnTo>
                    <a:close/>
                  </a:path>
                </a:pathLst>
              </a:custGeom>
              <a:solidFill>
                <a:srgbClr val="FFFFFF"/>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70" name="Textfeld 69"/>
            <p:cNvSpPr txBox="1"/>
            <p:nvPr/>
          </p:nvSpPr>
          <p:spPr>
            <a:xfrm>
              <a:off x="6527290" y="2540590"/>
              <a:ext cx="691286" cy="307777"/>
            </a:xfrm>
            <a:prstGeom prst="rect">
              <a:avLst/>
            </a:prstGeom>
            <a:noFill/>
          </p:spPr>
          <p:txBody>
            <a:bodyPr wrap="square" rtlCol="0">
              <a:spAutoFit/>
            </a:bodyPr>
            <a:lstStyle/>
            <a:p>
              <a:pPr algn="ctr"/>
              <a:r>
                <a:rPr lang="de-DE" sz="1400" dirty="0"/>
                <a:t>(N)-ID</a:t>
              </a:r>
            </a:p>
          </p:txBody>
        </p:sp>
      </p:grpSp>
      <p:grpSp>
        <p:nvGrpSpPr>
          <p:cNvPr id="161" name="Gruppierung 160"/>
          <p:cNvGrpSpPr/>
          <p:nvPr/>
        </p:nvGrpSpPr>
        <p:grpSpPr>
          <a:xfrm>
            <a:off x="5011015" y="3279748"/>
            <a:ext cx="1513575" cy="770465"/>
            <a:chOff x="5662666" y="3430152"/>
            <a:chExt cx="1513575" cy="770465"/>
          </a:xfrm>
        </p:grpSpPr>
        <p:sp>
          <p:nvSpPr>
            <p:cNvPr id="83" name="Abgerundetes Rechteck 82"/>
            <p:cNvSpPr/>
            <p:nvPr/>
          </p:nvSpPr>
          <p:spPr>
            <a:xfrm>
              <a:off x="5662666" y="3489421"/>
              <a:ext cx="1462773" cy="711196"/>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solidFill>
                  <a:schemeClr val="tx1"/>
                </a:solidFill>
              </a:endParaRPr>
            </a:p>
          </p:txBody>
        </p:sp>
        <p:grpSp>
          <p:nvGrpSpPr>
            <p:cNvPr id="84" name="Gruppierung 83"/>
            <p:cNvGrpSpPr/>
            <p:nvPr/>
          </p:nvGrpSpPr>
          <p:grpSpPr>
            <a:xfrm>
              <a:off x="5733435" y="3513294"/>
              <a:ext cx="630678" cy="662002"/>
              <a:chOff x="5494867" y="2612490"/>
              <a:chExt cx="1299580" cy="1364128"/>
            </a:xfrm>
          </p:grpSpPr>
          <p:pic>
            <p:nvPicPr>
              <p:cNvPr id="85" name="Bild 84"/>
              <p:cNvPicPr>
                <a:picLocks noChangeAspect="1"/>
              </p:cNvPicPr>
              <p:nvPr/>
            </p:nvPicPr>
            <p:blipFill>
              <a:blip r:embed="rId4"/>
              <a:stretch>
                <a:fillRect/>
              </a:stretch>
            </p:blipFill>
            <p:spPr>
              <a:xfrm>
                <a:off x="5494867" y="2612490"/>
                <a:ext cx="1298650" cy="1364128"/>
              </a:xfrm>
              <a:prstGeom prst="rect">
                <a:avLst/>
              </a:prstGeom>
            </p:spPr>
          </p:pic>
          <p:sp>
            <p:nvSpPr>
              <p:cNvPr id="86" name="Parallelogramm 26"/>
              <p:cNvSpPr/>
              <p:nvPr/>
            </p:nvSpPr>
            <p:spPr>
              <a:xfrm rot="20914721">
                <a:off x="5895897" y="3097162"/>
                <a:ext cx="415950" cy="240589"/>
              </a:xfrm>
              <a:custGeom>
                <a:avLst/>
                <a:gdLst>
                  <a:gd name="connsiteX0" fmla="*/ 0 w 413435"/>
                  <a:gd name="connsiteY0" fmla="*/ 228141 h 228141"/>
                  <a:gd name="connsiteX1" fmla="*/ 43217 w 413435"/>
                  <a:gd name="connsiteY1" fmla="*/ 0 h 228141"/>
                  <a:gd name="connsiteX2" fmla="*/ 413435 w 413435"/>
                  <a:gd name="connsiteY2" fmla="*/ 0 h 228141"/>
                  <a:gd name="connsiteX3" fmla="*/ 370218 w 413435"/>
                  <a:gd name="connsiteY3" fmla="*/ 228141 h 228141"/>
                  <a:gd name="connsiteX4" fmla="*/ 0 w 413435"/>
                  <a:gd name="connsiteY4" fmla="*/ 228141 h 228141"/>
                  <a:gd name="connsiteX0" fmla="*/ 0 w 415950"/>
                  <a:gd name="connsiteY0" fmla="*/ 240589 h 240589"/>
                  <a:gd name="connsiteX1" fmla="*/ 43217 w 415950"/>
                  <a:gd name="connsiteY1" fmla="*/ 12448 h 240589"/>
                  <a:gd name="connsiteX2" fmla="*/ 415950 w 415950"/>
                  <a:gd name="connsiteY2" fmla="*/ 0 h 240589"/>
                  <a:gd name="connsiteX3" fmla="*/ 370218 w 415950"/>
                  <a:gd name="connsiteY3" fmla="*/ 240589 h 240589"/>
                  <a:gd name="connsiteX4" fmla="*/ 0 w 415950"/>
                  <a:gd name="connsiteY4" fmla="*/ 240589 h 240589"/>
                  <a:gd name="connsiteX0" fmla="*/ 0 w 415950"/>
                  <a:gd name="connsiteY0" fmla="*/ 240589 h 240589"/>
                  <a:gd name="connsiteX1" fmla="*/ 43217 w 415950"/>
                  <a:gd name="connsiteY1" fmla="*/ 12448 h 240589"/>
                  <a:gd name="connsiteX2" fmla="*/ 415950 w 415950"/>
                  <a:gd name="connsiteY2" fmla="*/ 0 h 240589"/>
                  <a:gd name="connsiteX3" fmla="*/ 374651 w 415950"/>
                  <a:gd name="connsiteY3" fmla="*/ 202615 h 240589"/>
                  <a:gd name="connsiteX4" fmla="*/ 0 w 415950"/>
                  <a:gd name="connsiteY4" fmla="*/ 240589 h 240589"/>
                  <a:gd name="connsiteX0" fmla="*/ 0 w 415950"/>
                  <a:gd name="connsiteY0" fmla="*/ 240589 h 240589"/>
                  <a:gd name="connsiteX1" fmla="*/ 43217 w 415950"/>
                  <a:gd name="connsiteY1" fmla="*/ 12448 h 240589"/>
                  <a:gd name="connsiteX2" fmla="*/ 415950 w 415950"/>
                  <a:gd name="connsiteY2" fmla="*/ 0 h 240589"/>
                  <a:gd name="connsiteX3" fmla="*/ 375248 w 415950"/>
                  <a:gd name="connsiteY3" fmla="*/ 215692 h 240589"/>
                  <a:gd name="connsiteX4" fmla="*/ 0 w 415950"/>
                  <a:gd name="connsiteY4" fmla="*/ 240589 h 240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950" h="240589">
                    <a:moveTo>
                      <a:pt x="0" y="240589"/>
                    </a:moveTo>
                    <a:lnTo>
                      <a:pt x="43217" y="12448"/>
                    </a:lnTo>
                    <a:lnTo>
                      <a:pt x="415950" y="0"/>
                    </a:lnTo>
                    <a:lnTo>
                      <a:pt x="375248" y="215692"/>
                    </a:lnTo>
                    <a:lnTo>
                      <a:pt x="0" y="240589"/>
                    </a:lnTo>
                    <a:close/>
                  </a:path>
                </a:pathLst>
              </a:custGeom>
              <a:solidFill>
                <a:srgbClr val="FFFFFF"/>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87" name="Parallelogramm 28"/>
              <p:cNvSpPr/>
              <p:nvPr/>
            </p:nvSpPr>
            <p:spPr>
              <a:xfrm rot="20403086">
                <a:off x="6281304" y="3388443"/>
                <a:ext cx="513143" cy="273131"/>
              </a:xfrm>
              <a:custGeom>
                <a:avLst/>
                <a:gdLst>
                  <a:gd name="connsiteX0" fmla="*/ 0 w 525876"/>
                  <a:gd name="connsiteY0" fmla="*/ 273131 h 273131"/>
                  <a:gd name="connsiteX1" fmla="*/ 95418 w 525876"/>
                  <a:gd name="connsiteY1" fmla="*/ 0 h 273131"/>
                  <a:gd name="connsiteX2" fmla="*/ 525876 w 525876"/>
                  <a:gd name="connsiteY2" fmla="*/ 0 h 273131"/>
                  <a:gd name="connsiteX3" fmla="*/ 430458 w 525876"/>
                  <a:gd name="connsiteY3" fmla="*/ 273131 h 273131"/>
                  <a:gd name="connsiteX4" fmla="*/ 0 w 525876"/>
                  <a:gd name="connsiteY4" fmla="*/ 273131 h 273131"/>
                  <a:gd name="connsiteX0" fmla="*/ 0 w 510711"/>
                  <a:gd name="connsiteY0" fmla="*/ 273131 h 273131"/>
                  <a:gd name="connsiteX1" fmla="*/ 95418 w 510711"/>
                  <a:gd name="connsiteY1" fmla="*/ 0 h 273131"/>
                  <a:gd name="connsiteX2" fmla="*/ 510711 w 510711"/>
                  <a:gd name="connsiteY2" fmla="*/ 41783 h 273131"/>
                  <a:gd name="connsiteX3" fmla="*/ 430458 w 510711"/>
                  <a:gd name="connsiteY3" fmla="*/ 273131 h 273131"/>
                  <a:gd name="connsiteX4" fmla="*/ 0 w 510711"/>
                  <a:gd name="connsiteY4" fmla="*/ 273131 h 273131"/>
                  <a:gd name="connsiteX0" fmla="*/ 0 w 513143"/>
                  <a:gd name="connsiteY0" fmla="*/ 273131 h 273131"/>
                  <a:gd name="connsiteX1" fmla="*/ 95418 w 513143"/>
                  <a:gd name="connsiteY1" fmla="*/ 0 h 273131"/>
                  <a:gd name="connsiteX2" fmla="*/ 513143 w 513143"/>
                  <a:gd name="connsiteY2" fmla="*/ 25777 h 273131"/>
                  <a:gd name="connsiteX3" fmla="*/ 430458 w 513143"/>
                  <a:gd name="connsiteY3" fmla="*/ 273131 h 273131"/>
                  <a:gd name="connsiteX4" fmla="*/ 0 w 513143"/>
                  <a:gd name="connsiteY4" fmla="*/ 273131 h 273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143" h="273131">
                    <a:moveTo>
                      <a:pt x="0" y="273131"/>
                    </a:moveTo>
                    <a:lnTo>
                      <a:pt x="95418" y="0"/>
                    </a:lnTo>
                    <a:lnTo>
                      <a:pt x="513143" y="25777"/>
                    </a:lnTo>
                    <a:lnTo>
                      <a:pt x="430458" y="273131"/>
                    </a:lnTo>
                    <a:lnTo>
                      <a:pt x="0" y="273131"/>
                    </a:lnTo>
                    <a:close/>
                  </a:path>
                </a:pathLst>
              </a:custGeom>
              <a:solidFill>
                <a:srgbClr val="FFFFFF"/>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88" name="Textfeld 87"/>
            <p:cNvSpPr txBox="1"/>
            <p:nvPr/>
          </p:nvSpPr>
          <p:spPr>
            <a:xfrm>
              <a:off x="6401143" y="3430152"/>
              <a:ext cx="775098" cy="307777"/>
            </a:xfrm>
            <a:prstGeom prst="rect">
              <a:avLst/>
            </a:prstGeom>
            <a:noFill/>
          </p:spPr>
          <p:txBody>
            <a:bodyPr wrap="square" rtlCol="0">
              <a:spAutoFit/>
            </a:bodyPr>
            <a:lstStyle/>
            <a:p>
              <a:pPr algn="ctr"/>
              <a:r>
                <a:rPr lang="de-DE" sz="1400" dirty="0"/>
                <a:t>(N)-SDU</a:t>
              </a:r>
            </a:p>
          </p:txBody>
        </p:sp>
      </p:grpSp>
      <p:grpSp>
        <p:nvGrpSpPr>
          <p:cNvPr id="165" name="Gruppierung 164"/>
          <p:cNvGrpSpPr/>
          <p:nvPr/>
        </p:nvGrpSpPr>
        <p:grpSpPr>
          <a:xfrm>
            <a:off x="4165018" y="4278280"/>
            <a:ext cx="1522042" cy="754140"/>
            <a:chOff x="4816669" y="4428684"/>
            <a:chExt cx="1522042" cy="754140"/>
          </a:xfrm>
        </p:grpSpPr>
        <p:sp>
          <p:nvSpPr>
            <p:cNvPr id="89" name="Abgerundetes Rechteck 88"/>
            <p:cNvSpPr/>
            <p:nvPr/>
          </p:nvSpPr>
          <p:spPr>
            <a:xfrm>
              <a:off x="4816669" y="4471628"/>
              <a:ext cx="1462773" cy="711196"/>
            </a:xfrm>
            <a:prstGeom prst="roundRect">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solidFill>
                  <a:schemeClr val="tx1"/>
                </a:solidFill>
              </a:endParaRPr>
            </a:p>
          </p:txBody>
        </p:sp>
        <p:grpSp>
          <p:nvGrpSpPr>
            <p:cNvPr id="90" name="Gruppierung 89"/>
            <p:cNvGrpSpPr/>
            <p:nvPr/>
          </p:nvGrpSpPr>
          <p:grpSpPr>
            <a:xfrm>
              <a:off x="4887438" y="4495501"/>
              <a:ext cx="630678" cy="662002"/>
              <a:chOff x="5494867" y="2612490"/>
              <a:chExt cx="1299580" cy="1364128"/>
            </a:xfrm>
          </p:grpSpPr>
          <p:pic>
            <p:nvPicPr>
              <p:cNvPr id="91" name="Bild 90"/>
              <p:cNvPicPr>
                <a:picLocks noChangeAspect="1"/>
              </p:cNvPicPr>
              <p:nvPr/>
            </p:nvPicPr>
            <p:blipFill>
              <a:blip r:embed="rId4"/>
              <a:stretch>
                <a:fillRect/>
              </a:stretch>
            </p:blipFill>
            <p:spPr>
              <a:xfrm>
                <a:off x="5494867" y="2612490"/>
                <a:ext cx="1298650" cy="1364128"/>
              </a:xfrm>
              <a:prstGeom prst="rect">
                <a:avLst/>
              </a:prstGeom>
            </p:spPr>
          </p:pic>
          <p:sp>
            <p:nvSpPr>
              <p:cNvPr id="92" name="Parallelogramm 26"/>
              <p:cNvSpPr/>
              <p:nvPr/>
            </p:nvSpPr>
            <p:spPr>
              <a:xfrm rot="20914721">
                <a:off x="5895897" y="3097162"/>
                <a:ext cx="415950" cy="240589"/>
              </a:xfrm>
              <a:custGeom>
                <a:avLst/>
                <a:gdLst>
                  <a:gd name="connsiteX0" fmla="*/ 0 w 413435"/>
                  <a:gd name="connsiteY0" fmla="*/ 228141 h 228141"/>
                  <a:gd name="connsiteX1" fmla="*/ 43217 w 413435"/>
                  <a:gd name="connsiteY1" fmla="*/ 0 h 228141"/>
                  <a:gd name="connsiteX2" fmla="*/ 413435 w 413435"/>
                  <a:gd name="connsiteY2" fmla="*/ 0 h 228141"/>
                  <a:gd name="connsiteX3" fmla="*/ 370218 w 413435"/>
                  <a:gd name="connsiteY3" fmla="*/ 228141 h 228141"/>
                  <a:gd name="connsiteX4" fmla="*/ 0 w 413435"/>
                  <a:gd name="connsiteY4" fmla="*/ 228141 h 228141"/>
                  <a:gd name="connsiteX0" fmla="*/ 0 w 415950"/>
                  <a:gd name="connsiteY0" fmla="*/ 240589 h 240589"/>
                  <a:gd name="connsiteX1" fmla="*/ 43217 w 415950"/>
                  <a:gd name="connsiteY1" fmla="*/ 12448 h 240589"/>
                  <a:gd name="connsiteX2" fmla="*/ 415950 w 415950"/>
                  <a:gd name="connsiteY2" fmla="*/ 0 h 240589"/>
                  <a:gd name="connsiteX3" fmla="*/ 370218 w 415950"/>
                  <a:gd name="connsiteY3" fmla="*/ 240589 h 240589"/>
                  <a:gd name="connsiteX4" fmla="*/ 0 w 415950"/>
                  <a:gd name="connsiteY4" fmla="*/ 240589 h 240589"/>
                  <a:gd name="connsiteX0" fmla="*/ 0 w 415950"/>
                  <a:gd name="connsiteY0" fmla="*/ 240589 h 240589"/>
                  <a:gd name="connsiteX1" fmla="*/ 43217 w 415950"/>
                  <a:gd name="connsiteY1" fmla="*/ 12448 h 240589"/>
                  <a:gd name="connsiteX2" fmla="*/ 415950 w 415950"/>
                  <a:gd name="connsiteY2" fmla="*/ 0 h 240589"/>
                  <a:gd name="connsiteX3" fmla="*/ 374651 w 415950"/>
                  <a:gd name="connsiteY3" fmla="*/ 202615 h 240589"/>
                  <a:gd name="connsiteX4" fmla="*/ 0 w 415950"/>
                  <a:gd name="connsiteY4" fmla="*/ 240589 h 240589"/>
                  <a:gd name="connsiteX0" fmla="*/ 0 w 415950"/>
                  <a:gd name="connsiteY0" fmla="*/ 240589 h 240589"/>
                  <a:gd name="connsiteX1" fmla="*/ 43217 w 415950"/>
                  <a:gd name="connsiteY1" fmla="*/ 12448 h 240589"/>
                  <a:gd name="connsiteX2" fmla="*/ 415950 w 415950"/>
                  <a:gd name="connsiteY2" fmla="*/ 0 h 240589"/>
                  <a:gd name="connsiteX3" fmla="*/ 375248 w 415950"/>
                  <a:gd name="connsiteY3" fmla="*/ 215692 h 240589"/>
                  <a:gd name="connsiteX4" fmla="*/ 0 w 415950"/>
                  <a:gd name="connsiteY4" fmla="*/ 240589 h 240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950" h="240589">
                    <a:moveTo>
                      <a:pt x="0" y="240589"/>
                    </a:moveTo>
                    <a:lnTo>
                      <a:pt x="43217" y="12448"/>
                    </a:lnTo>
                    <a:lnTo>
                      <a:pt x="415950" y="0"/>
                    </a:lnTo>
                    <a:lnTo>
                      <a:pt x="375248" y="215692"/>
                    </a:lnTo>
                    <a:lnTo>
                      <a:pt x="0" y="240589"/>
                    </a:lnTo>
                    <a:close/>
                  </a:path>
                </a:pathLst>
              </a:custGeom>
              <a:solidFill>
                <a:srgbClr val="FFFFFF"/>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93" name="Parallelogramm 28"/>
              <p:cNvSpPr/>
              <p:nvPr/>
            </p:nvSpPr>
            <p:spPr>
              <a:xfrm rot="20403086">
                <a:off x="6281304" y="3388443"/>
                <a:ext cx="513143" cy="273131"/>
              </a:xfrm>
              <a:custGeom>
                <a:avLst/>
                <a:gdLst>
                  <a:gd name="connsiteX0" fmla="*/ 0 w 525876"/>
                  <a:gd name="connsiteY0" fmla="*/ 273131 h 273131"/>
                  <a:gd name="connsiteX1" fmla="*/ 95418 w 525876"/>
                  <a:gd name="connsiteY1" fmla="*/ 0 h 273131"/>
                  <a:gd name="connsiteX2" fmla="*/ 525876 w 525876"/>
                  <a:gd name="connsiteY2" fmla="*/ 0 h 273131"/>
                  <a:gd name="connsiteX3" fmla="*/ 430458 w 525876"/>
                  <a:gd name="connsiteY3" fmla="*/ 273131 h 273131"/>
                  <a:gd name="connsiteX4" fmla="*/ 0 w 525876"/>
                  <a:gd name="connsiteY4" fmla="*/ 273131 h 273131"/>
                  <a:gd name="connsiteX0" fmla="*/ 0 w 510711"/>
                  <a:gd name="connsiteY0" fmla="*/ 273131 h 273131"/>
                  <a:gd name="connsiteX1" fmla="*/ 95418 w 510711"/>
                  <a:gd name="connsiteY1" fmla="*/ 0 h 273131"/>
                  <a:gd name="connsiteX2" fmla="*/ 510711 w 510711"/>
                  <a:gd name="connsiteY2" fmla="*/ 41783 h 273131"/>
                  <a:gd name="connsiteX3" fmla="*/ 430458 w 510711"/>
                  <a:gd name="connsiteY3" fmla="*/ 273131 h 273131"/>
                  <a:gd name="connsiteX4" fmla="*/ 0 w 510711"/>
                  <a:gd name="connsiteY4" fmla="*/ 273131 h 273131"/>
                  <a:gd name="connsiteX0" fmla="*/ 0 w 513143"/>
                  <a:gd name="connsiteY0" fmla="*/ 273131 h 273131"/>
                  <a:gd name="connsiteX1" fmla="*/ 95418 w 513143"/>
                  <a:gd name="connsiteY1" fmla="*/ 0 h 273131"/>
                  <a:gd name="connsiteX2" fmla="*/ 513143 w 513143"/>
                  <a:gd name="connsiteY2" fmla="*/ 25777 h 273131"/>
                  <a:gd name="connsiteX3" fmla="*/ 430458 w 513143"/>
                  <a:gd name="connsiteY3" fmla="*/ 273131 h 273131"/>
                  <a:gd name="connsiteX4" fmla="*/ 0 w 513143"/>
                  <a:gd name="connsiteY4" fmla="*/ 273131 h 273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143" h="273131">
                    <a:moveTo>
                      <a:pt x="0" y="273131"/>
                    </a:moveTo>
                    <a:lnTo>
                      <a:pt x="95418" y="0"/>
                    </a:lnTo>
                    <a:lnTo>
                      <a:pt x="513143" y="25777"/>
                    </a:lnTo>
                    <a:lnTo>
                      <a:pt x="430458" y="273131"/>
                    </a:lnTo>
                    <a:lnTo>
                      <a:pt x="0" y="273131"/>
                    </a:lnTo>
                    <a:close/>
                  </a:path>
                </a:pathLst>
              </a:custGeom>
              <a:solidFill>
                <a:srgbClr val="FFFFFF"/>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94" name="Textfeld 93"/>
            <p:cNvSpPr txBox="1"/>
            <p:nvPr/>
          </p:nvSpPr>
          <p:spPr>
            <a:xfrm>
              <a:off x="5563613" y="4428684"/>
              <a:ext cx="775098" cy="307777"/>
            </a:xfrm>
            <a:prstGeom prst="rect">
              <a:avLst/>
            </a:prstGeom>
            <a:noFill/>
          </p:spPr>
          <p:txBody>
            <a:bodyPr wrap="square" rtlCol="0">
              <a:spAutoFit/>
            </a:bodyPr>
            <a:lstStyle/>
            <a:p>
              <a:pPr algn="ctr"/>
              <a:r>
                <a:rPr lang="de-DE" sz="1400" dirty="0"/>
                <a:t>(N)-PDU</a:t>
              </a:r>
            </a:p>
          </p:txBody>
        </p:sp>
      </p:grpSp>
      <p:cxnSp>
        <p:nvCxnSpPr>
          <p:cNvPr id="100" name="Gerade Verbindung mit Pfeil 99"/>
          <p:cNvCxnSpPr/>
          <p:nvPr/>
        </p:nvCxnSpPr>
        <p:spPr>
          <a:xfrm>
            <a:off x="4911962" y="5037735"/>
            <a:ext cx="0" cy="297175"/>
          </a:xfrm>
          <a:prstGeom prst="straightConnector1">
            <a:avLst/>
          </a:prstGeom>
          <a:ln w="19050"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05" name="Gerade Verbindung mit Pfeil 104"/>
          <p:cNvCxnSpPr/>
          <p:nvPr/>
        </p:nvCxnSpPr>
        <p:spPr>
          <a:xfrm>
            <a:off x="4911962" y="5470376"/>
            <a:ext cx="0" cy="297175"/>
          </a:xfrm>
          <a:prstGeom prst="straightConnector1">
            <a:avLst/>
          </a:prstGeom>
          <a:ln w="19050" cmpd="sng">
            <a:solidFill>
              <a:schemeClr val="bg1">
                <a:lumMod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06" name="Gerade Verbindung mit Pfeil 105"/>
          <p:cNvCxnSpPr/>
          <p:nvPr/>
        </p:nvCxnSpPr>
        <p:spPr>
          <a:xfrm flipH="1">
            <a:off x="4911962" y="4053563"/>
            <a:ext cx="616188" cy="259194"/>
          </a:xfrm>
          <a:prstGeom prst="straightConnector1">
            <a:avLst/>
          </a:prstGeom>
          <a:ln w="19050" cmpd="sng">
            <a:solidFill>
              <a:schemeClr val="bg1">
                <a:lumMod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09" name="Gerade Verbindung mit Pfeil 108"/>
          <p:cNvCxnSpPr/>
          <p:nvPr/>
        </p:nvCxnSpPr>
        <p:spPr>
          <a:xfrm>
            <a:off x="5439829" y="3054557"/>
            <a:ext cx="0" cy="316800"/>
          </a:xfrm>
          <a:prstGeom prst="straightConnector1">
            <a:avLst/>
          </a:prstGeom>
          <a:ln w="19050" cmpd="sng">
            <a:solidFill>
              <a:schemeClr val="bg1">
                <a:lumMod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14" name="Freihandform 113"/>
          <p:cNvSpPr/>
          <p:nvPr/>
        </p:nvSpPr>
        <p:spPr>
          <a:xfrm>
            <a:off x="4047681" y="1003955"/>
            <a:ext cx="1020200" cy="1193800"/>
          </a:xfrm>
          <a:custGeom>
            <a:avLst/>
            <a:gdLst>
              <a:gd name="connsiteX0" fmla="*/ 1020200 w 1020200"/>
              <a:gd name="connsiteY0" fmla="*/ 0 h 1193800"/>
              <a:gd name="connsiteX1" fmla="*/ 461400 w 1020200"/>
              <a:gd name="connsiteY1" fmla="*/ 135467 h 1193800"/>
              <a:gd name="connsiteX2" fmla="*/ 139667 w 1020200"/>
              <a:gd name="connsiteY2" fmla="*/ 465667 h 1193800"/>
              <a:gd name="connsiteX3" fmla="*/ 4200 w 1020200"/>
              <a:gd name="connsiteY3" fmla="*/ 889000 h 1193800"/>
              <a:gd name="connsiteX4" fmla="*/ 283600 w 1020200"/>
              <a:gd name="connsiteY4" fmla="*/ 1193800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200" h="1193800">
                <a:moveTo>
                  <a:pt x="1020200" y="0"/>
                </a:moveTo>
                <a:cubicBezTo>
                  <a:pt x="814177" y="28928"/>
                  <a:pt x="608155" y="57856"/>
                  <a:pt x="461400" y="135467"/>
                </a:cubicBezTo>
                <a:cubicBezTo>
                  <a:pt x="314645" y="213078"/>
                  <a:pt x="215867" y="340078"/>
                  <a:pt x="139667" y="465667"/>
                </a:cubicBezTo>
                <a:cubicBezTo>
                  <a:pt x="63467" y="591256"/>
                  <a:pt x="-19789" y="767645"/>
                  <a:pt x="4200" y="889000"/>
                </a:cubicBezTo>
                <a:cubicBezTo>
                  <a:pt x="28189" y="1010356"/>
                  <a:pt x="283600" y="1193800"/>
                  <a:pt x="283600" y="1193800"/>
                </a:cubicBezTo>
              </a:path>
            </a:pathLst>
          </a:custGeom>
          <a:ln w="19050" cmpd="sng">
            <a:solidFill>
              <a:srgbClr val="7E7E7E"/>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cxnSp>
        <p:nvCxnSpPr>
          <p:cNvPr id="115" name="Gerade Verbindung mit Pfeil 114"/>
          <p:cNvCxnSpPr>
            <a:stCxn id="13" idx="5"/>
            <a:endCxn id="65" idx="1"/>
          </p:cNvCxnSpPr>
          <p:nvPr/>
        </p:nvCxnSpPr>
        <p:spPr>
          <a:xfrm>
            <a:off x="4459642" y="2299081"/>
            <a:ext cx="551373" cy="499807"/>
          </a:xfrm>
          <a:prstGeom prst="straightConnector1">
            <a:avLst/>
          </a:prstGeom>
          <a:ln w="19050" cmpd="sng">
            <a:solidFill>
              <a:schemeClr val="bg1">
                <a:lumMod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19" name="Freihandform 118"/>
          <p:cNvSpPr/>
          <p:nvPr/>
        </p:nvSpPr>
        <p:spPr>
          <a:xfrm>
            <a:off x="3247548" y="1689755"/>
            <a:ext cx="658990" cy="508000"/>
          </a:xfrm>
          <a:custGeom>
            <a:avLst/>
            <a:gdLst>
              <a:gd name="connsiteX0" fmla="*/ 0 w 658990"/>
              <a:gd name="connsiteY0" fmla="*/ 0 h 508000"/>
              <a:gd name="connsiteX1" fmla="*/ 643466 w 658990"/>
              <a:gd name="connsiteY1" fmla="*/ 177800 h 508000"/>
              <a:gd name="connsiteX2" fmla="*/ 474133 w 658990"/>
              <a:gd name="connsiteY2" fmla="*/ 508000 h 508000"/>
            </a:gdLst>
            <a:ahLst/>
            <a:cxnLst>
              <a:cxn ang="0">
                <a:pos x="connsiteX0" y="connsiteY0"/>
              </a:cxn>
              <a:cxn ang="0">
                <a:pos x="connsiteX1" y="connsiteY1"/>
              </a:cxn>
              <a:cxn ang="0">
                <a:pos x="connsiteX2" y="connsiteY2"/>
              </a:cxn>
            </a:cxnLst>
            <a:rect l="l" t="t" r="r" b="b"/>
            <a:pathLst>
              <a:path w="658990" h="508000">
                <a:moveTo>
                  <a:pt x="0" y="0"/>
                </a:moveTo>
                <a:cubicBezTo>
                  <a:pt x="282222" y="46566"/>
                  <a:pt x="564444" y="93133"/>
                  <a:pt x="643466" y="177800"/>
                </a:cubicBezTo>
                <a:cubicBezTo>
                  <a:pt x="722488" y="262467"/>
                  <a:pt x="474133" y="508000"/>
                  <a:pt x="474133" y="508000"/>
                </a:cubicBezTo>
              </a:path>
            </a:pathLst>
          </a:custGeom>
          <a:ln w="19050" cmpd="sng">
            <a:solidFill>
              <a:srgbClr val="7E7E7E"/>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cxnSp>
        <p:nvCxnSpPr>
          <p:cNvPr id="120" name="Gerade Verbindung mit Pfeil 119"/>
          <p:cNvCxnSpPr/>
          <p:nvPr/>
        </p:nvCxnSpPr>
        <p:spPr>
          <a:xfrm flipH="1">
            <a:off x="3350517" y="2305070"/>
            <a:ext cx="244981" cy="197158"/>
          </a:xfrm>
          <a:prstGeom prst="straightConnector1">
            <a:avLst/>
          </a:prstGeom>
          <a:ln w="19050" cmpd="sng">
            <a:solidFill>
              <a:schemeClr val="bg1">
                <a:lumMod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24" name="Textfeld 123"/>
          <p:cNvSpPr txBox="1"/>
          <p:nvPr/>
        </p:nvSpPr>
        <p:spPr>
          <a:xfrm>
            <a:off x="710481" y="595459"/>
            <a:ext cx="1443700" cy="523220"/>
          </a:xfrm>
          <a:prstGeom prst="rect">
            <a:avLst/>
          </a:prstGeom>
          <a:noFill/>
        </p:spPr>
        <p:txBody>
          <a:bodyPr wrap="none" rtlCol="0">
            <a:spAutoFit/>
          </a:bodyPr>
          <a:lstStyle/>
          <a:p>
            <a:r>
              <a:rPr lang="de-DE" sz="1400" dirty="0"/>
              <a:t>Korrespondent </a:t>
            </a:r>
          </a:p>
          <a:p>
            <a:r>
              <a:rPr lang="de-DE" sz="1400" dirty="0"/>
              <a:t>„versende Ware“</a:t>
            </a:r>
          </a:p>
        </p:txBody>
      </p:sp>
      <p:sp>
        <p:nvSpPr>
          <p:cNvPr id="127" name="Textfeld 126"/>
          <p:cNvSpPr txBox="1"/>
          <p:nvPr/>
        </p:nvSpPr>
        <p:spPr>
          <a:xfrm>
            <a:off x="717142" y="3015601"/>
            <a:ext cx="1512867" cy="523220"/>
          </a:xfrm>
          <a:prstGeom prst="rect">
            <a:avLst/>
          </a:prstGeom>
          <a:noFill/>
        </p:spPr>
        <p:txBody>
          <a:bodyPr wrap="none" rtlCol="0">
            <a:spAutoFit/>
          </a:bodyPr>
          <a:lstStyle/>
          <a:p>
            <a:r>
              <a:rPr lang="de-DE" sz="1400" dirty="0"/>
              <a:t>Poststelle</a:t>
            </a:r>
          </a:p>
          <a:p>
            <a:r>
              <a:rPr lang="de-DE" sz="1400" dirty="0"/>
              <a:t>„versende Paket“</a:t>
            </a:r>
          </a:p>
        </p:txBody>
      </p:sp>
      <p:sp>
        <p:nvSpPr>
          <p:cNvPr id="130" name="Textfeld 129"/>
          <p:cNvSpPr txBox="1"/>
          <p:nvPr/>
        </p:nvSpPr>
        <p:spPr>
          <a:xfrm>
            <a:off x="956123" y="5311570"/>
            <a:ext cx="1253293" cy="738664"/>
          </a:xfrm>
          <a:prstGeom prst="rect">
            <a:avLst/>
          </a:prstGeom>
          <a:noFill/>
        </p:spPr>
        <p:txBody>
          <a:bodyPr wrap="none" rtlCol="0">
            <a:spAutoFit/>
          </a:bodyPr>
          <a:lstStyle/>
          <a:p>
            <a:r>
              <a:rPr lang="de-DE" sz="1400" dirty="0"/>
              <a:t>Spedition</a:t>
            </a:r>
          </a:p>
          <a:p>
            <a:r>
              <a:rPr lang="de-DE" sz="1400" dirty="0"/>
              <a:t>„Transportiere </a:t>
            </a:r>
          </a:p>
          <a:p>
            <a:r>
              <a:rPr lang="de-DE" sz="1400" dirty="0"/>
              <a:t>Fracht“</a:t>
            </a:r>
          </a:p>
        </p:txBody>
      </p:sp>
      <p:cxnSp>
        <p:nvCxnSpPr>
          <p:cNvPr id="135" name="Gerade Verbindung mit Pfeil 134"/>
          <p:cNvCxnSpPr/>
          <p:nvPr/>
        </p:nvCxnSpPr>
        <p:spPr>
          <a:xfrm>
            <a:off x="7343866" y="1188265"/>
            <a:ext cx="857971" cy="0"/>
          </a:xfrm>
          <a:prstGeom prst="straightConnector1">
            <a:avLst/>
          </a:prstGeom>
          <a:ln w="19050" cmpd="sng">
            <a:solidFill>
              <a:srgbClr val="7E7E7E"/>
            </a:solidFill>
            <a:prstDash val="sysDash"/>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38" name="Gerade Verbindung mit Pfeil 137"/>
          <p:cNvCxnSpPr/>
          <p:nvPr/>
        </p:nvCxnSpPr>
        <p:spPr>
          <a:xfrm>
            <a:off x="5627791" y="4683157"/>
            <a:ext cx="2574046" cy="0"/>
          </a:xfrm>
          <a:prstGeom prst="straightConnector1">
            <a:avLst/>
          </a:prstGeom>
          <a:ln w="19050" cmpd="sng">
            <a:solidFill>
              <a:srgbClr val="7E7E7E"/>
            </a:solidFill>
            <a:prstDash val="sysDash"/>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47" name="Freihandform 146"/>
          <p:cNvSpPr/>
          <p:nvPr/>
        </p:nvSpPr>
        <p:spPr>
          <a:xfrm>
            <a:off x="2817517" y="3556066"/>
            <a:ext cx="1548737" cy="794981"/>
          </a:xfrm>
          <a:custGeom>
            <a:avLst/>
            <a:gdLst>
              <a:gd name="connsiteX0" fmla="*/ 0 w 1548737"/>
              <a:gd name="connsiteY0" fmla="*/ 0 h 794981"/>
              <a:gd name="connsiteX1" fmla="*/ 1115091 w 1548737"/>
              <a:gd name="connsiteY1" fmla="*/ 216813 h 794981"/>
              <a:gd name="connsiteX2" fmla="*/ 1548737 w 1548737"/>
              <a:gd name="connsiteY2" fmla="*/ 794981 h 794981"/>
            </a:gdLst>
            <a:ahLst/>
            <a:cxnLst>
              <a:cxn ang="0">
                <a:pos x="connsiteX0" y="connsiteY0"/>
              </a:cxn>
              <a:cxn ang="0">
                <a:pos x="connsiteX1" y="connsiteY1"/>
              </a:cxn>
              <a:cxn ang="0">
                <a:pos x="connsiteX2" y="connsiteY2"/>
              </a:cxn>
            </a:cxnLst>
            <a:rect l="l" t="t" r="r" b="b"/>
            <a:pathLst>
              <a:path w="1548737" h="794981">
                <a:moveTo>
                  <a:pt x="0" y="0"/>
                </a:moveTo>
                <a:cubicBezTo>
                  <a:pt x="428484" y="42158"/>
                  <a:pt x="856968" y="84316"/>
                  <a:pt x="1115091" y="216813"/>
                </a:cubicBezTo>
                <a:cubicBezTo>
                  <a:pt x="1373214" y="349310"/>
                  <a:pt x="1548737" y="794981"/>
                  <a:pt x="1548737" y="794981"/>
                </a:cubicBezTo>
              </a:path>
            </a:pathLst>
          </a:custGeom>
          <a:ln w="19050" cmpd="sng">
            <a:solidFill>
              <a:srgbClr val="7E7E7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cxnSp>
        <p:nvCxnSpPr>
          <p:cNvPr id="148" name="Gerade Verbindung mit Pfeil 147"/>
          <p:cNvCxnSpPr/>
          <p:nvPr/>
        </p:nvCxnSpPr>
        <p:spPr>
          <a:xfrm>
            <a:off x="7459537" y="381216"/>
            <a:ext cx="0" cy="5900304"/>
          </a:xfrm>
          <a:prstGeom prst="straightConnector1">
            <a:avLst/>
          </a:prstGeom>
          <a:ln w="19050"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49" name="Gerade Verbindung mit Pfeil 148"/>
          <p:cNvCxnSpPr/>
          <p:nvPr/>
        </p:nvCxnSpPr>
        <p:spPr>
          <a:xfrm>
            <a:off x="8012953" y="388865"/>
            <a:ext cx="0" cy="5900304"/>
          </a:xfrm>
          <a:prstGeom prst="straightConnector1">
            <a:avLst/>
          </a:prstGeom>
          <a:ln w="19050"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50" name="Textfeld 149"/>
          <p:cNvSpPr txBox="1"/>
          <p:nvPr/>
        </p:nvSpPr>
        <p:spPr>
          <a:xfrm>
            <a:off x="7968638" y="654439"/>
            <a:ext cx="995823" cy="523220"/>
          </a:xfrm>
          <a:prstGeom prst="rect">
            <a:avLst/>
          </a:prstGeom>
          <a:noFill/>
        </p:spPr>
        <p:txBody>
          <a:bodyPr wrap="none" rtlCol="0">
            <a:spAutoFit/>
          </a:bodyPr>
          <a:lstStyle/>
          <a:p>
            <a:r>
              <a:rPr lang="de-DE" sz="1400" dirty="0"/>
              <a:t>„empfange </a:t>
            </a:r>
          </a:p>
          <a:p>
            <a:r>
              <a:rPr lang="de-DE" sz="1400" dirty="0"/>
              <a:t>Ware“</a:t>
            </a:r>
          </a:p>
        </p:txBody>
      </p:sp>
      <p:sp>
        <p:nvSpPr>
          <p:cNvPr id="158" name="Textfeld 157"/>
          <p:cNvSpPr txBox="1"/>
          <p:nvPr/>
        </p:nvSpPr>
        <p:spPr>
          <a:xfrm>
            <a:off x="6487318" y="128358"/>
            <a:ext cx="970184" cy="307777"/>
          </a:xfrm>
          <a:prstGeom prst="rect">
            <a:avLst/>
          </a:prstGeom>
          <a:noFill/>
        </p:spPr>
        <p:txBody>
          <a:bodyPr wrap="square" rtlCol="0">
            <a:spAutoFit/>
          </a:bodyPr>
          <a:lstStyle/>
          <a:p>
            <a:pPr algn="ctr"/>
            <a:r>
              <a:rPr lang="de-DE" sz="1400" dirty="0"/>
              <a:t>(N)-IDU</a:t>
            </a:r>
          </a:p>
        </p:txBody>
      </p:sp>
      <p:sp>
        <p:nvSpPr>
          <p:cNvPr id="164" name="Parallelogramm 25"/>
          <p:cNvSpPr/>
          <p:nvPr/>
        </p:nvSpPr>
        <p:spPr>
          <a:xfrm rot="10629539">
            <a:off x="2380851" y="3467057"/>
            <a:ext cx="443094" cy="149117"/>
          </a:xfrm>
          <a:custGeom>
            <a:avLst/>
            <a:gdLst>
              <a:gd name="connsiteX0" fmla="*/ 0 w 125109"/>
              <a:gd name="connsiteY0" fmla="*/ 123825 h 123825"/>
              <a:gd name="connsiteX1" fmla="*/ 0 w 125109"/>
              <a:gd name="connsiteY1" fmla="*/ 0 h 123825"/>
              <a:gd name="connsiteX2" fmla="*/ 125109 w 125109"/>
              <a:gd name="connsiteY2" fmla="*/ 0 h 123825"/>
              <a:gd name="connsiteX3" fmla="*/ 125109 w 125109"/>
              <a:gd name="connsiteY3" fmla="*/ 123825 h 123825"/>
              <a:gd name="connsiteX4" fmla="*/ 0 w 125109"/>
              <a:gd name="connsiteY4" fmla="*/ 123825 h 123825"/>
              <a:gd name="connsiteX0" fmla="*/ 14111 w 125109"/>
              <a:gd name="connsiteY0" fmla="*/ 136622 h 136622"/>
              <a:gd name="connsiteX1" fmla="*/ 0 w 125109"/>
              <a:gd name="connsiteY1" fmla="*/ 0 h 136622"/>
              <a:gd name="connsiteX2" fmla="*/ 125109 w 125109"/>
              <a:gd name="connsiteY2" fmla="*/ 0 h 136622"/>
              <a:gd name="connsiteX3" fmla="*/ 125109 w 125109"/>
              <a:gd name="connsiteY3" fmla="*/ 123825 h 136622"/>
              <a:gd name="connsiteX4" fmla="*/ 14111 w 125109"/>
              <a:gd name="connsiteY4" fmla="*/ 136622 h 136622"/>
              <a:gd name="connsiteX0" fmla="*/ 14111 w 248331"/>
              <a:gd name="connsiteY0" fmla="*/ 136622 h 136622"/>
              <a:gd name="connsiteX1" fmla="*/ 0 w 248331"/>
              <a:gd name="connsiteY1" fmla="*/ 0 h 136622"/>
              <a:gd name="connsiteX2" fmla="*/ 125109 w 248331"/>
              <a:gd name="connsiteY2" fmla="*/ 0 h 136622"/>
              <a:gd name="connsiteX3" fmla="*/ 248331 w 248331"/>
              <a:gd name="connsiteY3" fmla="*/ 115558 h 136622"/>
              <a:gd name="connsiteX4" fmla="*/ 14111 w 248331"/>
              <a:gd name="connsiteY4" fmla="*/ 136622 h 136622"/>
              <a:gd name="connsiteX0" fmla="*/ 123659 w 248331"/>
              <a:gd name="connsiteY0" fmla="*/ 124528 h 124528"/>
              <a:gd name="connsiteX1" fmla="*/ 0 w 248331"/>
              <a:gd name="connsiteY1" fmla="*/ 0 h 124528"/>
              <a:gd name="connsiteX2" fmla="*/ 125109 w 248331"/>
              <a:gd name="connsiteY2" fmla="*/ 0 h 124528"/>
              <a:gd name="connsiteX3" fmla="*/ 248331 w 248331"/>
              <a:gd name="connsiteY3" fmla="*/ 115558 h 124528"/>
              <a:gd name="connsiteX4" fmla="*/ 123659 w 248331"/>
              <a:gd name="connsiteY4" fmla="*/ 124528 h 124528"/>
              <a:gd name="connsiteX0" fmla="*/ 123659 w 248331"/>
              <a:gd name="connsiteY0" fmla="*/ 126062 h 126062"/>
              <a:gd name="connsiteX1" fmla="*/ 0 w 248331"/>
              <a:gd name="connsiteY1" fmla="*/ 1534 h 126062"/>
              <a:gd name="connsiteX2" fmla="*/ 149083 w 248331"/>
              <a:gd name="connsiteY2" fmla="*/ 0 h 126062"/>
              <a:gd name="connsiteX3" fmla="*/ 248331 w 248331"/>
              <a:gd name="connsiteY3" fmla="*/ 117092 h 126062"/>
              <a:gd name="connsiteX4" fmla="*/ 123659 w 248331"/>
              <a:gd name="connsiteY4" fmla="*/ 126062 h 126062"/>
              <a:gd name="connsiteX0" fmla="*/ 125790 w 250462"/>
              <a:gd name="connsiteY0" fmla="*/ 135630 h 135630"/>
              <a:gd name="connsiteX1" fmla="*/ 0 w 250462"/>
              <a:gd name="connsiteY1" fmla="*/ 0 h 135630"/>
              <a:gd name="connsiteX2" fmla="*/ 151214 w 250462"/>
              <a:gd name="connsiteY2" fmla="*/ 9568 h 135630"/>
              <a:gd name="connsiteX3" fmla="*/ 250462 w 250462"/>
              <a:gd name="connsiteY3" fmla="*/ 126660 h 135630"/>
              <a:gd name="connsiteX4" fmla="*/ 125790 w 250462"/>
              <a:gd name="connsiteY4" fmla="*/ 135630 h 135630"/>
              <a:gd name="connsiteX0" fmla="*/ 107371 w 250462"/>
              <a:gd name="connsiteY0" fmla="*/ 148047 h 148047"/>
              <a:gd name="connsiteX1" fmla="*/ 0 w 250462"/>
              <a:gd name="connsiteY1" fmla="*/ 0 h 148047"/>
              <a:gd name="connsiteX2" fmla="*/ 151214 w 250462"/>
              <a:gd name="connsiteY2" fmla="*/ 9568 h 148047"/>
              <a:gd name="connsiteX3" fmla="*/ 250462 w 250462"/>
              <a:gd name="connsiteY3" fmla="*/ 126660 h 148047"/>
              <a:gd name="connsiteX4" fmla="*/ 107371 w 250462"/>
              <a:gd name="connsiteY4" fmla="*/ 148047 h 148047"/>
              <a:gd name="connsiteX0" fmla="*/ 126291 w 269382"/>
              <a:gd name="connsiteY0" fmla="*/ 149085 h 149085"/>
              <a:gd name="connsiteX1" fmla="*/ 0 w 269382"/>
              <a:gd name="connsiteY1" fmla="*/ 0 h 149085"/>
              <a:gd name="connsiteX2" fmla="*/ 170134 w 269382"/>
              <a:gd name="connsiteY2" fmla="*/ 10606 h 149085"/>
              <a:gd name="connsiteX3" fmla="*/ 269382 w 269382"/>
              <a:gd name="connsiteY3" fmla="*/ 127698 h 149085"/>
              <a:gd name="connsiteX4" fmla="*/ 126291 w 269382"/>
              <a:gd name="connsiteY4" fmla="*/ 149085 h 149085"/>
              <a:gd name="connsiteX0" fmla="*/ 98553 w 241644"/>
              <a:gd name="connsiteY0" fmla="*/ 138479 h 138479"/>
              <a:gd name="connsiteX1" fmla="*/ 0 w 241644"/>
              <a:gd name="connsiteY1" fmla="*/ 26164 h 138479"/>
              <a:gd name="connsiteX2" fmla="*/ 142396 w 241644"/>
              <a:gd name="connsiteY2" fmla="*/ 0 h 138479"/>
              <a:gd name="connsiteX3" fmla="*/ 241644 w 241644"/>
              <a:gd name="connsiteY3" fmla="*/ 117092 h 138479"/>
              <a:gd name="connsiteX4" fmla="*/ 98553 w 241644"/>
              <a:gd name="connsiteY4" fmla="*/ 138479 h 138479"/>
              <a:gd name="connsiteX0" fmla="*/ 94658 w 241644"/>
              <a:gd name="connsiteY0" fmla="*/ 150849 h 150849"/>
              <a:gd name="connsiteX1" fmla="*/ 0 w 241644"/>
              <a:gd name="connsiteY1" fmla="*/ 26164 h 150849"/>
              <a:gd name="connsiteX2" fmla="*/ 142396 w 241644"/>
              <a:gd name="connsiteY2" fmla="*/ 0 h 150849"/>
              <a:gd name="connsiteX3" fmla="*/ 241644 w 241644"/>
              <a:gd name="connsiteY3" fmla="*/ 117092 h 150849"/>
              <a:gd name="connsiteX4" fmla="*/ 94658 w 241644"/>
              <a:gd name="connsiteY4" fmla="*/ 150849 h 150849"/>
              <a:gd name="connsiteX0" fmla="*/ 88010 w 234996"/>
              <a:gd name="connsiteY0" fmla="*/ 150849 h 150849"/>
              <a:gd name="connsiteX1" fmla="*/ 0 w 234996"/>
              <a:gd name="connsiteY1" fmla="*/ 42649 h 150849"/>
              <a:gd name="connsiteX2" fmla="*/ 135748 w 234996"/>
              <a:gd name="connsiteY2" fmla="*/ 0 h 150849"/>
              <a:gd name="connsiteX3" fmla="*/ 234996 w 234996"/>
              <a:gd name="connsiteY3" fmla="*/ 117092 h 150849"/>
              <a:gd name="connsiteX4" fmla="*/ 88010 w 234996"/>
              <a:gd name="connsiteY4" fmla="*/ 150849 h 150849"/>
              <a:gd name="connsiteX0" fmla="*/ 88010 w 234996"/>
              <a:gd name="connsiteY0" fmla="*/ 155145 h 155145"/>
              <a:gd name="connsiteX1" fmla="*/ 0 w 234996"/>
              <a:gd name="connsiteY1" fmla="*/ 46945 h 155145"/>
              <a:gd name="connsiteX2" fmla="*/ 158957 w 234996"/>
              <a:gd name="connsiteY2" fmla="*/ 0 h 155145"/>
              <a:gd name="connsiteX3" fmla="*/ 234996 w 234996"/>
              <a:gd name="connsiteY3" fmla="*/ 121388 h 155145"/>
              <a:gd name="connsiteX4" fmla="*/ 88010 w 234996"/>
              <a:gd name="connsiteY4" fmla="*/ 155145 h 155145"/>
              <a:gd name="connsiteX0" fmla="*/ 84730 w 234996"/>
              <a:gd name="connsiteY0" fmla="*/ 145317 h 145317"/>
              <a:gd name="connsiteX1" fmla="*/ 0 w 234996"/>
              <a:gd name="connsiteY1" fmla="*/ 46945 h 145317"/>
              <a:gd name="connsiteX2" fmla="*/ 158957 w 234996"/>
              <a:gd name="connsiteY2" fmla="*/ 0 h 145317"/>
              <a:gd name="connsiteX3" fmla="*/ 234996 w 234996"/>
              <a:gd name="connsiteY3" fmla="*/ 121388 h 145317"/>
              <a:gd name="connsiteX4" fmla="*/ 84730 w 234996"/>
              <a:gd name="connsiteY4" fmla="*/ 145317 h 145317"/>
              <a:gd name="connsiteX0" fmla="*/ 91729 w 234996"/>
              <a:gd name="connsiteY0" fmla="*/ 149117 h 149117"/>
              <a:gd name="connsiteX1" fmla="*/ 0 w 234996"/>
              <a:gd name="connsiteY1" fmla="*/ 46945 h 149117"/>
              <a:gd name="connsiteX2" fmla="*/ 158957 w 234996"/>
              <a:gd name="connsiteY2" fmla="*/ 0 h 149117"/>
              <a:gd name="connsiteX3" fmla="*/ 234996 w 234996"/>
              <a:gd name="connsiteY3" fmla="*/ 121388 h 149117"/>
              <a:gd name="connsiteX4" fmla="*/ 91729 w 234996"/>
              <a:gd name="connsiteY4" fmla="*/ 149117 h 149117"/>
              <a:gd name="connsiteX0" fmla="*/ 104308 w 247575"/>
              <a:gd name="connsiteY0" fmla="*/ 149117 h 149117"/>
              <a:gd name="connsiteX1" fmla="*/ 0 w 247575"/>
              <a:gd name="connsiteY1" fmla="*/ 52185 h 149117"/>
              <a:gd name="connsiteX2" fmla="*/ 171536 w 247575"/>
              <a:gd name="connsiteY2" fmla="*/ 0 h 149117"/>
              <a:gd name="connsiteX3" fmla="*/ 247575 w 247575"/>
              <a:gd name="connsiteY3" fmla="*/ 121388 h 149117"/>
              <a:gd name="connsiteX4" fmla="*/ 104308 w 247575"/>
              <a:gd name="connsiteY4" fmla="*/ 149117 h 149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575" h="149117">
                <a:moveTo>
                  <a:pt x="104308" y="149117"/>
                </a:moveTo>
                <a:lnTo>
                  <a:pt x="0" y="52185"/>
                </a:lnTo>
                <a:lnTo>
                  <a:pt x="171536" y="0"/>
                </a:lnTo>
                <a:lnTo>
                  <a:pt x="247575" y="121388"/>
                </a:lnTo>
                <a:lnTo>
                  <a:pt x="104308" y="149117"/>
                </a:lnTo>
                <a:close/>
              </a:path>
            </a:pathLst>
          </a:custGeom>
          <a:solidFill>
            <a:srgbClr val="FFFF00"/>
          </a:solidFill>
          <a:ln>
            <a:solidFill>
              <a:srgbClr val="976F4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7" name="Parallelogramm 25"/>
          <p:cNvSpPr/>
          <p:nvPr/>
        </p:nvSpPr>
        <p:spPr>
          <a:xfrm rot="10629539">
            <a:off x="2380851" y="3467057"/>
            <a:ext cx="443094" cy="149117"/>
          </a:xfrm>
          <a:custGeom>
            <a:avLst/>
            <a:gdLst>
              <a:gd name="connsiteX0" fmla="*/ 0 w 125109"/>
              <a:gd name="connsiteY0" fmla="*/ 123825 h 123825"/>
              <a:gd name="connsiteX1" fmla="*/ 0 w 125109"/>
              <a:gd name="connsiteY1" fmla="*/ 0 h 123825"/>
              <a:gd name="connsiteX2" fmla="*/ 125109 w 125109"/>
              <a:gd name="connsiteY2" fmla="*/ 0 h 123825"/>
              <a:gd name="connsiteX3" fmla="*/ 125109 w 125109"/>
              <a:gd name="connsiteY3" fmla="*/ 123825 h 123825"/>
              <a:gd name="connsiteX4" fmla="*/ 0 w 125109"/>
              <a:gd name="connsiteY4" fmla="*/ 123825 h 123825"/>
              <a:gd name="connsiteX0" fmla="*/ 14111 w 125109"/>
              <a:gd name="connsiteY0" fmla="*/ 136622 h 136622"/>
              <a:gd name="connsiteX1" fmla="*/ 0 w 125109"/>
              <a:gd name="connsiteY1" fmla="*/ 0 h 136622"/>
              <a:gd name="connsiteX2" fmla="*/ 125109 w 125109"/>
              <a:gd name="connsiteY2" fmla="*/ 0 h 136622"/>
              <a:gd name="connsiteX3" fmla="*/ 125109 w 125109"/>
              <a:gd name="connsiteY3" fmla="*/ 123825 h 136622"/>
              <a:gd name="connsiteX4" fmla="*/ 14111 w 125109"/>
              <a:gd name="connsiteY4" fmla="*/ 136622 h 136622"/>
              <a:gd name="connsiteX0" fmla="*/ 14111 w 248331"/>
              <a:gd name="connsiteY0" fmla="*/ 136622 h 136622"/>
              <a:gd name="connsiteX1" fmla="*/ 0 w 248331"/>
              <a:gd name="connsiteY1" fmla="*/ 0 h 136622"/>
              <a:gd name="connsiteX2" fmla="*/ 125109 w 248331"/>
              <a:gd name="connsiteY2" fmla="*/ 0 h 136622"/>
              <a:gd name="connsiteX3" fmla="*/ 248331 w 248331"/>
              <a:gd name="connsiteY3" fmla="*/ 115558 h 136622"/>
              <a:gd name="connsiteX4" fmla="*/ 14111 w 248331"/>
              <a:gd name="connsiteY4" fmla="*/ 136622 h 136622"/>
              <a:gd name="connsiteX0" fmla="*/ 123659 w 248331"/>
              <a:gd name="connsiteY0" fmla="*/ 124528 h 124528"/>
              <a:gd name="connsiteX1" fmla="*/ 0 w 248331"/>
              <a:gd name="connsiteY1" fmla="*/ 0 h 124528"/>
              <a:gd name="connsiteX2" fmla="*/ 125109 w 248331"/>
              <a:gd name="connsiteY2" fmla="*/ 0 h 124528"/>
              <a:gd name="connsiteX3" fmla="*/ 248331 w 248331"/>
              <a:gd name="connsiteY3" fmla="*/ 115558 h 124528"/>
              <a:gd name="connsiteX4" fmla="*/ 123659 w 248331"/>
              <a:gd name="connsiteY4" fmla="*/ 124528 h 124528"/>
              <a:gd name="connsiteX0" fmla="*/ 123659 w 248331"/>
              <a:gd name="connsiteY0" fmla="*/ 126062 h 126062"/>
              <a:gd name="connsiteX1" fmla="*/ 0 w 248331"/>
              <a:gd name="connsiteY1" fmla="*/ 1534 h 126062"/>
              <a:gd name="connsiteX2" fmla="*/ 149083 w 248331"/>
              <a:gd name="connsiteY2" fmla="*/ 0 h 126062"/>
              <a:gd name="connsiteX3" fmla="*/ 248331 w 248331"/>
              <a:gd name="connsiteY3" fmla="*/ 117092 h 126062"/>
              <a:gd name="connsiteX4" fmla="*/ 123659 w 248331"/>
              <a:gd name="connsiteY4" fmla="*/ 126062 h 126062"/>
              <a:gd name="connsiteX0" fmla="*/ 125790 w 250462"/>
              <a:gd name="connsiteY0" fmla="*/ 135630 h 135630"/>
              <a:gd name="connsiteX1" fmla="*/ 0 w 250462"/>
              <a:gd name="connsiteY1" fmla="*/ 0 h 135630"/>
              <a:gd name="connsiteX2" fmla="*/ 151214 w 250462"/>
              <a:gd name="connsiteY2" fmla="*/ 9568 h 135630"/>
              <a:gd name="connsiteX3" fmla="*/ 250462 w 250462"/>
              <a:gd name="connsiteY3" fmla="*/ 126660 h 135630"/>
              <a:gd name="connsiteX4" fmla="*/ 125790 w 250462"/>
              <a:gd name="connsiteY4" fmla="*/ 135630 h 135630"/>
              <a:gd name="connsiteX0" fmla="*/ 107371 w 250462"/>
              <a:gd name="connsiteY0" fmla="*/ 148047 h 148047"/>
              <a:gd name="connsiteX1" fmla="*/ 0 w 250462"/>
              <a:gd name="connsiteY1" fmla="*/ 0 h 148047"/>
              <a:gd name="connsiteX2" fmla="*/ 151214 w 250462"/>
              <a:gd name="connsiteY2" fmla="*/ 9568 h 148047"/>
              <a:gd name="connsiteX3" fmla="*/ 250462 w 250462"/>
              <a:gd name="connsiteY3" fmla="*/ 126660 h 148047"/>
              <a:gd name="connsiteX4" fmla="*/ 107371 w 250462"/>
              <a:gd name="connsiteY4" fmla="*/ 148047 h 148047"/>
              <a:gd name="connsiteX0" fmla="*/ 126291 w 269382"/>
              <a:gd name="connsiteY0" fmla="*/ 149085 h 149085"/>
              <a:gd name="connsiteX1" fmla="*/ 0 w 269382"/>
              <a:gd name="connsiteY1" fmla="*/ 0 h 149085"/>
              <a:gd name="connsiteX2" fmla="*/ 170134 w 269382"/>
              <a:gd name="connsiteY2" fmla="*/ 10606 h 149085"/>
              <a:gd name="connsiteX3" fmla="*/ 269382 w 269382"/>
              <a:gd name="connsiteY3" fmla="*/ 127698 h 149085"/>
              <a:gd name="connsiteX4" fmla="*/ 126291 w 269382"/>
              <a:gd name="connsiteY4" fmla="*/ 149085 h 149085"/>
              <a:gd name="connsiteX0" fmla="*/ 98553 w 241644"/>
              <a:gd name="connsiteY0" fmla="*/ 138479 h 138479"/>
              <a:gd name="connsiteX1" fmla="*/ 0 w 241644"/>
              <a:gd name="connsiteY1" fmla="*/ 26164 h 138479"/>
              <a:gd name="connsiteX2" fmla="*/ 142396 w 241644"/>
              <a:gd name="connsiteY2" fmla="*/ 0 h 138479"/>
              <a:gd name="connsiteX3" fmla="*/ 241644 w 241644"/>
              <a:gd name="connsiteY3" fmla="*/ 117092 h 138479"/>
              <a:gd name="connsiteX4" fmla="*/ 98553 w 241644"/>
              <a:gd name="connsiteY4" fmla="*/ 138479 h 138479"/>
              <a:gd name="connsiteX0" fmla="*/ 94658 w 241644"/>
              <a:gd name="connsiteY0" fmla="*/ 150849 h 150849"/>
              <a:gd name="connsiteX1" fmla="*/ 0 w 241644"/>
              <a:gd name="connsiteY1" fmla="*/ 26164 h 150849"/>
              <a:gd name="connsiteX2" fmla="*/ 142396 w 241644"/>
              <a:gd name="connsiteY2" fmla="*/ 0 h 150849"/>
              <a:gd name="connsiteX3" fmla="*/ 241644 w 241644"/>
              <a:gd name="connsiteY3" fmla="*/ 117092 h 150849"/>
              <a:gd name="connsiteX4" fmla="*/ 94658 w 241644"/>
              <a:gd name="connsiteY4" fmla="*/ 150849 h 150849"/>
              <a:gd name="connsiteX0" fmla="*/ 88010 w 234996"/>
              <a:gd name="connsiteY0" fmla="*/ 150849 h 150849"/>
              <a:gd name="connsiteX1" fmla="*/ 0 w 234996"/>
              <a:gd name="connsiteY1" fmla="*/ 42649 h 150849"/>
              <a:gd name="connsiteX2" fmla="*/ 135748 w 234996"/>
              <a:gd name="connsiteY2" fmla="*/ 0 h 150849"/>
              <a:gd name="connsiteX3" fmla="*/ 234996 w 234996"/>
              <a:gd name="connsiteY3" fmla="*/ 117092 h 150849"/>
              <a:gd name="connsiteX4" fmla="*/ 88010 w 234996"/>
              <a:gd name="connsiteY4" fmla="*/ 150849 h 150849"/>
              <a:gd name="connsiteX0" fmla="*/ 88010 w 234996"/>
              <a:gd name="connsiteY0" fmla="*/ 155145 h 155145"/>
              <a:gd name="connsiteX1" fmla="*/ 0 w 234996"/>
              <a:gd name="connsiteY1" fmla="*/ 46945 h 155145"/>
              <a:gd name="connsiteX2" fmla="*/ 158957 w 234996"/>
              <a:gd name="connsiteY2" fmla="*/ 0 h 155145"/>
              <a:gd name="connsiteX3" fmla="*/ 234996 w 234996"/>
              <a:gd name="connsiteY3" fmla="*/ 121388 h 155145"/>
              <a:gd name="connsiteX4" fmla="*/ 88010 w 234996"/>
              <a:gd name="connsiteY4" fmla="*/ 155145 h 155145"/>
              <a:gd name="connsiteX0" fmla="*/ 84730 w 234996"/>
              <a:gd name="connsiteY0" fmla="*/ 145317 h 145317"/>
              <a:gd name="connsiteX1" fmla="*/ 0 w 234996"/>
              <a:gd name="connsiteY1" fmla="*/ 46945 h 145317"/>
              <a:gd name="connsiteX2" fmla="*/ 158957 w 234996"/>
              <a:gd name="connsiteY2" fmla="*/ 0 h 145317"/>
              <a:gd name="connsiteX3" fmla="*/ 234996 w 234996"/>
              <a:gd name="connsiteY3" fmla="*/ 121388 h 145317"/>
              <a:gd name="connsiteX4" fmla="*/ 84730 w 234996"/>
              <a:gd name="connsiteY4" fmla="*/ 145317 h 145317"/>
              <a:gd name="connsiteX0" fmla="*/ 91729 w 234996"/>
              <a:gd name="connsiteY0" fmla="*/ 149117 h 149117"/>
              <a:gd name="connsiteX1" fmla="*/ 0 w 234996"/>
              <a:gd name="connsiteY1" fmla="*/ 46945 h 149117"/>
              <a:gd name="connsiteX2" fmla="*/ 158957 w 234996"/>
              <a:gd name="connsiteY2" fmla="*/ 0 h 149117"/>
              <a:gd name="connsiteX3" fmla="*/ 234996 w 234996"/>
              <a:gd name="connsiteY3" fmla="*/ 121388 h 149117"/>
              <a:gd name="connsiteX4" fmla="*/ 91729 w 234996"/>
              <a:gd name="connsiteY4" fmla="*/ 149117 h 149117"/>
              <a:gd name="connsiteX0" fmla="*/ 104308 w 247575"/>
              <a:gd name="connsiteY0" fmla="*/ 149117 h 149117"/>
              <a:gd name="connsiteX1" fmla="*/ 0 w 247575"/>
              <a:gd name="connsiteY1" fmla="*/ 52185 h 149117"/>
              <a:gd name="connsiteX2" fmla="*/ 171536 w 247575"/>
              <a:gd name="connsiteY2" fmla="*/ 0 h 149117"/>
              <a:gd name="connsiteX3" fmla="*/ 247575 w 247575"/>
              <a:gd name="connsiteY3" fmla="*/ 121388 h 149117"/>
              <a:gd name="connsiteX4" fmla="*/ 104308 w 247575"/>
              <a:gd name="connsiteY4" fmla="*/ 149117 h 149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575" h="149117">
                <a:moveTo>
                  <a:pt x="104308" y="149117"/>
                </a:moveTo>
                <a:lnTo>
                  <a:pt x="0" y="52185"/>
                </a:lnTo>
                <a:lnTo>
                  <a:pt x="171536" y="0"/>
                </a:lnTo>
                <a:lnTo>
                  <a:pt x="247575" y="121388"/>
                </a:lnTo>
                <a:lnTo>
                  <a:pt x="104308" y="149117"/>
                </a:lnTo>
                <a:close/>
              </a:path>
            </a:pathLst>
          </a:custGeom>
          <a:solidFill>
            <a:srgbClr val="FFFF00"/>
          </a:solidFill>
          <a:ln>
            <a:solidFill>
              <a:srgbClr val="976F4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useBgFill="1">
        <p:nvSpPr>
          <p:cNvPr id="95" name="Rechteck 94"/>
          <p:cNvSpPr/>
          <p:nvPr/>
        </p:nvSpPr>
        <p:spPr>
          <a:xfrm>
            <a:off x="3174750" y="6015459"/>
            <a:ext cx="5969250" cy="842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536397" y="6334780"/>
            <a:ext cx="3662306" cy="523220"/>
          </a:xfrm>
          <a:prstGeom prst="rect">
            <a:avLst/>
          </a:prstGeom>
          <a:noFill/>
        </p:spPr>
        <p:txBody>
          <a:bodyPr wrap="none" rtlCol="0">
            <a:spAutoFit/>
          </a:bodyPr>
          <a:lstStyle/>
          <a:p>
            <a:pPr algn="r"/>
            <a:r>
              <a:rPr lang="de-DE" sz="2800" dirty="0"/>
              <a:t>Analogie: </a:t>
            </a:r>
            <a:r>
              <a:rPr lang="de-DE" sz="2800" b="1" dirty="0"/>
              <a:t>Paketversand</a:t>
            </a:r>
          </a:p>
        </p:txBody>
      </p:sp>
      <p:sp>
        <p:nvSpPr>
          <p:cNvPr id="15" name="Rechteck 14">
            <a:extLst>
              <a:ext uri="{FF2B5EF4-FFF2-40B4-BE49-F238E27FC236}">
                <a16:creationId xmlns:a16="http://schemas.microsoft.com/office/drawing/2014/main" id="{927DC6AE-2A59-4B99-8341-CC327306E933}"/>
              </a:ext>
            </a:extLst>
          </p:cNvPr>
          <p:cNvSpPr/>
          <p:nvPr/>
        </p:nvSpPr>
        <p:spPr>
          <a:xfrm>
            <a:off x="2003824" y="3276168"/>
            <a:ext cx="4926162" cy="189993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146505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4948</Words>
  <Application>Microsoft Office PowerPoint</Application>
  <PresentationFormat>Bildschirmpräsentation (4:3)</PresentationFormat>
  <Paragraphs>799</Paragraphs>
  <Slides>81</Slides>
  <Notes>53</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81</vt:i4>
      </vt:variant>
    </vt:vector>
  </HeadingPairs>
  <TitlesOfParts>
    <vt:vector size="92" baseType="lpstr">
      <vt:lpstr>Adobe Gurmukhi</vt:lpstr>
      <vt:lpstr>Arial</vt:lpstr>
      <vt:lpstr>Arial Black</vt:lpstr>
      <vt:lpstr>Calibri</vt:lpstr>
      <vt:lpstr>Calibri Light</vt:lpstr>
      <vt:lpstr>Cambria Math</vt:lpstr>
      <vt:lpstr>Helvetica</vt:lpstr>
      <vt:lpstr>Lucida Console</vt:lpstr>
      <vt:lpstr>Times New Roman</vt:lpstr>
      <vt:lpstr>Wingdings</vt:lpstr>
      <vt:lpstr>1_Office Theme</vt:lpstr>
      <vt:lpstr>Rechnernetze &amp; Verteilte Systeme</vt:lpstr>
      <vt:lpstr>Fragen und Wiederholung</vt:lpstr>
      <vt:lpstr>Kapitel 1</vt:lpstr>
      <vt:lpstr>Allgemeine Fragen</vt:lpstr>
      <vt:lpstr>PowerPoint-Präsentation</vt:lpstr>
      <vt:lpstr>Schnitte im OSI-Schichtenmodell</vt:lpstr>
      <vt:lpstr>„Wie entsteht eine N-PDU aus einer N-SDU?"</vt:lpstr>
      <vt:lpstr>PowerPoint-Präsentation</vt:lpstr>
      <vt:lpstr>PowerPoint-Präsentation</vt:lpstr>
      <vt:lpstr>„Worin liegt der Unterschied zwischen ISO/OSI- und Internet-Modell?“</vt:lpstr>
      <vt:lpstr>Schlüsselbegriffe</vt:lpstr>
      <vt:lpstr>Schlüsselbegriffe</vt:lpstr>
      <vt:lpstr>Kapitel 2</vt:lpstr>
      <vt:lpstr>Welche Maßnahmen zur Begegnung der Adressknappheit von IPv4 wurden in der Vorlesung behandelt?</vt:lpstr>
      <vt:lpstr>Wie viele Hosts kann ein IPv4-Adressblock mit einer Präfixlänge von 22 maximal fassen?</vt:lpstr>
      <vt:lpstr>PowerPoint-Präsentation</vt:lpstr>
      <vt:lpstr>PowerPoint-Präsentation</vt:lpstr>
      <vt:lpstr>PowerPoint-Präsentation</vt:lpstr>
      <vt:lpstr>Kapitel 3</vt:lpstr>
      <vt:lpstr>Staukontrolle</vt:lpstr>
      <vt:lpstr>Senderate nach Tahoe-Algorithmus (bei Netz ohne Last) (1/2)</vt:lpstr>
      <vt:lpstr>Senderate nach Tahoe-Algorithmus (bei Netz ohne Last) (2/2)</vt:lpstr>
      <vt:lpstr>Senderate nach Tahoe-Algorithmus (bei Netzüberlastung)</vt:lpstr>
      <vt:lpstr>Optimierung bei Verlust (RFC 5681)</vt:lpstr>
      <vt:lpstr>Fragen zu Kapitel 3 (1/2)</vt:lpstr>
      <vt:lpstr>Fragen zu Kapitel 3 (2/2)</vt:lpstr>
      <vt:lpstr>Kapitel 4</vt:lpstr>
      <vt:lpstr>OSI Layer 3 – Fragen Kapitel 4</vt:lpstr>
      <vt:lpstr>OSI Layer 3 – Fragen Kapitel 4</vt:lpstr>
      <vt:lpstr>Kapitel 5</vt:lpstr>
      <vt:lpstr>Wdh: Modulation</vt:lpstr>
      <vt:lpstr>Wdh: Abtastung</vt:lpstr>
      <vt:lpstr>Wdh: Abtasttheorem</vt:lpstr>
      <vt:lpstr>Fragen zur Bitübertragungsschicht (1/2)</vt:lpstr>
      <vt:lpstr>Fragen zur Bitübertragungsschicht (2/2)</vt:lpstr>
      <vt:lpstr>Wiederholung: CSMA - Carrier Sense Multiple Access</vt:lpstr>
      <vt:lpstr>Überblick CSMA</vt:lpstr>
      <vt:lpstr>CSMA/CD:  Ablauf</vt:lpstr>
      <vt:lpstr>Minimale Nachrichtengröße</vt:lpstr>
      <vt:lpstr>Kollisionserkennung</vt:lpstr>
      <vt:lpstr>Wdh und Korrektur: CSMA/CD: Konfliktbehandlung</vt:lpstr>
      <vt:lpstr>Switched Ethernet (1)</vt:lpstr>
      <vt:lpstr>Switched Ethernet (2)</vt:lpstr>
      <vt:lpstr>MACA - Multiple Access with Collision Avoidance auch: CSMA/CA RTS/CTS</vt:lpstr>
      <vt:lpstr>Motivation</vt:lpstr>
      <vt:lpstr>MACA: Konzeptionelle Sicht</vt:lpstr>
      <vt:lpstr>Ablauf MACAW  (MACA for Wireless)</vt:lpstr>
      <vt:lpstr>Fragen zur MAC-Teilschicht</vt:lpstr>
      <vt:lpstr>Fragen zur LLC-Teilschicht</vt:lpstr>
      <vt:lpstr>Kapitel 6</vt:lpstr>
      <vt:lpstr>Aufgabe 12-4: E-Mail</vt:lpstr>
      <vt:lpstr>Message Handling Systeme: Rollen</vt:lpstr>
      <vt:lpstr>Aufgabe 11-3: Zusammenspiel von Protokollen</vt:lpstr>
      <vt:lpstr>Fragen zu Kapitel 6</vt:lpstr>
      <vt:lpstr>OSI Layer 5-7 (2)</vt:lpstr>
      <vt:lpstr>OSI Layer 5-7 (3)</vt:lpstr>
      <vt:lpstr>Abbildungen zw. Datenblöcken (Blocking/Deblocking)</vt:lpstr>
      <vt:lpstr>Abbildungen zw. Datenblöcken (Concatenation &amp; Separation) </vt:lpstr>
      <vt:lpstr>PowerPoint-Präsentation</vt:lpstr>
      <vt:lpstr>OSI Layer 4: Transportprotokoll</vt:lpstr>
      <vt:lpstr>OSI Layer 4 (1)</vt:lpstr>
      <vt:lpstr>OSI Layer 4 (2)</vt:lpstr>
      <vt:lpstr>OSI Layer 4 (3)</vt:lpstr>
      <vt:lpstr>OSI Layer 3: Vermittlungsschicht</vt:lpstr>
      <vt:lpstr>OSI Layer 3 – Fragen Kapitel 4</vt:lpstr>
      <vt:lpstr>OSI Layer 3 – Fragen Kapitel 4</vt:lpstr>
      <vt:lpstr>OSI Layer 3</vt:lpstr>
      <vt:lpstr>OSI Layer 3</vt:lpstr>
      <vt:lpstr>OSI Layer 3</vt:lpstr>
      <vt:lpstr>OSI Layer 3</vt:lpstr>
      <vt:lpstr>OSI Layer 3</vt:lpstr>
      <vt:lpstr>OSI Layer 3</vt:lpstr>
      <vt:lpstr>OSI Layer 3</vt:lpstr>
      <vt:lpstr>OSI Layer 2: Sicherungsschicht</vt:lpstr>
      <vt:lpstr>OSI Layer 2 (1)</vt:lpstr>
      <vt:lpstr>OSI Layer 1: Bitübertragungsschicht</vt:lpstr>
      <vt:lpstr>OSI Layer 1</vt:lpstr>
      <vt:lpstr>OSI Layer 1</vt:lpstr>
      <vt:lpstr>OSI Layer 1</vt:lpstr>
      <vt:lpstr>OSI Layer 1</vt:lpstr>
      <vt:lpstr>Addendum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Rechnernetze &amp; Verteilte Systeme</dc:title>
  <dc:creator>quirin</dc:creator>
  <cp:lastModifiedBy>Pascal Jungblut</cp:lastModifiedBy>
  <cp:revision>680</cp:revision>
  <cp:lastPrinted>2018-07-11T15:54:09Z</cp:lastPrinted>
  <dcterms:created xsi:type="dcterms:W3CDTF">2016-01-14T15:59:31Z</dcterms:created>
  <dcterms:modified xsi:type="dcterms:W3CDTF">2018-07-13T10:07:04Z</dcterms:modified>
</cp:coreProperties>
</file>