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Lst>
  <p:sldSz cx="12192000" cy="6858000"/>
  <p:notesSz cx="6858000" cy="9144000"/>
  <p:embeddedFontLst>
    <p:embeddedFont>
      <p:font typeface="Arial Black" panose="020B0604020202020204" pitchFamily="34" charset="0"/>
      <p:bold r:id="rId111"/>
    </p:embeddedFont>
    <p:embeddedFont>
      <p:font typeface="Calibri" panose="020F0502020204030204" pitchFamily="34" charset="0"/>
      <p:regular r:id="rId112"/>
      <p:bold r:id="rId113"/>
      <p:italic r:id="rId114"/>
      <p:boldItalic r:id="rId115"/>
    </p:embeddedFont>
    <p:embeddedFont>
      <p:font typeface="Helvetica Neue" panose="02000503000000020004" pitchFamily="2" charset="0"/>
      <p:regular r:id="rId116"/>
      <p:bold r:id="rId117"/>
      <p:italic r:id="rId118"/>
      <p:boldItalic r:id="rId1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0" roundtripDataSignature="AMtx7miok0saD1mQ/FVgc0WJ02M/CokBF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ED5B31-8EE9-4602-9EFF-AED3B21F7FA9}">
  <a:tblStyle styleId="{FEED5B31-8EE9-4602-9EFF-AED3B21F7FA9}"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8ECF4"/>
          </a:solidFill>
        </a:fill>
      </a:tcStyle>
    </a:band1H>
    <a:band2H>
      <a:tcTxStyle/>
      <a:tcStyle>
        <a:tcBdr/>
      </a:tcStyle>
    </a:band2H>
    <a:band1V>
      <a:tcTxStyle/>
      <a:tcStyle>
        <a:tcBdr/>
        <a:fill>
          <a:solidFill>
            <a:srgbClr val="E8ECF4"/>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 styleId="{64C80031-E42B-420E-A80E-2A5ADF47C0A6}"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D202582-9911-492A-88B8-8C4B16C53EDE}"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D64BEA1-FF3B-4E1F-BEF9-9607FE3D6937}" styleName="Table_3">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9"/>
    <p:restoredTop sz="83129"/>
  </p:normalViewPr>
  <p:slideViewPr>
    <p:cSldViewPr snapToGrid="0">
      <p:cViewPr varScale="1">
        <p:scale>
          <a:sx n="105" d="100"/>
          <a:sy n="105" d="100"/>
        </p:scale>
        <p:origin x="280" y="19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7.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2.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3.fntdata"/><Relationship Id="rId118" Type="http://schemas.openxmlformats.org/officeDocument/2006/relationships/font" Target="fonts/font8.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4.fntdata"/><Relationship Id="rId119" Type="http://schemas.openxmlformats.org/officeDocument/2006/relationships/font" Target="fonts/font9.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customschemas.google.com/relationships/presentationmetadata" Target="meta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 name="Google Shape;3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 name="Google Shape;3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FND-Lehrplan: A.1</a:t>
            </a:r>
            <a:endParaRPr/>
          </a:p>
        </p:txBody>
      </p:sp>
      <p:sp>
        <p:nvSpPr>
          <p:cNvPr id="152" name="Google Shape;15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4"/>
        <p:cNvGrpSpPr/>
        <p:nvPr/>
      </p:nvGrpSpPr>
      <p:grpSpPr>
        <a:xfrm>
          <a:off x="0" y="0"/>
          <a:ext cx="0" cy="0"/>
          <a:chOff x="0" y="0"/>
          <a:chExt cx="0" cy="0"/>
        </a:xfrm>
      </p:grpSpPr>
      <p:sp>
        <p:nvSpPr>
          <p:cNvPr id="1485" name="Google Shape;1485;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6" name="Google Shape;1486;p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C.6</a:t>
            </a:r>
            <a:endParaRPr/>
          </a:p>
        </p:txBody>
      </p:sp>
      <p:sp>
        <p:nvSpPr>
          <p:cNvPr id="1487" name="Google Shape;1487;p1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p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4" name="Google Shape;1494;p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1" name="Google Shape;1501;p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FND-Lehrplan: C.6</a:t>
            </a:r>
            <a:endParaRPr dirty="0"/>
          </a:p>
        </p:txBody>
      </p:sp>
      <p:sp>
        <p:nvSpPr>
          <p:cNvPr id="1502" name="Google Shape;1502;p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p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9" name="Google Shape;1509;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6" name="Google Shape;1516;p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A.2</a:t>
            </a:r>
            <a:endParaRPr/>
          </a:p>
        </p:txBody>
      </p:sp>
      <p:sp>
        <p:nvSpPr>
          <p:cNvPr id="1517" name="Google Shape;1517;p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104</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p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4" name="Google Shape;1524;p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A.6</a:t>
            </a:r>
            <a:endParaRPr/>
          </a:p>
        </p:txBody>
      </p:sp>
      <p:sp>
        <p:nvSpPr>
          <p:cNvPr id="1525" name="Google Shape;1525;p1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105</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p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3" name="Google Shape;1533;p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A.6</a:t>
            </a:r>
            <a:endParaRPr/>
          </a:p>
        </p:txBody>
      </p:sp>
      <p:sp>
        <p:nvSpPr>
          <p:cNvPr id="1534" name="Google Shape;1534;p1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p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1" name="Google Shape;1541;p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p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8" name="Google Shape;1548;p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E.2</a:t>
            </a:r>
            <a:endParaRPr/>
          </a:p>
        </p:txBody>
      </p:sp>
      <p:sp>
        <p:nvSpPr>
          <p:cNvPr id="1549" name="Google Shape;1549;p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108</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A.3</a:t>
            </a:r>
            <a:endParaRPr/>
          </a:p>
        </p:txBody>
      </p:sp>
      <p:sp>
        <p:nvSpPr>
          <p:cNvPr id="162" name="Google Shape;16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FND-Lehrplan: A.3</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Diskussion: Stellen Sie sich den Umgang mit einem Incident vor, der dem Service Desk gemeldet wird. Wer ist für das Gesamtergebnis verantwortlich? Der Service Desk sagt, es handele sich um ein DB-Problem. Das DB-Server-Team sagt, es sei ein Netzwerkproblem. Das Netzwerkteam sagt, dass es sich um ein Problem des Desktop-Supports handelt und verweist es an den Helpdesk zurück.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Ohne ITSM-Rollen und -Verantwortlichkeiten: Wer ist für die Lösung des Incidents verantwortlich? Vielleicht das Top Management, aber hilft das dem Anwender, seinen Service wieder zum Laufen zu bringen? </a:t>
            </a:r>
            <a:endParaRPr dirty="0"/>
          </a:p>
          <a:p>
            <a:pPr marL="0" lvl="0" indent="0" algn="l" rtl="0">
              <a:spcBef>
                <a:spcPts val="0"/>
              </a:spcBef>
              <a:spcAft>
                <a:spcPts val="0"/>
              </a:spcAft>
              <a:buNone/>
            </a:pPr>
            <a:endParaRPr dirty="0"/>
          </a:p>
        </p:txBody>
      </p:sp>
      <p:sp>
        <p:nvSpPr>
          <p:cNvPr id="171" name="Google Shape;17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A.3</a:t>
            </a:r>
            <a:endParaRPr/>
          </a:p>
        </p:txBody>
      </p:sp>
      <p:sp>
        <p:nvSpPr>
          <p:cNvPr id="229" name="Google Shape;22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A.2, A.3</a:t>
            </a:r>
            <a:endParaRPr/>
          </a:p>
        </p:txBody>
      </p:sp>
      <p:sp>
        <p:nvSpPr>
          <p:cNvPr id="249" name="Google Shape;24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A.2, A.3</a:t>
            </a:r>
            <a:endParaRPr/>
          </a:p>
        </p:txBody>
      </p:sp>
      <p:sp>
        <p:nvSpPr>
          <p:cNvPr id="291" name="Google Shape;29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A.3</a:t>
            </a:r>
            <a:endParaRPr/>
          </a:p>
        </p:txBody>
      </p:sp>
      <p:sp>
        <p:nvSpPr>
          <p:cNvPr id="302" name="Google Shape;30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A.3</a:t>
            </a:r>
            <a:endParaRPr/>
          </a:p>
        </p:txBody>
      </p:sp>
      <p:sp>
        <p:nvSpPr>
          <p:cNvPr id="310" name="Google Shape;310;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E.1</a:t>
            </a:r>
            <a:endParaRPr/>
          </a:p>
        </p:txBody>
      </p:sp>
      <p:sp>
        <p:nvSpPr>
          <p:cNvPr id="352" name="Google Shape;35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FND-Lehrplan: E.1</a:t>
            </a: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361" name="Google Shape;361;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E.1</a:t>
            </a:r>
            <a:endParaRPr/>
          </a:p>
        </p:txBody>
      </p:sp>
      <p:sp>
        <p:nvSpPr>
          <p:cNvPr id="387" name="Google Shape;387;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E.1</a:t>
            </a:r>
            <a:endParaRPr/>
          </a:p>
        </p:txBody>
      </p:sp>
      <p:sp>
        <p:nvSpPr>
          <p:cNvPr id="395" name="Google Shape;395;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E.1</a:t>
            </a:r>
            <a:endParaRPr/>
          </a:p>
        </p:txBody>
      </p:sp>
      <p:sp>
        <p:nvSpPr>
          <p:cNvPr id="403" name="Google Shape;403;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E.1</a:t>
            </a:r>
            <a:endParaRPr/>
          </a:p>
        </p:txBody>
      </p:sp>
      <p:sp>
        <p:nvSpPr>
          <p:cNvPr id="434" name="Google Shape;434;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56" name="Google Shape;456;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97" name="Google Shape;497;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 name="Google Shape;5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A.4</a:t>
            </a:r>
            <a:endParaRPr/>
          </a:p>
        </p:txBody>
      </p:sp>
      <p:sp>
        <p:nvSpPr>
          <p:cNvPr id="516" name="Google Shape;516;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A.5</a:t>
            </a:r>
            <a:endParaRPr/>
          </a:p>
        </p:txBody>
      </p:sp>
      <p:sp>
        <p:nvSpPr>
          <p:cNvPr id="526" name="Google Shape;526;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A.4, A.5</a:t>
            </a:r>
            <a:endParaRPr/>
          </a:p>
        </p:txBody>
      </p:sp>
      <p:sp>
        <p:nvSpPr>
          <p:cNvPr id="538" name="Google Shape;538;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B.1</a:t>
            </a:r>
            <a:endParaRPr/>
          </a:p>
        </p:txBody>
      </p:sp>
      <p:sp>
        <p:nvSpPr>
          <p:cNvPr id="553" name="Google Shape;553;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FND-Lehrplan: A.1</a:t>
            </a:r>
            <a:endParaRPr/>
          </a:p>
        </p:txBody>
      </p:sp>
      <p:sp>
        <p:nvSpPr>
          <p:cNvPr id="563" name="Google Shape;563;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B.1</a:t>
            </a:r>
            <a:endParaRPr/>
          </a:p>
        </p:txBody>
      </p:sp>
      <p:sp>
        <p:nvSpPr>
          <p:cNvPr id="587" name="Google Shape;587;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B.1</a:t>
            </a:r>
            <a:endParaRPr/>
          </a:p>
        </p:txBody>
      </p:sp>
      <p:sp>
        <p:nvSpPr>
          <p:cNvPr id="596" name="Google Shape;596;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B.1</a:t>
            </a:r>
            <a:endParaRPr/>
          </a:p>
        </p:txBody>
      </p:sp>
      <p:sp>
        <p:nvSpPr>
          <p:cNvPr id="604" name="Google Shape;604;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B.2</a:t>
            </a:r>
            <a:endParaRPr/>
          </a:p>
        </p:txBody>
      </p:sp>
      <p:sp>
        <p:nvSpPr>
          <p:cNvPr id="612" name="Google Shape;612;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 name="Google Shape;6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63" name="Google Shape;6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B.2</a:t>
            </a:r>
            <a:endParaRPr/>
          </a:p>
        </p:txBody>
      </p:sp>
      <p:sp>
        <p:nvSpPr>
          <p:cNvPr id="622" name="Google Shape;622;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B.2</a:t>
            </a:r>
            <a:endParaRPr/>
          </a:p>
        </p:txBody>
      </p:sp>
      <p:sp>
        <p:nvSpPr>
          <p:cNvPr id="632" name="Google Shape;632;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B.2</a:t>
            </a:r>
            <a:endParaRPr/>
          </a:p>
        </p:txBody>
      </p:sp>
      <p:sp>
        <p:nvSpPr>
          <p:cNvPr id="641" name="Google Shape;641;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B.2</a:t>
            </a:r>
            <a:endParaRPr/>
          </a:p>
        </p:txBody>
      </p:sp>
      <p:sp>
        <p:nvSpPr>
          <p:cNvPr id="649" name="Google Shape;649;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B.2</a:t>
            </a:r>
            <a:endParaRPr/>
          </a:p>
        </p:txBody>
      </p:sp>
      <p:sp>
        <p:nvSpPr>
          <p:cNvPr id="665" name="Google Shape;665;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B.2, D.1</a:t>
            </a:r>
            <a:endParaRPr/>
          </a:p>
        </p:txBody>
      </p:sp>
      <p:sp>
        <p:nvSpPr>
          <p:cNvPr id="724" name="Google Shape;724;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B.3</a:t>
            </a:r>
            <a:endParaRPr/>
          </a:p>
        </p:txBody>
      </p:sp>
      <p:sp>
        <p:nvSpPr>
          <p:cNvPr id="732" name="Google Shape;732;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742" name="Google Shape;742;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9" name="Google Shape;749;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B.3</a:t>
            </a:r>
            <a:endParaRPr/>
          </a:p>
        </p:txBody>
      </p:sp>
      <p:sp>
        <p:nvSpPr>
          <p:cNvPr id="750" name="Google Shape;750;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B.3</a:t>
            </a:r>
            <a:endParaRPr/>
          </a:p>
        </p:txBody>
      </p:sp>
      <p:sp>
        <p:nvSpPr>
          <p:cNvPr id="758" name="Google Shape;758;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Google Shape;765;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B.4</a:t>
            </a:r>
            <a:endParaRPr/>
          </a:p>
        </p:txBody>
      </p:sp>
      <p:sp>
        <p:nvSpPr>
          <p:cNvPr id="766" name="Google Shape;766;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B.4</a:t>
            </a:r>
            <a:endParaRPr/>
          </a:p>
        </p:txBody>
      </p:sp>
      <p:sp>
        <p:nvSpPr>
          <p:cNvPr id="776" name="Google Shape;776;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B.4</a:t>
            </a:r>
            <a:endParaRPr/>
          </a:p>
        </p:txBody>
      </p:sp>
      <p:sp>
        <p:nvSpPr>
          <p:cNvPr id="786" name="Google Shape;786;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8" name="Google Shape;808;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B.4</a:t>
            </a:r>
            <a:endParaRPr/>
          </a:p>
        </p:txBody>
      </p:sp>
      <p:sp>
        <p:nvSpPr>
          <p:cNvPr id="809" name="Google Shape;809;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B.5</a:t>
            </a:r>
            <a:endParaRPr/>
          </a:p>
        </p:txBody>
      </p:sp>
      <p:sp>
        <p:nvSpPr>
          <p:cNvPr id="817" name="Google Shape;817;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827" name="Google Shape;827;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B.5</a:t>
            </a:r>
            <a:endParaRPr/>
          </a:p>
        </p:txBody>
      </p:sp>
      <p:sp>
        <p:nvSpPr>
          <p:cNvPr id="835" name="Google Shape;835;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B.5</a:t>
            </a:r>
            <a:endParaRPr/>
          </a:p>
        </p:txBody>
      </p:sp>
      <p:sp>
        <p:nvSpPr>
          <p:cNvPr id="843" name="Google Shape;843;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2" name="Google Shape;852;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B.6</a:t>
            </a:r>
            <a:endParaRPr/>
          </a:p>
        </p:txBody>
      </p:sp>
      <p:sp>
        <p:nvSpPr>
          <p:cNvPr id="853" name="Google Shape;853;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2" name="Google Shape;862;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B.6</a:t>
            </a:r>
            <a:endParaRPr/>
          </a:p>
        </p:txBody>
      </p:sp>
      <p:sp>
        <p:nvSpPr>
          <p:cNvPr id="863" name="Google Shape;863;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0" name="Google Shape;870;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B.6</a:t>
            </a:r>
            <a:endParaRPr/>
          </a:p>
        </p:txBody>
      </p:sp>
      <p:sp>
        <p:nvSpPr>
          <p:cNvPr id="871" name="Google Shape;871;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8" name="Google Shape;908;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909" name="Google Shape;909;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6" name="Google Shape;916;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B.6</a:t>
            </a:r>
            <a:endParaRPr/>
          </a:p>
        </p:txBody>
      </p:sp>
      <p:sp>
        <p:nvSpPr>
          <p:cNvPr id="917" name="Google Shape;917;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4" name="Google Shape;924;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B.7</a:t>
            </a:r>
            <a:endParaRPr/>
          </a:p>
        </p:txBody>
      </p:sp>
      <p:sp>
        <p:nvSpPr>
          <p:cNvPr id="925" name="Google Shape;925;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4" name="Google Shape;934;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B.7</a:t>
            </a:r>
            <a:endParaRPr/>
          </a:p>
        </p:txBody>
      </p:sp>
      <p:sp>
        <p:nvSpPr>
          <p:cNvPr id="935" name="Google Shape;935;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3" name="Google Shape;943;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B.7</a:t>
            </a:r>
            <a:endParaRPr/>
          </a:p>
        </p:txBody>
      </p:sp>
      <p:sp>
        <p:nvSpPr>
          <p:cNvPr id="951" name="Google Shape;951;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B.8</a:t>
            </a:r>
            <a:endParaRPr/>
          </a:p>
        </p:txBody>
      </p:sp>
      <p:sp>
        <p:nvSpPr>
          <p:cNvPr id="959" name="Google Shape;959;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8" name="Google Shape;968;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B.8</a:t>
            </a:r>
            <a:endParaRPr/>
          </a:p>
        </p:txBody>
      </p:sp>
      <p:sp>
        <p:nvSpPr>
          <p:cNvPr id="969" name="Google Shape;969;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6" name="Google Shape;976;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Google Shape;983;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B.8</a:t>
            </a:r>
            <a:endParaRPr/>
          </a:p>
        </p:txBody>
      </p:sp>
      <p:sp>
        <p:nvSpPr>
          <p:cNvPr id="984" name="Google Shape;984;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1" name="Google Shape;991;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C.1</a:t>
            </a:r>
            <a:endParaRPr/>
          </a:p>
        </p:txBody>
      </p:sp>
      <p:sp>
        <p:nvSpPr>
          <p:cNvPr id="992" name="Google Shape;992;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1" name="Google Shape;1001;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C.1</a:t>
            </a:r>
            <a:endParaRPr/>
          </a:p>
        </p:txBody>
      </p:sp>
      <p:sp>
        <p:nvSpPr>
          <p:cNvPr id="1002" name="Google Shape;1002;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C.1</a:t>
            </a:r>
            <a:endParaRPr/>
          </a:p>
        </p:txBody>
      </p:sp>
      <p:sp>
        <p:nvSpPr>
          <p:cNvPr id="1011" name="Google Shape;1011;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8" name="Google Shape;1018;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C.1</a:t>
            </a:r>
            <a:endParaRPr/>
          </a:p>
        </p:txBody>
      </p:sp>
      <p:sp>
        <p:nvSpPr>
          <p:cNvPr id="1019" name="Google Shape;1019;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1" name="Google Shape;1061;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C.1</a:t>
            </a:r>
            <a:endParaRPr/>
          </a:p>
        </p:txBody>
      </p:sp>
      <p:sp>
        <p:nvSpPr>
          <p:cNvPr id="1062" name="Google Shape;1062;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0" name="Google Shape;1090;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C.1</a:t>
            </a:r>
            <a:endParaRPr/>
          </a:p>
        </p:txBody>
      </p:sp>
      <p:sp>
        <p:nvSpPr>
          <p:cNvPr id="1091" name="Google Shape;1091;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8" name="Google Shape;1098;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C.2</a:t>
            </a:r>
            <a:endParaRPr/>
          </a:p>
        </p:txBody>
      </p:sp>
      <p:sp>
        <p:nvSpPr>
          <p:cNvPr id="1099" name="Google Shape;1099;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8" name="Google Shape;1108;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C.2</a:t>
            </a:r>
            <a:endParaRPr/>
          </a:p>
        </p:txBody>
      </p:sp>
      <p:sp>
        <p:nvSpPr>
          <p:cNvPr id="1109" name="Google Shape;1109;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Die Unterscheidung zwischen </a:t>
            </a:r>
            <a:r>
              <a:rPr lang="en-US" i="1" dirty="0"/>
              <a:t>Service-Funktion </a:t>
            </a:r>
            <a:r>
              <a:rPr lang="en-US" dirty="0"/>
              <a:t>und </a:t>
            </a:r>
            <a:r>
              <a:rPr lang="en-US" i="1" dirty="0"/>
              <a:t>Service-Qualität </a:t>
            </a:r>
            <a:r>
              <a:rPr lang="en-US" dirty="0"/>
              <a:t>im IT-Service-Management ist vergleichbar mit der Unterscheidung zwischen </a:t>
            </a:r>
            <a:r>
              <a:rPr lang="en-US" i="1" dirty="0"/>
              <a:t>funktionalen Anforderungen </a:t>
            </a:r>
            <a:r>
              <a:rPr lang="en-US" dirty="0"/>
              <a:t>und </a:t>
            </a:r>
            <a:r>
              <a:rPr lang="en-US" i="1" dirty="0"/>
              <a:t>nicht-funktionalen Anforderungen </a:t>
            </a:r>
            <a:r>
              <a:rPr lang="en-US" dirty="0"/>
              <a:t>(oft als Qualitätsattribute bezeichnet) im Bereich des Requirements Engineering. </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FND-Lehrplan: A.1</a:t>
            </a:r>
            <a:endParaRPr dirty="0"/>
          </a:p>
        </p:txBody>
      </p:sp>
      <p:sp>
        <p:nvSpPr>
          <p:cNvPr id="105" name="Google Shape;10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8" name="Google Shape;1118;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FND-Lehrplan: C.2</a:t>
            </a:r>
            <a:endParaRPr dirty="0"/>
          </a:p>
        </p:txBody>
      </p:sp>
      <p:sp>
        <p:nvSpPr>
          <p:cNvPr id="1119" name="Google Shape;1119;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2" name="Google Shape;1162;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C.2</a:t>
            </a:r>
            <a:endParaRPr/>
          </a:p>
        </p:txBody>
      </p:sp>
      <p:sp>
        <p:nvSpPr>
          <p:cNvPr id="1163" name="Google Shape;1163;p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0" name="Google Shape;1170;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C.2</a:t>
            </a:r>
            <a:endParaRPr/>
          </a:p>
        </p:txBody>
      </p:sp>
      <p:sp>
        <p:nvSpPr>
          <p:cNvPr id="1171" name="Google Shape;1171;p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5" name="Google Shape;1195;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C.2</a:t>
            </a:r>
            <a:endParaRPr/>
          </a:p>
        </p:txBody>
      </p:sp>
      <p:sp>
        <p:nvSpPr>
          <p:cNvPr id="1196" name="Google Shape;1196;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3" name="Google Shape;1203;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C.3</a:t>
            </a:r>
            <a:endParaRPr/>
          </a:p>
        </p:txBody>
      </p:sp>
      <p:sp>
        <p:nvSpPr>
          <p:cNvPr id="1204" name="Google Shape;1204;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3" name="Google Shape;1213;p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C.3</a:t>
            </a:r>
            <a:endParaRPr/>
          </a:p>
        </p:txBody>
      </p:sp>
      <p:sp>
        <p:nvSpPr>
          <p:cNvPr id="1214" name="Google Shape;1214;p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2" name="Google Shape;1222;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9" name="Google Shape;1229;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C.3, D2</a:t>
            </a:r>
            <a:endParaRPr/>
          </a:p>
        </p:txBody>
      </p:sp>
      <p:sp>
        <p:nvSpPr>
          <p:cNvPr id="1230" name="Google Shape;1230;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9" name="Google Shape;1239;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C.3</a:t>
            </a:r>
            <a:endParaRPr/>
          </a:p>
        </p:txBody>
      </p:sp>
      <p:sp>
        <p:nvSpPr>
          <p:cNvPr id="1240" name="Google Shape;1240;p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0" name="Google Shape;1280;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FND-Lehrplan: C.4</a:t>
            </a:r>
            <a:endParaRPr/>
          </a:p>
        </p:txBody>
      </p:sp>
      <p:sp>
        <p:nvSpPr>
          <p:cNvPr id="1281" name="Google Shape;1281;p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A.5</a:t>
            </a:r>
            <a:endParaRPr/>
          </a:p>
        </p:txBody>
      </p:sp>
      <p:sp>
        <p:nvSpPr>
          <p:cNvPr id="126" name="Google Shape;12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0" name="Google Shape;1290;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FND-Lehrplan: C.4</a:t>
            </a:r>
            <a:endParaRPr/>
          </a:p>
        </p:txBody>
      </p:sp>
      <p:sp>
        <p:nvSpPr>
          <p:cNvPr id="1291" name="Google Shape;1291;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9" name="Google Shape;1299;p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C.4</a:t>
            </a:r>
            <a:endParaRPr/>
          </a:p>
        </p:txBody>
      </p:sp>
      <p:sp>
        <p:nvSpPr>
          <p:cNvPr id="1300" name="Google Shape;1300;p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7" name="Google Shape;1307;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C.4, D.2</a:t>
            </a:r>
            <a:endParaRPr/>
          </a:p>
        </p:txBody>
      </p:sp>
      <p:sp>
        <p:nvSpPr>
          <p:cNvPr id="1308" name="Google Shape;1308;p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15" name="Google Shape;1315;p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C.4</a:t>
            </a:r>
            <a:endParaRPr/>
          </a:p>
        </p:txBody>
      </p:sp>
      <p:sp>
        <p:nvSpPr>
          <p:cNvPr id="1316" name="Google Shape;1316;p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1" name="Google Shape;1361;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C.5</a:t>
            </a:r>
            <a:endParaRPr/>
          </a:p>
        </p:txBody>
      </p:sp>
      <p:sp>
        <p:nvSpPr>
          <p:cNvPr id="1362" name="Google Shape;1362;p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1" name="Google Shape;1371;p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C.5</a:t>
            </a:r>
            <a:endParaRPr/>
          </a:p>
        </p:txBody>
      </p:sp>
      <p:sp>
        <p:nvSpPr>
          <p:cNvPr id="1372" name="Google Shape;1372;p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0" name="Google Shape;1380;p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81" name="Google Shape;1381;p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8" name="Google Shape;1388;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C.4, D.2</a:t>
            </a:r>
            <a:endParaRPr/>
          </a:p>
        </p:txBody>
      </p:sp>
      <p:sp>
        <p:nvSpPr>
          <p:cNvPr id="1389" name="Google Shape;1389;p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6" name="Google Shape;1396;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FND-Lehrplan: C.5</a:t>
            </a:r>
            <a:endParaRPr dirty="0"/>
          </a:p>
        </p:txBody>
      </p:sp>
      <p:sp>
        <p:nvSpPr>
          <p:cNvPr id="1397" name="Google Shape;1397;p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6" name="Google Shape;1476;p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C.6</a:t>
            </a:r>
            <a:endParaRPr/>
          </a:p>
        </p:txBody>
      </p:sp>
      <p:sp>
        <p:nvSpPr>
          <p:cNvPr id="1477" name="Google Shape;1477;p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8"/>
        <p:cNvGrpSpPr/>
        <p:nvPr/>
      </p:nvGrpSpPr>
      <p:grpSpPr>
        <a:xfrm>
          <a:off x="0" y="0"/>
          <a:ext cx="0" cy="0"/>
          <a:chOff x="0" y="0"/>
          <a:chExt cx="0" cy="0"/>
        </a:xfrm>
      </p:grpSpPr>
      <p:pic>
        <p:nvPicPr>
          <p:cNvPr id="19" name="Google Shape;19;p110" descr="TitlePage2.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 name="Google Shape;20;p110"/>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05595"/>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10"/>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560"/>
              </a:spcBef>
              <a:spcAft>
                <a:spcPts val="0"/>
              </a:spcAft>
              <a:buClr>
                <a:srgbClr val="888888"/>
              </a:buClr>
              <a:buSzPts val="2800"/>
              <a:buNone/>
              <a:defRPr>
                <a:solidFill>
                  <a:srgbClr val="888888"/>
                </a:solidFill>
              </a:defRPr>
            </a:lvl1pPr>
            <a:lvl2pPr lvl="1" algn="ctr">
              <a:spcBef>
                <a:spcPts val="48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10"/>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0"/>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FFFFFF"/>
                </a:solidFill>
                <a:latin typeface="Calibri"/>
                <a:ea typeface="Calibri"/>
                <a:cs typeface="Calibri"/>
                <a:sym typeface="Calibri"/>
              </a:defRPr>
            </a:lvl1pPr>
            <a:lvl2pPr marL="0" lvl="1" indent="0" algn="r">
              <a:spcBef>
                <a:spcPts val="0"/>
              </a:spcBef>
              <a:buNone/>
              <a:defRPr sz="1200" b="0" i="0" u="none" strike="noStrike" cap="none">
                <a:solidFill>
                  <a:srgbClr val="FFFFFF"/>
                </a:solidFill>
                <a:latin typeface="Calibri"/>
                <a:ea typeface="Calibri"/>
                <a:cs typeface="Calibri"/>
                <a:sym typeface="Calibri"/>
              </a:defRPr>
            </a:lvl2pPr>
            <a:lvl3pPr marL="0" lvl="2" indent="0" algn="r">
              <a:spcBef>
                <a:spcPts val="0"/>
              </a:spcBef>
              <a:buNone/>
              <a:defRPr sz="1200" b="0" i="0" u="none" strike="noStrike" cap="none">
                <a:solidFill>
                  <a:srgbClr val="FFFFFF"/>
                </a:solidFill>
                <a:latin typeface="Calibri"/>
                <a:ea typeface="Calibri"/>
                <a:cs typeface="Calibri"/>
                <a:sym typeface="Calibri"/>
              </a:defRPr>
            </a:lvl3pPr>
            <a:lvl4pPr marL="0" lvl="3" indent="0" algn="r">
              <a:spcBef>
                <a:spcPts val="0"/>
              </a:spcBef>
              <a:buNone/>
              <a:defRPr sz="1200" b="0" i="0" u="none" strike="noStrike" cap="none">
                <a:solidFill>
                  <a:srgbClr val="FFFFFF"/>
                </a:solidFill>
                <a:latin typeface="Calibri"/>
                <a:ea typeface="Calibri"/>
                <a:cs typeface="Calibri"/>
                <a:sym typeface="Calibri"/>
              </a:defRPr>
            </a:lvl4pPr>
            <a:lvl5pPr marL="0" lvl="4" indent="0" algn="r">
              <a:spcBef>
                <a:spcPts val="0"/>
              </a:spcBef>
              <a:buNone/>
              <a:defRPr sz="1200" b="0" i="0" u="none" strike="noStrike" cap="none">
                <a:solidFill>
                  <a:srgbClr val="FFFFFF"/>
                </a:solidFill>
                <a:latin typeface="Calibri"/>
                <a:ea typeface="Calibri"/>
                <a:cs typeface="Calibri"/>
                <a:sym typeface="Calibri"/>
              </a:defRPr>
            </a:lvl5pPr>
            <a:lvl6pPr marL="0" lvl="5" indent="0" algn="r">
              <a:spcBef>
                <a:spcPts val="0"/>
              </a:spcBef>
              <a:buNone/>
              <a:defRPr sz="1200" b="0" i="0" u="none" strike="noStrike" cap="none">
                <a:solidFill>
                  <a:srgbClr val="FFFFFF"/>
                </a:solidFill>
                <a:latin typeface="Calibri"/>
                <a:ea typeface="Calibri"/>
                <a:cs typeface="Calibri"/>
                <a:sym typeface="Calibri"/>
              </a:defRPr>
            </a:lvl6pPr>
            <a:lvl7pPr marL="0" lvl="6" indent="0" algn="r">
              <a:spcBef>
                <a:spcPts val="0"/>
              </a:spcBef>
              <a:buNone/>
              <a:defRPr sz="1200" b="0" i="0" u="none" strike="noStrike" cap="none">
                <a:solidFill>
                  <a:srgbClr val="FFFFFF"/>
                </a:solidFill>
                <a:latin typeface="Calibri"/>
                <a:ea typeface="Calibri"/>
                <a:cs typeface="Calibri"/>
                <a:sym typeface="Calibri"/>
              </a:defRPr>
            </a:lvl7pPr>
            <a:lvl8pPr marL="0" lvl="7" indent="0" algn="r">
              <a:spcBef>
                <a:spcPts val="0"/>
              </a:spcBef>
              <a:buNone/>
              <a:defRPr sz="1200" b="0" i="0" u="none" strike="noStrike" cap="none">
                <a:solidFill>
                  <a:srgbClr val="FFFFFF"/>
                </a:solidFill>
                <a:latin typeface="Calibri"/>
                <a:ea typeface="Calibri"/>
                <a:cs typeface="Calibri"/>
                <a:sym typeface="Calibri"/>
              </a:defRPr>
            </a:lvl8pPr>
            <a:lvl9pPr marL="0" lvl="8" indent="0" algn="r">
              <a:spcBef>
                <a:spcPts val="0"/>
              </a:spcBef>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110" descr="bar.png"/>
          <p:cNvPicPr preferRelativeResize="0"/>
          <p:nvPr/>
        </p:nvPicPr>
        <p:blipFill rotWithShape="1">
          <a:blip r:embed="rId3">
            <a:alphaModFix/>
          </a:blip>
          <a:srcRect/>
          <a:stretch/>
        </p:blipFill>
        <p:spPr>
          <a:xfrm>
            <a:off x="719668" y="3674649"/>
            <a:ext cx="10752667" cy="114300"/>
          </a:xfrm>
          <a:prstGeom prst="rect">
            <a:avLst/>
          </a:prstGeom>
          <a:noFill/>
          <a:ln>
            <a:noFill/>
          </a:ln>
        </p:spPr>
      </p:pic>
      <p:pic>
        <p:nvPicPr>
          <p:cNvPr id="26" name="Google Shape;26;p110" descr="http://www.fedsm.eu/sites/default/files/FitSM%20logo-name-1.2.png"/>
          <p:cNvPicPr preferRelativeResize="0"/>
          <p:nvPr/>
        </p:nvPicPr>
        <p:blipFill rotWithShape="1">
          <a:blip r:embed="rId4">
            <a:alphaModFix/>
          </a:blip>
          <a:srcRect/>
          <a:stretch/>
        </p:blipFill>
        <p:spPr>
          <a:xfrm>
            <a:off x="3682595" y="433708"/>
            <a:ext cx="4826809" cy="126301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bg>
      <p:bgPr>
        <a:solidFill>
          <a:schemeClr val="lt1"/>
        </a:solidFill>
        <a:effectLst/>
      </p:bgPr>
    </p:bg>
    <p:spTree>
      <p:nvGrpSpPr>
        <p:cNvPr id="1" name="Shape 27"/>
        <p:cNvGrpSpPr/>
        <p:nvPr/>
      </p:nvGrpSpPr>
      <p:grpSpPr>
        <a:xfrm>
          <a:off x="0" y="0"/>
          <a:ext cx="0" cy="0"/>
          <a:chOff x="0" y="0"/>
          <a:chExt cx="0" cy="0"/>
        </a:xfrm>
      </p:grpSpPr>
      <p:sp>
        <p:nvSpPr>
          <p:cNvPr id="28" name="Google Shape;28;p11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05595"/>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1"/>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111"/>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1"/>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09" descr="Backdrop.png"/>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1" name="Google Shape;11;p109"/>
          <p:cNvSpPr txBox="1">
            <a:spLocks noGrp="1"/>
          </p:cNvSpPr>
          <p:nvPr>
            <p:ph type="title"/>
          </p:nvPr>
        </p:nvSpPr>
        <p:spPr>
          <a:xfrm>
            <a:off x="609601" y="274641"/>
            <a:ext cx="9416955" cy="1047859"/>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205595"/>
              </a:buClr>
              <a:buSzPts val="3200"/>
              <a:buFont typeface="Calibri"/>
              <a:buNone/>
              <a:defRPr sz="3200" b="0" i="0" u="none" strike="noStrike" cap="none">
                <a:solidFill>
                  <a:srgbClr val="20559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09"/>
          <p:cNvSpPr txBox="1">
            <a:spLocks noGrp="1"/>
          </p:cNvSpPr>
          <p:nvPr>
            <p:ph type="body" idx="1"/>
          </p:nvPr>
        </p:nvSpPr>
        <p:spPr>
          <a:xfrm>
            <a:off x="609600" y="1705973"/>
            <a:ext cx="10972800" cy="4616647"/>
          </a:xfrm>
          <a:prstGeom prst="rect">
            <a:avLst/>
          </a:prstGeom>
          <a:noFill/>
          <a:ln>
            <a:noFill/>
          </a:ln>
        </p:spPr>
        <p:txBody>
          <a:bodyPr spcFirstLastPara="1" wrap="square" lIns="91425" tIns="45700" rIns="91425" bIns="45700" anchor="t" anchorCtr="0">
            <a:norm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09"/>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9"/>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0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09" descr="bar.png"/>
          <p:cNvPicPr preferRelativeResize="0"/>
          <p:nvPr/>
        </p:nvPicPr>
        <p:blipFill rotWithShape="1">
          <a:blip r:embed="rId5">
            <a:alphaModFix/>
          </a:blip>
          <a:srcRect/>
          <a:stretch/>
        </p:blipFill>
        <p:spPr>
          <a:xfrm>
            <a:off x="-22576" y="1447022"/>
            <a:ext cx="12214576" cy="129600"/>
          </a:xfrm>
          <a:prstGeom prst="rect">
            <a:avLst/>
          </a:prstGeom>
          <a:noFill/>
          <a:ln>
            <a:noFill/>
          </a:ln>
        </p:spPr>
      </p:pic>
      <p:pic>
        <p:nvPicPr>
          <p:cNvPr id="17" name="Google Shape;17;p109" descr="Macintosh HD:Users:owen:Google Drive:ETL online:FedSM:Branding:FitSm logo:FitSM logo-woutname.png"/>
          <p:cNvPicPr preferRelativeResize="0"/>
          <p:nvPr/>
        </p:nvPicPr>
        <p:blipFill rotWithShape="1">
          <a:blip r:embed="rId6">
            <a:alphaModFix/>
          </a:blip>
          <a:srcRect/>
          <a:stretch/>
        </p:blipFill>
        <p:spPr>
          <a:xfrm>
            <a:off x="10760935" y="190469"/>
            <a:ext cx="1080395" cy="108039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fitsm.e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1"/>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FitSM Foundation</a:t>
            </a:r>
            <a:endParaRPr/>
          </a:p>
        </p:txBody>
      </p:sp>
      <p:sp>
        <p:nvSpPr>
          <p:cNvPr id="39" name="Google Shape;39;p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40" name="Google Shape;40;p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r>
              <a:rPr lang="en-US" dirty="0"/>
              <a:t>Grundausbildung im IT Service-Management nach </a:t>
            </a:r>
            <a:r>
              <a:rPr lang="en-US" dirty="0" err="1"/>
              <a:t>FitSM</a:t>
            </a:r>
            <a:endParaRPr dirty="0"/>
          </a:p>
          <a:p>
            <a:pPr marL="0" lvl="0" indent="0" algn="ctr" rtl="0">
              <a:spcBef>
                <a:spcPts val="200"/>
              </a:spcBef>
              <a:spcAft>
                <a:spcPts val="0"/>
              </a:spcAft>
              <a:buClr>
                <a:srgbClr val="888888"/>
              </a:buClr>
              <a:buSzPts val="1000"/>
              <a:buNone/>
            </a:pPr>
            <a:r>
              <a:rPr lang="en-US" sz="1000" dirty="0"/>
              <a:t>Version 3.0.2</a:t>
            </a:r>
            <a:endParaRPr dirty="0"/>
          </a:p>
        </p:txBody>
      </p:sp>
      <p:grpSp>
        <p:nvGrpSpPr>
          <p:cNvPr id="41" name="Google Shape;41;p1"/>
          <p:cNvGrpSpPr/>
          <p:nvPr/>
        </p:nvGrpSpPr>
        <p:grpSpPr>
          <a:xfrm>
            <a:off x="4545806" y="5133071"/>
            <a:ext cx="3938588" cy="577081"/>
            <a:chOff x="3509962" y="5191293"/>
            <a:chExt cx="3938588" cy="577081"/>
          </a:xfrm>
        </p:grpSpPr>
        <p:sp>
          <p:nvSpPr>
            <p:cNvPr id="42" name="Google Shape;42;p1"/>
            <p:cNvSpPr/>
            <p:nvPr/>
          </p:nvSpPr>
          <p:spPr>
            <a:xfrm>
              <a:off x="3509962" y="5191293"/>
              <a:ext cx="3328987" cy="5770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a:solidFill>
                    <a:schemeClr val="dk1"/>
                  </a:solidFill>
                  <a:latin typeface="Calibri"/>
                  <a:ea typeface="Calibri"/>
                  <a:cs typeface="Calibri"/>
                  <a:sym typeface="Calibri"/>
                </a:rPr>
                <a:t>Diese Arbeit wurde von der Europäischen Kommission finanziert. Sie ist lizenziert unter einer </a:t>
              </a:r>
              <a:r>
                <a:rPr lang="en-US"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Commons Attribution 4.0 International License</a:t>
              </a:r>
              <a:r>
                <a:rPr lang="en-US" sz="1050" b="0" i="0" u="none" strike="noStrike" cap="none">
                  <a:solidFill>
                    <a:schemeClr val="dk1"/>
                  </a:solidFill>
                  <a:latin typeface="Calibri"/>
                  <a:ea typeface="Calibri"/>
                  <a:cs typeface="Calibri"/>
                  <a:sym typeface="Calibri"/>
                </a:rPr>
                <a:t>.</a:t>
              </a:r>
              <a:endParaRPr sz="1050" b="0" i="0" u="none" strike="noStrike" cap="none">
                <a:solidFill>
                  <a:schemeClr val="dk1"/>
                </a:solidFill>
                <a:latin typeface="Calibri"/>
                <a:ea typeface="Calibri"/>
                <a:cs typeface="Calibri"/>
                <a:sym typeface="Calibri"/>
              </a:endParaRPr>
            </a:p>
          </p:txBody>
        </p:sp>
        <p:pic>
          <p:nvPicPr>
            <p:cNvPr id="43" name="Google Shape;43;p1" descr="Macintosh HD:Users:owen:Google Drive:ETL online:FedSM:Branding:Useful logos etc:EC_logo.jpeg"/>
            <p:cNvPicPr preferRelativeResize="0"/>
            <p:nvPr/>
          </p:nvPicPr>
          <p:blipFill rotWithShape="1">
            <a:blip r:embed="rId4">
              <a:alphaModFix/>
            </a:blip>
            <a:srcRect/>
            <a:stretch/>
          </p:blipFill>
          <p:spPr>
            <a:xfrm>
              <a:off x="6822440" y="5255569"/>
              <a:ext cx="626110" cy="425872"/>
            </a:xfrm>
            <a:prstGeom prst="rect">
              <a:avLst/>
            </a:prstGeom>
            <a:noFill/>
            <a:ln>
              <a:noFill/>
            </a:ln>
          </p:spPr>
        </p:pic>
      </p:grpSp>
      <p:pic>
        <p:nvPicPr>
          <p:cNvPr id="44" name="Google Shape;44;p1" descr="Creative Commons License"/>
          <p:cNvPicPr preferRelativeResize="0"/>
          <p:nvPr/>
        </p:nvPicPr>
        <p:blipFill rotWithShape="1">
          <a:blip r:embed="rId5">
            <a:alphaModFix/>
          </a:blip>
          <a:srcRect/>
          <a:stretch/>
        </p:blipFill>
        <p:spPr>
          <a:xfrm>
            <a:off x="3707607" y="5262645"/>
            <a:ext cx="838200" cy="295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Was ist ein Service?</a:t>
            </a:r>
            <a:endParaRPr i="1"/>
          </a:p>
        </p:txBody>
      </p:sp>
      <p:sp>
        <p:nvSpPr>
          <p:cNvPr id="155" name="Google Shape;155;p1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56" name="Google Shape;156;p10"/>
          <p:cNvSpPr/>
          <p:nvPr/>
        </p:nvSpPr>
        <p:spPr>
          <a:xfrm>
            <a:off x="768096" y="3050350"/>
            <a:ext cx="9540014" cy="2042984"/>
          </a:xfrm>
          <a:prstGeom prst="rect">
            <a:avLst/>
          </a:prstGeom>
          <a:noFill/>
          <a:ln>
            <a:noFill/>
          </a:ln>
        </p:spPr>
        <p:txBody>
          <a:bodyPr spcFirstLastPara="1" wrap="square" lIns="91425" tIns="45700" rIns="116975" bIns="45700" anchor="t" anchorCtr="0">
            <a:noAutofit/>
          </a:bodyPr>
          <a:lstStyle/>
          <a:p>
            <a:pPr marL="27905" marR="0" lvl="0" indent="0" algn="l" rtl="0">
              <a:spcBef>
                <a:spcPts val="0"/>
              </a:spcBef>
              <a:spcAft>
                <a:spcPts val="0"/>
              </a:spcAft>
              <a:buClr>
                <a:schemeClr val="dk1"/>
              </a:buClr>
              <a:buSzPts val="2000"/>
              <a:buFont typeface="Calibri"/>
              <a:buNone/>
            </a:pPr>
            <a:r>
              <a:rPr lang="en-US" sz="2000" dirty="0">
                <a:solidFill>
                  <a:schemeClr val="dk1"/>
                </a:solidFill>
                <a:latin typeface="Calibri"/>
                <a:ea typeface="Calibri"/>
                <a:cs typeface="Calibri"/>
                <a:sym typeface="Calibri"/>
              </a:rPr>
              <a:t>Beispiele für IT-Services:</a:t>
            </a:r>
            <a:endParaRPr dirty="0"/>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Bereitstellung von Standard-Desktop-Arbeitsplätzen</a:t>
            </a:r>
            <a:endParaRPr dirty="0"/>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Konnektivität: E-Mail, LAN, Internetzugang</a:t>
            </a:r>
            <a:endParaRPr dirty="0"/>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Bereitstellung von Rechenleistungen</a:t>
            </a:r>
            <a:endParaRPr dirty="0"/>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Bereitstellung von Standard- und Spezialanwendungen</a:t>
            </a:r>
            <a:endParaRPr dirty="0"/>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Speicherung, Sicherung, Archivierung</a:t>
            </a:r>
            <a:endParaRPr dirty="0"/>
          </a:p>
        </p:txBody>
      </p:sp>
      <p:graphicFrame>
        <p:nvGraphicFramePr>
          <p:cNvPr id="157" name="Google Shape;157;p10"/>
          <p:cNvGraphicFramePr/>
          <p:nvPr>
            <p:extLst>
              <p:ext uri="{D42A27DB-BD31-4B8C-83A1-F6EECF244321}">
                <p14:modId xmlns:p14="http://schemas.microsoft.com/office/powerpoint/2010/main" val="2560393789"/>
              </p:ext>
            </p:extLst>
          </p:nvPr>
        </p:nvGraphicFramePr>
        <p:xfrm>
          <a:off x="768099" y="1696602"/>
          <a:ext cx="10814304" cy="1150960"/>
        </p:xfrm>
        <a:graphic>
          <a:graphicData uri="http://schemas.openxmlformats.org/drawingml/2006/table">
            <a:tbl>
              <a:tblPr firstRow="1" firstCol="1" bandRow="1">
                <a:noFill/>
                <a:tableStyleId>{FEED5B31-8EE9-4602-9EFF-AED3B21F7FA9}</a:tableStyleId>
              </a:tblPr>
              <a:tblGrid>
                <a:gridCol w="10814304">
                  <a:extLst>
                    <a:ext uri="{9D8B030D-6E8A-4147-A177-3AD203B41FA5}">
                      <a16:colId xmlns:a16="http://schemas.microsoft.com/office/drawing/2014/main" val="20000"/>
                    </a:ext>
                  </a:extLst>
                </a:gridCol>
              </a:tblGrid>
              <a:tr h="206975">
                <a:tc>
                  <a:txBody>
                    <a:bodyPr/>
                    <a:lstStyle/>
                    <a:p>
                      <a:pPr marL="0" marR="0" lvl="0" indent="0" algn="l" rtl="0">
                        <a:spcBef>
                          <a:spcPts val="0"/>
                        </a:spcBef>
                        <a:spcAft>
                          <a:spcPts val="0"/>
                        </a:spcAft>
                        <a:buNone/>
                      </a:pPr>
                      <a:r>
                        <a:rPr lang="en-US" sz="1400" u="none" strike="noStrike" cap="none"/>
                        <a:t>Definition nach FitSM-0:</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7600">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t>Services:</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t>Methode, um den Kunden einen Mehrwert zu liefern, indem man Ergebnisse erzielt, die sie erreichen wollen</a:t>
                      </a:r>
                      <a:endParaRPr sz="1800" b="0" u="none" strike="noStrike" cap="none" dirty="0"/>
                    </a:p>
                  </a:txBody>
                  <a:tcPr marL="68575" marR="68575" marT="0" marB="0"/>
                </a:tc>
                <a:extLst>
                  <a:ext uri="{0D108BD9-81ED-4DB2-BD59-A6C34878D82A}">
                    <a16:rowId xmlns:a16="http://schemas.microsoft.com/office/drawing/2014/main" val="10001"/>
                  </a:ext>
                </a:extLst>
              </a:tr>
            </a:tbl>
          </a:graphicData>
        </a:graphic>
      </p:graphicFrame>
      <p:graphicFrame>
        <p:nvGraphicFramePr>
          <p:cNvPr id="158" name="Google Shape;158;p10"/>
          <p:cNvGraphicFramePr/>
          <p:nvPr>
            <p:extLst>
              <p:ext uri="{D42A27DB-BD31-4B8C-83A1-F6EECF244321}">
                <p14:modId xmlns:p14="http://schemas.microsoft.com/office/powerpoint/2010/main" val="2529186267"/>
              </p:ext>
            </p:extLst>
          </p:nvPr>
        </p:nvGraphicFramePr>
        <p:xfrm>
          <a:off x="768096" y="5315375"/>
          <a:ext cx="10814304" cy="1150960"/>
        </p:xfrm>
        <a:graphic>
          <a:graphicData uri="http://schemas.openxmlformats.org/drawingml/2006/table">
            <a:tbl>
              <a:tblPr firstRow="1" firstCol="1" bandRow="1">
                <a:noFill/>
                <a:tableStyleId>{FEED5B31-8EE9-4602-9EFF-AED3B21F7FA9}</a:tableStyleId>
              </a:tblPr>
              <a:tblGrid>
                <a:gridCol w="10814304">
                  <a:extLst>
                    <a:ext uri="{9D8B030D-6E8A-4147-A177-3AD203B41FA5}">
                      <a16:colId xmlns:a16="http://schemas.microsoft.com/office/drawing/2014/main" val="20000"/>
                    </a:ext>
                  </a:extLst>
                </a:gridCol>
              </a:tblGrid>
              <a:tr h="206975">
                <a:tc>
                  <a:txBody>
                    <a:bodyPr/>
                    <a:lstStyle/>
                    <a:p>
                      <a:pPr marL="0" marR="0" lvl="0" indent="0" algn="l" rtl="0">
                        <a:spcBef>
                          <a:spcPts val="0"/>
                        </a:spcBef>
                        <a:spcAft>
                          <a:spcPts val="0"/>
                        </a:spcAft>
                        <a:buNone/>
                      </a:pPr>
                      <a:r>
                        <a:rPr lang="en-US" sz="1400" u="none" strike="noStrike" cap="none"/>
                        <a:t>Definition nach FitSM-0:</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7600">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t>Service Provider:</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err="1">
                          <a:solidFill>
                            <a:schemeClr val="dk1"/>
                          </a:solidFill>
                          <a:latin typeface="Calibri"/>
                          <a:ea typeface="Calibri"/>
                          <a:cs typeface="Calibri"/>
                          <a:sym typeface="Calibri"/>
                        </a:rPr>
                        <a:t>Organisation </a:t>
                      </a:r>
                      <a:r>
                        <a:rPr lang="en-US" sz="1800" b="0" u="none" strike="noStrike" cap="none" dirty="0">
                          <a:solidFill>
                            <a:schemeClr val="dk1"/>
                          </a:solidFill>
                          <a:latin typeface="Calibri"/>
                          <a:ea typeface="Calibri"/>
                          <a:cs typeface="Calibri"/>
                          <a:sym typeface="Calibri"/>
                        </a:rPr>
                        <a:t>oder </a:t>
                      </a:r>
                      <a:r>
                        <a:rPr lang="en-US" sz="1800" b="0" i="1" u="none" strike="noStrike" cap="none" dirty="0">
                          <a:solidFill>
                            <a:schemeClr val="dk1"/>
                          </a:solidFill>
                          <a:latin typeface="Calibri"/>
                          <a:ea typeface="Calibri"/>
                          <a:cs typeface="Calibri"/>
                          <a:sym typeface="Calibri"/>
                        </a:rPr>
                        <a:t>Föderation </a:t>
                      </a:r>
                      <a:r>
                        <a:rPr lang="en-US" sz="1800" b="0" u="none" strike="noStrike" cap="none" dirty="0">
                          <a:solidFill>
                            <a:schemeClr val="dk1"/>
                          </a:solidFill>
                          <a:latin typeface="Calibri"/>
                          <a:ea typeface="Calibri"/>
                          <a:cs typeface="Calibri"/>
                          <a:sym typeface="Calibri"/>
                        </a:rPr>
                        <a:t>(oder Teil einer </a:t>
                      </a:r>
                      <a:r>
                        <a:rPr lang="en-US" sz="1800" b="0" u="none" strike="noStrike" cap="none" dirty="0" err="1">
                          <a:solidFill>
                            <a:schemeClr val="dk1"/>
                          </a:solidFill>
                          <a:latin typeface="Calibri"/>
                          <a:ea typeface="Calibri"/>
                          <a:cs typeface="Calibri"/>
                          <a:sym typeface="Calibri"/>
                        </a:rPr>
                        <a:t>Organisation </a:t>
                      </a:r>
                      <a:r>
                        <a:rPr lang="en-US" sz="1800" b="0" u="none" strike="noStrike" cap="none" dirty="0">
                          <a:solidFill>
                            <a:schemeClr val="dk1"/>
                          </a:solidFill>
                          <a:latin typeface="Calibri"/>
                          <a:ea typeface="Calibri"/>
                          <a:cs typeface="Calibri"/>
                          <a:sym typeface="Calibri"/>
                        </a:rPr>
                        <a:t>oder </a:t>
                      </a:r>
                      <a:r>
                        <a:rPr lang="en-US" sz="1800" b="0" i="1" u="none" strike="noStrike" cap="none" dirty="0">
                          <a:solidFill>
                            <a:schemeClr val="dk1"/>
                          </a:solidFill>
                          <a:latin typeface="Calibri"/>
                          <a:ea typeface="Calibri"/>
                          <a:cs typeface="Calibri"/>
                          <a:sym typeface="Calibri"/>
                        </a:rPr>
                        <a:t>Föderation</a:t>
                      </a:r>
                      <a:r>
                        <a:rPr lang="en-US" sz="1800" b="0" u="none" strike="noStrike" cap="none" dirty="0">
                          <a:solidFill>
                            <a:schemeClr val="dk1"/>
                          </a:solidFill>
                          <a:latin typeface="Calibri"/>
                          <a:ea typeface="Calibri"/>
                          <a:cs typeface="Calibri"/>
                          <a:sym typeface="Calibri"/>
                        </a:rPr>
                        <a:t>), die einen </a:t>
                      </a:r>
                      <a:r>
                        <a:rPr lang="en-US" sz="1800" b="0" i="1" u="none" strike="noStrike" cap="none" dirty="0">
                          <a:solidFill>
                            <a:schemeClr val="dk1"/>
                          </a:solidFill>
                          <a:latin typeface="Calibri"/>
                          <a:ea typeface="Calibri"/>
                          <a:cs typeface="Calibri"/>
                          <a:sym typeface="Calibri"/>
                        </a:rPr>
                        <a:t>Service </a:t>
                      </a:r>
                      <a:r>
                        <a:rPr lang="en-US" sz="1800" b="0" u="none" strike="noStrike" cap="none" dirty="0">
                          <a:solidFill>
                            <a:schemeClr val="dk1"/>
                          </a:solidFill>
                          <a:latin typeface="Calibri"/>
                          <a:ea typeface="Calibri"/>
                          <a:cs typeface="Calibri"/>
                          <a:sym typeface="Calibri"/>
                        </a:rPr>
                        <a:t>oder </a:t>
                      </a:r>
                      <a:r>
                        <a:rPr lang="en-US" sz="1800" b="0" i="1" u="none" strike="noStrike" cap="none" dirty="0">
                          <a:solidFill>
                            <a:schemeClr val="dk1"/>
                          </a:solidFill>
                          <a:latin typeface="Calibri"/>
                          <a:ea typeface="Calibri"/>
                          <a:cs typeface="Calibri"/>
                          <a:sym typeface="Calibri"/>
                        </a:rPr>
                        <a:t>Services </a:t>
                      </a:r>
                      <a:r>
                        <a:rPr lang="en-US" sz="1800" b="0" u="none" strike="noStrike" cap="none" dirty="0">
                          <a:solidFill>
                            <a:schemeClr val="dk1"/>
                          </a:solidFill>
                          <a:latin typeface="Calibri"/>
                          <a:ea typeface="Calibri"/>
                          <a:cs typeface="Calibri"/>
                          <a:sym typeface="Calibri"/>
                        </a:rPr>
                        <a:t>für </a:t>
                      </a:r>
                      <a:r>
                        <a:rPr lang="en-US" sz="1800" b="0" i="1" u="none" strike="noStrike" cap="none" dirty="0">
                          <a:solidFill>
                            <a:schemeClr val="dk1"/>
                          </a:solidFill>
                          <a:latin typeface="Calibri"/>
                          <a:ea typeface="Calibri"/>
                          <a:cs typeface="Calibri"/>
                          <a:sym typeface="Calibri"/>
                        </a:rPr>
                        <a:t>Kunden </a:t>
                      </a:r>
                      <a:r>
                        <a:rPr lang="en-US" sz="1800" b="0" u="none" strike="noStrike" cap="none" dirty="0">
                          <a:solidFill>
                            <a:schemeClr val="dk1"/>
                          </a:solidFill>
                          <a:latin typeface="Calibri"/>
                          <a:ea typeface="Calibri"/>
                          <a:cs typeface="Calibri"/>
                          <a:sym typeface="Calibri"/>
                        </a:rPr>
                        <a:t>verwaltet und bereitstellt</a:t>
                      </a:r>
                      <a:endParaRPr sz="1800" b="0" u="none" strike="noStrike" cap="none"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0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CSI: Wichtige Begriffe</a:t>
            </a:r>
            <a:endParaRPr/>
          </a:p>
        </p:txBody>
      </p:sp>
      <p:sp>
        <p:nvSpPr>
          <p:cNvPr id="1490" name="Google Shape;1490;p10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100</a:t>
            </a:fld>
            <a:endParaRPr/>
          </a:p>
        </p:txBody>
      </p:sp>
      <p:graphicFrame>
        <p:nvGraphicFramePr>
          <p:cNvPr id="1491" name="Google Shape;1491;p100"/>
          <p:cNvGraphicFramePr/>
          <p:nvPr>
            <p:extLst>
              <p:ext uri="{D42A27DB-BD31-4B8C-83A1-F6EECF244321}">
                <p14:modId xmlns:p14="http://schemas.microsoft.com/office/powerpoint/2010/main" val="2390684222"/>
              </p:ext>
            </p:extLst>
          </p:nvPr>
        </p:nvGraphicFramePr>
        <p:xfrm>
          <a:off x="609601" y="2087880"/>
          <a:ext cx="11082527" cy="1341120"/>
        </p:xfrm>
        <a:graphic>
          <a:graphicData uri="http://schemas.openxmlformats.org/drawingml/2006/table">
            <a:tbl>
              <a:tblPr firstRow="1" firstCol="1" bandRow="1">
                <a:noFill/>
                <a:tableStyleId>{FEED5B31-8EE9-4602-9EFF-AED3B21F7FA9}</a:tableStyleId>
              </a:tblPr>
              <a:tblGrid>
                <a:gridCol w="11082527">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Verbesserung:</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a:ea typeface="Calibri"/>
                          <a:cs typeface="Calibri"/>
                          <a:sym typeface="Calibri"/>
                        </a:rPr>
                        <a:t>Maßnahme oder Maßnahmenbündel zur Erhöhung des </a:t>
                      </a:r>
                      <a:r>
                        <a:rPr lang="en-US" sz="1800" b="0" i="1" u="none" strike="noStrike" cap="none" dirty="0">
                          <a:solidFill>
                            <a:schemeClr val="dk1"/>
                          </a:solidFill>
                          <a:latin typeface="Calibri"/>
                          <a:ea typeface="Calibri"/>
                          <a:cs typeface="Calibri"/>
                          <a:sym typeface="Calibri"/>
                        </a:rPr>
                        <a:t>Konformitätsniveaus</a:t>
                      </a:r>
                      <a:r>
                        <a:rPr lang="en-US" sz="1800" b="0" u="none" strike="noStrike" cap="none" dirty="0">
                          <a:solidFill>
                            <a:schemeClr val="dk1"/>
                          </a:solidFill>
                          <a:latin typeface="Calibri"/>
                          <a:ea typeface="Calibri"/>
                          <a:cs typeface="Calibri"/>
                          <a:sym typeface="Calibri"/>
                        </a:rPr>
                        <a:t>, der </a:t>
                      </a:r>
                      <a:r>
                        <a:rPr lang="en-US" sz="1800" b="0" i="1" u="none" strike="noStrike" cap="none" dirty="0">
                          <a:solidFill>
                            <a:schemeClr val="dk1"/>
                          </a:solidFill>
                          <a:latin typeface="Calibri"/>
                          <a:ea typeface="Calibri"/>
                          <a:cs typeface="Calibri"/>
                          <a:sym typeface="Calibri"/>
                        </a:rPr>
                        <a:t>Effektivität </a:t>
                      </a:r>
                      <a:r>
                        <a:rPr lang="en-US" sz="1800" b="0" u="none" strike="noStrike" cap="none" dirty="0">
                          <a:solidFill>
                            <a:schemeClr val="dk1"/>
                          </a:solidFill>
                          <a:latin typeface="Calibri"/>
                          <a:ea typeface="Calibri"/>
                          <a:cs typeface="Calibri"/>
                          <a:sym typeface="Calibri"/>
                        </a:rPr>
                        <a:t>oder </a:t>
                      </a:r>
                      <a:r>
                        <a:rPr lang="en-US" sz="1800" b="0" i="1" u="none" strike="noStrike" cap="none" dirty="0">
                          <a:solidFill>
                            <a:schemeClr val="dk1"/>
                          </a:solidFill>
                          <a:latin typeface="Calibri"/>
                          <a:ea typeface="Calibri"/>
                          <a:cs typeface="Calibri"/>
                          <a:sym typeface="Calibri"/>
                        </a:rPr>
                        <a:t>Effizienz </a:t>
                      </a:r>
                      <a:r>
                        <a:rPr lang="en-US" sz="1800" b="0" u="none" strike="noStrike" cap="none" dirty="0">
                          <a:solidFill>
                            <a:schemeClr val="dk1"/>
                          </a:solidFill>
                          <a:latin typeface="Calibri"/>
                          <a:ea typeface="Calibri"/>
                          <a:cs typeface="Calibri"/>
                          <a:sym typeface="Calibri"/>
                        </a:rPr>
                        <a:t>eines </a:t>
                      </a:r>
                      <a:r>
                        <a:rPr lang="en-US" sz="1800" b="0" i="1" u="none" strike="noStrike" cap="none" dirty="0">
                          <a:solidFill>
                            <a:schemeClr val="dk1"/>
                          </a:solidFill>
                          <a:latin typeface="Calibri"/>
                          <a:ea typeface="Calibri"/>
                          <a:cs typeface="Calibri"/>
                          <a:sym typeface="Calibri"/>
                        </a:rPr>
                        <a:t>Managementsystems</a:t>
                      </a:r>
                      <a:r>
                        <a:rPr lang="en-US" sz="1800" b="0" u="none" strike="noStrike" cap="none" dirty="0">
                          <a:solidFill>
                            <a:schemeClr val="dk1"/>
                          </a:solidFill>
                          <a:latin typeface="Calibri"/>
                          <a:ea typeface="Calibri"/>
                          <a:cs typeface="Calibri"/>
                          <a:sym typeface="Calibri"/>
                        </a:rPr>
                        <a:t>, eines </a:t>
                      </a:r>
                      <a:r>
                        <a:rPr lang="en-US" sz="1800" b="0" i="1" u="none" strike="noStrike" cap="none" dirty="0">
                          <a:solidFill>
                            <a:schemeClr val="dk1"/>
                          </a:solidFill>
                          <a:latin typeface="Calibri"/>
                          <a:ea typeface="Calibri"/>
                          <a:cs typeface="Calibri"/>
                          <a:sym typeface="Calibri"/>
                        </a:rPr>
                        <a:t>Prozesses </a:t>
                      </a:r>
                      <a:r>
                        <a:rPr lang="en-US" sz="1800" b="0" u="none" strike="noStrike" cap="none" dirty="0">
                          <a:solidFill>
                            <a:schemeClr val="dk1"/>
                          </a:solidFill>
                          <a:latin typeface="Calibri"/>
                          <a:ea typeface="Calibri"/>
                          <a:cs typeface="Calibri"/>
                          <a:sym typeface="Calibri"/>
                        </a:rPr>
                        <a:t>oder einer </a:t>
                      </a:r>
                      <a:r>
                        <a:rPr lang="en-US" sz="1800" b="0" i="1" u="none" strike="noStrike" cap="none" dirty="0">
                          <a:solidFill>
                            <a:schemeClr val="dk1"/>
                          </a:solidFill>
                          <a:latin typeface="Calibri"/>
                          <a:ea typeface="Calibri"/>
                          <a:cs typeface="Calibri"/>
                          <a:sym typeface="Calibri"/>
                        </a:rPr>
                        <a:t>Aktivität </a:t>
                      </a:r>
                      <a:r>
                        <a:rPr lang="en-US" sz="1800" b="0" u="none" strike="noStrike" cap="none" dirty="0">
                          <a:solidFill>
                            <a:schemeClr val="dk1"/>
                          </a:solidFill>
                          <a:latin typeface="Calibri"/>
                          <a:ea typeface="Calibri"/>
                          <a:cs typeface="Calibri"/>
                          <a:sym typeface="Calibri"/>
                        </a:rPr>
                        <a:t>bzw. zur Steigerung der Qualität oder Leistung eines </a:t>
                      </a:r>
                      <a:r>
                        <a:rPr lang="en-US" sz="1800" b="0" i="1" u="none" strike="noStrike" cap="none" dirty="0">
                          <a:solidFill>
                            <a:schemeClr val="dk1"/>
                          </a:solidFill>
                          <a:latin typeface="Calibri"/>
                          <a:ea typeface="Calibri"/>
                          <a:cs typeface="Calibri"/>
                          <a:sym typeface="Calibri"/>
                        </a:rPr>
                        <a:t>Services </a:t>
                      </a:r>
                      <a:r>
                        <a:rPr lang="en-US" sz="1800" b="0" u="none" strike="noStrike" cap="none" dirty="0">
                          <a:solidFill>
                            <a:schemeClr val="dk1"/>
                          </a:solidFill>
                          <a:latin typeface="Calibri"/>
                          <a:ea typeface="Calibri"/>
                          <a:cs typeface="Calibri"/>
                          <a:sym typeface="Calibri"/>
                        </a:rPr>
                        <a:t>oder einer </a:t>
                      </a:r>
                      <a:r>
                        <a:rPr lang="en-US" sz="1800" b="0" i="1" u="none" strike="noStrike" cap="none" dirty="0">
                          <a:solidFill>
                            <a:schemeClr val="dk1"/>
                          </a:solidFill>
                          <a:latin typeface="Calibri"/>
                          <a:ea typeface="Calibri"/>
                          <a:cs typeface="Calibri"/>
                          <a:sym typeface="Calibri"/>
                        </a:rPr>
                        <a:t>Service-Komponente</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10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CSI: Anforderungen gemäß FitSM-1</a:t>
            </a:r>
            <a:endParaRPr/>
          </a:p>
        </p:txBody>
      </p:sp>
      <p:graphicFrame>
        <p:nvGraphicFramePr>
          <p:cNvPr id="1497" name="Google Shape;1497;p101"/>
          <p:cNvGraphicFramePr/>
          <p:nvPr/>
        </p:nvGraphicFramePr>
        <p:xfrm>
          <a:off x="1981200" y="1697038"/>
          <a:ext cx="8229600" cy="2463038"/>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PR14 Continual Service Improvement Management (Kontinuierliche Service-Verbesserung)</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PR14.1 Möglichkeiten zur Verbesserung von Services und Prozessen sind zu identifizieren und zu registrieren, basierend auf Berichten sowie Ergebnissen von Messungen, Beurteilungen und Audits des SMS.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PR14.2 Verbesserungsmöglichkeiten müssen auf konsistente Art und Weise bewertet und Maßnahmen zu ihrer Beseitigung ermittelt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PR14.3 Die Umsetzung von Maßnahmen zur Verbesserung muss konsistent gesteuert werden.</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498" name="Google Shape;1498;p10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101</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503"/>
        <p:cNvGrpSpPr/>
        <p:nvPr/>
      </p:nvGrpSpPr>
      <p:grpSpPr>
        <a:xfrm>
          <a:off x="0" y="0"/>
          <a:ext cx="0" cy="0"/>
          <a:chOff x="0" y="0"/>
          <a:chExt cx="0" cy="0"/>
        </a:xfrm>
      </p:grpSpPr>
      <p:sp>
        <p:nvSpPr>
          <p:cNvPr id="1504" name="Google Shape;1504;p10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CSI: Schlüsselkonzepte</a:t>
            </a:r>
            <a:endParaRPr/>
          </a:p>
        </p:txBody>
      </p:sp>
      <p:sp>
        <p:nvSpPr>
          <p:cNvPr id="1505" name="Google Shape;1505;p102"/>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In einem ISMS sind alle Dinge einer ständigen Verbesserung unterworfen:</a:t>
            </a:r>
            <a:endParaRPr dirty="0"/>
          </a:p>
          <a:p>
            <a:pPr marL="742950" lvl="1" indent="-285750" algn="l" rtl="0">
              <a:spcBef>
                <a:spcPts val="480"/>
              </a:spcBef>
              <a:spcAft>
                <a:spcPts val="0"/>
              </a:spcAft>
              <a:buClr>
                <a:schemeClr val="dk1"/>
              </a:buClr>
              <a:buSzPts val="2400"/>
              <a:buChar char="–"/>
            </a:pPr>
            <a:r>
              <a:rPr lang="en-US" dirty="0"/>
              <a:t>Services (einschließlich der zugrunde liegenden Service-Komponenten)</a:t>
            </a:r>
            <a:endParaRPr dirty="0"/>
          </a:p>
          <a:p>
            <a:pPr marL="742950" lvl="1" indent="-285750" algn="l" rtl="0">
              <a:spcBef>
                <a:spcPts val="480"/>
              </a:spcBef>
              <a:spcAft>
                <a:spcPts val="0"/>
              </a:spcAft>
              <a:buClr>
                <a:schemeClr val="dk1"/>
              </a:buClr>
              <a:buSzPts val="2400"/>
              <a:buChar char="–"/>
            </a:pPr>
            <a:r>
              <a:rPr lang="en-US" dirty="0"/>
              <a:t>Das SMS, einschließlich aller ITSM-Prozesse</a:t>
            </a:r>
            <a:endParaRPr dirty="0"/>
          </a:p>
          <a:p>
            <a:pPr marL="342900" lvl="0" indent="-342900" algn="l" rtl="0">
              <a:spcBef>
                <a:spcPts val="560"/>
              </a:spcBef>
              <a:spcAft>
                <a:spcPts val="0"/>
              </a:spcAft>
              <a:buClr>
                <a:schemeClr val="dk1"/>
              </a:buClr>
              <a:buSzPts val="2800"/>
              <a:buChar char="•"/>
            </a:pPr>
            <a:r>
              <a:rPr lang="en-US" dirty="0"/>
              <a:t>Typische Quellen für Verbesserungen: KPI-Berichte, Service-Reviews, interne Audits, Management-Reviews, interne Vorschläge / Feedback</a:t>
            </a:r>
            <a:endParaRPr dirty="0"/>
          </a:p>
          <a:p>
            <a:pPr marL="342900" lvl="0" indent="-342900" algn="l" rtl="0">
              <a:spcBef>
                <a:spcPts val="560"/>
              </a:spcBef>
              <a:spcAft>
                <a:spcPts val="0"/>
              </a:spcAft>
              <a:buClr>
                <a:schemeClr val="dk1"/>
              </a:buClr>
              <a:buSzPts val="2800"/>
              <a:buChar char="•"/>
            </a:pPr>
            <a:r>
              <a:rPr lang="en-US" dirty="0"/>
              <a:t>Sicherstellen, dass Verbesserungen ernst genommen, angegangen und verfolgt werden.</a:t>
            </a:r>
            <a:endParaRPr dirty="0"/>
          </a:p>
          <a:p>
            <a:pPr marL="342900" lvl="0" indent="-342900" algn="l" rtl="0">
              <a:spcBef>
                <a:spcPts val="560"/>
              </a:spcBef>
              <a:spcAft>
                <a:spcPts val="0"/>
              </a:spcAft>
              <a:buClr>
                <a:schemeClr val="dk1"/>
              </a:buClr>
              <a:buSzPts val="2800"/>
              <a:buChar char="•"/>
            </a:pPr>
            <a:r>
              <a:rPr lang="en-US" dirty="0"/>
              <a:t>Bei der Schaffung einer Kultur der kontinuierlichen Verbesserung ist der CSI-Prozess eine Erweiterung der allgemeinen Anforderungen an die kontinuierliche Verbesserung des IT-Service-Managements (GR7: ACT).</a:t>
            </a:r>
            <a:endParaRPr dirty="0"/>
          </a:p>
        </p:txBody>
      </p:sp>
      <p:sp>
        <p:nvSpPr>
          <p:cNvPr id="1506" name="Google Shape;1506;p10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102</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1511" name="Google Shape;1511;p103"/>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dirty="0"/>
              <a:t>Vorteile, Risiken und Herausforderungen beim Umsetzen eines IT-Service-Management-Systems</a:t>
            </a:r>
            <a:endParaRPr dirty="0"/>
          </a:p>
        </p:txBody>
      </p:sp>
      <p:sp>
        <p:nvSpPr>
          <p:cNvPr id="1512" name="Google Shape;1512;p10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103</a:t>
            </a:fld>
            <a:endParaRPr/>
          </a:p>
        </p:txBody>
      </p:sp>
      <p:sp>
        <p:nvSpPr>
          <p:cNvPr id="1513" name="Google Shape;1513;p10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19" name="Google Shape;1519;p10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ITSM: Vorteile und Risiken in der Praxis</a:t>
            </a:r>
            <a:endParaRPr/>
          </a:p>
        </p:txBody>
      </p:sp>
      <p:sp>
        <p:nvSpPr>
          <p:cNvPr id="1520" name="Google Shape;1520;p104"/>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100000"/>
              <a:buNone/>
            </a:pPr>
            <a:r>
              <a:rPr lang="en-US" sz="2000" b="1"/>
              <a:t>Typische Vorteile (Auszug):</a:t>
            </a:r>
            <a:endParaRPr/>
          </a:p>
          <a:p>
            <a:pPr marL="742950" lvl="1" indent="-285750" algn="l" rtl="0">
              <a:spcBef>
                <a:spcPts val="333"/>
              </a:spcBef>
              <a:spcAft>
                <a:spcPts val="0"/>
              </a:spcAft>
              <a:buClr>
                <a:srgbClr val="00B050"/>
              </a:buClr>
              <a:buSzPct val="100000"/>
              <a:buFont typeface="Arial Black"/>
              <a:buChar char="+"/>
            </a:pPr>
            <a:r>
              <a:rPr lang="en-US" sz="1800"/>
              <a:t>Die Struktur der Organisation (Föderation) verstehen</a:t>
            </a:r>
            <a:endParaRPr/>
          </a:p>
          <a:p>
            <a:pPr marL="742950" lvl="1" indent="-285750" algn="l" rtl="0">
              <a:spcBef>
                <a:spcPts val="333"/>
              </a:spcBef>
              <a:spcAft>
                <a:spcPts val="0"/>
              </a:spcAft>
              <a:buClr>
                <a:srgbClr val="00B050"/>
              </a:buClr>
              <a:buSzPct val="100000"/>
              <a:buFont typeface="Arial Black"/>
              <a:buChar char="+"/>
            </a:pPr>
            <a:r>
              <a:rPr lang="en-US" sz="1800"/>
              <a:t>Kundenorientierung, Ausrichtung der IT auf ihre Kunden</a:t>
            </a:r>
            <a:endParaRPr/>
          </a:p>
          <a:p>
            <a:pPr marL="742950" lvl="1" indent="-285750" algn="l" rtl="0">
              <a:spcBef>
                <a:spcPts val="333"/>
              </a:spcBef>
              <a:spcAft>
                <a:spcPts val="0"/>
              </a:spcAft>
              <a:buClr>
                <a:srgbClr val="00B050"/>
              </a:buClr>
              <a:buSzPct val="100000"/>
              <a:buFont typeface="Arial Black"/>
              <a:buChar char="+"/>
            </a:pPr>
            <a:r>
              <a:rPr lang="en-US" sz="1800"/>
              <a:t>Reproduzierbarkeit der gewünschten Outputs</a:t>
            </a:r>
            <a:endParaRPr/>
          </a:p>
          <a:p>
            <a:pPr marL="742950" lvl="1" indent="-285750" algn="l" rtl="0">
              <a:spcBef>
                <a:spcPts val="333"/>
              </a:spcBef>
              <a:spcAft>
                <a:spcPts val="0"/>
              </a:spcAft>
              <a:buClr>
                <a:srgbClr val="00B050"/>
              </a:buClr>
              <a:buSzPct val="100000"/>
              <a:buFont typeface="Arial Black"/>
              <a:buChar char="+"/>
            </a:pPr>
            <a:r>
              <a:rPr lang="en-US" sz="1800"/>
              <a:t>Höhere Effektivität und Effizienz</a:t>
            </a:r>
            <a:endParaRPr/>
          </a:p>
          <a:p>
            <a:pPr marL="742950" lvl="1" indent="-285750" algn="l" rtl="0">
              <a:spcBef>
                <a:spcPts val="333"/>
              </a:spcBef>
              <a:spcAft>
                <a:spcPts val="0"/>
              </a:spcAft>
              <a:buClr>
                <a:srgbClr val="00B050"/>
              </a:buClr>
              <a:buSzPct val="100000"/>
              <a:buFont typeface="Arial Black"/>
              <a:buChar char="+"/>
            </a:pPr>
            <a:r>
              <a:rPr lang="en-US" sz="1800"/>
              <a:t>Verringerung der Fragmentierung der Organisation / Silos</a:t>
            </a:r>
            <a:endParaRPr/>
          </a:p>
          <a:p>
            <a:pPr marL="742950" lvl="1" indent="-285750" algn="l" rtl="0">
              <a:spcBef>
                <a:spcPts val="333"/>
              </a:spcBef>
              <a:spcAft>
                <a:spcPts val="0"/>
              </a:spcAft>
              <a:buClr>
                <a:srgbClr val="00B050"/>
              </a:buClr>
              <a:buSzPct val="100000"/>
              <a:buFont typeface="Arial Black"/>
              <a:buChar char="+"/>
            </a:pPr>
            <a:r>
              <a:rPr lang="en-US" sz="1800"/>
              <a:t>Erleichterung/Erfassung von Innovationen</a:t>
            </a:r>
            <a:endParaRPr/>
          </a:p>
          <a:p>
            <a:pPr marL="742950" lvl="1" indent="-285750" algn="l" rtl="0">
              <a:spcBef>
                <a:spcPts val="333"/>
              </a:spcBef>
              <a:spcAft>
                <a:spcPts val="0"/>
              </a:spcAft>
              <a:buClr>
                <a:srgbClr val="00B050"/>
              </a:buClr>
              <a:buSzPct val="100000"/>
              <a:buFont typeface="Arial Black"/>
              <a:buChar char="+"/>
            </a:pPr>
            <a:r>
              <a:rPr lang="en-US" sz="1800"/>
              <a:t>Verbesserter Ruf</a:t>
            </a:r>
            <a:endParaRPr/>
          </a:p>
          <a:p>
            <a:pPr marL="0" lvl="0" indent="0" algn="l" rtl="0">
              <a:spcBef>
                <a:spcPts val="370"/>
              </a:spcBef>
              <a:spcAft>
                <a:spcPts val="0"/>
              </a:spcAft>
              <a:buClr>
                <a:schemeClr val="dk1"/>
              </a:buClr>
              <a:buSzPct val="100000"/>
              <a:buNone/>
            </a:pPr>
            <a:endParaRPr sz="2000" b="1"/>
          </a:p>
          <a:p>
            <a:pPr marL="0" lvl="0" indent="0" algn="l" rtl="0">
              <a:spcBef>
                <a:spcPts val="370"/>
              </a:spcBef>
              <a:spcAft>
                <a:spcPts val="0"/>
              </a:spcAft>
              <a:buClr>
                <a:schemeClr val="dk1"/>
              </a:buClr>
              <a:buSzPct val="100000"/>
              <a:buNone/>
            </a:pPr>
            <a:r>
              <a:rPr lang="en-US" sz="2000" b="1"/>
              <a:t>Mögliche Risiken (Auszug):</a:t>
            </a:r>
            <a:endParaRPr/>
          </a:p>
          <a:p>
            <a:pPr marL="742950" lvl="1" indent="-285750" algn="l" rtl="0">
              <a:spcBef>
                <a:spcPts val="333"/>
              </a:spcBef>
              <a:spcAft>
                <a:spcPts val="0"/>
              </a:spcAft>
              <a:buClr>
                <a:srgbClr val="FF0000"/>
              </a:buClr>
              <a:buSzPct val="100000"/>
              <a:buFont typeface="Arial Black"/>
              <a:buChar char="−"/>
            </a:pPr>
            <a:r>
              <a:rPr lang="en-US" sz="1800"/>
              <a:t>Prozesse und Verfahren können zu bürokratisch werden, mehr Papierkram</a:t>
            </a:r>
            <a:endParaRPr/>
          </a:p>
          <a:p>
            <a:pPr marL="742950" lvl="1" indent="-285750" algn="l" rtl="0">
              <a:spcBef>
                <a:spcPts val="333"/>
              </a:spcBef>
              <a:spcAft>
                <a:spcPts val="0"/>
              </a:spcAft>
              <a:buClr>
                <a:srgbClr val="FF0000"/>
              </a:buClr>
              <a:buSzPct val="100000"/>
              <a:buFont typeface="Arial Black"/>
              <a:buChar char="−"/>
            </a:pPr>
            <a:r>
              <a:rPr lang="en-US" sz="1800"/>
              <a:t>Geringere Effektivität und Effizienz, wenn ...</a:t>
            </a:r>
            <a:endParaRPr/>
          </a:p>
          <a:p>
            <a:pPr marL="1143000" lvl="2" indent="-228600" algn="l" rtl="0">
              <a:spcBef>
                <a:spcPts val="333"/>
              </a:spcBef>
              <a:spcAft>
                <a:spcPts val="0"/>
              </a:spcAft>
              <a:buClr>
                <a:srgbClr val="FF0000"/>
              </a:buClr>
              <a:buSzPct val="100000"/>
              <a:buFont typeface="Arial Black"/>
              <a:buChar char="−"/>
            </a:pPr>
            <a:r>
              <a:rPr lang="en-US" sz="1800"/>
              <a:t>Das Personal ist sich der Prozesse und Maßnahmen nicht bewusst</a:t>
            </a:r>
            <a:endParaRPr/>
          </a:p>
          <a:p>
            <a:pPr marL="1143000" lvl="2" indent="-228600" algn="l" rtl="0">
              <a:spcBef>
                <a:spcPts val="333"/>
              </a:spcBef>
              <a:spcAft>
                <a:spcPts val="0"/>
              </a:spcAft>
              <a:buClr>
                <a:srgbClr val="FF0000"/>
              </a:buClr>
              <a:buSzPct val="100000"/>
              <a:buFont typeface="Arial Black"/>
              <a:buChar char="−"/>
            </a:pPr>
            <a:r>
              <a:rPr lang="en-US" sz="1800"/>
              <a:t>Dem Top Management fehlt ein klares Engagement und entsprechende Maßnahmen</a:t>
            </a:r>
            <a:endParaRPr/>
          </a:p>
          <a:p>
            <a:pPr marL="1143000" lvl="2" indent="-228600" algn="l" rtl="0">
              <a:spcBef>
                <a:spcPts val="333"/>
              </a:spcBef>
              <a:spcAft>
                <a:spcPts val="0"/>
              </a:spcAft>
              <a:buClr>
                <a:srgbClr val="FF0000"/>
              </a:buClr>
              <a:buSzPct val="100000"/>
              <a:buFont typeface="Arial Black"/>
              <a:buChar char="−"/>
            </a:pPr>
            <a:r>
              <a:rPr lang="en-US" sz="1800"/>
              <a:t>Das Personal akzeptiert das System nicht</a:t>
            </a:r>
            <a:endParaRPr/>
          </a:p>
          <a:p>
            <a:pPr marL="1143000" lvl="2" indent="-228600" algn="l" rtl="0">
              <a:spcBef>
                <a:spcPts val="333"/>
              </a:spcBef>
              <a:spcAft>
                <a:spcPts val="0"/>
              </a:spcAft>
              <a:buClr>
                <a:srgbClr val="FF0000"/>
              </a:buClr>
              <a:buSzPct val="100000"/>
              <a:buFont typeface="Arial Black"/>
              <a:buChar char="−"/>
            </a:pPr>
            <a:r>
              <a:rPr lang="en-US" sz="1800"/>
              <a:t>Prozesse werden umgangen</a:t>
            </a:r>
            <a:endParaRPr/>
          </a:p>
        </p:txBody>
      </p:sp>
      <p:sp>
        <p:nvSpPr>
          <p:cNvPr id="1521" name="Google Shape;1521;p10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104</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10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Föderierte Bereitstellung von IT-Services</a:t>
            </a:r>
            <a:endParaRPr/>
          </a:p>
        </p:txBody>
      </p:sp>
      <p:sp>
        <p:nvSpPr>
          <p:cNvPr id="1528" name="Google Shape;1528;p10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105</a:t>
            </a:fld>
            <a:endParaRPr/>
          </a:p>
        </p:txBody>
      </p:sp>
      <p:graphicFrame>
        <p:nvGraphicFramePr>
          <p:cNvPr id="1529" name="Google Shape;1529;p105"/>
          <p:cNvGraphicFramePr/>
          <p:nvPr>
            <p:extLst>
              <p:ext uri="{D42A27DB-BD31-4B8C-83A1-F6EECF244321}">
                <p14:modId xmlns:p14="http://schemas.microsoft.com/office/powerpoint/2010/main" val="1465876644"/>
              </p:ext>
            </p:extLst>
          </p:nvPr>
        </p:nvGraphicFramePr>
        <p:xfrm>
          <a:off x="609601" y="1696598"/>
          <a:ext cx="10972799" cy="1146285"/>
        </p:xfrm>
        <a:graphic>
          <a:graphicData uri="http://schemas.openxmlformats.org/drawingml/2006/table">
            <a:tbl>
              <a:tblPr firstRow="1" firstCol="1" bandRow="1">
                <a:noFill/>
                <a:tableStyleId>{FEED5B31-8EE9-4602-9EFF-AED3B21F7FA9}</a:tableStyleId>
              </a:tblPr>
              <a:tblGrid>
                <a:gridCol w="10972799">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Föderation:</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a:ea typeface="Calibri"/>
                          <a:cs typeface="Calibri"/>
                          <a:sym typeface="Calibri"/>
                        </a:rPr>
                        <a:t>Situation, in der mehrere Parteien, die </a:t>
                      </a:r>
                      <a:r>
                        <a:rPr lang="en-US" sz="1800" b="0" i="1" u="none" strike="noStrike" cap="none" dirty="0">
                          <a:solidFill>
                            <a:schemeClr val="dk1"/>
                          </a:solidFill>
                          <a:latin typeface="Calibri"/>
                          <a:ea typeface="Calibri"/>
                          <a:cs typeface="Calibri"/>
                          <a:sym typeface="Calibri"/>
                        </a:rPr>
                        <a:t>Föderationsmitglieder</a:t>
                      </a:r>
                      <a:r>
                        <a:rPr lang="en-US" sz="1800" b="0" u="none" strike="noStrike" cap="none" dirty="0">
                          <a:solidFill>
                            <a:schemeClr val="dk1"/>
                          </a:solidFill>
                          <a:latin typeface="Calibri"/>
                          <a:ea typeface="Calibri"/>
                          <a:cs typeface="Calibri"/>
                          <a:sym typeface="Calibri"/>
                        </a:rPr>
                        <a:t>, gemeinsam zur Erbringung von </a:t>
                      </a:r>
                      <a:r>
                        <a:rPr lang="en-US" sz="1800" b="0" i="1" u="none" strike="noStrike" cap="none" dirty="0">
                          <a:solidFill>
                            <a:schemeClr val="dk1"/>
                          </a:solidFill>
                          <a:latin typeface="Calibri"/>
                          <a:ea typeface="Calibri"/>
                          <a:cs typeface="Calibri"/>
                          <a:sym typeface="Calibri"/>
                        </a:rPr>
                        <a:t>Services </a:t>
                      </a:r>
                      <a:r>
                        <a:rPr lang="en-US" sz="1800" b="0" u="none" strike="noStrike" cap="none" dirty="0">
                          <a:solidFill>
                            <a:schemeClr val="dk1"/>
                          </a:solidFill>
                          <a:latin typeface="Calibri"/>
                          <a:ea typeface="Calibri"/>
                          <a:cs typeface="Calibri"/>
                          <a:sym typeface="Calibri"/>
                        </a:rPr>
                        <a:t>für </a:t>
                      </a:r>
                      <a:r>
                        <a:rPr lang="en-US" sz="1800" b="0" i="1" u="none" strike="noStrike" cap="none" dirty="0">
                          <a:solidFill>
                            <a:schemeClr val="dk1"/>
                          </a:solidFill>
                          <a:latin typeface="Calibri"/>
                          <a:ea typeface="Calibri"/>
                          <a:cs typeface="Calibri"/>
                          <a:sym typeface="Calibri"/>
                        </a:rPr>
                        <a:t>Kunden </a:t>
                      </a:r>
                      <a:r>
                        <a:rPr lang="en-US" sz="1800" b="0" u="none" strike="noStrike" cap="none" dirty="0">
                          <a:solidFill>
                            <a:schemeClr val="dk1"/>
                          </a:solidFill>
                          <a:latin typeface="Calibri"/>
                          <a:ea typeface="Calibri"/>
                          <a:cs typeface="Calibri"/>
                          <a:sym typeface="Calibri"/>
                        </a:rPr>
                        <a:t>beitragen, ohne in einer strengen hierarchischen Struktur oder Lieferkette </a:t>
                      </a:r>
                      <a:r>
                        <a:rPr lang="en-US" sz="1800" b="0" u="none" strike="noStrike" cap="none" dirty="0" err="1">
                          <a:solidFill>
                            <a:schemeClr val="dk1"/>
                          </a:solidFill>
                          <a:latin typeface="Calibri"/>
                          <a:ea typeface="Calibri"/>
                          <a:cs typeface="Calibri"/>
                          <a:sym typeface="Calibri"/>
                        </a:rPr>
                        <a:t>organisiert zu </a:t>
                      </a:r>
                      <a:r>
                        <a:rPr lang="en-US" sz="1800" b="0" u="none" strike="noStrike" cap="none" dirty="0">
                          <a:solidFill>
                            <a:schemeClr val="dk1"/>
                          </a:solidFill>
                          <a:latin typeface="Calibri"/>
                          <a:ea typeface="Calibri"/>
                          <a:cs typeface="Calibri"/>
                          <a:sym typeface="Calibri"/>
                        </a:rPr>
                        <a:t>sein.</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
        <p:nvSpPr>
          <p:cNvPr id="1530" name="Google Shape;1530;p105"/>
          <p:cNvSpPr/>
          <p:nvPr/>
        </p:nvSpPr>
        <p:spPr>
          <a:xfrm>
            <a:off x="609601" y="3281358"/>
            <a:ext cx="10972799" cy="2849935"/>
          </a:xfrm>
          <a:prstGeom prst="rect">
            <a:avLst/>
          </a:prstGeom>
          <a:noFill/>
          <a:ln>
            <a:noFill/>
          </a:ln>
        </p:spPr>
        <p:txBody>
          <a:bodyPr spcFirstLastPara="1" wrap="square" lIns="91425" tIns="45700" rIns="116975" bIns="45700" anchor="t" anchorCtr="0">
            <a:noAutofit/>
          </a:bodyPr>
          <a:lstStyle/>
          <a:p>
            <a:pPr marL="27905" marR="0" lvl="0" indent="0" algn="l" rtl="0">
              <a:spcBef>
                <a:spcPts val="0"/>
              </a:spcBef>
              <a:spcAft>
                <a:spcPts val="0"/>
              </a:spcAft>
              <a:buClr>
                <a:schemeClr val="dk1"/>
              </a:buClr>
              <a:buSzPts val="2000"/>
              <a:buFont typeface="Calibri"/>
              <a:buNone/>
            </a:pPr>
            <a:r>
              <a:rPr lang="en-US" sz="2000" dirty="0">
                <a:solidFill>
                  <a:schemeClr val="dk1"/>
                </a:solidFill>
                <a:latin typeface="Calibri"/>
                <a:ea typeface="Calibri"/>
                <a:cs typeface="Calibri"/>
                <a:sym typeface="Calibri"/>
              </a:rPr>
              <a:t>Beispiele für die föderierte Bereitstellung von IT-Services:</a:t>
            </a:r>
            <a:endParaRPr dirty="0"/>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In einem großen Handelsunternehmen/Konzern mit verschiedenen Geschäftseinheiten/Abteilungen: Mehrere Service Provider müssen zusammenarbeiten, um einen kohärenten Data Warehouse Service für das gesamte Unternehmen zu liefern.</a:t>
            </a:r>
            <a:endParaRPr dirty="0"/>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In der öffentlichen Verwaltung: Verschiedene Regierungsstellen und nationale Einrichtungen betreiben gemeinsam einen Service für öffentliche Gesundheitsdaten.</a:t>
            </a:r>
            <a:endParaRPr dirty="0"/>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In einem Netz von akademischen </a:t>
            </a:r>
            <a:r>
              <a:rPr lang="en-US" sz="1800" b="0" i="0" u="none" strike="noStrike" cap="none" dirty="0" err="1">
                <a:solidFill>
                  <a:schemeClr val="dk1"/>
                </a:solidFill>
                <a:latin typeface="Calibri"/>
                <a:ea typeface="Calibri"/>
                <a:cs typeface="Calibri"/>
                <a:sym typeface="Calibri"/>
              </a:rPr>
              <a:t>Forschungseinrichtungen </a:t>
            </a:r>
            <a:r>
              <a:rPr lang="en-US" sz="1800" b="0" i="0" u="none" strike="noStrike" cap="none" dirty="0">
                <a:solidFill>
                  <a:schemeClr val="dk1"/>
                </a:solidFill>
                <a:latin typeface="Calibri"/>
                <a:ea typeface="Calibri"/>
                <a:cs typeface="Calibri"/>
                <a:sym typeface="Calibri"/>
              </a:rPr>
              <a:t>(z. B. einer wissenschaftlichen Forschungskooperation): Mehrere IT-Abteilungen/Rechenzentren liefern Ressourcen für einen sehr groß angelegten Service, der von vielen Forschern genutzt wird.</a:t>
            </a:r>
            <a:endParaRPr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10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Föderierte Bereitstellung von IT-Services: Vergleich mit der Bereitstellung von IT-Services ohne Föderation</a:t>
            </a:r>
            <a:endParaRPr/>
          </a:p>
        </p:txBody>
      </p:sp>
      <p:sp>
        <p:nvSpPr>
          <p:cNvPr id="1537" name="Google Shape;1537;p10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106</a:t>
            </a:fld>
            <a:endParaRPr/>
          </a:p>
        </p:txBody>
      </p:sp>
      <p:graphicFrame>
        <p:nvGraphicFramePr>
          <p:cNvPr id="1538" name="Google Shape;1538;p106"/>
          <p:cNvGraphicFramePr/>
          <p:nvPr>
            <p:extLst>
              <p:ext uri="{D42A27DB-BD31-4B8C-83A1-F6EECF244321}">
                <p14:modId xmlns:p14="http://schemas.microsoft.com/office/powerpoint/2010/main" val="924233505"/>
              </p:ext>
            </p:extLst>
          </p:nvPr>
        </p:nvGraphicFramePr>
        <p:xfrm>
          <a:off x="609601" y="1864448"/>
          <a:ext cx="11075475" cy="4023400"/>
        </p:xfrm>
        <a:graphic>
          <a:graphicData uri="http://schemas.openxmlformats.org/drawingml/2006/table">
            <a:tbl>
              <a:tblPr firstRow="1" bandRow="1">
                <a:noFill/>
                <a:tableStyleId>{64C80031-E42B-420E-A80E-2A5ADF47C0A6}</a:tableStyleId>
              </a:tblPr>
              <a:tblGrid>
                <a:gridCol w="3895025">
                  <a:extLst>
                    <a:ext uri="{9D8B030D-6E8A-4147-A177-3AD203B41FA5}">
                      <a16:colId xmlns:a16="http://schemas.microsoft.com/office/drawing/2014/main" val="20000"/>
                    </a:ext>
                  </a:extLst>
                </a:gridCol>
                <a:gridCol w="3488625">
                  <a:extLst>
                    <a:ext uri="{9D8B030D-6E8A-4147-A177-3AD203B41FA5}">
                      <a16:colId xmlns:a16="http://schemas.microsoft.com/office/drawing/2014/main" val="20001"/>
                    </a:ext>
                  </a:extLst>
                </a:gridCol>
                <a:gridCol w="36918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r>
                        <a:rPr lang="en-US" sz="1600"/>
                        <a:t>Nicht-föderierte ("traditionelle") Bereitstellung von IT-Services</a:t>
                      </a:r>
                      <a:endParaRPr sz="1200"/>
                    </a:p>
                  </a:txBody>
                  <a:tcPr marL="91450" marR="91450" marT="45725" marB="45725"/>
                </a:tc>
                <a:tc>
                  <a:txBody>
                    <a:bodyPr/>
                    <a:lstStyle/>
                    <a:p>
                      <a:pPr marL="0" marR="0" lvl="0" indent="0" algn="l" rtl="0">
                        <a:spcBef>
                          <a:spcPts val="0"/>
                        </a:spcBef>
                        <a:spcAft>
                          <a:spcPts val="0"/>
                        </a:spcAft>
                        <a:buNone/>
                      </a:pPr>
                      <a:r>
                        <a:rPr lang="en-US" sz="1600"/>
                        <a:t>Föderierte Bereitstellung von IT-Services</a:t>
                      </a:r>
                      <a:endParaRPr sz="12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Service Provider Modell</a:t>
                      </a:r>
                      <a:endParaRPr sz="1200"/>
                    </a:p>
                  </a:txBody>
                  <a:tcPr marL="91450" marR="91450" marT="45725" marB="45725"/>
                </a:tc>
                <a:tc>
                  <a:txBody>
                    <a:bodyPr/>
                    <a:lstStyle/>
                    <a:p>
                      <a:pPr marL="0" marR="0" lvl="0" indent="0" algn="l" rtl="0">
                        <a:spcBef>
                          <a:spcPts val="0"/>
                        </a:spcBef>
                        <a:spcAft>
                          <a:spcPts val="0"/>
                        </a:spcAft>
                        <a:buNone/>
                      </a:pPr>
                      <a:r>
                        <a:rPr lang="en-US" sz="1600" dirty="0"/>
                        <a:t>Eine </a:t>
                      </a:r>
                      <a:r>
                        <a:rPr lang="en-US" sz="1600" dirty="0" err="1"/>
                        <a:t>Organisation</a:t>
                      </a:r>
                      <a:r>
                        <a:rPr lang="en-US" sz="1600" dirty="0"/>
                        <a:t>, die als Service Provider agiert, mit (Unter-)Vertragspartnern</a:t>
                      </a:r>
                      <a:endParaRPr sz="1200" dirty="0"/>
                    </a:p>
                    <a:p>
                      <a:pPr marL="0" marR="0" lvl="0" indent="0" algn="l" rtl="0">
                        <a:spcBef>
                          <a:spcPts val="0"/>
                        </a:spcBef>
                        <a:spcAft>
                          <a:spcPts val="0"/>
                        </a:spcAft>
                        <a:buNone/>
                      </a:pPr>
                      <a:r>
                        <a:rPr lang="en-US" sz="1600" dirty="0"/>
                        <a:t>-&gt; Lieferkette</a:t>
                      </a:r>
                      <a:endParaRPr sz="1600" dirty="0"/>
                    </a:p>
                  </a:txBody>
                  <a:tcPr marL="91450" marR="91450" marT="45725" marB="45725"/>
                </a:tc>
                <a:tc>
                  <a:txBody>
                    <a:bodyPr/>
                    <a:lstStyle/>
                    <a:p>
                      <a:pPr marL="0" marR="0" lvl="0" indent="0" algn="l" rtl="0">
                        <a:spcBef>
                          <a:spcPts val="0"/>
                        </a:spcBef>
                        <a:spcAft>
                          <a:spcPts val="0"/>
                        </a:spcAft>
                        <a:buNone/>
                      </a:pPr>
                      <a:r>
                        <a:rPr lang="en-US" sz="1600" dirty="0"/>
                        <a:t>Mehrere </a:t>
                      </a:r>
                      <a:r>
                        <a:rPr lang="en-US" sz="1600" dirty="0" err="1"/>
                        <a:t>Organisationen, </a:t>
                      </a:r>
                      <a:r>
                        <a:rPr lang="en-US" sz="1600" dirty="0"/>
                        <a:t>die zusammenarbeiten und gemeinsam als Service Provider auftreten</a:t>
                      </a:r>
                      <a:endParaRPr sz="1200" dirty="0"/>
                    </a:p>
                    <a:p>
                      <a:pPr marL="0" marR="0" lvl="0" indent="0" algn="l" rtl="0">
                        <a:spcBef>
                          <a:spcPts val="0"/>
                        </a:spcBef>
                        <a:spcAft>
                          <a:spcPts val="0"/>
                        </a:spcAft>
                        <a:buNone/>
                      </a:pPr>
                      <a:r>
                        <a:rPr lang="en-US" sz="1600" dirty="0"/>
                        <a:t>-&gt; Liefernetzwerk</a:t>
                      </a:r>
                      <a:endParaRPr sz="1600"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Clr>
                          <a:schemeClr val="dk1"/>
                        </a:buClr>
                        <a:buSzPts val="1800"/>
                        <a:buFont typeface="Arial"/>
                        <a:buNone/>
                      </a:pPr>
                      <a:r>
                        <a:rPr lang="en-US" sz="1600"/>
                        <a:t>Die Maßnahmen müssen gesteuert werden</a:t>
                      </a:r>
                      <a:endParaRPr sz="1200"/>
                    </a:p>
                    <a:p>
                      <a:pPr marL="285750" marR="0" lvl="0" indent="-285750" algn="l" rtl="0">
                        <a:spcBef>
                          <a:spcPts val="0"/>
                        </a:spcBef>
                        <a:spcAft>
                          <a:spcPts val="0"/>
                        </a:spcAft>
                        <a:buClr>
                          <a:schemeClr val="dk1"/>
                        </a:buClr>
                        <a:buSzPts val="1800"/>
                        <a:buFont typeface="Arial"/>
                        <a:buChar char="•"/>
                      </a:pPr>
                      <a:r>
                        <a:rPr lang="en-US" sz="1600"/>
                        <a:t>Service-Komponenten</a:t>
                      </a:r>
                      <a:endParaRPr sz="1200"/>
                    </a:p>
                    <a:p>
                      <a:pPr marL="285750" marR="0" lvl="0" indent="-285750" algn="l" rtl="0">
                        <a:spcBef>
                          <a:spcPts val="0"/>
                        </a:spcBef>
                        <a:spcAft>
                          <a:spcPts val="0"/>
                        </a:spcAft>
                        <a:buClr>
                          <a:schemeClr val="dk1"/>
                        </a:buClr>
                        <a:buSzPts val="1800"/>
                        <a:buFont typeface="Arial"/>
                        <a:buChar char="•"/>
                      </a:pPr>
                      <a:r>
                        <a:rPr lang="en-US" sz="1600"/>
                        <a:t>Service-Management-Prozesse / -Aktivitäten</a:t>
                      </a:r>
                      <a:endParaRPr sz="1200"/>
                    </a:p>
                    <a:p>
                      <a:pPr marL="285750" marR="0" lvl="0" indent="-285750" algn="l" rtl="0">
                        <a:spcBef>
                          <a:spcPts val="0"/>
                        </a:spcBef>
                        <a:spcAft>
                          <a:spcPts val="0"/>
                        </a:spcAft>
                        <a:buClr>
                          <a:schemeClr val="dk1"/>
                        </a:buClr>
                        <a:buSzPts val="1800"/>
                        <a:buFont typeface="Arial"/>
                        <a:buChar char="•"/>
                      </a:pPr>
                      <a:r>
                        <a:rPr lang="en-US" sz="1600"/>
                        <a:t>Zulieferer</a:t>
                      </a:r>
                      <a:endParaRPr sz="1600"/>
                    </a:p>
                  </a:txBody>
                  <a:tcPr marL="91450" marR="91450" marT="45725" marB="45725"/>
                </a:tc>
                <a:tc>
                  <a:txBody>
                    <a:bodyPr/>
                    <a:lstStyle/>
                    <a:p>
                      <a:pPr marL="0" marR="0" lvl="0" indent="0" algn="l" rtl="0">
                        <a:spcBef>
                          <a:spcPts val="0"/>
                        </a:spcBef>
                        <a:spcAft>
                          <a:spcPts val="0"/>
                        </a:spcAft>
                        <a:buNone/>
                      </a:pPr>
                      <a:r>
                        <a:rPr lang="en-US" sz="1600" dirty="0"/>
                        <a:t>Eine zentrale Maßnahme muss von der </a:t>
                      </a:r>
                      <a:r>
                        <a:rPr lang="en-US" sz="1600" dirty="0" err="1"/>
                        <a:t>Organisation </a:t>
                      </a:r>
                      <a:r>
                        <a:rPr lang="en-US" sz="1600" dirty="0"/>
                        <a:t>gesteuert werden, die als Service Provider fungiert</a:t>
                      </a:r>
                      <a:endParaRPr sz="1200" dirty="0"/>
                    </a:p>
                  </a:txBody>
                  <a:tcPr marL="91450" marR="91450" marT="45725" marB="45725"/>
                </a:tc>
                <a:tc>
                  <a:txBody>
                    <a:bodyPr/>
                    <a:lstStyle/>
                    <a:p>
                      <a:pPr marL="0" marR="0" lvl="0" indent="0" algn="l" rtl="0">
                        <a:spcBef>
                          <a:spcPts val="0"/>
                        </a:spcBef>
                        <a:spcAft>
                          <a:spcPts val="0"/>
                        </a:spcAft>
                        <a:buNone/>
                      </a:pPr>
                      <a:r>
                        <a:rPr lang="en-US" sz="1600" dirty="0"/>
                        <a:t>Gemeinsame/verteilte Maßnahmen zwischen den zusammenarbeitenden </a:t>
                      </a:r>
                      <a:r>
                        <a:rPr lang="en-US" sz="1600" dirty="0" err="1"/>
                        <a:t>Organisationen</a:t>
                      </a:r>
                      <a:endParaRPr sz="1200"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Clr>
                          <a:schemeClr val="dk1"/>
                        </a:buClr>
                        <a:buSzPts val="1800"/>
                        <a:buFont typeface="Arial"/>
                        <a:buNone/>
                      </a:pPr>
                      <a:r>
                        <a:rPr lang="en-US" sz="1600"/>
                        <a:t>Auswirkungen auf das SMS</a:t>
                      </a:r>
                      <a:endParaRPr sz="1200"/>
                    </a:p>
                  </a:txBody>
                  <a:tcPr marL="91450" marR="91450" marT="45725" marB="45725"/>
                </a:tc>
                <a:tc>
                  <a:txBody>
                    <a:bodyPr/>
                    <a:lstStyle/>
                    <a:p>
                      <a:pPr marL="0" marR="0" lvl="0" indent="0" algn="l" rtl="0">
                        <a:spcBef>
                          <a:spcPts val="0"/>
                        </a:spcBef>
                        <a:spcAft>
                          <a:spcPts val="0"/>
                        </a:spcAft>
                        <a:buNone/>
                      </a:pPr>
                      <a:r>
                        <a:rPr lang="en-US" sz="1600"/>
                        <a:t>Klare Zuständigkeiten, hierarchische Maßnahmen müssen gesteuert werden</a:t>
                      </a:r>
                      <a:endParaRPr sz="1200"/>
                    </a:p>
                  </a:txBody>
                  <a:tcPr marL="91450" marR="91450" marT="45725" marB="45725"/>
                </a:tc>
                <a:tc>
                  <a:txBody>
                    <a:bodyPr/>
                    <a:lstStyle/>
                    <a:p>
                      <a:pPr marL="0" marR="0" lvl="0" indent="0" algn="l" rtl="0">
                        <a:spcBef>
                          <a:spcPts val="0"/>
                        </a:spcBef>
                        <a:spcAft>
                          <a:spcPts val="0"/>
                        </a:spcAft>
                        <a:buNone/>
                      </a:pPr>
                      <a:r>
                        <a:rPr lang="en-US" sz="1600" dirty="0"/>
                        <a:t>Potenziell schwieriger zu steuern, mehr Unklarheit</a:t>
                      </a:r>
                      <a:endParaRPr sz="1200" dirty="0"/>
                    </a:p>
                    <a:p>
                      <a:pPr marL="0" marR="0" lvl="0" indent="0" algn="l" rtl="0">
                        <a:spcBef>
                          <a:spcPts val="0"/>
                        </a:spcBef>
                        <a:spcAft>
                          <a:spcPts val="0"/>
                        </a:spcAft>
                        <a:buNone/>
                      </a:pPr>
                      <a:r>
                        <a:rPr lang="en-US" sz="1600" dirty="0"/>
                        <a:t>-&gt; Erfordert mehr Aufwand zur Klärung von Zuständigkeiten und Schnittstellen</a:t>
                      </a:r>
                      <a:endParaRPr sz="1600" dirty="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107"/>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Verwandte Standards und Rahmenwerke</a:t>
            </a:r>
            <a:endParaRPr/>
          </a:p>
        </p:txBody>
      </p:sp>
      <p:sp>
        <p:nvSpPr>
          <p:cNvPr id="1544" name="Google Shape;1544;p10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107</a:t>
            </a:fld>
            <a:endParaRPr/>
          </a:p>
        </p:txBody>
      </p:sp>
      <p:sp>
        <p:nvSpPr>
          <p:cNvPr id="1545" name="Google Shape;1545;p10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1" name="Google Shape;1551;p10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ITIL, ISO/IEC 20000 und ISO/IEC 27000</a:t>
            </a:r>
            <a:endParaRPr/>
          </a:p>
        </p:txBody>
      </p:sp>
      <p:sp>
        <p:nvSpPr>
          <p:cNvPr id="1552" name="Google Shape;1552;p10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108</a:t>
            </a:fld>
            <a:endParaRPr/>
          </a:p>
        </p:txBody>
      </p:sp>
      <p:graphicFrame>
        <p:nvGraphicFramePr>
          <p:cNvPr id="1553" name="Google Shape;1553;p108"/>
          <p:cNvGraphicFramePr/>
          <p:nvPr>
            <p:extLst>
              <p:ext uri="{D42A27DB-BD31-4B8C-83A1-F6EECF244321}">
                <p14:modId xmlns:p14="http://schemas.microsoft.com/office/powerpoint/2010/main" val="2158780086"/>
              </p:ext>
            </p:extLst>
          </p:nvPr>
        </p:nvGraphicFramePr>
        <p:xfrm>
          <a:off x="2771732" y="1843949"/>
          <a:ext cx="8788225" cy="3931950"/>
        </p:xfrm>
        <a:graphic>
          <a:graphicData uri="http://schemas.openxmlformats.org/drawingml/2006/table">
            <a:tbl>
              <a:tblPr bandRow="1">
                <a:noFill/>
                <a:tableStyleId>{1D64BEA1-FF3B-4E1F-BEF9-9607FE3D6937}</a:tableStyleId>
              </a:tblPr>
              <a:tblGrid>
                <a:gridCol w="4389175">
                  <a:extLst>
                    <a:ext uri="{9D8B030D-6E8A-4147-A177-3AD203B41FA5}">
                      <a16:colId xmlns:a16="http://schemas.microsoft.com/office/drawing/2014/main" val="20000"/>
                    </a:ext>
                  </a:extLst>
                </a:gridCol>
                <a:gridCol w="4399050">
                  <a:extLst>
                    <a:ext uri="{9D8B030D-6E8A-4147-A177-3AD203B41FA5}">
                      <a16:colId xmlns:a16="http://schemas.microsoft.com/office/drawing/2014/main" val="20001"/>
                    </a:ext>
                  </a:extLst>
                </a:gridCol>
              </a:tblGrid>
              <a:tr h="1038425">
                <a:tc>
                  <a:txBody>
                    <a:bodyPr/>
                    <a:lstStyle/>
                    <a:p>
                      <a:pPr marL="0" marR="0" lvl="0" indent="0" algn="l" rtl="0">
                        <a:spcBef>
                          <a:spcPts val="0"/>
                        </a:spcBef>
                        <a:spcAft>
                          <a:spcPts val="0"/>
                        </a:spcAft>
                        <a:buClr>
                          <a:schemeClr val="dk1"/>
                        </a:buClr>
                        <a:buSzPts val="1800"/>
                        <a:buFont typeface="Arial"/>
                        <a:buNone/>
                      </a:pPr>
                      <a:r>
                        <a:rPr lang="en-US" sz="1600" b="1" i="0" dirty="0">
                          <a:latin typeface="Calibri"/>
                          <a:ea typeface="Calibri"/>
                          <a:cs typeface="Calibri"/>
                          <a:sym typeface="Calibri"/>
                        </a:rPr>
                        <a:t>ITIL</a:t>
                      </a:r>
                      <a:endParaRPr sz="1200" dirty="0"/>
                    </a:p>
                    <a:p>
                      <a:pPr marL="457200" marR="0" lvl="0" indent="-342900" algn="l" rtl="0">
                        <a:spcBef>
                          <a:spcPts val="0"/>
                        </a:spcBef>
                        <a:spcAft>
                          <a:spcPts val="0"/>
                        </a:spcAft>
                        <a:buSzPts val="1800"/>
                        <a:buFont typeface="Calibri"/>
                        <a:buChar char="•"/>
                      </a:pPr>
                      <a:r>
                        <a:rPr lang="en-US" sz="1600" dirty="0">
                          <a:latin typeface="Calibri"/>
                          <a:ea typeface="Calibri"/>
                          <a:cs typeface="Calibri"/>
                          <a:sym typeface="Calibri"/>
                        </a:rPr>
                        <a:t>"Bewährte Praktiken" im IT-Service-Management</a:t>
                      </a:r>
                      <a:endParaRPr sz="1200" dirty="0"/>
                    </a:p>
                    <a:p>
                      <a:pPr marL="457200" marR="0" lvl="0" indent="-342900" algn="l" rtl="0">
                        <a:spcBef>
                          <a:spcPts val="0"/>
                        </a:spcBef>
                        <a:spcAft>
                          <a:spcPts val="0"/>
                        </a:spcAft>
                        <a:buSzPts val="1800"/>
                        <a:buFont typeface="Calibri"/>
                        <a:buChar char="•"/>
                      </a:pPr>
                      <a:r>
                        <a:rPr lang="en-US" sz="1600" dirty="0">
                          <a:latin typeface="Calibri"/>
                          <a:ea typeface="Calibri"/>
                          <a:cs typeface="Calibri"/>
                          <a:sym typeface="Calibri"/>
                        </a:rPr>
                        <a:t>Beschreibungen der wichtigsten Prinzipien, Konzepte und Praktiken im ITSM</a:t>
                      </a:r>
                      <a:endParaRPr sz="1600" dirty="0">
                        <a:latin typeface="Calibri"/>
                        <a:ea typeface="Calibri"/>
                        <a:cs typeface="Calibri"/>
                        <a:sym typeface="Calibri"/>
                      </a:endParaRPr>
                    </a:p>
                  </a:txBody>
                  <a:tcPr marL="91450" marR="91450" marT="45725" marB="45725"/>
                </a:tc>
                <a:tc>
                  <a:txBody>
                    <a:bodyPr/>
                    <a:lstStyle/>
                    <a:p>
                      <a:pPr marL="457200" marR="0" lvl="0" indent="0" algn="l" rtl="0">
                        <a:lnSpc>
                          <a:spcPct val="100000"/>
                        </a:lnSpc>
                        <a:spcBef>
                          <a:spcPts val="0"/>
                        </a:spcBef>
                        <a:spcAft>
                          <a:spcPts val="0"/>
                        </a:spcAft>
                        <a:buNone/>
                      </a:pPr>
                      <a:endParaRPr sz="1600" dirty="0"/>
                    </a:p>
                    <a:p>
                      <a:pPr marL="457200" marR="0" lvl="0" indent="-342900" algn="l" rtl="0">
                        <a:lnSpc>
                          <a:spcPct val="100000"/>
                        </a:lnSpc>
                        <a:spcBef>
                          <a:spcPts val="0"/>
                        </a:spcBef>
                        <a:spcAft>
                          <a:spcPts val="0"/>
                        </a:spcAft>
                        <a:buSzPts val="1800"/>
                        <a:buFont typeface="Calibri"/>
                        <a:buChar char="•"/>
                      </a:pPr>
                      <a:r>
                        <a:rPr lang="en-US" sz="1600" dirty="0"/>
                        <a:t>Beliebtes und weit verbreitetes Rahmenwerk</a:t>
                      </a:r>
                      <a:endParaRPr sz="1600" dirty="0"/>
                    </a:p>
                    <a:p>
                      <a:pPr marL="457200" marR="0" lvl="0" indent="-342900" algn="l" rtl="0">
                        <a:lnSpc>
                          <a:spcPct val="100000"/>
                        </a:lnSpc>
                        <a:spcBef>
                          <a:spcPts val="0"/>
                        </a:spcBef>
                        <a:spcAft>
                          <a:spcPts val="0"/>
                        </a:spcAft>
                        <a:buSzPts val="1800"/>
                        <a:buFont typeface="Calibri"/>
                        <a:buChar char="•"/>
                      </a:pPr>
                      <a:r>
                        <a:rPr lang="en-US" sz="1600" dirty="0"/>
                        <a:t>Beschreibende Hinweise -&gt; nicht auditierbar</a:t>
                      </a:r>
                      <a:endParaRPr sz="1600" dirty="0"/>
                    </a:p>
                  </a:txBody>
                  <a:tcPr marL="91450" marR="91450" marT="45725" marB="45725"/>
                </a:tc>
                <a:extLst>
                  <a:ext uri="{0D108BD9-81ED-4DB2-BD59-A6C34878D82A}">
                    <a16:rowId xmlns:a16="http://schemas.microsoft.com/office/drawing/2014/main" val="10000"/>
                  </a:ext>
                </a:extLst>
              </a:tr>
              <a:tr h="922625">
                <a:tc>
                  <a:txBody>
                    <a:bodyPr/>
                    <a:lstStyle/>
                    <a:p>
                      <a:pPr marL="0" marR="0" lvl="0" indent="0" algn="l" rtl="0">
                        <a:spcBef>
                          <a:spcPts val="0"/>
                        </a:spcBef>
                        <a:spcAft>
                          <a:spcPts val="0"/>
                        </a:spcAft>
                        <a:buNone/>
                      </a:pPr>
                      <a:r>
                        <a:rPr lang="en-US" sz="1600" b="1" i="0" dirty="0">
                          <a:latin typeface="Calibri"/>
                          <a:ea typeface="Calibri"/>
                          <a:cs typeface="Calibri"/>
                          <a:sym typeface="Calibri"/>
                        </a:rPr>
                        <a:t>ISO/IEC 20000</a:t>
                      </a:r>
                      <a:endParaRPr sz="1200" dirty="0"/>
                    </a:p>
                    <a:p>
                      <a:pPr marL="457200" marR="0" lvl="0" indent="-342900" algn="l" rtl="0">
                        <a:lnSpc>
                          <a:spcPct val="100000"/>
                        </a:lnSpc>
                        <a:spcBef>
                          <a:spcPts val="0"/>
                        </a:spcBef>
                        <a:spcAft>
                          <a:spcPts val="0"/>
                        </a:spcAft>
                        <a:buSzPts val="1800"/>
                        <a:buFont typeface="Calibri"/>
                        <a:buChar char="•"/>
                      </a:pPr>
                      <a:r>
                        <a:rPr lang="en-US" sz="1600" dirty="0"/>
                        <a:t>Internationaler Standard für Service-Management</a:t>
                      </a:r>
                      <a:endParaRPr sz="1600" dirty="0"/>
                    </a:p>
                    <a:p>
                      <a:pPr marL="457200" marR="0" lvl="0" indent="-342900" algn="l" rtl="0">
                        <a:lnSpc>
                          <a:spcPct val="100000"/>
                        </a:lnSpc>
                        <a:spcBef>
                          <a:spcPts val="0"/>
                        </a:spcBef>
                        <a:spcAft>
                          <a:spcPts val="0"/>
                        </a:spcAft>
                        <a:buSzPts val="1800"/>
                        <a:buFont typeface="Calibri"/>
                        <a:buChar char="•"/>
                      </a:pPr>
                      <a:r>
                        <a:rPr lang="en-US" sz="1600" dirty="0"/>
                        <a:t>Anforderungen an ein Service-Management-System (SMS)</a:t>
                      </a:r>
                      <a:endParaRPr sz="1600" dirty="0">
                        <a:latin typeface="Calibri"/>
                        <a:ea typeface="Calibri"/>
                        <a:cs typeface="Calibri"/>
                        <a:sym typeface="Calibri"/>
                      </a:endParaRPr>
                    </a:p>
                  </a:txBody>
                  <a:tcPr marL="91450" marR="91450" marT="45725" marB="45725"/>
                </a:tc>
                <a:tc>
                  <a:txBody>
                    <a:bodyPr/>
                    <a:lstStyle/>
                    <a:p>
                      <a:pPr marL="457200" marR="0" lvl="0" indent="0" algn="l" rtl="0">
                        <a:lnSpc>
                          <a:spcPct val="100000"/>
                        </a:lnSpc>
                        <a:spcBef>
                          <a:spcPts val="0"/>
                        </a:spcBef>
                        <a:spcAft>
                          <a:spcPts val="0"/>
                        </a:spcAft>
                        <a:buNone/>
                      </a:pPr>
                      <a:endParaRPr sz="1600" dirty="0"/>
                    </a:p>
                    <a:p>
                      <a:pPr marL="457200" marR="0" lvl="0" indent="-342900" algn="l" rtl="0">
                        <a:lnSpc>
                          <a:spcPct val="100000"/>
                        </a:lnSpc>
                        <a:spcBef>
                          <a:spcPts val="0"/>
                        </a:spcBef>
                        <a:spcAft>
                          <a:spcPts val="0"/>
                        </a:spcAft>
                        <a:buSzPts val="1800"/>
                        <a:buFont typeface="Calibri"/>
                        <a:buChar char="•"/>
                      </a:pPr>
                      <a:r>
                        <a:rPr lang="en-US" sz="1600" dirty="0"/>
                        <a:t>Gilt für </a:t>
                      </a:r>
                      <a:r>
                        <a:rPr lang="en-US" sz="1600" dirty="0" err="1"/>
                        <a:t>Organisationen, </a:t>
                      </a:r>
                      <a:r>
                        <a:rPr lang="en-US" sz="1600" dirty="0"/>
                        <a:t>die IT-Services liefern</a:t>
                      </a:r>
                      <a:endParaRPr sz="1600" dirty="0"/>
                    </a:p>
                    <a:p>
                      <a:pPr marL="457200" marR="0" lvl="0" indent="-342900" algn="l" rtl="0">
                        <a:lnSpc>
                          <a:spcPct val="100000"/>
                        </a:lnSpc>
                        <a:spcBef>
                          <a:spcPts val="0"/>
                        </a:spcBef>
                        <a:spcAft>
                          <a:spcPts val="0"/>
                        </a:spcAft>
                        <a:buSzPts val="1800"/>
                        <a:buFont typeface="Calibri"/>
                        <a:buChar char="•"/>
                      </a:pPr>
                      <a:r>
                        <a:rPr lang="en-US" sz="1600" dirty="0"/>
                        <a:t>Enthält verbindliche Vorgaben -&gt; auditierbar (auch zertifizierbar)</a:t>
                      </a:r>
                      <a:endParaRPr sz="1600" dirty="0"/>
                    </a:p>
                  </a:txBody>
                  <a:tcPr marL="91450" marR="91450" marT="45725" marB="45725"/>
                </a:tc>
                <a:extLst>
                  <a:ext uri="{0D108BD9-81ED-4DB2-BD59-A6C34878D82A}">
                    <a16:rowId xmlns:a16="http://schemas.microsoft.com/office/drawing/2014/main" val="10001"/>
                  </a:ext>
                </a:extLst>
              </a:tr>
              <a:tr h="1094250">
                <a:tc>
                  <a:txBody>
                    <a:bodyPr/>
                    <a:lstStyle/>
                    <a:p>
                      <a:pPr marL="0" marR="0" lvl="0" indent="0" algn="l" rtl="0">
                        <a:spcBef>
                          <a:spcPts val="0"/>
                        </a:spcBef>
                        <a:spcAft>
                          <a:spcPts val="0"/>
                        </a:spcAft>
                        <a:buNone/>
                      </a:pPr>
                      <a:r>
                        <a:rPr lang="en-US" sz="1600" b="1" i="0" dirty="0">
                          <a:latin typeface="Calibri"/>
                          <a:ea typeface="Calibri"/>
                          <a:cs typeface="Calibri"/>
                          <a:sym typeface="Calibri"/>
                        </a:rPr>
                        <a:t>ISO/IEC 27000</a:t>
                      </a:r>
                      <a:endParaRPr sz="1200" dirty="0"/>
                    </a:p>
                    <a:p>
                      <a:pPr marL="457200" marR="0" lvl="0" indent="-342900" algn="l" rtl="0">
                        <a:lnSpc>
                          <a:spcPct val="100000"/>
                        </a:lnSpc>
                        <a:spcBef>
                          <a:spcPts val="0"/>
                        </a:spcBef>
                        <a:spcAft>
                          <a:spcPts val="0"/>
                        </a:spcAft>
                        <a:buSzPts val="1800"/>
                        <a:buFont typeface="Calibri"/>
                        <a:buChar char="•"/>
                      </a:pPr>
                      <a:r>
                        <a:rPr lang="en-US" sz="1600" dirty="0"/>
                        <a:t>Internationaler Standard für Information Security Management</a:t>
                      </a:r>
                      <a:endParaRPr sz="1600" dirty="0"/>
                    </a:p>
                    <a:p>
                      <a:pPr marL="457200" marR="0" lvl="0" indent="-342900" algn="l" rtl="0">
                        <a:lnSpc>
                          <a:spcPct val="100000"/>
                        </a:lnSpc>
                        <a:spcBef>
                          <a:spcPts val="0"/>
                        </a:spcBef>
                        <a:spcAft>
                          <a:spcPts val="0"/>
                        </a:spcAft>
                        <a:buSzPts val="1800"/>
                        <a:buFont typeface="Calibri"/>
                        <a:buChar char="•"/>
                      </a:pPr>
                      <a:r>
                        <a:rPr lang="en-US" sz="1600" dirty="0"/>
                        <a:t>Anforderungen an ein Information Security Management System (ISMS)</a:t>
                      </a:r>
                      <a:endParaRPr sz="1600" dirty="0"/>
                    </a:p>
                    <a:p>
                      <a:pPr marL="457200" marR="0" lvl="0" indent="-342900" algn="l" rtl="0">
                        <a:lnSpc>
                          <a:spcPct val="100000"/>
                        </a:lnSpc>
                        <a:spcBef>
                          <a:spcPts val="0"/>
                        </a:spcBef>
                        <a:spcAft>
                          <a:spcPts val="0"/>
                        </a:spcAft>
                        <a:buSzPts val="1800"/>
                        <a:buFont typeface="Calibri"/>
                        <a:buChar char="•"/>
                      </a:pPr>
                      <a:r>
                        <a:rPr lang="en-US" sz="1600" dirty="0"/>
                        <a:t>Definiert eine Reihe von Maßnahmen, die die Sicherheit steuern müssen</a:t>
                      </a:r>
                      <a:endParaRPr sz="1600" dirty="0">
                        <a:latin typeface="Calibri"/>
                        <a:ea typeface="Calibri"/>
                        <a:cs typeface="Calibri"/>
                        <a:sym typeface="Calibri"/>
                      </a:endParaRPr>
                    </a:p>
                  </a:txBody>
                  <a:tcPr marL="91450" marR="91450" marT="45725" marB="45725"/>
                </a:tc>
                <a:tc>
                  <a:txBody>
                    <a:bodyPr/>
                    <a:lstStyle/>
                    <a:p>
                      <a:pPr marL="457200" marR="0" lvl="0" indent="0" algn="l" rtl="0">
                        <a:lnSpc>
                          <a:spcPct val="100000"/>
                        </a:lnSpc>
                        <a:spcBef>
                          <a:spcPts val="0"/>
                        </a:spcBef>
                        <a:spcAft>
                          <a:spcPts val="0"/>
                        </a:spcAft>
                        <a:buNone/>
                      </a:pPr>
                      <a:endParaRPr sz="1600" dirty="0"/>
                    </a:p>
                    <a:p>
                      <a:pPr marL="457200" marR="0" lvl="0" indent="-342900" algn="l" rtl="0">
                        <a:lnSpc>
                          <a:spcPct val="100000"/>
                        </a:lnSpc>
                        <a:spcBef>
                          <a:spcPts val="0"/>
                        </a:spcBef>
                        <a:spcAft>
                          <a:spcPts val="0"/>
                        </a:spcAft>
                        <a:buSzPts val="1800"/>
                        <a:buFont typeface="Calibri"/>
                        <a:buChar char="•"/>
                      </a:pPr>
                      <a:r>
                        <a:rPr lang="en-US" sz="1600" dirty="0"/>
                        <a:t>Gilt für alle </a:t>
                      </a:r>
                      <a:r>
                        <a:rPr lang="en-US" sz="1600" dirty="0" err="1"/>
                        <a:t>Organisationen </a:t>
                      </a:r>
                      <a:r>
                        <a:rPr lang="en-US" sz="1600" dirty="0"/>
                        <a:t>und Branchen</a:t>
                      </a:r>
                      <a:endParaRPr sz="1600" dirty="0"/>
                    </a:p>
                    <a:p>
                      <a:pPr marL="457200" marR="0" lvl="0" indent="-342900" algn="l" rtl="0">
                        <a:lnSpc>
                          <a:spcPct val="100000"/>
                        </a:lnSpc>
                        <a:spcBef>
                          <a:spcPts val="0"/>
                        </a:spcBef>
                        <a:spcAft>
                          <a:spcPts val="0"/>
                        </a:spcAft>
                        <a:buSzPts val="1800"/>
                        <a:buFont typeface="Calibri"/>
                        <a:buChar char="•"/>
                      </a:pPr>
                      <a:r>
                        <a:rPr lang="en-US" sz="1600" dirty="0"/>
                        <a:t>Auditierbar, zertifizierbar</a:t>
                      </a:r>
                      <a:endParaRPr sz="1600" dirty="0"/>
                    </a:p>
                  </a:txBody>
                  <a:tcPr marL="91450" marR="91450" marT="45725" marB="45725"/>
                </a:tc>
                <a:extLst>
                  <a:ext uri="{0D108BD9-81ED-4DB2-BD59-A6C34878D82A}">
                    <a16:rowId xmlns:a16="http://schemas.microsoft.com/office/drawing/2014/main" val="10002"/>
                  </a:ext>
                </a:extLst>
              </a:tr>
            </a:tbl>
          </a:graphicData>
        </a:graphic>
      </p:graphicFrame>
      <p:sp>
        <p:nvSpPr>
          <p:cNvPr id="1554" name="Google Shape;1554;p108"/>
          <p:cNvSpPr/>
          <p:nvPr/>
        </p:nvSpPr>
        <p:spPr>
          <a:xfrm>
            <a:off x="798865" y="1843949"/>
            <a:ext cx="1818909" cy="42974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ITIL</a:t>
            </a:r>
            <a:endParaRPr/>
          </a:p>
        </p:txBody>
      </p:sp>
      <p:sp>
        <p:nvSpPr>
          <p:cNvPr id="1555" name="Google Shape;1555;p108"/>
          <p:cNvSpPr/>
          <p:nvPr/>
        </p:nvSpPr>
        <p:spPr>
          <a:xfrm>
            <a:off x="798865" y="3326506"/>
            <a:ext cx="1818910" cy="429742"/>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ISO/IEC 20000</a:t>
            </a:r>
            <a:endParaRPr/>
          </a:p>
        </p:txBody>
      </p:sp>
      <p:sp>
        <p:nvSpPr>
          <p:cNvPr id="1556" name="Google Shape;1556;p108"/>
          <p:cNvSpPr/>
          <p:nvPr/>
        </p:nvSpPr>
        <p:spPr>
          <a:xfrm>
            <a:off x="798865" y="4809064"/>
            <a:ext cx="1818910" cy="42974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ISO/IEC 27000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Was ist ein Prozess?</a:t>
            </a:r>
            <a:endParaRPr i="1"/>
          </a:p>
        </p:txBody>
      </p:sp>
      <p:sp>
        <p:nvSpPr>
          <p:cNvPr id="165" name="Google Shape;165;p11"/>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a:p>
            <a:pPr marL="342900" lvl="0" indent="-342900" algn="l" rtl="0">
              <a:spcBef>
                <a:spcPts val="560"/>
              </a:spcBef>
              <a:spcAft>
                <a:spcPts val="0"/>
              </a:spcAft>
              <a:buClr>
                <a:schemeClr val="dk1"/>
              </a:buClr>
              <a:buSzPts val="2800"/>
              <a:buChar char="•"/>
            </a:pPr>
            <a:r>
              <a:rPr lang="en-US" sz="2400" dirty="0"/>
              <a:t>Wichtige Fakten über ITSM-Prozesse:</a:t>
            </a:r>
            <a:endParaRPr sz="2400" dirty="0"/>
          </a:p>
          <a:p>
            <a:pPr marL="742950" lvl="1" indent="-285750" algn="l" rtl="0">
              <a:spcBef>
                <a:spcPts val="480"/>
              </a:spcBef>
              <a:spcAft>
                <a:spcPts val="0"/>
              </a:spcAft>
              <a:buClr>
                <a:schemeClr val="dk1"/>
              </a:buClr>
              <a:buSzPts val="2400"/>
              <a:buChar char="–"/>
            </a:pPr>
            <a:r>
              <a:rPr lang="en-US" sz="2000" dirty="0"/>
              <a:t>ITSM-Prozesse unterstützen die Bereitstellung von IT-Services.</a:t>
            </a:r>
            <a:endParaRPr sz="2000" dirty="0"/>
          </a:p>
          <a:p>
            <a:pPr marL="742950" lvl="1" indent="-285750" algn="l" rtl="0">
              <a:spcBef>
                <a:spcPts val="480"/>
              </a:spcBef>
              <a:spcAft>
                <a:spcPts val="0"/>
              </a:spcAft>
              <a:buClr>
                <a:schemeClr val="dk1"/>
              </a:buClr>
              <a:buSzPts val="2400"/>
              <a:buChar char="–"/>
            </a:pPr>
            <a:r>
              <a:rPr lang="en-US" sz="2000" dirty="0"/>
              <a:t>Um einen IT-Service für einen Kunden zu liefern, sind oft mehrere Prozesse erforderlich.</a:t>
            </a:r>
            <a:endParaRPr sz="2000" dirty="0"/>
          </a:p>
          <a:p>
            <a:pPr marL="742950" lvl="1" indent="-285750" algn="l" rtl="0">
              <a:spcBef>
                <a:spcPts val="480"/>
              </a:spcBef>
              <a:spcAft>
                <a:spcPts val="0"/>
              </a:spcAft>
              <a:buClr>
                <a:schemeClr val="dk1"/>
              </a:buClr>
              <a:buSzPts val="2400"/>
              <a:buChar char="–"/>
            </a:pPr>
            <a:r>
              <a:rPr lang="en-US" sz="2000" dirty="0"/>
              <a:t>Ein erfolgreicher IT-Service ist das Ergebnis einer Vielzahl von Prozessen, die erfolgreich arbeiten und zusammenwirken.</a:t>
            </a:r>
            <a:endParaRPr sz="2000" dirty="0"/>
          </a:p>
          <a:p>
            <a:pPr marL="342900" lvl="0" indent="-342900" algn="l" rtl="0">
              <a:spcBef>
                <a:spcPts val="560"/>
              </a:spcBef>
              <a:spcAft>
                <a:spcPts val="0"/>
              </a:spcAft>
              <a:buClr>
                <a:schemeClr val="dk1"/>
              </a:buClr>
              <a:buSzPts val="2800"/>
              <a:buChar char="•"/>
            </a:pPr>
            <a:r>
              <a:rPr lang="en-US" sz="2400" dirty="0"/>
              <a:t>Die ITSM-Prozesse eines IT-Service Providers sind Teil des </a:t>
            </a:r>
            <a:br>
              <a:rPr lang="en-US" sz="2400" dirty="0"/>
            </a:br>
            <a:r>
              <a:rPr lang="en-US" sz="2400" b="1" dirty="0"/>
              <a:t>Service-Management-Systems (SMS)</a:t>
            </a:r>
            <a:r>
              <a:rPr lang="en-US" sz="2400" dirty="0"/>
              <a:t>. </a:t>
            </a:r>
            <a:endParaRPr sz="2400" dirty="0"/>
          </a:p>
        </p:txBody>
      </p:sp>
      <p:sp>
        <p:nvSpPr>
          <p:cNvPr id="166" name="Google Shape;166;p1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graphicFrame>
        <p:nvGraphicFramePr>
          <p:cNvPr id="167" name="Google Shape;167;p11"/>
          <p:cNvGraphicFramePr/>
          <p:nvPr>
            <p:extLst>
              <p:ext uri="{D42A27DB-BD31-4B8C-83A1-F6EECF244321}">
                <p14:modId xmlns:p14="http://schemas.microsoft.com/office/powerpoint/2010/main" val="1047778645"/>
              </p:ext>
            </p:extLst>
          </p:nvPr>
        </p:nvGraphicFramePr>
        <p:xfrm>
          <a:off x="609600" y="1696601"/>
          <a:ext cx="10972800" cy="1187575"/>
        </p:xfrm>
        <a:graphic>
          <a:graphicData uri="http://schemas.openxmlformats.org/drawingml/2006/table">
            <a:tbl>
              <a:tblPr firstRow="1" firstCol="1" bandRow="1">
                <a:noFill/>
                <a:tableStyleId>{FEED5B31-8EE9-4602-9EFF-AED3B21F7FA9}</a:tableStyleId>
              </a:tblPr>
              <a:tblGrid>
                <a:gridCol w="10972800">
                  <a:extLst>
                    <a:ext uri="{9D8B030D-6E8A-4147-A177-3AD203B41FA5}">
                      <a16:colId xmlns:a16="http://schemas.microsoft.com/office/drawing/2014/main" val="20000"/>
                    </a:ext>
                  </a:extLst>
                </a:gridCol>
              </a:tblGrid>
              <a:tr h="237525">
                <a:tc>
                  <a:txBody>
                    <a:bodyPr/>
                    <a:lstStyle/>
                    <a:p>
                      <a:pPr marL="0" marR="0" lvl="0" indent="0" algn="l" rtl="0">
                        <a:spcBef>
                          <a:spcPts val="0"/>
                        </a:spcBef>
                        <a:spcAft>
                          <a:spcPts val="0"/>
                        </a:spcAft>
                        <a:buNone/>
                      </a:pPr>
                      <a:r>
                        <a:rPr lang="en-US" sz="1400" u="none" strike="noStrike" cap="none"/>
                        <a:t>Definition nach FitSM-0:</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50050">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solidFill>
                            <a:schemeClr val="dk1"/>
                          </a:solidFill>
                          <a:latin typeface="Calibri"/>
                          <a:ea typeface="Calibri"/>
                          <a:cs typeface="Calibri"/>
                          <a:sym typeface="Calibri"/>
                        </a:rPr>
                        <a:t>Prozess:</a:t>
                      </a:r>
                      <a:endParaRPr dirty="0"/>
                    </a:p>
                    <a:p>
                      <a:pPr marL="457200" marR="0" lvl="1" indent="0" algn="l" rtl="0">
                        <a:spcBef>
                          <a:spcPts val="0"/>
                        </a:spcBef>
                        <a:spcAft>
                          <a:spcPts val="0"/>
                        </a:spcAft>
                        <a:buNone/>
                      </a:pPr>
                      <a:r>
                        <a:rPr lang="en-US" sz="1800" b="0" u="none" strike="noStrike" cap="none" dirty="0">
                          <a:solidFill>
                            <a:schemeClr val="dk1"/>
                          </a:solidFill>
                          <a:latin typeface="Calibri"/>
                          <a:ea typeface="Calibri"/>
                          <a:cs typeface="Calibri"/>
                          <a:sym typeface="Calibri"/>
                        </a:rPr>
                        <a:t>Eine Reihe von </a:t>
                      </a:r>
                      <a:r>
                        <a:rPr lang="en-US" sz="1800" b="0" i="0" u="none" strike="noStrike" cap="none" dirty="0">
                          <a:solidFill>
                            <a:schemeClr val="dk1"/>
                          </a:solidFill>
                          <a:latin typeface="Calibri"/>
                          <a:ea typeface="Calibri"/>
                          <a:cs typeface="Calibri"/>
                          <a:sym typeface="Calibri"/>
                        </a:rPr>
                        <a:t>Aktivitäten</a:t>
                      </a:r>
                      <a:r>
                        <a:rPr lang="en-US" sz="1800" b="0" u="none" strike="noStrike" cap="none" dirty="0">
                          <a:solidFill>
                            <a:schemeClr val="dk1"/>
                          </a:solidFill>
                          <a:latin typeface="Calibri"/>
                          <a:ea typeface="Calibri"/>
                          <a:cs typeface="Calibri"/>
                          <a:sym typeface="Calibri"/>
                        </a:rPr>
                        <a:t>, die ein bestimmtes Ziel oder eine Reihe von Ergebnissen aus einer Reihe von definierten Inputs hervorbringen.</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Organisationsstruktur vs. Prozess</a:t>
            </a:r>
            <a:endParaRPr/>
          </a:p>
        </p:txBody>
      </p:sp>
      <p:sp>
        <p:nvSpPr>
          <p:cNvPr id="174" name="Google Shape;174;p1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grpSp>
        <p:nvGrpSpPr>
          <p:cNvPr id="175" name="Google Shape;175;p12"/>
          <p:cNvGrpSpPr/>
          <p:nvPr/>
        </p:nvGrpSpPr>
        <p:grpSpPr>
          <a:xfrm>
            <a:off x="1977682" y="2168869"/>
            <a:ext cx="8136176" cy="3578938"/>
            <a:chOff x="528" y="543266"/>
            <a:chExt cx="8136176" cy="3578938"/>
          </a:xfrm>
        </p:grpSpPr>
        <p:sp>
          <p:nvSpPr>
            <p:cNvPr id="176" name="Google Shape;176;p12"/>
            <p:cNvSpPr/>
            <p:nvPr/>
          </p:nvSpPr>
          <p:spPr>
            <a:xfrm>
              <a:off x="6795584" y="1839827"/>
              <a:ext cx="223520" cy="1253699"/>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sp>
        <p:sp>
          <p:nvSpPr>
            <p:cNvPr id="177" name="Google Shape;177;p12"/>
            <p:cNvSpPr/>
            <p:nvPr/>
          </p:nvSpPr>
          <p:spPr>
            <a:xfrm>
              <a:off x="6795584" y="1839827"/>
              <a:ext cx="223520" cy="492907"/>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sp>
        <p:sp>
          <p:nvSpPr>
            <p:cNvPr id="178" name="Google Shape;178;p12"/>
            <p:cNvSpPr/>
            <p:nvPr/>
          </p:nvSpPr>
          <p:spPr>
            <a:xfrm>
              <a:off x="4068617" y="1079035"/>
              <a:ext cx="3323020" cy="225023"/>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153963"/>
              </a:solidFill>
              <a:prstDash val="solid"/>
              <a:round/>
              <a:headEnd type="none" w="sm" len="sm"/>
              <a:tailEnd type="none" w="sm" len="sm"/>
            </a:ln>
          </p:spPr>
        </p:sp>
        <p:sp>
          <p:nvSpPr>
            <p:cNvPr id="179" name="Google Shape;179;p12"/>
            <p:cNvSpPr/>
            <p:nvPr/>
          </p:nvSpPr>
          <p:spPr>
            <a:xfrm>
              <a:off x="5561812" y="2600620"/>
              <a:ext cx="160730" cy="1253699"/>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sp>
        <p:sp>
          <p:nvSpPr>
            <p:cNvPr id="180" name="Google Shape;180;p12"/>
            <p:cNvSpPr/>
            <p:nvPr/>
          </p:nvSpPr>
          <p:spPr>
            <a:xfrm>
              <a:off x="5561812" y="2600620"/>
              <a:ext cx="160730" cy="492907"/>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sp>
        <p:sp>
          <p:nvSpPr>
            <p:cNvPr id="181" name="Google Shape;181;p12"/>
            <p:cNvSpPr/>
            <p:nvPr/>
          </p:nvSpPr>
          <p:spPr>
            <a:xfrm>
              <a:off x="4693866" y="1839827"/>
              <a:ext cx="1296561" cy="225023"/>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1C4170"/>
              </a:solidFill>
              <a:prstDash val="solid"/>
              <a:round/>
              <a:headEnd type="none" w="sm" len="sm"/>
              <a:tailEnd type="none" w="sm" len="sm"/>
            </a:ln>
          </p:spPr>
        </p:sp>
        <p:sp>
          <p:nvSpPr>
            <p:cNvPr id="182" name="Google Shape;182;p12"/>
            <p:cNvSpPr/>
            <p:nvPr/>
          </p:nvSpPr>
          <p:spPr>
            <a:xfrm>
              <a:off x="4648146" y="1839827"/>
              <a:ext cx="91440" cy="225023"/>
            </a:xfrm>
            <a:custGeom>
              <a:avLst/>
              <a:gdLst/>
              <a:ahLst/>
              <a:cxnLst/>
              <a:rect l="l" t="t" r="r" b="b"/>
              <a:pathLst>
                <a:path w="120000" h="120000" extrusionOk="0">
                  <a:moveTo>
                    <a:pt x="60000" y="0"/>
                  </a:moveTo>
                  <a:lnTo>
                    <a:pt x="60000" y="120000"/>
                  </a:lnTo>
                </a:path>
              </a:pathLst>
            </a:custGeom>
            <a:noFill/>
            <a:ln w="25400" cap="flat" cmpd="sng">
              <a:solidFill>
                <a:srgbClr val="1C4170"/>
              </a:solidFill>
              <a:prstDash val="solid"/>
              <a:round/>
              <a:headEnd type="none" w="sm" len="sm"/>
              <a:tailEnd type="none" w="sm" len="sm"/>
            </a:ln>
          </p:spPr>
        </p:sp>
        <p:sp>
          <p:nvSpPr>
            <p:cNvPr id="183" name="Google Shape;183;p12"/>
            <p:cNvSpPr/>
            <p:nvPr/>
          </p:nvSpPr>
          <p:spPr>
            <a:xfrm>
              <a:off x="3397304" y="1839827"/>
              <a:ext cx="1296561" cy="225023"/>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1C4170"/>
              </a:solidFill>
              <a:prstDash val="solid"/>
              <a:round/>
              <a:headEnd type="none" w="sm" len="sm"/>
              <a:tailEnd type="none" w="sm" len="sm"/>
            </a:ln>
          </p:spPr>
        </p:sp>
        <p:sp>
          <p:nvSpPr>
            <p:cNvPr id="184" name="Google Shape;184;p12"/>
            <p:cNvSpPr/>
            <p:nvPr/>
          </p:nvSpPr>
          <p:spPr>
            <a:xfrm>
              <a:off x="4068617" y="1079035"/>
              <a:ext cx="625249" cy="225023"/>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153963"/>
              </a:solidFill>
              <a:prstDash val="solid"/>
              <a:round/>
              <a:headEnd type="none" w="sm" len="sm"/>
              <a:tailEnd type="none" w="sm" len="sm"/>
            </a:ln>
          </p:spPr>
        </p:sp>
        <p:sp>
          <p:nvSpPr>
            <p:cNvPr id="185" name="Google Shape;185;p12"/>
            <p:cNvSpPr/>
            <p:nvPr/>
          </p:nvSpPr>
          <p:spPr>
            <a:xfrm>
              <a:off x="1404243" y="1839827"/>
              <a:ext cx="160730" cy="1253699"/>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sp>
        <p:sp>
          <p:nvSpPr>
            <p:cNvPr id="186" name="Google Shape;186;p12"/>
            <p:cNvSpPr/>
            <p:nvPr/>
          </p:nvSpPr>
          <p:spPr>
            <a:xfrm>
              <a:off x="1404243" y="1839827"/>
              <a:ext cx="160730" cy="492907"/>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sp>
        <p:sp>
          <p:nvSpPr>
            <p:cNvPr id="187" name="Google Shape;187;p12"/>
            <p:cNvSpPr/>
            <p:nvPr/>
          </p:nvSpPr>
          <p:spPr>
            <a:xfrm>
              <a:off x="1832859" y="1079035"/>
              <a:ext cx="2235757" cy="225023"/>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153963"/>
              </a:solidFill>
              <a:prstDash val="solid"/>
              <a:round/>
              <a:headEnd type="none" w="sm" len="sm"/>
              <a:tailEnd type="none" w="sm" len="sm"/>
            </a:ln>
          </p:spPr>
        </p:sp>
        <p:sp>
          <p:nvSpPr>
            <p:cNvPr id="188" name="Google Shape;188;p12"/>
            <p:cNvSpPr/>
            <p:nvPr/>
          </p:nvSpPr>
          <p:spPr>
            <a:xfrm>
              <a:off x="536297" y="1079035"/>
              <a:ext cx="3532319" cy="225023"/>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153963"/>
              </a:solidFill>
              <a:prstDash val="solid"/>
              <a:round/>
              <a:headEnd type="none" w="sm" len="sm"/>
              <a:tailEnd type="none" w="sm" len="sm"/>
            </a:ln>
          </p:spPr>
        </p:sp>
        <p:sp>
          <p:nvSpPr>
            <p:cNvPr id="189" name="Google Shape;189;p12"/>
            <p:cNvSpPr/>
            <p:nvPr/>
          </p:nvSpPr>
          <p:spPr>
            <a:xfrm>
              <a:off x="3532847" y="543266"/>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2"/>
            <p:cNvSpPr txBox="1"/>
            <p:nvPr/>
          </p:nvSpPr>
          <p:spPr>
            <a:xfrm>
              <a:off x="3532847" y="543266"/>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a:solidFill>
                    <a:schemeClr val="lt1"/>
                  </a:solidFill>
                  <a:latin typeface="Calibri"/>
                  <a:ea typeface="Calibri"/>
                  <a:cs typeface="Calibri"/>
                  <a:sym typeface="Calibri"/>
                </a:rPr>
                <a:t>Top Management</a:t>
              </a:r>
              <a:endParaRPr sz="1200"/>
            </a:p>
          </p:txBody>
        </p:sp>
        <p:sp>
          <p:nvSpPr>
            <p:cNvPr id="191" name="Google Shape;191;p12"/>
            <p:cNvSpPr/>
            <p:nvPr/>
          </p:nvSpPr>
          <p:spPr>
            <a:xfrm>
              <a:off x="528" y="1304058"/>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2"/>
            <p:cNvSpPr txBox="1"/>
            <p:nvPr/>
          </p:nvSpPr>
          <p:spPr>
            <a:xfrm>
              <a:off x="528" y="1304058"/>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dirty="0">
                  <a:solidFill>
                    <a:schemeClr val="lt1"/>
                  </a:solidFill>
                  <a:latin typeface="Calibri"/>
                  <a:ea typeface="Calibri"/>
                  <a:cs typeface="Calibri"/>
                  <a:sym typeface="Calibri"/>
                </a:rPr>
                <a:t>Service Desk</a:t>
              </a:r>
              <a:endParaRPr sz="1200" dirty="0"/>
            </a:p>
          </p:txBody>
        </p:sp>
        <p:sp>
          <p:nvSpPr>
            <p:cNvPr id="193" name="Google Shape;193;p12"/>
            <p:cNvSpPr/>
            <p:nvPr/>
          </p:nvSpPr>
          <p:spPr>
            <a:xfrm>
              <a:off x="1297090" y="1304058"/>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2"/>
            <p:cNvSpPr txBox="1"/>
            <p:nvPr/>
          </p:nvSpPr>
          <p:spPr>
            <a:xfrm>
              <a:off x="1297090" y="1304058"/>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dirty="0">
                  <a:solidFill>
                    <a:schemeClr val="lt1"/>
                  </a:solidFill>
                  <a:latin typeface="Calibri"/>
                  <a:ea typeface="Calibri"/>
                  <a:cs typeface="Calibri"/>
                  <a:sym typeface="Calibri"/>
                </a:rPr>
                <a:t>Client-Betrieb</a:t>
              </a:r>
              <a:endParaRPr sz="1200" dirty="0"/>
            </a:p>
          </p:txBody>
        </p:sp>
        <p:sp>
          <p:nvSpPr>
            <p:cNvPr id="195" name="Google Shape;195;p12"/>
            <p:cNvSpPr/>
            <p:nvPr/>
          </p:nvSpPr>
          <p:spPr>
            <a:xfrm>
              <a:off x="1564974"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txBox="1"/>
            <p:nvPr/>
          </p:nvSpPr>
          <p:spPr>
            <a:xfrm>
              <a:off x="1564974"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a:solidFill>
                    <a:schemeClr val="lt1"/>
                  </a:solidFill>
                  <a:latin typeface="Calibri"/>
                  <a:ea typeface="Calibri"/>
                  <a:cs typeface="Calibri"/>
                  <a:sym typeface="Calibri"/>
                </a:rPr>
                <a:t>Mobile Geräte</a:t>
              </a:r>
              <a:endParaRPr sz="1200"/>
            </a:p>
          </p:txBody>
        </p:sp>
        <p:sp>
          <p:nvSpPr>
            <p:cNvPr id="197" name="Google Shape;197;p12"/>
            <p:cNvSpPr/>
            <p:nvPr/>
          </p:nvSpPr>
          <p:spPr>
            <a:xfrm>
              <a:off x="1564974" y="2825643"/>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txBox="1"/>
            <p:nvPr/>
          </p:nvSpPr>
          <p:spPr>
            <a:xfrm>
              <a:off x="1564974" y="2825643"/>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dirty="0">
                  <a:solidFill>
                    <a:schemeClr val="lt1"/>
                  </a:solidFill>
                  <a:latin typeface="Calibri"/>
                  <a:ea typeface="Calibri"/>
                  <a:cs typeface="Calibri"/>
                  <a:sym typeface="Calibri"/>
                </a:rPr>
                <a:t>Desktop-Support</a:t>
              </a:r>
              <a:endParaRPr sz="1200" dirty="0"/>
            </a:p>
          </p:txBody>
        </p:sp>
        <p:sp>
          <p:nvSpPr>
            <p:cNvPr id="199" name="Google Shape;199;p12"/>
            <p:cNvSpPr/>
            <p:nvPr/>
          </p:nvSpPr>
          <p:spPr>
            <a:xfrm>
              <a:off x="4158097" y="1304058"/>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txBox="1"/>
            <p:nvPr/>
          </p:nvSpPr>
          <p:spPr>
            <a:xfrm>
              <a:off x="4158097" y="1304058"/>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a:solidFill>
                    <a:schemeClr val="lt1"/>
                  </a:solidFill>
                  <a:latin typeface="Calibri"/>
                  <a:ea typeface="Calibri"/>
                  <a:cs typeface="Calibri"/>
                  <a:sym typeface="Calibri"/>
                </a:rPr>
                <a:t>Server-Betrieb</a:t>
              </a:r>
              <a:endParaRPr sz="1200"/>
            </a:p>
          </p:txBody>
        </p:sp>
        <p:sp>
          <p:nvSpPr>
            <p:cNvPr id="201" name="Google Shape;201;p12"/>
            <p:cNvSpPr/>
            <p:nvPr/>
          </p:nvSpPr>
          <p:spPr>
            <a:xfrm>
              <a:off x="2861535"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txBox="1"/>
            <p:nvPr/>
          </p:nvSpPr>
          <p:spPr>
            <a:xfrm>
              <a:off x="2861535"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a:solidFill>
                    <a:schemeClr val="lt1"/>
                  </a:solidFill>
                  <a:latin typeface="Calibri"/>
                  <a:ea typeface="Calibri"/>
                  <a:cs typeface="Calibri"/>
                  <a:sym typeface="Calibri"/>
                </a:rPr>
                <a:t>DB-Server</a:t>
              </a:r>
              <a:endParaRPr sz="1200"/>
            </a:p>
          </p:txBody>
        </p:sp>
        <p:sp>
          <p:nvSpPr>
            <p:cNvPr id="203" name="Google Shape;203;p12"/>
            <p:cNvSpPr/>
            <p:nvPr/>
          </p:nvSpPr>
          <p:spPr>
            <a:xfrm>
              <a:off x="4158097"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txBox="1"/>
            <p:nvPr/>
          </p:nvSpPr>
          <p:spPr>
            <a:xfrm>
              <a:off x="4158097"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a:solidFill>
                    <a:schemeClr val="lt1"/>
                  </a:solidFill>
                  <a:latin typeface="Calibri"/>
                  <a:ea typeface="Calibri"/>
                  <a:cs typeface="Calibri"/>
                  <a:sym typeface="Calibri"/>
                </a:rPr>
                <a:t>Web-Server</a:t>
              </a:r>
              <a:endParaRPr sz="1200"/>
            </a:p>
          </p:txBody>
        </p:sp>
        <p:sp>
          <p:nvSpPr>
            <p:cNvPr id="205" name="Google Shape;205;p12"/>
            <p:cNvSpPr/>
            <p:nvPr/>
          </p:nvSpPr>
          <p:spPr>
            <a:xfrm>
              <a:off x="5454658"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txBox="1"/>
            <p:nvPr/>
          </p:nvSpPr>
          <p:spPr>
            <a:xfrm>
              <a:off x="5454658"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dirty="0">
                  <a:solidFill>
                    <a:schemeClr val="lt1"/>
                  </a:solidFill>
                  <a:latin typeface="Calibri"/>
                  <a:ea typeface="Calibri"/>
                  <a:cs typeface="Calibri"/>
                  <a:sym typeface="Calibri"/>
                </a:rPr>
                <a:t>Anwendungs-Server</a:t>
              </a:r>
              <a:endParaRPr sz="1200" dirty="0"/>
            </a:p>
          </p:txBody>
        </p:sp>
        <p:sp>
          <p:nvSpPr>
            <p:cNvPr id="207" name="Google Shape;207;p12"/>
            <p:cNvSpPr/>
            <p:nvPr/>
          </p:nvSpPr>
          <p:spPr>
            <a:xfrm>
              <a:off x="5722542" y="2825643"/>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txBox="1"/>
            <p:nvPr/>
          </p:nvSpPr>
          <p:spPr>
            <a:xfrm>
              <a:off x="5722542" y="2825643"/>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a:solidFill>
                    <a:schemeClr val="lt1"/>
                  </a:solidFill>
                  <a:latin typeface="Calibri"/>
                  <a:ea typeface="Calibri"/>
                  <a:cs typeface="Calibri"/>
                  <a:sym typeface="Calibri"/>
                </a:rPr>
                <a:t>ERP</a:t>
              </a:r>
              <a:endParaRPr sz="1200"/>
            </a:p>
          </p:txBody>
        </p:sp>
        <p:sp>
          <p:nvSpPr>
            <p:cNvPr id="209" name="Google Shape;209;p12"/>
            <p:cNvSpPr/>
            <p:nvPr/>
          </p:nvSpPr>
          <p:spPr>
            <a:xfrm>
              <a:off x="5722542" y="3586435"/>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2"/>
            <p:cNvSpPr txBox="1"/>
            <p:nvPr/>
          </p:nvSpPr>
          <p:spPr>
            <a:xfrm>
              <a:off x="5722542" y="3586435"/>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a:solidFill>
                    <a:schemeClr val="lt1"/>
                  </a:solidFill>
                  <a:latin typeface="Calibri"/>
                  <a:ea typeface="Calibri"/>
                  <a:cs typeface="Calibri"/>
                  <a:sym typeface="Calibri"/>
                </a:rPr>
                <a:t>CRM</a:t>
              </a:r>
              <a:endParaRPr sz="1200"/>
            </a:p>
          </p:txBody>
        </p:sp>
        <p:sp>
          <p:nvSpPr>
            <p:cNvPr id="211" name="Google Shape;211;p12"/>
            <p:cNvSpPr/>
            <p:nvPr/>
          </p:nvSpPr>
          <p:spPr>
            <a:xfrm>
              <a:off x="6646570" y="1304058"/>
              <a:ext cx="1490134"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2"/>
            <p:cNvSpPr txBox="1"/>
            <p:nvPr/>
          </p:nvSpPr>
          <p:spPr>
            <a:xfrm>
              <a:off x="6646570" y="1304058"/>
              <a:ext cx="1490134"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a:solidFill>
                    <a:schemeClr val="lt1"/>
                  </a:solidFill>
                  <a:latin typeface="Calibri"/>
                  <a:ea typeface="Calibri"/>
                  <a:cs typeface="Calibri"/>
                  <a:sym typeface="Calibri"/>
                </a:rPr>
                <a:t>Kommunikationsnetze</a:t>
              </a:r>
              <a:endParaRPr sz="1200"/>
            </a:p>
          </p:txBody>
        </p:sp>
        <p:sp>
          <p:nvSpPr>
            <p:cNvPr id="213" name="Google Shape;213;p12"/>
            <p:cNvSpPr/>
            <p:nvPr/>
          </p:nvSpPr>
          <p:spPr>
            <a:xfrm>
              <a:off x="7019104"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2"/>
            <p:cNvSpPr txBox="1"/>
            <p:nvPr/>
          </p:nvSpPr>
          <p:spPr>
            <a:xfrm>
              <a:off x="7019104"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dirty="0">
                  <a:solidFill>
                    <a:schemeClr val="lt1"/>
                  </a:solidFill>
                  <a:latin typeface="Calibri"/>
                  <a:ea typeface="Calibri"/>
                  <a:cs typeface="Calibri"/>
                  <a:sym typeface="Calibri"/>
                </a:rPr>
                <a:t>Netzplanung</a:t>
              </a:r>
              <a:endParaRPr sz="1200" dirty="0"/>
            </a:p>
          </p:txBody>
        </p:sp>
        <p:sp>
          <p:nvSpPr>
            <p:cNvPr id="215" name="Google Shape;215;p12"/>
            <p:cNvSpPr/>
            <p:nvPr/>
          </p:nvSpPr>
          <p:spPr>
            <a:xfrm>
              <a:off x="7019104" y="2825643"/>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2"/>
            <p:cNvSpPr txBox="1"/>
            <p:nvPr/>
          </p:nvSpPr>
          <p:spPr>
            <a:xfrm>
              <a:off x="7019104" y="2825643"/>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dirty="0">
                  <a:solidFill>
                    <a:schemeClr val="lt1"/>
                  </a:solidFill>
                  <a:latin typeface="Calibri"/>
                  <a:ea typeface="Calibri"/>
                  <a:cs typeface="Calibri"/>
                  <a:sym typeface="Calibri"/>
                </a:rPr>
                <a:t>Netzwartung</a:t>
              </a:r>
              <a:endParaRPr sz="1200" dirty="0"/>
            </a:p>
          </p:txBody>
        </p:sp>
      </p:grpSp>
      <p:cxnSp>
        <p:nvCxnSpPr>
          <p:cNvPr id="217" name="Google Shape;217;p12"/>
          <p:cNvCxnSpPr>
            <a:stCxn id="218" idx="6"/>
            <a:endCxn id="219" idx="2"/>
          </p:cNvCxnSpPr>
          <p:nvPr/>
        </p:nvCxnSpPr>
        <p:spPr>
          <a:xfrm>
            <a:off x="3171777" y="2926841"/>
            <a:ext cx="1573200" cy="766800"/>
          </a:xfrm>
          <a:prstGeom prst="bentConnector3">
            <a:avLst>
              <a:gd name="adj1" fmla="val 77451"/>
            </a:avLst>
          </a:prstGeom>
          <a:noFill/>
          <a:ln w="38100" cap="flat" cmpd="sng">
            <a:solidFill>
              <a:schemeClr val="accent5"/>
            </a:solidFill>
            <a:prstDash val="solid"/>
            <a:round/>
            <a:headEnd type="none" w="sm" len="sm"/>
            <a:tailEnd type="stealth" w="med" len="med"/>
          </a:ln>
          <a:effectLst>
            <a:outerShdw blurRad="40000" dist="23000" dir="5400000" rotWithShape="0">
              <a:srgbClr val="000000">
                <a:alpha val="34901"/>
              </a:srgbClr>
            </a:outerShdw>
          </a:effectLst>
        </p:spPr>
      </p:cxnSp>
      <p:sp>
        <p:nvSpPr>
          <p:cNvPr id="218" name="Google Shape;218;p12"/>
          <p:cNvSpPr/>
          <p:nvPr/>
        </p:nvSpPr>
        <p:spPr>
          <a:xfrm>
            <a:off x="2847777" y="2764841"/>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219" name="Google Shape;219;p12"/>
          <p:cNvSpPr/>
          <p:nvPr/>
        </p:nvSpPr>
        <p:spPr>
          <a:xfrm>
            <a:off x="4745088" y="3531783"/>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cxnSp>
        <p:nvCxnSpPr>
          <p:cNvPr id="220" name="Google Shape;220;p12"/>
          <p:cNvCxnSpPr>
            <a:stCxn id="219" idx="6"/>
            <a:endCxn id="221" idx="2"/>
          </p:cNvCxnSpPr>
          <p:nvPr/>
        </p:nvCxnSpPr>
        <p:spPr>
          <a:xfrm>
            <a:off x="5069088" y="3693783"/>
            <a:ext cx="3825900" cy="830100"/>
          </a:xfrm>
          <a:prstGeom prst="bentConnector3">
            <a:avLst>
              <a:gd name="adj1" fmla="val 50000"/>
            </a:avLst>
          </a:prstGeom>
          <a:noFill/>
          <a:ln w="38100" cap="flat" cmpd="sng">
            <a:solidFill>
              <a:schemeClr val="accent5"/>
            </a:solidFill>
            <a:prstDash val="solid"/>
            <a:round/>
            <a:headEnd type="none" w="sm" len="sm"/>
            <a:tailEnd type="stealth" w="med" len="med"/>
          </a:ln>
          <a:effectLst>
            <a:outerShdw blurRad="40000" dist="23000" dir="5400000" rotWithShape="0">
              <a:srgbClr val="000000">
                <a:alpha val="34901"/>
              </a:srgbClr>
            </a:outerShdw>
          </a:effectLst>
        </p:spPr>
      </p:cxnSp>
      <p:sp>
        <p:nvSpPr>
          <p:cNvPr id="221" name="Google Shape;221;p12"/>
          <p:cNvSpPr/>
          <p:nvPr/>
        </p:nvSpPr>
        <p:spPr>
          <a:xfrm>
            <a:off x="8895011" y="4361767"/>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cxnSp>
        <p:nvCxnSpPr>
          <p:cNvPr id="222" name="Google Shape;222;p12"/>
          <p:cNvCxnSpPr>
            <a:stCxn id="221" idx="4"/>
            <a:endCxn id="223" idx="6"/>
          </p:cNvCxnSpPr>
          <p:nvPr/>
        </p:nvCxnSpPr>
        <p:spPr>
          <a:xfrm rot="5400000">
            <a:off x="6775661" y="2687617"/>
            <a:ext cx="283200" cy="4279500"/>
          </a:xfrm>
          <a:prstGeom prst="bentConnector2">
            <a:avLst/>
          </a:prstGeom>
          <a:noFill/>
          <a:ln w="38100" cap="flat" cmpd="sng">
            <a:solidFill>
              <a:schemeClr val="accent5"/>
            </a:solidFill>
            <a:prstDash val="solid"/>
            <a:round/>
            <a:headEnd type="none" w="sm" len="sm"/>
            <a:tailEnd type="stealth" w="med" len="med"/>
          </a:ln>
          <a:effectLst>
            <a:outerShdw blurRad="40000" dist="23000" dir="5400000" rotWithShape="0">
              <a:srgbClr val="000000">
                <a:alpha val="34901"/>
              </a:srgbClr>
            </a:outerShdw>
          </a:effectLst>
        </p:spPr>
      </p:cxnSp>
      <p:sp>
        <p:nvSpPr>
          <p:cNvPr id="223" name="Google Shape;223;p12"/>
          <p:cNvSpPr/>
          <p:nvPr/>
        </p:nvSpPr>
        <p:spPr>
          <a:xfrm>
            <a:off x="4453484" y="4806837"/>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cxnSp>
        <p:nvCxnSpPr>
          <p:cNvPr id="224" name="Google Shape;224;p12"/>
          <p:cNvCxnSpPr>
            <a:stCxn id="223" idx="2"/>
            <a:endCxn id="225" idx="4"/>
          </p:cNvCxnSpPr>
          <p:nvPr/>
        </p:nvCxnSpPr>
        <p:spPr>
          <a:xfrm rot="10800000">
            <a:off x="3019184" y="3695037"/>
            <a:ext cx="1434300" cy="1273800"/>
          </a:xfrm>
          <a:prstGeom prst="bentConnector2">
            <a:avLst/>
          </a:prstGeom>
          <a:noFill/>
          <a:ln w="38100" cap="flat" cmpd="sng">
            <a:solidFill>
              <a:schemeClr val="accent5"/>
            </a:solidFill>
            <a:prstDash val="solid"/>
            <a:round/>
            <a:headEnd type="none" w="sm" len="sm"/>
            <a:tailEnd type="stealth" w="med" len="med"/>
          </a:ln>
          <a:effectLst>
            <a:outerShdw blurRad="40000" dist="23000" dir="5400000" rotWithShape="0">
              <a:srgbClr val="000000">
                <a:alpha val="34901"/>
              </a:srgbClr>
            </a:outerShdw>
          </a:effectLst>
        </p:spPr>
      </p:cxnSp>
      <p:sp>
        <p:nvSpPr>
          <p:cNvPr id="225" name="Google Shape;225;p12"/>
          <p:cNvSpPr/>
          <p:nvPr/>
        </p:nvSpPr>
        <p:spPr>
          <a:xfrm>
            <a:off x="2857054" y="3371018"/>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5</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Wichtigste Elemente eines Prozesses</a:t>
            </a:r>
            <a:endParaRPr/>
          </a:p>
        </p:txBody>
      </p:sp>
      <p:grpSp>
        <p:nvGrpSpPr>
          <p:cNvPr id="232" name="Google Shape;232;p13"/>
          <p:cNvGrpSpPr/>
          <p:nvPr/>
        </p:nvGrpSpPr>
        <p:grpSpPr>
          <a:xfrm>
            <a:off x="3134177" y="1906124"/>
            <a:ext cx="5923645" cy="4415373"/>
            <a:chOff x="1152977" y="1121"/>
            <a:chExt cx="5923645" cy="4415373"/>
          </a:xfrm>
        </p:grpSpPr>
        <p:sp>
          <p:nvSpPr>
            <p:cNvPr id="233" name="Google Shape;233;p13"/>
            <p:cNvSpPr/>
            <p:nvPr/>
          </p:nvSpPr>
          <p:spPr>
            <a:xfrm rot="10800000">
              <a:off x="1603938" y="1121"/>
              <a:ext cx="5472684" cy="90192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txBox="1"/>
            <p:nvPr/>
          </p:nvSpPr>
          <p:spPr>
            <a:xfrm>
              <a:off x="1829418" y="1121"/>
              <a:ext cx="5247204" cy="901920"/>
            </a:xfrm>
            <a:prstGeom prst="rect">
              <a:avLst/>
            </a:prstGeom>
            <a:noFill/>
            <a:ln>
              <a:noFill/>
            </a:ln>
          </p:spPr>
          <p:txBody>
            <a:bodyPr spcFirstLastPara="1" wrap="square" lIns="397700" tIns="95250" rIns="17780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000" dirty="0">
                  <a:solidFill>
                    <a:schemeClr val="lt1"/>
                  </a:solidFill>
                  <a:latin typeface="Calibri"/>
                  <a:ea typeface="Calibri"/>
                  <a:cs typeface="Calibri"/>
                  <a:sym typeface="Calibri"/>
                </a:rPr>
                <a:t>Zielsetzungen</a:t>
              </a:r>
              <a:endParaRPr sz="1100" dirty="0"/>
            </a:p>
          </p:txBody>
        </p:sp>
        <p:sp>
          <p:nvSpPr>
            <p:cNvPr id="235" name="Google Shape;235;p13"/>
            <p:cNvSpPr/>
            <p:nvPr/>
          </p:nvSpPr>
          <p:spPr>
            <a:xfrm>
              <a:off x="1152977" y="1121"/>
              <a:ext cx="901920" cy="90192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rot="10800000">
              <a:off x="1603938" y="1172272"/>
              <a:ext cx="5472684" cy="90192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txBox="1"/>
            <p:nvPr/>
          </p:nvSpPr>
          <p:spPr>
            <a:xfrm>
              <a:off x="1829418" y="1172272"/>
              <a:ext cx="5247204" cy="901920"/>
            </a:xfrm>
            <a:prstGeom prst="rect">
              <a:avLst/>
            </a:prstGeom>
            <a:noFill/>
            <a:ln>
              <a:noFill/>
            </a:ln>
          </p:spPr>
          <p:txBody>
            <a:bodyPr spcFirstLastPara="1" wrap="square" lIns="397700" tIns="95250" rIns="17780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000" dirty="0">
                  <a:solidFill>
                    <a:schemeClr val="lt1"/>
                  </a:solidFill>
                  <a:latin typeface="Calibri"/>
                  <a:ea typeface="Calibri"/>
                  <a:cs typeface="Calibri"/>
                  <a:sym typeface="Calibri"/>
                </a:rPr>
                <a:t>Eindeutig definierte Inputs, Trigger und Outputs</a:t>
              </a:r>
              <a:endParaRPr sz="1100" dirty="0"/>
            </a:p>
          </p:txBody>
        </p:sp>
        <p:sp>
          <p:nvSpPr>
            <p:cNvPr id="238" name="Google Shape;238;p13"/>
            <p:cNvSpPr/>
            <p:nvPr/>
          </p:nvSpPr>
          <p:spPr>
            <a:xfrm>
              <a:off x="1152977" y="1172272"/>
              <a:ext cx="901920" cy="901920"/>
            </a:xfrm>
            <a:prstGeom prst="ellipse">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3"/>
            <p:cNvSpPr/>
            <p:nvPr/>
          </p:nvSpPr>
          <p:spPr>
            <a:xfrm rot="10800000">
              <a:off x="1603938" y="2343423"/>
              <a:ext cx="5472684" cy="90192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3"/>
            <p:cNvSpPr txBox="1"/>
            <p:nvPr/>
          </p:nvSpPr>
          <p:spPr>
            <a:xfrm>
              <a:off x="1829418" y="2343423"/>
              <a:ext cx="5247204" cy="901920"/>
            </a:xfrm>
            <a:prstGeom prst="rect">
              <a:avLst/>
            </a:prstGeom>
            <a:noFill/>
            <a:ln>
              <a:noFill/>
            </a:ln>
          </p:spPr>
          <p:txBody>
            <a:bodyPr spcFirstLastPara="1" wrap="square" lIns="397700" tIns="95250" rIns="17780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000" dirty="0">
                  <a:solidFill>
                    <a:schemeClr val="lt1"/>
                  </a:solidFill>
                  <a:latin typeface="Calibri"/>
                  <a:ea typeface="Calibri"/>
                  <a:cs typeface="Calibri"/>
                  <a:sym typeface="Calibri"/>
                </a:rPr>
                <a:t>Aktivitäten </a:t>
              </a:r>
              <a:br>
                <a:rPr lang="en-US" sz="2000" dirty="0">
                  <a:solidFill>
                    <a:schemeClr val="lt1"/>
                  </a:solidFill>
                  <a:latin typeface="Calibri"/>
                  <a:ea typeface="Calibri"/>
                  <a:cs typeface="Calibri"/>
                  <a:sym typeface="Calibri"/>
                </a:rPr>
              </a:br>
              <a:r>
                <a:rPr lang="en-US" sz="2000" dirty="0">
                  <a:solidFill>
                    <a:schemeClr val="lt1"/>
                  </a:solidFill>
                  <a:latin typeface="Calibri"/>
                  <a:ea typeface="Calibri"/>
                  <a:cs typeface="Calibri"/>
                  <a:sym typeface="Calibri"/>
                </a:rPr>
                <a:t>(über verschiedene Organisationseinheiten hinweg)</a:t>
              </a:r>
              <a:endParaRPr sz="2000" dirty="0">
                <a:solidFill>
                  <a:schemeClr val="lt1"/>
                </a:solidFill>
                <a:latin typeface="Calibri"/>
                <a:ea typeface="Calibri"/>
                <a:cs typeface="Calibri"/>
                <a:sym typeface="Calibri"/>
              </a:endParaRPr>
            </a:p>
          </p:txBody>
        </p:sp>
        <p:sp>
          <p:nvSpPr>
            <p:cNvPr id="241" name="Google Shape;241;p13"/>
            <p:cNvSpPr/>
            <p:nvPr/>
          </p:nvSpPr>
          <p:spPr>
            <a:xfrm>
              <a:off x="1152977" y="2343423"/>
              <a:ext cx="901920" cy="901920"/>
            </a:xfrm>
            <a:prstGeom prst="ellipse">
              <a:avLst/>
            </a:prstGeom>
            <a:blipFill rotWithShape="1">
              <a:blip r:embed="rId5">
                <a:alphaModFix/>
              </a:blip>
              <a:stretch>
                <a:fillRect l="-31998" r="-31997"/>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p:nvPr/>
          </p:nvSpPr>
          <p:spPr>
            <a:xfrm rot="10800000">
              <a:off x="1603938" y="3514574"/>
              <a:ext cx="5472684" cy="90192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3"/>
            <p:cNvSpPr txBox="1"/>
            <p:nvPr/>
          </p:nvSpPr>
          <p:spPr>
            <a:xfrm>
              <a:off x="1829418" y="3514574"/>
              <a:ext cx="5247204" cy="901920"/>
            </a:xfrm>
            <a:prstGeom prst="rect">
              <a:avLst/>
            </a:prstGeom>
            <a:noFill/>
            <a:ln>
              <a:noFill/>
            </a:ln>
          </p:spPr>
          <p:txBody>
            <a:bodyPr spcFirstLastPara="1" wrap="square" lIns="397700" tIns="95250" rIns="17780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000" dirty="0">
                  <a:solidFill>
                    <a:schemeClr val="lt1"/>
                  </a:solidFill>
                  <a:latin typeface="Calibri"/>
                  <a:ea typeface="Calibri"/>
                  <a:cs typeface="Calibri"/>
                  <a:sym typeface="Calibri"/>
                </a:rPr>
                <a:t>Rollen und Verantwortlichkeiten</a:t>
              </a:r>
              <a:endParaRPr sz="2000" dirty="0">
                <a:solidFill>
                  <a:schemeClr val="lt1"/>
                </a:solidFill>
                <a:latin typeface="Calibri"/>
                <a:ea typeface="Calibri"/>
                <a:cs typeface="Calibri"/>
                <a:sym typeface="Calibri"/>
              </a:endParaRPr>
            </a:p>
          </p:txBody>
        </p:sp>
        <p:sp>
          <p:nvSpPr>
            <p:cNvPr id="244" name="Google Shape;244;p13"/>
            <p:cNvSpPr/>
            <p:nvPr/>
          </p:nvSpPr>
          <p:spPr>
            <a:xfrm>
              <a:off x="1152977" y="3514574"/>
              <a:ext cx="901920" cy="901920"/>
            </a:xfrm>
            <a:prstGeom prst="ellipse">
              <a:avLst/>
            </a:prstGeom>
            <a:blipFill rotWithShape="1">
              <a:blip r:embed="rId6">
                <a:alphaModFix/>
              </a:blip>
              <a:stretch>
                <a:fillRect l="-2999" r="-2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1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Service-Management-System (SMS): Überblick</a:t>
            </a:r>
            <a:endParaRPr/>
          </a:p>
        </p:txBody>
      </p:sp>
      <p:sp>
        <p:nvSpPr>
          <p:cNvPr id="252" name="Google Shape;252;p1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53" name="Google Shape;253;p14"/>
          <p:cNvSpPr/>
          <p:nvPr/>
        </p:nvSpPr>
        <p:spPr>
          <a:xfrm>
            <a:off x="4890182" y="5501563"/>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endParaRPr sz="1400" b="1">
              <a:solidFill>
                <a:schemeClr val="dk1"/>
              </a:solidFill>
              <a:latin typeface="Arial"/>
              <a:ea typeface="Arial"/>
              <a:cs typeface="Arial"/>
              <a:sym typeface="Arial"/>
            </a:endParaRPr>
          </a:p>
        </p:txBody>
      </p:sp>
      <p:sp>
        <p:nvSpPr>
          <p:cNvPr id="254" name="Google Shape;254;p14"/>
          <p:cNvSpPr/>
          <p:nvPr/>
        </p:nvSpPr>
        <p:spPr>
          <a:xfrm>
            <a:off x="4088018"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 name="Google Shape;255;p14"/>
          <p:cNvSpPr/>
          <p:nvPr/>
        </p:nvSpPr>
        <p:spPr>
          <a:xfrm>
            <a:off x="4879627"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 name="Google Shape;256;p14"/>
          <p:cNvSpPr/>
          <p:nvPr/>
        </p:nvSpPr>
        <p:spPr>
          <a:xfrm>
            <a:off x="5671236"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7" name="Google Shape;257;p14"/>
          <p:cNvSpPr/>
          <p:nvPr/>
        </p:nvSpPr>
        <p:spPr>
          <a:xfrm>
            <a:off x="6462845"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8" name="Google Shape;258;p14"/>
          <p:cNvSpPr/>
          <p:nvPr/>
        </p:nvSpPr>
        <p:spPr>
          <a:xfrm>
            <a:off x="5196271" y="1742534"/>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400" b="1">
                <a:solidFill>
                  <a:schemeClr val="dk1"/>
                </a:solidFill>
                <a:latin typeface="Arial"/>
                <a:ea typeface="Arial"/>
                <a:cs typeface="Arial"/>
                <a:sym typeface="Arial"/>
              </a:rPr>
              <a:t>Richtlinie</a:t>
            </a:r>
            <a:endParaRPr/>
          </a:p>
          <a:p>
            <a:pPr marL="0" marR="0" lvl="0" indent="0" algn="ctr" rtl="0">
              <a:spcBef>
                <a:spcPts val="0"/>
              </a:spcBef>
              <a:spcAft>
                <a:spcPts val="0"/>
              </a:spcAft>
              <a:buNone/>
            </a:pPr>
            <a:endParaRPr sz="700">
              <a:solidFill>
                <a:schemeClr val="dk1"/>
              </a:solidFill>
              <a:latin typeface="Arial"/>
              <a:ea typeface="Arial"/>
              <a:cs typeface="Arial"/>
              <a:sym typeface="Arial"/>
            </a:endParaRPr>
          </a:p>
          <a:p>
            <a:pPr marL="0" marR="0" lvl="0" indent="0" algn="ctr" rtl="0">
              <a:spcBef>
                <a:spcPts val="0"/>
              </a:spcBef>
              <a:spcAft>
                <a:spcPts val="0"/>
              </a:spcAft>
              <a:buNone/>
            </a:pPr>
            <a:r>
              <a:rPr lang="en-US" sz="700">
                <a:solidFill>
                  <a:schemeClr val="dk1"/>
                </a:solidFill>
                <a:latin typeface="Arial"/>
                <a:ea typeface="Arial"/>
                <a:cs typeface="Arial"/>
                <a:sym typeface="Arial"/>
              </a:rPr>
              <a:t>1. Abc def ghijk.</a:t>
            </a:r>
            <a:endParaRPr/>
          </a:p>
          <a:p>
            <a:pPr marL="0" marR="0" lvl="0" indent="0" algn="ctr" rtl="0">
              <a:spcBef>
                <a:spcPts val="0"/>
              </a:spcBef>
              <a:spcAft>
                <a:spcPts val="0"/>
              </a:spcAft>
              <a:buNone/>
            </a:pPr>
            <a:r>
              <a:rPr lang="en-US" sz="700">
                <a:solidFill>
                  <a:schemeClr val="dk1"/>
                </a:solidFill>
                <a:latin typeface="Arial"/>
                <a:ea typeface="Arial"/>
                <a:cs typeface="Arial"/>
                <a:sym typeface="Arial"/>
              </a:rPr>
              <a:t>2. Abc def ghijk.</a:t>
            </a:r>
            <a:endParaRPr/>
          </a:p>
          <a:p>
            <a:pPr marL="0" marR="0" lvl="0" indent="0" algn="ctr" rtl="0">
              <a:spcBef>
                <a:spcPts val="0"/>
              </a:spcBef>
              <a:spcAft>
                <a:spcPts val="0"/>
              </a:spcAft>
              <a:buNone/>
            </a:pPr>
            <a:r>
              <a:rPr lang="en-US" sz="700">
                <a:solidFill>
                  <a:schemeClr val="dk1"/>
                </a:solidFill>
                <a:latin typeface="Arial"/>
                <a:ea typeface="Arial"/>
                <a:cs typeface="Arial"/>
                <a:sym typeface="Arial"/>
              </a:rPr>
              <a:t>3. Abc def ghijk.</a:t>
            </a:r>
            <a:endParaRPr/>
          </a:p>
          <a:p>
            <a:pPr marL="0" marR="0" lvl="0" indent="0" algn="ctr" rtl="0">
              <a:spcBef>
                <a:spcPts val="0"/>
              </a:spcBef>
              <a:spcAft>
                <a:spcPts val="0"/>
              </a:spcAft>
              <a:buNone/>
            </a:pPr>
            <a:r>
              <a:rPr lang="en-US" sz="700">
                <a:solidFill>
                  <a:schemeClr val="dk1"/>
                </a:solidFill>
                <a:latin typeface="Arial"/>
                <a:ea typeface="Arial"/>
                <a:cs typeface="Arial"/>
                <a:sym typeface="Arial"/>
              </a:rPr>
              <a:t>4. Abc def ghijk.</a:t>
            </a:r>
            <a:endParaRPr/>
          </a:p>
        </p:txBody>
      </p:sp>
      <p:sp>
        <p:nvSpPr>
          <p:cNvPr id="259" name="Google Shape;259;p14"/>
          <p:cNvSpPr/>
          <p:nvPr/>
        </p:nvSpPr>
        <p:spPr>
          <a:xfrm>
            <a:off x="4800470" y="5414858"/>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260" name="Google Shape;260;p14"/>
          <p:cNvSpPr/>
          <p:nvPr/>
        </p:nvSpPr>
        <p:spPr>
          <a:xfrm>
            <a:off x="4721305" y="5338349"/>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200" b="1" dirty="0">
                <a:solidFill>
                  <a:schemeClr val="dk1"/>
                </a:solidFill>
                <a:latin typeface="Arial"/>
                <a:ea typeface="Arial"/>
                <a:cs typeface="Arial"/>
                <a:sym typeface="Arial"/>
              </a:rPr>
              <a:t>Verfahren</a:t>
            </a:r>
            <a:endParaRPr sz="1200" dirty="0"/>
          </a:p>
        </p:txBody>
      </p:sp>
      <p:sp>
        <p:nvSpPr>
          <p:cNvPr id="261" name="Google Shape;261;p14"/>
          <p:cNvSpPr txBox="1"/>
          <p:nvPr/>
        </p:nvSpPr>
        <p:spPr>
          <a:xfrm>
            <a:off x="1317390" y="3631402"/>
            <a:ext cx="1043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Arial"/>
                <a:ea typeface="Arial"/>
                <a:cs typeface="Arial"/>
                <a:sym typeface="Arial"/>
              </a:rPr>
              <a:t>Prozess:</a:t>
            </a:r>
            <a:endParaRPr/>
          </a:p>
        </p:txBody>
      </p:sp>
      <p:sp>
        <p:nvSpPr>
          <p:cNvPr id="262" name="Google Shape;262;p14"/>
          <p:cNvSpPr/>
          <p:nvPr/>
        </p:nvSpPr>
        <p:spPr>
          <a:xfrm>
            <a:off x="2979768" y="3578696"/>
            <a:ext cx="791640" cy="459000"/>
          </a:xfrm>
          <a:prstGeom prst="flowChartDocument">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Inputs</a:t>
            </a:r>
            <a:endParaRPr/>
          </a:p>
        </p:txBody>
      </p:sp>
      <p:sp>
        <p:nvSpPr>
          <p:cNvPr id="263" name="Google Shape;263;p14"/>
          <p:cNvSpPr/>
          <p:nvPr/>
        </p:nvSpPr>
        <p:spPr>
          <a:xfrm>
            <a:off x="7887751" y="4343775"/>
            <a:ext cx="849852" cy="459000"/>
          </a:xfrm>
          <a:prstGeom prst="flowChartDocument">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Outputs</a:t>
            </a:r>
            <a:endParaRPr/>
          </a:p>
        </p:txBody>
      </p:sp>
      <p:cxnSp>
        <p:nvCxnSpPr>
          <p:cNvPr id="264" name="Google Shape;264;p14"/>
          <p:cNvCxnSpPr>
            <a:stCxn id="262" idx="2"/>
            <a:endCxn id="254" idx="0"/>
          </p:cNvCxnSpPr>
          <p:nvPr/>
        </p:nvCxnSpPr>
        <p:spPr>
          <a:xfrm rot="-5400000" flipH="1">
            <a:off x="3743688" y="3639251"/>
            <a:ext cx="336300" cy="1072500"/>
          </a:xfrm>
          <a:prstGeom prst="bentConnector3">
            <a:avLst>
              <a:gd name="adj1" fmla="val 49959"/>
            </a:avLst>
          </a:prstGeom>
          <a:noFill/>
          <a:ln w="28575" cap="flat" cmpd="sng">
            <a:solidFill>
              <a:schemeClr val="dk1"/>
            </a:solidFill>
            <a:prstDash val="solid"/>
            <a:round/>
            <a:headEnd type="none" w="med" len="med"/>
            <a:tailEnd type="stealth" w="med" len="med"/>
          </a:ln>
        </p:spPr>
      </p:cxnSp>
      <p:cxnSp>
        <p:nvCxnSpPr>
          <p:cNvPr id="265" name="Google Shape;265;p14"/>
          <p:cNvCxnSpPr>
            <a:stCxn id="257" idx="3"/>
            <a:endCxn id="263" idx="1"/>
          </p:cNvCxnSpPr>
          <p:nvPr/>
        </p:nvCxnSpPr>
        <p:spPr>
          <a:xfrm>
            <a:off x="7412645" y="4573264"/>
            <a:ext cx="475200" cy="600"/>
          </a:xfrm>
          <a:prstGeom prst="bentConnector3">
            <a:avLst>
              <a:gd name="adj1" fmla="val 49990"/>
            </a:avLst>
          </a:prstGeom>
          <a:noFill/>
          <a:ln w="28575" cap="flat" cmpd="sng">
            <a:solidFill>
              <a:schemeClr val="dk1"/>
            </a:solidFill>
            <a:prstDash val="solid"/>
            <a:round/>
            <a:headEnd type="none" w="med" len="med"/>
            <a:tailEnd type="stealth" w="med" len="med"/>
          </a:ln>
        </p:spPr>
      </p:cxnSp>
      <p:cxnSp>
        <p:nvCxnSpPr>
          <p:cNvPr id="266" name="Google Shape;266;p14"/>
          <p:cNvCxnSpPr>
            <a:cxnSpLocks/>
            <a:stCxn id="255" idx="2"/>
            <a:endCxn id="260" idx="0"/>
          </p:cNvCxnSpPr>
          <p:nvPr/>
        </p:nvCxnSpPr>
        <p:spPr>
          <a:xfrm flipH="1">
            <a:off x="5235877" y="4802764"/>
            <a:ext cx="3900" cy="535500"/>
          </a:xfrm>
          <a:prstGeom prst="straightConnector1">
            <a:avLst/>
          </a:prstGeom>
          <a:noFill/>
          <a:ln w="28575" cap="flat" cmpd="sng">
            <a:solidFill>
              <a:schemeClr val="dk1"/>
            </a:solidFill>
            <a:prstDash val="solid"/>
            <a:round/>
            <a:headEnd type="none" w="med" len="med"/>
            <a:tailEnd type="none" w="med" len="med"/>
          </a:ln>
        </p:spPr>
      </p:cxnSp>
      <p:sp>
        <p:nvSpPr>
          <p:cNvPr id="267" name="Google Shape;267;p14"/>
          <p:cNvSpPr/>
          <p:nvPr/>
        </p:nvSpPr>
        <p:spPr>
          <a:xfrm rot="5400000">
            <a:off x="5577194" y="1751349"/>
            <a:ext cx="306300" cy="2889900"/>
          </a:xfrm>
          <a:prstGeom prst="rightBrace">
            <a:avLst>
              <a:gd name="adj1" fmla="val 39596"/>
              <a:gd name="adj2"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68" name="Google Shape;268;p14"/>
          <p:cNvCxnSpPr/>
          <p:nvPr/>
        </p:nvCxnSpPr>
        <p:spPr>
          <a:xfrm>
            <a:off x="1396547" y="3272666"/>
            <a:ext cx="8549100" cy="1800"/>
          </a:xfrm>
          <a:prstGeom prst="straightConnector1">
            <a:avLst/>
          </a:prstGeom>
          <a:noFill/>
          <a:ln w="9525" cap="flat" cmpd="sng">
            <a:solidFill>
              <a:schemeClr val="dk1"/>
            </a:solidFill>
            <a:prstDash val="lgDash"/>
            <a:round/>
            <a:headEnd type="none" w="med" len="med"/>
            <a:tailEnd type="none" w="med" len="med"/>
          </a:ln>
        </p:spPr>
      </p:cxnSp>
      <p:sp>
        <p:nvSpPr>
          <p:cNvPr id="269" name="Google Shape;269;p14"/>
          <p:cNvSpPr txBox="1"/>
          <p:nvPr/>
        </p:nvSpPr>
        <p:spPr>
          <a:xfrm>
            <a:off x="7650263" y="1666025"/>
            <a:ext cx="2374500" cy="861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0060A9"/>
                </a:solidFill>
                <a:latin typeface="Arial"/>
                <a:ea typeface="Arial"/>
                <a:cs typeface="Arial"/>
                <a:sym typeface="Arial"/>
              </a:rPr>
              <a:t>Governance-Ebene</a:t>
            </a:r>
            <a:endParaRPr dirty="0"/>
          </a:p>
          <a:p>
            <a:pPr marL="0" marR="0" lvl="0" indent="0" algn="r" rtl="0">
              <a:spcBef>
                <a:spcPts val="0"/>
              </a:spcBef>
              <a:spcAft>
                <a:spcPts val="0"/>
              </a:spcAft>
              <a:buNone/>
            </a:pPr>
            <a:r>
              <a:rPr lang="en-US" sz="1600" dirty="0">
                <a:solidFill>
                  <a:srgbClr val="0060A9"/>
                </a:solidFill>
                <a:latin typeface="Arial"/>
                <a:ea typeface="Arial"/>
                <a:cs typeface="Arial"/>
                <a:sym typeface="Arial"/>
              </a:rPr>
              <a:t>Top Management</a:t>
            </a:r>
            <a:endParaRPr dirty="0"/>
          </a:p>
          <a:p>
            <a:pPr marL="0" marR="0" lvl="0" indent="0" algn="r" rtl="0">
              <a:spcBef>
                <a:spcPts val="0"/>
              </a:spcBef>
              <a:spcAft>
                <a:spcPts val="0"/>
              </a:spcAft>
              <a:buNone/>
            </a:pPr>
            <a:r>
              <a:rPr lang="en-US" sz="1600" dirty="0">
                <a:solidFill>
                  <a:srgbClr val="0060A9"/>
                </a:solidFill>
                <a:latin typeface="Arial"/>
                <a:ea typeface="Arial"/>
                <a:cs typeface="Arial"/>
                <a:sym typeface="Arial"/>
              </a:rPr>
              <a:t>Prozessverantwortliche</a:t>
            </a:r>
            <a:endParaRPr dirty="0"/>
          </a:p>
        </p:txBody>
      </p:sp>
      <p:cxnSp>
        <p:nvCxnSpPr>
          <p:cNvPr id="270" name="Google Shape;270;p14"/>
          <p:cNvCxnSpPr/>
          <p:nvPr/>
        </p:nvCxnSpPr>
        <p:spPr>
          <a:xfrm>
            <a:off x="6067044" y="5032325"/>
            <a:ext cx="3878700" cy="1800"/>
          </a:xfrm>
          <a:prstGeom prst="straightConnector1">
            <a:avLst/>
          </a:prstGeom>
          <a:noFill/>
          <a:ln w="9525" cap="flat" cmpd="sng">
            <a:solidFill>
              <a:schemeClr val="dk1"/>
            </a:solidFill>
            <a:prstDash val="lgDash"/>
            <a:round/>
            <a:headEnd type="none" w="med" len="med"/>
            <a:tailEnd type="none" w="med" len="med"/>
          </a:ln>
        </p:spPr>
      </p:cxnSp>
      <p:sp>
        <p:nvSpPr>
          <p:cNvPr id="271" name="Google Shape;271;p14"/>
          <p:cNvSpPr txBox="1"/>
          <p:nvPr/>
        </p:nvSpPr>
        <p:spPr>
          <a:xfrm>
            <a:off x="6878648" y="3301569"/>
            <a:ext cx="3146115" cy="61551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0060A9"/>
                </a:solidFill>
                <a:latin typeface="Arial"/>
                <a:ea typeface="Arial"/>
                <a:cs typeface="Arial"/>
                <a:sym typeface="Arial"/>
              </a:rPr>
              <a:t>Prozess-Schicht</a:t>
            </a:r>
            <a:endParaRPr dirty="0"/>
          </a:p>
          <a:p>
            <a:pPr marL="0" marR="0" lvl="0" indent="0" algn="r" rtl="0">
              <a:spcBef>
                <a:spcPts val="0"/>
              </a:spcBef>
              <a:spcAft>
                <a:spcPts val="0"/>
              </a:spcAft>
              <a:buNone/>
            </a:pPr>
            <a:r>
              <a:rPr lang="en-US" sz="1600" dirty="0">
                <a:solidFill>
                  <a:srgbClr val="0060A9"/>
                </a:solidFill>
                <a:latin typeface="Arial"/>
                <a:ea typeface="Arial"/>
                <a:cs typeface="Arial"/>
                <a:sym typeface="Arial"/>
              </a:rPr>
              <a:t>Prozessmanager</a:t>
            </a:r>
            <a:endParaRPr dirty="0"/>
          </a:p>
        </p:txBody>
      </p:sp>
      <p:sp>
        <p:nvSpPr>
          <p:cNvPr id="272" name="Google Shape;272;p14"/>
          <p:cNvSpPr txBox="1"/>
          <p:nvPr/>
        </p:nvSpPr>
        <p:spPr>
          <a:xfrm>
            <a:off x="7096132" y="5061227"/>
            <a:ext cx="2928900" cy="6156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0060A9"/>
                </a:solidFill>
                <a:latin typeface="Arial"/>
                <a:ea typeface="Arial"/>
                <a:cs typeface="Arial"/>
                <a:sym typeface="Arial"/>
              </a:rPr>
              <a:t>Operative Ebene </a:t>
            </a:r>
            <a:endParaRPr dirty="0"/>
          </a:p>
          <a:p>
            <a:pPr marL="0" marR="0" lvl="0" indent="0" algn="r" rtl="0">
              <a:spcBef>
                <a:spcPts val="0"/>
              </a:spcBef>
              <a:spcAft>
                <a:spcPts val="0"/>
              </a:spcAft>
              <a:buNone/>
            </a:pPr>
            <a:r>
              <a:rPr lang="en-US" sz="1600" dirty="0">
                <a:solidFill>
                  <a:srgbClr val="0060A9"/>
                </a:solidFill>
                <a:latin typeface="Arial"/>
                <a:ea typeface="Arial"/>
                <a:cs typeface="Arial"/>
                <a:sym typeface="Arial"/>
              </a:rPr>
              <a:t>Prozesspersonal </a:t>
            </a:r>
            <a:endParaRPr dirty="0"/>
          </a:p>
        </p:txBody>
      </p:sp>
      <p:pic>
        <p:nvPicPr>
          <p:cNvPr id="273" name="Google Shape;273;p14" descr="m1"/>
          <p:cNvPicPr preferRelativeResize="0"/>
          <p:nvPr/>
        </p:nvPicPr>
        <p:blipFill rotWithShape="1">
          <a:blip r:embed="rId3">
            <a:alphaModFix/>
          </a:blip>
          <a:srcRect/>
          <a:stretch/>
        </p:blipFill>
        <p:spPr>
          <a:xfrm>
            <a:off x="5281354" y="4357362"/>
            <a:ext cx="239242" cy="328129"/>
          </a:xfrm>
          <a:prstGeom prst="rect">
            <a:avLst/>
          </a:prstGeom>
          <a:noFill/>
          <a:ln>
            <a:noFill/>
          </a:ln>
        </p:spPr>
      </p:pic>
      <p:pic>
        <p:nvPicPr>
          <p:cNvPr id="274" name="Google Shape;274;p14" descr="m1"/>
          <p:cNvPicPr preferRelativeResize="0"/>
          <p:nvPr/>
        </p:nvPicPr>
        <p:blipFill rotWithShape="1">
          <a:blip r:embed="rId4">
            <a:alphaModFix/>
          </a:blip>
          <a:srcRect/>
          <a:stretch/>
        </p:blipFill>
        <p:spPr>
          <a:xfrm>
            <a:off x="4472153" y="4372667"/>
            <a:ext cx="225169" cy="302627"/>
          </a:xfrm>
          <a:prstGeom prst="rect">
            <a:avLst/>
          </a:prstGeom>
          <a:noFill/>
          <a:ln>
            <a:noFill/>
          </a:ln>
        </p:spPr>
      </p:pic>
      <p:pic>
        <p:nvPicPr>
          <p:cNvPr id="275" name="Google Shape;275;p14" descr="m1"/>
          <p:cNvPicPr preferRelativeResize="0"/>
          <p:nvPr/>
        </p:nvPicPr>
        <p:blipFill rotWithShape="1">
          <a:blip r:embed="rId4">
            <a:alphaModFix/>
          </a:blip>
          <a:srcRect/>
          <a:stretch/>
        </p:blipFill>
        <p:spPr>
          <a:xfrm>
            <a:off x="6085276" y="4372667"/>
            <a:ext cx="225169" cy="302627"/>
          </a:xfrm>
          <a:prstGeom prst="rect">
            <a:avLst/>
          </a:prstGeom>
          <a:noFill/>
          <a:ln>
            <a:noFill/>
          </a:ln>
        </p:spPr>
      </p:pic>
      <p:pic>
        <p:nvPicPr>
          <p:cNvPr id="276" name="Google Shape;276;p14" descr="m1"/>
          <p:cNvPicPr preferRelativeResize="0"/>
          <p:nvPr/>
        </p:nvPicPr>
        <p:blipFill rotWithShape="1">
          <a:blip r:embed="rId3">
            <a:alphaModFix/>
          </a:blip>
          <a:srcRect/>
          <a:stretch/>
        </p:blipFill>
        <p:spPr>
          <a:xfrm>
            <a:off x="6878648" y="4372667"/>
            <a:ext cx="241001" cy="328129"/>
          </a:xfrm>
          <a:prstGeom prst="rect">
            <a:avLst/>
          </a:prstGeom>
          <a:noFill/>
          <a:ln>
            <a:noFill/>
          </a:ln>
        </p:spPr>
      </p:pic>
      <p:pic>
        <p:nvPicPr>
          <p:cNvPr id="277" name="Google Shape;277;p14" descr="m1"/>
          <p:cNvPicPr preferRelativeResize="0"/>
          <p:nvPr/>
        </p:nvPicPr>
        <p:blipFill rotWithShape="1">
          <a:blip r:embed="rId3">
            <a:alphaModFix/>
          </a:blip>
          <a:srcRect/>
          <a:stretch/>
        </p:blipFill>
        <p:spPr>
          <a:xfrm>
            <a:off x="3929699" y="5652876"/>
            <a:ext cx="554127" cy="756567"/>
          </a:xfrm>
          <a:prstGeom prst="rect">
            <a:avLst/>
          </a:prstGeom>
          <a:noFill/>
          <a:ln>
            <a:noFill/>
          </a:ln>
        </p:spPr>
      </p:pic>
      <p:sp>
        <p:nvSpPr>
          <p:cNvPr id="278" name="Google Shape;278;p14"/>
          <p:cNvSpPr txBox="1"/>
          <p:nvPr/>
        </p:nvSpPr>
        <p:spPr>
          <a:xfrm>
            <a:off x="4545117" y="4012229"/>
            <a:ext cx="3101766"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Arial"/>
                <a:ea typeface="Arial"/>
                <a:cs typeface="Arial"/>
                <a:sym typeface="Arial"/>
              </a:rPr>
              <a:t>Aktivitäten und Aufgaben</a:t>
            </a:r>
            <a:endParaRPr dirty="0"/>
          </a:p>
        </p:txBody>
      </p:sp>
      <p:sp>
        <p:nvSpPr>
          <p:cNvPr id="279" name="Google Shape;279;p14"/>
          <p:cNvSpPr txBox="1"/>
          <p:nvPr/>
        </p:nvSpPr>
        <p:spPr>
          <a:xfrm>
            <a:off x="2062610" y="2176073"/>
            <a:ext cx="30543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rgbClr val="0060A9"/>
                </a:solidFill>
                <a:latin typeface="Arial"/>
                <a:ea typeface="Arial"/>
                <a:cs typeface="Arial"/>
                <a:sym typeface="Arial"/>
              </a:rPr>
              <a:t>z.B. Service-Management-Richtlinie, Incident-Handling-Richtlinie</a:t>
            </a:r>
            <a:endParaRPr/>
          </a:p>
        </p:txBody>
      </p:sp>
      <p:sp>
        <p:nvSpPr>
          <p:cNvPr id="280" name="Google Shape;280;p14"/>
          <p:cNvSpPr txBox="1"/>
          <p:nvPr/>
        </p:nvSpPr>
        <p:spPr>
          <a:xfrm>
            <a:off x="1238225" y="4190747"/>
            <a:ext cx="2928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60A9"/>
                </a:solidFill>
                <a:latin typeface="Arial"/>
                <a:ea typeface="Arial"/>
                <a:cs typeface="Arial"/>
                <a:sym typeface="Arial"/>
              </a:rPr>
              <a:t>z.B. Incident- und Service-Request-Management</a:t>
            </a:r>
            <a:endParaRPr/>
          </a:p>
        </p:txBody>
      </p:sp>
      <p:sp>
        <p:nvSpPr>
          <p:cNvPr id="281" name="Google Shape;281;p14"/>
          <p:cNvSpPr txBox="1"/>
          <p:nvPr/>
        </p:nvSpPr>
        <p:spPr>
          <a:xfrm>
            <a:off x="6146205" y="5924900"/>
            <a:ext cx="2796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60A9"/>
                </a:solidFill>
                <a:latin typeface="Arial"/>
                <a:ea typeface="Arial"/>
                <a:cs typeface="Arial"/>
                <a:sym typeface="Arial"/>
              </a:rPr>
              <a:t>z.B. Verfahren zur Klassifizierung und Priorisierung von Incidents</a:t>
            </a:r>
            <a:endParaRPr/>
          </a:p>
        </p:txBody>
      </p:sp>
      <p:sp>
        <p:nvSpPr>
          <p:cNvPr id="282" name="Google Shape;282;p14"/>
          <p:cNvSpPr txBox="1"/>
          <p:nvPr/>
        </p:nvSpPr>
        <p:spPr>
          <a:xfrm>
            <a:off x="2165291" y="5620577"/>
            <a:ext cx="1725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Person (in einer Rolle)</a:t>
            </a:r>
            <a:endParaRPr/>
          </a:p>
        </p:txBody>
      </p:sp>
      <p:cxnSp>
        <p:nvCxnSpPr>
          <p:cNvPr id="283" name="Google Shape;283;p14"/>
          <p:cNvCxnSpPr/>
          <p:nvPr/>
        </p:nvCxnSpPr>
        <p:spPr>
          <a:xfrm rot="5400000">
            <a:off x="5453244" y="5644322"/>
            <a:ext cx="1225800" cy="1800"/>
          </a:xfrm>
          <a:prstGeom prst="straightConnector1">
            <a:avLst/>
          </a:prstGeom>
          <a:noFill/>
          <a:ln w="9525" cap="flat" cmpd="sng">
            <a:solidFill>
              <a:schemeClr val="dk1"/>
            </a:solidFill>
            <a:prstDash val="lgDash"/>
            <a:round/>
            <a:headEnd type="none" w="med" len="med"/>
            <a:tailEnd type="none" w="med" len="med"/>
          </a:ln>
        </p:spPr>
      </p:cxnSp>
      <p:cxnSp>
        <p:nvCxnSpPr>
          <p:cNvPr id="284" name="Google Shape;284;p14"/>
          <p:cNvCxnSpPr/>
          <p:nvPr/>
        </p:nvCxnSpPr>
        <p:spPr>
          <a:xfrm>
            <a:off x="1396547" y="5032325"/>
            <a:ext cx="3166500" cy="1800"/>
          </a:xfrm>
          <a:prstGeom prst="straightConnector1">
            <a:avLst/>
          </a:prstGeom>
          <a:noFill/>
          <a:ln w="9525" cap="flat" cmpd="sng">
            <a:solidFill>
              <a:schemeClr val="dk1"/>
            </a:solidFill>
            <a:prstDash val="lgDash"/>
            <a:round/>
            <a:headEnd type="none" w="med" len="med"/>
            <a:tailEnd type="none" w="med" len="med"/>
          </a:ln>
        </p:spPr>
      </p:cxnSp>
      <p:cxnSp>
        <p:nvCxnSpPr>
          <p:cNvPr id="285" name="Google Shape;285;p14"/>
          <p:cNvCxnSpPr/>
          <p:nvPr/>
        </p:nvCxnSpPr>
        <p:spPr>
          <a:xfrm rot="5400000">
            <a:off x="3950084" y="5643425"/>
            <a:ext cx="1224000" cy="1800"/>
          </a:xfrm>
          <a:prstGeom prst="straightConnector1">
            <a:avLst/>
          </a:prstGeom>
          <a:noFill/>
          <a:ln w="9525" cap="flat" cmpd="sng">
            <a:solidFill>
              <a:schemeClr val="dk1"/>
            </a:solidFill>
            <a:prstDash val="lgDash"/>
            <a:round/>
            <a:headEnd type="none" w="med" len="med"/>
            <a:tailEnd type="none" w="med" len="med"/>
          </a:ln>
        </p:spPr>
      </p:cxnSp>
      <p:cxnSp>
        <p:nvCxnSpPr>
          <p:cNvPr id="286" name="Google Shape;286;p14"/>
          <p:cNvCxnSpPr/>
          <p:nvPr/>
        </p:nvCxnSpPr>
        <p:spPr>
          <a:xfrm>
            <a:off x="4562987" y="6256433"/>
            <a:ext cx="1503900" cy="1800"/>
          </a:xfrm>
          <a:prstGeom prst="straightConnector1">
            <a:avLst/>
          </a:prstGeom>
          <a:noFill/>
          <a:ln w="9525" cap="flat" cmpd="sng">
            <a:solidFill>
              <a:schemeClr val="dk1"/>
            </a:solidFill>
            <a:prstDash val="lgDash"/>
            <a:round/>
            <a:headEnd type="none" w="med" len="med"/>
            <a:tailEnd type="none" w="med" len="med"/>
          </a:ln>
        </p:spPr>
      </p:cxnSp>
      <p:sp>
        <p:nvSpPr>
          <p:cNvPr id="287" name="Google Shape;287;p14"/>
          <p:cNvSpPr txBox="1"/>
          <p:nvPr/>
        </p:nvSpPr>
        <p:spPr>
          <a:xfrm>
            <a:off x="3613056" y="6385644"/>
            <a:ext cx="11874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0060A9"/>
                </a:solidFill>
                <a:latin typeface="Arial"/>
                <a:ea typeface="Arial"/>
                <a:cs typeface="Arial"/>
                <a:sym typeface="Arial"/>
              </a:rPr>
              <a:t>gilt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Service-Management-System (SMS): Schlüsselbegriffe</a:t>
            </a:r>
            <a:endParaRPr i="1"/>
          </a:p>
        </p:txBody>
      </p:sp>
      <p:sp>
        <p:nvSpPr>
          <p:cNvPr id="294" name="Google Shape;294;p1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graphicFrame>
        <p:nvGraphicFramePr>
          <p:cNvPr id="295" name="Google Shape;295;p15"/>
          <p:cNvGraphicFramePr/>
          <p:nvPr>
            <p:extLst>
              <p:ext uri="{D42A27DB-BD31-4B8C-83A1-F6EECF244321}">
                <p14:modId xmlns:p14="http://schemas.microsoft.com/office/powerpoint/2010/main" val="2346374996"/>
              </p:ext>
            </p:extLst>
          </p:nvPr>
        </p:nvGraphicFramePr>
        <p:xfrm>
          <a:off x="609601" y="1696598"/>
          <a:ext cx="10972799" cy="1066800"/>
        </p:xfrm>
        <a:graphic>
          <a:graphicData uri="http://schemas.openxmlformats.org/drawingml/2006/table">
            <a:tbl>
              <a:tblPr firstRow="1" firstCol="1" bandRow="1">
                <a:noFill/>
                <a:tableStyleId>{FEED5B31-8EE9-4602-9EFF-AED3B21F7FA9}</a:tableStyleId>
              </a:tblPr>
              <a:tblGrid>
                <a:gridCol w="10972799">
                  <a:extLst>
                    <a:ext uri="{9D8B030D-6E8A-4147-A177-3AD203B41FA5}">
                      <a16:colId xmlns:a16="http://schemas.microsoft.com/office/drawing/2014/main" val="20000"/>
                    </a:ext>
                  </a:extLst>
                </a:gridCol>
              </a:tblGrid>
              <a:tr h="198950">
                <a:tc>
                  <a:txBody>
                    <a:bodyPr/>
                    <a:lstStyle/>
                    <a:p>
                      <a:pPr marL="0" marR="0" lvl="0" indent="0" algn="l" rtl="0">
                        <a:spcBef>
                          <a:spcPts val="0"/>
                        </a:spcBef>
                        <a:spcAft>
                          <a:spcPts val="0"/>
                        </a:spcAft>
                        <a:buNone/>
                      </a:pPr>
                      <a:r>
                        <a:rPr lang="en-US" sz="1400" u="none" strike="noStrike" cap="none"/>
                        <a:t>Definition nach FitSM-0:</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129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solidFill>
                            <a:schemeClr val="dk1"/>
                          </a:solidFill>
                          <a:latin typeface="Calibri"/>
                          <a:ea typeface="Calibri"/>
                          <a:cs typeface="Calibri"/>
                          <a:sym typeface="Calibri"/>
                        </a:rPr>
                        <a:t>Service-Management-System (SMS):</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Übergreifendes Management-System, das die Maßnahmen zum Management von Services innerhalb einer </a:t>
                      </a:r>
                      <a:r>
                        <a:rPr lang="en-US" sz="1800" b="0" i="0" u="none" strike="noStrike" cap="none" dirty="0" err="1">
                          <a:solidFill>
                            <a:schemeClr val="dk1"/>
                          </a:solidFill>
                          <a:latin typeface="Calibri"/>
                          <a:ea typeface="Calibri"/>
                          <a:cs typeface="Calibri"/>
                          <a:sym typeface="Calibri"/>
                        </a:rPr>
                        <a:t>Organisation </a:t>
                      </a:r>
                      <a:r>
                        <a:rPr lang="en-US" sz="1800" b="0" i="0" u="none" strike="noStrike" cap="none" dirty="0">
                          <a:solidFill>
                            <a:schemeClr val="dk1"/>
                          </a:solidFill>
                          <a:latin typeface="Calibri"/>
                          <a:ea typeface="Calibri"/>
                          <a:cs typeface="Calibri"/>
                          <a:sym typeface="Calibri"/>
                        </a:rPr>
                        <a:t>oder Föderation steuern und unterstützen muss</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296" name="Google Shape;296;p15"/>
          <p:cNvGraphicFramePr/>
          <p:nvPr>
            <p:extLst>
              <p:ext uri="{D42A27DB-BD31-4B8C-83A1-F6EECF244321}">
                <p14:modId xmlns:p14="http://schemas.microsoft.com/office/powerpoint/2010/main" val="2171149536"/>
              </p:ext>
            </p:extLst>
          </p:nvPr>
        </p:nvGraphicFramePr>
        <p:xfrm>
          <a:off x="611873" y="2927190"/>
          <a:ext cx="10972799" cy="1066800"/>
        </p:xfrm>
        <a:graphic>
          <a:graphicData uri="http://schemas.openxmlformats.org/drawingml/2006/table">
            <a:tbl>
              <a:tblPr firstRow="1" firstCol="1" bandRow="1">
                <a:noFill/>
                <a:tableStyleId>{FEED5B31-8EE9-4602-9EFF-AED3B21F7FA9}</a:tableStyleId>
              </a:tblPr>
              <a:tblGrid>
                <a:gridCol w="10972799">
                  <a:extLst>
                    <a:ext uri="{9D8B030D-6E8A-4147-A177-3AD203B41FA5}">
                      <a16:colId xmlns:a16="http://schemas.microsoft.com/office/drawing/2014/main" val="20000"/>
                    </a:ext>
                  </a:extLst>
                </a:gridCol>
              </a:tblGrid>
              <a:tr h="198950">
                <a:tc>
                  <a:txBody>
                    <a:bodyPr/>
                    <a:lstStyle/>
                    <a:p>
                      <a:pPr marL="0" marR="0" lvl="0" indent="0" algn="l" rtl="0">
                        <a:spcBef>
                          <a:spcPts val="0"/>
                        </a:spcBef>
                        <a:spcAft>
                          <a:spcPts val="0"/>
                        </a:spcAft>
                        <a:buNone/>
                      </a:pPr>
                      <a:r>
                        <a:rPr lang="en-US" sz="1400" u="none" strike="noStrike" cap="none"/>
                        <a:t>Definition nach FitSM-0:</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48447">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solidFill>
                            <a:schemeClr val="dk1"/>
                          </a:solidFill>
                          <a:latin typeface="Calibri"/>
                          <a:ea typeface="Calibri"/>
                          <a:cs typeface="Calibri"/>
                          <a:sym typeface="Calibri"/>
                        </a:rPr>
                        <a:t>Richtlinie:</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Dokumentierte Absichtserklärungen, Erwartungen, Ziele, Regeln und Anforderungen, die häufig von Vertretern des obersten Managements einer </a:t>
                      </a:r>
                      <a:r>
                        <a:rPr lang="en-US" sz="1800" b="0" i="0" u="none" strike="noStrike" cap="none" dirty="0" err="1">
                          <a:solidFill>
                            <a:schemeClr val="dk1"/>
                          </a:solidFill>
                          <a:latin typeface="Calibri"/>
                          <a:ea typeface="Calibri"/>
                          <a:cs typeface="Calibri"/>
                          <a:sym typeface="Calibri"/>
                        </a:rPr>
                        <a:t>Organisation </a:t>
                      </a:r>
                      <a:r>
                        <a:rPr lang="en-US" sz="1800" b="0" i="0" u="none" strike="noStrike" cap="none" dirty="0">
                          <a:solidFill>
                            <a:schemeClr val="dk1"/>
                          </a:solidFill>
                          <a:latin typeface="Calibri"/>
                          <a:ea typeface="Calibri"/>
                          <a:cs typeface="Calibri"/>
                          <a:sym typeface="Calibri"/>
                        </a:rPr>
                        <a:t>oder Föderation formell zum Ausdruck gebracht werden</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297" name="Google Shape;297;p15"/>
          <p:cNvGraphicFramePr/>
          <p:nvPr>
            <p:extLst>
              <p:ext uri="{D42A27DB-BD31-4B8C-83A1-F6EECF244321}">
                <p14:modId xmlns:p14="http://schemas.microsoft.com/office/powerpoint/2010/main" val="905600375"/>
              </p:ext>
            </p:extLst>
          </p:nvPr>
        </p:nvGraphicFramePr>
        <p:xfrm>
          <a:off x="611873" y="4430720"/>
          <a:ext cx="10972799" cy="836810"/>
        </p:xfrm>
        <a:graphic>
          <a:graphicData uri="http://schemas.openxmlformats.org/drawingml/2006/table">
            <a:tbl>
              <a:tblPr firstRow="1" firstCol="1" bandRow="1">
                <a:noFill/>
                <a:tableStyleId>{FEED5B31-8EE9-4602-9EFF-AED3B21F7FA9}</a:tableStyleId>
              </a:tblPr>
              <a:tblGrid>
                <a:gridCol w="10972799">
                  <a:extLst>
                    <a:ext uri="{9D8B030D-6E8A-4147-A177-3AD203B41FA5}">
                      <a16:colId xmlns:a16="http://schemas.microsoft.com/office/drawing/2014/main" val="20000"/>
                    </a:ext>
                  </a:extLst>
                </a:gridCol>
              </a:tblGrid>
              <a:tr h="186575">
                <a:tc>
                  <a:txBody>
                    <a:bodyPr/>
                    <a:lstStyle/>
                    <a:p>
                      <a:pPr marL="0" marR="0" lvl="0" indent="0" algn="l" rtl="0">
                        <a:spcBef>
                          <a:spcPts val="0"/>
                        </a:spcBef>
                        <a:spcAft>
                          <a:spcPts val="0"/>
                        </a:spcAft>
                        <a:buNone/>
                      </a:pPr>
                      <a:r>
                        <a:rPr lang="en-US" sz="1400" u="none" strike="noStrike" cap="none"/>
                        <a:t>Definition nach FitSM-0:</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623450">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solidFill>
                            <a:schemeClr val="dk1"/>
                          </a:solidFill>
                          <a:latin typeface="Calibri"/>
                          <a:ea typeface="Calibri"/>
                          <a:cs typeface="Calibri"/>
                          <a:sym typeface="Calibri"/>
                        </a:rPr>
                        <a:t>Aktivität:</a:t>
                      </a:r>
                      <a:endParaRPr dirty="0"/>
                    </a:p>
                    <a:p>
                      <a:pPr marL="457200" marR="0" lvl="1" indent="0" algn="l" rtl="0">
                        <a:spcBef>
                          <a:spcPts val="0"/>
                        </a:spcBef>
                        <a:spcAft>
                          <a:spcPts val="0"/>
                        </a:spcAft>
                        <a:buNone/>
                      </a:pPr>
                      <a:r>
                        <a:rPr lang="en-US" sz="1800" b="0" u="none" strike="noStrike" cap="none" dirty="0">
                          <a:solidFill>
                            <a:schemeClr val="dk1"/>
                          </a:solidFill>
                          <a:latin typeface="Calibri"/>
                          <a:ea typeface="Calibri"/>
                          <a:cs typeface="Calibri"/>
                          <a:sym typeface="Calibri"/>
                        </a:rPr>
                        <a:t>Menge von Aktionen, die innerhalb eines </a:t>
                      </a:r>
                      <a:r>
                        <a:rPr lang="en-US" sz="1800" b="0" i="0" u="none" strike="noStrike" cap="none" dirty="0">
                          <a:solidFill>
                            <a:schemeClr val="dk1"/>
                          </a:solidFill>
                          <a:latin typeface="Calibri"/>
                          <a:ea typeface="Calibri"/>
                          <a:cs typeface="Calibri"/>
                          <a:sym typeface="Calibri"/>
                        </a:rPr>
                        <a:t>Prozesses ausgeführt werden</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298" name="Google Shape;298;p15"/>
          <p:cNvGraphicFramePr/>
          <p:nvPr>
            <p:extLst>
              <p:ext uri="{D42A27DB-BD31-4B8C-83A1-F6EECF244321}">
                <p14:modId xmlns:p14="http://schemas.microsoft.com/office/powerpoint/2010/main" val="3170056980"/>
              </p:ext>
            </p:extLst>
          </p:nvPr>
        </p:nvGraphicFramePr>
        <p:xfrm>
          <a:off x="614145" y="5429296"/>
          <a:ext cx="10972799" cy="1066800"/>
        </p:xfrm>
        <a:graphic>
          <a:graphicData uri="http://schemas.openxmlformats.org/drawingml/2006/table">
            <a:tbl>
              <a:tblPr firstRow="1" firstCol="1" bandRow="1">
                <a:noFill/>
                <a:tableStyleId>{FEED5B31-8EE9-4602-9EFF-AED3B21F7FA9}</a:tableStyleId>
              </a:tblPr>
              <a:tblGrid>
                <a:gridCol w="10972799">
                  <a:extLst>
                    <a:ext uri="{9D8B030D-6E8A-4147-A177-3AD203B41FA5}">
                      <a16:colId xmlns:a16="http://schemas.microsoft.com/office/drawing/2014/main" val="20000"/>
                    </a:ext>
                  </a:extLst>
                </a:gridCol>
              </a:tblGrid>
              <a:tr h="198950">
                <a:tc>
                  <a:txBody>
                    <a:bodyPr/>
                    <a:lstStyle/>
                    <a:p>
                      <a:pPr marL="0" marR="0" lvl="0" indent="0" algn="l" rtl="0">
                        <a:spcBef>
                          <a:spcPts val="0"/>
                        </a:spcBef>
                        <a:spcAft>
                          <a:spcPts val="0"/>
                        </a:spcAft>
                        <a:buNone/>
                      </a:pPr>
                      <a:r>
                        <a:rPr lang="en-US" sz="1400" u="none" strike="noStrike" cap="none"/>
                        <a:t>Definition nach FitSM-0:</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129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solidFill>
                            <a:schemeClr val="dk1"/>
                          </a:solidFill>
                          <a:latin typeface="Calibri"/>
                          <a:ea typeface="Calibri"/>
                          <a:cs typeface="Calibri"/>
                          <a:sym typeface="Calibri"/>
                        </a:rPr>
                        <a:t>Verfahren:</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Spezifizierter Satz von Schritten oder Anweisungen, die von einer Person oder einem Team auszuführen sind, um eine oder mehrere Aktivitäten eines Prozesses durchzuführen</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Service-Management-System (SMS): Schlüsselrollen</a:t>
            </a:r>
            <a:endParaRPr/>
          </a:p>
        </p:txBody>
      </p:sp>
      <p:sp>
        <p:nvSpPr>
          <p:cNvPr id="305" name="Google Shape;305;p16"/>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n-US" dirty="0"/>
              <a:t>Eigentümer des Services:</a:t>
            </a:r>
            <a:endParaRPr dirty="0"/>
          </a:p>
          <a:p>
            <a:pPr marL="742950" lvl="1" indent="-285750" algn="l" rtl="0">
              <a:spcBef>
                <a:spcPts val="408"/>
              </a:spcBef>
              <a:spcAft>
                <a:spcPts val="0"/>
              </a:spcAft>
              <a:buClr>
                <a:schemeClr val="dk1"/>
              </a:buClr>
              <a:buSzPct val="100000"/>
              <a:buChar char="–"/>
            </a:pPr>
            <a:r>
              <a:rPr lang="en-US" dirty="0"/>
              <a:t>Gesamtverantwortung für einen Service</a:t>
            </a:r>
            <a:endParaRPr dirty="0"/>
          </a:p>
          <a:p>
            <a:pPr marL="742950" lvl="1" indent="-285750" algn="l" rtl="0">
              <a:spcBef>
                <a:spcPts val="408"/>
              </a:spcBef>
              <a:spcAft>
                <a:spcPts val="0"/>
              </a:spcAft>
              <a:buClr>
                <a:schemeClr val="dk1"/>
              </a:buClr>
              <a:buSzPct val="100000"/>
              <a:buChar char="–"/>
            </a:pPr>
            <a:r>
              <a:rPr lang="en-US" dirty="0"/>
              <a:t>Pflegt die Definition des Services (im Service-Portfolio)</a:t>
            </a:r>
            <a:endParaRPr dirty="0"/>
          </a:p>
          <a:p>
            <a:pPr marL="742950" lvl="1" indent="-285750" algn="l" rtl="0">
              <a:spcBef>
                <a:spcPts val="408"/>
              </a:spcBef>
              <a:spcAft>
                <a:spcPts val="0"/>
              </a:spcAft>
              <a:buClr>
                <a:schemeClr val="dk1"/>
              </a:buClr>
              <a:buSzPct val="100000"/>
              <a:buChar char="–"/>
            </a:pPr>
            <a:r>
              <a:rPr lang="en-US" dirty="0"/>
              <a:t>fungiert als primäre Kontaktstelle und Experte für diesen Service </a:t>
            </a:r>
            <a:endParaRPr dirty="0"/>
          </a:p>
          <a:p>
            <a:pPr marL="342900" lvl="0" indent="-342900" algn="l" rtl="0">
              <a:spcBef>
                <a:spcPts val="476"/>
              </a:spcBef>
              <a:spcAft>
                <a:spcPts val="0"/>
              </a:spcAft>
              <a:buClr>
                <a:schemeClr val="dk1"/>
              </a:buClr>
              <a:buSzPct val="100000"/>
              <a:buChar char="•"/>
            </a:pPr>
            <a:r>
              <a:rPr lang="en-US" dirty="0"/>
              <a:t>Prozessverantwortlicher:</a:t>
            </a:r>
            <a:endParaRPr dirty="0"/>
          </a:p>
          <a:p>
            <a:pPr marL="742950" lvl="1" indent="-285750" algn="l" rtl="0">
              <a:spcBef>
                <a:spcPts val="408"/>
              </a:spcBef>
              <a:spcAft>
                <a:spcPts val="0"/>
              </a:spcAft>
              <a:buClr>
                <a:schemeClr val="dk1"/>
              </a:buClr>
              <a:buSzPct val="100000"/>
              <a:buChar char="–"/>
            </a:pPr>
            <a:r>
              <a:rPr lang="en-US" dirty="0"/>
              <a:t>Gesamtverantwortung für einen Prozess</a:t>
            </a:r>
            <a:endParaRPr dirty="0"/>
          </a:p>
          <a:p>
            <a:pPr marL="742950" lvl="1" indent="-285750" algn="l" rtl="0">
              <a:spcBef>
                <a:spcPts val="408"/>
              </a:spcBef>
              <a:spcAft>
                <a:spcPts val="0"/>
              </a:spcAft>
              <a:buClr>
                <a:schemeClr val="dk1"/>
              </a:buClr>
              <a:buSzPct val="100000"/>
              <a:buChar char="–"/>
            </a:pPr>
            <a:r>
              <a:rPr lang="en-US" dirty="0"/>
              <a:t>Definiert Prozessziele, überwacht deren Erfüllung</a:t>
            </a:r>
            <a:endParaRPr dirty="0"/>
          </a:p>
          <a:p>
            <a:pPr marL="742950" lvl="1" indent="-285750" algn="l" rtl="0">
              <a:spcBef>
                <a:spcPts val="408"/>
              </a:spcBef>
              <a:spcAft>
                <a:spcPts val="0"/>
              </a:spcAft>
              <a:buClr>
                <a:schemeClr val="dk1"/>
              </a:buClr>
              <a:buSzPct val="100000"/>
              <a:buChar char="–"/>
            </a:pPr>
            <a:r>
              <a:rPr lang="en-US" dirty="0"/>
              <a:t>Ist befugt, Ressourcen zu liefern / zu genehmigen</a:t>
            </a:r>
            <a:endParaRPr dirty="0"/>
          </a:p>
          <a:p>
            <a:pPr marL="342900" lvl="0" indent="-342900" algn="l" rtl="0">
              <a:spcBef>
                <a:spcPts val="476"/>
              </a:spcBef>
              <a:spcAft>
                <a:spcPts val="0"/>
              </a:spcAft>
              <a:buClr>
                <a:schemeClr val="dk1"/>
              </a:buClr>
              <a:buSzPct val="100000"/>
              <a:buChar char="•"/>
            </a:pPr>
            <a:r>
              <a:rPr lang="en-US" dirty="0"/>
              <a:t>Prozessmanager:</a:t>
            </a:r>
            <a:endParaRPr dirty="0"/>
          </a:p>
          <a:p>
            <a:pPr marL="742950" lvl="1" indent="-285750" algn="l" rtl="0">
              <a:spcBef>
                <a:spcPts val="408"/>
              </a:spcBef>
              <a:spcAft>
                <a:spcPts val="0"/>
              </a:spcAft>
              <a:buClr>
                <a:schemeClr val="dk1"/>
              </a:buClr>
              <a:buSzPct val="100000"/>
              <a:buChar char="–"/>
            </a:pPr>
            <a:r>
              <a:rPr lang="en-US" dirty="0"/>
              <a:t>Verantwortlich für die operative Effektivität und Effizienz eines Prozesses</a:t>
            </a:r>
            <a:endParaRPr dirty="0"/>
          </a:p>
          <a:p>
            <a:pPr marL="742950" lvl="1" indent="-285750" algn="l" rtl="0">
              <a:spcBef>
                <a:spcPts val="408"/>
              </a:spcBef>
              <a:spcAft>
                <a:spcPts val="0"/>
              </a:spcAft>
              <a:buClr>
                <a:schemeClr val="dk1"/>
              </a:buClr>
              <a:buSzPct val="100000"/>
              <a:buChar char="–"/>
            </a:pPr>
            <a:r>
              <a:rPr lang="en-US" dirty="0"/>
              <a:t>Berichte an den Prozessverantwortlichen</a:t>
            </a:r>
            <a:endParaRPr dirty="0"/>
          </a:p>
          <a:p>
            <a:pPr marL="342900" lvl="0" indent="-342900" algn="l" rtl="0">
              <a:spcBef>
                <a:spcPts val="476"/>
              </a:spcBef>
              <a:spcAft>
                <a:spcPts val="0"/>
              </a:spcAft>
              <a:buClr>
                <a:schemeClr val="dk1"/>
              </a:buClr>
              <a:buSzPct val="100000"/>
              <a:buChar char="•"/>
            </a:pPr>
            <a:r>
              <a:rPr lang="en-US" dirty="0"/>
              <a:t>Prozessmitarbeiter:</a:t>
            </a:r>
            <a:endParaRPr dirty="0"/>
          </a:p>
          <a:p>
            <a:pPr marL="742950" lvl="1" indent="-285750" algn="l" rtl="0">
              <a:spcBef>
                <a:spcPts val="408"/>
              </a:spcBef>
              <a:spcAft>
                <a:spcPts val="0"/>
              </a:spcAft>
              <a:buClr>
                <a:schemeClr val="dk1"/>
              </a:buClr>
              <a:buSzPct val="100000"/>
              <a:buChar char="–"/>
            </a:pPr>
            <a:r>
              <a:rPr lang="en-US" dirty="0"/>
              <a:t>Verantwortlich für die Durchführung einer bestimmten Prozessaktivität</a:t>
            </a:r>
            <a:endParaRPr dirty="0"/>
          </a:p>
          <a:p>
            <a:pPr marL="742950" lvl="1" indent="-285750" algn="l" rtl="0">
              <a:spcBef>
                <a:spcPts val="408"/>
              </a:spcBef>
              <a:spcAft>
                <a:spcPts val="0"/>
              </a:spcAft>
              <a:buClr>
                <a:schemeClr val="dk1"/>
              </a:buClr>
              <a:buSzPct val="100000"/>
              <a:buChar char="–"/>
            </a:pPr>
            <a:r>
              <a:rPr lang="en-US" dirty="0"/>
              <a:t>Eskaliert Ausnahmen an das Prozessmanagement</a:t>
            </a:r>
            <a:endParaRPr dirty="0"/>
          </a:p>
        </p:txBody>
      </p:sp>
      <p:sp>
        <p:nvSpPr>
          <p:cNvPr id="306" name="Google Shape;306;p1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7"/>
          <p:cNvSpPr/>
          <p:nvPr/>
        </p:nvSpPr>
        <p:spPr>
          <a:xfrm>
            <a:off x="2074441" y="3954602"/>
            <a:ext cx="7490814"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Service 1</a:t>
            </a:r>
            <a:endParaRPr>
              <a:solidFill>
                <a:schemeClr val="dk1"/>
              </a:solidFill>
              <a:latin typeface="Calibri"/>
              <a:ea typeface="Calibri"/>
              <a:cs typeface="Calibri"/>
              <a:sym typeface="Calibri"/>
            </a:endParaRPr>
          </a:p>
        </p:txBody>
      </p:sp>
      <p:sp>
        <p:nvSpPr>
          <p:cNvPr id="313" name="Google Shape;313;p17"/>
          <p:cNvSpPr/>
          <p:nvPr/>
        </p:nvSpPr>
        <p:spPr>
          <a:xfrm>
            <a:off x="2074441" y="4957246"/>
            <a:ext cx="7490814"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Service 2</a:t>
            </a:r>
            <a:endParaRPr>
              <a:solidFill>
                <a:schemeClr val="dk1"/>
              </a:solidFill>
              <a:latin typeface="Calibri"/>
              <a:ea typeface="Calibri"/>
              <a:cs typeface="Calibri"/>
              <a:sym typeface="Calibri"/>
            </a:endParaRPr>
          </a:p>
        </p:txBody>
      </p:sp>
      <p:sp>
        <p:nvSpPr>
          <p:cNvPr id="314" name="Google Shape;314;p1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Service-Management-System (SMS): Schlüsselrollen</a:t>
            </a:r>
            <a:endParaRPr/>
          </a:p>
        </p:txBody>
      </p:sp>
      <p:sp>
        <p:nvSpPr>
          <p:cNvPr id="315" name="Google Shape;315;p1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316" name="Google Shape;316;p17"/>
          <p:cNvSpPr/>
          <p:nvPr/>
        </p:nvSpPr>
        <p:spPr>
          <a:xfrm>
            <a:off x="1520789" y="2319687"/>
            <a:ext cx="8811828" cy="3502792"/>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r>
              <a:rPr lang="en-US" sz="1100" b="1">
                <a:solidFill>
                  <a:schemeClr val="dk1"/>
                </a:solidFill>
                <a:latin typeface="Calibri"/>
                <a:ea typeface="Calibri"/>
                <a:cs typeface="Calibri"/>
                <a:sym typeface="Calibri"/>
              </a:rPr>
              <a:t>Gesamtes Service-Management-System (SMS)</a:t>
            </a:r>
            <a:endParaRPr>
              <a:solidFill>
                <a:schemeClr val="dk1"/>
              </a:solidFill>
              <a:latin typeface="Calibri"/>
              <a:ea typeface="Calibri"/>
              <a:cs typeface="Calibri"/>
              <a:sym typeface="Calibri"/>
            </a:endParaRPr>
          </a:p>
        </p:txBody>
      </p:sp>
      <p:sp>
        <p:nvSpPr>
          <p:cNvPr id="317" name="Google Shape;317;p17"/>
          <p:cNvSpPr/>
          <p:nvPr/>
        </p:nvSpPr>
        <p:spPr>
          <a:xfrm>
            <a:off x="2217314" y="3450754"/>
            <a:ext cx="1152527" cy="2209801"/>
          </a:xfrm>
          <a:prstGeom prst="rect">
            <a:avLst/>
          </a:prstGeom>
          <a:solidFill>
            <a:srgbClr val="D8D8D8"/>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1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Verfahren 1</a:t>
            </a:r>
            <a:endParaRPr>
              <a:solidFill>
                <a:schemeClr val="dk1"/>
              </a:solidFill>
              <a:latin typeface="Calibri"/>
              <a:ea typeface="Calibri"/>
              <a:cs typeface="Calibri"/>
              <a:sym typeface="Calibri"/>
            </a:endParaRPr>
          </a:p>
        </p:txBody>
      </p:sp>
      <p:sp>
        <p:nvSpPr>
          <p:cNvPr id="318" name="Google Shape;318;p17"/>
          <p:cNvSpPr/>
          <p:nvPr/>
        </p:nvSpPr>
        <p:spPr>
          <a:xfrm>
            <a:off x="3569864" y="3450754"/>
            <a:ext cx="1152527" cy="2209801"/>
          </a:xfrm>
          <a:prstGeom prst="rect">
            <a:avLst/>
          </a:prstGeom>
          <a:solidFill>
            <a:srgbClr val="D8D8D8"/>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1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Verfahren 2</a:t>
            </a:r>
            <a:endParaRPr>
              <a:solidFill>
                <a:schemeClr val="dk1"/>
              </a:solidFill>
              <a:latin typeface="Calibri"/>
              <a:ea typeface="Calibri"/>
              <a:cs typeface="Calibri"/>
              <a:sym typeface="Calibri"/>
            </a:endParaRPr>
          </a:p>
        </p:txBody>
      </p:sp>
      <p:sp>
        <p:nvSpPr>
          <p:cNvPr id="319" name="Google Shape;319;p17"/>
          <p:cNvSpPr/>
          <p:nvPr/>
        </p:nvSpPr>
        <p:spPr>
          <a:xfrm>
            <a:off x="2398291" y="4069880"/>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Aktivität 1</a:t>
            </a:r>
            <a:endParaRPr>
              <a:solidFill>
                <a:schemeClr val="dk1"/>
              </a:solidFill>
              <a:latin typeface="Calibri"/>
              <a:ea typeface="Calibri"/>
              <a:cs typeface="Calibri"/>
              <a:sym typeface="Calibri"/>
            </a:endParaRPr>
          </a:p>
        </p:txBody>
      </p:sp>
      <p:sp>
        <p:nvSpPr>
          <p:cNvPr id="320" name="Google Shape;320;p17"/>
          <p:cNvSpPr/>
          <p:nvPr/>
        </p:nvSpPr>
        <p:spPr>
          <a:xfrm>
            <a:off x="2398290" y="4460407"/>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Aktivität 2</a:t>
            </a:r>
            <a:endParaRPr>
              <a:solidFill>
                <a:schemeClr val="dk1"/>
              </a:solidFill>
              <a:latin typeface="Calibri"/>
              <a:ea typeface="Calibri"/>
              <a:cs typeface="Calibri"/>
              <a:sym typeface="Calibri"/>
            </a:endParaRPr>
          </a:p>
        </p:txBody>
      </p:sp>
      <p:sp>
        <p:nvSpPr>
          <p:cNvPr id="321" name="Google Shape;321;p17"/>
          <p:cNvSpPr/>
          <p:nvPr/>
        </p:nvSpPr>
        <p:spPr>
          <a:xfrm>
            <a:off x="2398289" y="4850934"/>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Aktivität 3</a:t>
            </a:r>
            <a:endParaRPr>
              <a:solidFill>
                <a:schemeClr val="dk1"/>
              </a:solidFill>
              <a:latin typeface="Calibri"/>
              <a:ea typeface="Calibri"/>
              <a:cs typeface="Calibri"/>
              <a:sym typeface="Calibri"/>
            </a:endParaRPr>
          </a:p>
        </p:txBody>
      </p:sp>
      <p:sp>
        <p:nvSpPr>
          <p:cNvPr id="322" name="Google Shape;322;p17"/>
          <p:cNvSpPr/>
          <p:nvPr/>
        </p:nvSpPr>
        <p:spPr>
          <a:xfrm>
            <a:off x="3748460" y="4050835"/>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Aktivität 1</a:t>
            </a:r>
            <a:endParaRPr>
              <a:solidFill>
                <a:schemeClr val="dk1"/>
              </a:solidFill>
              <a:latin typeface="Calibri"/>
              <a:ea typeface="Calibri"/>
              <a:cs typeface="Calibri"/>
              <a:sym typeface="Calibri"/>
            </a:endParaRPr>
          </a:p>
        </p:txBody>
      </p:sp>
      <p:sp>
        <p:nvSpPr>
          <p:cNvPr id="323" name="Google Shape;323;p17"/>
          <p:cNvSpPr/>
          <p:nvPr/>
        </p:nvSpPr>
        <p:spPr>
          <a:xfrm>
            <a:off x="3748459" y="4441362"/>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Aktivität 2</a:t>
            </a:r>
            <a:endParaRPr>
              <a:solidFill>
                <a:schemeClr val="dk1"/>
              </a:solidFill>
              <a:latin typeface="Calibri"/>
              <a:ea typeface="Calibri"/>
              <a:cs typeface="Calibri"/>
              <a:sym typeface="Calibri"/>
            </a:endParaRPr>
          </a:p>
        </p:txBody>
      </p:sp>
      <p:sp>
        <p:nvSpPr>
          <p:cNvPr id="324" name="Google Shape;324;p17"/>
          <p:cNvSpPr/>
          <p:nvPr/>
        </p:nvSpPr>
        <p:spPr>
          <a:xfrm>
            <a:off x="3748458" y="4831889"/>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Aktivität 3</a:t>
            </a:r>
            <a:endParaRPr>
              <a:solidFill>
                <a:schemeClr val="dk1"/>
              </a:solidFill>
              <a:latin typeface="Calibri"/>
              <a:ea typeface="Calibri"/>
              <a:cs typeface="Calibri"/>
              <a:sym typeface="Calibri"/>
            </a:endParaRPr>
          </a:p>
        </p:txBody>
      </p:sp>
      <p:sp>
        <p:nvSpPr>
          <p:cNvPr id="325" name="Google Shape;325;p17"/>
          <p:cNvSpPr/>
          <p:nvPr/>
        </p:nvSpPr>
        <p:spPr>
          <a:xfrm>
            <a:off x="3627012" y="3301936"/>
            <a:ext cx="973934" cy="292896"/>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050">
                <a:solidFill>
                  <a:schemeClr val="lt1"/>
                </a:solidFill>
                <a:latin typeface="Calibri"/>
                <a:ea typeface="Calibri"/>
                <a:cs typeface="Calibri"/>
                <a:sym typeface="Calibri"/>
              </a:rPr>
              <a:t>Pr. Management</a:t>
            </a:r>
            <a:endParaRPr sz="1200">
              <a:solidFill>
                <a:schemeClr val="dk1"/>
              </a:solidFill>
              <a:latin typeface="Calibri"/>
              <a:ea typeface="Calibri"/>
              <a:cs typeface="Calibri"/>
              <a:sym typeface="Calibri"/>
            </a:endParaRPr>
          </a:p>
        </p:txBody>
      </p:sp>
      <p:sp>
        <p:nvSpPr>
          <p:cNvPr id="326" name="Google Shape;326;p17"/>
          <p:cNvSpPr/>
          <p:nvPr/>
        </p:nvSpPr>
        <p:spPr>
          <a:xfrm>
            <a:off x="2294703" y="3310270"/>
            <a:ext cx="973934" cy="292896"/>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050">
                <a:solidFill>
                  <a:schemeClr val="lt1"/>
                </a:solidFill>
                <a:latin typeface="Calibri"/>
                <a:ea typeface="Calibri"/>
                <a:cs typeface="Calibri"/>
                <a:sym typeface="Calibri"/>
              </a:rPr>
              <a:t>Pr. Management</a:t>
            </a:r>
            <a:endParaRPr sz="1200">
              <a:solidFill>
                <a:schemeClr val="dk1"/>
              </a:solidFill>
              <a:latin typeface="Calibri"/>
              <a:ea typeface="Calibri"/>
              <a:cs typeface="Calibri"/>
              <a:sym typeface="Calibri"/>
            </a:endParaRPr>
          </a:p>
        </p:txBody>
      </p:sp>
      <p:sp>
        <p:nvSpPr>
          <p:cNvPr id="327" name="Google Shape;327;p17"/>
          <p:cNvSpPr/>
          <p:nvPr/>
        </p:nvSpPr>
        <p:spPr>
          <a:xfrm>
            <a:off x="2294700" y="2772098"/>
            <a:ext cx="2306100" cy="442800"/>
          </a:xfrm>
          <a:prstGeom prst="roundRect">
            <a:avLst>
              <a:gd name="adj" fmla="val 16667"/>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100">
                <a:solidFill>
                  <a:schemeClr val="lt1"/>
                </a:solidFill>
                <a:latin typeface="Calibri"/>
                <a:ea typeface="Calibri"/>
                <a:cs typeface="Calibri"/>
                <a:sym typeface="Calibri"/>
              </a:rPr>
              <a:t>Prozessverantwortlicher:</a:t>
            </a:r>
            <a:endParaRPr sz="1100"/>
          </a:p>
          <a:p>
            <a:pPr marL="0" marR="0" lvl="0" indent="0" algn="ctr" rtl="0">
              <a:spcBef>
                <a:spcPts val="0"/>
              </a:spcBef>
              <a:spcAft>
                <a:spcPts val="0"/>
              </a:spcAft>
              <a:buClr>
                <a:schemeClr val="lt1"/>
              </a:buClr>
              <a:buSzPts val="1400"/>
              <a:buFont typeface="Calibri"/>
              <a:buNone/>
            </a:pPr>
            <a:r>
              <a:rPr lang="en-US" sz="1100">
                <a:solidFill>
                  <a:schemeClr val="lt1"/>
                </a:solidFill>
                <a:latin typeface="Calibri"/>
                <a:ea typeface="Calibri"/>
                <a:cs typeface="Calibri"/>
                <a:sym typeface="Calibri"/>
              </a:rPr>
              <a:t>Prozesse 1 &amp; 2</a:t>
            </a:r>
            <a:endParaRPr>
              <a:solidFill>
                <a:schemeClr val="dk1"/>
              </a:solidFill>
              <a:latin typeface="Calibri"/>
              <a:ea typeface="Calibri"/>
              <a:cs typeface="Calibri"/>
              <a:sym typeface="Calibri"/>
            </a:endParaRPr>
          </a:p>
        </p:txBody>
      </p:sp>
      <p:sp>
        <p:nvSpPr>
          <p:cNvPr id="328" name="Google Shape;328;p17"/>
          <p:cNvSpPr/>
          <p:nvPr/>
        </p:nvSpPr>
        <p:spPr>
          <a:xfrm>
            <a:off x="2275652" y="4113934"/>
            <a:ext cx="215503" cy="919144"/>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a:solidFill>
                <a:schemeClr val="dk1"/>
              </a:solidFill>
              <a:latin typeface="Calibri"/>
              <a:ea typeface="Calibri"/>
              <a:cs typeface="Calibri"/>
              <a:sym typeface="Calibri"/>
            </a:endParaRPr>
          </a:p>
        </p:txBody>
      </p:sp>
      <p:sp>
        <p:nvSpPr>
          <p:cNvPr id="329" name="Google Shape;329;p17"/>
          <p:cNvSpPr txBox="1"/>
          <p:nvPr/>
        </p:nvSpPr>
        <p:spPr>
          <a:xfrm rot="-5400000">
            <a:off x="1934340" y="4476270"/>
            <a:ext cx="898104" cy="1944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100">
                <a:solidFill>
                  <a:schemeClr val="lt1"/>
                </a:solidFill>
                <a:latin typeface="Calibri"/>
                <a:ea typeface="Calibri"/>
                <a:cs typeface="Calibri"/>
                <a:sym typeface="Calibri"/>
              </a:rPr>
              <a:t>Pr. Personal</a:t>
            </a:r>
            <a:endParaRPr>
              <a:solidFill>
                <a:schemeClr val="dk1"/>
              </a:solidFill>
              <a:latin typeface="Calibri"/>
              <a:ea typeface="Calibri"/>
              <a:cs typeface="Calibri"/>
              <a:sym typeface="Calibri"/>
            </a:endParaRPr>
          </a:p>
        </p:txBody>
      </p:sp>
      <p:sp>
        <p:nvSpPr>
          <p:cNvPr id="330" name="Google Shape;330;p17"/>
          <p:cNvSpPr/>
          <p:nvPr/>
        </p:nvSpPr>
        <p:spPr>
          <a:xfrm>
            <a:off x="3624626" y="4100853"/>
            <a:ext cx="215503" cy="919144"/>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a:solidFill>
                <a:schemeClr val="dk1"/>
              </a:solidFill>
              <a:latin typeface="Calibri"/>
              <a:ea typeface="Calibri"/>
              <a:cs typeface="Calibri"/>
              <a:sym typeface="Calibri"/>
            </a:endParaRPr>
          </a:p>
        </p:txBody>
      </p:sp>
      <p:sp>
        <p:nvSpPr>
          <p:cNvPr id="331" name="Google Shape;331;p17"/>
          <p:cNvSpPr txBox="1"/>
          <p:nvPr/>
        </p:nvSpPr>
        <p:spPr>
          <a:xfrm rot="-5400000">
            <a:off x="3283315" y="4463170"/>
            <a:ext cx="898104" cy="1944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100">
                <a:solidFill>
                  <a:schemeClr val="lt1"/>
                </a:solidFill>
                <a:latin typeface="Calibri"/>
                <a:ea typeface="Calibri"/>
                <a:cs typeface="Calibri"/>
                <a:sym typeface="Calibri"/>
              </a:rPr>
              <a:t>Pr. Personal</a:t>
            </a:r>
            <a:endParaRPr>
              <a:solidFill>
                <a:schemeClr val="dk1"/>
              </a:solidFill>
              <a:latin typeface="Calibri"/>
              <a:ea typeface="Calibri"/>
              <a:cs typeface="Calibri"/>
              <a:sym typeface="Calibri"/>
            </a:endParaRPr>
          </a:p>
        </p:txBody>
      </p:sp>
      <p:sp>
        <p:nvSpPr>
          <p:cNvPr id="332" name="Google Shape;332;p17"/>
          <p:cNvSpPr/>
          <p:nvPr/>
        </p:nvSpPr>
        <p:spPr>
          <a:xfrm>
            <a:off x="4959575" y="2772097"/>
            <a:ext cx="1915500" cy="452100"/>
          </a:xfrm>
          <a:prstGeom prst="roundRect">
            <a:avLst>
              <a:gd name="adj" fmla="val 16667"/>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100">
                <a:solidFill>
                  <a:schemeClr val="lt1"/>
                </a:solidFill>
                <a:latin typeface="Calibri"/>
                <a:ea typeface="Calibri"/>
                <a:cs typeface="Calibri"/>
                <a:sym typeface="Calibri"/>
              </a:rPr>
              <a:t>Prozessverantwortlicher:</a:t>
            </a:r>
            <a:endParaRPr sz="1100"/>
          </a:p>
          <a:p>
            <a:pPr marL="0" marR="0" lvl="0" indent="0" algn="ctr" rtl="0">
              <a:spcBef>
                <a:spcPts val="0"/>
              </a:spcBef>
              <a:spcAft>
                <a:spcPts val="0"/>
              </a:spcAft>
              <a:buClr>
                <a:schemeClr val="lt1"/>
              </a:buClr>
              <a:buSzPts val="1400"/>
              <a:buFont typeface="Calibri"/>
              <a:buNone/>
            </a:pPr>
            <a:r>
              <a:rPr lang="en-US" sz="1100">
                <a:solidFill>
                  <a:schemeClr val="lt1"/>
                </a:solidFill>
                <a:latin typeface="Calibri"/>
                <a:ea typeface="Calibri"/>
                <a:cs typeface="Calibri"/>
                <a:sym typeface="Calibri"/>
              </a:rPr>
              <a:t>Prozess 3</a:t>
            </a:r>
            <a:endParaRPr>
              <a:solidFill>
                <a:schemeClr val="dk1"/>
              </a:solidFill>
              <a:latin typeface="Calibri"/>
              <a:ea typeface="Calibri"/>
              <a:cs typeface="Calibri"/>
              <a:sym typeface="Calibri"/>
            </a:endParaRPr>
          </a:p>
        </p:txBody>
      </p:sp>
      <p:sp>
        <p:nvSpPr>
          <p:cNvPr id="333" name="Google Shape;333;p17"/>
          <p:cNvSpPr/>
          <p:nvPr/>
        </p:nvSpPr>
        <p:spPr>
          <a:xfrm>
            <a:off x="5321273" y="3429334"/>
            <a:ext cx="1152527" cy="2209801"/>
          </a:xfrm>
          <a:prstGeom prst="rect">
            <a:avLst/>
          </a:prstGeom>
          <a:solidFill>
            <a:srgbClr val="D8D8D8"/>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1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Prozess 3</a:t>
            </a:r>
            <a:endParaRPr>
              <a:solidFill>
                <a:schemeClr val="dk1"/>
              </a:solidFill>
              <a:latin typeface="Calibri"/>
              <a:ea typeface="Calibri"/>
              <a:cs typeface="Calibri"/>
              <a:sym typeface="Calibri"/>
            </a:endParaRPr>
          </a:p>
        </p:txBody>
      </p:sp>
      <p:sp>
        <p:nvSpPr>
          <p:cNvPr id="334" name="Google Shape;334;p17"/>
          <p:cNvSpPr/>
          <p:nvPr/>
        </p:nvSpPr>
        <p:spPr>
          <a:xfrm>
            <a:off x="5502250" y="4048460"/>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Aktivität 1</a:t>
            </a:r>
            <a:endParaRPr>
              <a:solidFill>
                <a:schemeClr val="dk1"/>
              </a:solidFill>
              <a:latin typeface="Calibri"/>
              <a:ea typeface="Calibri"/>
              <a:cs typeface="Calibri"/>
              <a:sym typeface="Calibri"/>
            </a:endParaRPr>
          </a:p>
        </p:txBody>
      </p:sp>
      <p:sp>
        <p:nvSpPr>
          <p:cNvPr id="335" name="Google Shape;335;p17"/>
          <p:cNvSpPr/>
          <p:nvPr/>
        </p:nvSpPr>
        <p:spPr>
          <a:xfrm>
            <a:off x="5502249" y="4438987"/>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Aktivität 2</a:t>
            </a:r>
            <a:endParaRPr>
              <a:solidFill>
                <a:schemeClr val="dk1"/>
              </a:solidFill>
              <a:latin typeface="Calibri"/>
              <a:ea typeface="Calibri"/>
              <a:cs typeface="Calibri"/>
              <a:sym typeface="Calibri"/>
            </a:endParaRPr>
          </a:p>
        </p:txBody>
      </p:sp>
      <p:sp>
        <p:nvSpPr>
          <p:cNvPr id="336" name="Google Shape;336;p17"/>
          <p:cNvSpPr/>
          <p:nvPr/>
        </p:nvSpPr>
        <p:spPr>
          <a:xfrm>
            <a:off x="5502248" y="4829514"/>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Aktivität 3</a:t>
            </a:r>
            <a:endParaRPr>
              <a:solidFill>
                <a:schemeClr val="dk1"/>
              </a:solidFill>
              <a:latin typeface="Calibri"/>
              <a:ea typeface="Calibri"/>
              <a:cs typeface="Calibri"/>
              <a:sym typeface="Calibri"/>
            </a:endParaRPr>
          </a:p>
        </p:txBody>
      </p:sp>
      <p:sp>
        <p:nvSpPr>
          <p:cNvPr id="337" name="Google Shape;337;p17"/>
          <p:cNvSpPr/>
          <p:nvPr/>
        </p:nvSpPr>
        <p:spPr>
          <a:xfrm>
            <a:off x="5398662" y="3288850"/>
            <a:ext cx="973934" cy="292896"/>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050">
                <a:solidFill>
                  <a:schemeClr val="lt1"/>
                </a:solidFill>
                <a:latin typeface="Calibri"/>
                <a:ea typeface="Calibri"/>
                <a:cs typeface="Calibri"/>
                <a:sym typeface="Calibri"/>
              </a:rPr>
              <a:t>Pr. Management</a:t>
            </a:r>
            <a:endParaRPr sz="1200">
              <a:solidFill>
                <a:schemeClr val="dk1"/>
              </a:solidFill>
              <a:latin typeface="Calibri"/>
              <a:ea typeface="Calibri"/>
              <a:cs typeface="Calibri"/>
              <a:sym typeface="Calibri"/>
            </a:endParaRPr>
          </a:p>
        </p:txBody>
      </p:sp>
      <p:sp>
        <p:nvSpPr>
          <p:cNvPr id="338" name="Google Shape;338;p17"/>
          <p:cNvSpPr/>
          <p:nvPr/>
        </p:nvSpPr>
        <p:spPr>
          <a:xfrm>
            <a:off x="5379611" y="4092514"/>
            <a:ext cx="215503" cy="919144"/>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a:solidFill>
                <a:schemeClr val="dk1"/>
              </a:solidFill>
              <a:latin typeface="Calibri"/>
              <a:ea typeface="Calibri"/>
              <a:cs typeface="Calibri"/>
              <a:sym typeface="Calibri"/>
            </a:endParaRPr>
          </a:p>
        </p:txBody>
      </p:sp>
      <p:sp>
        <p:nvSpPr>
          <p:cNvPr id="339" name="Google Shape;339;p17"/>
          <p:cNvSpPr txBox="1"/>
          <p:nvPr/>
        </p:nvSpPr>
        <p:spPr>
          <a:xfrm rot="-5400000">
            <a:off x="5038299" y="4454850"/>
            <a:ext cx="898104" cy="1944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100">
                <a:solidFill>
                  <a:schemeClr val="lt1"/>
                </a:solidFill>
                <a:latin typeface="Calibri"/>
                <a:ea typeface="Calibri"/>
                <a:cs typeface="Calibri"/>
                <a:sym typeface="Calibri"/>
              </a:rPr>
              <a:t>Pr. Personal</a:t>
            </a:r>
            <a:endParaRPr>
              <a:solidFill>
                <a:schemeClr val="dk1"/>
              </a:solidFill>
              <a:latin typeface="Calibri"/>
              <a:ea typeface="Calibri"/>
              <a:cs typeface="Calibri"/>
              <a:sym typeface="Calibri"/>
            </a:endParaRPr>
          </a:p>
        </p:txBody>
      </p:sp>
      <p:sp>
        <p:nvSpPr>
          <p:cNvPr id="340" name="Google Shape;340;p17"/>
          <p:cNvSpPr/>
          <p:nvPr/>
        </p:nvSpPr>
        <p:spPr>
          <a:xfrm>
            <a:off x="7507854" y="4604822"/>
            <a:ext cx="1343025" cy="442920"/>
          </a:xfrm>
          <a:prstGeom prst="roundRect">
            <a:avLst>
              <a:gd name="adj" fmla="val 16667"/>
            </a:avLst>
          </a:prstGeom>
          <a:solidFill>
            <a:srgbClr val="93B3D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100">
                <a:solidFill>
                  <a:schemeClr val="lt1"/>
                </a:solidFill>
                <a:latin typeface="Calibri"/>
                <a:ea typeface="Calibri"/>
                <a:cs typeface="Calibri"/>
                <a:sym typeface="Calibri"/>
              </a:rPr>
              <a:t>Eigentümer des Services: Service 2</a:t>
            </a:r>
            <a:endParaRPr>
              <a:solidFill>
                <a:schemeClr val="dk1"/>
              </a:solidFill>
              <a:latin typeface="Calibri"/>
              <a:ea typeface="Calibri"/>
              <a:cs typeface="Calibri"/>
              <a:sym typeface="Calibri"/>
            </a:endParaRPr>
          </a:p>
        </p:txBody>
      </p:sp>
      <p:sp>
        <p:nvSpPr>
          <p:cNvPr id="341" name="Google Shape;341;p17"/>
          <p:cNvSpPr/>
          <p:nvPr/>
        </p:nvSpPr>
        <p:spPr>
          <a:xfrm>
            <a:off x="7507854" y="3602178"/>
            <a:ext cx="1343025" cy="442920"/>
          </a:xfrm>
          <a:prstGeom prst="roundRect">
            <a:avLst>
              <a:gd name="adj" fmla="val 16667"/>
            </a:avLst>
          </a:prstGeom>
          <a:solidFill>
            <a:srgbClr val="93B3D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100">
                <a:solidFill>
                  <a:schemeClr val="lt1"/>
                </a:solidFill>
                <a:latin typeface="Calibri"/>
                <a:ea typeface="Calibri"/>
                <a:cs typeface="Calibri"/>
                <a:sym typeface="Calibri"/>
              </a:rPr>
              <a:t>Eigentümer des Services: Service 1</a:t>
            </a:r>
            <a:endParaRPr>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8"/>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dirty="0"/>
              <a:t>Der FitSM-Ansatz und die Standards-Familie</a:t>
            </a:r>
            <a:endParaRPr dirty="0"/>
          </a:p>
        </p:txBody>
      </p:sp>
      <p:sp>
        <p:nvSpPr>
          <p:cNvPr id="347" name="Google Shape;347;p1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348" name="Google Shape;348;p1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Was ist FitSM?</a:t>
            </a:r>
            <a:endParaRPr/>
          </a:p>
        </p:txBody>
      </p:sp>
      <p:sp>
        <p:nvSpPr>
          <p:cNvPr id="355" name="Google Shape;355;p19"/>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Eine Familie von Standards für leichtes IT-Service Management</a:t>
            </a:r>
            <a:endParaRPr/>
          </a:p>
          <a:p>
            <a:pPr marL="342900" lvl="0" indent="-342900" algn="l" rtl="0">
              <a:spcBef>
                <a:spcPts val="560"/>
              </a:spcBef>
              <a:spcAft>
                <a:spcPts val="0"/>
              </a:spcAft>
              <a:buClr>
                <a:schemeClr val="dk1"/>
              </a:buClr>
              <a:buSzPts val="2800"/>
              <a:buChar char="•"/>
            </a:pPr>
            <a:r>
              <a:rPr lang="en-US"/>
              <a:t>Geeignet für IT-Service Provider jeden Typs und jeder Größenordnung</a:t>
            </a:r>
            <a:endParaRPr/>
          </a:p>
          <a:p>
            <a:pPr marL="342900" lvl="0" indent="-342900" algn="l" rtl="0">
              <a:spcBef>
                <a:spcPts val="560"/>
              </a:spcBef>
              <a:spcAft>
                <a:spcPts val="0"/>
              </a:spcAft>
              <a:buClr>
                <a:schemeClr val="dk1"/>
              </a:buClr>
              <a:buSzPts val="2800"/>
              <a:buChar char="•"/>
            </a:pPr>
            <a:r>
              <a:rPr lang="en-US"/>
              <a:t>Wichtigstes Prinzip: Keep it simple!</a:t>
            </a:r>
            <a:endParaRPr/>
          </a:p>
          <a:p>
            <a:pPr marL="342900" lvl="0" indent="-342900" algn="l" rtl="0">
              <a:spcBef>
                <a:spcPts val="560"/>
              </a:spcBef>
              <a:spcAft>
                <a:spcPts val="0"/>
              </a:spcAft>
              <a:buClr>
                <a:schemeClr val="dk1"/>
              </a:buClr>
              <a:buSzPts val="2800"/>
              <a:buChar char="•"/>
            </a:pPr>
            <a:r>
              <a:rPr lang="en-US"/>
              <a:t>Alle Teile (und dieses Schulungsmaterial) sind unter Creative-Commons-Lizenzen frei verfügbar:</a:t>
            </a:r>
            <a:endParaRPr u="sng">
              <a:solidFill>
                <a:schemeClr val="hlink"/>
              </a:solidFill>
              <a:hlinkClick r:id="rId3"/>
            </a:endParaRPr>
          </a:p>
          <a:p>
            <a:pPr marL="0" lvl="0" indent="0" algn="ctr" rtl="0">
              <a:spcBef>
                <a:spcPts val="560"/>
              </a:spcBef>
              <a:spcAft>
                <a:spcPts val="0"/>
              </a:spcAft>
              <a:buClr>
                <a:schemeClr val="dk1"/>
              </a:buClr>
              <a:buSzPts val="2800"/>
              <a:buNone/>
            </a:pPr>
            <a:r>
              <a:rPr lang="en-US" u="sng">
                <a:solidFill>
                  <a:schemeClr val="hlink"/>
                </a:solidFill>
                <a:hlinkClick r:id="rId3"/>
              </a:rPr>
              <a:t>www.fitsm.eu</a:t>
            </a:r>
            <a:endParaRPr/>
          </a:p>
          <a:p>
            <a:pPr marL="0" lvl="0" indent="0" algn="ctr" rtl="0">
              <a:spcBef>
                <a:spcPts val="560"/>
              </a:spcBef>
              <a:spcAft>
                <a:spcPts val="0"/>
              </a:spcAft>
              <a:buClr>
                <a:schemeClr val="dk1"/>
              </a:buClr>
              <a:buSzPts val="2800"/>
              <a:buNone/>
            </a:pPr>
            <a:endParaRPr/>
          </a:p>
          <a:p>
            <a:pPr marL="0" lvl="0" indent="0" algn="ctr" rtl="0">
              <a:spcBef>
                <a:spcPts val="360"/>
              </a:spcBef>
              <a:spcAft>
                <a:spcPts val="0"/>
              </a:spcAft>
              <a:buClr>
                <a:schemeClr val="dk1"/>
              </a:buClr>
              <a:buSzPts val="1800"/>
              <a:buNone/>
            </a:pPr>
            <a:endParaRPr sz="1800" i="1"/>
          </a:p>
          <a:p>
            <a:pPr marL="0" lvl="0" indent="0" algn="ctr" rtl="0">
              <a:spcBef>
                <a:spcPts val="360"/>
              </a:spcBef>
              <a:spcAft>
                <a:spcPts val="0"/>
              </a:spcAft>
              <a:buClr>
                <a:schemeClr val="dk1"/>
              </a:buClr>
              <a:buSzPts val="1800"/>
              <a:buNone/>
            </a:pPr>
            <a:r>
              <a:rPr lang="en-US" sz="1800" i="1"/>
              <a:t>Die Entwicklung der FitSM-Standards wurde von der Europäischen Kommission im Rahmen des EC-FP7-Projekts "FedSM" unterstützt und finanziert.</a:t>
            </a:r>
            <a:endParaRPr/>
          </a:p>
        </p:txBody>
      </p:sp>
      <p:sp>
        <p:nvSpPr>
          <p:cNvPr id="356" name="Google Shape;356;p1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357" name="Google Shape;357;p19"/>
          <p:cNvPicPr preferRelativeResize="0"/>
          <p:nvPr/>
        </p:nvPicPr>
        <p:blipFill rotWithShape="1">
          <a:blip r:embed="rId4">
            <a:alphaModFix/>
          </a:blip>
          <a:srcRect/>
          <a:stretch/>
        </p:blipFill>
        <p:spPr>
          <a:xfrm>
            <a:off x="5108687" y="4873110"/>
            <a:ext cx="1974626" cy="4711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Zweck dieser Schulung</a:t>
            </a:r>
            <a:endParaRPr/>
          </a:p>
        </p:txBody>
      </p:sp>
      <p:sp>
        <p:nvSpPr>
          <p:cNvPr id="50" name="Google Shape;50;p2"/>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Machen Sie sich vertraut mit </a:t>
            </a:r>
            <a:endParaRPr/>
          </a:p>
          <a:p>
            <a:pPr marL="742950" lvl="1" indent="-285750" algn="l" rtl="0">
              <a:spcBef>
                <a:spcPts val="480"/>
              </a:spcBef>
              <a:spcAft>
                <a:spcPts val="0"/>
              </a:spcAft>
              <a:buClr>
                <a:schemeClr val="dk1"/>
              </a:buClr>
              <a:buSzPts val="2400"/>
              <a:buChar char="–"/>
            </a:pPr>
            <a:r>
              <a:rPr lang="en-US"/>
              <a:t>Grundlegende Konzepte und Begriffe des IT-Service-Managements</a:t>
            </a:r>
            <a:endParaRPr/>
          </a:p>
          <a:p>
            <a:pPr marL="742950" lvl="1" indent="-285750" algn="l" rtl="0">
              <a:spcBef>
                <a:spcPts val="480"/>
              </a:spcBef>
              <a:spcAft>
                <a:spcPts val="0"/>
              </a:spcAft>
              <a:buClr>
                <a:schemeClr val="dk1"/>
              </a:buClr>
              <a:buSzPts val="2400"/>
              <a:buChar char="–"/>
            </a:pPr>
            <a:r>
              <a:rPr lang="en-US"/>
              <a:t>Zweck und Struktur der FitSM-Standards und ihre Beziehung zu anderen Standards</a:t>
            </a:r>
            <a:endParaRPr/>
          </a:p>
          <a:p>
            <a:pPr marL="742950" lvl="1" indent="-285750" algn="l" rtl="0">
              <a:spcBef>
                <a:spcPts val="480"/>
              </a:spcBef>
              <a:spcAft>
                <a:spcPts val="0"/>
              </a:spcAft>
              <a:buClr>
                <a:schemeClr val="dk1"/>
              </a:buClr>
              <a:buSzPts val="2400"/>
              <a:buChar char="–"/>
            </a:pPr>
            <a:r>
              <a:rPr lang="en-US"/>
              <a:t>FitSM-Ansatz und wichtige Prinzipien</a:t>
            </a:r>
            <a:endParaRPr/>
          </a:p>
          <a:p>
            <a:pPr marL="742950" lvl="1" indent="-285750" algn="l" rtl="0">
              <a:spcBef>
                <a:spcPts val="480"/>
              </a:spcBef>
              <a:spcAft>
                <a:spcPts val="0"/>
              </a:spcAft>
              <a:buClr>
                <a:schemeClr val="dk1"/>
              </a:buClr>
              <a:buSzPts val="2400"/>
              <a:buChar char="–"/>
            </a:pPr>
            <a:r>
              <a:rPr lang="en-US"/>
              <a:t>FitSM zugrunde liegendes Rahmenwerk für Prozesse</a:t>
            </a:r>
            <a:endParaRPr/>
          </a:p>
          <a:p>
            <a:pPr marL="742950" lvl="1" indent="-285750" algn="l" rtl="0">
              <a:spcBef>
                <a:spcPts val="480"/>
              </a:spcBef>
              <a:spcAft>
                <a:spcPts val="0"/>
              </a:spcAft>
              <a:buClr>
                <a:schemeClr val="dk1"/>
              </a:buClr>
              <a:buSzPts val="2400"/>
              <a:buChar char="–"/>
            </a:pPr>
            <a:r>
              <a:rPr lang="en-US"/>
              <a:t>Ausgewählte, in FitSM-1 definierte Anforderungen</a:t>
            </a:r>
            <a:endParaRPr/>
          </a:p>
          <a:p>
            <a:pPr marL="342900" lvl="0" indent="-342900" algn="l" rtl="0">
              <a:spcBef>
                <a:spcPts val="560"/>
              </a:spcBef>
              <a:spcAft>
                <a:spcPts val="0"/>
              </a:spcAft>
              <a:buClr>
                <a:schemeClr val="dk1"/>
              </a:buClr>
              <a:buSzPts val="2800"/>
              <a:buChar char="•"/>
            </a:pPr>
            <a:r>
              <a:rPr lang="en-US"/>
              <a:t>Erlangung des </a:t>
            </a:r>
            <a:r>
              <a:rPr lang="en-US" b="1" i="1"/>
              <a:t>Foundation-Zertifikats in IT Service-Management </a:t>
            </a:r>
            <a:r>
              <a:rPr lang="en-US" i="1"/>
              <a:t>nach FitSM</a:t>
            </a:r>
            <a:endParaRPr/>
          </a:p>
        </p:txBody>
      </p:sp>
      <p:sp>
        <p:nvSpPr>
          <p:cNvPr id="51" name="Google Shape;51;p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Der FitSM-Ansatz</a:t>
            </a:r>
            <a:endParaRPr/>
          </a:p>
        </p:txBody>
      </p:sp>
      <p:sp>
        <p:nvSpPr>
          <p:cNvPr id="364" name="Google Shape;364;p2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grpSp>
        <p:nvGrpSpPr>
          <p:cNvPr id="365" name="Google Shape;365;p20"/>
          <p:cNvGrpSpPr/>
          <p:nvPr/>
        </p:nvGrpSpPr>
        <p:grpSpPr>
          <a:xfrm>
            <a:off x="219456" y="2348562"/>
            <a:ext cx="11972544" cy="3844973"/>
            <a:chOff x="0" y="0"/>
            <a:chExt cx="10972800" cy="3282214"/>
          </a:xfrm>
        </p:grpSpPr>
        <p:sp>
          <p:nvSpPr>
            <p:cNvPr id="366" name="Google Shape;366;p20"/>
            <p:cNvSpPr/>
            <p:nvPr/>
          </p:nvSpPr>
          <p:spPr>
            <a:xfrm>
              <a:off x="0" y="0"/>
              <a:ext cx="10972800" cy="3282214"/>
            </a:xfrm>
            <a:prstGeom prst="roundRect">
              <a:avLst>
                <a:gd name="adj" fmla="val 85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367" name="Google Shape;367;p20"/>
            <p:cNvSpPr txBox="1"/>
            <p:nvPr/>
          </p:nvSpPr>
          <p:spPr>
            <a:xfrm>
              <a:off x="81713" y="81713"/>
              <a:ext cx="10809374" cy="3118788"/>
            </a:xfrm>
            <a:prstGeom prst="rect">
              <a:avLst/>
            </a:prstGeom>
            <a:noFill/>
            <a:ln>
              <a:noFill/>
            </a:ln>
          </p:spPr>
          <p:txBody>
            <a:bodyPr spcFirstLastPara="1" wrap="square" lIns="106675" tIns="106675" rIns="106675" bIns="2547350" anchor="t"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000">
                  <a:solidFill>
                    <a:schemeClr val="lt1"/>
                  </a:solidFill>
                  <a:latin typeface="Calibri"/>
                  <a:ea typeface="Calibri"/>
                  <a:cs typeface="Calibri"/>
                  <a:sym typeface="Calibri"/>
                </a:rPr>
                <a:t>Die wichtigsten Prinzipien des FitSM-Ansatzes für das Management von IT-Services:</a:t>
              </a:r>
              <a:endParaRPr sz="2000">
                <a:solidFill>
                  <a:schemeClr val="lt1"/>
                </a:solidFill>
                <a:latin typeface="Calibri"/>
                <a:ea typeface="Calibri"/>
                <a:cs typeface="Calibri"/>
                <a:sym typeface="Calibri"/>
              </a:endParaRPr>
            </a:p>
          </p:txBody>
        </p:sp>
        <p:sp>
          <p:nvSpPr>
            <p:cNvPr id="368" name="Google Shape;368;p20"/>
            <p:cNvSpPr/>
            <p:nvPr/>
          </p:nvSpPr>
          <p:spPr>
            <a:xfrm>
              <a:off x="274320" y="820553"/>
              <a:ext cx="2496963"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369" name="Google Shape;369;p20"/>
            <p:cNvSpPr txBox="1"/>
            <p:nvPr/>
          </p:nvSpPr>
          <p:spPr>
            <a:xfrm>
              <a:off x="258064" y="870803"/>
              <a:ext cx="2488588" cy="511158"/>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1800" dirty="0">
                  <a:solidFill>
                    <a:schemeClr val="dk1"/>
                  </a:solidFill>
                  <a:latin typeface="Calibri"/>
                  <a:ea typeface="Calibri"/>
                  <a:cs typeface="Calibri"/>
                  <a:sym typeface="Calibri"/>
                </a:rPr>
                <a:t>Praktikabilität</a:t>
              </a:r>
              <a:endParaRPr sz="1800" dirty="0">
                <a:solidFill>
                  <a:schemeClr val="dk1"/>
                </a:solidFill>
                <a:latin typeface="Calibri"/>
                <a:ea typeface="Calibri"/>
                <a:cs typeface="Calibri"/>
                <a:sym typeface="Calibri"/>
              </a:endParaRPr>
            </a:p>
          </p:txBody>
        </p:sp>
        <p:sp>
          <p:nvSpPr>
            <p:cNvPr id="370" name="Google Shape;370;p20"/>
            <p:cNvSpPr/>
            <p:nvPr/>
          </p:nvSpPr>
          <p:spPr>
            <a:xfrm>
              <a:off x="274320" y="1404230"/>
              <a:ext cx="2505338"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371" name="Google Shape;371;p20"/>
            <p:cNvSpPr txBox="1"/>
            <p:nvPr/>
          </p:nvSpPr>
          <p:spPr>
            <a:xfrm>
              <a:off x="282695" y="1443842"/>
              <a:ext cx="2488588" cy="511158"/>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1800" dirty="0">
                  <a:solidFill>
                    <a:schemeClr val="dk1"/>
                  </a:solidFill>
                  <a:latin typeface="Calibri"/>
                  <a:ea typeface="Calibri"/>
                  <a:cs typeface="Calibri"/>
                  <a:sym typeface="Calibri"/>
                </a:rPr>
                <a:t>Konsistenz</a:t>
              </a:r>
              <a:endParaRPr sz="1800" dirty="0">
                <a:solidFill>
                  <a:schemeClr val="dk1"/>
                </a:solidFill>
                <a:latin typeface="Calibri"/>
                <a:ea typeface="Calibri"/>
                <a:cs typeface="Calibri"/>
                <a:sym typeface="Calibri"/>
              </a:endParaRPr>
            </a:p>
          </p:txBody>
        </p:sp>
        <p:sp>
          <p:nvSpPr>
            <p:cNvPr id="372" name="Google Shape;372;p20"/>
            <p:cNvSpPr/>
            <p:nvPr/>
          </p:nvSpPr>
          <p:spPr>
            <a:xfrm>
              <a:off x="274320" y="1987907"/>
              <a:ext cx="2488588"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373" name="Google Shape;373;p20"/>
            <p:cNvSpPr txBox="1"/>
            <p:nvPr/>
          </p:nvSpPr>
          <p:spPr>
            <a:xfrm>
              <a:off x="258064" y="2014701"/>
              <a:ext cx="2488588" cy="511158"/>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1800">
                  <a:solidFill>
                    <a:schemeClr val="dk1"/>
                  </a:solidFill>
                  <a:latin typeface="Calibri"/>
                  <a:ea typeface="Calibri"/>
                  <a:cs typeface="Calibri"/>
                  <a:sym typeface="Calibri"/>
                </a:rPr>
                <a:t>Hinlänglichkeit</a:t>
              </a:r>
              <a:endParaRPr sz="1800">
                <a:solidFill>
                  <a:schemeClr val="dk1"/>
                </a:solidFill>
                <a:latin typeface="Calibri"/>
                <a:ea typeface="Calibri"/>
                <a:cs typeface="Calibri"/>
                <a:sym typeface="Calibri"/>
              </a:endParaRPr>
            </a:p>
          </p:txBody>
        </p:sp>
        <p:sp>
          <p:nvSpPr>
            <p:cNvPr id="374" name="Google Shape;374;p20"/>
            <p:cNvSpPr/>
            <p:nvPr/>
          </p:nvSpPr>
          <p:spPr>
            <a:xfrm>
              <a:off x="274320" y="2571584"/>
              <a:ext cx="2488588"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375" name="Google Shape;375;p20"/>
            <p:cNvSpPr txBox="1"/>
            <p:nvPr/>
          </p:nvSpPr>
          <p:spPr>
            <a:xfrm>
              <a:off x="291070" y="2588334"/>
              <a:ext cx="2471838" cy="511158"/>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1800" dirty="0">
                  <a:solidFill>
                    <a:schemeClr val="dk1"/>
                  </a:solidFill>
                  <a:latin typeface="Calibri"/>
                  <a:ea typeface="Calibri"/>
                  <a:cs typeface="Calibri"/>
                  <a:sym typeface="Calibri"/>
                </a:rPr>
                <a:t>Erweiterungsfähigkeit</a:t>
              </a:r>
              <a:endParaRPr sz="1800" dirty="0">
                <a:solidFill>
                  <a:schemeClr val="dk1"/>
                </a:solidFill>
                <a:latin typeface="Calibri"/>
                <a:ea typeface="Calibri"/>
                <a:cs typeface="Calibri"/>
                <a:sym typeface="Calibri"/>
              </a:endParaRPr>
            </a:p>
          </p:txBody>
        </p:sp>
        <p:sp>
          <p:nvSpPr>
            <p:cNvPr id="376" name="Google Shape;376;p20"/>
            <p:cNvSpPr/>
            <p:nvPr/>
          </p:nvSpPr>
          <p:spPr>
            <a:xfrm>
              <a:off x="2972265" y="820553"/>
              <a:ext cx="7726216" cy="2297550"/>
            </a:xfrm>
            <a:prstGeom prst="roundRect">
              <a:avLst>
                <a:gd name="adj" fmla="val 105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377" name="Google Shape;377;p20"/>
            <p:cNvSpPr txBox="1"/>
            <p:nvPr/>
          </p:nvSpPr>
          <p:spPr>
            <a:xfrm>
              <a:off x="2972265" y="891211"/>
              <a:ext cx="7655557" cy="2156234"/>
            </a:xfrm>
            <a:prstGeom prst="rect">
              <a:avLst/>
            </a:prstGeom>
            <a:noFill/>
            <a:ln>
              <a:noFill/>
            </a:ln>
          </p:spPr>
          <p:txBody>
            <a:bodyPr spcFirstLastPara="1" wrap="square" lIns="106675" tIns="106675" rIns="106675" bIns="1458925" anchor="t"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000">
                  <a:solidFill>
                    <a:schemeClr val="lt1"/>
                  </a:solidFill>
                  <a:latin typeface="Calibri"/>
                  <a:ea typeface="Calibri"/>
                  <a:cs typeface="Calibri"/>
                  <a:sym typeface="Calibri"/>
                </a:rPr>
                <a:t>Die Grundlage für ein systematisches IT-Service-Management:</a:t>
              </a:r>
              <a:endParaRPr sz="2000">
                <a:solidFill>
                  <a:schemeClr val="lt1"/>
                </a:solidFill>
                <a:latin typeface="Calibri"/>
                <a:ea typeface="Calibri"/>
                <a:cs typeface="Calibri"/>
                <a:sym typeface="Calibri"/>
              </a:endParaRPr>
            </a:p>
          </p:txBody>
        </p:sp>
        <p:sp>
          <p:nvSpPr>
            <p:cNvPr id="378" name="Google Shape;378;p20"/>
            <p:cNvSpPr/>
            <p:nvPr/>
          </p:nvSpPr>
          <p:spPr>
            <a:xfrm>
              <a:off x="3336571" y="1852522"/>
              <a:ext cx="2266758" cy="1033897"/>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379" name="Google Shape;379;p20"/>
            <p:cNvSpPr txBox="1"/>
            <p:nvPr/>
          </p:nvSpPr>
          <p:spPr>
            <a:xfrm>
              <a:off x="3423489" y="1927907"/>
              <a:ext cx="2154109" cy="970305"/>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1800" dirty="0">
                  <a:solidFill>
                    <a:schemeClr val="dk1"/>
                  </a:solidFill>
                  <a:latin typeface="Calibri"/>
                  <a:ea typeface="Calibri"/>
                  <a:cs typeface="Calibri"/>
                  <a:sym typeface="Calibri"/>
                </a:rPr>
                <a:t>Service- und Kundenorientierung</a:t>
              </a:r>
              <a:endParaRPr sz="1800" dirty="0">
                <a:solidFill>
                  <a:schemeClr val="dk1"/>
                </a:solidFill>
                <a:latin typeface="Calibri"/>
                <a:ea typeface="Calibri"/>
                <a:cs typeface="Calibri"/>
                <a:sym typeface="Calibri"/>
              </a:endParaRPr>
            </a:p>
          </p:txBody>
        </p:sp>
        <p:sp>
          <p:nvSpPr>
            <p:cNvPr id="380" name="Google Shape;380;p20"/>
            <p:cNvSpPr/>
            <p:nvPr/>
          </p:nvSpPr>
          <p:spPr>
            <a:xfrm>
              <a:off x="5687796" y="1854451"/>
              <a:ext cx="2353699" cy="1033897"/>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381" name="Google Shape;381;p20"/>
            <p:cNvSpPr txBox="1"/>
            <p:nvPr/>
          </p:nvSpPr>
          <p:spPr>
            <a:xfrm>
              <a:off x="5908192" y="1886247"/>
              <a:ext cx="2147110" cy="970305"/>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1800" dirty="0">
                  <a:solidFill>
                    <a:schemeClr val="dk1"/>
                  </a:solidFill>
                  <a:latin typeface="Calibri"/>
                  <a:ea typeface="Calibri"/>
                  <a:cs typeface="Calibri"/>
                  <a:sym typeface="Calibri"/>
                </a:rPr>
                <a:t>Prozessorientierung</a:t>
              </a:r>
              <a:endParaRPr sz="1800" dirty="0">
                <a:solidFill>
                  <a:schemeClr val="dk1"/>
                </a:solidFill>
                <a:latin typeface="Calibri"/>
                <a:ea typeface="Calibri"/>
                <a:cs typeface="Calibri"/>
                <a:sym typeface="Calibri"/>
              </a:endParaRPr>
            </a:p>
          </p:txBody>
        </p:sp>
        <p:sp>
          <p:nvSpPr>
            <p:cNvPr id="382" name="Google Shape;382;p20"/>
            <p:cNvSpPr/>
            <p:nvPr/>
          </p:nvSpPr>
          <p:spPr>
            <a:xfrm>
              <a:off x="8125961" y="1854451"/>
              <a:ext cx="2353699" cy="1033897"/>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383" name="Google Shape;383;p20"/>
            <p:cNvSpPr txBox="1"/>
            <p:nvPr/>
          </p:nvSpPr>
          <p:spPr>
            <a:xfrm>
              <a:off x="8268708" y="1886247"/>
              <a:ext cx="2179156" cy="970305"/>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1800" dirty="0">
                  <a:solidFill>
                    <a:schemeClr val="dk1"/>
                  </a:solidFill>
                  <a:latin typeface="Calibri"/>
                  <a:ea typeface="Calibri"/>
                  <a:cs typeface="Calibri"/>
                  <a:sym typeface="Calibri"/>
                </a:rPr>
                <a:t>Kontinuierliche Verbesserung</a:t>
              </a:r>
              <a:endParaRPr sz="1800" dirty="0">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ITSM-Prinzipien</a:t>
            </a:r>
            <a:endParaRPr/>
          </a:p>
        </p:txBody>
      </p:sp>
      <p:graphicFrame>
        <p:nvGraphicFramePr>
          <p:cNvPr id="390" name="Google Shape;390;p21"/>
          <p:cNvGraphicFramePr/>
          <p:nvPr>
            <p:extLst>
              <p:ext uri="{D42A27DB-BD31-4B8C-83A1-F6EECF244321}">
                <p14:modId xmlns:p14="http://schemas.microsoft.com/office/powerpoint/2010/main" val="4118534641"/>
              </p:ext>
            </p:extLst>
          </p:nvPr>
        </p:nvGraphicFramePr>
        <p:xfrm>
          <a:off x="609600" y="1697038"/>
          <a:ext cx="10972800" cy="4546640"/>
        </p:xfrm>
        <a:graphic>
          <a:graphicData uri="http://schemas.openxmlformats.org/drawingml/2006/table">
            <a:tbl>
              <a:tblPr firstRow="1" bandRow="1">
                <a:noFill/>
                <a:tableStyleId>{64C80031-E42B-420E-A80E-2A5ADF47C0A6}</a:tableStyleId>
              </a:tblPr>
              <a:tblGrid>
                <a:gridCol w="3856525">
                  <a:extLst>
                    <a:ext uri="{9D8B030D-6E8A-4147-A177-3AD203B41FA5}">
                      <a16:colId xmlns:a16="http://schemas.microsoft.com/office/drawing/2014/main" val="20000"/>
                    </a:ext>
                  </a:extLst>
                </a:gridCol>
                <a:gridCol w="71162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600" u="none" strike="noStrike" cap="none"/>
                        <a:t>Prinzip</a:t>
                      </a:r>
                      <a:endParaRPr sz="1200"/>
                    </a:p>
                  </a:txBody>
                  <a:tcPr marL="91450" marR="91450" marT="45725" marB="45725"/>
                </a:tc>
                <a:tc>
                  <a:txBody>
                    <a:bodyPr/>
                    <a:lstStyle/>
                    <a:p>
                      <a:pPr marL="0" marR="0" lvl="0" indent="0" algn="l" rtl="0">
                        <a:spcBef>
                          <a:spcPts val="0"/>
                        </a:spcBef>
                        <a:spcAft>
                          <a:spcPts val="0"/>
                        </a:spcAft>
                        <a:buNone/>
                      </a:pPr>
                      <a:r>
                        <a:rPr lang="en-US" sz="1600"/>
                        <a:t>Erläuterung</a:t>
                      </a:r>
                      <a:endParaRPr sz="12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b="1" dirty="0"/>
                        <a:t>Service- und Kundenorientiertheit</a:t>
                      </a:r>
                      <a:endParaRPr sz="1200" dirty="0"/>
                    </a:p>
                  </a:txBody>
                  <a:tcPr marL="91450" marR="91450" marT="45725" marB="45725"/>
                </a:tc>
                <a:tc>
                  <a:txBody>
                    <a:bodyPr/>
                    <a:lstStyle/>
                    <a:p>
                      <a:pPr marL="0" marR="0" lvl="0" indent="0" algn="l" rtl="0">
                        <a:spcBef>
                          <a:spcPts val="0"/>
                        </a:spcBef>
                        <a:spcAft>
                          <a:spcPts val="0"/>
                        </a:spcAft>
                        <a:buNone/>
                      </a:pPr>
                      <a:r>
                        <a:rPr lang="en-US" sz="1600"/>
                        <a:t>IT-gestützte Lösungen, die Kunden und Anwendern zur Verfügung gestellt werden, sind als Services organisiert und werden nach klar definierten Service Levels geliefert.</a:t>
                      </a:r>
                      <a:endParaRPr sz="12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Die Services sind auf die Bedürfnisse und Erwartungen der (potenziellen) Kunden abgestimmt.  Sowohl der Service Provider als auch der Kunde sind sich der vereinbarten Service-Ziele bewusst.</a:t>
                      </a:r>
                      <a:endParaRPr sz="12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b="1"/>
                        <a:t>Prozessorientierung</a:t>
                      </a:r>
                      <a:endParaRPr sz="1200"/>
                    </a:p>
                  </a:txBody>
                  <a:tcPr marL="91450" marR="91450" marT="45725" marB="45725"/>
                </a:tc>
                <a:tc>
                  <a:txBody>
                    <a:bodyPr/>
                    <a:lstStyle/>
                    <a:p>
                      <a:pPr marL="0" marR="0" lvl="0" indent="0" algn="l" rtl="0">
                        <a:spcBef>
                          <a:spcPts val="0"/>
                        </a:spcBef>
                        <a:spcAft>
                          <a:spcPts val="0"/>
                        </a:spcAft>
                        <a:buNone/>
                      </a:pPr>
                      <a:r>
                        <a:rPr lang="en-US" sz="1600"/>
                        <a:t>Die Aktivitäten, die für die Planung, Bereitstellung, das Betreiben und Steuern von Services erforderlich sind, werden im Rahmen von gut verstandenen und effektiven Prozessen durchgeführt.</a:t>
                      </a:r>
                      <a:endParaRPr sz="16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600" b="1"/>
                        <a:t>Kontinuierliche Verbesserung</a:t>
                      </a:r>
                      <a:endParaRPr sz="1200"/>
                    </a:p>
                  </a:txBody>
                  <a:tcPr marL="91450" marR="91450" marT="45725" marB="45725"/>
                </a:tc>
                <a:tc>
                  <a:txBody>
                    <a:bodyPr/>
                    <a:lstStyle/>
                    <a:p>
                      <a:pPr marL="0" marR="0" lvl="0" indent="0" algn="l" rtl="0">
                        <a:spcBef>
                          <a:spcPts val="0"/>
                        </a:spcBef>
                        <a:spcAft>
                          <a:spcPts val="0"/>
                        </a:spcAft>
                        <a:buNone/>
                      </a:pPr>
                      <a:r>
                        <a:rPr lang="en-US" sz="1600" dirty="0"/>
                        <a:t>Das gesamte Service-Management-System folgt dem Plan-Do-Check-Act-Ansatz.</a:t>
                      </a:r>
                      <a:endParaRPr sz="1200" dirty="0"/>
                    </a:p>
                    <a:p>
                      <a:pPr marL="0" marR="0" lvl="0" indent="0" algn="l" rtl="0">
                        <a:spcBef>
                          <a:spcPts val="0"/>
                        </a:spcBef>
                        <a:spcAft>
                          <a:spcPts val="0"/>
                        </a:spcAft>
                        <a:buNone/>
                      </a:pPr>
                      <a:endParaRPr sz="1600" dirty="0"/>
                    </a:p>
                    <a:p>
                      <a:pPr marL="0" marR="0" lvl="0" indent="0" algn="l" rtl="0">
                        <a:spcBef>
                          <a:spcPts val="0"/>
                        </a:spcBef>
                        <a:spcAft>
                          <a:spcPts val="0"/>
                        </a:spcAft>
                        <a:buNone/>
                      </a:pPr>
                      <a:r>
                        <a:rPr lang="en-US" sz="1600" dirty="0"/>
                        <a:t>Alle Prozesse und Aktivitäten, die für das Management von IT-Services erforderlich sind, sowie die Services selbst werden einer Bewertung unterzogen, um Verbesserungsmöglichkeiten zu ermitteln und geeignete Folgemaßnahmen zu ergreifen.</a:t>
                      </a:r>
                      <a:endParaRPr sz="1200" dirty="0"/>
                    </a:p>
                  </a:txBody>
                  <a:tcPr marL="91450" marR="91450" marT="45725" marB="45725"/>
                </a:tc>
                <a:extLst>
                  <a:ext uri="{0D108BD9-81ED-4DB2-BD59-A6C34878D82A}">
                    <a16:rowId xmlns:a16="http://schemas.microsoft.com/office/drawing/2014/main" val="10003"/>
                  </a:ext>
                </a:extLst>
              </a:tr>
            </a:tbl>
          </a:graphicData>
        </a:graphic>
      </p:graphicFrame>
      <p:sp>
        <p:nvSpPr>
          <p:cNvPr id="391" name="Google Shape;391;p2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FitSM-Prinzipien</a:t>
            </a:r>
            <a:endParaRPr/>
          </a:p>
        </p:txBody>
      </p:sp>
      <p:graphicFrame>
        <p:nvGraphicFramePr>
          <p:cNvPr id="398" name="Google Shape;398;p22"/>
          <p:cNvGraphicFramePr/>
          <p:nvPr>
            <p:extLst>
              <p:ext uri="{D42A27DB-BD31-4B8C-83A1-F6EECF244321}">
                <p14:modId xmlns:p14="http://schemas.microsoft.com/office/powerpoint/2010/main" val="2269290581"/>
              </p:ext>
            </p:extLst>
          </p:nvPr>
        </p:nvGraphicFramePr>
        <p:xfrm>
          <a:off x="609600" y="1697038"/>
          <a:ext cx="10972800" cy="2062530"/>
        </p:xfrm>
        <a:graphic>
          <a:graphicData uri="http://schemas.openxmlformats.org/drawingml/2006/table">
            <a:tbl>
              <a:tblPr firstRow="1" bandRow="1">
                <a:noFill/>
                <a:tableStyleId>{64C80031-E42B-420E-A80E-2A5ADF47C0A6}</a:tableStyleId>
              </a:tblPr>
              <a:tblGrid>
                <a:gridCol w="3856525">
                  <a:extLst>
                    <a:ext uri="{9D8B030D-6E8A-4147-A177-3AD203B41FA5}">
                      <a16:colId xmlns:a16="http://schemas.microsoft.com/office/drawing/2014/main" val="20000"/>
                    </a:ext>
                  </a:extLst>
                </a:gridCol>
                <a:gridCol w="71162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600"/>
                        <a:t>Prinzip</a:t>
                      </a:r>
                      <a:endParaRPr sz="1200"/>
                    </a:p>
                  </a:txBody>
                  <a:tcPr marL="91450" marR="91450" marT="45725" marB="45725"/>
                </a:tc>
                <a:tc>
                  <a:txBody>
                    <a:bodyPr/>
                    <a:lstStyle/>
                    <a:p>
                      <a:pPr marL="0" marR="0" lvl="0" indent="0" algn="l" rtl="0">
                        <a:spcBef>
                          <a:spcPts val="0"/>
                        </a:spcBef>
                        <a:spcAft>
                          <a:spcPts val="0"/>
                        </a:spcAft>
                        <a:buNone/>
                      </a:pPr>
                      <a:r>
                        <a:rPr lang="en-US" sz="1600"/>
                        <a:t>Erläuterung</a:t>
                      </a:r>
                      <a:endParaRPr sz="12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Praktikabilität</a:t>
                      </a:r>
                      <a:endParaRPr sz="1600" b="1" dirty="0"/>
                    </a:p>
                  </a:txBody>
                  <a:tcPr marL="91450" marR="91450" marT="45725" marB="45725"/>
                </a:tc>
                <a:tc>
                  <a:txBody>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Anwendung einfacher, bewährter Anleitungen, anstatt sich in theoretischen Best Practices zu ertränken</a:t>
                      </a:r>
                      <a:endParaRPr sz="16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Konsistenz</a:t>
                      </a:r>
                      <a:endParaRPr sz="1600" b="1"/>
                    </a:p>
                  </a:txBody>
                  <a:tcPr marL="91450" marR="91450" marT="45725" marB="45725"/>
                </a:tc>
                <a:tc>
                  <a:txBody>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Wiederholbare Leistung vor detaillierter Dokumentation</a:t>
                      </a:r>
                      <a:endParaRPr sz="16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Hinlänglichkeit</a:t>
                      </a:r>
                      <a:endParaRPr sz="1600" b="1"/>
                    </a:p>
                  </a:txBody>
                  <a:tcPr marL="91450" marR="91450" marT="45725" marB="45725"/>
                </a:tc>
                <a:tc>
                  <a:txBody>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Gut genug und über der Suche nach der perfekten Lösung</a:t>
                      </a:r>
                      <a:endParaRPr sz="16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Erweiterungsfähigkeit</a:t>
                      </a:r>
                      <a:endParaRPr sz="1600" b="1"/>
                    </a:p>
                  </a:txBody>
                  <a:tcPr marL="91450" marR="91450" marT="45725" marB="45725"/>
                </a:tc>
                <a:tc>
                  <a:txBody>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Viele Wissensquellen nutzen, anstatt in einem ummauerten Garten zu leben</a:t>
                      </a:r>
                      <a:endParaRPr sz="1600" dirty="0"/>
                    </a:p>
                  </a:txBody>
                  <a:tcPr marL="91450" marR="91450" marT="45725" marB="45725"/>
                </a:tc>
                <a:extLst>
                  <a:ext uri="{0D108BD9-81ED-4DB2-BD59-A6C34878D82A}">
                    <a16:rowId xmlns:a16="http://schemas.microsoft.com/office/drawing/2014/main" val="10004"/>
                  </a:ext>
                </a:extLst>
              </a:tr>
            </a:tbl>
          </a:graphicData>
        </a:graphic>
      </p:graphicFrame>
      <p:sp>
        <p:nvSpPr>
          <p:cNvPr id="399" name="Google Shape;399;p2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FitSM-Teile</a:t>
            </a:r>
            <a:endParaRPr/>
          </a:p>
        </p:txBody>
      </p:sp>
      <p:sp>
        <p:nvSpPr>
          <p:cNvPr id="406" name="Google Shape;406;p2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407" name="Google Shape;407;p23"/>
          <p:cNvSpPr txBox="1"/>
          <p:nvPr/>
        </p:nvSpPr>
        <p:spPr>
          <a:xfrm rot="5400000">
            <a:off x="10177593" y="2617456"/>
            <a:ext cx="1520687"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Arial"/>
                <a:ea typeface="Arial"/>
                <a:cs typeface="Arial"/>
                <a:sym typeface="Arial"/>
              </a:rPr>
              <a:t>Schwerpunkt dieser Schulung</a:t>
            </a:r>
            <a:endParaRPr sz="1100"/>
          </a:p>
        </p:txBody>
      </p:sp>
      <p:grpSp>
        <p:nvGrpSpPr>
          <p:cNvPr id="408" name="Google Shape;408;p23"/>
          <p:cNvGrpSpPr/>
          <p:nvPr/>
        </p:nvGrpSpPr>
        <p:grpSpPr>
          <a:xfrm>
            <a:off x="1357745" y="1741823"/>
            <a:ext cx="8616447" cy="5053823"/>
            <a:chOff x="692908" y="308930"/>
            <a:chExt cx="7359280" cy="6064102"/>
          </a:xfrm>
        </p:grpSpPr>
        <p:sp>
          <p:nvSpPr>
            <p:cNvPr id="409" name="Google Shape;409;p23"/>
            <p:cNvSpPr/>
            <p:nvPr/>
          </p:nvSpPr>
          <p:spPr>
            <a:xfrm>
              <a:off x="692908" y="308930"/>
              <a:ext cx="7359280" cy="359276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410" name="Google Shape;410;p23"/>
            <p:cNvSpPr/>
            <p:nvPr/>
          </p:nvSpPr>
          <p:spPr>
            <a:xfrm>
              <a:off x="710688" y="4004670"/>
              <a:ext cx="7341499" cy="2368362"/>
            </a:xfrm>
            <a:prstGeom prst="upArrowCallout">
              <a:avLst>
                <a:gd name="adj1" fmla="val 30626"/>
                <a:gd name="adj2" fmla="val 25000"/>
                <a:gd name="adj3" fmla="val 18308"/>
                <a:gd name="adj4" fmla="val 76340"/>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411" name="Google Shape;411;p23"/>
            <p:cNvSpPr/>
            <p:nvPr/>
          </p:nvSpPr>
          <p:spPr>
            <a:xfrm>
              <a:off x="2981788" y="1781196"/>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dirty="0">
                  <a:solidFill>
                    <a:srgbClr val="FFFFFF"/>
                  </a:solidFill>
                  <a:latin typeface="Helvetica Neue"/>
                  <a:ea typeface="Helvetica Neue"/>
                  <a:cs typeface="Helvetica Neue"/>
                  <a:sym typeface="Helvetica Neue"/>
                </a:rPr>
                <a:t>FitSM-1</a:t>
              </a:r>
              <a:endParaRPr sz="1100" dirty="0"/>
            </a:p>
            <a:p>
              <a:pPr marL="0" marR="0" lvl="0" indent="0" algn="ctr" rtl="0">
                <a:spcBef>
                  <a:spcPts val="0"/>
                </a:spcBef>
                <a:spcAft>
                  <a:spcPts val="0"/>
                </a:spcAft>
                <a:buNone/>
              </a:pPr>
              <a:r>
                <a:rPr lang="en-US" sz="1100" dirty="0">
                  <a:solidFill>
                    <a:srgbClr val="FFFFFF"/>
                  </a:solidFill>
                  <a:latin typeface="Helvetica Neue"/>
                  <a:ea typeface="Helvetica Neue"/>
                  <a:cs typeface="Helvetica Neue"/>
                  <a:sym typeface="Helvetica Neue"/>
                </a:rPr>
                <a:t>Anforderungen</a:t>
              </a:r>
              <a:endParaRPr sz="1100" dirty="0"/>
            </a:p>
          </p:txBody>
        </p:sp>
        <p:sp>
          <p:nvSpPr>
            <p:cNvPr id="412" name="Google Shape;412;p23"/>
            <p:cNvSpPr/>
            <p:nvPr/>
          </p:nvSpPr>
          <p:spPr>
            <a:xfrm>
              <a:off x="1163640" y="2951060"/>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dirty="0">
                  <a:solidFill>
                    <a:srgbClr val="FFFFFF"/>
                  </a:solidFill>
                  <a:latin typeface="Helvetica Neue"/>
                  <a:ea typeface="Helvetica Neue"/>
                  <a:cs typeface="Helvetica Neue"/>
                  <a:sym typeface="Helvetica Neue"/>
                </a:rPr>
                <a:t>FitSM-2</a:t>
              </a:r>
              <a:endParaRPr sz="1100" dirty="0"/>
            </a:p>
            <a:p>
              <a:pPr marL="0" marR="0" lvl="0" indent="0" algn="ctr" rtl="0">
                <a:spcBef>
                  <a:spcPts val="0"/>
                </a:spcBef>
                <a:spcAft>
                  <a:spcPts val="0"/>
                </a:spcAft>
                <a:buNone/>
              </a:pPr>
              <a:r>
                <a:rPr lang="en-US" sz="1100" dirty="0">
                  <a:solidFill>
                    <a:srgbClr val="FFFFFF"/>
                  </a:solidFill>
                  <a:latin typeface="Helvetica Neue"/>
                  <a:ea typeface="Helvetica Neue"/>
                  <a:cs typeface="Helvetica Neue"/>
                  <a:sym typeface="Helvetica Neue"/>
                </a:rPr>
                <a:t>Aktivitäten und Umsetzung der Prozesse</a:t>
              </a:r>
              <a:endParaRPr sz="1100" dirty="0"/>
            </a:p>
          </p:txBody>
        </p:sp>
        <p:sp>
          <p:nvSpPr>
            <p:cNvPr id="413" name="Google Shape;413;p23"/>
            <p:cNvSpPr/>
            <p:nvPr/>
          </p:nvSpPr>
          <p:spPr>
            <a:xfrm>
              <a:off x="4808395" y="2951060"/>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rgbClr val="FFFFFF"/>
                  </a:solidFill>
                  <a:latin typeface="Helvetica Neue"/>
                  <a:ea typeface="Helvetica Neue"/>
                  <a:cs typeface="Helvetica Neue"/>
                  <a:sym typeface="Helvetica Neue"/>
                </a:rPr>
                <a:t>FitSM-3</a:t>
              </a:r>
              <a:endParaRPr sz="1100"/>
            </a:p>
            <a:p>
              <a:pPr marL="0" marR="0" lvl="0" indent="0" algn="ctr" rtl="0">
                <a:spcBef>
                  <a:spcPts val="0"/>
                </a:spcBef>
                <a:spcAft>
                  <a:spcPts val="0"/>
                </a:spcAft>
                <a:buNone/>
              </a:pPr>
              <a:r>
                <a:rPr lang="en-US" sz="1100">
                  <a:solidFill>
                    <a:srgbClr val="FFFFFF"/>
                  </a:solidFill>
                  <a:latin typeface="Helvetica Neue"/>
                  <a:ea typeface="Helvetica Neue"/>
                  <a:cs typeface="Helvetica Neue"/>
                  <a:sym typeface="Helvetica Neue"/>
                </a:rPr>
                <a:t>Rollenmodell</a:t>
              </a:r>
              <a:endParaRPr sz="1100"/>
            </a:p>
          </p:txBody>
        </p:sp>
        <p:sp>
          <p:nvSpPr>
            <p:cNvPr id="414" name="Google Shape;414;p23"/>
            <p:cNvSpPr/>
            <p:nvPr/>
          </p:nvSpPr>
          <p:spPr>
            <a:xfrm>
              <a:off x="3341790" y="5052165"/>
              <a:ext cx="2160000" cy="1080000"/>
            </a:xfrm>
            <a:prstGeom prst="rect">
              <a:avLst/>
            </a:prstGeom>
            <a:solidFill>
              <a:srgbClr val="105AA8"/>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1" dirty="0">
                  <a:solidFill>
                    <a:srgbClr val="FFFFFF"/>
                  </a:solidFill>
                  <a:latin typeface="Helvetica Neue"/>
                  <a:ea typeface="Helvetica Neue"/>
                  <a:cs typeface="Helvetica Neue"/>
                  <a:sym typeface="Helvetica Neue"/>
                </a:rPr>
                <a:t>FitSM-5</a:t>
              </a:r>
              <a:endParaRPr sz="1100" dirty="0"/>
            </a:p>
            <a:p>
              <a:pPr marL="0" marR="0" lvl="0" indent="0" algn="ctr" rtl="0">
                <a:spcBef>
                  <a:spcPts val="0"/>
                </a:spcBef>
                <a:spcAft>
                  <a:spcPts val="0"/>
                </a:spcAft>
                <a:buNone/>
              </a:pPr>
              <a:r>
                <a:rPr lang="en-US" sz="1100" dirty="0">
                  <a:solidFill>
                    <a:srgbClr val="FFFFFF"/>
                  </a:solidFill>
                  <a:latin typeface="Helvetica Neue"/>
                  <a:ea typeface="Helvetica Neue"/>
                  <a:cs typeface="Helvetica Neue"/>
                  <a:sym typeface="Helvetica Neue"/>
                </a:rPr>
                <a:t>Leitfäden zum Umsetzen</a:t>
              </a:r>
              <a:endParaRPr sz="1100" dirty="0"/>
            </a:p>
          </p:txBody>
        </p:sp>
        <p:cxnSp>
          <p:nvCxnSpPr>
            <p:cNvPr id="415" name="Google Shape;415;p23"/>
            <p:cNvCxnSpPr>
              <a:stCxn id="412" idx="0"/>
              <a:endCxn id="411" idx="2"/>
            </p:cNvCxnSpPr>
            <p:nvPr/>
          </p:nvCxnSpPr>
          <p:spPr>
            <a:xfrm rot="-5400000">
              <a:off x="3287640" y="1817060"/>
              <a:ext cx="450000" cy="1818000"/>
            </a:xfrm>
            <a:prstGeom prst="bentConnector3">
              <a:avLst>
                <a:gd name="adj1" fmla="val 49985"/>
              </a:avLst>
            </a:prstGeom>
            <a:noFill/>
            <a:ln w="12700" cap="flat" cmpd="sng">
              <a:solidFill>
                <a:schemeClr val="dk1"/>
              </a:solidFill>
              <a:prstDash val="solid"/>
              <a:round/>
              <a:headEnd type="none" w="sm" len="sm"/>
              <a:tailEnd type="stealth" w="med" len="med"/>
            </a:ln>
          </p:spPr>
        </p:cxnSp>
        <p:sp>
          <p:nvSpPr>
            <p:cNvPr id="416" name="Google Shape;416;p23"/>
            <p:cNvSpPr/>
            <p:nvPr/>
          </p:nvSpPr>
          <p:spPr>
            <a:xfrm>
              <a:off x="2981789" y="611331"/>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rgbClr val="FFFFFF"/>
                  </a:solidFill>
                  <a:latin typeface="Helvetica Neue"/>
                  <a:ea typeface="Helvetica Neue"/>
                  <a:cs typeface="Helvetica Neue"/>
                  <a:sym typeface="Helvetica Neue"/>
                </a:rPr>
                <a:t>FitSM-0</a:t>
              </a:r>
              <a:endParaRPr sz="1100"/>
            </a:p>
            <a:p>
              <a:pPr marL="0" marR="0" lvl="0" indent="0" algn="ctr" rtl="0">
                <a:spcBef>
                  <a:spcPts val="0"/>
                </a:spcBef>
                <a:spcAft>
                  <a:spcPts val="0"/>
                </a:spcAft>
                <a:buNone/>
              </a:pPr>
              <a:r>
                <a:rPr lang="en-US" sz="1100">
                  <a:solidFill>
                    <a:srgbClr val="FFFFFF"/>
                  </a:solidFill>
                  <a:latin typeface="Helvetica Neue"/>
                  <a:ea typeface="Helvetica Neue"/>
                  <a:cs typeface="Helvetica Neue"/>
                  <a:sym typeface="Helvetica Neue"/>
                </a:rPr>
                <a:t>Überblick und Begriffe</a:t>
              </a:r>
              <a:endParaRPr sz="1100"/>
            </a:p>
          </p:txBody>
        </p:sp>
        <p:sp>
          <p:nvSpPr>
            <p:cNvPr id="417" name="Google Shape;417;p23"/>
            <p:cNvSpPr/>
            <p:nvPr/>
          </p:nvSpPr>
          <p:spPr>
            <a:xfrm>
              <a:off x="855591" y="5026599"/>
              <a:ext cx="2160000" cy="1101249"/>
            </a:xfrm>
            <a:prstGeom prst="rect">
              <a:avLst/>
            </a:prstGeom>
            <a:solidFill>
              <a:srgbClr val="105AA8"/>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1" dirty="0">
                  <a:solidFill>
                    <a:srgbClr val="FFFFFF"/>
                  </a:solidFill>
                  <a:latin typeface="Helvetica Neue"/>
                  <a:ea typeface="Helvetica Neue"/>
                  <a:cs typeface="Helvetica Neue"/>
                  <a:sym typeface="Helvetica Neue"/>
                </a:rPr>
                <a:t>FitSM-4</a:t>
              </a:r>
              <a:endParaRPr sz="1100" dirty="0"/>
            </a:p>
            <a:p>
              <a:pPr marL="0" marR="0" lvl="0" indent="0" algn="ctr" rtl="0">
                <a:spcBef>
                  <a:spcPts val="0"/>
                </a:spcBef>
                <a:spcAft>
                  <a:spcPts val="0"/>
                </a:spcAft>
                <a:buNone/>
              </a:pPr>
              <a:r>
                <a:rPr lang="en-US" sz="1100" dirty="0">
                  <a:solidFill>
                    <a:srgbClr val="FFFFFF"/>
                  </a:solidFill>
                  <a:latin typeface="Helvetica Neue"/>
                  <a:ea typeface="Helvetica Neue"/>
                  <a:cs typeface="Helvetica Neue"/>
                  <a:sym typeface="Helvetica Neue"/>
                </a:rPr>
                <a:t>Vorlagen und Muster</a:t>
              </a:r>
              <a:endParaRPr sz="1100" dirty="0"/>
            </a:p>
          </p:txBody>
        </p:sp>
        <p:sp>
          <p:nvSpPr>
            <p:cNvPr id="418" name="Google Shape;418;p23"/>
            <p:cNvSpPr/>
            <p:nvPr/>
          </p:nvSpPr>
          <p:spPr>
            <a:xfrm>
              <a:off x="5777599" y="5052165"/>
              <a:ext cx="2160000" cy="1080000"/>
            </a:xfrm>
            <a:prstGeom prst="rect">
              <a:avLst/>
            </a:prstGeom>
            <a:solidFill>
              <a:srgbClr val="105AA8"/>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1" dirty="0">
                  <a:solidFill>
                    <a:srgbClr val="FFFFFF"/>
                  </a:solidFill>
                  <a:latin typeface="Helvetica Neue"/>
                  <a:ea typeface="Helvetica Neue"/>
                  <a:cs typeface="Helvetica Neue"/>
                  <a:sym typeface="Helvetica Neue"/>
                </a:rPr>
                <a:t>FitSM-6</a:t>
              </a:r>
              <a:endParaRPr sz="1100" dirty="0"/>
            </a:p>
            <a:p>
              <a:pPr marL="0" marR="0" lvl="0" indent="0" algn="ctr" rtl="0">
                <a:spcBef>
                  <a:spcPts val="0"/>
                </a:spcBef>
                <a:spcAft>
                  <a:spcPts val="0"/>
                </a:spcAft>
                <a:buNone/>
              </a:pPr>
              <a:r>
                <a:rPr lang="en-US" sz="1100" dirty="0">
                  <a:solidFill>
                    <a:srgbClr val="FFFFFF"/>
                  </a:solidFill>
                  <a:latin typeface="Helvetica Neue"/>
                  <a:ea typeface="Helvetica Neue"/>
                  <a:cs typeface="Helvetica Neue"/>
                  <a:sym typeface="Helvetica Neue"/>
                </a:rPr>
                <a:t>Schema zur Beurteilung des Reife- und Fähigkeitsgrades</a:t>
              </a:r>
              <a:endParaRPr sz="1100" dirty="0"/>
            </a:p>
          </p:txBody>
        </p:sp>
        <p:cxnSp>
          <p:nvCxnSpPr>
            <p:cNvPr id="419" name="Google Shape;419;p23"/>
            <p:cNvCxnSpPr>
              <a:stCxn id="416" idx="2"/>
            </p:cNvCxnSpPr>
            <p:nvPr/>
          </p:nvCxnSpPr>
          <p:spPr>
            <a:xfrm rot="-5400000" flipH="1">
              <a:off x="4197089" y="1556031"/>
              <a:ext cx="450000" cy="600"/>
            </a:xfrm>
            <a:prstGeom prst="bentConnector3">
              <a:avLst>
                <a:gd name="adj1" fmla="val 50000"/>
              </a:avLst>
            </a:prstGeom>
            <a:noFill/>
            <a:ln w="12700" cap="flat" cmpd="sng">
              <a:solidFill>
                <a:schemeClr val="dk1"/>
              </a:solidFill>
              <a:prstDash val="solid"/>
              <a:round/>
              <a:headEnd type="none" w="sm" len="sm"/>
              <a:tailEnd type="stealth" w="med" len="med"/>
            </a:ln>
          </p:spPr>
        </p:cxnSp>
        <p:sp>
          <p:nvSpPr>
            <p:cNvPr id="420" name="Google Shape;420;p23"/>
            <p:cNvSpPr txBox="1"/>
            <p:nvPr/>
          </p:nvSpPr>
          <p:spPr>
            <a:xfrm>
              <a:off x="710688" y="4591297"/>
              <a:ext cx="2193300" cy="332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1" dirty="0">
                  <a:solidFill>
                    <a:srgbClr val="12447E"/>
                  </a:solidFill>
                  <a:latin typeface="Helvetica Neue"/>
                  <a:ea typeface="Helvetica Neue"/>
                  <a:cs typeface="Helvetica Neue"/>
                  <a:sym typeface="Helvetica Neue"/>
                </a:rPr>
                <a:t>Hilfsmittel zum Umsetzen</a:t>
              </a:r>
              <a:endParaRPr sz="1100" dirty="0"/>
            </a:p>
          </p:txBody>
        </p:sp>
        <p:sp>
          <p:nvSpPr>
            <p:cNvPr id="421" name="Google Shape;421;p23"/>
            <p:cNvSpPr txBox="1"/>
            <p:nvPr/>
          </p:nvSpPr>
          <p:spPr>
            <a:xfrm>
              <a:off x="710688" y="327205"/>
              <a:ext cx="1586700" cy="332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1">
                  <a:solidFill>
                    <a:srgbClr val="12447E"/>
                  </a:solidFill>
                  <a:latin typeface="Helvetica Neue"/>
                  <a:ea typeface="Helvetica Neue"/>
                  <a:cs typeface="Helvetica Neue"/>
                  <a:sym typeface="Helvetica Neue"/>
                </a:rPr>
                <a:t>Kernstandard</a:t>
              </a:r>
              <a:endParaRPr sz="1100"/>
            </a:p>
          </p:txBody>
        </p:sp>
      </p:grpSp>
      <p:sp>
        <p:nvSpPr>
          <p:cNvPr id="422" name="Google Shape;422;p23"/>
          <p:cNvSpPr/>
          <p:nvPr/>
        </p:nvSpPr>
        <p:spPr>
          <a:xfrm>
            <a:off x="10087142" y="2105421"/>
            <a:ext cx="461968" cy="1493736"/>
          </a:xfrm>
          <a:prstGeom prst="rightBrace">
            <a:avLst>
              <a:gd name="adj1" fmla="val 33302"/>
              <a:gd name="adj2" fmla="val 51224"/>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dk1"/>
              </a:solidFill>
              <a:latin typeface="Calibri"/>
              <a:ea typeface="Calibri"/>
              <a:cs typeface="Calibri"/>
              <a:sym typeface="Calibri"/>
            </a:endParaRPr>
          </a:p>
        </p:txBody>
      </p:sp>
      <p:pic>
        <p:nvPicPr>
          <p:cNvPr id="423" name="Google Shape;423;p23"/>
          <p:cNvPicPr preferRelativeResize="0"/>
          <p:nvPr/>
        </p:nvPicPr>
        <p:blipFill rotWithShape="1">
          <a:blip r:embed="rId3">
            <a:alphaModFix/>
          </a:blip>
          <a:srcRect/>
          <a:stretch/>
        </p:blipFill>
        <p:spPr>
          <a:xfrm>
            <a:off x="7066121" y="2351487"/>
            <a:ext cx="1131829" cy="396000"/>
          </a:xfrm>
          <a:prstGeom prst="rect">
            <a:avLst/>
          </a:prstGeom>
          <a:noFill/>
          <a:ln>
            <a:noFill/>
          </a:ln>
        </p:spPr>
      </p:pic>
      <p:pic>
        <p:nvPicPr>
          <p:cNvPr id="424" name="Google Shape;424;p23"/>
          <p:cNvPicPr preferRelativeResize="0"/>
          <p:nvPr/>
        </p:nvPicPr>
        <p:blipFill rotWithShape="1">
          <a:blip r:embed="rId3">
            <a:alphaModFix/>
          </a:blip>
          <a:srcRect/>
          <a:stretch/>
        </p:blipFill>
        <p:spPr>
          <a:xfrm>
            <a:off x="8680176" y="4220185"/>
            <a:ext cx="1131829" cy="396000"/>
          </a:xfrm>
          <a:prstGeom prst="rect">
            <a:avLst/>
          </a:prstGeom>
          <a:noFill/>
          <a:ln>
            <a:noFill/>
          </a:ln>
        </p:spPr>
      </p:pic>
      <p:pic>
        <p:nvPicPr>
          <p:cNvPr id="425" name="Google Shape;425;p23"/>
          <p:cNvPicPr preferRelativeResize="0"/>
          <p:nvPr/>
        </p:nvPicPr>
        <p:blipFill rotWithShape="1">
          <a:blip r:embed="rId3">
            <a:alphaModFix/>
          </a:blip>
          <a:srcRect/>
          <a:stretch/>
        </p:blipFill>
        <p:spPr>
          <a:xfrm>
            <a:off x="4924673" y="4210242"/>
            <a:ext cx="1131829" cy="396000"/>
          </a:xfrm>
          <a:prstGeom prst="rect">
            <a:avLst/>
          </a:prstGeom>
          <a:noFill/>
          <a:ln>
            <a:noFill/>
          </a:ln>
        </p:spPr>
      </p:pic>
      <p:pic>
        <p:nvPicPr>
          <p:cNvPr id="426" name="Google Shape;426;p23"/>
          <p:cNvPicPr preferRelativeResize="0"/>
          <p:nvPr/>
        </p:nvPicPr>
        <p:blipFill rotWithShape="1">
          <a:blip r:embed="rId3">
            <a:alphaModFix/>
          </a:blip>
          <a:srcRect/>
          <a:stretch/>
        </p:blipFill>
        <p:spPr>
          <a:xfrm>
            <a:off x="3028967" y="6363123"/>
            <a:ext cx="1131829" cy="396000"/>
          </a:xfrm>
          <a:prstGeom prst="rect">
            <a:avLst/>
          </a:prstGeom>
          <a:noFill/>
          <a:ln>
            <a:noFill/>
          </a:ln>
        </p:spPr>
      </p:pic>
      <p:pic>
        <p:nvPicPr>
          <p:cNvPr id="427" name="Google Shape;427;p23"/>
          <p:cNvPicPr preferRelativeResize="0"/>
          <p:nvPr/>
        </p:nvPicPr>
        <p:blipFill rotWithShape="1">
          <a:blip r:embed="rId3">
            <a:alphaModFix/>
          </a:blip>
          <a:srcRect/>
          <a:stretch/>
        </p:blipFill>
        <p:spPr>
          <a:xfrm>
            <a:off x="5991795" y="6342549"/>
            <a:ext cx="1131829" cy="396000"/>
          </a:xfrm>
          <a:prstGeom prst="rect">
            <a:avLst/>
          </a:prstGeom>
          <a:noFill/>
          <a:ln>
            <a:noFill/>
          </a:ln>
        </p:spPr>
      </p:pic>
      <p:pic>
        <p:nvPicPr>
          <p:cNvPr id="428" name="Google Shape;428;p23"/>
          <p:cNvPicPr preferRelativeResize="0"/>
          <p:nvPr/>
        </p:nvPicPr>
        <p:blipFill rotWithShape="1">
          <a:blip r:embed="rId3">
            <a:alphaModFix/>
          </a:blip>
          <a:srcRect/>
          <a:stretch/>
        </p:blipFill>
        <p:spPr>
          <a:xfrm>
            <a:off x="7066122" y="3223917"/>
            <a:ext cx="1131829" cy="396000"/>
          </a:xfrm>
          <a:prstGeom prst="rect">
            <a:avLst/>
          </a:prstGeom>
          <a:noFill/>
          <a:ln>
            <a:noFill/>
          </a:ln>
        </p:spPr>
      </p:pic>
      <p:pic>
        <p:nvPicPr>
          <p:cNvPr id="429" name="Google Shape;429;p23"/>
          <p:cNvPicPr preferRelativeResize="0"/>
          <p:nvPr/>
        </p:nvPicPr>
        <p:blipFill rotWithShape="1">
          <a:blip r:embed="rId3">
            <a:alphaModFix/>
          </a:blip>
          <a:srcRect/>
          <a:stretch/>
        </p:blipFill>
        <p:spPr>
          <a:xfrm>
            <a:off x="8775280" y="6331737"/>
            <a:ext cx="1131829" cy="396000"/>
          </a:xfrm>
          <a:prstGeom prst="rect">
            <a:avLst/>
          </a:prstGeom>
          <a:noFill/>
          <a:ln>
            <a:noFill/>
          </a:ln>
        </p:spPr>
      </p:pic>
      <p:cxnSp>
        <p:nvCxnSpPr>
          <p:cNvPr id="430" name="Google Shape;430;p23"/>
          <p:cNvCxnSpPr>
            <a:stCxn id="413" idx="0"/>
            <a:endCxn id="411" idx="2"/>
          </p:cNvCxnSpPr>
          <p:nvPr/>
        </p:nvCxnSpPr>
        <p:spPr>
          <a:xfrm rot="16200000" flipV="1">
            <a:off x="6605484" y="2686995"/>
            <a:ext cx="374916" cy="2138641"/>
          </a:xfrm>
          <a:prstGeom prst="bentConnector3">
            <a:avLst>
              <a:gd name="adj1" fmla="val 50000"/>
            </a:avLst>
          </a:prstGeom>
          <a:noFill/>
          <a:ln w="12700" cap="flat" cmpd="sng">
            <a:solidFill>
              <a:schemeClr val="dk1"/>
            </a:solidFill>
            <a:prstDash val="solid"/>
            <a:round/>
            <a:headEnd type="none" w="sm" len="sm"/>
            <a:tailEnd type="stealth"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FitSM-Prozessmodell</a:t>
            </a:r>
            <a:endParaRPr/>
          </a:p>
        </p:txBody>
      </p:sp>
      <p:sp>
        <p:nvSpPr>
          <p:cNvPr id="437" name="Google Shape;437;p2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438" name="Google Shape;438;p24"/>
          <p:cNvSpPr/>
          <p:nvPr/>
        </p:nvSpPr>
        <p:spPr>
          <a:xfrm>
            <a:off x="2097025" y="1665512"/>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Service-Portfolio-Management (SPM)</a:t>
            </a:r>
            <a:endParaRPr/>
          </a:p>
        </p:txBody>
      </p:sp>
      <p:sp>
        <p:nvSpPr>
          <p:cNvPr id="439" name="Google Shape;439;p24"/>
          <p:cNvSpPr/>
          <p:nvPr/>
        </p:nvSpPr>
        <p:spPr>
          <a:xfrm>
            <a:off x="2097025" y="2039613"/>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Service-Level-Management (SLM)</a:t>
            </a:r>
            <a:endParaRPr/>
          </a:p>
        </p:txBody>
      </p:sp>
      <p:sp>
        <p:nvSpPr>
          <p:cNvPr id="440" name="Google Shape;440;p24"/>
          <p:cNvSpPr/>
          <p:nvPr/>
        </p:nvSpPr>
        <p:spPr>
          <a:xfrm>
            <a:off x="2097025" y="2427540"/>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Service-Reporting (SRM)</a:t>
            </a:r>
            <a:endParaRPr dirty="0"/>
          </a:p>
        </p:txBody>
      </p:sp>
      <p:sp>
        <p:nvSpPr>
          <p:cNvPr id="441" name="Google Shape;441;p24"/>
          <p:cNvSpPr/>
          <p:nvPr/>
        </p:nvSpPr>
        <p:spPr>
          <a:xfrm>
            <a:off x="2097025" y="3203394"/>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Capacity Management (CAPM)</a:t>
            </a:r>
            <a:endParaRPr dirty="0"/>
          </a:p>
        </p:txBody>
      </p:sp>
      <p:sp>
        <p:nvSpPr>
          <p:cNvPr id="442" name="Google Shape;442;p24"/>
          <p:cNvSpPr/>
          <p:nvPr/>
        </p:nvSpPr>
        <p:spPr>
          <a:xfrm>
            <a:off x="2097025" y="3577495"/>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Information Security Management (ISM)</a:t>
            </a:r>
            <a:endParaRPr/>
          </a:p>
        </p:txBody>
      </p:sp>
      <p:sp>
        <p:nvSpPr>
          <p:cNvPr id="443" name="Google Shape;443;p24"/>
          <p:cNvSpPr/>
          <p:nvPr/>
        </p:nvSpPr>
        <p:spPr>
          <a:xfrm>
            <a:off x="2097025" y="3951596"/>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Customer Relationship Management (CRM)</a:t>
            </a:r>
            <a:endParaRPr/>
          </a:p>
        </p:txBody>
      </p:sp>
      <p:sp>
        <p:nvSpPr>
          <p:cNvPr id="444" name="Google Shape;444;p24"/>
          <p:cNvSpPr/>
          <p:nvPr/>
        </p:nvSpPr>
        <p:spPr>
          <a:xfrm>
            <a:off x="2097025" y="4325697"/>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Supplier Relationship Management (SUPPM)</a:t>
            </a:r>
            <a:endParaRPr dirty="0"/>
          </a:p>
        </p:txBody>
      </p:sp>
      <p:sp>
        <p:nvSpPr>
          <p:cNvPr id="445" name="Google Shape;445;p24"/>
          <p:cNvSpPr/>
          <p:nvPr/>
        </p:nvSpPr>
        <p:spPr>
          <a:xfrm>
            <a:off x="2097025" y="4699798"/>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Incident- und Service-Request-Management (ISRM)</a:t>
            </a:r>
            <a:endParaRPr/>
          </a:p>
        </p:txBody>
      </p:sp>
      <p:sp>
        <p:nvSpPr>
          <p:cNvPr id="446" name="Google Shape;446;p24"/>
          <p:cNvSpPr/>
          <p:nvPr/>
        </p:nvSpPr>
        <p:spPr>
          <a:xfrm>
            <a:off x="2097025" y="5076920"/>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Problem Management (PM)</a:t>
            </a:r>
            <a:endParaRPr/>
          </a:p>
        </p:txBody>
      </p:sp>
      <p:sp>
        <p:nvSpPr>
          <p:cNvPr id="447" name="Google Shape;447;p24"/>
          <p:cNvSpPr/>
          <p:nvPr/>
        </p:nvSpPr>
        <p:spPr>
          <a:xfrm>
            <a:off x="2097025" y="5451021"/>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Configuration Management (CONFM)</a:t>
            </a:r>
            <a:endParaRPr/>
          </a:p>
        </p:txBody>
      </p:sp>
      <p:sp>
        <p:nvSpPr>
          <p:cNvPr id="448" name="Google Shape;448;p24"/>
          <p:cNvSpPr/>
          <p:nvPr/>
        </p:nvSpPr>
        <p:spPr>
          <a:xfrm>
            <a:off x="2097025" y="5818408"/>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Change Management (CHM)</a:t>
            </a:r>
            <a:endParaRPr/>
          </a:p>
        </p:txBody>
      </p:sp>
      <p:sp>
        <p:nvSpPr>
          <p:cNvPr id="449" name="Google Shape;449;p24"/>
          <p:cNvSpPr/>
          <p:nvPr/>
        </p:nvSpPr>
        <p:spPr>
          <a:xfrm>
            <a:off x="2097025" y="6192509"/>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Release und Deployment Management (RDM)</a:t>
            </a:r>
            <a:endParaRPr/>
          </a:p>
        </p:txBody>
      </p:sp>
      <p:sp>
        <p:nvSpPr>
          <p:cNvPr id="450" name="Google Shape;450;p24"/>
          <p:cNvSpPr/>
          <p:nvPr/>
        </p:nvSpPr>
        <p:spPr>
          <a:xfrm>
            <a:off x="2097025" y="6564837"/>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Continual Service Improvement (CSI) - Kontinuierliche Service-Verbesserung</a:t>
            </a:r>
            <a:endParaRPr dirty="0"/>
          </a:p>
        </p:txBody>
      </p:sp>
      <p:sp>
        <p:nvSpPr>
          <p:cNvPr id="451" name="Google Shape;451;p24"/>
          <p:cNvSpPr/>
          <p:nvPr/>
        </p:nvSpPr>
        <p:spPr>
          <a:xfrm>
            <a:off x="2097025" y="2815467"/>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Service Availability and Continuity Management (SACM)</a:t>
            </a:r>
            <a:endParaRPr/>
          </a:p>
        </p:txBody>
      </p:sp>
      <p:sp>
        <p:nvSpPr>
          <p:cNvPr id="452" name="Google Shape;452;p24"/>
          <p:cNvSpPr txBox="1"/>
          <p:nvPr/>
        </p:nvSpPr>
        <p:spPr>
          <a:xfrm>
            <a:off x="5622475" y="7389609"/>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Eine mögliche Gruppierung der FitSM-Prozesse</a:t>
            </a:r>
            <a:endParaRPr/>
          </a:p>
        </p:txBody>
      </p:sp>
      <p:sp>
        <p:nvSpPr>
          <p:cNvPr id="459" name="Google Shape;459;p25"/>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en-US" dirty="0"/>
              <a:t>Zwei Hauptthemenbereiche:</a:t>
            </a:r>
            <a:endParaRPr dirty="0"/>
          </a:p>
        </p:txBody>
      </p:sp>
      <p:sp>
        <p:nvSpPr>
          <p:cNvPr id="460" name="Google Shape;460;p2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grpSp>
        <p:nvGrpSpPr>
          <p:cNvPr id="461" name="Google Shape;461;p25"/>
          <p:cNvGrpSpPr/>
          <p:nvPr/>
        </p:nvGrpSpPr>
        <p:grpSpPr>
          <a:xfrm>
            <a:off x="1985318" y="2556423"/>
            <a:ext cx="8221363" cy="3316578"/>
            <a:chOff x="4118" y="0"/>
            <a:chExt cx="8221363" cy="3316578"/>
          </a:xfrm>
        </p:grpSpPr>
        <p:sp>
          <p:nvSpPr>
            <p:cNvPr id="462" name="Google Shape;462;p25"/>
            <p:cNvSpPr/>
            <p:nvPr/>
          </p:nvSpPr>
          <p:spPr>
            <a:xfrm rot="-5400000">
              <a:off x="326880" y="-322762"/>
              <a:ext cx="3316578" cy="3962102"/>
            </a:xfrm>
            <a:prstGeom prst="flowChartManualOperation">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txBox="1"/>
            <p:nvPr/>
          </p:nvSpPr>
          <p:spPr>
            <a:xfrm>
              <a:off x="4118" y="663316"/>
              <a:ext cx="3962102" cy="1989946"/>
            </a:xfrm>
            <a:prstGeom prst="rect">
              <a:avLst/>
            </a:prstGeom>
            <a:noFill/>
            <a:ln>
              <a:noFill/>
            </a:ln>
          </p:spPr>
          <p:txBody>
            <a:bodyPr spcFirstLastPara="1" wrap="square" lIns="127000" tIns="0" rIns="127000" bIns="0" anchor="t"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dirty="0">
                  <a:solidFill>
                    <a:schemeClr val="lt1"/>
                  </a:solidFill>
                  <a:latin typeface="Calibri"/>
                  <a:ea typeface="Calibri"/>
                  <a:cs typeface="Calibri"/>
                  <a:sym typeface="Calibri"/>
                </a:rPr>
                <a:t>Planen und liefern</a:t>
              </a:r>
              <a:endParaRPr sz="2000" b="1" dirty="0">
                <a:solidFill>
                  <a:schemeClr val="lt1"/>
                </a:solidFill>
                <a:latin typeface="Calibri"/>
                <a:ea typeface="Calibri"/>
                <a:cs typeface="Calibri"/>
                <a:sym typeface="Calibri"/>
              </a:endParaRPr>
            </a:p>
            <a:p>
              <a:pPr marL="171450" marR="0" lvl="1" indent="-171450" algn="l" rtl="0">
                <a:lnSpc>
                  <a:spcPct val="90000"/>
                </a:lnSpc>
                <a:spcBef>
                  <a:spcPts val="70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SPM</a:t>
              </a:r>
              <a:endParaRPr sz="16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SLM</a:t>
              </a:r>
              <a:endParaRPr sz="16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SRM</a:t>
              </a:r>
              <a:endParaRPr sz="16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CRM</a:t>
              </a:r>
              <a:endParaRPr sz="16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SUPPM</a:t>
              </a:r>
              <a:endParaRPr sz="16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SACM</a:t>
              </a:r>
              <a:endParaRPr sz="16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CAPM</a:t>
              </a:r>
              <a:endParaRPr sz="16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ISM</a:t>
              </a:r>
              <a:endParaRPr sz="1600" b="0" i="0" u="none" strike="noStrike" cap="none" dirty="0">
                <a:solidFill>
                  <a:schemeClr val="lt1"/>
                </a:solidFill>
                <a:latin typeface="Calibri"/>
                <a:ea typeface="Calibri"/>
                <a:cs typeface="Calibri"/>
                <a:sym typeface="Calibri"/>
              </a:endParaRPr>
            </a:p>
          </p:txBody>
        </p:sp>
        <p:sp>
          <p:nvSpPr>
            <p:cNvPr id="464" name="Google Shape;464;p25"/>
            <p:cNvSpPr/>
            <p:nvPr/>
          </p:nvSpPr>
          <p:spPr>
            <a:xfrm rot="-5400000">
              <a:off x="4586141" y="-322762"/>
              <a:ext cx="3316578" cy="3962102"/>
            </a:xfrm>
            <a:prstGeom prst="flowChartManualOperation">
              <a:avLst/>
            </a:prstGeom>
            <a:solidFill>
              <a:srgbClr val="4AA9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txBox="1"/>
            <p:nvPr/>
          </p:nvSpPr>
          <p:spPr>
            <a:xfrm>
              <a:off x="4263379" y="663316"/>
              <a:ext cx="3962102" cy="1989946"/>
            </a:xfrm>
            <a:prstGeom prst="rect">
              <a:avLst/>
            </a:prstGeom>
            <a:noFill/>
            <a:ln>
              <a:noFill/>
            </a:ln>
          </p:spPr>
          <p:txBody>
            <a:bodyPr spcFirstLastPara="1" wrap="square" lIns="127000" tIns="0" rIns="127000" bIns="0" anchor="t"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dirty="0">
                  <a:solidFill>
                    <a:schemeClr val="lt1"/>
                  </a:solidFill>
                  <a:latin typeface="Calibri"/>
                  <a:ea typeface="Calibri"/>
                  <a:cs typeface="Calibri"/>
                  <a:sym typeface="Calibri"/>
                </a:rPr>
                <a:t>Betreiben und steuern</a:t>
              </a:r>
              <a:endParaRPr sz="2000" b="1" dirty="0">
                <a:solidFill>
                  <a:schemeClr val="lt1"/>
                </a:solidFill>
                <a:latin typeface="Calibri"/>
                <a:ea typeface="Calibri"/>
                <a:cs typeface="Calibri"/>
                <a:sym typeface="Calibri"/>
              </a:endParaRPr>
            </a:p>
            <a:p>
              <a:pPr marL="171450" marR="0" lvl="1" indent="-171450" algn="l" rtl="0">
                <a:lnSpc>
                  <a:spcPct val="90000"/>
                </a:lnSpc>
                <a:spcBef>
                  <a:spcPts val="70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CONFM</a:t>
              </a:r>
              <a:endParaRPr sz="16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CHM</a:t>
              </a:r>
              <a:endParaRPr sz="16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RDM</a:t>
              </a:r>
              <a:endParaRPr sz="16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ISRM</a:t>
              </a:r>
              <a:endParaRPr sz="20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PM</a:t>
              </a:r>
              <a:endParaRPr sz="16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CSI</a:t>
              </a:r>
              <a:endParaRPr dirty="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FitSM-0: "Überblick und Begriffe"</a:t>
            </a:r>
            <a:endParaRPr/>
          </a:p>
        </p:txBody>
      </p:sp>
      <p:sp>
        <p:nvSpPr>
          <p:cNvPr id="472" name="Google Shape;472;p26"/>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FitSM-0 definiert 80 wichtige Begriffe aus dem Bereich IT-Service Management - in alphabetischer Reihenfolge:</a:t>
            </a:r>
            <a:endParaRPr/>
          </a:p>
          <a:p>
            <a:pPr marL="742950" lvl="1" indent="-133350" algn="l" rtl="0">
              <a:spcBef>
                <a:spcPts val="480"/>
              </a:spcBef>
              <a:spcAft>
                <a:spcPts val="0"/>
              </a:spcAft>
              <a:buClr>
                <a:schemeClr val="dk1"/>
              </a:buClr>
              <a:buSzPts val="2400"/>
              <a:buNone/>
            </a:pPr>
            <a:endParaRPr/>
          </a:p>
          <a:p>
            <a:pPr marL="742950" lvl="1" indent="-215900" algn="l" rtl="0">
              <a:spcBef>
                <a:spcPts val="220"/>
              </a:spcBef>
              <a:spcAft>
                <a:spcPts val="0"/>
              </a:spcAft>
              <a:buClr>
                <a:schemeClr val="dk1"/>
              </a:buClr>
              <a:buSzPts val="1100"/>
              <a:buNone/>
            </a:pPr>
            <a:endParaRPr sz="1100"/>
          </a:p>
          <a:p>
            <a:pPr marL="742950" lvl="1" indent="-215900" algn="l" rtl="0">
              <a:spcBef>
                <a:spcPts val="220"/>
              </a:spcBef>
              <a:spcAft>
                <a:spcPts val="0"/>
              </a:spcAft>
              <a:buClr>
                <a:schemeClr val="dk1"/>
              </a:buClr>
              <a:buSzPts val="1100"/>
              <a:buNone/>
            </a:pPr>
            <a:endParaRPr sz="1100"/>
          </a:p>
        </p:txBody>
      </p:sp>
      <p:sp>
        <p:nvSpPr>
          <p:cNvPr id="473" name="Google Shape;473;p2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474" name="Google Shape;474;p26"/>
          <p:cNvSpPr txBox="1"/>
          <p:nvPr/>
        </p:nvSpPr>
        <p:spPr>
          <a:xfrm>
            <a:off x="856649" y="2877954"/>
            <a:ext cx="2965350" cy="3705405"/>
          </a:xfrm>
          <a:prstGeom prst="rect">
            <a:avLst/>
          </a:prstGeom>
          <a:noFill/>
          <a:ln>
            <a:noFill/>
          </a:ln>
        </p:spPr>
        <p:txBody>
          <a:bodyPr spcFirstLastPara="1" wrap="square" lIns="91425" tIns="45700" rIns="91425" bIns="45700" anchor="t" anchorCtr="0">
            <a:normAutofit fontScale="47500" lnSpcReduction="20000"/>
          </a:bodyPr>
          <a:lstStyle/>
          <a:p>
            <a:pPr marL="742950" marR="0" lvl="1" indent="-28575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Aktivität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Beurteilung</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Audit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Verfügbarkeit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Verfügbarkeit von Informationen</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Fähigkeitsgrad</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Kapazität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Change</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Klassifikation</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Abschluss</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Kompetenz</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Vertraulichkeit von Informationen</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Konformität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Configuration</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Configuration Item (CI)</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Configuration Management Database (CMDB)</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Kontinuität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Kunde</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Demand</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Dokument</a:t>
            </a:r>
            <a:endParaRPr/>
          </a:p>
        </p:txBody>
      </p:sp>
      <p:sp>
        <p:nvSpPr>
          <p:cNvPr id="475" name="Google Shape;475;p26"/>
          <p:cNvSpPr/>
          <p:nvPr/>
        </p:nvSpPr>
        <p:spPr>
          <a:xfrm>
            <a:off x="1068404" y="2762451"/>
            <a:ext cx="10154653" cy="3770551"/>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476" name="Google Shape;476;p26"/>
          <p:cNvSpPr txBox="1"/>
          <p:nvPr/>
        </p:nvSpPr>
        <p:spPr>
          <a:xfrm>
            <a:off x="3153837" y="2877954"/>
            <a:ext cx="3205604" cy="3705405"/>
          </a:xfrm>
          <a:prstGeom prst="rect">
            <a:avLst/>
          </a:prstGeom>
          <a:noFill/>
          <a:ln>
            <a:noFill/>
          </a:ln>
        </p:spPr>
        <p:txBody>
          <a:bodyPr spcFirstLastPara="1" wrap="square" lIns="91425" tIns="45700" rIns="91425" bIns="45700" anchor="t" anchorCtr="0">
            <a:noAutofit/>
          </a:bodyPr>
          <a:lstStyle/>
          <a:p>
            <a:pPr marL="742950" marR="0" lvl="1" indent="-285750" algn="l" rtl="0">
              <a:lnSpc>
                <a:spcPct val="8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Effektivität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Effizienz</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Notfall-Change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Eskalation</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Föderation</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Föderationsmitglied</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Föderation</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Verbesserung</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Incident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Informationssicherheit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Informationssicherheits-Maßnahmen müssen gesteuert werden</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Informationssicherheits-Ereignis</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Informationssicherheits-Vorfall</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Integrität der Informationen</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IT-Service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IT-Service-Management (ITSM)</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Leistungsindikator (KPI)</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Bekannter Fehler</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Major Change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Major Incident</a:t>
            </a:r>
            <a:endParaRPr/>
          </a:p>
        </p:txBody>
      </p:sp>
      <p:sp>
        <p:nvSpPr>
          <p:cNvPr id="477" name="Google Shape;477;p26"/>
          <p:cNvSpPr txBox="1"/>
          <p:nvPr/>
        </p:nvSpPr>
        <p:spPr>
          <a:xfrm>
            <a:off x="5517582" y="2877954"/>
            <a:ext cx="3200768" cy="3705405"/>
          </a:xfrm>
          <a:prstGeom prst="rect">
            <a:avLst/>
          </a:prstGeom>
          <a:noFill/>
          <a:ln>
            <a:noFill/>
          </a:ln>
        </p:spPr>
        <p:txBody>
          <a:bodyPr spcFirstLastPara="1" wrap="square" lIns="91425" tIns="45700" rIns="91425" bIns="45700" anchor="t" anchorCtr="0">
            <a:noAutofit/>
          </a:bodyPr>
          <a:lstStyle/>
          <a:p>
            <a:pPr marL="742950" marR="0" lvl="1" indent="-285750" algn="l" rtl="0">
              <a:lnSpc>
                <a:spcPct val="8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Management Review</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Management-System</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Reifegrad</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Nichtkonformität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Operational-Level Agreement (OLA)</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Operatives Ziel</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Richtlinie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Post Implementation Review (PIR)</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Priorität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Problem</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Verfahren</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Prozess</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Aufzeichnung</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Release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Release- und Deployment-Strategie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Bericht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Request for Change (Antrag auf Änderung)</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Risiko</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Rolle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Service</a:t>
            </a:r>
            <a:endParaRPr/>
          </a:p>
        </p:txBody>
      </p:sp>
      <p:sp>
        <p:nvSpPr>
          <p:cNvPr id="478" name="Google Shape;478;p26"/>
          <p:cNvSpPr txBox="1"/>
          <p:nvPr/>
        </p:nvSpPr>
        <p:spPr>
          <a:xfrm>
            <a:off x="8229027" y="2877954"/>
            <a:ext cx="2974780" cy="3705405"/>
          </a:xfrm>
          <a:prstGeom prst="rect">
            <a:avLst/>
          </a:prstGeom>
          <a:noFill/>
          <a:ln>
            <a:noFill/>
          </a:ln>
        </p:spPr>
        <p:txBody>
          <a:bodyPr spcFirstLastPara="1" wrap="square" lIns="91425" tIns="45700" rIns="91425" bIns="45700" anchor="t" anchorCtr="0">
            <a:normAutofit fontScale="47500" lnSpcReduction="20000"/>
          </a:bodyPr>
          <a:lstStyle/>
          <a:p>
            <a:pPr marL="742950" marR="0" lvl="1" indent="-285750" algn="l" rtl="0">
              <a:spcBef>
                <a:spcPts val="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Service-</a:t>
            </a:r>
            <a:r>
              <a:rPr lang="en-US" sz="2400" b="0" i="0" u="none" strike="noStrike" cap="none" dirty="0" err="1">
                <a:solidFill>
                  <a:schemeClr val="dk1"/>
                </a:solidFill>
                <a:latin typeface="Calibri"/>
                <a:ea typeface="Calibri"/>
                <a:cs typeface="Calibri"/>
                <a:sym typeface="Calibri"/>
              </a:rPr>
              <a:t>Abnahmekriterien</a:t>
            </a:r>
            <a:r>
              <a:rPr lang="en-US" sz="2400" b="0" i="0" u="none" strike="noStrike" cap="none" dirty="0">
                <a:solidFill>
                  <a:schemeClr val="dk1"/>
                </a:solidFill>
                <a:latin typeface="Calibri"/>
                <a:ea typeface="Calibri"/>
                <a:cs typeface="Calibri"/>
                <a:sym typeface="Calibri"/>
              </a:rPr>
              <a:t> (SAC)</a:t>
            </a:r>
            <a:endParaRPr dirty="0"/>
          </a:p>
          <a:p>
            <a:pPr marL="742950" marR="0" lvl="1" indent="-285750" algn="l" rtl="0">
              <a:spcBef>
                <a:spcPts val="228"/>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Service-</a:t>
            </a:r>
            <a:r>
              <a:rPr lang="en-US" sz="2400" b="0" i="0" u="none" strike="noStrike" cap="none" dirty="0" err="1">
                <a:solidFill>
                  <a:schemeClr val="dk1"/>
                </a:solidFill>
                <a:latin typeface="Calibri"/>
                <a:ea typeface="Calibri"/>
                <a:cs typeface="Calibri"/>
                <a:sym typeface="Calibri"/>
              </a:rPr>
              <a:t>Katalog</a:t>
            </a:r>
            <a:endParaRPr dirty="0"/>
          </a:p>
          <a:p>
            <a:pPr marL="742950" marR="0" lvl="1" indent="-285750" algn="l" rtl="0">
              <a:spcBef>
                <a:spcPts val="228"/>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Service-</a:t>
            </a:r>
            <a:r>
              <a:rPr lang="en-US" sz="2400" b="0" i="0" u="none" strike="noStrike" cap="none" dirty="0" err="1">
                <a:solidFill>
                  <a:schemeClr val="dk1"/>
                </a:solidFill>
                <a:latin typeface="Calibri"/>
                <a:ea typeface="Calibri"/>
                <a:cs typeface="Calibri"/>
                <a:sym typeface="Calibri"/>
              </a:rPr>
              <a:t>Komponente</a:t>
            </a:r>
            <a:endParaRPr dirty="0"/>
          </a:p>
          <a:p>
            <a:pPr marL="742950" marR="0" lvl="1" indent="-285750" algn="l" rtl="0">
              <a:spcBef>
                <a:spcPts val="228"/>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Service Level Agreement (SLA)</a:t>
            </a:r>
            <a:endParaRPr dirty="0"/>
          </a:p>
          <a:p>
            <a:pPr marL="742950" marR="0" lvl="1" indent="-285750" algn="l" rtl="0">
              <a:spcBef>
                <a:spcPts val="228"/>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Service-</a:t>
            </a:r>
            <a:r>
              <a:rPr lang="en-US" sz="2400" b="0" i="0" u="none" strike="noStrike" cap="none" dirty="0" err="1">
                <a:solidFill>
                  <a:schemeClr val="dk1"/>
                </a:solidFill>
                <a:latin typeface="Calibri"/>
                <a:ea typeface="Calibri"/>
                <a:cs typeface="Calibri"/>
                <a:sym typeface="Calibri"/>
              </a:rPr>
              <a:t>Lebenszyklus</a:t>
            </a:r>
            <a:endParaRPr dirty="0"/>
          </a:p>
          <a:p>
            <a:pPr marL="742950" marR="0" lvl="1" indent="-285750" algn="l" rtl="0">
              <a:spcBef>
                <a:spcPts val="228"/>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Service-Management</a:t>
            </a:r>
            <a:endParaRPr dirty="0"/>
          </a:p>
          <a:p>
            <a:pPr marL="742950" marR="0" lvl="1" indent="-285750" algn="l" rtl="0">
              <a:spcBef>
                <a:spcPts val="228"/>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Service-Management-</a:t>
            </a:r>
            <a:r>
              <a:rPr lang="en-US" sz="2400" b="0" i="0" u="none" strike="noStrike" cap="none" dirty="0" err="1">
                <a:solidFill>
                  <a:schemeClr val="dk1"/>
                </a:solidFill>
                <a:latin typeface="Calibri"/>
                <a:ea typeface="Calibri"/>
                <a:cs typeface="Calibri"/>
                <a:sym typeface="Calibri"/>
              </a:rPr>
              <a:t>Planung</a:t>
            </a:r>
            <a:endParaRPr dirty="0"/>
          </a:p>
          <a:p>
            <a:pPr marL="742950" marR="0" lvl="1" indent="-285750" algn="l" rtl="0">
              <a:spcBef>
                <a:spcPts val="228"/>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Service-Management-System (SMS)</a:t>
            </a:r>
            <a:endParaRPr dirty="0"/>
          </a:p>
          <a:p>
            <a:pPr marL="742950" marR="0" lvl="1" indent="-285750" algn="l" rtl="0">
              <a:spcBef>
                <a:spcPts val="228"/>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Service-Portfolio</a:t>
            </a:r>
            <a:endParaRPr dirty="0"/>
          </a:p>
          <a:p>
            <a:pPr marL="742950" marR="0" lvl="1" indent="-285750" algn="l" rtl="0">
              <a:spcBef>
                <a:spcPts val="228"/>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Service Provider</a:t>
            </a:r>
            <a:endParaRPr dirty="0"/>
          </a:p>
          <a:p>
            <a:pPr marL="742950" marR="0" lvl="1" indent="-285750" algn="l" rtl="0">
              <a:spcBef>
                <a:spcPts val="228"/>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Service-Request</a:t>
            </a:r>
            <a:endParaRPr dirty="0"/>
          </a:p>
          <a:p>
            <a:pPr marL="742950" marR="0" lvl="1" indent="-285750" algn="l" rtl="0">
              <a:spcBef>
                <a:spcPts val="228"/>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Service-Review</a:t>
            </a:r>
            <a:endParaRPr dirty="0"/>
          </a:p>
          <a:p>
            <a:pPr marL="742950" marR="0" lvl="1" indent="-285750" algn="l" rtl="0">
              <a:spcBef>
                <a:spcPts val="228"/>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Service-</a:t>
            </a:r>
            <a:r>
              <a:rPr lang="en-US" sz="2400" b="0" i="0" u="none" strike="noStrike" cap="none" dirty="0" err="1">
                <a:solidFill>
                  <a:schemeClr val="dk1"/>
                </a:solidFill>
                <a:latin typeface="Calibri"/>
                <a:ea typeface="Calibri"/>
                <a:cs typeface="Calibri"/>
                <a:sym typeface="Calibri"/>
              </a:rPr>
              <a:t>Ziel</a:t>
            </a:r>
            <a:endParaRPr dirty="0"/>
          </a:p>
          <a:p>
            <a:pPr marL="742950" marR="0" lvl="1" indent="-285750" algn="l" rtl="0">
              <a:spcBef>
                <a:spcPts val="228"/>
              </a:spcBef>
              <a:spcAft>
                <a:spcPts val="0"/>
              </a:spcAft>
              <a:buClr>
                <a:schemeClr val="dk1"/>
              </a:buClr>
              <a:buSzPct val="100000"/>
              <a:buFont typeface="Arial"/>
              <a:buChar char="–"/>
            </a:pPr>
            <a:r>
              <a:rPr lang="en-US" sz="2400" b="0" i="0" u="none" strike="noStrike" cap="none" dirty="0" err="1">
                <a:solidFill>
                  <a:schemeClr val="dk1"/>
                </a:solidFill>
                <a:latin typeface="Calibri"/>
                <a:ea typeface="Calibri"/>
                <a:cs typeface="Calibri"/>
                <a:sym typeface="Calibri"/>
              </a:rPr>
              <a:t>Zulieferer</a:t>
            </a:r>
            <a:endParaRPr dirty="0"/>
          </a:p>
          <a:p>
            <a:pPr marL="742950" marR="0" lvl="1" indent="-285750" algn="l" rtl="0">
              <a:spcBef>
                <a:spcPts val="228"/>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Top Management</a:t>
            </a:r>
            <a:endParaRPr dirty="0"/>
          </a:p>
          <a:p>
            <a:pPr marL="742950" marR="0" lvl="1" indent="-285750" algn="l" rtl="0">
              <a:spcBef>
                <a:spcPts val="228"/>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Underpinning Agreement (UA)</a:t>
            </a:r>
            <a:endParaRPr dirty="0"/>
          </a:p>
          <a:p>
            <a:pPr marL="742950" marR="0" lvl="1" indent="-285750" algn="l" rtl="0">
              <a:spcBef>
                <a:spcPts val="228"/>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Underpinning Contract (UC)</a:t>
            </a:r>
            <a:endParaRPr dirty="0"/>
          </a:p>
          <a:p>
            <a:pPr marL="742950" marR="0" lvl="1" indent="-285750" algn="l" rtl="0">
              <a:spcBef>
                <a:spcPts val="228"/>
              </a:spcBef>
              <a:spcAft>
                <a:spcPts val="0"/>
              </a:spcAft>
              <a:buClr>
                <a:schemeClr val="dk1"/>
              </a:buClr>
              <a:buSzPct val="100000"/>
              <a:buFont typeface="Arial"/>
              <a:buChar char="–"/>
            </a:pPr>
            <a:r>
              <a:rPr lang="en-US" sz="2400" b="0" i="0" u="none" strike="noStrike" cap="none" dirty="0" err="1">
                <a:solidFill>
                  <a:schemeClr val="dk1"/>
                </a:solidFill>
                <a:latin typeface="Calibri"/>
                <a:ea typeface="Calibri"/>
                <a:cs typeface="Calibri"/>
                <a:sym typeface="Calibri"/>
              </a:rPr>
              <a:t>Anwender</a:t>
            </a:r>
            <a:endParaRPr dirty="0"/>
          </a:p>
          <a:p>
            <a:pPr marL="742950" marR="0" lvl="1" indent="-285750" algn="l" rtl="0">
              <a:spcBef>
                <a:spcPts val="228"/>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Wert</a:t>
            </a:r>
            <a:endParaRPr dirty="0"/>
          </a:p>
          <a:p>
            <a:pPr marL="742950" marR="0" lvl="1" indent="-285750" algn="l" rtl="0">
              <a:spcBef>
                <a:spcPts val="228"/>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Workaround</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FitSM-1: "Anforderungen"</a:t>
            </a:r>
            <a:endParaRPr/>
          </a:p>
        </p:txBody>
      </p:sp>
      <p:sp>
        <p:nvSpPr>
          <p:cNvPr id="485" name="Google Shape;485;p27"/>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FitSM-1 definiert 82 Anforderungen, die von einer </a:t>
            </a:r>
            <a:r>
              <a:rPr lang="en-US" dirty="0" err="1"/>
              <a:t>Organisation </a:t>
            </a:r>
            <a:r>
              <a:rPr lang="en-US" dirty="0"/>
              <a:t>(oder Föderation), die IT-Services für Kunden anbietet, erfüllt werden sollten.</a:t>
            </a:r>
            <a:endParaRPr dirty="0"/>
          </a:p>
          <a:p>
            <a:pPr marL="342900" lvl="0" indent="-342900" algn="l" rtl="0">
              <a:spcBef>
                <a:spcPts val="560"/>
              </a:spcBef>
              <a:spcAft>
                <a:spcPts val="0"/>
              </a:spcAft>
              <a:buClr>
                <a:schemeClr val="dk1"/>
              </a:buClr>
              <a:buSzPts val="2800"/>
              <a:buChar char="•"/>
            </a:pPr>
            <a:r>
              <a:rPr lang="en-US" dirty="0"/>
              <a:t>Die Einhaltung der 82 Anforderungen kann als "Nachweis der Effektivität" betrachtet werden.</a:t>
            </a:r>
            <a:endParaRPr dirty="0"/>
          </a:p>
          <a:p>
            <a:pPr marL="342900" lvl="0" indent="-342900" algn="l" rtl="0">
              <a:spcBef>
                <a:spcPts val="560"/>
              </a:spcBef>
              <a:spcAft>
                <a:spcPts val="0"/>
              </a:spcAft>
              <a:buClr>
                <a:schemeClr val="dk1"/>
              </a:buClr>
              <a:buSzPts val="2800"/>
              <a:buChar char="•"/>
            </a:pPr>
            <a:r>
              <a:rPr lang="en-US" dirty="0"/>
              <a:t>Die 82 Anforderungen sind wie folgt aufgebaut:</a:t>
            </a:r>
            <a:endParaRPr dirty="0"/>
          </a:p>
          <a:p>
            <a:pPr marL="742950" lvl="1" indent="-285750" algn="l" rtl="0">
              <a:spcBef>
                <a:spcPts val="480"/>
              </a:spcBef>
              <a:spcAft>
                <a:spcPts val="0"/>
              </a:spcAft>
              <a:buClr>
                <a:schemeClr val="dk1"/>
              </a:buClr>
              <a:buSzPts val="2400"/>
              <a:buChar char="–"/>
            </a:pPr>
            <a:r>
              <a:rPr lang="en-US" dirty="0"/>
              <a:t>17 Allgemeine Anforderungen (GR)</a:t>
            </a:r>
            <a:endParaRPr dirty="0"/>
          </a:p>
          <a:p>
            <a:pPr marL="742950" lvl="1" indent="-285750" algn="l" rtl="0">
              <a:spcBef>
                <a:spcPts val="480"/>
              </a:spcBef>
              <a:spcAft>
                <a:spcPts val="0"/>
              </a:spcAft>
              <a:buClr>
                <a:schemeClr val="dk1"/>
              </a:buClr>
              <a:buSzPts val="2400"/>
              <a:buChar char="–"/>
            </a:pPr>
            <a:r>
              <a:rPr lang="en-US" dirty="0"/>
              <a:t>65 prozessspezifische Anforderungen (PR)</a:t>
            </a:r>
            <a:endParaRPr dirty="0"/>
          </a:p>
          <a:p>
            <a:pPr marL="1143000" lvl="2" indent="-228600" algn="l" rtl="0">
              <a:spcBef>
                <a:spcPts val="400"/>
              </a:spcBef>
              <a:spcAft>
                <a:spcPts val="0"/>
              </a:spcAft>
              <a:buClr>
                <a:schemeClr val="dk1"/>
              </a:buClr>
              <a:buSzPts val="2000"/>
              <a:buChar char="•"/>
            </a:pPr>
            <a:r>
              <a:rPr lang="en-US" dirty="0"/>
              <a:t>Berücksichtigung der 14 IT-Service-Management-Prozesse aus dem FitSM-Prozessmodell</a:t>
            </a:r>
            <a:endParaRPr dirty="0"/>
          </a:p>
          <a:p>
            <a:pPr marL="1143000" lvl="2" indent="-228600" algn="l" rtl="0">
              <a:spcBef>
                <a:spcPts val="400"/>
              </a:spcBef>
              <a:spcAft>
                <a:spcPts val="0"/>
              </a:spcAft>
              <a:buClr>
                <a:schemeClr val="dk1"/>
              </a:buClr>
              <a:buSzPts val="2000"/>
              <a:buChar char="•"/>
            </a:pPr>
            <a:r>
              <a:rPr lang="en-US" dirty="0"/>
              <a:t>Zwischen 3 und 6 Anforderungen pro Prozess</a:t>
            </a:r>
            <a:endParaRPr dirty="0"/>
          </a:p>
        </p:txBody>
      </p:sp>
      <p:sp>
        <p:nvSpPr>
          <p:cNvPr id="486" name="Google Shape;486;p2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8"/>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IT-Service-Management - Allgemeine Aspekte</a:t>
            </a:r>
            <a:endParaRPr/>
          </a:p>
        </p:txBody>
      </p:sp>
      <p:sp>
        <p:nvSpPr>
          <p:cNvPr id="492" name="Google Shape;492;p2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493" name="Google Shape;493;p2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Allgemeine Aspekte: Überblick</a:t>
            </a:r>
            <a:endParaRPr/>
          </a:p>
        </p:txBody>
      </p:sp>
      <p:sp>
        <p:nvSpPr>
          <p:cNvPr id="500" name="Google Shape;500;p29"/>
          <p:cNvSpPr txBox="1">
            <a:spLocks noGrp="1"/>
          </p:cNvSpPr>
          <p:nvPr>
            <p:ph type="body" idx="1"/>
          </p:nvPr>
        </p:nvSpPr>
        <p:spPr>
          <a:xfrm>
            <a:off x="609600" y="1696599"/>
            <a:ext cx="10972800" cy="13843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000" dirty="0"/>
              <a:t>Allgemeine Aspekte eines Service-Management-Systems (SMS) umfassen alle Themen, die nicht direkt mit einem bestimmten ITSM-Prozess zusammenhängen.</a:t>
            </a:r>
            <a:endParaRPr sz="2000" dirty="0"/>
          </a:p>
          <a:p>
            <a:pPr marL="342900" lvl="0" indent="-342900" algn="l" rtl="0">
              <a:spcBef>
                <a:spcPts val="560"/>
              </a:spcBef>
              <a:spcAft>
                <a:spcPts val="0"/>
              </a:spcAft>
              <a:buClr>
                <a:schemeClr val="dk1"/>
              </a:buClr>
              <a:buSzPts val="2800"/>
              <a:buChar char="•"/>
            </a:pPr>
            <a:r>
              <a:rPr lang="en-US" sz="2000" dirty="0"/>
              <a:t>Zu berücksichtigende Themen:</a:t>
            </a:r>
            <a:endParaRPr sz="2000" dirty="0"/>
          </a:p>
          <a:p>
            <a:pPr marL="742950" lvl="1" indent="-133350" algn="l" rtl="0">
              <a:spcBef>
                <a:spcPts val="480"/>
              </a:spcBef>
              <a:spcAft>
                <a:spcPts val="0"/>
              </a:spcAft>
              <a:buClr>
                <a:schemeClr val="dk1"/>
              </a:buClr>
              <a:buSzPts val="2400"/>
              <a:buNone/>
            </a:pPr>
            <a:endParaRPr dirty="0"/>
          </a:p>
        </p:txBody>
      </p:sp>
      <p:sp>
        <p:nvSpPr>
          <p:cNvPr id="501" name="Google Shape;501;p2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502" name="Google Shape;502;p29"/>
          <p:cNvSpPr/>
          <p:nvPr/>
        </p:nvSpPr>
        <p:spPr>
          <a:xfrm>
            <a:off x="2613892" y="3454998"/>
            <a:ext cx="6542250"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lt1"/>
                </a:solidFill>
                <a:latin typeface="Calibri"/>
                <a:ea typeface="Calibri"/>
                <a:cs typeface="Calibri"/>
                <a:sym typeface="Calibri"/>
              </a:rPr>
              <a:t>Top Management Commitment &amp; Accountability (MCA)</a:t>
            </a:r>
            <a:endParaRPr sz="1200" b="1" dirty="0">
              <a:solidFill>
                <a:schemeClr val="lt1"/>
              </a:solidFill>
              <a:latin typeface="Calibri"/>
              <a:ea typeface="Calibri"/>
              <a:cs typeface="Calibri"/>
              <a:sym typeface="Calibri"/>
            </a:endParaRPr>
          </a:p>
        </p:txBody>
      </p:sp>
      <p:sp>
        <p:nvSpPr>
          <p:cNvPr id="503" name="Google Shape;503;p29"/>
          <p:cNvSpPr/>
          <p:nvPr/>
        </p:nvSpPr>
        <p:spPr>
          <a:xfrm>
            <a:off x="2613892" y="3829099"/>
            <a:ext cx="6542250"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Dokumentation (DOC)</a:t>
            </a:r>
            <a:endParaRPr sz="1200"/>
          </a:p>
        </p:txBody>
      </p:sp>
      <p:sp>
        <p:nvSpPr>
          <p:cNvPr id="504" name="Google Shape;504;p29"/>
          <p:cNvSpPr/>
          <p:nvPr/>
        </p:nvSpPr>
        <p:spPr>
          <a:xfrm>
            <a:off x="2613892" y="4217026"/>
            <a:ext cx="6542249"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Anwendungsbereich und Stakeholder des IT-Service-Managements (SCS)</a:t>
            </a:r>
            <a:endParaRPr sz="1200" b="1">
              <a:solidFill>
                <a:schemeClr val="lt1"/>
              </a:solidFill>
              <a:latin typeface="Calibri"/>
              <a:ea typeface="Calibri"/>
              <a:cs typeface="Calibri"/>
              <a:sym typeface="Calibri"/>
            </a:endParaRPr>
          </a:p>
        </p:txBody>
      </p:sp>
      <p:sp>
        <p:nvSpPr>
          <p:cNvPr id="505" name="Google Shape;505;p29"/>
          <p:cNvSpPr/>
          <p:nvPr/>
        </p:nvSpPr>
        <p:spPr>
          <a:xfrm>
            <a:off x="2612724" y="4992880"/>
            <a:ext cx="654341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Umsetzen des IT-Service-Managements (DO)</a:t>
            </a:r>
            <a:endParaRPr sz="1200" b="1">
              <a:solidFill>
                <a:schemeClr val="lt1"/>
              </a:solidFill>
              <a:latin typeface="Calibri"/>
              <a:ea typeface="Calibri"/>
              <a:cs typeface="Calibri"/>
              <a:sym typeface="Calibri"/>
            </a:endParaRPr>
          </a:p>
        </p:txBody>
      </p:sp>
      <p:sp>
        <p:nvSpPr>
          <p:cNvPr id="506" name="Google Shape;506;p29"/>
          <p:cNvSpPr/>
          <p:nvPr/>
        </p:nvSpPr>
        <p:spPr>
          <a:xfrm>
            <a:off x="2612724" y="5366981"/>
            <a:ext cx="654341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lt1"/>
                </a:solidFill>
                <a:latin typeface="Calibri"/>
                <a:ea typeface="Calibri"/>
                <a:cs typeface="Calibri"/>
                <a:sym typeface="Calibri"/>
              </a:rPr>
              <a:t>Überwachung und Review von IT-Service-Management (CHECK)</a:t>
            </a:r>
            <a:endParaRPr sz="1200" b="1" dirty="0">
              <a:solidFill>
                <a:schemeClr val="lt1"/>
              </a:solidFill>
              <a:latin typeface="Calibri"/>
              <a:ea typeface="Calibri"/>
              <a:cs typeface="Calibri"/>
              <a:sym typeface="Calibri"/>
            </a:endParaRPr>
          </a:p>
        </p:txBody>
      </p:sp>
      <p:sp>
        <p:nvSpPr>
          <p:cNvPr id="507" name="Google Shape;507;p29"/>
          <p:cNvSpPr/>
          <p:nvPr/>
        </p:nvSpPr>
        <p:spPr>
          <a:xfrm>
            <a:off x="2612724" y="5741082"/>
            <a:ext cx="654341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Kontinuierliche Verbesserung des IT-Service-Managements (ACT)</a:t>
            </a:r>
            <a:endParaRPr sz="1200" b="1">
              <a:solidFill>
                <a:schemeClr val="lt1"/>
              </a:solidFill>
              <a:latin typeface="Calibri"/>
              <a:ea typeface="Calibri"/>
              <a:cs typeface="Calibri"/>
              <a:sym typeface="Calibri"/>
            </a:endParaRPr>
          </a:p>
        </p:txBody>
      </p:sp>
      <p:sp>
        <p:nvSpPr>
          <p:cNvPr id="508" name="Google Shape;508;p29"/>
          <p:cNvSpPr/>
          <p:nvPr/>
        </p:nvSpPr>
        <p:spPr>
          <a:xfrm>
            <a:off x="2613892" y="4604953"/>
            <a:ext cx="6542249"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Planung des IT-Service-Managements (PLAN)</a:t>
            </a:r>
            <a:endParaRPr sz="1200" b="1">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 Foundation-Prüfung</a:t>
            </a:r>
            <a:endParaRPr/>
          </a:p>
        </p:txBody>
      </p:sp>
      <p:sp>
        <p:nvSpPr>
          <p:cNvPr id="58" name="Google Shape;58;p3"/>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Am Ende dieser Schulung</a:t>
            </a:r>
            <a:endParaRPr dirty="0"/>
          </a:p>
          <a:p>
            <a:pPr marL="342900" lvl="0" indent="-342900" algn="l" rtl="0">
              <a:spcBef>
                <a:spcPts val="560"/>
              </a:spcBef>
              <a:spcAft>
                <a:spcPts val="0"/>
              </a:spcAft>
              <a:buClr>
                <a:schemeClr val="dk1"/>
              </a:buClr>
              <a:buSzPts val="2800"/>
              <a:buChar char="•"/>
            </a:pPr>
            <a:r>
              <a:rPr lang="en-US" dirty="0"/>
              <a:t>"Geschlossene Prüfung", d. h. es sind keine Hilfsmittel erlaubt</a:t>
            </a:r>
            <a:endParaRPr dirty="0"/>
          </a:p>
          <a:p>
            <a:pPr marL="342900" lvl="0" indent="-342900" algn="l" rtl="0">
              <a:spcBef>
                <a:spcPts val="560"/>
              </a:spcBef>
              <a:spcAft>
                <a:spcPts val="0"/>
              </a:spcAft>
              <a:buClr>
                <a:schemeClr val="dk1"/>
              </a:buClr>
              <a:buSzPts val="2800"/>
              <a:buChar char="•"/>
            </a:pPr>
            <a:r>
              <a:rPr lang="en-US" dirty="0"/>
              <a:t>Dauer: 30 Minuten</a:t>
            </a:r>
            <a:endParaRPr dirty="0"/>
          </a:p>
          <a:p>
            <a:pPr marL="342900" lvl="0" indent="-342900" algn="l" rtl="0">
              <a:spcBef>
                <a:spcPts val="560"/>
              </a:spcBef>
              <a:spcAft>
                <a:spcPts val="0"/>
              </a:spcAft>
              <a:buClr>
                <a:schemeClr val="dk1"/>
              </a:buClr>
              <a:buSzPts val="2800"/>
              <a:buChar char="•"/>
            </a:pPr>
            <a:r>
              <a:rPr lang="en-US" dirty="0"/>
              <a:t>20 Multiple-Choice-Fragen:</a:t>
            </a:r>
            <a:endParaRPr dirty="0"/>
          </a:p>
          <a:p>
            <a:pPr marL="742950" lvl="1" indent="-285750" algn="l" rtl="0">
              <a:spcBef>
                <a:spcPts val="480"/>
              </a:spcBef>
              <a:spcAft>
                <a:spcPts val="0"/>
              </a:spcAft>
              <a:buClr>
                <a:schemeClr val="dk1"/>
              </a:buClr>
              <a:buSzPts val="2400"/>
              <a:buChar char="–"/>
            </a:pPr>
            <a:r>
              <a:rPr lang="en-US" dirty="0"/>
              <a:t>Für jede Frage sind vier Antworten möglich: A, B, C oder D</a:t>
            </a:r>
            <a:endParaRPr dirty="0"/>
          </a:p>
          <a:p>
            <a:pPr marL="742950" lvl="1" indent="-285750" algn="l" rtl="0">
              <a:spcBef>
                <a:spcPts val="480"/>
              </a:spcBef>
              <a:spcAft>
                <a:spcPts val="0"/>
              </a:spcAft>
              <a:buClr>
                <a:schemeClr val="dk1"/>
              </a:buClr>
              <a:buSzPts val="2400"/>
              <a:buChar char="–"/>
            </a:pPr>
            <a:r>
              <a:rPr lang="en-US" dirty="0"/>
              <a:t>Eine richtige Antwort pro Frage</a:t>
            </a:r>
            <a:endParaRPr dirty="0"/>
          </a:p>
          <a:p>
            <a:pPr marL="342900" lvl="0" indent="-342900" algn="l" rtl="0">
              <a:spcBef>
                <a:spcPts val="560"/>
              </a:spcBef>
              <a:spcAft>
                <a:spcPts val="0"/>
              </a:spcAft>
              <a:buClr>
                <a:schemeClr val="dk1"/>
              </a:buClr>
              <a:buSzPts val="2800"/>
              <a:buChar char="•"/>
            </a:pPr>
            <a:r>
              <a:rPr lang="en-US" dirty="0"/>
              <a:t>Mindestens 65 % richtige Antworten (13 von 20) sind erforderlich, um die Prüfung zu bestehen.</a:t>
            </a:r>
            <a:endParaRPr dirty="0"/>
          </a:p>
        </p:txBody>
      </p:sp>
      <p:sp>
        <p:nvSpPr>
          <p:cNvPr id="59" name="Google Shape;59;p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ITSM - Allgemeine Aspekte: Top Management  </a:t>
            </a:r>
            <a:endParaRPr/>
          </a:p>
        </p:txBody>
      </p:sp>
      <p:sp>
        <p:nvSpPr>
          <p:cNvPr id="519" name="Google Shape;519;p30"/>
          <p:cNvSpPr txBox="1">
            <a:spLocks noGrp="1"/>
          </p:cNvSpPr>
          <p:nvPr>
            <p:ph type="body" idx="1"/>
          </p:nvPr>
        </p:nvSpPr>
        <p:spPr>
          <a:xfrm>
            <a:off x="1692831" y="1696599"/>
            <a:ext cx="9992238" cy="173240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ct val="100000"/>
              <a:buChar char="•"/>
            </a:pPr>
            <a:r>
              <a:rPr lang="en-US" sz="1800" dirty="0"/>
              <a:t>Engagement und Verantwortlichkeit des Top Managements:</a:t>
            </a:r>
            <a:endParaRPr sz="1800" dirty="0"/>
          </a:p>
          <a:p>
            <a:pPr marL="742950" lvl="1" indent="-285750" algn="l" rtl="0">
              <a:spcBef>
                <a:spcPts val="372"/>
              </a:spcBef>
              <a:spcAft>
                <a:spcPts val="0"/>
              </a:spcAft>
              <a:buClr>
                <a:schemeClr val="dk1"/>
              </a:buClr>
              <a:buSzPct val="100000"/>
              <a:buChar char="–"/>
            </a:pPr>
            <a:r>
              <a:rPr lang="en-US" sz="1600" dirty="0"/>
              <a:t>Bestimmen Sie eine Person, die für das gesamte SMS verantwortlich ist.</a:t>
            </a:r>
            <a:endParaRPr sz="1600" dirty="0"/>
          </a:p>
          <a:p>
            <a:pPr marL="742950" lvl="1" indent="-285750" algn="l" rtl="0">
              <a:spcBef>
                <a:spcPts val="372"/>
              </a:spcBef>
              <a:spcAft>
                <a:spcPts val="0"/>
              </a:spcAft>
              <a:buClr>
                <a:schemeClr val="dk1"/>
              </a:buClr>
              <a:buSzPct val="100000"/>
              <a:buChar char="–"/>
            </a:pPr>
            <a:r>
              <a:rPr lang="en-US" sz="1600" dirty="0"/>
              <a:t>Ziele definieren und kommunizieren</a:t>
            </a:r>
            <a:endParaRPr sz="1600" dirty="0"/>
          </a:p>
          <a:p>
            <a:pPr marL="742950" lvl="1" indent="-285750" algn="l" rtl="0">
              <a:spcBef>
                <a:spcPts val="372"/>
              </a:spcBef>
              <a:spcAft>
                <a:spcPts val="0"/>
              </a:spcAft>
              <a:buClr>
                <a:schemeClr val="dk1"/>
              </a:buClr>
              <a:buSzPct val="100000"/>
              <a:buChar char="–"/>
            </a:pPr>
            <a:r>
              <a:rPr lang="en-US" sz="1600" dirty="0"/>
              <a:t>Definieren Sie eine Allgemeine Richtlinie für das Service-Management</a:t>
            </a:r>
            <a:endParaRPr sz="1600" dirty="0"/>
          </a:p>
          <a:p>
            <a:pPr marL="742950" lvl="1" indent="-285750" algn="l" rtl="0">
              <a:spcBef>
                <a:spcPts val="372"/>
              </a:spcBef>
              <a:spcAft>
                <a:spcPts val="0"/>
              </a:spcAft>
              <a:buClr>
                <a:schemeClr val="dk1"/>
              </a:buClr>
              <a:buSzPct val="100000"/>
              <a:buChar char="–"/>
            </a:pPr>
            <a:r>
              <a:rPr lang="en-US" sz="1600" dirty="0"/>
              <a:t>Durchführung von Management Reviews</a:t>
            </a:r>
            <a:endParaRPr sz="1600" dirty="0"/>
          </a:p>
        </p:txBody>
      </p:sp>
      <p:sp>
        <p:nvSpPr>
          <p:cNvPr id="520" name="Google Shape;520;p3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graphicFrame>
        <p:nvGraphicFramePr>
          <p:cNvPr id="521" name="Google Shape;521;p30"/>
          <p:cNvGraphicFramePr/>
          <p:nvPr/>
        </p:nvGraphicFramePr>
        <p:xfrm>
          <a:off x="609604" y="1707021"/>
          <a:ext cx="1083225" cy="243840"/>
        </p:xfrm>
        <a:graphic>
          <a:graphicData uri="http://schemas.openxmlformats.org/drawingml/2006/table">
            <a:tbl>
              <a:tblPr>
                <a:noFill/>
                <a:tableStyleId>{0D202582-9911-492A-88B8-8C4B16C53EDE}</a:tableStyleId>
              </a:tblPr>
              <a:tblGrid>
                <a:gridCol w="1083225">
                  <a:extLst>
                    <a:ext uri="{9D8B030D-6E8A-4147-A177-3AD203B41FA5}">
                      <a16:colId xmlns:a16="http://schemas.microsoft.com/office/drawing/2014/main" val="20000"/>
                    </a:ext>
                  </a:extLst>
                </a:gridCol>
              </a:tblGrid>
              <a:tr h="1151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GR1 MCA</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graphicFrame>
        <p:nvGraphicFramePr>
          <p:cNvPr id="522" name="Google Shape;522;p30"/>
          <p:cNvGraphicFramePr/>
          <p:nvPr/>
        </p:nvGraphicFramePr>
        <p:xfrm>
          <a:off x="609601" y="3560288"/>
          <a:ext cx="1083225" cy="243840"/>
        </p:xfrm>
        <a:graphic>
          <a:graphicData uri="http://schemas.openxmlformats.org/drawingml/2006/table">
            <a:tbl>
              <a:tblPr>
                <a:noFill/>
                <a:tableStyleId>{0D202582-9911-492A-88B8-8C4B16C53EDE}</a:tableStyleId>
              </a:tblPr>
              <a:tblGrid>
                <a:gridCol w="1083225">
                  <a:extLst>
                    <a:ext uri="{9D8B030D-6E8A-4147-A177-3AD203B41FA5}">
                      <a16:colId xmlns:a16="http://schemas.microsoft.com/office/drawing/2014/main" val="20000"/>
                    </a:ext>
                  </a:extLst>
                </a:gridCol>
              </a:tblGrid>
              <a:tr h="1151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GR2 DOC</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sp>
        <p:nvSpPr>
          <p:cNvPr id="7" name="Google Shape;519;p30">
            <a:extLst>
              <a:ext uri="{FF2B5EF4-FFF2-40B4-BE49-F238E27FC236}">
                <a16:creationId xmlns:a16="http://schemas.microsoft.com/office/drawing/2014/main" id="{09FEA8C0-D327-4EA0-EB4D-B901183949AE}"/>
              </a:ext>
            </a:extLst>
          </p:cNvPr>
          <p:cNvSpPr txBox="1">
            <a:spLocks/>
          </p:cNvSpPr>
          <p:nvPr/>
        </p:nvSpPr>
        <p:spPr>
          <a:xfrm>
            <a:off x="1692831" y="3105145"/>
            <a:ext cx="9992238" cy="332537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342900" indent="-205105">
              <a:spcBef>
                <a:spcPts val="434"/>
              </a:spcBef>
              <a:buSzPct val="100000"/>
              <a:buFont typeface="Arial"/>
              <a:buNone/>
            </a:pPr>
            <a:endParaRPr lang="en-US" sz="1800" dirty="0"/>
          </a:p>
          <a:p>
            <a:pPr marL="342900">
              <a:spcBef>
                <a:spcPts val="434"/>
              </a:spcBef>
              <a:buSzPct val="100000"/>
            </a:pPr>
            <a:r>
              <a:rPr lang="en-US" sz="1800" dirty="0"/>
              <a:t>Dokumentation:</a:t>
            </a:r>
          </a:p>
          <a:p>
            <a:pPr marL="742950" lvl="1" indent="-285750">
              <a:spcBef>
                <a:spcPts val="372"/>
              </a:spcBef>
              <a:buSzPct val="100000"/>
            </a:pPr>
            <a:r>
              <a:rPr lang="en-US" sz="1600" dirty="0"/>
              <a:t>Dokumentation in dem Umfang, der zur Unterstützung einer effektiven Planung erforderlich ist, einschließlich:</a:t>
            </a:r>
          </a:p>
          <a:p>
            <a:pPr marL="1143000" lvl="2" indent="-228600">
              <a:spcBef>
                <a:spcPts val="310"/>
              </a:spcBef>
              <a:buSzPct val="100000"/>
            </a:pPr>
            <a:r>
              <a:rPr lang="en-US" sz="1400" dirty="0"/>
              <a:t>Allgemeine Richtlinie für das Service-Management</a:t>
            </a:r>
          </a:p>
          <a:p>
            <a:pPr marL="1143000" lvl="2" indent="-228600">
              <a:spcBef>
                <a:spcPts val="310"/>
              </a:spcBef>
              <a:buSzPct val="100000"/>
            </a:pPr>
            <a:r>
              <a:rPr lang="en-US" sz="1400" dirty="0"/>
              <a:t>Service-Management-Planung und zugehörige prozessspezifische Planungen (siehe GR4)</a:t>
            </a:r>
          </a:p>
          <a:p>
            <a:pPr marL="1143000" lvl="2" indent="-228600">
              <a:spcBef>
                <a:spcPts val="310"/>
              </a:spcBef>
              <a:buSzPct val="100000"/>
            </a:pPr>
            <a:r>
              <a:rPr lang="en-US" sz="1400" dirty="0"/>
              <a:t>Definitionen aller Prozesse des Service-Managements (siehe PR1-PR14)</a:t>
            </a:r>
          </a:p>
          <a:p>
            <a:pPr marL="742950" lvl="1" indent="-285750">
              <a:spcBef>
                <a:spcPts val="372"/>
              </a:spcBef>
              <a:buSzPct val="100000"/>
            </a:pPr>
            <a:r>
              <a:rPr lang="en-US" sz="1600" dirty="0"/>
              <a:t>Die Maßnahmen müssen die Dokumentation steuern und gegebenenfalls adressieren:</a:t>
            </a:r>
          </a:p>
          <a:p>
            <a:pPr marL="1143000" lvl="2" indent="-228600">
              <a:spcBef>
                <a:spcPts val="310"/>
              </a:spcBef>
              <a:buSzPct val="100000"/>
            </a:pPr>
            <a:r>
              <a:rPr lang="en-US" sz="1400" dirty="0"/>
              <a:t>Erstellung und Genehmigung</a:t>
            </a:r>
          </a:p>
          <a:p>
            <a:pPr marL="1143000" lvl="2" indent="-228600">
              <a:spcBef>
                <a:spcPts val="310"/>
              </a:spcBef>
              <a:buSzPct val="100000"/>
            </a:pPr>
            <a:r>
              <a:rPr lang="en-US" sz="1400" dirty="0"/>
              <a:t>Kommunikation und Vertrieb</a:t>
            </a:r>
          </a:p>
          <a:p>
            <a:pPr marL="1143000" lvl="2" indent="-228600">
              <a:spcBef>
                <a:spcPts val="310"/>
              </a:spcBef>
              <a:buSzPct val="100000"/>
            </a:pPr>
            <a:r>
              <a:rPr lang="en-US" sz="1400" dirty="0"/>
              <a:t>Review</a:t>
            </a:r>
          </a:p>
          <a:p>
            <a:pPr marL="1143000" lvl="2" indent="-228600">
              <a:spcBef>
                <a:spcPts val="310"/>
              </a:spcBef>
              <a:buSzPct val="100000"/>
            </a:pPr>
            <a:r>
              <a:rPr lang="en-US" sz="1400" dirty="0"/>
              <a:t>Versionierung und Verfolgung von Changes</a:t>
            </a:r>
          </a:p>
          <a:p>
            <a:pPr marL="1143000" lvl="2" indent="-130175">
              <a:spcBef>
                <a:spcPts val="310"/>
              </a:spcBef>
              <a:buSzPct val="100000"/>
              <a:buFont typeface="Arial"/>
              <a:buNone/>
            </a:pPr>
            <a:endParaRPr lang="en-US" sz="1400" dirty="0"/>
          </a:p>
          <a:p>
            <a:pPr marL="742950" lvl="1" indent="-167640">
              <a:spcBef>
                <a:spcPts val="372"/>
              </a:spcBef>
              <a:buSzPct val="100000"/>
              <a:buFont typeface="Arial"/>
              <a:buNone/>
            </a:pPr>
            <a:endParaRPr lang="en-US"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3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PDCA angewandt auf das SMS: Schlüsselkonzepte</a:t>
            </a:r>
            <a:endParaRPr/>
          </a:p>
        </p:txBody>
      </p:sp>
      <p:sp>
        <p:nvSpPr>
          <p:cNvPr id="529" name="Google Shape;529;p31"/>
          <p:cNvSpPr txBox="1">
            <a:spLocks noGrp="1"/>
          </p:cNvSpPr>
          <p:nvPr>
            <p:ph type="body" idx="1"/>
          </p:nvPr>
        </p:nvSpPr>
        <p:spPr>
          <a:xfrm>
            <a:off x="1692826" y="1662989"/>
            <a:ext cx="10011492" cy="104785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ct val="100000"/>
              <a:buChar char="•"/>
            </a:pPr>
            <a:r>
              <a:rPr lang="en-US" sz="1800" dirty="0"/>
              <a:t>Planung des IT-Service-Managements:</a:t>
            </a:r>
            <a:endParaRPr sz="1800" dirty="0"/>
          </a:p>
          <a:p>
            <a:pPr marL="742950" lvl="1" indent="-285750" algn="l" rtl="0">
              <a:spcBef>
                <a:spcPts val="336"/>
              </a:spcBef>
              <a:spcAft>
                <a:spcPts val="0"/>
              </a:spcAft>
              <a:buClr>
                <a:schemeClr val="dk1"/>
              </a:buClr>
              <a:buSzPct val="100000"/>
              <a:buChar char="–"/>
            </a:pPr>
            <a:r>
              <a:rPr lang="en-US" sz="1600" dirty="0"/>
              <a:t>Definieren Sie den Anwendungsbereich des SMS</a:t>
            </a:r>
            <a:endParaRPr sz="1600" dirty="0"/>
          </a:p>
          <a:p>
            <a:pPr marL="742950" lvl="1" indent="-285750" algn="l" rtl="0">
              <a:spcBef>
                <a:spcPts val="336"/>
              </a:spcBef>
              <a:spcAft>
                <a:spcPts val="0"/>
              </a:spcAft>
              <a:buClr>
                <a:schemeClr val="dk1"/>
              </a:buClr>
              <a:buSzPct val="100000"/>
              <a:buChar char="–"/>
            </a:pPr>
            <a:r>
              <a:rPr lang="en-US" sz="1600" dirty="0"/>
              <a:t>Festlegen des Zeitplans für das Umsetzen von Service-Management-Prozessen (Service-Management-Planung)</a:t>
            </a:r>
            <a:endParaRPr sz="1600" dirty="0"/>
          </a:p>
        </p:txBody>
      </p:sp>
      <p:sp>
        <p:nvSpPr>
          <p:cNvPr id="530" name="Google Shape;530;p3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graphicFrame>
        <p:nvGraphicFramePr>
          <p:cNvPr id="531" name="Google Shape;531;p31"/>
          <p:cNvGraphicFramePr/>
          <p:nvPr/>
        </p:nvGraphicFramePr>
        <p:xfrm>
          <a:off x="609604" y="1707707"/>
          <a:ext cx="1083225" cy="614680"/>
        </p:xfrm>
        <a:graphic>
          <a:graphicData uri="http://schemas.openxmlformats.org/drawingml/2006/table">
            <a:tbl>
              <a:tblPr>
                <a:noFill/>
                <a:tableStyleId>{0D202582-9911-492A-88B8-8C4B16C53EDE}</a:tableStyleId>
              </a:tblPr>
              <a:tblGrid>
                <a:gridCol w="1083225">
                  <a:extLst>
                    <a:ext uri="{9D8B030D-6E8A-4147-A177-3AD203B41FA5}">
                      <a16:colId xmlns:a16="http://schemas.microsoft.com/office/drawing/2014/main" val="20000"/>
                    </a:ext>
                  </a:extLst>
                </a:gridCol>
              </a:tblGrid>
              <a:tr h="1151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GR3 SCS</a:t>
                      </a:r>
                      <a:endParaRPr/>
                    </a:p>
                    <a:p>
                      <a:pPr marL="0" marR="0" lvl="0" indent="0" algn="l" rtl="0">
                        <a:spcBef>
                          <a:spcPts val="1000"/>
                        </a:spcBef>
                        <a:spcAft>
                          <a:spcPts val="0"/>
                        </a:spcAft>
                        <a:buNone/>
                      </a:pPr>
                      <a:r>
                        <a:rPr lang="en-US" sz="1600">
                          <a:solidFill>
                            <a:srgbClr val="FFFFFF"/>
                          </a:solidFill>
                          <a:latin typeface="Calibri"/>
                          <a:ea typeface="Calibri"/>
                          <a:cs typeface="Calibri"/>
                          <a:sym typeface="Calibri"/>
                        </a:rPr>
                        <a:t>GR4 PLAN</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graphicFrame>
        <p:nvGraphicFramePr>
          <p:cNvPr id="532" name="Google Shape;532;p31"/>
          <p:cNvGraphicFramePr/>
          <p:nvPr>
            <p:extLst>
              <p:ext uri="{D42A27DB-BD31-4B8C-83A1-F6EECF244321}">
                <p14:modId xmlns:p14="http://schemas.microsoft.com/office/powerpoint/2010/main" val="2894205241"/>
              </p:ext>
            </p:extLst>
          </p:nvPr>
        </p:nvGraphicFramePr>
        <p:xfrm>
          <a:off x="609602" y="2847882"/>
          <a:ext cx="1083225" cy="243840"/>
        </p:xfrm>
        <a:graphic>
          <a:graphicData uri="http://schemas.openxmlformats.org/drawingml/2006/table">
            <a:tbl>
              <a:tblPr>
                <a:noFill/>
                <a:tableStyleId>{0D202582-9911-492A-88B8-8C4B16C53EDE}</a:tableStyleId>
              </a:tblPr>
              <a:tblGrid>
                <a:gridCol w="1083225">
                  <a:extLst>
                    <a:ext uri="{9D8B030D-6E8A-4147-A177-3AD203B41FA5}">
                      <a16:colId xmlns:a16="http://schemas.microsoft.com/office/drawing/2014/main" val="20000"/>
                    </a:ext>
                  </a:extLst>
                </a:gridCol>
              </a:tblGrid>
              <a:tr h="0">
                <a:tc>
                  <a:txBody>
                    <a:bodyPr/>
                    <a:lstStyle/>
                    <a:p>
                      <a:pPr marL="0" marR="0" lvl="0" indent="0" algn="l" rtl="0">
                        <a:spcBef>
                          <a:spcPts val="0"/>
                        </a:spcBef>
                        <a:spcAft>
                          <a:spcPts val="0"/>
                        </a:spcAft>
                        <a:buNone/>
                      </a:pPr>
                      <a:r>
                        <a:rPr lang="en-US" sz="1600" dirty="0">
                          <a:solidFill>
                            <a:srgbClr val="FFFFFF"/>
                          </a:solidFill>
                          <a:latin typeface="Calibri"/>
                          <a:ea typeface="Calibri"/>
                          <a:cs typeface="Calibri"/>
                          <a:sym typeface="Calibri"/>
                        </a:rPr>
                        <a:t>GR5 DO</a:t>
                      </a:r>
                      <a:endParaRPr sz="1600" dirty="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graphicFrame>
        <p:nvGraphicFramePr>
          <p:cNvPr id="533" name="Google Shape;533;p31"/>
          <p:cNvGraphicFramePr/>
          <p:nvPr/>
        </p:nvGraphicFramePr>
        <p:xfrm>
          <a:off x="609603" y="3956141"/>
          <a:ext cx="1083225" cy="243840"/>
        </p:xfrm>
        <a:graphic>
          <a:graphicData uri="http://schemas.openxmlformats.org/drawingml/2006/table">
            <a:tbl>
              <a:tblPr>
                <a:noFill/>
                <a:tableStyleId>{0D202582-9911-492A-88B8-8C4B16C53EDE}</a:tableStyleId>
              </a:tblPr>
              <a:tblGrid>
                <a:gridCol w="1083225">
                  <a:extLst>
                    <a:ext uri="{9D8B030D-6E8A-4147-A177-3AD203B41FA5}">
                      <a16:colId xmlns:a16="http://schemas.microsoft.com/office/drawing/2014/main" val="20000"/>
                    </a:ext>
                  </a:extLst>
                </a:gridCol>
              </a:tblGrid>
              <a:tr h="1151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GR6 CHECK</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graphicFrame>
        <p:nvGraphicFramePr>
          <p:cNvPr id="534" name="Google Shape;534;p31"/>
          <p:cNvGraphicFramePr/>
          <p:nvPr/>
        </p:nvGraphicFramePr>
        <p:xfrm>
          <a:off x="609601" y="5346963"/>
          <a:ext cx="1083225" cy="243840"/>
        </p:xfrm>
        <a:graphic>
          <a:graphicData uri="http://schemas.openxmlformats.org/drawingml/2006/table">
            <a:tbl>
              <a:tblPr>
                <a:noFill/>
                <a:tableStyleId>{0D202582-9911-492A-88B8-8C4B16C53EDE}</a:tableStyleId>
              </a:tblPr>
              <a:tblGrid>
                <a:gridCol w="1083225">
                  <a:extLst>
                    <a:ext uri="{9D8B030D-6E8A-4147-A177-3AD203B41FA5}">
                      <a16:colId xmlns:a16="http://schemas.microsoft.com/office/drawing/2014/main" val="20000"/>
                    </a:ext>
                  </a:extLst>
                </a:gridCol>
              </a:tblGrid>
              <a:tr h="1151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GR7 ACT</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sp>
        <p:nvSpPr>
          <p:cNvPr id="9" name="Google Shape;529;p31">
            <a:extLst>
              <a:ext uri="{FF2B5EF4-FFF2-40B4-BE49-F238E27FC236}">
                <a16:creationId xmlns:a16="http://schemas.microsoft.com/office/drawing/2014/main" id="{2582DE4C-12C9-E774-8F94-6584B0AF1CFC}"/>
              </a:ext>
            </a:extLst>
          </p:cNvPr>
          <p:cNvSpPr txBox="1">
            <a:spLocks/>
          </p:cNvSpPr>
          <p:nvPr/>
        </p:nvSpPr>
        <p:spPr>
          <a:xfrm>
            <a:off x="1692825" y="5211738"/>
            <a:ext cx="10011492" cy="115733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342900">
              <a:spcBef>
                <a:spcPts val="392"/>
              </a:spcBef>
              <a:buSzPct val="100000"/>
            </a:pPr>
            <a:r>
              <a:rPr lang="en-US" sz="1800" dirty="0"/>
              <a:t>Kontinuierliche Verbesserung des IT-Service Managements:</a:t>
            </a:r>
          </a:p>
          <a:p>
            <a:pPr marL="742950" lvl="1" indent="-285750">
              <a:spcBef>
                <a:spcPts val="336"/>
              </a:spcBef>
              <a:buSzPct val="100000"/>
            </a:pPr>
            <a:r>
              <a:rPr lang="en-US" sz="1600" dirty="0"/>
              <a:t>Ermittlung von Nichtkonformitäten und Zielabweichungen </a:t>
            </a:r>
          </a:p>
          <a:p>
            <a:pPr marL="742950" lvl="1" indent="-285750">
              <a:spcBef>
                <a:spcPts val="336"/>
              </a:spcBef>
              <a:buSzPct val="100000"/>
            </a:pPr>
            <a:r>
              <a:rPr lang="en-US" sz="1600" dirty="0"/>
              <a:t>Ergreifen von Maßnahmen; Management von Verbesserungen durch den CSI-Prozess (siehe PR14)</a:t>
            </a:r>
          </a:p>
        </p:txBody>
      </p:sp>
      <p:sp>
        <p:nvSpPr>
          <p:cNvPr id="10" name="Google Shape;529;p31">
            <a:extLst>
              <a:ext uri="{FF2B5EF4-FFF2-40B4-BE49-F238E27FC236}">
                <a16:creationId xmlns:a16="http://schemas.microsoft.com/office/drawing/2014/main" id="{5399CDF8-CD14-06DC-7E79-C40D497F423E}"/>
              </a:ext>
            </a:extLst>
          </p:cNvPr>
          <p:cNvSpPr txBox="1">
            <a:spLocks/>
          </p:cNvSpPr>
          <p:nvPr/>
        </p:nvSpPr>
        <p:spPr>
          <a:xfrm>
            <a:off x="1692825" y="3791990"/>
            <a:ext cx="10011492" cy="135830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342900">
              <a:spcBef>
                <a:spcPts val="392"/>
              </a:spcBef>
              <a:buSzPct val="100000"/>
            </a:pPr>
            <a:r>
              <a:rPr lang="en-US" sz="1800" dirty="0"/>
              <a:t>Überwachung und Review des IT-Service Managements:</a:t>
            </a:r>
          </a:p>
          <a:p>
            <a:pPr marL="742950" lvl="1" indent="-285750">
              <a:spcBef>
                <a:spcPts val="336"/>
              </a:spcBef>
              <a:buSzPct val="100000"/>
            </a:pPr>
            <a:r>
              <a:rPr lang="en-US" sz="1600" dirty="0"/>
              <a:t>Überwachung der wichtigsten Leistungsindikatoren (KPIs) zur Bewertung der Effektivität und Effizienz</a:t>
            </a:r>
          </a:p>
          <a:p>
            <a:pPr marL="742950" lvl="1" indent="-285750">
              <a:spcBef>
                <a:spcPts val="336"/>
              </a:spcBef>
              <a:buSzPct val="100000"/>
            </a:pPr>
            <a:r>
              <a:rPr lang="en-US" sz="1600" dirty="0"/>
              <a:t>Beurteilungen und / oder (interne) Audits durchführen, um den Grad der Einhaltung der Vorschriften zu ermitteln</a:t>
            </a:r>
          </a:p>
          <a:p>
            <a:pPr marL="742950" lvl="1" indent="-285750">
              <a:spcBef>
                <a:spcPts val="336"/>
              </a:spcBef>
              <a:buSzPct val="100000"/>
            </a:pPr>
            <a:r>
              <a:rPr lang="en-US" sz="1600" dirty="0"/>
              <a:t>Beurteilung des </a:t>
            </a:r>
            <a:r>
              <a:rPr lang="en-US" sz="1600" dirty="0" err="1"/>
              <a:t>organisatorischen </a:t>
            </a:r>
            <a:r>
              <a:rPr lang="en-US" sz="1600" dirty="0"/>
              <a:t>Reifegrads</a:t>
            </a:r>
          </a:p>
          <a:p>
            <a:pPr marL="342900" indent="-218440">
              <a:spcBef>
                <a:spcPts val="392"/>
              </a:spcBef>
              <a:buSzPct val="100000"/>
              <a:buFont typeface="Arial"/>
              <a:buNone/>
            </a:pPr>
            <a:endParaRPr lang="en-US" sz="1800" dirty="0"/>
          </a:p>
        </p:txBody>
      </p:sp>
      <p:sp>
        <p:nvSpPr>
          <p:cNvPr id="11" name="Google Shape;529;p31">
            <a:extLst>
              <a:ext uri="{FF2B5EF4-FFF2-40B4-BE49-F238E27FC236}">
                <a16:creationId xmlns:a16="http://schemas.microsoft.com/office/drawing/2014/main" id="{F8EBB196-E867-32D8-3304-411D2D2A5EAB}"/>
              </a:ext>
            </a:extLst>
          </p:cNvPr>
          <p:cNvSpPr txBox="1">
            <a:spLocks/>
          </p:cNvSpPr>
          <p:nvPr/>
        </p:nvSpPr>
        <p:spPr>
          <a:xfrm>
            <a:off x="1692826" y="2706044"/>
            <a:ext cx="10011492" cy="166778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342900">
              <a:spcBef>
                <a:spcPts val="392"/>
              </a:spcBef>
              <a:buSzPct val="100000"/>
            </a:pPr>
            <a:r>
              <a:rPr lang="en-US" sz="1800" dirty="0"/>
              <a:t>Umsetzen des IT-Service-Managements:</a:t>
            </a:r>
          </a:p>
          <a:p>
            <a:pPr marL="742950" lvl="1" indent="-285750">
              <a:spcBef>
                <a:spcPts val="336"/>
              </a:spcBef>
              <a:buSzPct val="100000"/>
            </a:pPr>
            <a:r>
              <a:rPr lang="en-US" sz="1600" dirty="0"/>
              <a:t>Prozesse wie geplant umsetzen</a:t>
            </a:r>
          </a:p>
          <a:p>
            <a:pPr marL="742950" lvl="1" indent="-285750">
              <a:spcBef>
                <a:spcPts val="336"/>
              </a:spcBef>
              <a:buSzPct val="100000"/>
            </a:pPr>
            <a:r>
              <a:rPr lang="en-US" sz="1600" dirty="0"/>
              <a:t>Unterstützung bei der Anwendung und Durchsetzung der festgelegten Prozesse und Verfahren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3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Allgemeine Aspekte: Zusammenfassung</a:t>
            </a:r>
            <a:endParaRPr/>
          </a:p>
        </p:txBody>
      </p:sp>
      <p:sp>
        <p:nvSpPr>
          <p:cNvPr id="541" name="Google Shape;541;p32"/>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Das Wichtigste zum Merken:</a:t>
            </a:r>
            <a:endParaRPr dirty="0"/>
          </a:p>
          <a:p>
            <a:pPr marL="742950" lvl="1" indent="-285750" algn="l" rtl="0">
              <a:spcBef>
                <a:spcPts val="480"/>
              </a:spcBef>
              <a:spcAft>
                <a:spcPts val="0"/>
              </a:spcAft>
              <a:buClr>
                <a:schemeClr val="dk1"/>
              </a:buClr>
              <a:buSzPts val="2400"/>
              <a:buChar char="–"/>
            </a:pPr>
            <a:r>
              <a:rPr lang="en-US" dirty="0"/>
              <a:t>Die Zustimmung des Managements ist entscheidend für den Erfolg des IT-Service-Managements</a:t>
            </a:r>
            <a:endParaRPr dirty="0"/>
          </a:p>
          <a:p>
            <a:pPr marL="1143000" lvl="2" indent="-266700" algn="l" rtl="0">
              <a:spcBef>
                <a:spcPts val="480"/>
              </a:spcBef>
              <a:spcAft>
                <a:spcPts val="0"/>
              </a:spcAft>
              <a:buClr>
                <a:schemeClr val="dk1"/>
              </a:buClr>
              <a:buSzPts val="2400"/>
              <a:buChar char="•"/>
            </a:pPr>
            <a:r>
              <a:rPr lang="en-US" dirty="0"/>
              <a:t>Ernsthafte Beteiligung = Mandat, Ressourcen, Kommunikation!</a:t>
            </a:r>
            <a:endParaRPr dirty="0"/>
          </a:p>
          <a:p>
            <a:pPr marL="742950" lvl="1" indent="-285750" algn="l" rtl="0">
              <a:spcBef>
                <a:spcPts val="480"/>
              </a:spcBef>
              <a:spcAft>
                <a:spcPts val="0"/>
              </a:spcAft>
              <a:buClr>
                <a:schemeClr val="dk1"/>
              </a:buClr>
              <a:buSzPts val="2400"/>
              <a:buChar char="–"/>
            </a:pPr>
            <a:r>
              <a:rPr lang="en-US" dirty="0"/>
              <a:t>Ein gewisses Maß an Dokumentation ist für effektive Prozesse notwendig</a:t>
            </a:r>
            <a:endParaRPr dirty="0"/>
          </a:p>
          <a:p>
            <a:pPr marL="1143000" lvl="2" indent="-266700" algn="l" rtl="0">
              <a:spcBef>
                <a:spcPts val="480"/>
              </a:spcBef>
              <a:spcAft>
                <a:spcPts val="0"/>
              </a:spcAft>
              <a:buClr>
                <a:schemeClr val="dk1"/>
              </a:buClr>
              <a:buSzPts val="2400"/>
              <a:buChar char="•"/>
            </a:pPr>
            <a:r>
              <a:rPr lang="en-US" dirty="0"/>
              <a:t>Schreiben Sie nur Dokumente, die auch gelesen werden sollen!</a:t>
            </a:r>
            <a:endParaRPr dirty="0"/>
          </a:p>
          <a:p>
            <a:pPr marL="742950" lvl="1" indent="-285750" algn="l" rtl="0">
              <a:spcBef>
                <a:spcPts val="480"/>
              </a:spcBef>
              <a:spcAft>
                <a:spcPts val="0"/>
              </a:spcAft>
              <a:buClr>
                <a:schemeClr val="dk1"/>
              </a:buClr>
              <a:buSzPts val="2400"/>
              <a:buChar char="–"/>
            </a:pPr>
            <a:r>
              <a:rPr lang="en-US" dirty="0"/>
              <a:t>Verankerung der Prinzipien der kontinuierlichen Verbesserung im SMS unter Nutzung des PDCA-Ansatzes</a:t>
            </a:r>
            <a:endParaRPr dirty="0"/>
          </a:p>
        </p:txBody>
      </p:sp>
      <p:sp>
        <p:nvSpPr>
          <p:cNvPr id="542" name="Google Shape;542;p3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3"/>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IT-Service-Management - Prozesse</a:t>
            </a:r>
            <a:endParaRPr/>
          </a:p>
        </p:txBody>
      </p:sp>
      <p:sp>
        <p:nvSpPr>
          <p:cNvPr id="548" name="Google Shape;548;p3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549" name="Google Shape;549;p3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4"/>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Service-Portfolio-Management (SPM)</a:t>
            </a:r>
            <a:endParaRPr/>
          </a:p>
        </p:txBody>
      </p:sp>
      <p:sp>
        <p:nvSpPr>
          <p:cNvPr id="556" name="Google Shape;556;p3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557" name="Google Shape;557;p34"/>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34"/>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559" name="Google Shape;559;p34"/>
          <p:cNvSpPr/>
          <p:nvPr/>
        </p:nvSpPr>
        <p:spPr>
          <a:xfrm>
            <a:off x="2969740" y="4448461"/>
            <a:ext cx="621276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Pflege des Service-Portfolios und Management der Services über ihren Service-Lebenszyklus</a:t>
            </a: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3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Was ist ein Service?</a:t>
            </a:r>
            <a:endParaRPr i="1"/>
          </a:p>
        </p:txBody>
      </p:sp>
      <p:sp>
        <p:nvSpPr>
          <p:cNvPr id="566" name="Google Shape;566;p3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graphicFrame>
        <p:nvGraphicFramePr>
          <p:cNvPr id="567" name="Google Shape;567;p35"/>
          <p:cNvGraphicFramePr/>
          <p:nvPr>
            <p:extLst>
              <p:ext uri="{D42A27DB-BD31-4B8C-83A1-F6EECF244321}">
                <p14:modId xmlns:p14="http://schemas.microsoft.com/office/powerpoint/2010/main" val="3821361725"/>
              </p:ext>
            </p:extLst>
          </p:nvPr>
        </p:nvGraphicFramePr>
        <p:xfrm>
          <a:off x="1389570" y="1687836"/>
          <a:ext cx="9058101" cy="2438400"/>
        </p:xfrm>
        <a:graphic>
          <a:graphicData uri="http://schemas.openxmlformats.org/drawingml/2006/table">
            <a:tbl>
              <a:tblPr firstRow="1" firstCol="1" bandRow="1">
                <a:noFill/>
                <a:tableStyleId>{FEED5B31-8EE9-4602-9EFF-AED3B21F7FA9}</a:tableStyleId>
              </a:tblPr>
              <a:tblGrid>
                <a:gridCol w="9058101">
                  <a:extLst>
                    <a:ext uri="{9D8B030D-6E8A-4147-A177-3AD203B41FA5}">
                      <a16:colId xmlns:a16="http://schemas.microsoft.com/office/drawing/2014/main" val="20000"/>
                    </a:ext>
                  </a:extLst>
                </a:gridCol>
              </a:tblGrid>
              <a:tr h="20697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7600">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t>Service-Komponente:</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a:ea typeface="Calibri"/>
                          <a:cs typeface="Calibri"/>
                          <a:sym typeface="Calibri"/>
                        </a:rPr>
                        <a:t>Logischer Teil eines </a:t>
                      </a:r>
                      <a:r>
                        <a:rPr lang="en-US" sz="1800" b="0" i="0" u="none" strike="noStrike" cap="none" dirty="0">
                          <a:solidFill>
                            <a:schemeClr val="dk1"/>
                          </a:solidFill>
                          <a:latin typeface="Calibri"/>
                          <a:ea typeface="Calibri"/>
                          <a:cs typeface="Calibri"/>
                          <a:sym typeface="Calibri"/>
                        </a:rPr>
                        <a:t>Services</a:t>
                      </a:r>
                      <a:r>
                        <a:rPr lang="en-US" sz="1800" b="0" u="none" strike="noStrike" cap="none" dirty="0">
                          <a:solidFill>
                            <a:schemeClr val="dk1"/>
                          </a:solidFill>
                          <a:latin typeface="Calibri"/>
                          <a:ea typeface="Calibri"/>
                          <a:cs typeface="Calibri"/>
                          <a:sym typeface="Calibri"/>
                        </a:rPr>
                        <a:t>, der eine Funktion liefert, die einen </a:t>
                      </a:r>
                      <a:r>
                        <a:rPr lang="en-US" sz="1800" b="0" i="1" u="none" strike="noStrike" cap="none" dirty="0">
                          <a:solidFill>
                            <a:schemeClr val="dk1"/>
                          </a:solidFill>
                          <a:latin typeface="Calibri"/>
                          <a:ea typeface="Calibri"/>
                          <a:cs typeface="Calibri"/>
                          <a:sym typeface="Calibri"/>
                        </a:rPr>
                        <a:t>Service </a:t>
                      </a:r>
                      <a:r>
                        <a:rPr lang="en-US" sz="1800" b="0" u="none" strike="noStrike" cap="none" dirty="0">
                          <a:solidFill>
                            <a:schemeClr val="dk1"/>
                          </a:solidFill>
                          <a:latin typeface="Calibri"/>
                          <a:ea typeface="Calibri"/>
                          <a:cs typeface="Calibri"/>
                          <a:sym typeface="Calibri"/>
                        </a:rPr>
                        <a:t>ermöglicht oder verbessert</a:t>
                      </a:r>
                      <a:endParaRPr sz="1800" b="0" i="1"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endParaRPr sz="1800" b="0" i="1"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Anmerkung 1: Ein Service setzt sich in der Regel aus mehreren Service-Komponenten zusammen.</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Anmerkung 2: Eine Service-Komponente wird normalerweise aus einem oder mehreren Configuration Items (CIs) aufgebaut.</a:t>
                      </a:r>
                      <a:endParaRPr sz="3200" b="0" i="1" u="none" strike="noStrike" cap="none" dirty="0"/>
                    </a:p>
                  </a:txBody>
                  <a:tcPr marL="68575" marR="68575" marT="0" marB="0"/>
                </a:tc>
                <a:extLst>
                  <a:ext uri="{0D108BD9-81ED-4DB2-BD59-A6C34878D82A}">
                    <a16:rowId xmlns:a16="http://schemas.microsoft.com/office/drawing/2014/main" val="10001"/>
                  </a:ext>
                </a:extLst>
              </a:tr>
            </a:tbl>
          </a:graphicData>
        </a:graphic>
      </p:graphicFrame>
      <p:sp>
        <p:nvSpPr>
          <p:cNvPr id="568" name="Google Shape;568;p35"/>
          <p:cNvSpPr/>
          <p:nvPr/>
        </p:nvSpPr>
        <p:spPr>
          <a:xfrm>
            <a:off x="4145037" y="4544728"/>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1</a:t>
            </a:r>
            <a:endParaRPr sz="1800">
              <a:solidFill>
                <a:schemeClr val="dk1"/>
              </a:solidFill>
              <a:latin typeface="Calibri"/>
              <a:ea typeface="Calibri"/>
              <a:cs typeface="Calibri"/>
              <a:sym typeface="Calibri"/>
            </a:endParaRPr>
          </a:p>
        </p:txBody>
      </p:sp>
      <p:sp>
        <p:nvSpPr>
          <p:cNvPr id="569" name="Google Shape;569;p35"/>
          <p:cNvSpPr/>
          <p:nvPr/>
        </p:nvSpPr>
        <p:spPr>
          <a:xfrm>
            <a:off x="4163882" y="5477164"/>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1</a:t>
            </a:r>
            <a:endParaRPr sz="1800">
              <a:solidFill>
                <a:schemeClr val="dk1"/>
              </a:solidFill>
              <a:latin typeface="Calibri"/>
              <a:ea typeface="Calibri"/>
              <a:cs typeface="Calibri"/>
              <a:sym typeface="Calibri"/>
            </a:endParaRPr>
          </a:p>
        </p:txBody>
      </p:sp>
      <p:sp>
        <p:nvSpPr>
          <p:cNvPr id="570" name="Google Shape;570;p35"/>
          <p:cNvSpPr/>
          <p:nvPr/>
        </p:nvSpPr>
        <p:spPr>
          <a:xfrm>
            <a:off x="5226274" y="5477163"/>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2</a:t>
            </a:r>
            <a:endParaRPr sz="1800">
              <a:solidFill>
                <a:schemeClr val="dk1"/>
              </a:solidFill>
              <a:latin typeface="Calibri"/>
              <a:ea typeface="Calibri"/>
              <a:cs typeface="Calibri"/>
              <a:sym typeface="Calibri"/>
            </a:endParaRPr>
          </a:p>
        </p:txBody>
      </p:sp>
      <p:sp>
        <p:nvSpPr>
          <p:cNvPr id="571" name="Google Shape;571;p35"/>
          <p:cNvSpPr/>
          <p:nvPr/>
        </p:nvSpPr>
        <p:spPr>
          <a:xfrm>
            <a:off x="6288666" y="5477162"/>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3</a:t>
            </a:r>
            <a:endParaRPr sz="1800">
              <a:solidFill>
                <a:schemeClr val="dk1"/>
              </a:solidFill>
              <a:latin typeface="Calibri"/>
              <a:ea typeface="Calibri"/>
              <a:cs typeface="Calibri"/>
              <a:sym typeface="Calibri"/>
            </a:endParaRPr>
          </a:p>
        </p:txBody>
      </p:sp>
      <p:sp>
        <p:nvSpPr>
          <p:cNvPr id="572" name="Google Shape;572;p35"/>
          <p:cNvSpPr/>
          <p:nvPr/>
        </p:nvSpPr>
        <p:spPr>
          <a:xfrm>
            <a:off x="7351058" y="5477161"/>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4</a:t>
            </a:r>
            <a:endParaRPr sz="1800">
              <a:solidFill>
                <a:schemeClr val="dk1"/>
              </a:solidFill>
              <a:latin typeface="Calibri"/>
              <a:ea typeface="Calibri"/>
              <a:cs typeface="Calibri"/>
              <a:sym typeface="Calibri"/>
            </a:endParaRPr>
          </a:p>
        </p:txBody>
      </p:sp>
      <p:sp>
        <p:nvSpPr>
          <p:cNvPr id="573" name="Google Shape;573;p35"/>
          <p:cNvSpPr/>
          <p:nvPr/>
        </p:nvSpPr>
        <p:spPr>
          <a:xfrm>
            <a:off x="8413450" y="5477160"/>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5</a:t>
            </a:r>
            <a:endParaRPr sz="1800">
              <a:solidFill>
                <a:schemeClr val="dk1"/>
              </a:solidFill>
              <a:latin typeface="Calibri"/>
              <a:ea typeface="Calibri"/>
              <a:cs typeface="Calibri"/>
              <a:sym typeface="Calibri"/>
            </a:endParaRPr>
          </a:p>
        </p:txBody>
      </p:sp>
      <p:sp>
        <p:nvSpPr>
          <p:cNvPr id="574" name="Google Shape;574;p35"/>
          <p:cNvSpPr/>
          <p:nvPr/>
        </p:nvSpPr>
        <p:spPr>
          <a:xfrm>
            <a:off x="6801887" y="4542353"/>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2</a:t>
            </a:r>
            <a:endParaRPr sz="1800">
              <a:solidFill>
                <a:schemeClr val="dk1"/>
              </a:solidFill>
              <a:latin typeface="Calibri"/>
              <a:ea typeface="Calibri"/>
              <a:cs typeface="Calibri"/>
              <a:sym typeface="Calibri"/>
            </a:endParaRPr>
          </a:p>
        </p:txBody>
      </p:sp>
      <p:cxnSp>
        <p:nvCxnSpPr>
          <p:cNvPr id="575" name="Google Shape;575;p35"/>
          <p:cNvCxnSpPr>
            <a:stCxn id="569" idx="0"/>
            <a:endCxn id="568" idx="2"/>
          </p:cNvCxnSpPr>
          <p:nvPr/>
        </p:nvCxnSpPr>
        <p:spPr>
          <a:xfrm rot="10800000" flipH="1">
            <a:off x="4551430" y="4996864"/>
            <a:ext cx="786900" cy="480300"/>
          </a:xfrm>
          <a:prstGeom prst="straightConnector1">
            <a:avLst/>
          </a:prstGeom>
          <a:noFill/>
          <a:ln w="19050" cap="flat" cmpd="sng">
            <a:solidFill>
              <a:srgbClr val="4A7DBA"/>
            </a:solidFill>
            <a:prstDash val="solid"/>
            <a:round/>
            <a:headEnd type="none" w="sm" len="sm"/>
            <a:tailEnd type="none" w="sm" len="sm"/>
          </a:ln>
        </p:spPr>
      </p:cxnSp>
      <p:cxnSp>
        <p:nvCxnSpPr>
          <p:cNvPr id="576" name="Google Shape;576;p35"/>
          <p:cNvCxnSpPr>
            <a:stCxn id="570" idx="0"/>
            <a:endCxn id="568" idx="2"/>
          </p:cNvCxnSpPr>
          <p:nvPr/>
        </p:nvCxnSpPr>
        <p:spPr>
          <a:xfrm rot="10800000">
            <a:off x="5338422" y="4996863"/>
            <a:ext cx="275400" cy="480300"/>
          </a:xfrm>
          <a:prstGeom prst="straightConnector1">
            <a:avLst/>
          </a:prstGeom>
          <a:noFill/>
          <a:ln w="19050" cap="flat" cmpd="sng">
            <a:solidFill>
              <a:srgbClr val="4A7DBA"/>
            </a:solidFill>
            <a:prstDash val="solid"/>
            <a:round/>
            <a:headEnd type="none" w="sm" len="sm"/>
            <a:tailEnd type="none" w="sm" len="sm"/>
          </a:ln>
        </p:spPr>
      </p:cxnSp>
      <p:cxnSp>
        <p:nvCxnSpPr>
          <p:cNvPr id="577" name="Google Shape;577;p35"/>
          <p:cNvCxnSpPr>
            <a:stCxn id="571" idx="0"/>
            <a:endCxn id="568" idx="2"/>
          </p:cNvCxnSpPr>
          <p:nvPr/>
        </p:nvCxnSpPr>
        <p:spPr>
          <a:xfrm rot="10800000">
            <a:off x="5338514" y="4996862"/>
            <a:ext cx="1337700" cy="480300"/>
          </a:xfrm>
          <a:prstGeom prst="straightConnector1">
            <a:avLst/>
          </a:prstGeom>
          <a:noFill/>
          <a:ln w="19050" cap="flat" cmpd="sng">
            <a:solidFill>
              <a:srgbClr val="4A7DBA"/>
            </a:solidFill>
            <a:prstDash val="solid"/>
            <a:round/>
            <a:headEnd type="none" w="sm" len="sm"/>
            <a:tailEnd type="none" w="sm" len="sm"/>
          </a:ln>
        </p:spPr>
      </p:cxnSp>
      <p:cxnSp>
        <p:nvCxnSpPr>
          <p:cNvPr id="578" name="Google Shape;578;p35"/>
          <p:cNvCxnSpPr>
            <a:stCxn id="571" idx="0"/>
            <a:endCxn id="574" idx="2"/>
          </p:cNvCxnSpPr>
          <p:nvPr/>
        </p:nvCxnSpPr>
        <p:spPr>
          <a:xfrm rot="10800000" flipH="1">
            <a:off x="6676214" y="4994462"/>
            <a:ext cx="1319100" cy="482700"/>
          </a:xfrm>
          <a:prstGeom prst="straightConnector1">
            <a:avLst/>
          </a:prstGeom>
          <a:noFill/>
          <a:ln w="19050" cap="flat" cmpd="sng">
            <a:solidFill>
              <a:srgbClr val="4A7DBA"/>
            </a:solidFill>
            <a:prstDash val="solid"/>
            <a:round/>
            <a:headEnd type="none" w="sm" len="sm"/>
            <a:tailEnd type="none" w="sm" len="sm"/>
          </a:ln>
        </p:spPr>
      </p:cxnSp>
      <p:cxnSp>
        <p:nvCxnSpPr>
          <p:cNvPr id="579" name="Google Shape;579;p35"/>
          <p:cNvCxnSpPr>
            <a:stCxn id="570" idx="0"/>
            <a:endCxn id="574" idx="2"/>
          </p:cNvCxnSpPr>
          <p:nvPr/>
        </p:nvCxnSpPr>
        <p:spPr>
          <a:xfrm rot="10800000" flipH="1">
            <a:off x="5613822" y="4994463"/>
            <a:ext cx="2381400" cy="482700"/>
          </a:xfrm>
          <a:prstGeom prst="straightConnector1">
            <a:avLst/>
          </a:prstGeom>
          <a:noFill/>
          <a:ln w="19050" cap="flat" cmpd="sng">
            <a:solidFill>
              <a:srgbClr val="4A7DBA"/>
            </a:solidFill>
            <a:prstDash val="solid"/>
            <a:round/>
            <a:headEnd type="none" w="sm" len="sm"/>
            <a:tailEnd type="none" w="sm" len="sm"/>
          </a:ln>
        </p:spPr>
      </p:cxnSp>
      <p:cxnSp>
        <p:nvCxnSpPr>
          <p:cNvPr id="580" name="Google Shape;580;p35"/>
          <p:cNvCxnSpPr>
            <a:stCxn id="572" idx="0"/>
            <a:endCxn id="574" idx="2"/>
          </p:cNvCxnSpPr>
          <p:nvPr/>
        </p:nvCxnSpPr>
        <p:spPr>
          <a:xfrm rot="10800000" flipH="1">
            <a:off x="7738606" y="4994461"/>
            <a:ext cx="256500" cy="482700"/>
          </a:xfrm>
          <a:prstGeom prst="straightConnector1">
            <a:avLst/>
          </a:prstGeom>
          <a:noFill/>
          <a:ln w="19050" cap="flat" cmpd="sng">
            <a:solidFill>
              <a:srgbClr val="4A7DBA"/>
            </a:solidFill>
            <a:prstDash val="solid"/>
            <a:round/>
            <a:headEnd type="none" w="sm" len="sm"/>
            <a:tailEnd type="none" w="sm" len="sm"/>
          </a:ln>
        </p:spPr>
      </p:cxnSp>
      <p:cxnSp>
        <p:nvCxnSpPr>
          <p:cNvPr id="581" name="Google Shape;581;p35"/>
          <p:cNvCxnSpPr>
            <a:stCxn id="573" idx="0"/>
            <a:endCxn id="574" idx="2"/>
          </p:cNvCxnSpPr>
          <p:nvPr/>
        </p:nvCxnSpPr>
        <p:spPr>
          <a:xfrm rot="10800000">
            <a:off x="7995198" y="4994460"/>
            <a:ext cx="805800" cy="482700"/>
          </a:xfrm>
          <a:prstGeom prst="straightConnector1">
            <a:avLst/>
          </a:prstGeom>
          <a:noFill/>
          <a:ln w="19050" cap="flat" cmpd="sng">
            <a:solidFill>
              <a:srgbClr val="4A7DBA"/>
            </a:solidFill>
            <a:prstDash val="solid"/>
            <a:round/>
            <a:headEnd type="none" w="sm" len="sm"/>
            <a:tailEnd type="none" w="sm" len="sm"/>
          </a:ln>
        </p:spPr>
      </p:cxnSp>
      <p:sp>
        <p:nvSpPr>
          <p:cNvPr id="582" name="Google Shape;582;p35"/>
          <p:cNvSpPr txBox="1"/>
          <p:nvPr/>
        </p:nvSpPr>
        <p:spPr>
          <a:xfrm>
            <a:off x="2175493" y="4602860"/>
            <a:ext cx="169935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Services</a:t>
            </a:r>
            <a:endParaRPr sz="1400">
              <a:solidFill>
                <a:schemeClr val="dk1"/>
              </a:solidFill>
              <a:latin typeface="Calibri"/>
              <a:ea typeface="Calibri"/>
              <a:cs typeface="Calibri"/>
              <a:sym typeface="Calibri"/>
            </a:endParaRPr>
          </a:p>
        </p:txBody>
      </p:sp>
      <p:sp>
        <p:nvSpPr>
          <p:cNvPr id="583" name="Google Shape;583;p35"/>
          <p:cNvSpPr txBox="1"/>
          <p:nvPr/>
        </p:nvSpPr>
        <p:spPr>
          <a:xfrm>
            <a:off x="2173710" y="5549350"/>
            <a:ext cx="169935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Service-Komponenten</a:t>
            </a:r>
            <a:endParaRPr sz="14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3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SPM: Wichtige Begriffe</a:t>
            </a:r>
            <a:endParaRPr/>
          </a:p>
        </p:txBody>
      </p:sp>
      <p:sp>
        <p:nvSpPr>
          <p:cNvPr id="590" name="Google Shape;590;p3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graphicFrame>
        <p:nvGraphicFramePr>
          <p:cNvPr id="591" name="Google Shape;591;p36"/>
          <p:cNvGraphicFramePr/>
          <p:nvPr>
            <p:extLst>
              <p:ext uri="{D42A27DB-BD31-4B8C-83A1-F6EECF244321}">
                <p14:modId xmlns:p14="http://schemas.microsoft.com/office/powerpoint/2010/main" val="2812932142"/>
              </p:ext>
            </p:extLst>
          </p:nvPr>
        </p:nvGraphicFramePr>
        <p:xfrm>
          <a:off x="752763" y="1955216"/>
          <a:ext cx="10340110" cy="1146285"/>
        </p:xfrm>
        <a:graphic>
          <a:graphicData uri="http://schemas.openxmlformats.org/drawingml/2006/table">
            <a:tbl>
              <a:tblPr firstRow="1" firstCol="1" bandRow="1">
                <a:noFill/>
                <a:tableStyleId>{FEED5B31-8EE9-4602-9EFF-AED3B21F7FA9}</a:tableStyleId>
              </a:tblPr>
              <a:tblGrid>
                <a:gridCol w="10340110">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dirty="0"/>
                        <a:t>Definition nach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Service-Portfolio:</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a:ea typeface="Calibri"/>
                          <a:cs typeface="Calibri"/>
                          <a:sym typeface="Calibri"/>
                        </a:rPr>
                        <a:t>Interne Liste, in der alle von einem </a:t>
                      </a:r>
                      <a:r>
                        <a:rPr lang="en-US" sz="1800" b="0" i="1" u="none" strike="noStrike" cap="none" dirty="0">
                          <a:solidFill>
                            <a:schemeClr val="dk1"/>
                          </a:solidFill>
                          <a:latin typeface="Calibri"/>
                          <a:ea typeface="Calibri"/>
                          <a:cs typeface="Calibri"/>
                          <a:sym typeface="Calibri"/>
                        </a:rPr>
                        <a:t>Service Provider </a:t>
                      </a:r>
                      <a:r>
                        <a:rPr lang="en-US" sz="1800" b="0" u="none" strike="noStrike" cap="none" dirty="0">
                          <a:solidFill>
                            <a:schemeClr val="dk1"/>
                          </a:solidFill>
                          <a:latin typeface="Calibri"/>
                          <a:ea typeface="Calibri"/>
                          <a:cs typeface="Calibri"/>
                          <a:sym typeface="Calibri"/>
                        </a:rPr>
                        <a:t>angebotenen </a:t>
                      </a:r>
                      <a:r>
                        <a:rPr lang="en-US" sz="1800" b="0" i="1" u="none" strike="noStrike" cap="none" dirty="0">
                          <a:solidFill>
                            <a:schemeClr val="dk1"/>
                          </a:solidFill>
                          <a:latin typeface="Calibri"/>
                          <a:ea typeface="Calibri"/>
                          <a:cs typeface="Calibri"/>
                          <a:sym typeface="Calibri"/>
                        </a:rPr>
                        <a:t>Services </a:t>
                      </a:r>
                      <a:r>
                        <a:rPr lang="en-US" sz="1800" b="0" u="none" strike="noStrike" cap="none" dirty="0">
                          <a:solidFill>
                            <a:schemeClr val="dk1"/>
                          </a:solidFill>
                          <a:latin typeface="Calibri"/>
                          <a:ea typeface="Calibri"/>
                          <a:cs typeface="Calibri"/>
                          <a:sym typeface="Calibri"/>
                        </a:rPr>
                        <a:t>aufgeführt sind, einschließlich der in Vorbereitung befindlichen, aktiven und eingestellten Services</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592" name="Google Shape;592;p36"/>
          <p:cNvGraphicFramePr/>
          <p:nvPr>
            <p:extLst>
              <p:ext uri="{D42A27DB-BD31-4B8C-83A1-F6EECF244321}">
                <p14:modId xmlns:p14="http://schemas.microsoft.com/office/powerpoint/2010/main" val="2403098627"/>
              </p:ext>
            </p:extLst>
          </p:nvPr>
        </p:nvGraphicFramePr>
        <p:xfrm>
          <a:off x="752763" y="3294226"/>
          <a:ext cx="10340110" cy="2164080"/>
        </p:xfrm>
        <a:graphic>
          <a:graphicData uri="http://schemas.openxmlformats.org/drawingml/2006/table">
            <a:tbl>
              <a:tblPr firstRow="1" firstCol="1" bandRow="1">
                <a:noFill/>
                <a:tableStyleId>{FEED5B31-8EE9-4602-9EFF-AED3B21F7FA9}</a:tableStyleId>
              </a:tblPr>
              <a:tblGrid>
                <a:gridCol w="10340110">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dirty="0"/>
                        <a:t>Definition nach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Service-Lebenszyklus:</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a:ea typeface="Calibri"/>
                          <a:cs typeface="Calibri"/>
                          <a:sym typeface="Calibri"/>
                        </a:rPr>
                        <a:t>Die verschiedenen Phasen, die ein </a:t>
                      </a:r>
                      <a:r>
                        <a:rPr lang="en-US" sz="1800" b="0" i="1" u="none" strike="noStrike" cap="none" dirty="0">
                          <a:solidFill>
                            <a:schemeClr val="dk1"/>
                          </a:solidFill>
                          <a:latin typeface="Calibri"/>
                          <a:ea typeface="Calibri"/>
                          <a:cs typeface="Calibri"/>
                          <a:sym typeface="Calibri"/>
                        </a:rPr>
                        <a:t>Service </a:t>
                      </a:r>
                      <a:r>
                        <a:rPr lang="en-US" sz="1800" b="0" u="none" strike="noStrike" cap="none" dirty="0">
                          <a:solidFill>
                            <a:schemeClr val="dk1"/>
                          </a:solidFill>
                          <a:latin typeface="Calibri"/>
                          <a:ea typeface="Calibri"/>
                          <a:cs typeface="Calibri"/>
                          <a:sym typeface="Calibri"/>
                        </a:rPr>
                        <a:t>während seiner Lebensdauer durchläuft.</a:t>
                      </a:r>
                      <a:endParaRPr sz="1800" b="0"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endParaRPr sz="1800" b="0"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Anmerkung 1: In der Regel werden für jede </a:t>
                      </a:r>
                      <a:r>
                        <a:rPr lang="en-US" sz="1800" b="0" i="1" u="none" strike="noStrike" cap="none" dirty="0" err="1">
                          <a:solidFill>
                            <a:schemeClr val="dk1"/>
                          </a:solidFill>
                          <a:latin typeface="Calibri"/>
                          <a:ea typeface="Calibri"/>
                          <a:cs typeface="Calibri"/>
                          <a:sym typeface="Calibri"/>
                        </a:rPr>
                        <a:t>Organisation </a:t>
                      </a:r>
                      <a:r>
                        <a:rPr lang="en-US" sz="1800" b="0" i="1" u="none" strike="noStrike" cap="none" dirty="0">
                          <a:solidFill>
                            <a:schemeClr val="dk1"/>
                          </a:solidFill>
                          <a:latin typeface="Calibri"/>
                          <a:ea typeface="Calibri"/>
                          <a:cs typeface="Calibri"/>
                          <a:sym typeface="Calibri"/>
                        </a:rPr>
                        <a:t>spezifische Service-Lebenszyklus-Phasen definiert, je nach der erforderlichen Komplexität. Dazu gehören z. B. die erste Idee, der Vorschlag, das Design, die Entwicklung, das Deployment, die Produktion und die Stilllegung.</a:t>
                      </a:r>
                      <a:endParaRPr sz="1800" b="0" i="1"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3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SPM: Anforderungen gemäß FitSM-1</a:t>
            </a:r>
            <a:endParaRPr/>
          </a:p>
        </p:txBody>
      </p:sp>
      <p:sp>
        <p:nvSpPr>
          <p:cNvPr id="599" name="Google Shape;599;p3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graphicFrame>
        <p:nvGraphicFramePr>
          <p:cNvPr id="600" name="Google Shape;600;p37"/>
          <p:cNvGraphicFramePr/>
          <p:nvPr/>
        </p:nvGraphicFramePr>
        <p:xfrm>
          <a:off x="1981200" y="1696601"/>
          <a:ext cx="8229600" cy="3600092"/>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51075">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 Service-Portfolio Management (SPM)</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82475">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14437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PR1.1 Es muss ein Service-Portfolio geführt werden. Alle Services müssen als Teil des Service-Portfolios spezifiziert werden.</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PR1.2 Vorschläge für neue oder geänderte Services werden auf der Basis des prognostizierten Bedarfs, der benötigten Ressourcen und des erwarteten Nutzens bewertet.</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PR1.3 Die Entwicklung von Services über ihren Service-Lebenszyklus hinweg ist zu managen. Dazu gehört die Planung neuer Services und größerer Änderungen an bestehenden Services. Die Pläne müssen Zeitrahmen, Verantwortlichkeiten, neue oder geänderte Technologien, Kommunikation und Service-Abnahmekriterien berücksichtigen.</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PR1.4 Für jeden Service müssen die internen und externen Zulieferer, die an der Erbringung des Services beteiligt sind, identifiziert werden, ggf. einschließlich der Föderationsmitglieder. Deren Kontaktstellen, Aufgaben und Verantwortlichkeiten sind festzulegen.</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3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SPM: Wichtige Konzepte</a:t>
            </a:r>
            <a:endParaRPr/>
          </a:p>
        </p:txBody>
      </p:sp>
      <p:sp>
        <p:nvSpPr>
          <p:cNvPr id="607" name="Google Shape;607;p38"/>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Im Service-Portfolio werden die Services aufgelistet und definiert, die ein Service Provider anbietet oder in Zukunft anbieten will.</a:t>
            </a:r>
            <a:endParaRPr/>
          </a:p>
          <a:p>
            <a:pPr marL="342900" lvl="0" indent="-342900" algn="l" rtl="0">
              <a:spcBef>
                <a:spcPts val="560"/>
              </a:spcBef>
              <a:spcAft>
                <a:spcPts val="0"/>
              </a:spcAft>
              <a:buClr>
                <a:schemeClr val="dk1"/>
              </a:buClr>
              <a:buSzPts val="2800"/>
              <a:buChar char="•"/>
            </a:pPr>
            <a:r>
              <a:rPr lang="en-US"/>
              <a:t>Das Service-Portfolio ist ein "internes Werkzeug" für den Service Provider.</a:t>
            </a:r>
            <a:endParaRPr/>
          </a:p>
          <a:p>
            <a:pPr marL="342900" lvl="0" indent="-342900" algn="l" rtl="0">
              <a:spcBef>
                <a:spcPts val="560"/>
              </a:spcBef>
              <a:spcAft>
                <a:spcPts val="0"/>
              </a:spcAft>
              <a:buClr>
                <a:schemeClr val="dk1"/>
              </a:buClr>
              <a:buSzPts val="2800"/>
              <a:buChar char="•"/>
            </a:pPr>
            <a:r>
              <a:rPr lang="en-US"/>
              <a:t>Jeder Service im Service-Portfolio durchläuft einen Service-Lebenszyklus, der aus verschiedenen Phasen besteht.</a:t>
            </a:r>
            <a:endParaRPr/>
          </a:p>
          <a:p>
            <a:pPr marL="342900" lvl="0" indent="-342900" algn="l" rtl="0">
              <a:spcBef>
                <a:spcPts val="560"/>
              </a:spcBef>
              <a:spcAft>
                <a:spcPts val="0"/>
              </a:spcAft>
              <a:buClr>
                <a:schemeClr val="dk1"/>
              </a:buClr>
              <a:buSzPts val="2800"/>
              <a:buChar char="•"/>
            </a:pPr>
            <a:r>
              <a:rPr lang="en-US"/>
              <a:t>Der Übergang zwischen den Phasen des Service-Lebenszyklus erfordert Koordination</a:t>
            </a:r>
            <a:endParaRPr/>
          </a:p>
        </p:txBody>
      </p:sp>
      <p:sp>
        <p:nvSpPr>
          <p:cNvPr id="608" name="Google Shape;608;p3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39"/>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Service-Level-Management (SLM)</a:t>
            </a:r>
            <a:endParaRPr/>
          </a:p>
        </p:txBody>
      </p:sp>
      <p:sp>
        <p:nvSpPr>
          <p:cNvPr id="615" name="Google Shape;615;p3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
        <p:nvSpPr>
          <p:cNvPr id="616" name="Google Shape;616;p39"/>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17" name="Google Shape;617;p3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618" name="Google Shape;618;p39"/>
          <p:cNvSpPr/>
          <p:nvPr/>
        </p:nvSpPr>
        <p:spPr>
          <a:xfrm>
            <a:off x="2969743" y="4448462"/>
            <a:ext cx="623301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err="1">
                <a:solidFill>
                  <a:schemeClr val="dk1"/>
                </a:solidFill>
                <a:latin typeface="Calibri"/>
                <a:ea typeface="Calibri"/>
                <a:cs typeface="Calibri"/>
                <a:sym typeface="Calibri"/>
              </a:rPr>
              <a:t>Pflege</a:t>
            </a:r>
            <a:r>
              <a:rPr lang="en-US" sz="1600" dirty="0">
                <a:solidFill>
                  <a:schemeClr val="dk1"/>
                </a:solidFill>
                <a:latin typeface="Calibri"/>
                <a:ea typeface="Calibri"/>
                <a:cs typeface="Calibri"/>
                <a:sym typeface="Calibri"/>
              </a:rPr>
              <a:t> von Service-</a:t>
            </a:r>
            <a:r>
              <a:rPr lang="en-US" sz="1600" dirty="0" err="1">
                <a:solidFill>
                  <a:schemeClr val="dk1"/>
                </a:solidFill>
                <a:latin typeface="Calibri"/>
                <a:ea typeface="Calibri"/>
                <a:cs typeface="Calibri"/>
                <a:sym typeface="Calibri"/>
              </a:rPr>
              <a:t>Katalogen</a:t>
            </a:r>
            <a:r>
              <a:rPr lang="en-US" sz="1600" dirty="0">
                <a:solidFill>
                  <a:schemeClr val="dk1"/>
                </a:solidFill>
                <a:latin typeface="Calibri"/>
                <a:ea typeface="Calibri"/>
                <a:cs typeface="Calibri"/>
                <a:sym typeface="Calibri"/>
              </a:rPr>
              <a:t> und </a:t>
            </a:r>
            <a:r>
              <a:rPr lang="en-US" sz="1600" dirty="0" err="1">
                <a:solidFill>
                  <a:schemeClr val="dk1"/>
                </a:solidFill>
                <a:latin typeface="Calibri"/>
                <a:ea typeface="Calibri"/>
                <a:cs typeface="Calibri"/>
                <a:sym typeface="Calibri"/>
              </a:rPr>
              <a:t>Festlegung</a:t>
            </a:r>
            <a:r>
              <a:rPr lang="en-US" sz="1600" dirty="0">
                <a:solidFill>
                  <a:schemeClr val="dk1"/>
                </a:solidFill>
                <a:latin typeface="Calibri"/>
                <a:ea typeface="Calibri"/>
                <a:cs typeface="Calibri"/>
                <a:sym typeface="Calibri"/>
              </a:rPr>
              <a:t> und </a:t>
            </a:r>
            <a:r>
              <a:rPr lang="en-US" sz="1600" dirty="0" err="1">
                <a:solidFill>
                  <a:schemeClr val="dk1"/>
                </a:solidFill>
                <a:latin typeface="Calibri"/>
                <a:ea typeface="Calibri"/>
                <a:cs typeface="Calibri"/>
                <a:sym typeface="Calibri"/>
              </a:rPr>
              <a:t>Bewertung</a:t>
            </a:r>
            <a:r>
              <a:rPr lang="en-US" sz="1600" dirty="0">
                <a:solidFill>
                  <a:schemeClr val="dk1"/>
                </a:solidFill>
                <a:latin typeface="Calibri"/>
                <a:ea typeface="Calibri"/>
                <a:cs typeface="Calibri"/>
                <a:sym typeface="Calibri"/>
              </a:rPr>
              <a:t> von </a:t>
            </a:r>
            <a:r>
              <a:rPr lang="en-US" sz="1600" dirty="0" err="1">
                <a:solidFill>
                  <a:schemeClr val="dk1"/>
                </a:solidFill>
                <a:latin typeface="Calibri"/>
                <a:ea typeface="Calibri"/>
                <a:cs typeface="Calibri"/>
                <a:sym typeface="Calibri"/>
              </a:rPr>
              <a:t>Vereinbarungen</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zur</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Servicequalität</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mit</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Kunden</a:t>
            </a:r>
            <a:r>
              <a:rPr lang="en-US" sz="1600" dirty="0">
                <a:solidFill>
                  <a:schemeClr val="dk1"/>
                </a:solidFill>
                <a:latin typeface="Calibri"/>
                <a:ea typeface="Calibri"/>
                <a:cs typeface="Calibri"/>
                <a:sym typeface="Calibri"/>
              </a:rPr>
              <a:t> und </a:t>
            </a:r>
            <a:r>
              <a:rPr lang="en-US" sz="1600" dirty="0" err="1">
                <a:solidFill>
                  <a:schemeClr val="dk1"/>
                </a:solidFill>
                <a:latin typeface="Calibri"/>
                <a:ea typeface="Calibri"/>
                <a:cs typeface="Calibri"/>
                <a:sym typeface="Calibri"/>
              </a:rPr>
              <a:t>Zulieferern</a:t>
            </a:r>
            <a:endParaRPr sz="16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FitSM-Qualifizierungsprogramm</a:t>
            </a:r>
            <a:endParaRPr/>
          </a:p>
        </p:txBody>
      </p:sp>
      <p:sp>
        <p:nvSpPr>
          <p:cNvPr id="66" name="Google Shape;66;p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4" name="Picture 3" descr="A diagram of training and training&#10;&#10;Description automatically generated">
            <a:extLst>
              <a:ext uri="{FF2B5EF4-FFF2-40B4-BE49-F238E27FC236}">
                <a16:creationId xmlns:a16="http://schemas.microsoft.com/office/drawing/2014/main" id="{A67A8505-48B5-F043-89B6-7A67BAE254E0}"/>
              </a:ext>
            </a:extLst>
          </p:cNvPr>
          <p:cNvPicPr>
            <a:picLocks noChangeAspect="1"/>
          </p:cNvPicPr>
          <p:nvPr/>
        </p:nvPicPr>
        <p:blipFill>
          <a:blip r:embed="rId3"/>
          <a:stretch>
            <a:fillRect/>
          </a:stretch>
        </p:blipFill>
        <p:spPr>
          <a:xfrm>
            <a:off x="1765300" y="1858959"/>
            <a:ext cx="8661400" cy="47244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4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SLM: Wichtige Begriffe</a:t>
            </a:r>
            <a:endParaRPr/>
          </a:p>
        </p:txBody>
      </p:sp>
      <p:sp>
        <p:nvSpPr>
          <p:cNvPr id="625" name="Google Shape;625;p4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graphicFrame>
        <p:nvGraphicFramePr>
          <p:cNvPr id="626" name="Google Shape;626;p40"/>
          <p:cNvGraphicFramePr/>
          <p:nvPr>
            <p:extLst>
              <p:ext uri="{D42A27DB-BD31-4B8C-83A1-F6EECF244321}">
                <p14:modId xmlns:p14="http://schemas.microsoft.com/office/powerpoint/2010/main" val="4069062531"/>
              </p:ext>
            </p:extLst>
          </p:nvPr>
        </p:nvGraphicFramePr>
        <p:xfrm>
          <a:off x="609599" y="3079615"/>
          <a:ext cx="10529455" cy="1639905"/>
        </p:xfrm>
        <a:graphic>
          <a:graphicData uri="http://schemas.openxmlformats.org/drawingml/2006/table">
            <a:tbl>
              <a:tblPr firstRow="1" firstCol="1" bandRow="1">
                <a:noFill/>
                <a:tableStyleId>{FEED5B31-8EE9-4602-9EFF-AED3B21F7FA9}</a:tableStyleId>
              </a:tblPr>
              <a:tblGrid>
                <a:gridCol w="10529455">
                  <a:extLst>
                    <a:ext uri="{9D8B030D-6E8A-4147-A177-3AD203B41FA5}">
                      <a16:colId xmlns:a16="http://schemas.microsoft.com/office/drawing/2014/main" val="20000"/>
                    </a:ext>
                  </a:extLst>
                </a:gridCol>
              </a:tblGrid>
              <a:tr h="23782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2570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Service-Ziel:</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Referenz-/Zielwerte für einen Parameter, der zur Messung der Leistung eines Services verwendet wird und in einem Service Level Agreement (SLA) für diesen Service aufgeführt ist</a:t>
                      </a:r>
                      <a:endParaRPr i="0" dirty="0"/>
                    </a:p>
                    <a:p>
                      <a:pPr marL="457200" marR="0" lvl="1" indent="0" algn="l" rtl="0">
                        <a:lnSpc>
                          <a:spcPct val="100000"/>
                        </a:lnSpc>
                        <a:spcBef>
                          <a:spcPts val="0"/>
                        </a:spcBef>
                        <a:spcAft>
                          <a:spcPts val="0"/>
                        </a:spcAft>
                        <a:buClr>
                          <a:schemeClr val="dk1"/>
                        </a:buClr>
                        <a:buSzPts val="1800"/>
                        <a:buFont typeface="Calibri"/>
                        <a:buNone/>
                      </a:pPr>
                      <a:endParaRPr sz="1800" b="0"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Hinweis: Zu den typischen Service-Zielen gehören Verfügbarkeit oder Lösungszeiten für Incidents.</a:t>
                      </a:r>
                      <a:endParaRPr dirty="0"/>
                    </a:p>
                  </a:txBody>
                  <a:tcPr marL="68575" marR="68575" marT="0" marB="0"/>
                </a:tc>
                <a:extLst>
                  <a:ext uri="{0D108BD9-81ED-4DB2-BD59-A6C34878D82A}">
                    <a16:rowId xmlns:a16="http://schemas.microsoft.com/office/drawing/2014/main" val="10001"/>
                  </a:ext>
                </a:extLst>
              </a:tr>
            </a:tbl>
          </a:graphicData>
        </a:graphic>
      </p:graphicFrame>
      <p:graphicFrame>
        <p:nvGraphicFramePr>
          <p:cNvPr id="627" name="Google Shape;627;p40"/>
          <p:cNvGraphicFramePr/>
          <p:nvPr>
            <p:extLst>
              <p:ext uri="{D42A27DB-BD31-4B8C-83A1-F6EECF244321}">
                <p14:modId xmlns:p14="http://schemas.microsoft.com/office/powerpoint/2010/main" val="157361726"/>
              </p:ext>
            </p:extLst>
          </p:nvPr>
        </p:nvGraphicFramePr>
        <p:xfrm>
          <a:off x="609599" y="1805610"/>
          <a:ext cx="10529455" cy="1066800"/>
        </p:xfrm>
        <a:graphic>
          <a:graphicData uri="http://schemas.openxmlformats.org/drawingml/2006/table">
            <a:tbl>
              <a:tblPr firstRow="1" firstCol="1" bandRow="1">
                <a:noFill/>
                <a:tableStyleId>{FEED5B31-8EE9-4602-9EFF-AED3B21F7FA9}</a:tableStyleId>
              </a:tblPr>
              <a:tblGrid>
                <a:gridCol w="10529455">
                  <a:extLst>
                    <a:ext uri="{9D8B030D-6E8A-4147-A177-3AD203B41FA5}">
                      <a16:colId xmlns:a16="http://schemas.microsoft.com/office/drawing/2014/main" val="20000"/>
                    </a:ext>
                  </a:extLst>
                </a:gridCol>
              </a:tblGrid>
              <a:tr h="175700">
                <a:tc>
                  <a:txBody>
                    <a:bodyPr/>
                    <a:lstStyle/>
                    <a:p>
                      <a:pPr marL="0" marR="0" lvl="0" indent="0" algn="l" rtl="0">
                        <a:spcBef>
                          <a:spcPts val="0"/>
                        </a:spcBef>
                        <a:spcAft>
                          <a:spcPts val="0"/>
                        </a:spcAft>
                        <a:buNone/>
                      </a:pPr>
                      <a:r>
                        <a:rPr lang="en-US" sz="1400" dirty="0"/>
                        <a:t>Definition </a:t>
                      </a:r>
                      <a:r>
                        <a:rPr lang="en-US" sz="1400" dirty="0" err="1"/>
                        <a:t>nach</a:t>
                      </a:r>
                      <a:r>
                        <a:rPr lang="en-US" sz="1400" dirty="0"/>
                        <a:t>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59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Service-</a:t>
                      </a:r>
                      <a:r>
                        <a:rPr lang="en-US" sz="2000" b="0" dirty="0" err="1">
                          <a:solidFill>
                            <a:schemeClr val="dk1"/>
                          </a:solidFill>
                          <a:latin typeface="Calibri"/>
                          <a:ea typeface="Calibri"/>
                          <a:cs typeface="Calibri"/>
                          <a:sym typeface="Calibri"/>
                        </a:rPr>
                        <a:t>Katalog</a:t>
                      </a:r>
                      <a:r>
                        <a:rPr lang="en-US" sz="2000" b="0" dirty="0">
                          <a:solidFill>
                            <a:schemeClr val="dk1"/>
                          </a:solidFill>
                          <a:latin typeface="Calibri"/>
                          <a:ea typeface="Calibri"/>
                          <a:cs typeface="Calibri"/>
                          <a:sym typeface="Calibri"/>
                        </a:rPr>
                        <a:t>:</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Kundenseitige Liste aller angebotenen Live Services mit den entsprechenden Informationen zu diesen Services</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628" name="Google Shape;628;p40"/>
          <p:cNvGraphicFramePr/>
          <p:nvPr>
            <p:extLst>
              <p:ext uri="{D42A27DB-BD31-4B8C-83A1-F6EECF244321}">
                <p14:modId xmlns:p14="http://schemas.microsoft.com/office/powerpoint/2010/main" val="3146421506"/>
              </p:ext>
            </p:extLst>
          </p:nvPr>
        </p:nvGraphicFramePr>
        <p:xfrm>
          <a:off x="609599" y="4935671"/>
          <a:ext cx="10529455" cy="1494850"/>
        </p:xfrm>
        <a:graphic>
          <a:graphicData uri="http://schemas.openxmlformats.org/drawingml/2006/table">
            <a:tbl>
              <a:tblPr firstRow="1" firstCol="1" bandRow="1">
                <a:noFill/>
                <a:tableStyleId>{FEED5B31-8EE9-4602-9EFF-AED3B21F7FA9}</a:tableStyleId>
              </a:tblPr>
              <a:tblGrid>
                <a:gridCol w="10529455">
                  <a:extLst>
                    <a:ext uri="{9D8B030D-6E8A-4147-A177-3AD203B41FA5}">
                      <a16:colId xmlns:a16="http://schemas.microsoft.com/office/drawing/2014/main" val="20000"/>
                    </a:ext>
                  </a:extLst>
                </a:gridCol>
              </a:tblGrid>
              <a:tr h="23782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2570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Service Level Agreement (SLA):</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Dokumentierte Vereinbarung zwischen einem Kunden und einem Service Provider, die den zu liefernden Service und die Service-Ziele spezifiziert, die festlegen, wie er erbracht werden soll</a:t>
                      </a:r>
                      <a:endParaRPr i="0"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4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SLM: Wichtige Begriffe</a:t>
            </a:r>
            <a:endParaRPr/>
          </a:p>
        </p:txBody>
      </p:sp>
      <p:sp>
        <p:nvSpPr>
          <p:cNvPr id="635" name="Google Shape;635;p4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graphicFrame>
        <p:nvGraphicFramePr>
          <p:cNvPr id="636" name="Google Shape;636;p41"/>
          <p:cNvGraphicFramePr/>
          <p:nvPr>
            <p:extLst>
              <p:ext uri="{D42A27DB-BD31-4B8C-83A1-F6EECF244321}">
                <p14:modId xmlns:p14="http://schemas.microsoft.com/office/powerpoint/2010/main" val="2047219635"/>
              </p:ext>
            </p:extLst>
          </p:nvPr>
        </p:nvGraphicFramePr>
        <p:xfrm>
          <a:off x="678873" y="1813560"/>
          <a:ext cx="10663382" cy="1341120"/>
        </p:xfrm>
        <a:graphic>
          <a:graphicData uri="http://schemas.openxmlformats.org/drawingml/2006/table">
            <a:tbl>
              <a:tblPr firstRow="1" firstCol="1" bandRow="1">
                <a:noFill/>
                <a:tableStyleId>{FEED5B31-8EE9-4602-9EFF-AED3B21F7FA9}</a:tableStyleId>
              </a:tblPr>
              <a:tblGrid>
                <a:gridCol w="10663382">
                  <a:extLst>
                    <a:ext uri="{9D8B030D-6E8A-4147-A177-3AD203B41FA5}">
                      <a16:colId xmlns:a16="http://schemas.microsoft.com/office/drawing/2014/main" val="20000"/>
                    </a:ext>
                  </a:extLst>
                </a:gridCol>
              </a:tblGrid>
              <a:tr h="175700">
                <a:tc>
                  <a:txBody>
                    <a:bodyPr/>
                    <a:lstStyle/>
                    <a:p>
                      <a:pPr marL="0" marR="0" lvl="0" indent="0" algn="l" rtl="0">
                        <a:spcBef>
                          <a:spcPts val="0"/>
                        </a:spcBef>
                        <a:spcAft>
                          <a:spcPts val="0"/>
                        </a:spcAft>
                        <a:buNone/>
                      </a:pPr>
                      <a:r>
                        <a:rPr lang="en-US" sz="1400" dirty="0"/>
                        <a:t>Definition nach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59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Operational-Level Agreement (OLA)</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Vereinbarung zwischen einem Service Provider oder einem Föderationsmitglied und einem anderen Teil der </a:t>
                      </a:r>
                      <a:r>
                        <a:rPr lang="en-US" sz="1800" b="0" i="0" u="none" strike="noStrike" cap="none" dirty="0" err="1">
                          <a:solidFill>
                            <a:schemeClr val="dk1"/>
                          </a:solidFill>
                          <a:latin typeface="Calibri"/>
                          <a:ea typeface="Calibri"/>
                          <a:cs typeface="Calibri"/>
                          <a:sym typeface="Calibri"/>
                        </a:rPr>
                        <a:t>Organisation </a:t>
                      </a:r>
                      <a:r>
                        <a:rPr lang="en-US" sz="1800" b="0" i="0" u="none" strike="noStrike" cap="none" dirty="0">
                          <a:solidFill>
                            <a:schemeClr val="dk1"/>
                          </a:solidFill>
                          <a:latin typeface="Calibri"/>
                          <a:ea typeface="Calibri"/>
                          <a:cs typeface="Calibri"/>
                          <a:sym typeface="Calibri"/>
                        </a:rPr>
                        <a:t>des Service Providers oder der Föderation über die Lieferung einer Service-Komponente oder eines Hilfsdienstes, der für die Erbringung von Services für Kunden erforderlich ist</a:t>
                      </a:r>
                      <a:endParaRPr i="0" dirty="0"/>
                    </a:p>
                  </a:txBody>
                  <a:tcPr marL="68575" marR="68575" marT="0" marB="0"/>
                </a:tc>
                <a:extLst>
                  <a:ext uri="{0D108BD9-81ED-4DB2-BD59-A6C34878D82A}">
                    <a16:rowId xmlns:a16="http://schemas.microsoft.com/office/drawing/2014/main" val="10001"/>
                  </a:ext>
                </a:extLst>
              </a:tr>
            </a:tbl>
          </a:graphicData>
        </a:graphic>
      </p:graphicFrame>
      <p:graphicFrame>
        <p:nvGraphicFramePr>
          <p:cNvPr id="637" name="Google Shape;637;p41"/>
          <p:cNvGraphicFramePr/>
          <p:nvPr>
            <p:extLst>
              <p:ext uri="{D42A27DB-BD31-4B8C-83A1-F6EECF244321}">
                <p14:modId xmlns:p14="http://schemas.microsoft.com/office/powerpoint/2010/main" val="2841650330"/>
              </p:ext>
            </p:extLst>
          </p:nvPr>
        </p:nvGraphicFramePr>
        <p:xfrm>
          <a:off x="678873" y="3619782"/>
          <a:ext cx="10663382" cy="2164080"/>
        </p:xfrm>
        <a:graphic>
          <a:graphicData uri="http://schemas.openxmlformats.org/drawingml/2006/table">
            <a:tbl>
              <a:tblPr firstRow="1" firstCol="1" bandRow="1">
                <a:noFill/>
                <a:tableStyleId>{FEED5B31-8EE9-4602-9EFF-AED3B21F7FA9}</a:tableStyleId>
              </a:tblPr>
              <a:tblGrid>
                <a:gridCol w="10663382">
                  <a:extLst>
                    <a:ext uri="{9D8B030D-6E8A-4147-A177-3AD203B41FA5}">
                      <a16:colId xmlns:a16="http://schemas.microsoft.com/office/drawing/2014/main" val="20000"/>
                    </a:ext>
                  </a:extLst>
                </a:gridCol>
              </a:tblGrid>
              <a:tr h="175700">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59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Underpinning Agreement (UA)</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Dokumentierte Vereinbarung zwischen einem Service Provider und einem externen Zulieferer, die den/die zugrundeliegenden Service(s) oder Service-Komponente(n) spezifiziert, der/die vom Zulieferer geliefert werden soll(en), sowie die Service-Ziele, die festlegen, wie der Service erbracht werden soll</a:t>
                      </a:r>
                      <a:endParaRPr i="0" dirty="0"/>
                    </a:p>
                    <a:p>
                      <a:pPr marL="457200" marR="0" lvl="1" indent="0" algn="l" rtl="0">
                        <a:spcBef>
                          <a:spcPts val="0"/>
                        </a:spcBef>
                        <a:spcAft>
                          <a:spcPts val="0"/>
                        </a:spcAft>
                        <a:buNone/>
                      </a:pPr>
                      <a:endParaRPr sz="1800" b="0" i="1"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Hinweis: Eine UA kann als Service Level Agreement (SLA) mit einem externen Zulieferer betrachtet werden, bei dem der Service Provider in der Rolle des Kunden ist.</a:t>
                      </a:r>
                      <a:endParaRPr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4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SLM: Anforderungen gemäß FitSM-1</a:t>
            </a:r>
            <a:endParaRPr/>
          </a:p>
        </p:txBody>
      </p:sp>
      <p:sp>
        <p:nvSpPr>
          <p:cNvPr id="644" name="Google Shape;644;p4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graphicFrame>
        <p:nvGraphicFramePr>
          <p:cNvPr id="645" name="Google Shape;645;p42"/>
          <p:cNvGraphicFramePr/>
          <p:nvPr>
            <p:extLst>
              <p:ext uri="{D42A27DB-BD31-4B8C-83A1-F6EECF244321}">
                <p14:modId xmlns:p14="http://schemas.microsoft.com/office/powerpoint/2010/main" val="3226940495"/>
              </p:ext>
            </p:extLst>
          </p:nvPr>
        </p:nvGraphicFramePr>
        <p:xfrm>
          <a:off x="1981200" y="1696599"/>
          <a:ext cx="8229600" cy="3304286"/>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0675">
                <a:tc>
                  <a:txBody>
                    <a:bodyPr/>
                    <a:lstStyle/>
                    <a:p>
                      <a:pPr marL="0" marR="0" lvl="0" indent="0" algn="l" rtl="0">
                        <a:spcBef>
                          <a:spcPts val="0"/>
                        </a:spcBef>
                        <a:spcAft>
                          <a:spcPts val="0"/>
                        </a:spcAft>
                        <a:buNone/>
                      </a:pPr>
                      <a:r>
                        <a:rPr lang="en-US" sz="1600" dirty="0">
                          <a:solidFill>
                            <a:srgbClr val="FFFFFF"/>
                          </a:solidFill>
                          <a:latin typeface="Calibri"/>
                          <a:ea typeface="Calibri"/>
                          <a:cs typeface="Calibri"/>
                          <a:sym typeface="Calibri"/>
                        </a:rPr>
                        <a:t>PR2 Service-Level-Management</a:t>
                      </a:r>
                      <a:endParaRPr sz="1600" dirty="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575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250675">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PR2.1 Es </a:t>
                      </a:r>
                      <a:r>
                        <a:rPr lang="en-US" sz="1600" dirty="0" err="1">
                          <a:latin typeface="Calibri"/>
                          <a:ea typeface="Calibri"/>
                          <a:cs typeface="Calibri"/>
                          <a:sym typeface="Calibri"/>
                        </a:rPr>
                        <a:t>wird</a:t>
                      </a:r>
                      <a:r>
                        <a:rPr lang="en-US" sz="1600" dirty="0">
                          <a:latin typeface="Calibri"/>
                          <a:ea typeface="Calibri"/>
                          <a:cs typeface="Calibri"/>
                          <a:sym typeface="Calibri"/>
                        </a:rPr>
                        <a:t> </a:t>
                      </a:r>
                      <a:r>
                        <a:rPr lang="en-US" sz="1600" dirty="0" err="1">
                          <a:latin typeface="Calibri"/>
                          <a:ea typeface="Calibri"/>
                          <a:cs typeface="Calibri"/>
                          <a:sym typeface="Calibri"/>
                        </a:rPr>
                        <a:t>ein</a:t>
                      </a:r>
                      <a:r>
                        <a:rPr lang="en-US" sz="1600" dirty="0">
                          <a:latin typeface="Calibri"/>
                          <a:ea typeface="Calibri"/>
                          <a:cs typeface="Calibri"/>
                          <a:sym typeface="Calibri"/>
                        </a:rPr>
                        <a:t> Service-</a:t>
                      </a:r>
                      <a:r>
                        <a:rPr lang="en-US" sz="1600" dirty="0" err="1">
                          <a:latin typeface="Calibri"/>
                          <a:ea typeface="Calibri"/>
                          <a:cs typeface="Calibri"/>
                          <a:sym typeface="Calibri"/>
                        </a:rPr>
                        <a:t>Katalog</a:t>
                      </a:r>
                      <a:r>
                        <a:rPr lang="en-US" sz="1600" dirty="0">
                          <a:latin typeface="Calibri"/>
                          <a:ea typeface="Calibri"/>
                          <a:cs typeface="Calibri"/>
                          <a:sym typeface="Calibri"/>
                        </a:rPr>
                        <a:t> </a:t>
                      </a:r>
                      <a:r>
                        <a:rPr lang="en-US" sz="1600" dirty="0" err="1">
                          <a:latin typeface="Calibri"/>
                          <a:ea typeface="Calibri"/>
                          <a:cs typeface="Calibri"/>
                          <a:sym typeface="Calibri"/>
                        </a:rPr>
                        <a:t>geführt</a:t>
                      </a:r>
                      <a:r>
                        <a:rPr lang="en-US" sz="1600" dirty="0">
                          <a:latin typeface="Calibri"/>
                          <a:ea typeface="Calibri"/>
                          <a:cs typeface="Calibri"/>
                          <a:sym typeface="Calibri"/>
                        </a:rPr>
                        <a:t>.</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PR2.2 Für alle Services, die für </a:t>
                      </a:r>
                      <a:r>
                        <a:rPr lang="en-US" sz="1600" dirty="0" err="1">
                          <a:latin typeface="Calibri"/>
                          <a:ea typeface="Calibri"/>
                          <a:cs typeface="Calibri"/>
                          <a:sym typeface="Calibri"/>
                        </a:rPr>
                        <a:t>Kunden</a:t>
                      </a:r>
                      <a:r>
                        <a:rPr lang="en-US" sz="1600" dirty="0">
                          <a:latin typeface="Calibri"/>
                          <a:ea typeface="Calibri"/>
                          <a:cs typeface="Calibri"/>
                          <a:sym typeface="Calibri"/>
                        </a:rPr>
                        <a:t> </a:t>
                      </a:r>
                      <a:r>
                        <a:rPr lang="en-US" sz="1600" dirty="0" err="1">
                          <a:latin typeface="Calibri"/>
                          <a:ea typeface="Calibri"/>
                          <a:cs typeface="Calibri"/>
                          <a:sym typeface="Calibri"/>
                        </a:rPr>
                        <a:t>erbracht</a:t>
                      </a:r>
                      <a:r>
                        <a:rPr lang="en-US" sz="1600" dirty="0">
                          <a:latin typeface="Calibri"/>
                          <a:ea typeface="Calibri"/>
                          <a:cs typeface="Calibri"/>
                          <a:sym typeface="Calibri"/>
                        </a:rPr>
                        <a:t> </a:t>
                      </a:r>
                      <a:r>
                        <a:rPr lang="en-US" sz="1600" dirty="0" err="1">
                          <a:latin typeface="Calibri"/>
                          <a:ea typeface="Calibri"/>
                          <a:cs typeface="Calibri"/>
                          <a:sym typeface="Calibri"/>
                        </a:rPr>
                        <a:t>werden</a:t>
                      </a:r>
                      <a:r>
                        <a:rPr lang="en-US" sz="1600" dirty="0">
                          <a:latin typeface="Calibri"/>
                          <a:ea typeface="Calibri"/>
                          <a:cs typeface="Calibri"/>
                          <a:sym typeface="Calibri"/>
                        </a:rPr>
                        <a:t>, </a:t>
                      </a:r>
                      <a:r>
                        <a:rPr lang="en-US" sz="1600" dirty="0" err="1">
                          <a:latin typeface="Calibri"/>
                          <a:ea typeface="Calibri"/>
                          <a:cs typeface="Calibri"/>
                          <a:sym typeface="Calibri"/>
                        </a:rPr>
                        <a:t>müssen</a:t>
                      </a:r>
                      <a:r>
                        <a:rPr lang="en-US" sz="1600" dirty="0">
                          <a:latin typeface="Calibri"/>
                          <a:ea typeface="Calibri"/>
                          <a:cs typeface="Calibri"/>
                          <a:sym typeface="Calibri"/>
                        </a:rPr>
                        <a:t> Service Level Agreements (SLAs) </a:t>
                      </a:r>
                      <a:r>
                        <a:rPr lang="en-US" sz="1600" dirty="0" err="1">
                          <a:latin typeface="Calibri"/>
                          <a:ea typeface="Calibri"/>
                          <a:cs typeface="Calibri"/>
                          <a:sym typeface="Calibri"/>
                        </a:rPr>
                        <a:t>vorhanden</a:t>
                      </a:r>
                      <a:r>
                        <a:rPr lang="en-US" sz="1600" dirty="0">
                          <a:latin typeface="Calibri"/>
                          <a:ea typeface="Calibri"/>
                          <a:cs typeface="Calibri"/>
                          <a:sym typeface="Calibri"/>
                        </a:rPr>
                        <a:t> sein und in </a:t>
                      </a:r>
                      <a:r>
                        <a:rPr lang="en-US" sz="1600" dirty="0" err="1">
                          <a:latin typeface="Calibri"/>
                          <a:ea typeface="Calibri"/>
                          <a:cs typeface="Calibri"/>
                          <a:sym typeface="Calibri"/>
                        </a:rPr>
                        <a:t>geplanten</a:t>
                      </a:r>
                      <a:r>
                        <a:rPr lang="en-US" sz="1600" dirty="0">
                          <a:latin typeface="Calibri"/>
                          <a:ea typeface="Calibri"/>
                          <a:cs typeface="Calibri"/>
                          <a:sym typeface="Calibri"/>
                        </a:rPr>
                        <a:t> </a:t>
                      </a:r>
                      <a:r>
                        <a:rPr lang="en-US" sz="1600" dirty="0" err="1">
                          <a:latin typeface="Calibri"/>
                          <a:ea typeface="Calibri"/>
                          <a:cs typeface="Calibri"/>
                          <a:sym typeface="Calibri"/>
                        </a:rPr>
                        <a:t>Abständen</a:t>
                      </a:r>
                      <a:r>
                        <a:rPr lang="en-US" sz="1600" dirty="0">
                          <a:latin typeface="Calibri"/>
                          <a:ea typeface="Calibri"/>
                          <a:cs typeface="Calibri"/>
                          <a:sym typeface="Calibri"/>
                        </a:rPr>
                        <a:t> </a:t>
                      </a:r>
                      <a:r>
                        <a:rPr lang="en-US" sz="1600" dirty="0" err="1">
                          <a:latin typeface="Calibri"/>
                          <a:ea typeface="Calibri"/>
                          <a:cs typeface="Calibri"/>
                          <a:sym typeface="Calibri"/>
                        </a:rPr>
                        <a:t>überprüft</a:t>
                      </a:r>
                      <a:r>
                        <a:rPr lang="en-US" sz="1600" dirty="0">
                          <a:latin typeface="Calibri"/>
                          <a:ea typeface="Calibri"/>
                          <a:cs typeface="Calibri"/>
                          <a:sym typeface="Calibri"/>
                        </a:rPr>
                        <a:t> </a:t>
                      </a:r>
                      <a:r>
                        <a:rPr lang="en-US" sz="1600" dirty="0" err="1">
                          <a:latin typeface="Calibri"/>
                          <a:ea typeface="Calibri"/>
                          <a:cs typeface="Calibri"/>
                          <a:sym typeface="Calibri"/>
                        </a:rPr>
                        <a:t>werden</a:t>
                      </a:r>
                      <a:r>
                        <a:rPr lang="en-US" sz="1600" dirty="0">
                          <a:latin typeface="Calibri"/>
                          <a:ea typeface="Calibri"/>
                          <a:cs typeface="Calibri"/>
                          <a:sym typeface="Calibri"/>
                        </a:rPr>
                        <a:t>.</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PR2.3 Die </a:t>
                      </a:r>
                      <a:r>
                        <a:rPr lang="en-US" sz="1600" dirty="0" err="1">
                          <a:latin typeface="Calibri"/>
                          <a:ea typeface="Calibri"/>
                          <a:cs typeface="Calibri"/>
                          <a:sym typeface="Calibri"/>
                        </a:rPr>
                        <a:t>Leistung</a:t>
                      </a:r>
                      <a:r>
                        <a:rPr lang="en-US" sz="1600" dirty="0">
                          <a:latin typeface="Calibri"/>
                          <a:ea typeface="Calibri"/>
                          <a:cs typeface="Calibri"/>
                          <a:sym typeface="Calibri"/>
                        </a:rPr>
                        <a:t> von Services </a:t>
                      </a:r>
                      <a:r>
                        <a:rPr lang="en-US" sz="1600" dirty="0" err="1">
                          <a:latin typeface="Calibri"/>
                          <a:ea typeface="Calibri"/>
                          <a:cs typeface="Calibri"/>
                          <a:sym typeface="Calibri"/>
                        </a:rPr>
                        <a:t>wird</a:t>
                      </a:r>
                      <a:r>
                        <a:rPr lang="en-US" sz="1600" dirty="0">
                          <a:latin typeface="Calibri"/>
                          <a:ea typeface="Calibri"/>
                          <a:cs typeface="Calibri"/>
                          <a:sym typeface="Calibri"/>
                        </a:rPr>
                        <a:t> </a:t>
                      </a:r>
                      <a:r>
                        <a:rPr lang="en-US" sz="1600" dirty="0" err="1">
                          <a:latin typeface="Calibri"/>
                          <a:ea typeface="Calibri"/>
                          <a:cs typeface="Calibri"/>
                          <a:sym typeface="Calibri"/>
                        </a:rPr>
                        <a:t>anhand</a:t>
                      </a:r>
                      <a:r>
                        <a:rPr lang="en-US" sz="1600" dirty="0">
                          <a:latin typeface="Calibri"/>
                          <a:ea typeface="Calibri"/>
                          <a:cs typeface="Calibri"/>
                          <a:sym typeface="Calibri"/>
                        </a:rPr>
                        <a:t> von Service-</a:t>
                      </a:r>
                      <a:r>
                        <a:rPr lang="en-US" sz="1600" dirty="0" err="1">
                          <a:latin typeface="Calibri"/>
                          <a:ea typeface="Calibri"/>
                          <a:cs typeface="Calibri"/>
                          <a:sym typeface="Calibri"/>
                        </a:rPr>
                        <a:t>Zielen</a:t>
                      </a:r>
                      <a:r>
                        <a:rPr lang="en-US" sz="1600" dirty="0">
                          <a:latin typeface="Calibri"/>
                          <a:ea typeface="Calibri"/>
                          <a:cs typeface="Calibri"/>
                          <a:sym typeface="Calibri"/>
                        </a:rPr>
                        <a:t> </a:t>
                      </a:r>
                      <a:r>
                        <a:rPr lang="en-US" sz="1600" dirty="0" err="1">
                          <a:latin typeface="Calibri"/>
                          <a:ea typeface="Calibri"/>
                          <a:cs typeface="Calibri"/>
                          <a:sym typeface="Calibri"/>
                        </a:rPr>
                        <a:t>bewertet</a:t>
                      </a:r>
                      <a:r>
                        <a:rPr lang="en-US" sz="1600" dirty="0">
                          <a:latin typeface="Calibri"/>
                          <a:ea typeface="Calibri"/>
                          <a:cs typeface="Calibri"/>
                          <a:sym typeface="Calibri"/>
                        </a:rPr>
                        <a:t>, die in SLAs </a:t>
                      </a:r>
                      <a:r>
                        <a:rPr lang="en-US" sz="1600" dirty="0" err="1">
                          <a:latin typeface="Calibri"/>
                          <a:ea typeface="Calibri"/>
                          <a:cs typeface="Calibri"/>
                          <a:sym typeface="Calibri"/>
                        </a:rPr>
                        <a:t>definiert</a:t>
                      </a:r>
                      <a:r>
                        <a:rPr lang="en-US" sz="1600" dirty="0">
                          <a:latin typeface="Calibri"/>
                          <a:ea typeface="Calibri"/>
                          <a:cs typeface="Calibri"/>
                          <a:sym typeface="Calibri"/>
                        </a:rPr>
                        <a:t> </a:t>
                      </a:r>
                      <a:r>
                        <a:rPr lang="en-US" sz="1600" dirty="0" err="1">
                          <a:latin typeface="Calibri"/>
                          <a:ea typeface="Calibri"/>
                          <a:cs typeface="Calibri"/>
                          <a:sym typeface="Calibri"/>
                        </a:rPr>
                        <a:t>sind</a:t>
                      </a:r>
                      <a:r>
                        <a:rPr lang="en-US" sz="1600" dirty="0">
                          <a:latin typeface="Calibri"/>
                          <a:ea typeface="Calibri"/>
                          <a:cs typeface="Calibri"/>
                          <a:sym typeface="Calibri"/>
                        </a:rPr>
                        <a:t>.</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PR2.4 Für </a:t>
                      </a:r>
                      <a:r>
                        <a:rPr lang="en-US" sz="1600" dirty="0" err="1">
                          <a:latin typeface="Calibri"/>
                          <a:ea typeface="Calibri"/>
                          <a:cs typeface="Calibri"/>
                          <a:sym typeface="Calibri"/>
                        </a:rPr>
                        <a:t>unterstützende</a:t>
                      </a:r>
                      <a:r>
                        <a:rPr lang="en-US" sz="1600" dirty="0">
                          <a:latin typeface="Calibri"/>
                          <a:ea typeface="Calibri"/>
                          <a:cs typeface="Calibri"/>
                          <a:sym typeface="Calibri"/>
                        </a:rPr>
                        <a:t> Services </a:t>
                      </a:r>
                      <a:r>
                        <a:rPr lang="en-US" sz="1600" dirty="0" err="1">
                          <a:latin typeface="Calibri"/>
                          <a:ea typeface="Calibri"/>
                          <a:cs typeface="Calibri"/>
                          <a:sym typeface="Calibri"/>
                        </a:rPr>
                        <a:t>oder</a:t>
                      </a:r>
                      <a:r>
                        <a:rPr lang="en-US" sz="1600" dirty="0">
                          <a:latin typeface="Calibri"/>
                          <a:ea typeface="Calibri"/>
                          <a:cs typeface="Calibri"/>
                          <a:sym typeface="Calibri"/>
                        </a:rPr>
                        <a:t> Service-</a:t>
                      </a:r>
                      <a:r>
                        <a:rPr lang="en-US" sz="1600" dirty="0" err="1">
                          <a:latin typeface="Calibri"/>
                          <a:ea typeface="Calibri"/>
                          <a:cs typeface="Calibri"/>
                          <a:sym typeface="Calibri"/>
                        </a:rPr>
                        <a:t>Komponenten</a:t>
                      </a:r>
                      <a:r>
                        <a:rPr lang="en-US" sz="1600" dirty="0">
                          <a:latin typeface="Calibri"/>
                          <a:ea typeface="Calibri"/>
                          <a:cs typeface="Calibri"/>
                          <a:sym typeface="Calibri"/>
                        </a:rPr>
                        <a:t> </a:t>
                      </a:r>
                      <a:r>
                        <a:rPr lang="en-US" sz="1600" dirty="0" err="1">
                          <a:latin typeface="Calibri"/>
                          <a:ea typeface="Calibri"/>
                          <a:cs typeface="Calibri"/>
                          <a:sym typeface="Calibri"/>
                        </a:rPr>
                        <a:t>werden</a:t>
                      </a:r>
                      <a:r>
                        <a:rPr lang="en-US" sz="1600" dirty="0">
                          <a:latin typeface="Calibri"/>
                          <a:ea typeface="Calibri"/>
                          <a:cs typeface="Calibri"/>
                          <a:sym typeface="Calibri"/>
                        </a:rPr>
                        <a:t> </a:t>
                      </a:r>
                      <a:r>
                        <a:rPr lang="en-US" sz="1600" dirty="0" err="1">
                          <a:latin typeface="Calibri"/>
                          <a:ea typeface="Calibri"/>
                          <a:cs typeface="Calibri"/>
                          <a:sym typeface="Calibri"/>
                        </a:rPr>
                        <a:t>nach</a:t>
                      </a:r>
                      <a:r>
                        <a:rPr lang="en-US" sz="1600" dirty="0">
                          <a:latin typeface="Calibri"/>
                          <a:ea typeface="Calibri"/>
                          <a:cs typeface="Calibri"/>
                          <a:sym typeface="Calibri"/>
                        </a:rPr>
                        <a:t> </a:t>
                      </a:r>
                      <a:r>
                        <a:rPr lang="en-US" sz="1600" dirty="0" err="1">
                          <a:latin typeface="Calibri"/>
                          <a:ea typeface="Calibri"/>
                          <a:cs typeface="Calibri"/>
                          <a:sym typeface="Calibri"/>
                        </a:rPr>
                        <a:t>Bedarf</a:t>
                      </a:r>
                      <a:r>
                        <a:rPr lang="en-US" sz="1600" dirty="0">
                          <a:latin typeface="Calibri"/>
                          <a:ea typeface="Calibri"/>
                          <a:cs typeface="Calibri"/>
                          <a:sym typeface="Calibri"/>
                        </a:rPr>
                        <a:t> Underpinning Agreements (UAs) und Operational-Level Agreements (OLAs) </a:t>
                      </a:r>
                      <a:r>
                        <a:rPr lang="en-US" sz="1600" dirty="0" err="1">
                          <a:latin typeface="Calibri"/>
                          <a:ea typeface="Calibri"/>
                          <a:cs typeface="Calibri"/>
                          <a:sym typeface="Calibri"/>
                        </a:rPr>
                        <a:t>vereinbart</a:t>
                      </a:r>
                      <a:r>
                        <a:rPr lang="en-US" sz="1600" dirty="0">
                          <a:latin typeface="Calibri"/>
                          <a:ea typeface="Calibri"/>
                          <a:cs typeface="Calibri"/>
                          <a:sym typeface="Calibri"/>
                        </a:rPr>
                        <a:t> und in </a:t>
                      </a:r>
                      <a:r>
                        <a:rPr lang="en-US" sz="1600" dirty="0" err="1">
                          <a:latin typeface="Calibri"/>
                          <a:ea typeface="Calibri"/>
                          <a:cs typeface="Calibri"/>
                          <a:sym typeface="Calibri"/>
                        </a:rPr>
                        <a:t>geplanten</a:t>
                      </a:r>
                      <a:r>
                        <a:rPr lang="en-US" sz="1600" dirty="0">
                          <a:latin typeface="Calibri"/>
                          <a:ea typeface="Calibri"/>
                          <a:cs typeface="Calibri"/>
                          <a:sym typeface="Calibri"/>
                        </a:rPr>
                        <a:t> </a:t>
                      </a:r>
                      <a:r>
                        <a:rPr lang="en-US" sz="1600" dirty="0" err="1">
                          <a:latin typeface="Calibri"/>
                          <a:ea typeface="Calibri"/>
                          <a:cs typeface="Calibri"/>
                          <a:sym typeface="Calibri"/>
                        </a:rPr>
                        <a:t>Abständen</a:t>
                      </a:r>
                      <a:r>
                        <a:rPr lang="en-US" sz="1600" dirty="0">
                          <a:latin typeface="Calibri"/>
                          <a:ea typeface="Calibri"/>
                          <a:cs typeface="Calibri"/>
                          <a:sym typeface="Calibri"/>
                        </a:rPr>
                        <a:t> </a:t>
                      </a:r>
                      <a:r>
                        <a:rPr lang="en-US" sz="1600" dirty="0" err="1">
                          <a:latin typeface="Calibri"/>
                          <a:ea typeface="Calibri"/>
                          <a:cs typeface="Calibri"/>
                          <a:sym typeface="Calibri"/>
                        </a:rPr>
                        <a:t>überprüft</a:t>
                      </a:r>
                      <a:r>
                        <a:rPr lang="en-US" sz="1600" dirty="0">
                          <a:latin typeface="Calibri"/>
                          <a:ea typeface="Calibri"/>
                          <a:cs typeface="Calibri"/>
                          <a:sym typeface="Calibri"/>
                        </a:rPr>
                        <a:t>.</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PR2.5 Die </a:t>
                      </a:r>
                      <a:r>
                        <a:rPr lang="en-US" sz="1600" dirty="0" err="1">
                          <a:latin typeface="Calibri"/>
                          <a:ea typeface="Calibri"/>
                          <a:cs typeface="Calibri"/>
                          <a:sym typeface="Calibri"/>
                        </a:rPr>
                        <a:t>Leistung</a:t>
                      </a:r>
                      <a:r>
                        <a:rPr lang="en-US" sz="1600" dirty="0">
                          <a:latin typeface="Calibri"/>
                          <a:ea typeface="Calibri"/>
                          <a:cs typeface="Calibri"/>
                          <a:sym typeface="Calibri"/>
                        </a:rPr>
                        <a:t> von </a:t>
                      </a:r>
                      <a:r>
                        <a:rPr lang="en-US" sz="1600" dirty="0" err="1">
                          <a:latin typeface="Calibri"/>
                          <a:ea typeface="Calibri"/>
                          <a:cs typeface="Calibri"/>
                          <a:sym typeface="Calibri"/>
                        </a:rPr>
                        <a:t>unterstützenden</a:t>
                      </a:r>
                      <a:r>
                        <a:rPr lang="en-US" sz="1600" dirty="0">
                          <a:latin typeface="Calibri"/>
                          <a:ea typeface="Calibri"/>
                          <a:cs typeface="Calibri"/>
                          <a:sym typeface="Calibri"/>
                        </a:rPr>
                        <a:t> Services und Service-</a:t>
                      </a:r>
                      <a:r>
                        <a:rPr lang="en-US" sz="1600" dirty="0" err="1">
                          <a:latin typeface="Calibri"/>
                          <a:ea typeface="Calibri"/>
                          <a:cs typeface="Calibri"/>
                          <a:sym typeface="Calibri"/>
                        </a:rPr>
                        <a:t>Komponenten</a:t>
                      </a:r>
                      <a:r>
                        <a:rPr lang="en-US" sz="1600" dirty="0">
                          <a:latin typeface="Calibri"/>
                          <a:ea typeface="Calibri"/>
                          <a:cs typeface="Calibri"/>
                          <a:sym typeface="Calibri"/>
                        </a:rPr>
                        <a:t> </a:t>
                      </a:r>
                      <a:r>
                        <a:rPr lang="en-US" sz="1600" dirty="0" err="1">
                          <a:latin typeface="Calibri"/>
                          <a:ea typeface="Calibri"/>
                          <a:cs typeface="Calibri"/>
                          <a:sym typeface="Calibri"/>
                        </a:rPr>
                        <a:t>wird</a:t>
                      </a:r>
                      <a:r>
                        <a:rPr lang="en-US" sz="1600" dirty="0">
                          <a:latin typeface="Calibri"/>
                          <a:ea typeface="Calibri"/>
                          <a:cs typeface="Calibri"/>
                          <a:sym typeface="Calibri"/>
                        </a:rPr>
                        <a:t> </a:t>
                      </a:r>
                      <a:r>
                        <a:rPr lang="en-US" sz="1600" dirty="0" err="1">
                          <a:latin typeface="Calibri"/>
                          <a:ea typeface="Calibri"/>
                          <a:cs typeface="Calibri"/>
                          <a:sym typeface="Calibri"/>
                        </a:rPr>
                        <a:t>anhand</a:t>
                      </a:r>
                      <a:r>
                        <a:rPr lang="en-US" sz="1600" dirty="0">
                          <a:latin typeface="Calibri"/>
                          <a:ea typeface="Calibri"/>
                          <a:cs typeface="Calibri"/>
                          <a:sym typeface="Calibri"/>
                        </a:rPr>
                        <a:t> der in UAs und OLAs </a:t>
                      </a:r>
                      <a:r>
                        <a:rPr lang="en-US" sz="1600" dirty="0" err="1">
                          <a:latin typeface="Calibri"/>
                          <a:ea typeface="Calibri"/>
                          <a:cs typeface="Calibri"/>
                          <a:sym typeface="Calibri"/>
                        </a:rPr>
                        <a:t>definierten</a:t>
                      </a:r>
                      <a:r>
                        <a:rPr lang="en-US" sz="1600" dirty="0">
                          <a:latin typeface="Calibri"/>
                          <a:ea typeface="Calibri"/>
                          <a:cs typeface="Calibri"/>
                          <a:sym typeface="Calibri"/>
                        </a:rPr>
                        <a:t> </a:t>
                      </a:r>
                      <a:r>
                        <a:rPr lang="en-US" sz="1600" dirty="0" err="1">
                          <a:latin typeface="Calibri"/>
                          <a:ea typeface="Calibri"/>
                          <a:cs typeface="Calibri"/>
                          <a:sym typeface="Calibri"/>
                        </a:rPr>
                        <a:t>Ziele</a:t>
                      </a:r>
                      <a:r>
                        <a:rPr lang="en-US" sz="1600" dirty="0">
                          <a:latin typeface="Calibri"/>
                          <a:ea typeface="Calibri"/>
                          <a:cs typeface="Calibri"/>
                          <a:sym typeface="Calibri"/>
                        </a:rPr>
                        <a:t> </a:t>
                      </a:r>
                      <a:r>
                        <a:rPr lang="en-US" sz="1600" dirty="0" err="1">
                          <a:latin typeface="Calibri"/>
                          <a:ea typeface="Calibri"/>
                          <a:cs typeface="Calibri"/>
                          <a:sym typeface="Calibri"/>
                        </a:rPr>
                        <a:t>bewertet</a:t>
                      </a:r>
                      <a:r>
                        <a:rPr lang="en-US" sz="1600" dirty="0">
                          <a:latin typeface="Calibri"/>
                          <a:ea typeface="Calibri"/>
                          <a:cs typeface="Calibri"/>
                          <a:sym typeface="Calibri"/>
                        </a:rPr>
                        <a:t>.</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4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SLM: </a:t>
            </a:r>
            <a:r>
              <a:rPr lang="en-US" dirty="0" err="1"/>
              <a:t>Schlüsselkonzepte</a:t>
            </a:r>
            <a:r>
              <a:rPr lang="en-US" dirty="0"/>
              <a:t> – Service-</a:t>
            </a:r>
            <a:r>
              <a:rPr lang="en-US" dirty="0" err="1"/>
              <a:t>Katalog</a:t>
            </a:r>
            <a:r>
              <a:rPr lang="en-US" dirty="0"/>
              <a:t>(e)</a:t>
            </a:r>
            <a:endParaRPr dirty="0"/>
          </a:p>
        </p:txBody>
      </p:sp>
      <p:sp>
        <p:nvSpPr>
          <p:cNvPr id="652" name="Google Shape;652;p43"/>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err="1"/>
              <a:t>Während</a:t>
            </a:r>
            <a:r>
              <a:rPr lang="en-US" dirty="0"/>
              <a:t> das Service-Portfolio </a:t>
            </a:r>
            <a:r>
              <a:rPr lang="en-US" dirty="0" err="1"/>
              <a:t>ein</a:t>
            </a:r>
            <a:r>
              <a:rPr lang="en-US" dirty="0"/>
              <a:t> "internes </a:t>
            </a:r>
            <a:r>
              <a:rPr lang="en-US" dirty="0" err="1"/>
              <a:t>Werkzeug</a:t>
            </a:r>
            <a:r>
              <a:rPr lang="en-US" dirty="0"/>
              <a:t>" für den Service Provider </a:t>
            </a:r>
            <a:r>
              <a:rPr lang="en-US" dirty="0" err="1"/>
              <a:t>ist</a:t>
            </a:r>
            <a:r>
              <a:rPr lang="en-US" dirty="0"/>
              <a:t>, </a:t>
            </a:r>
            <a:r>
              <a:rPr lang="en-US" dirty="0" err="1"/>
              <a:t>ist</a:t>
            </a:r>
            <a:r>
              <a:rPr lang="en-US" dirty="0"/>
              <a:t> (</a:t>
            </a:r>
            <a:r>
              <a:rPr lang="en-US" dirty="0" err="1"/>
              <a:t>sind</a:t>
            </a:r>
            <a:r>
              <a:rPr lang="en-US" dirty="0"/>
              <a:t>) der (die) Service-</a:t>
            </a:r>
            <a:r>
              <a:rPr lang="en-US" dirty="0" err="1"/>
              <a:t>Katalog</a:t>
            </a:r>
            <a:r>
              <a:rPr lang="en-US" dirty="0"/>
              <a:t>(e) für den </a:t>
            </a:r>
            <a:r>
              <a:rPr lang="en-US" dirty="0" err="1"/>
              <a:t>Kunden</a:t>
            </a:r>
            <a:r>
              <a:rPr lang="en-US" dirty="0"/>
              <a:t> </a:t>
            </a:r>
            <a:r>
              <a:rPr lang="en-US" dirty="0" err="1"/>
              <a:t>bestimmt</a:t>
            </a:r>
            <a:r>
              <a:rPr lang="en-US" dirty="0"/>
              <a:t>.</a:t>
            </a:r>
            <a:endParaRPr dirty="0"/>
          </a:p>
          <a:p>
            <a:pPr marL="342900" lvl="0" indent="-342900" algn="l" rtl="0">
              <a:spcBef>
                <a:spcPts val="560"/>
              </a:spcBef>
              <a:spcAft>
                <a:spcPts val="0"/>
              </a:spcAft>
              <a:buClr>
                <a:schemeClr val="dk1"/>
              </a:buClr>
              <a:buSzPts val="2800"/>
              <a:buChar char="•"/>
            </a:pPr>
            <a:r>
              <a:rPr lang="en-US" dirty="0"/>
              <a:t>Das Service-Portfolio </a:t>
            </a:r>
            <a:r>
              <a:rPr lang="en-US" dirty="0" err="1"/>
              <a:t>ist</a:t>
            </a:r>
            <a:r>
              <a:rPr lang="en-US" dirty="0"/>
              <a:t> die </a:t>
            </a:r>
            <a:r>
              <a:rPr lang="en-US" dirty="0" err="1"/>
              <a:t>Grundlage</a:t>
            </a:r>
            <a:r>
              <a:rPr lang="en-US" dirty="0"/>
              <a:t> für </a:t>
            </a:r>
            <a:r>
              <a:rPr lang="en-US" dirty="0" err="1"/>
              <a:t>jeden</a:t>
            </a:r>
            <a:r>
              <a:rPr lang="en-US" dirty="0"/>
              <a:t> Service-</a:t>
            </a:r>
            <a:r>
              <a:rPr lang="en-US" dirty="0" err="1"/>
              <a:t>Katalog</a:t>
            </a:r>
            <a:r>
              <a:rPr lang="en-US" dirty="0"/>
              <a:t>.</a:t>
            </a:r>
            <a:endParaRPr dirty="0"/>
          </a:p>
        </p:txBody>
      </p:sp>
      <p:sp>
        <p:nvSpPr>
          <p:cNvPr id="653" name="Google Shape;653;p4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
        <p:nvSpPr>
          <p:cNvPr id="654" name="Google Shape;654;p43"/>
          <p:cNvSpPr/>
          <p:nvPr/>
        </p:nvSpPr>
        <p:spPr>
          <a:xfrm>
            <a:off x="3434677" y="3859070"/>
            <a:ext cx="1746913" cy="1965278"/>
          </a:xfrm>
          <a:prstGeom prst="can">
            <a:avLst>
              <a:gd name="adj" fmla="val 18965"/>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655" name="Google Shape;655;p43"/>
          <p:cNvSpPr/>
          <p:nvPr/>
        </p:nvSpPr>
        <p:spPr>
          <a:xfrm>
            <a:off x="3762861" y="4564712"/>
            <a:ext cx="1090538" cy="553998"/>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None/>
            </a:pPr>
            <a:r>
              <a:rPr lang="en-US" sz="1800" b="1">
                <a:solidFill>
                  <a:schemeClr val="dk1"/>
                </a:solidFill>
                <a:latin typeface="Calibri"/>
                <a:ea typeface="Calibri"/>
                <a:cs typeface="Calibri"/>
                <a:sym typeface="Calibri"/>
              </a:rPr>
              <a:t>Service-Portfolio</a:t>
            </a:r>
            <a:endParaRPr/>
          </a:p>
        </p:txBody>
      </p:sp>
      <p:pic>
        <p:nvPicPr>
          <p:cNvPr id="656" name="Google Shape;656;p43" descr="m1"/>
          <p:cNvPicPr preferRelativeResize="0"/>
          <p:nvPr/>
        </p:nvPicPr>
        <p:blipFill rotWithShape="1">
          <a:blip r:embed="rId3">
            <a:alphaModFix/>
          </a:blip>
          <a:srcRect/>
          <a:stretch/>
        </p:blipFill>
        <p:spPr>
          <a:xfrm>
            <a:off x="8691657" y="4493398"/>
            <a:ext cx="500945" cy="696626"/>
          </a:xfrm>
          <a:prstGeom prst="rect">
            <a:avLst/>
          </a:prstGeom>
          <a:noFill/>
          <a:ln>
            <a:noFill/>
          </a:ln>
        </p:spPr>
      </p:pic>
      <p:sp>
        <p:nvSpPr>
          <p:cNvPr id="657" name="Google Shape;657;p43"/>
          <p:cNvSpPr/>
          <p:nvPr/>
        </p:nvSpPr>
        <p:spPr>
          <a:xfrm>
            <a:off x="8396857" y="5227684"/>
            <a:ext cx="1090538" cy="276999"/>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None/>
            </a:pPr>
            <a:r>
              <a:rPr lang="en-US" sz="1800" b="1">
                <a:solidFill>
                  <a:schemeClr val="dk1"/>
                </a:solidFill>
                <a:latin typeface="Calibri"/>
                <a:ea typeface="Calibri"/>
                <a:cs typeface="Calibri"/>
                <a:sym typeface="Calibri"/>
              </a:rPr>
              <a:t>Kunde</a:t>
            </a:r>
            <a:endParaRPr/>
          </a:p>
        </p:txBody>
      </p:sp>
      <p:sp>
        <p:nvSpPr>
          <p:cNvPr id="658" name="Google Shape;658;p43"/>
          <p:cNvSpPr/>
          <p:nvPr/>
        </p:nvSpPr>
        <p:spPr>
          <a:xfrm rot="-5400000">
            <a:off x="8002459" y="4610269"/>
            <a:ext cx="374176" cy="462884"/>
          </a:xfrm>
          <a:prstGeom prst="downArrow">
            <a:avLst>
              <a:gd name="adj1" fmla="val 50000"/>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659" name="Google Shape;659;p43"/>
          <p:cNvSpPr/>
          <p:nvPr/>
        </p:nvSpPr>
        <p:spPr>
          <a:xfrm>
            <a:off x="5153415" y="5040769"/>
            <a:ext cx="1090538" cy="553998"/>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None/>
            </a:pPr>
            <a:r>
              <a:rPr lang="en-US" sz="1800">
                <a:solidFill>
                  <a:schemeClr val="dk1"/>
                </a:solidFill>
                <a:latin typeface="Calibri"/>
                <a:ea typeface="Calibri"/>
                <a:cs typeface="Calibri"/>
                <a:sym typeface="Calibri"/>
              </a:rPr>
              <a:t>Basis</a:t>
            </a:r>
            <a:endParaRPr/>
          </a:p>
          <a:p>
            <a:pPr marL="40182" marR="0" lvl="0" indent="0" algn="ctr" rtl="0">
              <a:spcBef>
                <a:spcPts val="0"/>
              </a:spcBef>
              <a:spcAft>
                <a:spcPts val="0"/>
              </a:spcAft>
              <a:buNone/>
            </a:pPr>
            <a:r>
              <a:rPr lang="en-US" sz="1800">
                <a:solidFill>
                  <a:schemeClr val="dk1"/>
                </a:solidFill>
                <a:latin typeface="Calibri"/>
                <a:ea typeface="Calibri"/>
                <a:cs typeface="Calibri"/>
                <a:sym typeface="Calibri"/>
              </a:rPr>
              <a:t>für</a:t>
            </a:r>
            <a:endParaRPr/>
          </a:p>
        </p:txBody>
      </p:sp>
      <p:sp>
        <p:nvSpPr>
          <p:cNvPr id="660" name="Google Shape;660;p43"/>
          <p:cNvSpPr/>
          <p:nvPr/>
        </p:nvSpPr>
        <p:spPr>
          <a:xfrm rot="-5400000">
            <a:off x="5515955" y="4610269"/>
            <a:ext cx="374176" cy="462884"/>
          </a:xfrm>
          <a:prstGeom prst="downArrow">
            <a:avLst>
              <a:gd name="adj1" fmla="val 50000"/>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661" name="Google Shape;661;p43"/>
          <p:cNvSpPr/>
          <p:nvPr/>
        </p:nvSpPr>
        <p:spPr>
          <a:xfrm>
            <a:off x="6243952" y="4098076"/>
            <a:ext cx="1437007" cy="1487277"/>
          </a:xfrm>
          <a:prstGeom prst="foldedCorner">
            <a:avLst>
              <a:gd name="adj" fmla="val 16667"/>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Service-</a:t>
            </a:r>
            <a:r>
              <a:rPr lang="en-US" sz="1800" b="1" dirty="0" err="1">
                <a:solidFill>
                  <a:schemeClr val="dk1"/>
                </a:solidFill>
                <a:latin typeface="Calibri"/>
                <a:ea typeface="Calibri"/>
                <a:cs typeface="Calibri"/>
                <a:sym typeface="Calibri"/>
              </a:rPr>
              <a:t>Katalog</a:t>
            </a:r>
            <a:r>
              <a:rPr lang="en-US" sz="1800" b="1" dirty="0">
                <a:solidFill>
                  <a:schemeClr val="dk1"/>
                </a:solidFill>
                <a:latin typeface="Calibri"/>
                <a:ea typeface="Calibri"/>
                <a:cs typeface="Calibri"/>
                <a:sym typeface="Calibri"/>
              </a:rPr>
              <a:t>(e)</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4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SLM: Schlüsselkonzepte - Typen von Service-Vereinbarungen und ihre Beziehungen</a:t>
            </a:r>
            <a:endParaRPr/>
          </a:p>
        </p:txBody>
      </p:sp>
      <p:sp>
        <p:nvSpPr>
          <p:cNvPr id="668" name="Google Shape;668;p44"/>
          <p:cNvSpPr txBox="1">
            <a:spLocks noGrp="1"/>
          </p:cNvSpPr>
          <p:nvPr>
            <p:ph type="sldNum" idx="12"/>
          </p:nvPr>
        </p:nvSpPr>
        <p:spPr>
          <a:xfrm>
            <a:off x="8077200" y="649015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
        <p:nvSpPr>
          <p:cNvPr id="669" name="Google Shape;669;p44"/>
          <p:cNvSpPr/>
          <p:nvPr/>
        </p:nvSpPr>
        <p:spPr>
          <a:xfrm>
            <a:off x="6172319" y="5850504"/>
            <a:ext cx="2130000" cy="5346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0" name="Google Shape;670;p44"/>
          <p:cNvSpPr/>
          <p:nvPr/>
        </p:nvSpPr>
        <p:spPr>
          <a:xfrm>
            <a:off x="1955103" y="5852978"/>
            <a:ext cx="3446700" cy="5319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1" name="Google Shape;671;p44"/>
          <p:cNvSpPr/>
          <p:nvPr/>
        </p:nvSpPr>
        <p:spPr>
          <a:xfrm>
            <a:off x="1577739" y="3823396"/>
            <a:ext cx="8202600" cy="13560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72" name="Google Shape;672;p44"/>
          <p:cNvCxnSpPr/>
          <p:nvPr/>
        </p:nvCxnSpPr>
        <p:spPr>
          <a:xfrm flipH="1">
            <a:off x="5226747" y="2034360"/>
            <a:ext cx="7500" cy="2569800"/>
          </a:xfrm>
          <a:prstGeom prst="straightConnector1">
            <a:avLst/>
          </a:prstGeom>
          <a:noFill/>
          <a:ln w="12700" cap="flat" cmpd="sng">
            <a:solidFill>
              <a:schemeClr val="dk1"/>
            </a:solidFill>
            <a:prstDash val="solid"/>
            <a:round/>
            <a:headEnd type="none" w="med" len="med"/>
            <a:tailEnd type="none" w="med" len="med"/>
          </a:ln>
        </p:spPr>
      </p:cxnSp>
      <p:cxnSp>
        <p:nvCxnSpPr>
          <p:cNvPr id="673" name="Google Shape;673;p44"/>
          <p:cNvCxnSpPr/>
          <p:nvPr/>
        </p:nvCxnSpPr>
        <p:spPr>
          <a:xfrm flipH="1">
            <a:off x="2678344" y="2078903"/>
            <a:ext cx="1576500" cy="1509300"/>
          </a:xfrm>
          <a:prstGeom prst="straightConnector1">
            <a:avLst/>
          </a:prstGeom>
          <a:noFill/>
          <a:ln w="12700" cap="flat" cmpd="sng">
            <a:solidFill>
              <a:schemeClr val="dk1"/>
            </a:solidFill>
            <a:prstDash val="solid"/>
            <a:round/>
            <a:headEnd type="none" w="med" len="med"/>
            <a:tailEnd type="none" w="med" len="med"/>
          </a:ln>
        </p:spPr>
      </p:cxnSp>
      <p:cxnSp>
        <p:nvCxnSpPr>
          <p:cNvPr id="674" name="Google Shape;674;p44"/>
          <p:cNvCxnSpPr/>
          <p:nvPr/>
        </p:nvCxnSpPr>
        <p:spPr>
          <a:xfrm>
            <a:off x="6334821" y="2113542"/>
            <a:ext cx="1480200" cy="1453800"/>
          </a:xfrm>
          <a:prstGeom prst="straightConnector1">
            <a:avLst/>
          </a:prstGeom>
          <a:noFill/>
          <a:ln w="12700" cap="flat" cmpd="sng">
            <a:solidFill>
              <a:schemeClr val="dk1"/>
            </a:solidFill>
            <a:prstDash val="solid"/>
            <a:round/>
            <a:headEnd type="none" w="med" len="med"/>
            <a:tailEnd type="none" w="med" len="med"/>
          </a:ln>
        </p:spPr>
      </p:cxnSp>
      <p:cxnSp>
        <p:nvCxnSpPr>
          <p:cNvPr id="675" name="Google Shape;675;p44"/>
          <p:cNvCxnSpPr/>
          <p:nvPr/>
        </p:nvCxnSpPr>
        <p:spPr>
          <a:xfrm>
            <a:off x="6728228" y="4746369"/>
            <a:ext cx="3600" cy="1509300"/>
          </a:xfrm>
          <a:prstGeom prst="straightConnector1">
            <a:avLst/>
          </a:prstGeom>
          <a:noFill/>
          <a:ln w="12700" cap="flat" cmpd="sng">
            <a:solidFill>
              <a:schemeClr val="dk1"/>
            </a:solidFill>
            <a:prstDash val="solid"/>
            <a:round/>
            <a:headEnd type="none" w="med" len="med"/>
            <a:tailEnd type="none" w="med" len="med"/>
          </a:ln>
        </p:spPr>
      </p:cxnSp>
      <p:cxnSp>
        <p:nvCxnSpPr>
          <p:cNvPr id="676" name="Google Shape;676;p44"/>
          <p:cNvCxnSpPr/>
          <p:nvPr/>
        </p:nvCxnSpPr>
        <p:spPr>
          <a:xfrm flipH="1">
            <a:off x="4710913" y="4696877"/>
            <a:ext cx="7500" cy="1724700"/>
          </a:xfrm>
          <a:prstGeom prst="straightConnector1">
            <a:avLst/>
          </a:prstGeom>
          <a:noFill/>
          <a:ln w="12700" cap="flat" cmpd="sng">
            <a:solidFill>
              <a:schemeClr val="dk1"/>
            </a:solidFill>
            <a:prstDash val="solid"/>
            <a:round/>
            <a:headEnd type="none" w="med" len="med"/>
            <a:tailEnd type="none" w="med" len="med"/>
          </a:ln>
        </p:spPr>
      </p:cxnSp>
      <p:sp>
        <p:nvSpPr>
          <p:cNvPr id="677" name="Google Shape;677;p44"/>
          <p:cNvSpPr/>
          <p:nvPr/>
        </p:nvSpPr>
        <p:spPr>
          <a:xfrm>
            <a:off x="1887645" y="5955668"/>
            <a:ext cx="3446700" cy="531900"/>
          </a:xfrm>
          <a:prstGeom prst="rect">
            <a:avLst/>
          </a:prstGeom>
          <a:solidFill>
            <a:schemeClr val="lt1"/>
          </a:solidFill>
          <a:ln w="25400" cap="flat" cmpd="sng">
            <a:solidFill>
              <a:srgbClr val="8064A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8" name="Google Shape;678;p44"/>
          <p:cNvSpPr/>
          <p:nvPr/>
        </p:nvSpPr>
        <p:spPr>
          <a:xfrm>
            <a:off x="1887648" y="6096709"/>
            <a:ext cx="3440400" cy="290100"/>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None/>
            </a:pPr>
            <a:r>
              <a:rPr lang="en-US" sz="1700">
                <a:solidFill>
                  <a:schemeClr val="dk1"/>
                </a:solidFill>
                <a:latin typeface="Calibri"/>
                <a:ea typeface="Calibri"/>
                <a:cs typeface="Calibri"/>
                <a:sym typeface="Calibri"/>
              </a:rPr>
              <a:t>Interne Gruppen </a:t>
            </a:r>
            <a:r>
              <a:rPr lang="en-US" sz="1200">
                <a:solidFill>
                  <a:schemeClr val="dk1"/>
                </a:solidFill>
                <a:latin typeface="Calibri"/>
                <a:ea typeface="Calibri"/>
                <a:cs typeface="Calibri"/>
                <a:sym typeface="Calibri"/>
              </a:rPr>
              <a:t>oder Föderationsmitglieder</a:t>
            </a:r>
            <a:endParaRPr/>
          </a:p>
        </p:txBody>
      </p:sp>
      <p:grpSp>
        <p:nvGrpSpPr>
          <p:cNvPr id="679" name="Google Shape;679;p44"/>
          <p:cNvGrpSpPr/>
          <p:nvPr/>
        </p:nvGrpSpPr>
        <p:grpSpPr>
          <a:xfrm>
            <a:off x="1905137" y="4927538"/>
            <a:ext cx="3870128" cy="678002"/>
            <a:chOff x="0" y="0"/>
            <a:chExt cx="3097" cy="547"/>
          </a:xfrm>
        </p:grpSpPr>
        <p:grpSp>
          <p:nvGrpSpPr>
            <p:cNvPr id="680" name="Google Shape;680;p44"/>
            <p:cNvGrpSpPr/>
            <p:nvPr/>
          </p:nvGrpSpPr>
          <p:grpSpPr>
            <a:xfrm>
              <a:off x="116" y="0"/>
              <a:ext cx="2981" cy="407"/>
              <a:chOff x="0" y="0"/>
              <a:chExt cx="2981" cy="407"/>
            </a:xfrm>
          </p:grpSpPr>
          <p:sp>
            <p:nvSpPr>
              <p:cNvPr id="681" name="Google Shape;681;p44"/>
              <p:cNvSpPr/>
              <p:nvPr/>
            </p:nvSpPr>
            <p:spPr>
              <a:xfrm>
                <a:off x="0" y="0"/>
                <a:ext cx="2981" cy="40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82" name="Google Shape;682;p44"/>
              <p:cNvSpPr/>
              <p:nvPr/>
            </p:nvSpPr>
            <p:spPr>
              <a:xfrm>
                <a:off x="0" y="44"/>
                <a:ext cx="0" cy="248"/>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83" name="Google Shape;683;p44"/>
            <p:cNvGrpSpPr/>
            <p:nvPr/>
          </p:nvGrpSpPr>
          <p:grpSpPr>
            <a:xfrm>
              <a:off x="62" y="52"/>
              <a:ext cx="2981" cy="408"/>
              <a:chOff x="0" y="0"/>
              <a:chExt cx="2981" cy="407"/>
            </a:xfrm>
          </p:grpSpPr>
          <p:sp>
            <p:nvSpPr>
              <p:cNvPr id="684" name="Google Shape;684;p44"/>
              <p:cNvSpPr/>
              <p:nvPr/>
            </p:nvSpPr>
            <p:spPr>
              <a:xfrm>
                <a:off x="0" y="0"/>
                <a:ext cx="2981" cy="40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85" name="Google Shape;685;p44"/>
              <p:cNvSpPr/>
              <p:nvPr/>
            </p:nvSpPr>
            <p:spPr>
              <a:xfrm>
                <a:off x="0" y="44"/>
                <a:ext cx="0" cy="247"/>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86" name="Google Shape;686;p44"/>
            <p:cNvGrpSpPr/>
            <p:nvPr/>
          </p:nvGrpSpPr>
          <p:grpSpPr>
            <a:xfrm>
              <a:off x="0" y="139"/>
              <a:ext cx="2981" cy="408"/>
              <a:chOff x="0" y="0"/>
              <a:chExt cx="2981" cy="407"/>
            </a:xfrm>
          </p:grpSpPr>
          <p:sp>
            <p:nvSpPr>
              <p:cNvPr id="687" name="Google Shape;687;p44"/>
              <p:cNvSpPr/>
              <p:nvPr/>
            </p:nvSpPr>
            <p:spPr>
              <a:xfrm>
                <a:off x="0" y="0"/>
                <a:ext cx="2981" cy="40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88" name="Google Shape;688;p44"/>
              <p:cNvSpPr/>
              <p:nvPr/>
            </p:nvSpPr>
            <p:spPr>
              <a:xfrm>
                <a:off x="0" y="85"/>
                <a:ext cx="2964" cy="234"/>
              </a:xfrm>
              <a:prstGeom prst="rect">
                <a:avLst/>
              </a:prstGeom>
              <a:solidFill>
                <a:srgbClr val="538CD5"/>
              </a:solidFill>
              <a:ln>
                <a:noFill/>
              </a:ln>
            </p:spPr>
            <p:txBody>
              <a:bodyPr spcFirstLastPara="1" wrap="square" lIns="0" tIns="0" rIns="57775" bIns="0" anchor="t" anchorCtr="0">
                <a:spAutoFit/>
              </a:bodyPr>
              <a:lstStyle/>
              <a:p>
                <a:pPr marL="40182" marR="0" lvl="0" indent="0" algn="ctr" rtl="0">
                  <a:spcBef>
                    <a:spcPts val="0"/>
                  </a:spcBef>
                  <a:spcAft>
                    <a:spcPts val="0"/>
                  </a:spcAft>
                  <a:buNone/>
                </a:pPr>
                <a:r>
                  <a:rPr lang="en-US" sz="1700">
                    <a:solidFill>
                      <a:schemeClr val="lt1"/>
                    </a:solidFill>
                    <a:latin typeface="Calibri"/>
                    <a:ea typeface="Calibri"/>
                    <a:cs typeface="Calibri"/>
                    <a:sym typeface="Calibri"/>
                  </a:rPr>
                  <a:t>Operational-Level-Agreements (OLAs)</a:t>
                </a:r>
                <a:endParaRPr/>
              </a:p>
            </p:txBody>
          </p:sp>
        </p:grpSp>
      </p:grpSp>
      <p:cxnSp>
        <p:nvCxnSpPr>
          <p:cNvPr id="689" name="Google Shape;689;p44"/>
          <p:cNvCxnSpPr/>
          <p:nvPr/>
        </p:nvCxnSpPr>
        <p:spPr>
          <a:xfrm>
            <a:off x="2685805" y="3679877"/>
            <a:ext cx="1494000" cy="1096200"/>
          </a:xfrm>
          <a:prstGeom prst="straightConnector1">
            <a:avLst/>
          </a:prstGeom>
          <a:noFill/>
          <a:ln w="12700" cap="flat" cmpd="sng">
            <a:solidFill>
              <a:schemeClr val="dk1"/>
            </a:solidFill>
            <a:prstDash val="solid"/>
            <a:round/>
            <a:headEnd type="none" w="med" len="med"/>
            <a:tailEnd type="none" w="med" len="med"/>
          </a:ln>
        </p:spPr>
      </p:cxnSp>
      <p:cxnSp>
        <p:nvCxnSpPr>
          <p:cNvPr id="690" name="Google Shape;690;p44"/>
          <p:cNvCxnSpPr/>
          <p:nvPr/>
        </p:nvCxnSpPr>
        <p:spPr>
          <a:xfrm flipH="1">
            <a:off x="6759437" y="3693486"/>
            <a:ext cx="1017000" cy="885900"/>
          </a:xfrm>
          <a:prstGeom prst="straightConnector1">
            <a:avLst/>
          </a:prstGeom>
          <a:noFill/>
          <a:ln>
            <a:noFill/>
          </a:ln>
        </p:spPr>
      </p:cxnSp>
      <p:sp>
        <p:nvSpPr>
          <p:cNvPr id="691" name="Google Shape;691;p44"/>
          <p:cNvSpPr/>
          <p:nvPr/>
        </p:nvSpPr>
        <p:spPr>
          <a:xfrm>
            <a:off x="1817588" y="3259220"/>
            <a:ext cx="2063700" cy="768300"/>
          </a:xfrm>
          <a:prstGeom prst="ellipse">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Service A</a:t>
            </a:r>
            <a:endParaRPr/>
          </a:p>
        </p:txBody>
      </p:sp>
      <p:grpSp>
        <p:nvGrpSpPr>
          <p:cNvPr id="692" name="Google Shape;692;p44"/>
          <p:cNvGrpSpPr/>
          <p:nvPr/>
        </p:nvGrpSpPr>
        <p:grpSpPr>
          <a:xfrm>
            <a:off x="4646223" y="4253948"/>
            <a:ext cx="2906604" cy="383085"/>
            <a:chOff x="0" y="0"/>
            <a:chExt cx="2326" cy="309"/>
          </a:xfrm>
        </p:grpSpPr>
        <p:sp>
          <p:nvSpPr>
            <p:cNvPr id="693" name="Google Shape;693;p44"/>
            <p:cNvSpPr/>
            <p:nvPr/>
          </p:nvSpPr>
          <p:spPr>
            <a:xfrm>
              <a:off x="0" y="9"/>
              <a:ext cx="2326" cy="300"/>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4" name="Google Shape;694;p44"/>
            <p:cNvSpPr/>
            <p:nvPr/>
          </p:nvSpPr>
          <p:spPr>
            <a:xfrm>
              <a:off x="0" y="0"/>
              <a:ext cx="0" cy="248"/>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95" name="Google Shape;695;p44"/>
          <p:cNvGrpSpPr/>
          <p:nvPr/>
        </p:nvGrpSpPr>
        <p:grpSpPr>
          <a:xfrm>
            <a:off x="3937690" y="4349410"/>
            <a:ext cx="3010323" cy="371928"/>
            <a:chOff x="0" y="-13"/>
            <a:chExt cx="2409" cy="300"/>
          </a:xfrm>
        </p:grpSpPr>
        <p:sp>
          <p:nvSpPr>
            <p:cNvPr id="696" name="Google Shape;696;p44"/>
            <p:cNvSpPr/>
            <p:nvPr/>
          </p:nvSpPr>
          <p:spPr>
            <a:xfrm>
              <a:off x="83" y="-13"/>
              <a:ext cx="2326" cy="300"/>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7" name="Google Shape;697;p44"/>
            <p:cNvSpPr/>
            <p:nvPr/>
          </p:nvSpPr>
          <p:spPr>
            <a:xfrm>
              <a:off x="0" y="0"/>
              <a:ext cx="0" cy="248"/>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98" name="Google Shape;698;p44"/>
          <p:cNvGrpSpPr/>
          <p:nvPr/>
        </p:nvGrpSpPr>
        <p:grpSpPr>
          <a:xfrm>
            <a:off x="3476582" y="4443631"/>
            <a:ext cx="2906604" cy="371928"/>
            <a:chOff x="21" y="-27"/>
            <a:chExt cx="2326" cy="300"/>
          </a:xfrm>
        </p:grpSpPr>
        <p:sp>
          <p:nvSpPr>
            <p:cNvPr id="699" name="Google Shape;699;p44"/>
            <p:cNvSpPr/>
            <p:nvPr/>
          </p:nvSpPr>
          <p:spPr>
            <a:xfrm>
              <a:off x="21" y="-27"/>
              <a:ext cx="2326" cy="300"/>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0" name="Google Shape;700;p44"/>
            <p:cNvSpPr/>
            <p:nvPr/>
          </p:nvSpPr>
          <p:spPr>
            <a:xfrm>
              <a:off x="54" y="11"/>
              <a:ext cx="2293" cy="232"/>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57775" bIns="0" anchor="t" anchorCtr="0">
              <a:spAutoFit/>
            </a:bodyPr>
            <a:lstStyle/>
            <a:p>
              <a:pPr marL="40182" marR="0" lvl="0" indent="0" algn="ctr" rtl="0">
                <a:spcBef>
                  <a:spcPts val="0"/>
                </a:spcBef>
                <a:spcAft>
                  <a:spcPts val="0"/>
                </a:spcAft>
                <a:buNone/>
              </a:pPr>
              <a:r>
                <a:rPr lang="en-US" sz="1700">
                  <a:solidFill>
                    <a:schemeClr val="dk1"/>
                  </a:solidFill>
                  <a:latin typeface="Calibri"/>
                  <a:ea typeface="Calibri"/>
                  <a:cs typeface="Calibri"/>
                  <a:sym typeface="Calibri"/>
                </a:rPr>
                <a:t>Service-Komponenten</a:t>
              </a:r>
              <a:endParaRPr/>
            </a:p>
          </p:txBody>
        </p:sp>
      </p:grpSp>
      <p:sp>
        <p:nvSpPr>
          <p:cNvPr id="701" name="Google Shape;701;p44"/>
          <p:cNvSpPr/>
          <p:nvPr/>
        </p:nvSpPr>
        <p:spPr>
          <a:xfrm>
            <a:off x="1511524" y="1960126"/>
            <a:ext cx="8325000" cy="3762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17850" tIns="17850" rIns="58475" bIns="17850" anchor="ctr" anchorCtr="0">
            <a:noAutofit/>
          </a:bodyPr>
          <a:lstStyle/>
          <a:p>
            <a:pPr marL="22323" marR="0" lvl="0" indent="0" algn="ctr" rtl="0">
              <a:spcBef>
                <a:spcPts val="0"/>
              </a:spcBef>
              <a:spcAft>
                <a:spcPts val="0"/>
              </a:spcAft>
              <a:buNone/>
            </a:pPr>
            <a:r>
              <a:rPr lang="en-US" sz="1700">
                <a:solidFill>
                  <a:schemeClr val="dk1"/>
                </a:solidFill>
                <a:latin typeface="Calibri"/>
                <a:ea typeface="Calibri"/>
                <a:cs typeface="Calibri"/>
                <a:sym typeface="Calibri"/>
              </a:rPr>
              <a:t>Kunde</a:t>
            </a:r>
            <a:endParaRPr/>
          </a:p>
        </p:txBody>
      </p:sp>
      <p:sp>
        <p:nvSpPr>
          <p:cNvPr id="702" name="Google Shape;702;p44"/>
          <p:cNvSpPr/>
          <p:nvPr/>
        </p:nvSpPr>
        <p:spPr>
          <a:xfrm>
            <a:off x="6127347" y="5955668"/>
            <a:ext cx="2130000" cy="5346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3" name="Google Shape;703;p44"/>
          <p:cNvSpPr/>
          <p:nvPr/>
        </p:nvSpPr>
        <p:spPr>
          <a:xfrm>
            <a:off x="6127350" y="6096712"/>
            <a:ext cx="2124900" cy="288300"/>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None/>
            </a:pPr>
            <a:r>
              <a:rPr lang="en-US" sz="1700">
                <a:solidFill>
                  <a:schemeClr val="dk1"/>
                </a:solidFill>
                <a:latin typeface="Calibri"/>
                <a:ea typeface="Calibri"/>
                <a:cs typeface="Calibri"/>
                <a:sym typeface="Calibri"/>
              </a:rPr>
              <a:t>Zulieferer</a:t>
            </a:r>
            <a:endParaRPr/>
          </a:p>
        </p:txBody>
      </p:sp>
      <p:grpSp>
        <p:nvGrpSpPr>
          <p:cNvPr id="704" name="Google Shape;704;p44"/>
          <p:cNvGrpSpPr/>
          <p:nvPr/>
        </p:nvGrpSpPr>
        <p:grpSpPr>
          <a:xfrm>
            <a:off x="2921904" y="2573795"/>
            <a:ext cx="4669616" cy="544459"/>
            <a:chOff x="2693304" y="2573795"/>
            <a:chExt cx="4669616" cy="544459"/>
          </a:xfrm>
        </p:grpSpPr>
        <p:sp>
          <p:nvSpPr>
            <p:cNvPr id="705" name="Google Shape;705;p44"/>
            <p:cNvSpPr/>
            <p:nvPr/>
          </p:nvSpPr>
          <p:spPr>
            <a:xfrm>
              <a:off x="2825720" y="2573795"/>
              <a:ext cx="4537200" cy="4059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06" name="Google Shape;706;p44"/>
            <p:cNvSpPr/>
            <p:nvPr/>
          </p:nvSpPr>
          <p:spPr>
            <a:xfrm>
              <a:off x="2754514" y="2657926"/>
              <a:ext cx="4537200" cy="4059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07" name="Google Shape;707;p44"/>
            <p:cNvSpPr/>
            <p:nvPr/>
          </p:nvSpPr>
          <p:spPr>
            <a:xfrm>
              <a:off x="2693304" y="2742054"/>
              <a:ext cx="4532100" cy="3762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ctr" anchorCtr="0">
              <a:noAutofit/>
            </a:bodyPr>
            <a:lstStyle/>
            <a:p>
              <a:pPr marL="40181" marR="0" lvl="0" indent="0" algn="ctr" rtl="0">
                <a:spcBef>
                  <a:spcPts val="0"/>
                </a:spcBef>
                <a:spcAft>
                  <a:spcPts val="0"/>
                </a:spcAft>
                <a:buNone/>
              </a:pPr>
              <a:r>
                <a:rPr lang="en-US" sz="1800">
                  <a:solidFill>
                    <a:schemeClr val="lt1"/>
                  </a:solidFill>
                  <a:latin typeface="Calibri"/>
                  <a:ea typeface="Calibri"/>
                  <a:cs typeface="Calibri"/>
                  <a:sym typeface="Calibri"/>
                </a:rPr>
                <a:t>Service Level Agreements (SLAs)</a:t>
              </a:r>
              <a:endParaRPr/>
            </a:p>
          </p:txBody>
        </p:sp>
      </p:grpSp>
      <p:grpSp>
        <p:nvGrpSpPr>
          <p:cNvPr id="708" name="Google Shape;708;p44"/>
          <p:cNvGrpSpPr/>
          <p:nvPr/>
        </p:nvGrpSpPr>
        <p:grpSpPr>
          <a:xfrm>
            <a:off x="6119854" y="5077232"/>
            <a:ext cx="3552923" cy="524588"/>
            <a:chOff x="0" y="0"/>
            <a:chExt cx="1745" cy="423"/>
          </a:xfrm>
        </p:grpSpPr>
        <p:grpSp>
          <p:nvGrpSpPr>
            <p:cNvPr id="709" name="Google Shape;709;p44"/>
            <p:cNvGrpSpPr/>
            <p:nvPr/>
          </p:nvGrpSpPr>
          <p:grpSpPr>
            <a:xfrm>
              <a:off x="71" y="0"/>
              <a:ext cx="1674" cy="327"/>
              <a:chOff x="0" y="0"/>
              <a:chExt cx="1674" cy="327"/>
            </a:xfrm>
          </p:grpSpPr>
          <p:sp>
            <p:nvSpPr>
              <p:cNvPr id="710" name="Google Shape;710;p44"/>
              <p:cNvSpPr/>
              <p:nvPr/>
            </p:nvSpPr>
            <p:spPr>
              <a:xfrm>
                <a:off x="0" y="0"/>
                <a:ext cx="1674" cy="32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11" name="Google Shape;711;p44"/>
              <p:cNvSpPr/>
              <p:nvPr/>
            </p:nvSpPr>
            <p:spPr>
              <a:xfrm>
                <a:off x="0" y="4"/>
                <a:ext cx="0" cy="248"/>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12" name="Google Shape;712;p44"/>
            <p:cNvGrpSpPr/>
            <p:nvPr/>
          </p:nvGrpSpPr>
          <p:grpSpPr>
            <a:xfrm>
              <a:off x="38" y="42"/>
              <a:ext cx="1674" cy="327"/>
              <a:chOff x="0" y="0"/>
              <a:chExt cx="1674" cy="327"/>
            </a:xfrm>
          </p:grpSpPr>
          <p:sp>
            <p:nvSpPr>
              <p:cNvPr id="713" name="Google Shape;713;p44"/>
              <p:cNvSpPr/>
              <p:nvPr/>
            </p:nvSpPr>
            <p:spPr>
              <a:xfrm>
                <a:off x="0" y="0"/>
                <a:ext cx="1674" cy="32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14" name="Google Shape;714;p44"/>
              <p:cNvSpPr/>
              <p:nvPr/>
            </p:nvSpPr>
            <p:spPr>
              <a:xfrm>
                <a:off x="0" y="4"/>
                <a:ext cx="0" cy="248"/>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15" name="Google Shape;715;p44"/>
            <p:cNvGrpSpPr/>
            <p:nvPr/>
          </p:nvGrpSpPr>
          <p:grpSpPr>
            <a:xfrm>
              <a:off x="0" y="94"/>
              <a:ext cx="1674" cy="329"/>
              <a:chOff x="0" y="0"/>
              <a:chExt cx="1674" cy="327"/>
            </a:xfrm>
          </p:grpSpPr>
          <p:sp>
            <p:nvSpPr>
              <p:cNvPr id="716" name="Google Shape;716;p44"/>
              <p:cNvSpPr/>
              <p:nvPr/>
            </p:nvSpPr>
            <p:spPr>
              <a:xfrm>
                <a:off x="0" y="0"/>
                <a:ext cx="1674" cy="32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17" name="Google Shape;717;p44"/>
              <p:cNvSpPr/>
              <p:nvPr/>
            </p:nvSpPr>
            <p:spPr>
              <a:xfrm>
                <a:off x="0" y="55"/>
                <a:ext cx="1616" cy="232"/>
              </a:xfrm>
              <a:prstGeom prst="rect">
                <a:avLst/>
              </a:prstGeom>
              <a:solidFill>
                <a:srgbClr val="538CD5"/>
              </a:solidFill>
              <a:ln>
                <a:noFill/>
              </a:ln>
            </p:spPr>
            <p:txBody>
              <a:bodyPr spcFirstLastPara="1" wrap="square" lIns="0" tIns="0" rIns="57775" bIns="0" anchor="t" anchorCtr="0">
                <a:spAutoFit/>
              </a:bodyPr>
              <a:lstStyle/>
              <a:p>
                <a:pPr marL="40182" marR="0" lvl="0" indent="0" algn="ctr" rtl="0">
                  <a:spcBef>
                    <a:spcPts val="0"/>
                  </a:spcBef>
                  <a:spcAft>
                    <a:spcPts val="0"/>
                  </a:spcAft>
                  <a:buNone/>
                </a:pPr>
                <a:r>
                  <a:rPr lang="en-US" sz="1700">
                    <a:solidFill>
                      <a:schemeClr val="lt1"/>
                    </a:solidFill>
                    <a:latin typeface="Calibri"/>
                    <a:ea typeface="Calibri"/>
                    <a:cs typeface="Calibri"/>
                    <a:sym typeface="Calibri"/>
                  </a:rPr>
                  <a:t>Underpinning Agreements (UAs)</a:t>
                </a:r>
                <a:endParaRPr/>
              </a:p>
            </p:txBody>
          </p:sp>
        </p:grpSp>
      </p:grpSp>
      <p:sp>
        <p:nvSpPr>
          <p:cNvPr id="718" name="Google Shape;718;p44"/>
          <p:cNvSpPr/>
          <p:nvPr/>
        </p:nvSpPr>
        <p:spPr>
          <a:xfrm>
            <a:off x="4199878" y="3251797"/>
            <a:ext cx="2063700" cy="769500"/>
          </a:xfrm>
          <a:prstGeom prst="ellipse">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Service B</a:t>
            </a:r>
            <a:endParaRPr/>
          </a:p>
        </p:txBody>
      </p:sp>
      <p:sp>
        <p:nvSpPr>
          <p:cNvPr id="719" name="Google Shape;719;p44"/>
          <p:cNvSpPr/>
          <p:nvPr/>
        </p:nvSpPr>
        <p:spPr>
          <a:xfrm>
            <a:off x="6582169" y="3245610"/>
            <a:ext cx="2064900" cy="768300"/>
          </a:xfrm>
          <a:prstGeom prst="ellipse">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Service C</a:t>
            </a:r>
            <a:endParaRPr/>
          </a:p>
        </p:txBody>
      </p:sp>
      <p:sp>
        <p:nvSpPr>
          <p:cNvPr id="720" name="Google Shape;720;p44"/>
          <p:cNvSpPr/>
          <p:nvPr/>
        </p:nvSpPr>
        <p:spPr>
          <a:xfrm>
            <a:off x="8452273" y="4203222"/>
            <a:ext cx="1220400" cy="575400"/>
          </a:xfrm>
          <a:prstGeom prst="rect">
            <a:avLst/>
          </a:prstGeom>
          <a:noFill/>
          <a:ln>
            <a:noFill/>
          </a:ln>
        </p:spPr>
        <p:txBody>
          <a:bodyPr spcFirstLastPara="1" wrap="square" lIns="0" tIns="0" rIns="40625" bIns="0" anchor="t" anchorCtr="0">
            <a:spAutoFit/>
          </a:bodyPr>
          <a:lstStyle/>
          <a:p>
            <a:pPr marL="40182" marR="0" lvl="0" indent="0" algn="r" rtl="0">
              <a:spcBef>
                <a:spcPts val="0"/>
              </a:spcBef>
              <a:spcAft>
                <a:spcPts val="0"/>
              </a:spcAft>
              <a:buNone/>
            </a:pPr>
            <a:r>
              <a:rPr lang="en-US" sz="1700">
                <a:solidFill>
                  <a:schemeClr val="dk1"/>
                </a:solidFill>
                <a:latin typeface="Calibri"/>
                <a:ea typeface="Calibri"/>
                <a:cs typeface="Calibri"/>
                <a:sym typeface="Calibri"/>
              </a:rPr>
              <a:t>(IT-)Service </a:t>
            </a:r>
            <a:endParaRPr/>
          </a:p>
          <a:p>
            <a:pPr marL="40182" marR="0" lvl="0" indent="0" algn="r" rtl="0">
              <a:spcBef>
                <a:spcPts val="0"/>
              </a:spcBef>
              <a:spcAft>
                <a:spcPts val="0"/>
              </a:spcAft>
              <a:buNone/>
            </a:pPr>
            <a:r>
              <a:rPr lang="en-US" sz="1700">
                <a:solidFill>
                  <a:schemeClr val="dk1"/>
                </a:solidFill>
                <a:latin typeface="Calibri"/>
                <a:ea typeface="Calibri"/>
                <a:cs typeface="Calibri"/>
                <a:sym typeface="Calibri"/>
              </a:rPr>
              <a:t>Anbieter</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4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SLM: Schlüsselkonzepte und Aktivitäten </a:t>
            </a:r>
            <a:endParaRPr dirty="0"/>
          </a:p>
        </p:txBody>
      </p:sp>
      <p:sp>
        <p:nvSpPr>
          <p:cNvPr id="727" name="Google Shape;727;p45"/>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endParaRPr lang="en-US" dirty="0"/>
          </a:p>
          <a:p>
            <a:pPr marL="342900">
              <a:spcBef>
                <a:spcPts val="0"/>
              </a:spcBef>
              <a:buSzPts val="2800"/>
            </a:pPr>
            <a:r>
              <a:rPr lang="en-US" dirty="0"/>
              <a:t>Die Informationen, die SLAs liefern (z.B. Service-Ziele), sind als Grundlage für die Ausführung vieler anderer Prozesse unerlässlich.</a:t>
            </a:r>
          </a:p>
          <a:p>
            <a:pPr marL="342900" lvl="0" indent="-342900" algn="l" rtl="0">
              <a:spcBef>
                <a:spcPts val="0"/>
              </a:spcBef>
              <a:spcAft>
                <a:spcPts val="0"/>
              </a:spcAft>
              <a:buClr>
                <a:schemeClr val="dk1"/>
              </a:buClr>
              <a:buSzPts val="2800"/>
              <a:buChar char="•"/>
            </a:pPr>
            <a:r>
              <a:rPr lang="en-US" dirty="0"/>
              <a:t>Wichtigste Aktivitäten</a:t>
            </a:r>
          </a:p>
          <a:p>
            <a:pPr marL="800100" lvl="1">
              <a:spcBef>
                <a:spcPts val="0"/>
              </a:spcBef>
              <a:buSzPts val="2800"/>
              <a:buChar char="•"/>
            </a:pPr>
            <a:r>
              <a:rPr lang="en-US" dirty="0"/>
              <a:t>Erstellung </a:t>
            </a:r>
            <a:r>
              <a:rPr lang="en-US" dirty="0" err="1"/>
              <a:t>eines</a:t>
            </a:r>
            <a:r>
              <a:rPr lang="en-US" dirty="0"/>
              <a:t> Service-</a:t>
            </a:r>
            <a:r>
              <a:rPr lang="en-US" dirty="0" err="1"/>
              <a:t>Katalogs</a:t>
            </a:r>
            <a:r>
              <a:rPr lang="en-US" dirty="0"/>
              <a:t> für die Kunden und Vereinbarung von SLAs mit den Kunden.</a:t>
            </a:r>
            <a:endParaRPr dirty="0"/>
          </a:p>
          <a:p>
            <a:pPr marL="800100" lvl="1">
              <a:spcBef>
                <a:spcPts val="560"/>
              </a:spcBef>
              <a:buSzPts val="2800"/>
              <a:buChar char="•"/>
            </a:pPr>
            <a:r>
              <a:rPr lang="en-US" dirty="0"/>
              <a:t>Vereinbarung von OLAs und UAs mit unterstützenden Parteien und Zulieferern, um sicherzustellen, dass die Service-Ziele in den SLAs erreicht werden können.</a:t>
            </a:r>
            <a:endParaRPr dirty="0"/>
          </a:p>
          <a:p>
            <a:pPr marL="800100" lvl="1">
              <a:spcBef>
                <a:spcPts val="560"/>
              </a:spcBef>
              <a:buSzPts val="2800"/>
              <a:buChar char="•"/>
            </a:pPr>
            <a:r>
              <a:rPr lang="en-US" dirty="0"/>
              <a:t>Bewertung der Leistung von Services basierend auf SLAs.</a:t>
            </a:r>
            <a:endParaRPr dirty="0"/>
          </a:p>
        </p:txBody>
      </p:sp>
      <p:sp>
        <p:nvSpPr>
          <p:cNvPr id="728" name="Google Shape;728;p4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46"/>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Service-Reporting Management (SRM)</a:t>
            </a:r>
            <a:endParaRPr/>
          </a:p>
        </p:txBody>
      </p:sp>
      <p:sp>
        <p:nvSpPr>
          <p:cNvPr id="735" name="Google Shape;735;p4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
        <p:nvSpPr>
          <p:cNvPr id="736" name="Google Shape;736;p46"/>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37" name="Google Shape;737;p46"/>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738" name="Google Shape;738;p46"/>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Spezifizieren von Berichten über Services und Prozesse und Sicherstellen, dass diese erstellt und geliefert werden</a:t>
            </a:r>
            <a:endParaRPr sz="18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4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SRM: Anforderungen gemäß FitSM-1</a:t>
            </a:r>
            <a:endParaRPr/>
          </a:p>
        </p:txBody>
      </p:sp>
      <p:graphicFrame>
        <p:nvGraphicFramePr>
          <p:cNvPr id="745" name="Google Shape;745;p47"/>
          <p:cNvGraphicFramePr/>
          <p:nvPr/>
        </p:nvGraphicFramePr>
        <p:xfrm>
          <a:off x="1981200" y="1697038"/>
          <a:ext cx="8229600" cy="2743454"/>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179225">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PR3 Service-Reporting</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01625">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1279475">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PR3.1 Erforderliche Berichte müssen identifiziert werden. Das Reporting muss die Leistung von Services und Prozessen im Vergleich zu definierten Zielen, signifikanten Ereignissen und festgestellten Nichtkonformitäten abdecken. </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PR3.2 Berichte müssen mit den Empfängern vereinbart und spezifiziert werden. Die Spezifikation eines jeden Berichts muss seine Identität, seinen Zweck, seine Zielgruppe, seine Häufigkeit, seinen Inhalt, sein Format und die Art der Übermittlung enthalten.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PR3.3 Die Berichte werden gemäß den Spezifikationen erstellt und an die Empfänger geliefert.</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746" name="Google Shape;746;p4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4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SRM: Wichtige Begriffe</a:t>
            </a:r>
            <a:endParaRPr/>
          </a:p>
        </p:txBody>
      </p:sp>
      <p:sp>
        <p:nvSpPr>
          <p:cNvPr id="753" name="Google Shape;753;p4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graphicFrame>
        <p:nvGraphicFramePr>
          <p:cNvPr id="754" name="Google Shape;754;p48"/>
          <p:cNvGraphicFramePr/>
          <p:nvPr>
            <p:extLst>
              <p:ext uri="{D42A27DB-BD31-4B8C-83A1-F6EECF244321}">
                <p14:modId xmlns:p14="http://schemas.microsoft.com/office/powerpoint/2010/main" val="2432000563"/>
              </p:ext>
            </p:extLst>
          </p:nvPr>
        </p:nvGraphicFramePr>
        <p:xfrm>
          <a:off x="531089" y="1899799"/>
          <a:ext cx="10330873" cy="2164080"/>
        </p:xfrm>
        <a:graphic>
          <a:graphicData uri="http://schemas.openxmlformats.org/drawingml/2006/table">
            <a:tbl>
              <a:tblPr firstRow="1" firstCol="1" bandRow="1">
                <a:noFill/>
                <a:tableStyleId>{FEED5B31-8EE9-4602-9EFF-AED3B21F7FA9}</a:tableStyleId>
              </a:tblPr>
              <a:tblGrid>
                <a:gridCol w="10330873">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Bericht:</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a:ea typeface="Calibri"/>
                          <a:cs typeface="Calibri"/>
                          <a:sym typeface="Calibri"/>
                        </a:rPr>
                        <a:t>Eine strukturierte </a:t>
                      </a:r>
                      <a:r>
                        <a:rPr lang="en-US" sz="1800" b="0" i="1" u="none" strike="noStrike" cap="none" dirty="0">
                          <a:solidFill>
                            <a:schemeClr val="dk1"/>
                          </a:solidFill>
                          <a:latin typeface="Calibri"/>
                          <a:ea typeface="Calibri"/>
                          <a:cs typeface="Calibri"/>
                          <a:sym typeface="Calibri"/>
                        </a:rPr>
                        <a:t>Aufzeichnung</a:t>
                      </a:r>
                      <a:r>
                        <a:rPr lang="en-US" sz="1800" b="0" u="none" strike="noStrike" cap="none" dirty="0">
                          <a:solidFill>
                            <a:schemeClr val="dk1"/>
                          </a:solidFill>
                          <a:latin typeface="Calibri"/>
                          <a:ea typeface="Calibri"/>
                          <a:cs typeface="Calibri"/>
                          <a:sym typeface="Calibri"/>
                        </a:rPr>
                        <a:t>, die die durch Messung, Überwachung, Beurteilung, </a:t>
                      </a:r>
                      <a:r>
                        <a:rPr lang="en-US" sz="1800" b="0" i="1" u="none" strike="noStrike" cap="none" dirty="0">
                          <a:solidFill>
                            <a:schemeClr val="dk1"/>
                          </a:solidFill>
                          <a:latin typeface="Calibri"/>
                          <a:ea typeface="Calibri"/>
                          <a:cs typeface="Calibri"/>
                          <a:sym typeface="Calibri"/>
                        </a:rPr>
                        <a:t>Audit </a:t>
                      </a:r>
                      <a:r>
                        <a:rPr lang="en-US" sz="1800" b="0" u="none" strike="noStrike" cap="none" dirty="0">
                          <a:solidFill>
                            <a:schemeClr val="dk1"/>
                          </a:solidFill>
                          <a:latin typeface="Calibri"/>
                          <a:ea typeface="Calibri"/>
                          <a:cs typeface="Calibri"/>
                          <a:sym typeface="Calibri"/>
                        </a:rPr>
                        <a:t>oder Beobachtung gewonnenen Ergebnisse übermittelt</a:t>
                      </a:r>
                      <a:endParaRPr dirty="0"/>
                    </a:p>
                    <a:p>
                      <a:pPr marL="457200" marR="0" lvl="1" indent="0" algn="l" rtl="0">
                        <a:lnSpc>
                          <a:spcPct val="100000"/>
                        </a:lnSpc>
                        <a:spcBef>
                          <a:spcPts val="0"/>
                        </a:spcBef>
                        <a:spcAft>
                          <a:spcPts val="0"/>
                        </a:spcAft>
                        <a:buClr>
                          <a:schemeClr val="dk1"/>
                        </a:buClr>
                        <a:buSzPts val="1800"/>
                        <a:buFont typeface="Calibri"/>
                        <a:buNone/>
                      </a:pPr>
                      <a:endParaRPr sz="1800" b="0"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Hinweis: Ein üblicher Bericht, der von einem Service-Management-System erstellt wird, ist ein Service-Bericht, der sich an die Kunden eines Services richtet und die Leistung dieses Services im Vergleich zu den in einer Service-Level-Vereinbarung (SLA) definierten Service-Zielen detailliert darstellt.</a:t>
                      </a:r>
                      <a:endParaRPr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4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SRM: Schlüsselkonzepte und Aktivitäten</a:t>
            </a:r>
            <a:endParaRPr dirty="0"/>
          </a:p>
        </p:txBody>
      </p:sp>
      <p:sp>
        <p:nvSpPr>
          <p:cNvPr id="761" name="Google Shape;761;p49"/>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Berichte sind wichtig, um die Entscheidungsfindung zu unterstützen.</a:t>
            </a:r>
            <a:endParaRPr dirty="0"/>
          </a:p>
          <a:p>
            <a:pPr marL="342900" lvl="0" indent="-342900" algn="l" rtl="0">
              <a:spcBef>
                <a:spcPts val="560"/>
              </a:spcBef>
              <a:spcAft>
                <a:spcPts val="0"/>
              </a:spcAft>
              <a:buClr>
                <a:schemeClr val="dk1"/>
              </a:buClr>
              <a:buSzPts val="2800"/>
              <a:buChar char="•"/>
            </a:pPr>
            <a:r>
              <a:rPr lang="en-US" dirty="0"/>
              <a:t>Berichte können nützlich sein, um das erreichte Niveau der Service-Qualität nachzuweisen.</a:t>
            </a:r>
          </a:p>
          <a:p>
            <a:pPr marL="342900">
              <a:spcBef>
                <a:spcPts val="560"/>
              </a:spcBef>
              <a:buSzPts val="2800"/>
            </a:pPr>
            <a:r>
              <a:rPr lang="en-US" dirty="0"/>
              <a:t>Mit den Kunden vereinbarte Berichte werden oft in Service Level Agreements (SLAs) festgehalten.</a:t>
            </a:r>
          </a:p>
          <a:p>
            <a:pPr marL="342900" lvl="0" indent="-342900" algn="l" rtl="0">
              <a:spcBef>
                <a:spcPts val="560"/>
              </a:spcBef>
              <a:spcAft>
                <a:spcPts val="0"/>
              </a:spcAft>
              <a:buClr>
                <a:schemeClr val="dk1"/>
              </a:buClr>
              <a:buSzPts val="2800"/>
              <a:buChar char="•"/>
            </a:pPr>
            <a:r>
              <a:rPr lang="en-US" dirty="0"/>
              <a:t>Wichtigste Aktivitäten</a:t>
            </a:r>
            <a:endParaRPr dirty="0"/>
          </a:p>
          <a:p>
            <a:pPr marL="800100" lvl="1">
              <a:spcBef>
                <a:spcPts val="560"/>
              </a:spcBef>
              <a:buSzPts val="2800"/>
              <a:buChar char="•"/>
            </a:pPr>
            <a:r>
              <a:rPr lang="en-US" dirty="0"/>
              <a:t>Spezifizieren und Vereinbaren der Berichte und ihres Zwecks, der Zielgruppe, der Häufigkeit, des Inhalts, des Formats und der Übermittlungsmethode mit den Berichtsbeteiligten/Empfängern.</a:t>
            </a:r>
          </a:p>
          <a:p>
            <a:pPr marL="800100" lvl="1">
              <a:spcBef>
                <a:spcPts val="560"/>
              </a:spcBef>
              <a:buSzPts val="2800"/>
              <a:buChar char="•"/>
            </a:pPr>
            <a:r>
              <a:rPr lang="en-US" dirty="0"/>
              <a:t>Die Maßnahmen zur Erstellung von Berichten müssen gesteuert werden</a:t>
            </a:r>
            <a:endParaRPr dirty="0"/>
          </a:p>
        </p:txBody>
      </p:sp>
      <p:sp>
        <p:nvSpPr>
          <p:cNvPr id="762" name="Google Shape;762;p4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Schulungsprogramm</a:t>
            </a:r>
            <a:endParaRPr/>
          </a:p>
        </p:txBody>
      </p:sp>
      <p:sp>
        <p:nvSpPr>
          <p:cNvPr id="84" name="Google Shape;84;p5"/>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IT-Service-Management: Einführung, Begriffe und Konzepte</a:t>
            </a:r>
            <a:endParaRPr/>
          </a:p>
          <a:p>
            <a:pPr marL="342900" lvl="0" indent="-342900" algn="l" rtl="0">
              <a:spcBef>
                <a:spcPts val="560"/>
              </a:spcBef>
              <a:spcAft>
                <a:spcPts val="0"/>
              </a:spcAft>
              <a:buClr>
                <a:schemeClr val="dk1"/>
              </a:buClr>
              <a:buSzPts val="2800"/>
              <a:buChar char="•"/>
            </a:pPr>
            <a:r>
              <a:rPr lang="en-US"/>
              <a:t>Der FitSM-Ansatz und die Standards-Familie</a:t>
            </a:r>
            <a:endParaRPr/>
          </a:p>
          <a:p>
            <a:pPr marL="342900" lvl="0" indent="-342900" algn="l" rtl="0">
              <a:spcBef>
                <a:spcPts val="560"/>
              </a:spcBef>
              <a:spcAft>
                <a:spcPts val="0"/>
              </a:spcAft>
              <a:buClr>
                <a:schemeClr val="dk1"/>
              </a:buClr>
              <a:buSzPts val="2800"/>
              <a:buChar char="•"/>
            </a:pPr>
            <a:r>
              <a:rPr lang="en-US"/>
              <a:t>IT-Service-Management - Allgemeine Aspekte</a:t>
            </a:r>
            <a:endParaRPr/>
          </a:p>
          <a:p>
            <a:pPr marL="342900" lvl="0" indent="-342900" algn="l" rtl="0">
              <a:spcBef>
                <a:spcPts val="560"/>
              </a:spcBef>
              <a:spcAft>
                <a:spcPts val="0"/>
              </a:spcAft>
              <a:buClr>
                <a:schemeClr val="dk1"/>
              </a:buClr>
              <a:buSzPts val="2800"/>
              <a:buChar char="•"/>
            </a:pPr>
            <a:r>
              <a:rPr lang="en-US"/>
              <a:t>IT-Service-Management - Prozesse</a:t>
            </a:r>
            <a:endParaRPr/>
          </a:p>
          <a:p>
            <a:pPr marL="342900" lvl="0" indent="-342900" algn="l" rtl="0">
              <a:spcBef>
                <a:spcPts val="560"/>
              </a:spcBef>
              <a:spcAft>
                <a:spcPts val="0"/>
              </a:spcAft>
              <a:buClr>
                <a:schemeClr val="dk1"/>
              </a:buClr>
              <a:buSzPts val="2800"/>
              <a:buChar char="•"/>
            </a:pPr>
            <a:r>
              <a:rPr lang="en-US"/>
              <a:t>Vorteile, Risiken und Herausforderungen beim Umsetzen des IT-Service-Managements</a:t>
            </a:r>
            <a:endParaRPr/>
          </a:p>
          <a:p>
            <a:pPr marL="342900" lvl="0" indent="-342900" algn="l" rtl="0">
              <a:spcBef>
                <a:spcPts val="560"/>
              </a:spcBef>
              <a:spcAft>
                <a:spcPts val="0"/>
              </a:spcAft>
              <a:buClr>
                <a:schemeClr val="dk1"/>
              </a:buClr>
              <a:buSzPts val="2800"/>
              <a:buChar char="•"/>
            </a:pPr>
            <a:r>
              <a:rPr lang="en-US"/>
              <a:t>Verwandte Standards und Rahmenwerke</a:t>
            </a:r>
            <a:endParaRPr/>
          </a:p>
        </p:txBody>
      </p:sp>
      <p:sp>
        <p:nvSpPr>
          <p:cNvPr id="85" name="Google Shape;85;p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50"/>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Service Availability and Continuity Management (SACM)</a:t>
            </a:r>
            <a:endParaRPr/>
          </a:p>
        </p:txBody>
      </p:sp>
      <p:sp>
        <p:nvSpPr>
          <p:cNvPr id="769" name="Google Shape;769;p5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
        <p:nvSpPr>
          <p:cNvPr id="770" name="Google Shape;770;p50"/>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71" name="Google Shape;771;p50"/>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772" name="Google Shape;772;p50"/>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Gewährleistung einer ausreichenden Verfügbarkeit und Kontinuität der Services, um die Service-Ziele zu erreichen</a:t>
            </a:r>
            <a:endParaRPr sz="1800" dirty="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5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SACM: Warum Verfügbarkeit UND Kontinuität?</a:t>
            </a:r>
            <a:endParaRPr/>
          </a:p>
        </p:txBody>
      </p:sp>
      <p:sp>
        <p:nvSpPr>
          <p:cNvPr id="779" name="Google Shape;779;p5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cxnSp>
        <p:nvCxnSpPr>
          <p:cNvPr id="780" name="Google Shape;780;p51"/>
          <p:cNvCxnSpPr/>
          <p:nvPr/>
        </p:nvCxnSpPr>
        <p:spPr>
          <a:xfrm>
            <a:off x="6006351" y="1792941"/>
            <a:ext cx="0" cy="4796118"/>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781" name="Google Shape;781;p51"/>
          <p:cNvSpPr txBox="1"/>
          <p:nvPr/>
        </p:nvSpPr>
        <p:spPr>
          <a:xfrm>
            <a:off x="424877" y="1927412"/>
            <a:ext cx="5417123" cy="35086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2"/>
                </a:solidFill>
                <a:latin typeface="Calibri"/>
                <a:ea typeface="Calibri"/>
                <a:cs typeface="Calibri"/>
                <a:sym typeface="Calibri"/>
              </a:rPr>
              <a:t>Verfügbarkeit</a:t>
            </a:r>
            <a:endParaRPr sz="1200"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Ziel</a:t>
            </a:r>
            <a:r>
              <a:rPr lang="en-US" sz="1800" dirty="0">
                <a:solidFill>
                  <a:schemeClr val="dk1"/>
                </a:solidFill>
                <a:latin typeface="Calibri"/>
                <a:ea typeface="Calibri"/>
                <a:cs typeface="Calibri"/>
                <a:sym typeface="Calibri"/>
              </a:rPr>
              <a:t>: Der Service ist ausreichend verfügbar, um die Kundenbedürfnisse während des regulären Betriebs zu erfüllen</a:t>
            </a:r>
          </a:p>
          <a:p>
            <a:pPr marL="0" marR="0" lvl="0" indent="0" algn="l" rtl="0">
              <a:spcBef>
                <a:spcPts val="0"/>
              </a:spcBef>
              <a:spcAft>
                <a:spcPts val="0"/>
              </a:spcAft>
              <a:buNone/>
            </a:pPr>
            <a:endParaRPr sz="1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Schutz vor: </a:t>
            </a:r>
            <a:r>
              <a:rPr lang="en-US" sz="1800" dirty="0">
                <a:solidFill>
                  <a:schemeClr val="dk1"/>
                </a:solidFill>
                <a:latin typeface="Calibri"/>
                <a:ea typeface="Calibri"/>
                <a:cs typeface="Calibri"/>
                <a:sym typeface="Calibri"/>
              </a:rPr>
              <a:t>Ausfallzeiten/Nichtverfügbarkeit durch "normale" Ausfälle und Probleme</a:t>
            </a:r>
            <a:endParaRPr sz="1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Input</a:t>
            </a:r>
            <a:r>
              <a:rPr lang="en-US" sz="1800" dirty="0">
                <a:solidFill>
                  <a:schemeClr val="dk1"/>
                </a:solidFill>
                <a:latin typeface="Calibri"/>
                <a:ea typeface="Calibri"/>
                <a:cs typeface="Calibri"/>
                <a:sym typeface="Calibri"/>
              </a:rPr>
              <a:t>: SLA</a:t>
            </a:r>
            <a:endParaRPr sz="1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Output</a:t>
            </a:r>
            <a:r>
              <a:rPr lang="en-US" sz="1800" dirty="0">
                <a:solidFill>
                  <a:schemeClr val="dk1"/>
                </a:solidFill>
                <a:latin typeface="Calibri"/>
                <a:ea typeface="Calibri"/>
                <a:cs typeface="Calibri"/>
                <a:sym typeface="Calibri"/>
              </a:rPr>
              <a:t>: Pläne</a:t>
            </a:r>
            <a:endParaRPr sz="1600" dirty="0">
              <a:solidFill>
                <a:schemeClr val="dk1"/>
              </a:solidFill>
              <a:latin typeface="Calibri"/>
              <a:ea typeface="Calibri"/>
              <a:cs typeface="Calibri"/>
              <a:sym typeface="Calibri"/>
            </a:endParaRPr>
          </a:p>
        </p:txBody>
      </p:sp>
      <p:sp>
        <p:nvSpPr>
          <p:cNvPr id="782" name="Google Shape;782;p51"/>
          <p:cNvSpPr txBox="1"/>
          <p:nvPr/>
        </p:nvSpPr>
        <p:spPr>
          <a:xfrm>
            <a:off x="6155764" y="1912474"/>
            <a:ext cx="5953107" cy="36625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2"/>
                </a:solidFill>
                <a:latin typeface="Calibri"/>
                <a:ea typeface="Calibri"/>
                <a:cs typeface="Calibri"/>
                <a:sym typeface="Calibri"/>
              </a:rPr>
              <a:t>Kontinuität</a:t>
            </a:r>
            <a:endParaRPr sz="1200"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Ziel</a:t>
            </a:r>
            <a:r>
              <a:rPr lang="en-US" sz="1800" dirty="0">
                <a:solidFill>
                  <a:schemeClr val="dk1"/>
                </a:solidFill>
                <a:latin typeface="Calibri"/>
                <a:ea typeface="Calibri"/>
                <a:cs typeface="Calibri"/>
                <a:sym typeface="Calibri"/>
              </a:rPr>
              <a:t>: Ausreichender Schutz in Ausnahmesituationen, um auch unter widrigsten Umständen zumindest einen Grundbetrieb der wichtigsten Services zu gewährleisten.</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Schutz vor: </a:t>
            </a:r>
            <a:r>
              <a:rPr lang="en-US" sz="1800" dirty="0">
                <a:solidFill>
                  <a:schemeClr val="dk1"/>
                </a:solidFill>
                <a:latin typeface="Calibri"/>
                <a:ea typeface="Calibri"/>
                <a:cs typeface="Calibri"/>
                <a:sym typeface="Calibri"/>
              </a:rPr>
              <a:t>Ausfallzeiten/Nichtverfügbarkeit durch "außergewöhnliche" Ausfälle, Katastrophen und Krisen </a:t>
            </a:r>
            <a:endParaRPr sz="1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Input</a:t>
            </a:r>
            <a:r>
              <a:rPr lang="en-US" sz="1800" dirty="0">
                <a:solidFill>
                  <a:schemeClr val="dk1"/>
                </a:solidFill>
                <a:latin typeface="Calibri"/>
                <a:ea typeface="Calibri"/>
                <a:cs typeface="Calibri"/>
                <a:sym typeface="Calibri"/>
              </a:rPr>
              <a:t>: SLA, Beurteilung des Risikos</a:t>
            </a:r>
            <a:endParaRPr sz="1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Output</a:t>
            </a:r>
            <a:r>
              <a:rPr lang="en-US" sz="1800" dirty="0">
                <a:solidFill>
                  <a:schemeClr val="dk1"/>
                </a:solidFill>
                <a:latin typeface="Calibri"/>
                <a:ea typeface="Calibri"/>
                <a:cs typeface="Calibri"/>
                <a:sym typeface="Calibri"/>
              </a:rPr>
              <a:t>: Pläne</a:t>
            </a:r>
            <a:endParaRPr sz="1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5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SACM: Wichtige Begriffe</a:t>
            </a:r>
            <a:endParaRPr/>
          </a:p>
        </p:txBody>
      </p:sp>
      <p:sp>
        <p:nvSpPr>
          <p:cNvPr id="789" name="Google Shape;789;p5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graphicFrame>
        <p:nvGraphicFramePr>
          <p:cNvPr id="790" name="Google Shape;790;p52"/>
          <p:cNvGraphicFramePr/>
          <p:nvPr>
            <p:extLst>
              <p:ext uri="{D42A27DB-BD31-4B8C-83A1-F6EECF244321}">
                <p14:modId xmlns:p14="http://schemas.microsoft.com/office/powerpoint/2010/main" val="81834936"/>
              </p:ext>
            </p:extLst>
          </p:nvPr>
        </p:nvGraphicFramePr>
        <p:xfrm>
          <a:off x="526473" y="1696601"/>
          <a:ext cx="10640291" cy="1213885"/>
        </p:xfrm>
        <a:graphic>
          <a:graphicData uri="http://schemas.openxmlformats.org/drawingml/2006/table">
            <a:tbl>
              <a:tblPr firstRow="1" firstCol="1" bandRow="1">
                <a:noFill/>
                <a:tableStyleId>{FEED5B31-8EE9-4602-9EFF-AED3B21F7FA9}</a:tableStyleId>
              </a:tblPr>
              <a:tblGrid>
                <a:gridCol w="10640291">
                  <a:extLst>
                    <a:ext uri="{9D8B030D-6E8A-4147-A177-3AD203B41FA5}">
                      <a16:colId xmlns:a16="http://schemas.microsoft.com/office/drawing/2014/main" val="20000"/>
                    </a:ext>
                  </a:extLst>
                </a:gridCol>
              </a:tblGrid>
              <a:tr h="189300">
                <a:tc>
                  <a:txBody>
                    <a:bodyPr/>
                    <a:lstStyle/>
                    <a:p>
                      <a:pPr marL="0" marR="0" lvl="0" indent="0" algn="l" rtl="0">
                        <a:spcBef>
                          <a:spcPts val="0"/>
                        </a:spcBef>
                        <a:spcAft>
                          <a:spcPts val="0"/>
                        </a:spcAft>
                        <a:buNone/>
                      </a:pPr>
                      <a:r>
                        <a:rPr lang="en-US" sz="1400" dirty="0"/>
                        <a:t>Definition nach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Verfügbarkeit:</a:t>
                      </a:r>
                      <a:endParaRPr dirty="0"/>
                    </a:p>
                    <a:p>
                      <a:pPr marL="457200" marR="0" lvl="1" indent="0" algn="l" rtl="0">
                        <a:spcBef>
                          <a:spcPts val="0"/>
                        </a:spcBef>
                        <a:spcAft>
                          <a:spcPts val="0"/>
                        </a:spcAft>
                        <a:buNone/>
                      </a:pPr>
                      <a:r>
                        <a:rPr lang="en-US" sz="1800" b="0" u="none" strike="noStrike" cap="none" dirty="0">
                          <a:solidFill>
                            <a:schemeClr val="dk1"/>
                          </a:solidFill>
                          <a:latin typeface="Calibri"/>
                          <a:ea typeface="Calibri"/>
                          <a:cs typeface="Calibri"/>
                          <a:sym typeface="Calibri"/>
                        </a:rPr>
                        <a:t>Die Fähigkeit eines </a:t>
                      </a:r>
                      <a:r>
                        <a:rPr lang="en-US" sz="1800" b="0" i="0" u="none" strike="noStrike" cap="none" dirty="0">
                          <a:solidFill>
                            <a:schemeClr val="dk1"/>
                          </a:solidFill>
                          <a:latin typeface="Calibri"/>
                          <a:ea typeface="Calibri"/>
                          <a:cs typeface="Calibri"/>
                          <a:sym typeface="Calibri"/>
                        </a:rPr>
                        <a:t>Services oder einer Service-Komponente, </a:t>
                      </a:r>
                      <a:r>
                        <a:rPr lang="en-US" sz="1800" b="0" u="none" strike="noStrike" cap="none" dirty="0">
                          <a:solidFill>
                            <a:schemeClr val="dk1"/>
                          </a:solidFill>
                          <a:latin typeface="Calibri"/>
                          <a:ea typeface="Calibri"/>
                          <a:cs typeface="Calibri"/>
                          <a:sym typeface="Calibri"/>
                        </a:rPr>
                        <a:t>seine beabsichtigte Funktion zu einem bestimmten Zeitpunkt oder über einen bestimmten Zeitraum zu </a:t>
                      </a:r>
                      <a:r>
                        <a:rPr lang="en-US" sz="1800" b="0" i="0" u="none" strike="noStrike" cap="none" dirty="0">
                          <a:solidFill>
                            <a:schemeClr val="dk1"/>
                          </a:solidFill>
                          <a:latin typeface="Calibri"/>
                          <a:ea typeface="Calibri"/>
                          <a:cs typeface="Calibri"/>
                          <a:sym typeface="Calibri"/>
                        </a:rPr>
                        <a:t>erfüllen</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pSp>
        <p:nvGrpSpPr>
          <p:cNvPr id="791" name="Google Shape;791;p52"/>
          <p:cNvGrpSpPr/>
          <p:nvPr/>
        </p:nvGrpSpPr>
        <p:grpSpPr>
          <a:xfrm>
            <a:off x="3124214" y="3001519"/>
            <a:ext cx="6016030" cy="608712"/>
            <a:chOff x="1085266" y="3488094"/>
            <a:chExt cx="4968230" cy="608712"/>
          </a:xfrm>
        </p:grpSpPr>
        <p:sp>
          <p:nvSpPr>
            <p:cNvPr id="792" name="Google Shape;792;p52"/>
            <p:cNvSpPr txBox="1"/>
            <p:nvPr/>
          </p:nvSpPr>
          <p:spPr>
            <a:xfrm>
              <a:off x="2521967" y="3488094"/>
              <a:ext cx="2600372" cy="307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0000"/>
                  </a:solidFill>
                  <a:latin typeface="Calibri"/>
                  <a:ea typeface="Calibri"/>
                  <a:cs typeface="Calibri"/>
                  <a:sym typeface="Calibri"/>
                </a:rPr>
                <a:t>Vereinbarte Servicezeiten - Ausfallzeiten</a:t>
              </a:r>
              <a:endParaRPr/>
            </a:p>
          </p:txBody>
        </p:sp>
        <p:sp>
          <p:nvSpPr>
            <p:cNvPr id="793" name="Google Shape;793;p52"/>
            <p:cNvSpPr txBox="1"/>
            <p:nvPr/>
          </p:nvSpPr>
          <p:spPr>
            <a:xfrm>
              <a:off x="2954015" y="3789040"/>
              <a:ext cx="1718720" cy="307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0000"/>
                  </a:solidFill>
                  <a:latin typeface="Calibri"/>
                  <a:ea typeface="Calibri"/>
                  <a:cs typeface="Calibri"/>
                  <a:sym typeface="Calibri"/>
                </a:rPr>
                <a:t>Vereinbarte Servicezeiten</a:t>
              </a:r>
              <a:endParaRPr/>
            </a:p>
          </p:txBody>
        </p:sp>
        <p:sp>
          <p:nvSpPr>
            <p:cNvPr id="794" name="Google Shape;794;p52"/>
            <p:cNvSpPr txBox="1"/>
            <p:nvPr/>
          </p:nvSpPr>
          <p:spPr>
            <a:xfrm>
              <a:off x="5436096" y="3596535"/>
              <a:ext cx="617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0000"/>
                  </a:solidFill>
                  <a:latin typeface="Calibri"/>
                  <a:ea typeface="Calibri"/>
                  <a:cs typeface="Calibri"/>
                  <a:sym typeface="Calibri"/>
                </a:rPr>
                <a:t>x 100</a:t>
              </a:r>
              <a:endParaRPr/>
            </a:p>
          </p:txBody>
        </p:sp>
        <p:cxnSp>
          <p:nvCxnSpPr>
            <p:cNvPr id="795" name="Google Shape;795;p52"/>
            <p:cNvCxnSpPr/>
            <p:nvPr/>
          </p:nvCxnSpPr>
          <p:spPr>
            <a:xfrm>
              <a:off x="2411761" y="3789040"/>
              <a:ext cx="3024336" cy="0"/>
            </a:xfrm>
            <a:prstGeom prst="straightConnector1">
              <a:avLst/>
            </a:prstGeom>
            <a:noFill/>
            <a:ln w="19050" cap="flat" cmpd="sng">
              <a:solidFill>
                <a:srgbClr val="000000"/>
              </a:solidFill>
              <a:prstDash val="solid"/>
              <a:round/>
              <a:headEnd type="none" w="med" len="med"/>
              <a:tailEnd type="none" w="med" len="med"/>
            </a:ln>
          </p:spPr>
        </p:cxnSp>
        <p:sp>
          <p:nvSpPr>
            <p:cNvPr id="796" name="Google Shape;796;p52"/>
            <p:cNvSpPr txBox="1"/>
            <p:nvPr/>
          </p:nvSpPr>
          <p:spPr>
            <a:xfrm>
              <a:off x="1085266" y="3596535"/>
              <a:ext cx="1436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0000"/>
                  </a:solidFill>
                  <a:latin typeface="Calibri"/>
                  <a:ea typeface="Calibri"/>
                  <a:cs typeface="Calibri"/>
                  <a:sym typeface="Calibri"/>
                </a:rPr>
                <a:t>Verfügbarkeit [%] =</a:t>
              </a:r>
              <a:endParaRPr/>
            </a:p>
          </p:txBody>
        </p:sp>
      </p:grpSp>
      <p:graphicFrame>
        <p:nvGraphicFramePr>
          <p:cNvPr id="797" name="Google Shape;797;p52"/>
          <p:cNvGraphicFramePr/>
          <p:nvPr>
            <p:extLst>
              <p:ext uri="{D42A27DB-BD31-4B8C-83A1-F6EECF244321}">
                <p14:modId xmlns:p14="http://schemas.microsoft.com/office/powerpoint/2010/main" val="4246640476"/>
              </p:ext>
            </p:extLst>
          </p:nvPr>
        </p:nvGraphicFramePr>
        <p:xfrm>
          <a:off x="526473" y="3793823"/>
          <a:ext cx="10640291" cy="1213885"/>
        </p:xfrm>
        <a:graphic>
          <a:graphicData uri="http://schemas.openxmlformats.org/drawingml/2006/table">
            <a:tbl>
              <a:tblPr firstRow="1" firstCol="1" bandRow="1">
                <a:noFill/>
                <a:tableStyleId>{FEED5B31-8EE9-4602-9EFF-AED3B21F7FA9}</a:tableStyleId>
              </a:tblPr>
              <a:tblGrid>
                <a:gridCol w="10640291">
                  <a:extLst>
                    <a:ext uri="{9D8B030D-6E8A-4147-A177-3AD203B41FA5}">
                      <a16:colId xmlns:a16="http://schemas.microsoft.com/office/drawing/2014/main" val="20000"/>
                    </a:ext>
                  </a:extLst>
                </a:gridCol>
              </a:tblGrid>
              <a:tr h="189300">
                <a:tc>
                  <a:txBody>
                    <a:bodyPr/>
                    <a:lstStyle/>
                    <a:p>
                      <a:pPr marL="0" marR="0" lvl="0" indent="0" algn="l" rtl="0">
                        <a:spcBef>
                          <a:spcPts val="0"/>
                        </a:spcBef>
                        <a:spcAft>
                          <a:spcPts val="0"/>
                        </a:spcAft>
                        <a:buNone/>
                      </a:pPr>
                      <a:r>
                        <a:rPr lang="en-US" sz="1400" dirty="0"/>
                        <a:t>Definition nach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Kontinuität:</a:t>
                      </a:r>
                      <a:endParaRPr dirty="0"/>
                    </a:p>
                    <a:p>
                      <a:pPr marL="457200" marR="0" lvl="1" indent="0" algn="l" rtl="0">
                        <a:spcBef>
                          <a:spcPts val="0"/>
                        </a:spcBef>
                        <a:spcAft>
                          <a:spcPts val="0"/>
                        </a:spcAft>
                        <a:buNone/>
                      </a:pPr>
                      <a:r>
                        <a:rPr lang="en-US" sz="1800" b="0" u="none" strike="noStrike" cap="none" dirty="0">
                          <a:solidFill>
                            <a:schemeClr val="dk1"/>
                          </a:solidFill>
                          <a:latin typeface="Calibri"/>
                          <a:ea typeface="Calibri"/>
                          <a:cs typeface="Calibri"/>
                          <a:sym typeface="Calibri"/>
                        </a:rPr>
                        <a:t>Eigenschaft eines </a:t>
                      </a:r>
                      <a:r>
                        <a:rPr lang="en-US" sz="1800" b="0" i="0" u="none" strike="noStrike" cap="none" dirty="0">
                          <a:solidFill>
                            <a:schemeClr val="dk1"/>
                          </a:solidFill>
                          <a:latin typeface="Calibri"/>
                          <a:ea typeface="Calibri"/>
                          <a:cs typeface="Calibri"/>
                          <a:sym typeface="Calibri"/>
                        </a:rPr>
                        <a:t>Services</a:t>
                      </a:r>
                      <a:r>
                        <a:rPr lang="en-US" sz="1800" b="0" u="none" strike="noStrike" cap="none" dirty="0">
                          <a:solidFill>
                            <a:schemeClr val="dk1"/>
                          </a:solidFill>
                          <a:latin typeface="Calibri"/>
                          <a:ea typeface="Calibri"/>
                          <a:cs typeface="Calibri"/>
                          <a:sym typeface="Calibri"/>
                        </a:rPr>
                        <a:t>, seine Funktionen ganz oder teilweise aufrechtzuerhalten, auch unter außergewöhnlichen Umständen</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798" name="Google Shape;798;p52"/>
          <p:cNvGraphicFramePr/>
          <p:nvPr>
            <p:extLst>
              <p:ext uri="{D42A27DB-BD31-4B8C-83A1-F6EECF244321}">
                <p14:modId xmlns:p14="http://schemas.microsoft.com/office/powerpoint/2010/main" val="354733981"/>
              </p:ext>
            </p:extLst>
          </p:nvPr>
        </p:nvGraphicFramePr>
        <p:xfrm>
          <a:off x="526473" y="5205199"/>
          <a:ext cx="10640291" cy="1213885"/>
        </p:xfrm>
        <a:graphic>
          <a:graphicData uri="http://schemas.openxmlformats.org/drawingml/2006/table">
            <a:tbl>
              <a:tblPr firstRow="1" firstCol="1" bandRow="1">
                <a:noFill/>
                <a:tableStyleId>{FEED5B31-8EE9-4602-9EFF-AED3B21F7FA9}</a:tableStyleId>
              </a:tblPr>
              <a:tblGrid>
                <a:gridCol w="10640291">
                  <a:extLst>
                    <a:ext uri="{9D8B030D-6E8A-4147-A177-3AD203B41FA5}">
                      <a16:colId xmlns:a16="http://schemas.microsoft.com/office/drawing/2014/main" val="20000"/>
                    </a:ext>
                  </a:extLst>
                </a:gridCol>
              </a:tblGrid>
              <a:tr h="189300">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Risiko:</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Mögliche negative Ereignisse, die sich negativ auf die Fähigkeit des Service Providers auswirken würden, vereinbarte Services an Kunden zu liefern, oder die den durch einen bestimmten Service generierten Wert verringern würden</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5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SACM: Anforderungen gemäß FitSM-1</a:t>
            </a:r>
            <a:endParaRPr/>
          </a:p>
        </p:txBody>
      </p:sp>
      <p:sp>
        <p:nvSpPr>
          <p:cNvPr id="804" name="Google Shape;804;p5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graphicFrame>
        <p:nvGraphicFramePr>
          <p:cNvPr id="805" name="Google Shape;805;p53"/>
          <p:cNvGraphicFramePr/>
          <p:nvPr/>
        </p:nvGraphicFramePr>
        <p:xfrm>
          <a:off x="1981200" y="1697038"/>
          <a:ext cx="8229600" cy="2182622"/>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PR4 Service Continuity &amp; Availability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PR4.1 Die Anforderungen an die Verfügbarkeit und Kontinuität der Services werden unter Berücksichtigung der SLAs in geplanten Abständen ermittelt und überprüft.</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PR4.2 Die Risiken der Verfügbarkeit und Kontinuität der Services werden in geplanten Abständen beurteilt.</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PR4.3 Es müssen geeignete Maßnahmen ergriffen werden, um die Wahrscheinlichkeit und die Auswirkungen identifizierter Verfügbarkeits- und Kontinuitätsrisiken zu verringern und identifizierte Anforderungen zu erfüllen.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PR4.4 Die Verfügbarkeit von Services und Service-Komponenten muss überwacht werden.</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5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SACM: Schlüsselkonzepte und Aktivitäten</a:t>
            </a:r>
            <a:endParaRPr dirty="0"/>
          </a:p>
        </p:txBody>
      </p:sp>
      <p:sp>
        <p:nvSpPr>
          <p:cNvPr id="812" name="Google Shape;812;p54"/>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dirty="0"/>
              <a:t>Das Management der Verfügbarkeit befasst sich mit der Aufrechterhaltung der Funktion des Services in Übereinstimmung mit den definierten Service-Zielen während des regulären Betriebs</a:t>
            </a:r>
          </a:p>
          <a:p>
            <a:pPr marL="342900" lvl="0" indent="-342900" algn="l" rtl="0">
              <a:spcBef>
                <a:spcPts val="0"/>
              </a:spcBef>
              <a:spcAft>
                <a:spcPts val="0"/>
              </a:spcAft>
              <a:buClr>
                <a:schemeClr val="dk1"/>
              </a:buClr>
              <a:buSzPts val="2800"/>
              <a:buChar char="•"/>
            </a:pPr>
            <a:r>
              <a:rPr lang="en-US" sz="2400" dirty="0"/>
              <a:t>Beim Management der Kontinuität geht es darum, was Sie unter außergewöhnlichen Umständen tun (die das Erreichen der festgelegten Ziele für die Verfügbarkeit unmöglich machen)</a:t>
            </a:r>
          </a:p>
          <a:p>
            <a:pPr marL="342900" lvl="0" indent="-342900" algn="l" rtl="0">
              <a:spcBef>
                <a:spcPts val="0"/>
              </a:spcBef>
              <a:spcAft>
                <a:spcPts val="0"/>
              </a:spcAft>
              <a:buClr>
                <a:schemeClr val="dk1"/>
              </a:buClr>
              <a:buSzPts val="2800"/>
              <a:buChar char="•"/>
            </a:pPr>
            <a:r>
              <a:rPr lang="en-US" sz="2400" dirty="0"/>
              <a:t>Wichtigste Aktivitäten</a:t>
            </a:r>
          </a:p>
          <a:p>
            <a:pPr marL="800100" lvl="1">
              <a:spcBef>
                <a:spcPts val="0"/>
              </a:spcBef>
              <a:buSzPts val="2800"/>
              <a:buChar char="•"/>
            </a:pPr>
            <a:r>
              <a:rPr lang="en-US" sz="2000" dirty="0"/>
              <a:t>Ermittlung der Anforderungen an Verfügbarkeit und Kontinuität der Services (z. B. anhand von SLAs)</a:t>
            </a:r>
            <a:endParaRPr sz="2000" dirty="0"/>
          </a:p>
          <a:p>
            <a:pPr marL="800100" lvl="1">
              <a:spcBef>
                <a:spcPts val="560"/>
              </a:spcBef>
              <a:buSzPts val="2800"/>
              <a:buChar char="•"/>
            </a:pPr>
            <a:r>
              <a:rPr lang="en-US" sz="2000" dirty="0"/>
              <a:t>Identifizierung und Beurteilung von Verfügbarkeits- und Kontinuitätsrisiken und Planung zur Verringerung ihrer Wahrscheinlichkeit und Auswirkungen</a:t>
            </a:r>
            <a:endParaRPr sz="2000" dirty="0"/>
          </a:p>
          <a:p>
            <a:pPr marL="800100" lvl="1">
              <a:spcBef>
                <a:spcPts val="560"/>
              </a:spcBef>
              <a:buSzPts val="2800"/>
              <a:buChar char="•"/>
            </a:pPr>
            <a:r>
              <a:rPr lang="en-US" sz="2000" dirty="0"/>
              <a:t>Erstellung von Plänen für die Verfügbarkeit und Kontinuität der Services</a:t>
            </a:r>
            <a:endParaRPr sz="2000" dirty="0"/>
          </a:p>
          <a:p>
            <a:pPr marL="800100" lvl="1">
              <a:spcBef>
                <a:spcPts val="560"/>
              </a:spcBef>
              <a:buSzPts val="2800"/>
              <a:buChar char="•"/>
            </a:pPr>
            <a:r>
              <a:rPr lang="en-US" sz="2000" dirty="0"/>
              <a:t>Überwachung der Verfügbarkeit von Services</a:t>
            </a:r>
            <a:endParaRPr sz="2000" dirty="0"/>
          </a:p>
        </p:txBody>
      </p:sp>
      <p:sp>
        <p:nvSpPr>
          <p:cNvPr id="813" name="Google Shape;813;p5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55"/>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Capacity Management (CAPM) </a:t>
            </a:r>
            <a:endParaRPr/>
          </a:p>
        </p:txBody>
      </p:sp>
      <p:sp>
        <p:nvSpPr>
          <p:cNvPr id="820" name="Google Shape;820;p5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sp>
        <p:nvSpPr>
          <p:cNvPr id="821" name="Google Shape;821;p55"/>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822" name="Google Shape;822;p55"/>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823" name="Google Shape;823;p55"/>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Sicherstellung einer ausreichenden Kapazität und Service-Leistung, um die Service-Ziele zu erreichen</a:t>
            </a:r>
            <a:endParaRPr sz="18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5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CAPM: Anforderungen gemäß FitSM-1</a:t>
            </a:r>
            <a:endParaRPr/>
          </a:p>
        </p:txBody>
      </p:sp>
      <p:sp>
        <p:nvSpPr>
          <p:cNvPr id="830" name="Google Shape;830;p5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graphicFrame>
        <p:nvGraphicFramePr>
          <p:cNvPr id="831" name="Google Shape;831;p56"/>
          <p:cNvGraphicFramePr/>
          <p:nvPr/>
        </p:nvGraphicFramePr>
        <p:xfrm>
          <a:off x="1981200" y="1697038"/>
          <a:ext cx="8229600" cy="2743454"/>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PR5 Capacity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PR5.1 Die Anforderungen an die Kapazität und Leistung der Services werden in geplanten Abständen ermittelt und überprüft, wobei SLAs und prognostizierter Bedarf berücksichtigt werden.</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PR5.2 Die derzeitige Kapazität und </a:t>
                      </a:r>
                      <a:r>
                        <a:rPr lang="en-US" sz="1600" dirty="0" err="1">
                          <a:latin typeface="Calibri"/>
                          <a:ea typeface="Calibri"/>
                          <a:cs typeface="Calibri"/>
                          <a:sym typeface="Calibri"/>
                        </a:rPr>
                        <a:t>Auslastung </a:t>
                      </a:r>
                      <a:r>
                        <a:rPr lang="en-US" sz="1600" dirty="0">
                          <a:latin typeface="Calibri"/>
                          <a:ea typeface="Calibri"/>
                          <a:cs typeface="Calibri"/>
                          <a:sym typeface="Calibri"/>
                        </a:rPr>
                        <a:t>muss ermittelt werden.</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PR5.3 Künftige Kapazitäten sollen so geplant werden, dass sie den ermittelten Anforderungen entsprechen, wobei personelle, technische und finanzielle Ressourcen berücksichtigt werden.</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PR5.4 Die </a:t>
                      </a:r>
                      <a:r>
                        <a:rPr lang="en-US" sz="1600" dirty="0" err="1">
                          <a:latin typeface="Calibri"/>
                          <a:ea typeface="Calibri"/>
                          <a:cs typeface="Calibri"/>
                          <a:sym typeface="Calibri"/>
                        </a:rPr>
                        <a:t>Analyse der </a:t>
                      </a:r>
                      <a:r>
                        <a:rPr lang="en-US" sz="1600" dirty="0">
                          <a:latin typeface="Calibri"/>
                          <a:ea typeface="Calibri"/>
                          <a:cs typeface="Calibri"/>
                          <a:sym typeface="Calibri"/>
                        </a:rPr>
                        <a:t>Leistung von Services und Service-Komponenten basiert auf der Überwachung des </a:t>
                      </a:r>
                      <a:r>
                        <a:rPr lang="en-US" sz="1600" dirty="0" err="1">
                          <a:latin typeface="Calibri"/>
                          <a:ea typeface="Calibri"/>
                          <a:cs typeface="Calibri"/>
                          <a:sym typeface="Calibri"/>
                        </a:rPr>
                        <a:t>Auslastungsgrades </a:t>
                      </a:r>
                      <a:r>
                        <a:rPr lang="en-US" sz="1600" dirty="0">
                          <a:latin typeface="Calibri"/>
                          <a:ea typeface="Calibri"/>
                          <a:cs typeface="Calibri"/>
                          <a:sym typeface="Calibri"/>
                        </a:rPr>
                        <a:t>und der Identifizierung betrieblicher Warnmeldungen und Ausnahmen.</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5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CAPM: Wichtige Begriffe</a:t>
            </a:r>
            <a:endParaRPr/>
          </a:p>
        </p:txBody>
      </p:sp>
      <p:sp>
        <p:nvSpPr>
          <p:cNvPr id="838" name="Google Shape;838;p5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graphicFrame>
        <p:nvGraphicFramePr>
          <p:cNvPr id="839" name="Google Shape;839;p57"/>
          <p:cNvGraphicFramePr/>
          <p:nvPr>
            <p:extLst>
              <p:ext uri="{D42A27DB-BD31-4B8C-83A1-F6EECF244321}">
                <p14:modId xmlns:p14="http://schemas.microsoft.com/office/powerpoint/2010/main" val="14202397"/>
              </p:ext>
            </p:extLst>
          </p:nvPr>
        </p:nvGraphicFramePr>
        <p:xfrm>
          <a:off x="609600" y="2098937"/>
          <a:ext cx="10972799" cy="1615440"/>
        </p:xfrm>
        <a:graphic>
          <a:graphicData uri="http://schemas.openxmlformats.org/drawingml/2006/table">
            <a:tbl>
              <a:tblPr firstRow="1" firstCol="1" bandRow="1">
                <a:noFill/>
                <a:tableStyleId>{FEED5B31-8EE9-4602-9EFF-AED3B21F7FA9}</a:tableStyleId>
              </a:tblPr>
              <a:tblGrid>
                <a:gridCol w="10972799">
                  <a:extLst>
                    <a:ext uri="{9D8B030D-6E8A-4147-A177-3AD203B41FA5}">
                      <a16:colId xmlns:a16="http://schemas.microsoft.com/office/drawing/2014/main" val="20000"/>
                    </a:ext>
                  </a:extLst>
                </a:gridCol>
              </a:tblGrid>
              <a:tr h="189300">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Kapazität:</a:t>
                      </a:r>
                      <a:endParaRPr dirty="0"/>
                    </a:p>
                    <a:p>
                      <a:pPr marL="457200" marR="0" lvl="1" indent="0" algn="l" rtl="0">
                        <a:spcBef>
                          <a:spcPts val="0"/>
                        </a:spcBef>
                        <a:spcAft>
                          <a:spcPts val="0"/>
                        </a:spcAft>
                        <a:buNone/>
                      </a:pPr>
                      <a:r>
                        <a:rPr lang="en-US" sz="1800" b="0" u="none" strike="noStrike" cap="none" dirty="0">
                          <a:solidFill>
                            <a:schemeClr val="dk1"/>
                          </a:solidFill>
                          <a:latin typeface="Calibri"/>
                          <a:ea typeface="Calibri"/>
                          <a:cs typeface="Calibri"/>
                          <a:sym typeface="Calibri"/>
                        </a:rPr>
                        <a:t>Maximaler Umfang, in dem ein bestimmtes Element der Infrastruktur (z. B. ein </a:t>
                      </a:r>
                      <a:r>
                        <a:rPr lang="en-US" sz="1800" b="0" i="1" u="none" strike="noStrike" cap="none" dirty="0">
                          <a:solidFill>
                            <a:schemeClr val="dk1"/>
                          </a:solidFill>
                          <a:latin typeface="Calibri"/>
                          <a:ea typeface="Calibri"/>
                          <a:cs typeface="Calibri"/>
                          <a:sym typeface="Calibri"/>
                        </a:rPr>
                        <a:t>Configuration Item</a:t>
                      </a:r>
                      <a:r>
                        <a:rPr lang="en-US" sz="1800" b="0" u="none" strike="noStrike" cap="none" dirty="0">
                          <a:solidFill>
                            <a:schemeClr val="dk1"/>
                          </a:solidFill>
                          <a:latin typeface="Calibri"/>
                          <a:ea typeface="Calibri"/>
                          <a:cs typeface="Calibri"/>
                          <a:sym typeface="Calibri"/>
                        </a:rPr>
                        <a:t>) genutzt werden kann</a:t>
                      </a:r>
                      <a:endParaRPr dirty="0"/>
                    </a:p>
                    <a:p>
                      <a:pPr marL="457200" marR="0" lvl="1" indent="0" algn="l" rtl="0">
                        <a:spcBef>
                          <a:spcPts val="0"/>
                        </a:spcBef>
                        <a:spcAft>
                          <a:spcPts val="0"/>
                        </a:spcAft>
                        <a:buNone/>
                      </a:pPr>
                      <a:endParaRPr sz="1800" b="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800" b="0" i="1" u="none" strike="noStrike" cap="none" dirty="0">
                          <a:solidFill>
                            <a:schemeClr val="dk1"/>
                          </a:solidFill>
                          <a:latin typeface="Calibri"/>
                          <a:ea typeface="Calibri"/>
                          <a:cs typeface="Calibri"/>
                          <a:sym typeface="Calibri"/>
                        </a:rPr>
                        <a:t>Hinweis: Damit kann die gesamte Festplattenkapazität oder die Netzwerkbandbreite gemeint sein. Es könnte sich auch um den maximalen Transaktionsdurchsatz eines Systems handeln.</a:t>
                      </a:r>
                      <a:endParaRPr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5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CAPM: Schlüsselkonzepte und </a:t>
            </a:r>
            <a:r>
              <a:rPr lang="en-US" dirty="0" err="1"/>
              <a:t>Aktivitäten</a:t>
            </a:r>
            <a:endParaRPr dirty="0"/>
          </a:p>
        </p:txBody>
      </p:sp>
      <p:sp>
        <p:nvSpPr>
          <p:cNvPr id="846" name="Google Shape;846;p58"/>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dirty="0"/>
              <a:t>Wichtigste Aktivitäten</a:t>
            </a:r>
          </a:p>
          <a:p>
            <a:pPr marL="800100" lvl="1">
              <a:spcBef>
                <a:spcPts val="0"/>
              </a:spcBef>
              <a:buSzPts val="2800"/>
              <a:buChar char="•"/>
            </a:pPr>
            <a:r>
              <a:rPr lang="en-US" sz="2000" dirty="0"/>
              <a:t>Verstehen, dass die Leistung von Services von ausreichender Kapazität abhängt.</a:t>
            </a:r>
            <a:endParaRPr sz="2000" dirty="0"/>
          </a:p>
          <a:p>
            <a:pPr marL="800100" lvl="1">
              <a:spcBef>
                <a:spcPts val="560"/>
              </a:spcBef>
              <a:buSzPts val="2800"/>
              <a:buChar char="•"/>
            </a:pPr>
            <a:r>
              <a:rPr lang="en-US" sz="2000" dirty="0"/>
              <a:t>Planung der zur Erfüllung der Leistungsanforderungen (aus SLAs) erforderlichen Ressourcen und Erstellung eines Kapazitätsplans.</a:t>
            </a:r>
          </a:p>
          <a:p>
            <a:pPr marL="800100" lvl="1">
              <a:spcBef>
                <a:spcPts val="560"/>
              </a:spcBef>
              <a:buSzPts val="2800"/>
            </a:pPr>
            <a:r>
              <a:rPr lang="en-US" sz="2000" dirty="0"/>
              <a:t>Überwachung der </a:t>
            </a:r>
            <a:r>
              <a:rPr lang="en-US" sz="2000" dirty="0" err="1"/>
              <a:t>Nutzung </a:t>
            </a:r>
            <a:r>
              <a:rPr lang="en-US" sz="2000" dirty="0"/>
              <a:t>der wichtigsten Ressourcen und Bewertung der Leistung der Services.</a:t>
            </a:r>
            <a:endParaRPr sz="2000" dirty="0"/>
          </a:p>
          <a:p>
            <a:pPr marL="342900" lvl="0" indent="-342900" algn="l" rtl="0">
              <a:spcBef>
                <a:spcPts val="560"/>
              </a:spcBef>
              <a:spcAft>
                <a:spcPts val="0"/>
              </a:spcAft>
              <a:buClr>
                <a:schemeClr val="dk1"/>
              </a:buClr>
              <a:buSzPts val="2800"/>
              <a:buChar char="•"/>
            </a:pPr>
            <a:r>
              <a:rPr lang="en-US" sz="2400" dirty="0"/>
              <a:t>Der wichtigste Output dieses Prozesses:</a:t>
            </a:r>
            <a:endParaRPr sz="2400" dirty="0"/>
          </a:p>
          <a:p>
            <a:pPr marL="342900" lvl="0" indent="-165100" algn="l" rtl="0">
              <a:spcBef>
                <a:spcPts val="560"/>
              </a:spcBef>
              <a:spcAft>
                <a:spcPts val="0"/>
              </a:spcAft>
              <a:buClr>
                <a:schemeClr val="dk1"/>
              </a:buClr>
              <a:buSzPts val="2800"/>
              <a:buNone/>
            </a:pPr>
            <a:endParaRPr sz="2400" dirty="0"/>
          </a:p>
          <a:p>
            <a:pPr marL="342900" lvl="0" indent="-165100" algn="l" rtl="0">
              <a:spcBef>
                <a:spcPts val="560"/>
              </a:spcBef>
              <a:spcAft>
                <a:spcPts val="0"/>
              </a:spcAft>
              <a:buClr>
                <a:schemeClr val="dk1"/>
              </a:buClr>
              <a:buSzPts val="2800"/>
              <a:buNone/>
            </a:pPr>
            <a:endParaRPr sz="2400" dirty="0"/>
          </a:p>
          <a:p>
            <a:pPr marL="342900" lvl="0" indent="-165100" algn="l" rtl="0">
              <a:spcBef>
                <a:spcPts val="560"/>
              </a:spcBef>
              <a:spcAft>
                <a:spcPts val="0"/>
              </a:spcAft>
              <a:buClr>
                <a:schemeClr val="dk1"/>
              </a:buClr>
              <a:buSzPts val="2800"/>
              <a:buNone/>
            </a:pPr>
            <a:endParaRPr sz="2400" dirty="0"/>
          </a:p>
        </p:txBody>
      </p:sp>
      <p:sp>
        <p:nvSpPr>
          <p:cNvPr id="847" name="Google Shape;847;p5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sp>
        <p:nvSpPr>
          <p:cNvPr id="848" name="Google Shape;848;p58"/>
          <p:cNvSpPr/>
          <p:nvPr/>
        </p:nvSpPr>
        <p:spPr>
          <a:xfrm>
            <a:off x="2109854" y="4799717"/>
            <a:ext cx="1222872" cy="1487277"/>
          </a:xfrm>
          <a:prstGeom prst="foldedCorner">
            <a:avLst>
              <a:gd name="adj" fmla="val 16667"/>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Kapazitätspläne</a:t>
            </a:r>
            <a:endParaRPr dirty="0"/>
          </a:p>
        </p:txBody>
      </p:sp>
      <p:sp>
        <p:nvSpPr>
          <p:cNvPr id="849" name="Google Shape;849;p58"/>
          <p:cNvSpPr txBox="1"/>
          <p:nvPr/>
        </p:nvSpPr>
        <p:spPr>
          <a:xfrm>
            <a:off x="3453909" y="4799714"/>
            <a:ext cx="6411818"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Typische Inhalte:</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Vereinbarte/erforderliche Kapazität und Leistungsziele</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Geplante Kapazitätserweiterungen, -herabstufungen und Neuzuweisungen von Ressourcen</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Anforderungen an die Überwachung der Kapazität und entsprechende Schwellenwerte</a:t>
            </a: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59"/>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Information Security Management (ISM)</a:t>
            </a:r>
            <a:endParaRPr/>
          </a:p>
        </p:txBody>
      </p:sp>
      <p:sp>
        <p:nvSpPr>
          <p:cNvPr id="856" name="Google Shape;856;p5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sp>
        <p:nvSpPr>
          <p:cNvPr id="857" name="Google Shape;857;p59"/>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858" name="Google Shape;858;p5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859" name="Google Shape;859;p59"/>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Wahrung der Vertraulichkeit, Integrität und Verfügbarkeit von Informationen im Zusammenhang mit dem Management und der Bereitstellung von Services</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6"/>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IT-Service-Management:</a:t>
            </a:r>
            <a:br>
              <a:rPr lang="en-US" b="1"/>
            </a:br>
            <a:r>
              <a:rPr lang="en-US" b="1"/>
              <a:t>Einführung, Begriffe und Konzepte</a:t>
            </a:r>
            <a:endParaRPr/>
          </a:p>
        </p:txBody>
      </p:sp>
      <p:sp>
        <p:nvSpPr>
          <p:cNvPr id="91" name="Google Shape;91;p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92" name="Google Shape;92;p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6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ISM: Was ist Informationssicherheit?</a:t>
            </a:r>
            <a:endParaRPr/>
          </a:p>
        </p:txBody>
      </p:sp>
      <p:sp>
        <p:nvSpPr>
          <p:cNvPr id="866" name="Google Shape;866;p60"/>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Schlüsselaspekte der Informationssicherheit:</a:t>
            </a:r>
            <a:endParaRPr/>
          </a:p>
          <a:p>
            <a:pPr marL="742950" lvl="1" indent="-285750" algn="l" rtl="0">
              <a:spcBef>
                <a:spcPts val="480"/>
              </a:spcBef>
              <a:spcAft>
                <a:spcPts val="0"/>
              </a:spcAft>
              <a:buClr>
                <a:schemeClr val="dk1"/>
              </a:buClr>
              <a:buSzPts val="2400"/>
              <a:buChar char="–"/>
            </a:pPr>
            <a:r>
              <a:rPr lang="en-US" b="1"/>
              <a:t>Vertraulichkeit</a:t>
            </a:r>
            <a:endParaRPr/>
          </a:p>
          <a:p>
            <a:pPr marL="742950" lvl="1" indent="-285750" algn="l" rtl="0">
              <a:spcBef>
                <a:spcPts val="480"/>
              </a:spcBef>
              <a:spcAft>
                <a:spcPts val="0"/>
              </a:spcAft>
              <a:buClr>
                <a:schemeClr val="dk1"/>
              </a:buClr>
              <a:buSzPts val="2400"/>
              <a:buChar char="–"/>
            </a:pPr>
            <a:r>
              <a:rPr lang="en-US" b="1"/>
              <a:t>Integrität</a:t>
            </a:r>
            <a:endParaRPr/>
          </a:p>
          <a:p>
            <a:pPr marL="742950" lvl="1" indent="-285750" algn="l" rtl="0">
              <a:spcBef>
                <a:spcPts val="480"/>
              </a:spcBef>
              <a:spcAft>
                <a:spcPts val="0"/>
              </a:spcAft>
              <a:buClr>
                <a:schemeClr val="dk1"/>
              </a:buClr>
              <a:buSzPts val="2400"/>
              <a:buChar char="–"/>
            </a:pPr>
            <a:r>
              <a:rPr lang="en-US" b="1"/>
              <a:t>Verfügbarkeit </a:t>
            </a:r>
            <a:r>
              <a:rPr lang="en-US"/>
              <a:t>von Informationen</a:t>
            </a:r>
            <a:endParaRPr/>
          </a:p>
        </p:txBody>
      </p:sp>
      <p:sp>
        <p:nvSpPr>
          <p:cNvPr id="867" name="Google Shape;867;p6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6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ISM: Vertraulichkeit, Integrität und Verfügbarkeit</a:t>
            </a:r>
            <a:endParaRPr/>
          </a:p>
        </p:txBody>
      </p:sp>
      <p:sp>
        <p:nvSpPr>
          <p:cNvPr id="874" name="Google Shape;874;p61"/>
          <p:cNvSpPr txBox="1">
            <a:spLocks noGrp="1"/>
          </p:cNvSpPr>
          <p:nvPr>
            <p:ph type="body" idx="1"/>
          </p:nvPr>
        </p:nvSpPr>
        <p:spPr>
          <a:xfrm>
            <a:off x="370750" y="1696600"/>
            <a:ext cx="3322500" cy="484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en-US" sz="2000" b="1"/>
              <a:t>Vertraulichkeit</a:t>
            </a:r>
            <a:r>
              <a:rPr lang="en-US" sz="2000"/>
              <a:t>: Schutz von Informationen vor unbefugter Offenlegung</a:t>
            </a:r>
            <a:endParaRPr/>
          </a:p>
        </p:txBody>
      </p:sp>
      <p:sp>
        <p:nvSpPr>
          <p:cNvPr id="875" name="Google Shape;875;p6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pic>
        <p:nvPicPr>
          <p:cNvPr id="876" name="Google Shape;876;p61" descr="m1"/>
          <p:cNvPicPr preferRelativeResize="0"/>
          <p:nvPr/>
        </p:nvPicPr>
        <p:blipFill rotWithShape="1">
          <a:blip r:embed="rId3">
            <a:alphaModFix/>
          </a:blip>
          <a:srcRect/>
          <a:stretch/>
        </p:blipFill>
        <p:spPr>
          <a:xfrm>
            <a:off x="380487" y="3482291"/>
            <a:ext cx="523090" cy="704492"/>
          </a:xfrm>
          <a:prstGeom prst="rect">
            <a:avLst/>
          </a:prstGeom>
          <a:noFill/>
          <a:ln>
            <a:noFill/>
          </a:ln>
        </p:spPr>
      </p:pic>
      <p:pic>
        <p:nvPicPr>
          <p:cNvPr id="877" name="Google Shape;877;p61" descr="m1"/>
          <p:cNvPicPr preferRelativeResize="0"/>
          <p:nvPr/>
        </p:nvPicPr>
        <p:blipFill rotWithShape="1">
          <a:blip r:embed="rId4">
            <a:alphaModFix/>
          </a:blip>
          <a:srcRect/>
          <a:stretch/>
        </p:blipFill>
        <p:spPr>
          <a:xfrm>
            <a:off x="3198908" y="3450632"/>
            <a:ext cx="546568" cy="727619"/>
          </a:xfrm>
          <a:prstGeom prst="rect">
            <a:avLst/>
          </a:prstGeom>
          <a:noFill/>
          <a:ln>
            <a:noFill/>
          </a:ln>
        </p:spPr>
      </p:pic>
      <p:pic>
        <p:nvPicPr>
          <p:cNvPr id="878" name="Google Shape;878;p61" descr="m1"/>
          <p:cNvPicPr preferRelativeResize="0"/>
          <p:nvPr/>
        </p:nvPicPr>
        <p:blipFill rotWithShape="1">
          <a:blip r:embed="rId5">
            <a:alphaModFix/>
          </a:blip>
          <a:srcRect/>
          <a:stretch/>
        </p:blipFill>
        <p:spPr>
          <a:xfrm>
            <a:off x="1770958" y="4916870"/>
            <a:ext cx="547249" cy="729076"/>
          </a:xfrm>
          <a:prstGeom prst="rect">
            <a:avLst/>
          </a:prstGeom>
          <a:noFill/>
          <a:ln>
            <a:noFill/>
          </a:ln>
        </p:spPr>
      </p:pic>
      <p:sp>
        <p:nvSpPr>
          <p:cNvPr id="879" name="Google Shape;879;p61"/>
          <p:cNvSpPr/>
          <p:nvPr/>
        </p:nvSpPr>
        <p:spPr>
          <a:xfrm>
            <a:off x="1591129" y="3368528"/>
            <a:ext cx="869100" cy="9975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10110100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01011001</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10101100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11001011</a:t>
            </a:r>
            <a:endParaRPr/>
          </a:p>
        </p:txBody>
      </p:sp>
      <p:cxnSp>
        <p:nvCxnSpPr>
          <p:cNvPr id="880" name="Google Shape;880;p61"/>
          <p:cNvCxnSpPr/>
          <p:nvPr/>
        </p:nvCxnSpPr>
        <p:spPr>
          <a:xfrm rot="10800000" flipH="1">
            <a:off x="1012886" y="3807844"/>
            <a:ext cx="417300" cy="14400"/>
          </a:xfrm>
          <a:prstGeom prst="straightConnector1">
            <a:avLst/>
          </a:prstGeom>
          <a:solidFill>
            <a:srgbClr val="FFFF99"/>
          </a:solidFill>
          <a:ln w="28575" cap="flat" cmpd="sng">
            <a:solidFill>
              <a:schemeClr val="dk1"/>
            </a:solidFill>
            <a:prstDash val="solid"/>
            <a:round/>
            <a:headEnd type="none" w="sm" len="sm"/>
            <a:tailEnd type="stealth" w="med" len="med"/>
          </a:ln>
        </p:spPr>
      </p:cxnSp>
      <p:cxnSp>
        <p:nvCxnSpPr>
          <p:cNvPr id="881" name="Google Shape;881;p61"/>
          <p:cNvCxnSpPr/>
          <p:nvPr/>
        </p:nvCxnSpPr>
        <p:spPr>
          <a:xfrm rot="10800000" flipH="1">
            <a:off x="2643782" y="3806644"/>
            <a:ext cx="446100" cy="15600"/>
          </a:xfrm>
          <a:prstGeom prst="straightConnector1">
            <a:avLst/>
          </a:prstGeom>
          <a:solidFill>
            <a:srgbClr val="FFFF99"/>
          </a:solidFill>
          <a:ln w="28575" cap="flat" cmpd="sng">
            <a:solidFill>
              <a:schemeClr val="dk1"/>
            </a:solidFill>
            <a:prstDash val="solid"/>
            <a:round/>
            <a:headEnd type="none" w="sm" len="sm"/>
            <a:tailEnd type="stealth" w="med" len="med"/>
          </a:ln>
        </p:spPr>
      </p:cxnSp>
      <p:cxnSp>
        <p:nvCxnSpPr>
          <p:cNvPr id="882" name="Google Shape;882;p61"/>
          <p:cNvCxnSpPr/>
          <p:nvPr/>
        </p:nvCxnSpPr>
        <p:spPr>
          <a:xfrm rot="10800000" flipH="1">
            <a:off x="2043992" y="4410897"/>
            <a:ext cx="1500" cy="385200"/>
          </a:xfrm>
          <a:prstGeom prst="straightConnector1">
            <a:avLst/>
          </a:prstGeom>
          <a:solidFill>
            <a:srgbClr val="FFFF99"/>
          </a:solidFill>
          <a:ln w="28575" cap="flat" cmpd="sng">
            <a:solidFill>
              <a:srgbClr val="FF0000"/>
            </a:solidFill>
            <a:prstDash val="solid"/>
            <a:round/>
            <a:headEnd type="stealth" w="med" len="med"/>
            <a:tailEnd type="none" w="sm" len="sm"/>
          </a:ln>
        </p:spPr>
      </p:cxnSp>
      <p:sp>
        <p:nvSpPr>
          <p:cNvPr id="883" name="Google Shape;883;p61"/>
          <p:cNvSpPr txBox="1"/>
          <p:nvPr/>
        </p:nvSpPr>
        <p:spPr>
          <a:xfrm>
            <a:off x="3245437" y="4134705"/>
            <a:ext cx="4536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Bob</a:t>
            </a:r>
            <a:endParaRPr sz="1400">
              <a:solidFill>
                <a:schemeClr val="dk1"/>
              </a:solidFill>
              <a:latin typeface="Calibri"/>
              <a:ea typeface="Calibri"/>
              <a:cs typeface="Calibri"/>
              <a:sym typeface="Calibri"/>
            </a:endParaRPr>
          </a:p>
        </p:txBody>
      </p:sp>
      <p:sp>
        <p:nvSpPr>
          <p:cNvPr id="884" name="Google Shape;884;p61"/>
          <p:cNvSpPr txBox="1"/>
          <p:nvPr/>
        </p:nvSpPr>
        <p:spPr>
          <a:xfrm>
            <a:off x="1732641" y="5603533"/>
            <a:ext cx="6228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Chuck</a:t>
            </a:r>
            <a:endParaRPr sz="1400">
              <a:solidFill>
                <a:schemeClr val="dk1"/>
              </a:solidFill>
              <a:latin typeface="Calibri"/>
              <a:ea typeface="Calibri"/>
              <a:cs typeface="Calibri"/>
              <a:sym typeface="Calibri"/>
            </a:endParaRPr>
          </a:p>
        </p:txBody>
      </p:sp>
      <p:sp>
        <p:nvSpPr>
          <p:cNvPr id="885" name="Google Shape;885;p61"/>
          <p:cNvSpPr txBox="1"/>
          <p:nvPr/>
        </p:nvSpPr>
        <p:spPr>
          <a:xfrm>
            <a:off x="370751" y="4134705"/>
            <a:ext cx="5250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Alice</a:t>
            </a:r>
            <a:endParaRPr sz="1400">
              <a:solidFill>
                <a:schemeClr val="dk1"/>
              </a:solidFill>
              <a:latin typeface="Calibri"/>
              <a:ea typeface="Calibri"/>
              <a:cs typeface="Calibri"/>
              <a:sym typeface="Calibri"/>
            </a:endParaRPr>
          </a:p>
        </p:txBody>
      </p:sp>
      <p:sp>
        <p:nvSpPr>
          <p:cNvPr id="886" name="Google Shape;886;p61"/>
          <p:cNvSpPr txBox="1"/>
          <p:nvPr/>
        </p:nvSpPr>
        <p:spPr>
          <a:xfrm>
            <a:off x="4606875" y="1696600"/>
            <a:ext cx="3183600" cy="48426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Integrität</a:t>
            </a:r>
            <a:r>
              <a:rPr lang="en-US" sz="2000">
                <a:solidFill>
                  <a:schemeClr val="dk1"/>
                </a:solidFill>
                <a:latin typeface="Calibri"/>
                <a:ea typeface="Calibri"/>
                <a:cs typeface="Calibri"/>
                <a:sym typeface="Calibri"/>
              </a:rPr>
              <a:t>: Schutz von Informationen vor unbefugter Veränderung</a:t>
            </a:r>
            <a:endParaRPr/>
          </a:p>
        </p:txBody>
      </p:sp>
      <p:pic>
        <p:nvPicPr>
          <p:cNvPr id="887" name="Google Shape;887;p61" descr="m1"/>
          <p:cNvPicPr preferRelativeResize="0"/>
          <p:nvPr/>
        </p:nvPicPr>
        <p:blipFill rotWithShape="1">
          <a:blip r:embed="rId3">
            <a:alphaModFix/>
          </a:blip>
          <a:srcRect/>
          <a:stretch/>
        </p:blipFill>
        <p:spPr>
          <a:xfrm>
            <a:off x="4662402" y="3544306"/>
            <a:ext cx="509100" cy="711322"/>
          </a:xfrm>
          <a:prstGeom prst="rect">
            <a:avLst/>
          </a:prstGeom>
          <a:noFill/>
          <a:ln>
            <a:noFill/>
          </a:ln>
        </p:spPr>
      </p:pic>
      <p:pic>
        <p:nvPicPr>
          <p:cNvPr id="888" name="Google Shape;888;p61" descr="m1"/>
          <p:cNvPicPr preferRelativeResize="0"/>
          <p:nvPr/>
        </p:nvPicPr>
        <p:blipFill rotWithShape="1">
          <a:blip r:embed="rId4">
            <a:alphaModFix/>
          </a:blip>
          <a:srcRect/>
          <a:stretch/>
        </p:blipFill>
        <p:spPr>
          <a:xfrm>
            <a:off x="7800262" y="3941606"/>
            <a:ext cx="531951" cy="734673"/>
          </a:xfrm>
          <a:prstGeom prst="rect">
            <a:avLst/>
          </a:prstGeom>
          <a:noFill/>
          <a:ln>
            <a:noFill/>
          </a:ln>
        </p:spPr>
      </p:pic>
      <p:pic>
        <p:nvPicPr>
          <p:cNvPr id="889" name="Google Shape;889;p61" descr="m1"/>
          <p:cNvPicPr preferRelativeResize="0"/>
          <p:nvPr/>
        </p:nvPicPr>
        <p:blipFill rotWithShape="1">
          <a:blip r:embed="rId5">
            <a:alphaModFix/>
          </a:blip>
          <a:srcRect/>
          <a:stretch/>
        </p:blipFill>
        <p:spPr>
          <a:xfrm>
            <a:off x="5422938" y="4518533"/>
            <a:ext cx="532614" cy="736145"/>
          </a:xfrm>
          <a:prstGeom prst="rect">
            <a:avLst/>
          </a:prstGeom>
          <a:noFill/>
          <a:ln>
            <a:noFill/>
          </a:ln>
        </p:spPr>
      </p:pic>
      <p:sp>
        <p:nvSpPr>
          <p:cNvPr id="890" name="Google Shape;890;p61"/>
          <p:cNvSpPr/>
          <p:nvPr/>
        </p:nvSpPr>
        <p:spPr>
          <a:xfrm>
            <a:off x="5863670" y="3289857"/>
            <a:ext cx="851100" cy="1018500"/>
          </a:xfrm>
          <a:prstGeom prst="foldedCorner">
            <a:avLst>
              <a:gd name="adj" fmla="val 16667"/>
            </a:avLst>
          </a:prstGeom>
          <a:solidFill>
            <a:schemeClr val="lt1"/>
          </a:solidFill>
          <a:ln w="28575" cap="flat" cmpd="sng">
            <a:solidFill>
              <a:schemeClr val="dk1"/>
            </a:solidFill>
            <a:prstDash val="dash"/>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10110100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01011001</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10101100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11001011</a:t>
            </a:r>
            <a:endParaRPr/>
          </a:p>
        </p:txBody>
      </p:sp>
      <p:cxnSp>
        <p:nvCxnSpPr>
          <p:cNvPr id="891" name="Google Shape;891;p61"/>
          <p:cNvCxnSpPr/>
          <p:nvPr/>
        </p:nvCxnSpPr>
        <p:spPr>
          <a:xfrm>
            <a:off x="5280711" y="3887555"/>
            <a:ext cx="408300" cy="1200"/>
          </a:xfrm>
          <a:prstGeom prst="straightConnector1">
            <a:avLst/>
          </a:prstGeom>
          <a:solidFill>
            <a:srgbClr val="FFFF99"/>
          </a:solidFill>
          <a:ln w="28575" cap="flat" cmpd="sng">
            <a:solidFill>
              <a:schemeClr val="dk1"/>
            </a:solidFill>
            <a:prstDash val="solid"/>
            <a:round/>
            <a:headEnd type="none" w="sm" len="sm"/>
            <a:tailEnd type="stealth" w="med" len="med"/>
          </a:ln>
        </p:spPr>
      </p:cxnSp>
      <p:cxnSp>
        <p:nvCxnSpPr>
          <p:cNvPr id="892" name="Google Shape;892;p61"/>
          <p:cNvCxnSpPr/>
          <p:nvPr/>
        </p:nvCxnSpPr>
        <p:spPr>
          <a:xfrm rot="10800000" flipH="1">
            <a:off x="7171689" y="4308182"/>
            <a:ext cx="486900" cy="1500"/>
          </a:xfrm>
          <a:prstGeom prst="straightConnector1">
            <a:avLst/>
          </a:prstGeom>
          <a:solidFill>
            <a:srgbClr val="FFFF99"/>
          </a:solidFill>
          <a:ln w="28575" cap="flat" cmpd="sng">
            <a:solidFill>
              <a:srgbClr val="FF0000"/>
            </a:solidFill>
            <a:prstDash val="solid"/>
            <a:round/>
            <a:headEnd type="none" w="sm" len="sm"/>
            <a:tailEnd type="stealth" w="med" len="med"/>
          </a:ln>
        </p:spPr>
      </p:cxnSp>
      <p:sp>
        <p:nvSpPr>
          <p:cNvPr id="893" name="Google Shape;893;p61"/>
          <p:cNvSpPr/>
          <p:nvPr/>
        </p:nvSpPr>
        <p:spPr>
          <a:xfrm>
            <a:off x="6167669" y="3710510"/>
            <a:ext cx="851100" cy="10185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10110100</a:t>
            </a:r>
            <a:endParaRPr/>
          </a:p>
          <a:p>
            <a:pPr marL="0" marR="0" lvl="0" indent="0" algn="l" rtl="0">
              <a:spcBef>
                <a:spcPts val="0"/>
              </a:spcBef>
              <a:spcAft>
                <a:spcPts val="0"/>
              </a:spcAft>
              <a:buNone/>
            </a:pPr>
            <a:r>
              <a:rPr lang="en-US" sz="1200" b="1">
                <a:solidFill>
                  <a:srgbClr val="FF0000"/>
                </a:solidFill>
                <a:latin typeface="Arial"/>
                <a:ea typeface="Arial"/>
                <a:cs typeface="Arial"/>
                <a:sym typeface="Arial"/>
              </a:rPr>
              <a:t>10100100</a:t>
            </a:r>
            <a:endParaRPr/>
          </a:p>
          <a:p>
            <a:pPr marL="0" marR="0" lvl="0" indent="0" algn="l" rtl="0">
              <a:spcBef>
                <a:spcPts val="0"/>
              </a:spcBef>
              <a:spcAft>
                <a:spcPts val="0"/>
              </a:spcAft>
              <a:buNone/>
            </a:pPr>
            <a:r>
              <a:rPr lang="en-US" sz="1200" b="1">
                <a:solidFill>
                  <a:srgbClr val="FF0000"/>
                </a:solidFill>
                <a:latin typeface="Arial"/>
                <a:ea typeface="Arial"/>
                <a:cs typeface="Arial"/>
                <a:sym typeface="Arial"/>
              </a:rPr>
              <a:t>01000110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11001011</a:t>
            </a:r>
            <a:endParaRPr/>
          </a:p>
        </p:txBody>
      </p:sp>
      <p:sp>
        <p:nvSpPr>
          <p:cNvPr id="894" name="Google Shape;894;p61"/>
          <p:cNvSpPr txBox="1"/>
          <p:nvPr/>
        </p:nvSpPr>
        <p:spPr>
          <a:xfrm>
            <a:off x="5381127" y="5202100"/>
            <a:ext cx="6060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Chuck</a:t>
            </a:r>
            <a:endParaRPr sz="1400">
              <a:solidFill>
                <a:schemeClr val="dk1"/>
              </a:solidFill>
              <a:latin typeface="Calibri"/>
              <a:ea typeface="Calibri"/>
              <a:cs typeface="Calibri"/>
              <a:sym typeface="Calibri"/>
            </a:endParaRPr>
          </a:p>
        </p:txBody>
      </p:sp>
      <p:sp>
        <p:nvSpPr>
          <p:cNvPr id="895" name="Google Shape;895;p61"/>
          <p:cNvSpPr txBox="1"/>
          <p:nvPr/>
        </p:nvSpPr>
        <p:spPr>
          <a:xfrm>
            <a:off x="4666911" y="4203046"/>
            <a:ext cx="5109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Alice</a:t>
            </a:r>
            <a:endParaRPr sz="1400">
              <a:solidFill>
                <a:schemeClr val="dk1"/>
              </a:solidFill>
              <a:latin typeface="Calibri"/>
              <a:ea typeface="Calibri"/>
              <a:cs typeface="Calibri"/>
              <a:sym typeface="Calibri"/>
            </a:endParaRPr>
          </a:p>
        </p:txBody>
      </p:sp>
      <p:sp>
        <p:nvSpPr>
          <p:cNvPr id="896" name="Google Shape;896;p61"/>
          <p:cNvSpPr txBox="1"/>
          <p:nvPr/>
        </p:nvSpPr>
        <p:spPr>
          <a:xfrm>
            <a:off x="7839792" y="4629025"/>
            <a:ext cx="4413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Bob</a:t>
            </a:r>
            <a:endParaRPr sz="1400">
              <a:solidFill>
                <a:schemeClr val="dk1"/>
              </a:solidFill>
              <a:latin typeface="Calibri"/>
              <a:ea typeface="Calibri"/>
              <a:cs typeface="Calibri"/>
              <a:sym typeface="Calibri"/>
            </a:endParaRPr>
          </a:p>
        </p:txBody>
      </p:sp>
      <p:cxnSp>
        <p:nvCxnSpPr>
          <p:cNvPr id="897" name="Google Shape;897;p61"/>
          <p:cNvCxnSpPr/>
          <p:nvPr/>
        </p:nvCxnSpPr>
        <p:spPr>
          <a:xfrm rot="-5400000" flipH="1">
            <a:off x="5745205" y="4163879"/>
            <a:ext cx="420600" cy="303900"/>
          </a:xfrm>
          <a:prstGeom prst="curvedConnector3">
            <a:avLst>
              <a:gd name="adj1" fmla="val 0"/>
            </a:avLst>
          </a:prstGeom>
          <a:solidFill>
            <a:srgbClr val="FFFF99"/>
          </a:solidFill>
          <a:ln w="28575" cap="flat" cmpd="sng">
            <a:solidFill>
              <a:srgbClr val="FF0000"/>
            </a:solidFill>
            <a:prstDash val="solid"/>
            <a:round/>
            <a:headEnd type="none" w="sm" len="sm"/>
            <a:tailEnd type="stealth" w="med" len="med"/>
          </a:ln>
        </p:spPr>
      </p:cxnSp>
      <p:sp>
        <p:nvSpPr>
          <p:cNvPr id="898" name="Google Shape;898;p61"/>
          <p:cNvSpPr txBox="1"/>
          <p:nvPr/>
        </p:nvSpPr>
        <p:spPr>
          <a:xfrm>
            <a:off x="8866500" y="1696601"/>
            <a:ext cx="2866800" cy="10479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Verfügbarkeit von Informationen</a:t>
            </a:r>
            <a:r>
              <a:rPr lang="en-US" sz="2000">
                <a:solidFill>
                  <a:schemeClr val="dk1"/>
                </a:solidFill>
                <a:latin typeface="Calibri"/>
                <a:ea typeface="Calibri"/>
                <a:cs typeface="Calibri"/>
                <a:sym typeface="Calibri"/>
              </a:rPr>
              <a:t>: Schutz der Informationen vor Verlust</a:t>
            </a:r>
            <a:endParaRPr/>
          </a:p>
        </p:txBody>
      </p:sp>
      <p:cxnSp>
        <p:nvCxnSpPr>
          <p:cNvPr id="899" name="Google Shape;899;p61"/>
          <p:cNvCxnSpPr/>
          <p:nvPr/>
        </p:nvCxnSpPr>
        <p:spPr>
          <a:xfrm>
            <a:off x="9555351" y="3740154"/>
            <a:ext cx="1051500" cy="14700"/>
          </a:xfrm>
          <a:prstGeom prst="straightConnector1">
            <a:avLst/>
          </a:prstGeom>
          <a:solidFill>
            <a:srgbClr val="FFFF99"/>
          </a:solidFill>
          <a:ln w="28575" cap="flat" cmpd="sng">
            <a:solidFill>
              <a:schemeClr val="dk1"/>
            </a:solidFill>
            <a:prstDash val="solid"/>
            <a:round/>
            <a:headEnd type="none" w="sm" len="sm"/>
            <a:tailEnd type="stealth" w="med" len="med"/>
          </a:ln>
        </p:spPr>
      </p:cxnSp>
      <p:sp>
        <p:nvSpPr>
          <p:cNvPr id="900" name="Google Shape;900;p61"/>
          <p:cNvSpPr/>
          <p:nvPr/>
        </p:nvSpPr>
        <p:spPr>
          <a:xfrm>
            <a:off x="10755194" y="3165275"/>
            <a:ext cx="827100" cy="11865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10110100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01011001</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10101100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11001011</a:t>
            </a:r>
            <a:endParaRPr/>
          </a:p>
        </p:txBody>
      </p:sp>
      <p:sp>
        <p:nvSpPr>
          <p:cNvPr id="901" name="Google Shape;901;p61"/>
          <p:cNvSpPr txBox="1"/>
          <p:nvPr/>
        </p:nvSpPr>
        <p:spPr>
          <a:xfrm>
            <a:off x="8944175" y="4111904"/>
            <a:ext cx="4998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Alice</a:t>
            </a:r>
            <a:endParaRPr sz="1400">
              <a:solidFill>
                <a:schemeClr val="dk1"/>
              </a:solidFill>
              <a:latin typeface="Calibri"/>
              <a:ea typeface="Calibri"/>
              <a:cs typeface="Calibri"/>
              <a:sym typeface="Calibri"/>
            </a:endParaRPr>
          </a:p>
        </p:txBody>
      </p:sp>
      <p:pic>
        <p:nvPicPr>
          <p:cNvPr id="902" name="Google Shape;902;p61" descr="m1"/>
          <p:cNvPicPr preferRelativeResize="0"/>
          <p:nvPr/>
        </p:nvPicPr>
        <p:blipFill rotWithShape="1">
          <a:blip r:embed="rId3">
            <a:alphaModFix/>
          </a:blip>
          <a:srcRect/>
          <a:stretch/>
        </p:blipFill>
        <p:spPr>
          <a:xfrm>
            <a:off x="8953441" y="3335704"/>
            <a:ext cx="497870" cy="838157"/>
          </a:xfrm>
          <a:prstGeom prst="rect">
            <a:avLst/>
          </a:prstGeom>
          <a:noFill/>
          <a:ln>
            <a:noFill/>
          </a:ln>
        </p:spPr>
      </p:pic>
      <p:sp>
        <p:nvSpPr>
          <p:cNvPr id="903" name="Google Shape;903;p61"/>
          <p:cNvSpPr/>
          <p:nvPr/>
        </p:nvSpPr>
        <p:spPr>
          <a:xfrm>
            <a:off x="9610414" y="3250866"/>
            <a:ext cx="827100" cy="978300"/>
          </a:xfrm>
          <a:prstGeom prst="mathMultiply">
            <a:avLst>
              <a:gd name="adj1" fmla="val 23520"/>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cxnSp>
        <p:nvCxnSpPr>
          <p:cNvPr id="904" name="Google Shape;904;p61"/>
          <p:cNvCxnSpPr/>
          <p:nvPr/>
        </p:nvCxnSpPr>
        <p:spPr>
          <a:xfrm>
            <a:off x="4177551" y="1743106"/>
            <a:ext cx="0" cy="4796118"/>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905" name="Google Shape;905;p61"/>
          <p:cNvCxnSpPr/>
          <p:nvPr/>
        </p:nvCxnSpPr>
        <p:spPr>
          <a:xfrm>
            <a:off x="8565067" y="1743106"/>
            <a:ext cx="0" cy="4796118"/>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6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ISM: Anforderungen gemäß FitSM-1</a:t>
            </a:r>
            <a:endParaRPr/>
          </a:p>
        </p:txBody>
      </p:sp>
      <p:graphicFrame>
        <p:nvGraphicFramePr>
          <p:cNvPr id="912" name="Google Shape;912;p62"/>
          <p:cNvGraphicFramePr/>
          <p:nvPr/>
        </p:nvGraphicFramePr>
        <p:xfrm>
          <a:off x="1981200" y="1697038"/>
          <a:ext cx="8229600" cy="3023870"/>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PR6 Information Security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PR6.1 Die Anforderungen an die Informationssicherheit müssen identifiziert und Richtlinien für die Informationssicherheit definiert und in geplanten Abständen überprüft werden.</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PR6.2 Risiken in der Informationssicherheit müssen in geplanten Abständen beurteilt werden.</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PR6.3 Physische, technische und organisatorische Maßnahmen zur Informationssicherheits-Maßnahme müssen umgesetzt werden, um die Wahrscheinlichkeit und die Auswirkungen identifizierter Risiken in der Informationssicherheit zu verringern und identifizierte Anforderungen zu erfüllen.</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PR6.4 Informationssicherheits-Ereignisse und Incidents müssen konsistent behandelt werden.</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PR6.5 Die Maßnahmen zur Steuerung des Zugriffs, einschließlich der Vergabe von Zugriffsrechten, müssen auf konsistente Weise durchgeführt werden.</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913" name="Google Shape;913;p6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6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ISM: Schlüsselbegriffe</a:t>
            </a:r>
            <a:endParaRPr/>
          </a:p>
        </p:txBody>
      </p:sp>
      <p:sp>
        <p:nvSpPr>
          <p:cNvPr id="920" name="Google Shape;920;p63"/>
          <p:cNvSpPr txBox="1">
            <a:spLocks noGrp="1"/>
          </p:cNvSpPr>
          <p:nvPr>
            <p:ph type="body" idx="1"/>
          </p:nvPr>
        </p:nvSpPr>
        <p:spPr>
          <a:xfrm>
            <a:off x="609600" y="1696598"/>
            <a:ext cx="11106912" cy="488676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dirty="0"/>
              <a:t>Wichtigste Outputs aus diesem Prozess:</a:t>
            </a:r>
            <a:endParaRPr sz="2400" dirty="0"/>
          </a:p>
          <a:p>
            <a:pPr marL="742950" lvl="1" indent="-285750">
              <a:spcBef>
                <a:spcPts val="480"/>
              </a:spcBef>
              <a:buSzPts val="2400"/>
            </a:pPr>
            <a:r>
              <a:rPr lang="en-US" sz="2000" dirty="0"/>
              <a:t>Dokumentierte Informationssicherheits-Maßnahmen</a:t>
            </a:r>
          </a:p>
          <a:p>
            <a:pPr marL="1143000" lvl="2" indent="-228600" algn="l" rtl="0">
              <a:spcBef>
                <a:spcPts val="400"/>
              </a:spcBef>
              <a:spcAft>
                <a:spcPts val="0"/>
              </a:spcAft>
              <a:buClr>
                <a:schemeClr val="dk1"/>
              </a:buClr>
              <a:buSzPts val="2000"/>
              <a:buChar char="•"/>
            </a:pPr>
            <a:r>
              <a:rPr lang="en-US" sz="1800" dirty="0"/>
              <a:t>Organisatorische Maßnahmen: Allgemeine Richtlinien zur Informationssicherheit, spezifische Sicherheitsrichtlinien (z. B. Richtlinien zur Telearbeit), Verfahren zur Behandlung von Informationssicherheits-Incidents... </a:t>
            </a:r>
          </a:p>
          <a:p>
            <a:pPr marL="1143000" lvl="2" indent="-228600" algn="l" rtl="0">
              <a:spcBef>
                <a:spcPts val="400"/>
              </a:spcBef>
              <a:spcAft>
                <a:spcPts val="0"/>
              </a:spcAft>
              <a:buClr>
                <a:schemeClr val="dk1"/>
              </a:buClr>
              <a:buSzPts val="2000"/>
              <a:buChar char="•"/>
            </a:pPr>
            <a:r>
              <a:rPr lang="en-US" sz="1800" dirty="0"/>
              <a:t>Physische Maßnahmen müssen gesteuert werden: Definition von Sicherheitszonen, Management des physischen Zugangs...</a:t>
            </a:r>
          </a:p>
          <a:p>
            <a:pPr marL="1143000" lvl="2" indent="-228600" algn="l" rtl="0">
              <a:spcBef>
                <a:spcPts val="400"/>
              </a:spcBef>
              <a:spcAft>
                <a:spcPts val="0"/>
              </a:spcAft>
              <a:buClr>
                <a:schemeClr val="dk1"/>
              </a:buClr>
              <a:buSzPts val="2000"/>
              <a:buChar char="•"/>
            </a:pPr>
            <a:r>
              <a:rPr lang="en-US" sz="1800" dirty="0"/>
              <a:t>Technische Maßnahmen müssen gesteuert werden: Sichere Authentifizierung, Management von technischen Schwachstellen ...</a:t>
            </a:r>
            <a:endParaRPr sz="1800" dirty="0"/>
          </a:p>
          <a:p>
            <a:pPr marL="742950" lvl="1" indent="-285750" algn="l" rtl="0">
              <a:spcBef>
                <a:spcPts val="480"/>
              </a:spcBef>
              <a:spcAft>
                <a:spcPts val="0"/>
              </a:spcAft>
              <a:buClr>
                <a:schemeClr val="dk1"/>
              </a:buClr>
              <a:buSzPts val="2400"/>
              <a:buChar char="–"/>
            </a:pPr>
            <a:r>
              <a:rPr lang="en-US" sz="2000" dirty="0"/>
              <a:t>Beurteilung der Risiken in der Informationssicherheit</a:t>
            </a:r>
            <a:endParaRPr sz="2000" dirty="0"/>
          </a:p>
          <a:p>
            <a:pPr marL="342900" lvl="0" indent="-342900" algn="l" rtl="0">
              <a:spcBef>
                <a:spcPts val="560"/>
              </a:spcBef>
              <a:spcAft>
                <a:spcPts val="0"/>
              </a:spcAft>
              <a:buClr>
                <a:schemeClr val="dk1"/>
              </a:buClr>
              <a:buSzPts val="2800"/>
              <a:buChar char="•"/>
            </a:pPr>
            <a:r>
              <a:rPr lang="en-US" sz="2400" dirty="0"/>
              <a:t>Hauptziele und Aktivitäten:</a:t>
            </a:r>
            <a:endParaRPr sz="2400" dirty="0"/>
          </a:p>
          <a:p>
            <a:pPr marL="742950" lvl="1" indent="-285750" algn="l" rtl="0">
              <a:spcBef>
                <a:spcPts val="480"/>
              </a:spcBef>
              <a:spcAft>
                <a:spcPts val="0"/>
              </a:spcAft>
              <a:buClr>
                <a:schemeClr val="dk1"/>
              </a:buClr>
              <a:buSzPts val="2400"/>
              <a:buChar char="–"/>
            </a:pPr>
            <a:r>
              <a:rPr lang="en-US" sz="2000" dirty="0"/>
              <a:t>Wahrung der Vertraulichkeit, Integrität und Verfügbarkeit von Informationswerten.</a:t>
            </a:r>
            <a:endParaRPr sz="2000" dirty="0"/>
          </a:p>
          <a:p>
            <a:pPr marL="742950" lvl="1" indent="-285750" algn="l" rtl="0">
              <a:spcBef>
                <a:spcPts val="480"/>
              </a:spcBef>
              <a:spcAft>
                <a:spcPts val="0"/>
              </a:spcAft>
              <a:buClr>
                <a:schemeClr val="dk1"/>
              </a:buClr>
              <a:buSzPts val="2400"/>
              <a:buChar char="–"/>
            </a:pPr>
            <a:r>
              <a:rPr lang="en-US" sz="2000" dirty="0"/>
              <a:t>Identifizierung und Behandlung von Risiken in der Informationssicherheit.</a:t>
            </a:r>
            <a:endParaRPr sz="2000" dirty="0"/>
          </a:p>
          <a:p>
            <a:pPr marL="742950" lvl="1" indent="-285750" algn="l" rtl="0">
              <a:spcBef>
                <a:spcPts val="480"/>
              </a:spcBef>
              <a:spcAft>
                <a:spcPts val="0"/>
              </a:spcAft>
              <a:buClr>
                <a:schemeClr val="dk1"/>
              </a:buClr>
              <a:buSzPts val="2400"/>
              <a:buChar char="–"/>
            </a:pPr>
            <a:r>
              <a:rPr lang="en-US" sz="2000" dirty="0"/>
              <a:t>Maßnahmen zur Steuerung von Informationen definieren und umsetzen.</a:t>
            </a:r>
            <a:endParaRPr sz="2000" dirty="0"/>
          </a:p>
          <a:p>
            <a:pPr marL="742950" lvl="1" indent="-133350" algn="l" rtl="0">
              <a:spcBef>
                <a:spcPts val="480"/>
              </a:spcBef>
              <a:spcAft>
                <a:spcPts val="0"/>
              </a:spcAft>
              <a:buClr>
                <a:schemeClr val="dk1"/>
              </a:buClr>
              <a:buSzPts val="2400"/>
              <a:buNone/>
            </a:pPr>
            <a:endParaRPr sz="2000" dirty="0"/>
          </a:p>
        </p:txBody>
      </p:sp>
      <p:sp>
        <p:nvSpPr>
          <p:cNvPr id="921" name="Google Shape;921;p6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64"/>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Customer Relationship Management (CRM)</a:t>
            </a:r>
            <a:endParaRPr/>
          </a:p>
        </p:txBody>
      </p:sp>
      <p:sp>
        <p:nvSpPr>
          <p:cNvPr id="928" name="Google Shape;928;p6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sp>
        <p:nvSpPr>
          <p:cNvPr id="929" name="Google Shape;929;p64"/>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30" name="Google Shape;930;p64"/>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931" name="Google Shape;931;p64"/>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Etablierung und Pflege guter Beziehungen zu den Kunden, die Services erhalten</a:t>
            </a:r>
            <a:endParaRPr sz="1800">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6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CRM: Wichtige Begriffe</a:t>
            </a:r>
            <a:endParaRPr/>
          </a:p>
        </p:txBody>
      </p:sp>
      <p:sp>
        <p:nvSpPr>
          <p:cNvPr id="938" name="Google Shape;938;p6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graphicFrame>
        <p:nvGraphicFramePr>
          <p:cNvPr id="939" name="Google Shape;939;p65"/>
          <p:cNvGraphicFramePr/>
          <p:nvPr>
            <p:extLst>
              <p:ext uri="{D42A27DB-BD31-4B8C-83A1-F6EECF244321}">
                <p14:modId xmlns:p14="http://schemas.microsoft.com/office/powerpoint/2010/main" val="414318492"/>
              </p:ext>
            </p:extLst>
          </p:nvPr>
        </p:nvGraphicFramePr>
        <p:xfrm>
          <a:off x="609601" y="1940438"/>
          <a:ext cx="11082527" cy="1889760"/>
        </p:xfrm>
        <a:graphic>
          <a:graphicData uri="http://schemas.openxmlformats.org/drawingml/2006/table">
            <a:tbl>
              <a:tblPr firstRow="1" firstCol="1" bandRow="1">
                <a:noFill/>
                <a:tableStyleId>{FEED5B31-8EE9-4602-9EFF-AED3B21F7FA9}</a:tableStyleId>
              </a:tblPr>
              <a:tblGrid>
                <a:gridCol w="11082527">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Kunde:</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err="1">
                          <a:solidFill>
                            <a:schemeClr val="dk1"/>
                          </a:solidFill>
                          <a:latin typeface="Calibri"/>
                          <a:ea typeface="Calibri"/>
                          <a:cs typeface="Calibri"/>
                          <a:sym typeface="Calibri"/>
                        </a:rPr>
                        <a:t>Organisation </a:t>
                      </a:r>
                      <a:r>
                        <a:rPr lang="en-US" sz="1800" b="0" u="none" strike="noStrike" cap="none" dirty="0">
                          <a:solidFill>
                            <a:schemeClr val="dk1"/>
                          </a:solidFill>
                          <a:latin typeface="Calibri"/>
                          <a:ea typeface="Calibri"/>
                          <a:cs typeface="Calibri"/>
                          <a:sym typeface="Calibri"/>
                        </a:rPr>
                        <a:t>oder Teil einer </a:t>
                      </a:r>
                      <a:r>
                        <a:rPr lang="en-US" sz="1800" b="0" u="none" strike="noStrike" cap="none" dirty="0" err="1">
                          <a:solidFill>
                            <a:schemeClr val="dk1"/>
                          </a:solidFill>
                          <a:latin typeface="Calibri"/>
                          <a:ea typeface="Calibri"/>
                          <a:cs typeface="Calibri"/>
                          <a:sym typeface="Calibri"/>
                        </a:rPr>
                        <a:t>Organisation</a:t>
                      </a:r>
                      <a:r>
                        <a:rPr lang="en-US" sz="1800" b="0" u="none" strike="noStrike" cap="none" dirty="0">
                          <a:solidFill>
                            <a:schemeClr val="dk1"/>
                          </a:solidFill>
                          <a:latin typeface="Calibri"/>
                          <a:ea typeface="Calibri"/>
                          <a:cs typeface="Calibri"/>
                          <a:sym typeface="Calibri"/>
                        </a:rPr>
                        <a:t>, die </a:t>
                      </a:r>
                      <a:r>
                        <a:rPr lang="en-US" sz="1800" b="0" i="0" u="none" strike="noStrike" cap="none" dirty="0">
                          <a:solidFill>
                            <a:schemeClr val="dk1"/>
                          </a:solidFill>
                          <a:latin typeface="Calibri"/>
                          <a:ea typeface="Calibri"/>
                          <a:cs typeface="Calibri"/>
                          <a:sym typeface="Calibri"/>
                        </a:rPr>
                        <a:t>einen Service Provider </a:t>
                      </a:r>
                      <a:r>
                        <a:rPr lang="en-US" sz="1800" b="0" u="none" strike="noStrike" cap="none" dirty="0">
                          <a:solidFill>
                            <a:schemeClr val="dk1"/>
                          </a:solidFill>
                          <a:latin typeface="Calibri"/>
                          <a:ea typeface="Calibri"/>
                          <a:cs typeface="Calibri"/>
                          <a:sym typeface="Calibri"/>
                        </a:rPr>
                        <a:t>beauftragt, um einen oder mehrere </a:t>
                      </a:r>
                      <a:r>
                        <a:rPr lang="en-US" sz="1800" b="0" i="1" u="none" strike="noStrike" cap="none" dirty="0">
                          <a:solidFill>
                            <a:schemeClr val="dk1"/>
                          </a:solidFill>
                          <a:latin typeface="Calibri"/>
                          <a:ea typeface="Calibri"/>
                          <a:cs typeface="Calibri"/>
                          <a:sym typeface="Calibri"/>
                        </a:rPr>
                        <a:t>Services </a:t>
                      </a:r>
                      <a:r>
                        <a:rPr lang="en-US" sz="1800" b="0" u="none" strike="noStrike" cap="none" dirty="0">
                          <a:solidFill>
                            <a:schemeClr val="dk1"/>
                          </a:solidFill>
                          <a:latin typeface="Calibri"/>
                          <a:ea typeface="Calibri"/>
                          <a:cs typeface="Calibri"/>
                          <a:sym typeface="Calibri"/>
                        </a:rPr>
                        <a:t>zu erhalten</a:t>
                      </a:r>
                      <a:endParaRPr dirty="0"/>
                    </a:p>
                    <a:p>
                      <a:pPr marL="457200" marR="0" lvl="1" indent="0" algn="l" rtl="0">
                        <a:lnSpc>
                          <a:spcPct val="100000"/>
                        </a:lnSpc>
                        <a:spcBef>
                          <a:spcPts val="0"/>
                        </a:spcBef>
                        <a:spcAft>
                          <a:spcPts val="0"/>
                        </a:spcAft>
                        <a:buClr>
                          <a:schemeClr val="dk1"/>
                        </a:buClr>
                        <a:buSzPts val="1800"/>
                        <a:buFont typeface="Calibri"/>
                        <a:buNone/>
                      </a:pPr>
                      <a:endParaRPr sz="1800" b="0" i="1"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Hinweis: Ein Kunde steht in der Regel für eine Reihe von Anwendern.</a:t>
                      </a:r>
                      <a:endParaRPr sz="1800" b="0" i="1"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940" name="Google Shape;940;p65"/>
          <p:cNvGraphicFramePr/>
          <p:nvPr>
            <p:extLst>
              <p:ext uri="{D42A27DB-BD31-4B8C-83A1-F6EECF244321}">
                <p14:modId xmlns:p14="http://schemas.microsoft.com/office/powerpoint/2010/main" val="1515817975"/>
              </p:ext>
            </p:extLst>
          </p:nvPr>
        </p:nvGraphicFramePr>
        <p:xfrm>
          <a:off x="609601" y="4126899"/>
          <a:ext cx="11082527" cy="1003460"/>
        </p:xfrm>
        <a:graphic>
          <a:graphicData uri="http://schemas.openxmlformats.org/drawingml/2006/table">
            <a:tbl>
              <a:tblPr firstRow="1" firstCol="1" bandRow="1">
                <a:noFill/>
                <a:tableStyleId>{FEED5B31-8EE9-4602-9EFF-AED3B21F7FA9}</a:tableStyleId>
              </a:tblPr>
              <a:tblGrid>
                <a:gridCol w="11082527">
                  <a:extLst>
                    <a:ext uri="{9D8B030D-6E8A-4147-A177-3AD203B41FA5}">
                      <a16:colId xmlns:a16="http://schemas.microsoft.com/office/drawing/2014/main" val="20000"/>
                    </a:ext>
                  </a:extLst>
                </a:gridCol>
              </a:tblGrid>
              <a:tr h="180700">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0100">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Anwender:</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a:ea typeface="Calibri"/>
                          <a:cs typeface="Calibri"/>
                          <a:sym typeface="Calibri"/>
                        </a:rPr>
                        <a:t>Person, die einen </a:t>
                      </a:r>
                      <a:r>
                        <a:rPr lang="en-US" sz="1800" b="0" i="0" u="none" strike="noStrike" cap="none" dirty="0">
                          <a:solidFill>
                            <a:schemeClr val="dk1"/>
                          </a:solidFill>
                          <a:latin typeface="Calibri"/>
                          <a:ea typeface="Calibri"/>
                          <a:cs typeface="Calibri"/>
                          <a:sym typeface="Calibri"/>
                        </a:rPr>
                        <a:t>Service </a:t>
                      </a:r>
                      <a:r>
                        <a:rPr lang="en-US" sz="1800" b="0" u="none" strike="noStrike" cap="none" dirty="0">
                          <a:solidFill>
                            <a:schemeClr val="dk1"/>
                          </a:solidFill>
                          <a:latin typeface="Calibri"/>
                          <a:ea typeface="Calibri"/>
                          <a:cs typeface="Calibri"/>
                          <a:sym typeface="Calibri"/>
                        </a:rPr>
                        <a:t>hauptsächlich in Anspruch nimmt und nutzt</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6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CRM: Anforderungen nach FitSM-1</a:t>
            </a:r>
            <a:endParaRPr/>
          </a:p>
        </p:txBody>
      </p:sp>
      <p:graphicFrame>
        <p:nvGraphicFramePr>
          <p:cNvPr id="946" name="Google Shape;946;p66"/>
          <p:cNvGraphicFramePr/>
          <p:nvPr/>
        </p:nvGraphicFramePr>
        <p:xfrm>
          <a:off x="1981200" y="1697038"/>
          <a:ext cx="8229600" cy="2743454"/>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PR7 Kundenbeziehungsmanagement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PR7.1 Service-Kunden müssen identifiziert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PR7.2 Für jeden Kunden muss es einen Ansprechpartner geben, der für das Management der Kundenbeziehung verantwortlich ist.</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PR7.3 Es werden Kanäle für die Kommunikation mit jedem Kunden eingerichtet, einschließlich Mechanismen für die Bestellung von Services, Eskalation und Beschwerden.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PR7.4 Service-Reviews mit Kunden werden in geplanten Abständen durchgeführt.</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PR7.5 Service-Beschwerden von Kunden werden auf konsistente Weise behandelt.</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PR7.6 Die Kundenzufriedenheit muss gemanagt werden.</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947" name="Google Shape;947;p6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6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CRM: Schlüsselkonzepte und </a:t>
            </a:r>
            <a:r>
              <a:rPr lang="en-US" dirty="0" err="1"/>
              <a:t>Aktivitäten</a:t>
            </a:r>
            <a:endParaRPr dirty="0"/>
          </a:p>
        </p:txBody>
      </p:sp>
      <p:sp>
        <p:nvSpPr>
          <p:cNvPr id="954" name="Google Shape;954;p67"/>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CRM ist die Schnittstelle zu den Kunden (ISRM ist die Schnittstelle zu den Anwendern).</a:t>
            </a:r>
          </a:p>
          <a:p>
            <a:pPr marL="342900" lvl="0" indent="-342900" algn="l" rtl="0">
              <a:spcBef>
                <a:spcPts val="0"/>
              </a:spcBef>
              <a:spcAft>
                <a:spcPts val="0"/>
              </a:spcAft>
              <a:buClr>
                <a:schemeClr val="dk1"/>
              </a:buClr>
              <a:buSzPts val="2800"/>
              <a:buChar char="•"/>
            </a:pPr>
            <a:r>
              <a:rPr lang="en-US" dirty="0"/>
              <a:t>Ein Kunde repräsentiert in der Regel eine Reihe von Anwendern.</a:t>
            </a:r>
          </a:p>
          <a:p>
            <a:pPr marL="342900" lvl="0" indent="-342900" algn="l" rtl="0">
              <a:spcBef>
                <a:spcPts val="0"/>
              </a:spcBef>
              <a:spcAft>
                <a:spcPts val="0"/>
              </a:spcAft>
              <a:buClr>
                <a:schemeClr val="dk1"/>
              </a:buClr>
              <a:buSzPts val="2800"/>
              <a:buChar char="•"/>
            </a:pPr>
            <a:r>
              <a:rPr lang="en-US" dirty="0"/>
              <a:t>Wichtigste Aktivitäten </a:t>
            </a:r>
          </a:p>
          <a:p>
            <a:pPr marL="800100" lvl="1">
              <a:spcBef>
                <a:spcPts val="0"/>
              </a:spcBef>
              <a:buSzPts val="2800"/>
              <a:buChar char="•"/>
            </a:pPr>
            <a:r>
              <a:rPr lang="en-US" dirty="0"/>
              <a:t>Pflege von Informationen über Kunden </a:t>
            </a:r>
          </a:p>
          <a:p>
            <a:pPr marL="800100" lvl="1">
              <a:spcBef>
                <a:spcPts val="0"/>
              </a:spcBef>
              <a:buSzPts val="2800"/>
              <a:buChar char="•"/>
            </a:pPr>
            <a:r>
              <a:rPr lang="en-US" dirty="0"/>
              <a:t>Effektivität in der Kommunikation mit Kunden</a:t>
            </a:r>
            <a:endParaRPr dirty="0"/>
          </a:p>
          <a:p>
            <a:pPr marL="800100" lvl="1">
              <a:spcBef>
                <a:spcPts val="560"/>
              </a:spcBef>
              <a:buSzPts val="2800"/>
              <a:buChar char="•"/>
            </a:pPr>
            <a:r>
              <a:rPr lang="en-US" dirty="0"/>
              <a:t>Durchführung von Service-Reviews und Bearbeitung von Beschwerden</a:t>
            </a:r>
            <a:endParaRPr dirty="0"/>
          </a:p>
          <a:p>
            <a:pPr marL="800100" lvl="1">
              <a:spcBef>
                <a:spcPts val="560"/>
              </a:spcBef>
              <a:buSzPts val="2800"/>
              <a:buChar char="•"/>
            </a:pPr>
            <a:r>
              <a:rPr lang="en-US" dirty="0"/>
              <a:t>Kundenzufriedenheit verstehen und managen</a:t>
            </a:r>
            <a:endParaRPr dirty="0"/>
          </a:p>
        </p:txBody>
      </p:sp>
      <p:sp>
        <p:nvSpPr>
          <p:cNvPr id="955" name="Google Shape;955;p6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68"/>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Supplier Relationship Management (SUPPM)</a:t>
            </a:r>
            <a:endParaRPr/>
          </a:p>
        </p:txBody>
      </p:sp>
      <p:sp>
        <p:nvSpPr>
          <p:cNvPr id="962" name="Google Shape;962;p6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68</a:t>
            </a:fld>
            <a:endParaRPr/>
          </a:p>
        </p:txBody>
      </p:sp>
      <p:sp>
        <p:nvSpPr>
          <p:cNvPr id="963" name="Google Shape;963;p68"/>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64" name="Google Shape;964;p68"/>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965" name="Google Shape;965;p68"/>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Etablierung und Pflege gesunder Beziehungen zu internen und externen Zulieferern und Überwachung ihrer Leistung</a:t>
            </a:r>
            <a:endParaRPr sz="1800">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6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SUPPM: Wichtige Begriffe</a:t>
            </a:r>
            <a:endParaRPr/>
          </a:p>
        </p:txBody>
      </p:sp>
      <p:sp>
        <p:nvSpPr>
          <p:cNvPr id="972" name="Google Shape;972;p6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69</a:t>
            </a:fld>
            <a:endParaRPr/>
          </a:p>
        </p:txBody>
      </p:sp>
      <p:graphicFrame>
        <p:nvGraphicFramePr>
          <p:cNvPr id="973" name="Google Shape;973;p69"/>
          <p:cNvGraphicFramePr/>
          <p:nvPr>
            <p:extLst>
              <p:ext uri="{D42A27DB-BD31-4B8C-83A1-F6EECF244321}">
                <p14:modId xmlns:p14="http://schemas.microsoft.com/office/powerpoint/2010/main" val="2759331362"/>
              </p:ext>
            </p:extLst>
          </p:nvPr>
        </p:nvGraphicFramePr>
        <p:xfrm>
          <a:off x="1981200" y="1696598"/>
          <a:ext cx="8229600" cy="2164080"/>
        </p:xfrm>
        <a:graphic>
          <a:graphicData uri="http://schemas.openxmlformats.org/drawingml/2006/table">
            <a:tbl>
              <a:tblPr firstRow="1" firstCol="1" bandRow="1">
                <a:noFill/>
                <a:tableStyleId>{FEED5B31-8EE9-4602-9EFF-AED3B21F7FA9}</a:tableStyleId>
              </a:tblPr>
              <a:tblGrid>
                <a:gridCol w="8229600">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Zulieferer:</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i="0" u="none" strike="noStrike" cap="none" dirty="0" err="1">
                          <a:solidFill>
                            <a:schemeClr val="dk1"/>
                          </a:solidFill>
                          <a:latin typeface="Calibri"/>
                          <a:ea typeface="Calibri"/>
                          <a:cs typeface="Calibri"/>
                          <a:sym typeface="Calibri"/>
                        </a:rPr>
                        <a:t>Organisation</a:t>
                      </a:r>
                      <a:r>
                        <a:rPr lang="en-US" sz="1800" b="0" i="0" u="none" strike="noStrike" cap="none" dirty="0">
                          <a:solidFill>
                            <a:schemeClr val="dk1"/>
                          </a:solidFill>
                          <a:latin typeface="Calibri"/>
                          <a:ea typeface="Calibri"/>
                          <a:cs typeface="Calibri"/>
                          <a:sym typeface="Calibri"/>
                        </a:rPr>
                        <a:t>, die dem Service Provider einen (unterstützenden) Service oder Service-Komponente(n) liefert, die der Service Provider benötigt, um seinen Kunden / Anwendern Services zu liefern</a:t>
                      </a:r>
                      <a:endParaRPr i="0" dirty="0"/>
                    </a:p>
                    <a:p>
                      <a:pPr marL="457200" marR="0" lvl="1" indent="0" algn="l" rtl="0">
                        <a:lnSpc>
                          <a:spcPct val="100000"/>
                        </a:lnSpc>
                        <a:spcBef>
                          <a:spcPts val="0"/>
                        </a:spcBef>
                        <a:spcAft>
                          <a:spcPts val="0"/>
                        </a:spcAft>
                        <a:buClr>
                          <a:schemeClr val="dk1"/>
                        </a:buClr>
                        <a:buSzPts val="1800"/>
                        <a:buFont typeface="Calibri"/>
                        <a:buNone/>
                      </a:pPr>
                      <a:endParaRPr sz="1800" b="0"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Hinweis: Ein Zulieferer kann intern oder extern zur </a:t>
                      </a:r>
                      <a:r>
                        <a:rPr lang="en-US" sz="1800" b="0" i="1" u="none" strike="noStrike" cap="none" dirty="0" err="1">
                          <a:solidFill>
                            <a:schemeClr val="dk1"/>
                          </a:solidFill>
                          <a:latin typeface="Calibri"/>
                          <a:ea typeface="Calibri"/>
                          <a:cs typeface="Calibri"/>
                          <a:sym typeface="Calibri"/>
                        </a:rPr>
                        <a:t>Organisation </a:t>
                      </a:r>
                      <a:r>
                        <a:rPr lang="en-US" sz="1800" b="0" i="1" u="none" strike="noStrike" cap="none" dirty="0">
                          <a:solidFill>
                            <a:schemeClr val="dk1"/>
                          </a:solidFill>
                          <a:latin typeface="Calibri"/>
                          <a:ea typeface="Calibri"/>
                          <a:cs typeface="Calibri"/>
                          <a:sym typeface="Calibri"/>
                        </a:rPr>
                        <a:t>des Service Providers gehören.</a:t>
                      </a:r>
                      <a:endParaRPr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Warum IT-Service Management notwendig ist</a:t>
            </a:r>
            <a:endParaRPr/>
          </a:p>
        </p:txBody>
      </p:sp>
      <p:sp>
        <p:nvSpPr>
          <p:cNvPr id="98" name="Google Shape;98;p7"/>
          <p:cNvSpPr txBox="1">
            <a:spLocks noGrp="1"/>
          </p:cNvSpPr>
          <p:nvPr>
            <p:ph type="body" idx="1"/>
          </p:nvPr>
        </p:nvSpPr>
        <p:spPr>
          <a:xfrm>
            <a:off x="609600" y="1696598"/>
            <a:ext cx="6418263"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dirty="0"/>
              <a:t>Warum IT-Service Management (ITSM)?</a:t>
            </a:r>
            <a:endParaRPr sz="2400" dirty="0"/>
          </a:p>
          <a:p>
            <a:pPr marL="742950" lvl="1" indent="-285750" algn="l" rtl="0">
              <a:spcBef>
                <a:spcPts val="480"/>
              </a:spcBef>
              <a:spcAft>
                <a:spcPts val="0"/>
              </a:spcAft>
              <a:buClr>
                <a:schemeClr val="dk1"/>
              </a:buClr>
              <a:buSzPts val="2400"/>
              <a:buChar char="–"/>
            </a:pPr>
            <a:r>
              <a:rPr lang="en-US" sz="2000" dirty="0"/>
              <a:t>Die meisten IT-Ausfälle sind auf "Menschen- und Prozessprobleme" zurückzuführen.</a:t>
            </a:r>
          </a:p>
          <a:p>
            <a:pPr marL="742950" lvl="1" indent="-285750" algn="l" rtl="0">
              <a:spcBef>
                <a:spcPts val="480"/>
              </a:spcBef>
              <a:spcAft>
                <a:spcPts val="0"/>
              </a:spcAft>
              <a:buClr>
                <a:schemeClr val="dk1"/>
              </a:buClr>
              <a:buSzPts val="2400"/>
              <a:buChar char="–"/>
            </a:pPr>
            <a:r>
              <a:rPr lang="en-US" sz="2000" dirty="0"/>
              <a:t>Die Dauer der Ausfälle hängt weitgehend von nicht-technischen Faktoren ab.</a:t>
            </a:r>
          </a:p>
          <a:p>
            <a:pPr marL="342900" lvl="0" indent="-342900" algn="l" rtl="0">
              <a:spcBef>
                <a:spcPts val="560"/>
              </a:spcBef>
              <a:spcAft>
                <a:spcPts val="0"/>
              </a:spcAft>
              <a:buClr>
                <a:schemeClr val="dk1"/>
              </a:buClr>
              <a:buSzPts val="2800"/>
              <a:buChar char="•"/>
            </a:pPr>
            <a:r>
              <a:rPr lang="en-US" sz="2400" dirty="0"/>
              <a:t>IT-Service-Management ...</a:t>
            </a:r>
          </a:p>
          <a:p>
            <a:pPr marL="742950" lvl="1" indent="-285750" algn="l" rtl="0">
              <a:spcBef>
                <a:spcPts val="480"/>
              </a:spcBef>
              <a:spcAft>
                <a:spcPts val="0"/>
              </a:spcAft>
              <a:buClr>
                <a:schemeClr val="dk1"/>
              </a:buClr>
              <a:buSzPts val="2400"/>
              <a:buChar char="–"/>
            </a:pPr>
            <a:r>
              <a:rPr lang="en-US" sz="2000" dirty="0"/>
              <a:t>...zielt darauf ab, qualitativ hochwertige IT-Services zu liefern, die die Erwartungen der Kunden und Anwender erfüllen,</a:t>
            </a:r>
          </a:p>
          <a:p>
            <a:pPr marL="742950" lvl="1" indent="-285750" algn="l" rtl="0">
              <a:spcBef>
                <a:spcPts val="480"/>
              </a:spcBef>
              <a:spcAft>
                <a:spcPts val="0"/>
              </a:spcAft>
              <a:buClr>
                <a:schemeClr val="dk1"/>
              </a:buClr>
              <a:buSzPts val="2400"/>
              <a:buChar char="–"/>
            </a:pPr>
            <a:r>
              <a:rPr lang="en-US" sz="2000" dirty="0"/>
              <a:t>...und erreicht dies durch die Definition, Etablierung und Pflege von Service-Management-Prozessen.</a:t>
            </a:r>
            <a:endParaRPr sz="2000" dirty="0"/>
          </a:p>
        </p:txBody>
      </p:sp>
      <p:sp>
        <p:nvSpPr>
          <p:cNvPr id="99" name="Google Shape;99;p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00" name="Google Shape;100;p7" descr="process-issues-gartner-2010.png"/>
          <p:cNvPicPr preferRelativeResize="0"/>
          <p:nvPr/>
        </p:nvPicPr>
        <p:blipFill rotWithShape="1">
          <a:blip r:embed="rId3">
            <a:alphaModFix/>
          </a:blip>
          <a:srcRect/>
          <a:stretch/>
        </p:blipFill>
        <p:spPr>
          <a:xfrm>
            <a:off x="7027863" y="1666875"/>
            <a:ext cx="3632200" cy="3524250"/>
          </a:xfrm>
          <a:prstGeom prst="rect">
            <a:avLst/>
          </a:prstGeom>
          <a:noFill/>
          <a:ln>
            <a:noFill/>
          </a:ln>
        </p:spPr>
      </p:pic>
      <p:sp>
        <p:nvSpPr>
          <p:cNvPr id="101" name="Google Shape;101;p7"/>
          <p:cNvSpPr/>
          <p:nvPr/>
        </p:nvSpPr>
        <p:spPr>
          <a:xfrm>
            <a:off x="6935788" y="5254628"/>
            <a:ext cx="3797300" cy="310595"/>
          </a:xfrm>
          <a:prstGeom prst="rect">
            <a:avLst/>
          </a:prstGeom>
          <a:noFill/>
          <a:ln>
            <a:noFill/>
          </a:ln>
        </p:spPr>
        <p:txBody>
          <a:bodyPr spcFirstLastPara="1" wrap="square" lIns="0" tIns="0" rIns="57775" bIns="0" anchor="t" anchorCtr="0">
            <a:noAutofit/>
          </a:bodyPr>
          <a:lstStyle/>
          <a:p>
            <a:pPr marL="57150" marR="0" lvl="0" indent="0" algn="ctr" rtl="0">
              <a:spcBef>
                <a:spcPts val="0"/>
              </a:spcBef>
              <a:spcAft>
                <a:spcPts val="0"/>
              </a:spcAft>
              <a:buNone/>
            </a:pPr>
            <a:r>
              <a:rPr lang="en-US" sz="1600" dirty="0">
                <a:solidFill>
                  <a:schemeClr val="dk1"/>
                </a:solidFill>
                <a:latin typeface="Calibri"/>
                <a:ea typeface="Calibri"/>
                <a:cs typeface="Calibri"/>
                <a:sym typeface="Calibri"/>
              </a:rPr>
              <a:t>Gründe für Ausfälle von Services</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7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SUPPM: Anforderungen gemäß FitSM-1</a:t>
            </a:r>
            <a:endParaRPr/>
          </a:p>
        </p:txBody>
      </p:sp>
      <p:sp>
        <p:nvSpPr>
          <p:cNvPr id="979" name="Google Shape;979;p7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70</a:t>
            </a:fld>
            <a:endParaRPr/>
          </a:p>
        </p:txBody>
      </p:sp>
      <p:graphicFrame>
        <p:nvGraphicFramePr>
          <p:cNvPr id="980" name="Google Shape;980;p70"/>
          <p:cNvGraphicFramePr/>
          <p:nvPr/>
        </p:nvGraphicFramePr>
        <p:xfrm>
          <a:off x="1981200" y="1697038"/>
          <a:ext cx="8229600" cy="2182622"/>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PR8 Supplier Relationship Management (Management von Lieferantenbeziehungen)</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PR8.1 Interne und externe Zulieferer müssen identifiziert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PR8.2 Für jeden Zulieferer muss es einen Ansprechpartner geben, der für das Management der Beziehungen zu ihm verantwortlich ist.</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PR8.3 Es müssen Kanäle für die Kommunikation mit jedem Zulieferer, einschließlich Eskalationsmechanismen, etabliert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PR8.4 Die Zulieferer werden in geplanten Abständen bewertet.</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7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SUPPM: Schlüsselkonzepte und </a:t>
            </a:r>
            <a:r>
              <a:rPr lang="en-US" dirty="0" err="1"/>
              <a:t>Aktivitäten</a:t>
            </a:r>
            <a:endParaRPr dirty="0"/>
          </a:p>
        </p:txBody>
      </p:sp>
      <p:sp>
        <p:nvSpPr>
          <p:cNvPr id="987" name="Google Shape;987;p71"/>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Zulieferer müssen gemanagt werden, insbesondere wenn sie Service-Komponenten liefern.</a:t>
            </a:r>
          </a:p>
          <a:p>
            <a:pPr marL="342900" lvl="0" indent="-342900" algn="l" rtl="0">
              <a:spcBef>
                <a:spcPts val="0"/>
              </a:spcBef>
              <a:spcAft>
                <a:spcPts val="0"/>
              </a:spcAft>
              <a:buClr>
                <a:schemeClr val="dk1"/>
              </a:buClr>
              <a:buSzPts val="2800"/>
              <a:buChar char="•"/>
            </a:pPr>
            <a:r>
              <a:rPr lang="en-US" dirty="0"/>
              <a:t>Wichtigste Aktivitäten</a:t>
            </a:r>
          </a:p>
          <a:p>
            <a:pPr marL="800100" lvl="1">
              <a:spcBef>
                <a:spcPts val="0"/>
              </a:spcBef>
              <a:buSzPts val="2800"/>
              <a:buChar char="•"/>
            </a:pPr>
            <a:r>
              <a:rPr lang="en-US" dirty="0"/>
              <a:t>Pflege von Informationen über Zulieferer</a:t>
            </a:r>
            <a:endParaRPr dirty="0"/>
          </a:p>
          <a:p>
            <a:pPr marL="800100" lvl="1">
              <a:spcBef>
                <a:spcPts val="560"/>
              </a:spcBef>
              <a:buSzPts val="2800"/>
              <a:buChar char="•"/>
            </a:pPr>
            <a:r>
              <a:rPr lang="en-US" dirty="0"/>
              <a:t>Effektive Kommunikation mit Zulieferern</a:t>
            </a:r>
            <a:endParaRPr dirty="0"/>
          </a:p>
          <a:p>
            <a:pPr marL="800100" lvl="1">
              <a:spcBef>
                <a:spcPts val="560"/>
              </a:spcBef>
              <a:buSzPts val="2800"/>
              <a:buChar char="•"/>
            </a:pPr>
            <a:r>
              <a:rPr lang="en-US" dirty="0"/>
              <a:t>Überwachung der Leistung von Zulieferern</a:t>
            </a:r>
            <a:endParaRPr dirty="0"/>
          </a:p>
        </p:txBody>
      </p:sp>
      <p:sp>
        <p:nvSpPr>
          <p:cNvPr id="988" name="Google Shape;988;p7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72"/>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Incident &amp; Service-Request-Management (ISRM)</a:t>
            </a:r>
            <a:endParaRPr/>
          </a:p>
        </p:txBody>
      </p:sp>
      <p:sp>
        <p:nvSpPr>
          <p:cNvPr id="995" name="Google Shape;995;p7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72</a:t>
            </a:fld>
            <a:endParaRPr/>
          </a:p>
        </p:txBody>
      </p:sp>
      <p:sp>
        <p:nvSpPr>
          <p:cNvPr id="996" name="Google Shape;996;p72"/>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97" name="Google Shape;997;p72"/>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998" name="Google Shape;998;p72"/>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Wiederherstellung des vereinbarten Servicebetriebs nach dem Auftreten eines Incidents und Beantwortung von Service-Requests der Anwender</a:t>
            </a:r>
            <a:endParaRPr sz="1800" dirty="0">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7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ISRM: Wichtige Begriffe</a:t>
            </a:r>
            <a:endParaRPr/>
          </a:p>
        </p:txBody>
      </p:sp>
      <p:sp>
        <p:nvSpPr>
          <p:cNvPr id="1005" name="Google Shape;1005;p7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73</a:t>
            </a:fld>
            <a:endParaRPr/>
          </a:p>
        </p:txBody>
      </p:sp>
      <p:graphicFrame>
        <p:nvGraphicFramePr>
          <p:cNvPr id="1006" name="Google Shape;1006;p73"/>
          <p:cNvGraphicFramePr/>
          <p:nvPr>
            <p:extLst>
              <p:ext uri="{D42A27DB-BD31-4B8C-83A1-F6EECF244321}">
                <p14:modId xmlns:p14="http://schemas.microsoft.com/office/powerpoint/2010/main" val="239550779"/>
              </p:ext>
            </p:extLst>
          </p:nvPr>
        </p:nvGraphicFramePr>
        <p:xfrm>
          <a:off x="512064" y="1891671"/>
          <a:ext cx="10948416" cy="1341120"/>
        </p:xfrm>
        <a:graphic>
          <a:graphicData uri="http://schemas.openxmlformats.org/drawingml/2006/table">
            <a:tbl>
              <a:tblPr firstRow="1" firstCol="1" bandRow="1">
                <a:noFill/>
                <a:tableStyleId>{FEED5B31-8EE9-4602-9EFF-AED3B21F7FA9}</a:tableStyleId>
              </a:tblPr>
              <a:tblGrid>
                <a:gridCol w="10948416">
                  <a:extLst>
                    <a:ext uri="{9D8B030D-6E8A-4147-A177-3AD203B41FA5}">
                      <a16:colId xmlns:a16="http://schemas.microsoft.com/office/drawing/2014/main" val="20000"/>
                    </a:ext>
                  </a:extLst>
                </a:gridCol>
              </a:tblGrid>
              <a:tr h="16652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673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Incident:</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Ungeplante Unterbrechung des Betriebs eines Services oder einer Service-Komponente oder Verschlechterung der Service-Qualität gegenüber dem erwarteten oder vereinbarten Service-Level oder Operational-Level gemäß Service Level Agreements (SLAs), Operational Level Agreements (OLAs) und Underpinning Agreements (UAs) mit Zulieferern</a:t>
                      </a:r>
                      <a:endParaRPr sz="180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007" name="Google Shape;1007;p73"/>
          <p:cNvGraphicFramePr/>
          <p:nvPr>
            <p:extLst>
              <p:ext uri="{D42A27DB-BD31-4B8C-83A1-F6EECF244321}">
                <p14:modId xmlns:p14="http://schemas.microsoft.com/office/powerpoint/2010/main" val="1295686568"/>
              </p:ext>
            </p:extLst>
          </p:nvPr>
        </p:nvGraphicFramePr>
        <p:xfrm>
          <a:off x="512064" y="3918554"/>
          <a:ext cx="10948416" cy="1341120"/>
        </p:xfrm>
        <a:graphic>
          <a:graphicData uri="http://schemas.openxmlformats.org/drawingml/2006/table">
            <a:tbl>
              <a:tblPr firstRow="1" firstCol="1" bandRow="1">
                <a:noFill/>
                <a:tableStyleId>{FEED5B31-8EE9-4602-9EFF-AED3B21F7FA9}</a:tableStyleId>
              </a:tblPr>
              <a:tblGrid>
                <a:gridCol w="10948416">
                  <a:extLst>
                    <a:ext uri="{9D8B030D-6E8A-4147-A177-3AD203B41FA5}">
                      <a16:colId xmlns:a16="http://schemas.microsoft.com/office/drawing/2014/main" val="20000"/>
                    </a:ext>
                  </a:extLst>
                </a:gridCol>
              </a:tblGrid>
              <a:tr h="195275">
                <a:tc>
                  <a:txBody>
                    <a:bodyPr/>
                    <a:lstStyle/>
                    <a:p>
                      <a:pPr marL="0" marR="0" lvl="0" indent="0" algn="l" rtl="0">
                        <a:spcBef>
                          <a:spcPts val="0"/>
                        </a:spcBef>
                        <a:spcAft>
                          <a:spcPts val="0"/>
                        </a:spcAft>
                        <a:buNone/>
                      </a:pPr>
                      <a:r>
                        <a:rPr lang="en-US" sz="1400" dirty="0"/>
                        <a:t>Definition nach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41150">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Service-Request:</a:t>
                      </a:r>
                      <a:endParaRPr dirty="0"/>
                    </a:p>
                    <a:p>
                      <a:pPr marL="457200" marR="0" lvl="1" indent="0" algn="l" rtl="0">
                        <a:spcBef>
                          <a:spcPts val="0"/>
                        </a:spcBef>
                        <a:spcAft>
                          <a:spcPts val="0"/>
                        </a:spcAft>
                        <a:buNone/>
                      </a:pPr>
                      <a:r>
                        <a:rPr lang="en-US" sz="1800" b="0" u="none" strike="noStrike" cap="none" dirty="0">
                          <a:solidFill>
                            <a:schemeClr val="dk1"/>
                          </a:solidFill>
                          <a:latin typeface="Calibri"/>
                          <a:ea typeface="Calibri"/>
                          <a:cs typeface="Calibri"/>
                          <a:sym typeface="Calibri"/>
                        </a:rPr>
                        <a:t>Anwenderanfrage für Informationen, Beratung, Zugang zu einem Service oder einen Change</a:t>
                      </a:r>
                    </a:p>
                    <a:p>
                      <a:pPr marL="457200" marR="0" lvl="1" indent="0" algn="l" rtl="0">
                        <a:spcBef>
                          <a:spcPts val="0"/>
                        </a:spcBef>
                        <a:spcAft>
                          <a:spcPts val="0"/>
                        </a:spcAft>
                        <a:buNone/>
                      </a:pPr>
                      <a:endParaRPr sz="1800" b="0" i="1"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Hinweis: Service-Requests werden häufig mit denselben Verfahren und Werkzeugen bearbeitet wie Incidents.</a:t>
                      </a: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7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ISRM: Anforderungen nach FitSM-1</a:t>
            </a:r>
            <a:endParaRPr/>
          </a:p>
        </p:txBody>
      </p:sp>
      <p:graphicFrame>
        <p:nvGraphicFramePr>
          <p:cNvPr id="1014" name="Google Shape;1014;p74"/>
          <p:cNvGraphicFramePr/>
          <p:nvPr/>
        </p:nvGraphicFramePr>
        <p:xfrm>
          <a:off x="1981200" y="1697038"/>
          <a:ext cx="8229600" cy="3584702"/>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dirty="0">
                          <a:solidFill>
                            <a:srgbClr val="FFFFFF"/>
                          </a:solidFill>
                          <a:latin typeface="Calibri"/>
                          <a:ea typeface="Calibri"/>
                          <a:cs typeface="Calibri"/>
                          <a:sym typeface="Calibri"/>
                        </a:rPr>
                        <a:t>PR9 Incident &amp; Service-Request Management</a:t>
                      </a:r>
                      <a:endParaRPr sz="1600" dirty="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PR9.1 Alle Incidents und Service-Requests müssen auf konsistente Weise registriert, klassifiziert und priorisiert werden, wobei Service-Ziele aus SLAs zu berücksichtigen sind.</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PR9.2 Incidents werden gelöst und Service-Requests erfüllt, wobei Informationen aus SLAs und über bekannte Fehler berücksichtigt werden.</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PR9.3 Die funktionale und hierarchische Eskalation von Incidents und Service-Requests erfolgt auf konsistente Art und Weise.</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PR9.4 Kunden und Anwender werden über den Fortschritt von Incidents und Service-Requests auf dem Laufenden gehalten, soweit erforderlich.</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PR9.5 Der Abschluss von Incidents und Service-Requests erfolgt auf konsistente Art und Weise.</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PR9.6 Major Incidents werden basierend auf definierten Kriterien identifiziert und konsistent behandelt.</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015" name="Google Shape;1015;p7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7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ISRM: Schlüsselkonzepte - Exemplarischer Workflow</a:t>
            </a:r>
            <a:endParaRPr/>
          </a:p>
        </p:txBody>
      </p:sp>
      <p:grpSp>
        <p:nvGrpSpPr>
          <p:cNvPr id="1022" name="Google Shape;1022;p75"/>
          <p:cNvGrpSpPr/>
          <p:nvPr/>
        </p:nvGrpSpPr>
        <p:grpSpPr>
          <a:xfrm>
            <a:off x="3960390" y="2576683"/>
            <a:ext cx="2650757" cy="576000"/>
            <a:chOff x="0" y="0"/>
            <a:chExt cx="2193" cy="384"/>
          </a:xfrm>
        </p:grpSpPr>
        <p:sp>
          <p:nvSpPr>
            <p:cNvPr id="1023" name="Google Shape;1023;p75"/>
            <p:cNvSpPr/>
            <p:nvPr/>
          </p:nvSpPr>
          <p:spPr>
            <a:xfrm>
              <a:off x="0" y="0"/>
              <a:ext cx="2193" cy="384"/>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Klassifizieren</a:t>
              </a:r>
              <a:endParaRPr sz="1600" dirty="0">
                <a:solidFill>
                  <a:schemeClr val="lt1"/>
                </a:solidFill>
                <a:latin typeface="Calibri"/>
                <a:ea typeface="Calibri"/>
                <a:cs typeface="Calibri"/>
                <a:sym typeface="Calibri"/>
              </a:endParaRPr>
            </a:p>
          </p:txBody>
        </p:sp>
        <p:sp>
          <p:nvSpPr>
            <p:cNvPr id="1024" name="Google Shape;1024;p75"/>
            <p:cNvSpPr/>
            <p:nvPr/>
          </p:nvSpPr>
          <p:spPr>
            <a:xfrm>
              <a:off x="815" y="123"/>
              <a:ext cx="603" cy="164"/>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endParaRPr sz="1600" dirty="0"/>
            </a:p>
          </p:txBody>
        </p:sp>
      </p:grpSp>
      <p:cxnSp>
        <p:nvCxnSpPr>
          <p:cNvPr id="1025" name="Google Shape;1025;p75"/>
          <p:cNvCxnSpPr/>
          <p:nvPr/>
        </p:nvCxnSpPr>
        <p:spPr>
          <a:xfrm>
            <a:off x="5290599" y="3775980"/>
            <a:ext cx="0" cy="412500"/>
          </a:xfrm>
          <a:prstGeom prst="straightConnector1">
            <a:avLst/>
          </a:prstGeom>
          <a:noFill/>
          <a:ln w="25400" cap="flat" cmpd="sng">
            <a:solidFill>
              <a:schemeClr val="dk1"/>
            </a:solidFill>
            <a:prstDash val="solid"/>
            <a:round/>
            <a:headEnd type="none" w="med" len="med"/>
            <a:tailEnd type="triangle" w="med" len="med"/>
          </a:ln>
        </p:spPr>
      </p:cxnSp>
      <p:sp>
        <p:nvSpPr>
          <p:cNvPr id="1027" name="Google Shape;1027;p75"/>
          <p:cNvSpPr/>
          <p:nvPr/>
        </p:nvSpPr>
        <p:spPr>
          <a:xfrm>
            <a:off x="3960994" y="1769104"/>
            <a:ext cx="2649549"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Registrieren</a:t>
            </a:r>
            <a:endParaRPr sz="1600" dirty="0">
              <a:solidFill>
                <a:schemeClr val="lt1"/>
              </a:solidFill>
              <a:latin typeface="Calibri"/>
              <a:ea typeface="Calibri"/>
              <a:cs typeface="Calibri"/>
              <a:sym typeface="Calibri"/>
            </a:endParaRPr>
          </a:p>
        </p:txBody>
      </p:sp>
      <p:sp>
        <p:nvSpPr>
          <p:cNvPr id="1030" name="Google Shape;1030;p75"/>
          <p:cNvSpPr/>
          <p:nvPr/>
        </p:nvSpPr>
        <p:spPr>
          <a:xfrm>
            <a:off x="3960390" y="4188864"/>
            <a:ext cx="2650757"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Analysieren/Bewerten</a:t>
            </a:r>
            <a:endParaRPr lang="en-US" sz="1600" dirty="0"/>
          </a:p>
        </p:txBody>
      </p:sp>
      <p:cxnSp>
        <p:nvCxnSpPr>
          <p:cNvPr id="1032" name="Google Shape;1032;p75"/>
          <p:cNvCxnSpPr>
            <a:cxnSpLocks/>
            <a:stCxn id="1027" idx="2"/>
          </p:cNvCxnSpPr>
          <p:nvPr/>
        </p:nvCxnSpPr>
        <p:spPr>
          <a:xfrm>
            <a:off x="5285769" y="2345104"/>
            <a:ext cx="4842" cy="222534"/>
          </a:xfrm>
          <a:prstGeom prst="straightConnector1">
            <a:avLst/>
          </a:prstGeom>
          <a:noFill/>
          <a:ln w="25400" cap="flat" cmpd="sng">
            <a:solidFill>
              <a:schemeClr val="dk1"/>
            </a:solidFill>
            <a:prstDash val="solid"/>
            <a:round/>
            <a:headEnd type="none" w="med" len="med"/>
            <a:tailEnd type="triangle" w="med" len="med"/>
          </a:ln>
        </p:spPr>
      </p:cxnSp>
      <p:sp>
        <p:nvSpPr>
          <p:cNvPr id="1034" name="Google Shape;1034;p75"/>
          <p:cNvSpPr/>
          <p:nvPr/>
        </p:nvSpPr>
        <p:spPr>
          <a:xfrm>
            <a:off x="3960994" y="3391116"/>
            <a:ext cx="2649549"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Priorisieren</a:t>
            </a:r>
            <a:endParaRPr lang="en-US" sz="1600" dirty="0"/>
          </a:p>
        </p:txBody>
      </p:sp>
      <p:sp>
        <p:nvSpPr>
          <p:cNvPr id="1037" name="Google Shape;1037;p75"/>
          <p:cNvSpPr/>
          <p:nvPr/>
        </p:nvSpPr>
        <p:spPr>
          <a:xfrm>
            <a:off x="3960390" y="5160478"/>
            <a:ext cx="2650757"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Lösen / Erfüllen</a:t>
            </a:r>
            <a:endParaRPr lang="en-US" sz="1600" dirty="0"/>
          </a:p>
        </p:txBody>
      </p:sp>
      <p:sp>
        <p:nvSpPr>
          <p:cNvPr id="1040" name="Google Shape;1040;p75"/>
          <p:cNvSpPr/>
          <p:nvPr/>
        </p:nvSpPr>
        <p:spPr>
          <a:xfrm>
            <a:off x="3960994" y="6121120"/>
            <a:ext cx="2649549"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Abschließen</a:t>
            </a:r>
            <a:endParaRPr sz="1600" dirty="0">
              <a:solidFill>
                <a:schemeClr val="lt1"/>
              </a:solidFill>
              <a:latin typeface="Calibri"/>
              <a:ea typeface="Calibri"/>
              <a:cs typeface="Calibri"/>
              <a:sym typeface="Calibri"/>
            </a:endParaRPr>
          </a:p>
        </p:txBody>
      </p:sp>
      <p:cxnSp>
        <p:nvCxnSpPr>
          <p:cNvPr id="1042" name="Google Shape;1042;p75"/>
          <p:cNvCxnSpPr>
            <a:cxnSpLocks/>
            <a:stCxn id="1037" idx="2"/>
          </p:cNvCxnSpPr>
          <p:nvPr/>
        </p:nvCxnSpPr>
        <p:spPr>
          <a:xfrm>
            <a:off x="5285769" y="5736478"/>
            <a:ext cx="4845" cy="382495"/>
          </a:xfrm>
          <a:prstGeom prst="straightConnector1">
            <a:avLst/>
          </a:prstGeom>
          <a:noFill/>
          <a:ln w="25400" cap="flat" cmpd="sng">
            <a:solidFill>
              <a:schemeClr val="dk1"/>
            </a:solidFill>
            <a:prstDash val="solid"/>
            <a:round/>
            <a:headEnd type="none" w="med" len="med"/>
            <a:tailEnd type="triangle" w="med" len="med"/>
          </a:ln>
        </p:spPr>
      </p:cxnSp>
      <p:cxnSp>
        <p:nvCxnSpPr>
          <p:cNvPr id="1043" name="Google Shape;1043;p75"/>
          <p:cNvCxnSpPr/>
          <p:nvPr/>
        </p:nvCxnSpPr>
        <p:spPr>
          <a:xfrm rot="10800000" flipH="1">
            <a:off x="3473871" y="1991820"/>
            <a:ext cx="483000" cy="9300"/>
          </a:xfrm>
          <a:prstGeom prst="straightConnector1">
            <a:avLst/>
          </a:prstGeom>
          <a:noFill/>
          <a:ln w="25400" cap="flat" cmpd="sng">
            <a:solidFill>
              <a:schemeClr val="dk1"/>
            </a:solidFill>
            <a:prstDash val="solid"/>
            <a:round/>
            <a:headEnd type="none" w="med" len="med"/>
            <a:tailEnd type="triangle" w="med" len="med"/>
          </a:ln>
        </p:spPr>
      </p:cxnSp>
      <p:sp>
        <p:nvSpPr>
          <p:cNvPr id="1044" name="Google Shape;1044;p75"/>
          <p:cNvSpPr/>
          <p:nvPr/>
        </p:nvSpPr>
        <p:spPr>
          <a:xfrm>
            <a:off x="7800162" y="3892449"/>
            <a:ext cx="2026134" cy="1031454"/>
          </a:xfrm>
          <a:custGeom>
            <a:avLst/>
            <a:gdLst/>
            <a:ahLst/>
            <a:cxnLst/>
            <a:rect l="l" t="t" r="r" b="b"/>
            <a:pathLst>
              <a:path w="21600" h="21600" extrusionOk="0">
                <a:moveTo>
                  <a:pt x="10800" y="0"/>
                </a:moveTo>
                <a:lnTo>
                  <a:pt x="0" y="10800"/>
                </a:lnTo>
                <a:lnTo>
                  <a:pt x="10800" y="21600"/>
                </a:lnTo>
                <a:lnTo>
                  <a:pt x="21600" y="10800"/>
                </a:lnTo>
                <a:close/>
                <a:moveTo>
                  <a:pt x="10800" y="0"/>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1045" name="Google Shape;1045;p75"/>
          <p:cNvSpPr/>
          <p:nvPr/>
        </p:nvSpPr>
        <p:spPr>
          <a:xfrm>
            <a:off x="8223662" y="4197742"/>
            <a:ext cx="1222614" cy="43088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dirty="0">
                <a:solidFill>
                  <a:schemeClr val="dk1"/>
                </a:solidFill>
                <a:latin typeface="Calibri"/>
                <a:ea typeface="Calibri"/>
                <a:cs typeface="Calibri"/>
                <a:sym typeface="Calibri"/>
              </a:rPr>
              <a:t>Eskalation</a:t>
            </a:r>
            <a:endParaRPr dirty="0"/>
          </a:p>
          <a:p>
            <a:pPr marL="0" marR="0" lvl="0" indent="0" algn="ctr" rtl="0">
              <a:spcBef>
                <a:spcPts val="0"/>
              </a:spcBef>
              <a:spcAft>
                <a:spcPts val="0"/>
              </a:spcAft>
              <a:buNone/>
            </a:pPr>
            <a:r>
              <a:rPr lang="en-US" dirty="0">
                <a:solidFill>
                  <a:schemeClr val="dk1"/>
                </a:solidFill>
                <a:latin typeface="Calibri"/>
                <a:ea typeface="Calibri"/>
                <a:cs typeface="Calibri"/>
                <a:sym typeface="Calibri"/>
              </a:rPr>
              <a:t>erforderlich?</a:t>
            </a:r>
            <a:endParaRPr dirty="0"/>
          </a:p>
        </p:txBody>
      </p:sp>
      <p:sp>
        <p:nvSpPr>
          <p:cNvPr id="1046" name="Google Shape;1046;p75"/>
          <p:cNvSpPr/>
          <p:nvPr/>
        </p:nvSpPr>
        <p:spPr>
          <a:xfrm>
            <a:off x="8343440" y="5011816"/>
            <a:ext cx="1363055" cy="24840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Nein</a:t>
            </a:r>
            <a:endParaRPr sz="1600"/>
          </a:p>
        </p:txBody>
      </p:sp>
      <p:sp>
        <p:nvSpPr>
          <p:cNvPr id="1047" name="Google Shape;1047;p75"/>
          <p:cNvSpPr/>
          <p:nvPr/>
        </p:nvSpPr>
        <p:spPr>
          <a:xfrm>
            <a:off x="8867168" y="3547803"/>
            <a:ext cx="1135070" cy="24622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Ja</a:t>
            </a:r>
            <a:endParaRPr sz="1600"/>
          </a:p>
        </p:txBody>
      </p:sp>
      <p:sp>
        <p:nvSpPr>
          <p:cNvPr id="1048" name="Google Shape;1048;p75"/>
          <p:cNvSpPr/>
          <p:nvPr/>
        </p:nvSpPr>
        <p:spPr>
          <a:xfrm>
            <a:off x="3720155" y="6313520"/>
            <a:ext cx="65" cy="246221"/>
          </a:xfrm>
          <a:prstGeom prst="rect">
            <a:avLst/>
          </a:prstGeom>
          <a:noFill/>
          <a:ln>
            <a:noFill/>
          </a:ln>
        </p:spPr>
        <p:txBody>
          <a:bodyPr spcFirstLastPara="1" wrap="square" lIns="0" tIns="0" rIns="0" bIns="0" anchor="b" anchorCtr="0">
            <a:sp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cxnSp>
        <p:nvCxnSpPr>
          <p:cNvPr id="1049" name="Google Shape;1049;p75"/>
          <p:cNvCxnSpPr>
            <a:endCxn id="1050" idx="2"/>
          </p:cNvCxnSpPr>
          <p:nvPr/>
        </p:nvCxnSpPr>
        <p:spPr>
          <a:xfrm rot="5400000" flipH="1" flipV="1">
            <a:off x="8637107" y="3716492"/>
            <a:ext cx="351630" cy="600"/>
          </a:xfrm>
          <a:prstGeom prst="bentConnector3">
            <a:avLst>
              <a:gd name="adj1" fmla="val 50000"/>
            </a:avLst>
          </a:prstGeom>
          <a:noFill/>
          <a:ln w="25400" cap="flat" cmpd="sng">
            <a:solidFill>
              <a:schemeClr val="dk1"/>
            </a:solidFill>
            <a:prstDash val="solid"/>
            <a:round/>
            <a:headEnd type="none" w="sm" len="sm"/>
            <a:tailEnd type="triangle" w="med" len="med"/>
          </a:ln>
        </p:spPr>
      </p:cxnSp>
      <p:cxnSp>
        <p:nvCxnSpPr>
          <p:cNvPr id="1051" name="Google Shape;1051;p75"/>
          <p:cNvCxnSpPr>
            <a:endCxn id="1037" idx="3"/>
          </p:cNvCxnSpPr>
          <p:nvPr/>
        </p:nvCxnSpPr>
        <p:spPr>
          <a:xfrm rot="10800000" flipV="1">
            <a:off x="6611148" y="4935186"/>
            <a:ext cx="2202007" cy="513291"/>
          </a:xfrm>
          <a:prstGeom prst="bentConnector3">
            <a:avLst>
              <a:gd name="adj1" fmla="val 50000"/>
            </a:avLst>
          </a:prstGeom>
          <a:noFill/>
          <a:ln w="25400" cap="flat" cmpd="sng">
            <a:solidFill>
              <a:schemeClr val="dk1"/>
            </a:solidFill>
            <a:prstDash val="solid"/>
            <a:round/>
            <a:headEnd type="none" w="sm" len="sm"/>
            <a:tailEnd type="triangle" w="med" len="med"/>
          </a:ln>
        </p:spPr>
      </p:cxnSp>
      <p:sp>
        <p:nvSpPr>
          <p:cNvPr id="1050" name="Google Shape;1050;p75"/>
          <p:cNvSpPr/>
          <p:nvPr/>
        </p:nvSpPr>
        <p:spPr>
          <a:xfrm>
            <a:off x="7487843" y="2964977"/>
            <a:ext cx="2650757"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Eskalation</a:t>
            </a:r>
            <a:endParaRPr lang="en-US" sz="1600" dirty="0"/>
          </a:p>
        </p:txBody>
      </p:sp>
      <p:cxnSp>
        <p:nvCxnSpPr>
          <p:cNvPr id="1054" name="Google Shape;1054;p75"/>
          <p:cNvCxnSpPr>
            <a:stCxn id="1050" idx="0"/>
          </p:cNvCxnSpPr>
          <p:nvPr/>
        </p:nvCxnSpPr>
        <p:spPr>
          <a:xfrm rot="16200000" flipH="1" flipV="1">
            <a:off x="7067673" y="2515725"/>
            <a:ext cx="1296298" cy="2194801"/>
          </a:xfrm>
          <a:prstGeom prst="bentConnector4">
            <a:avLst>
              <a:gd name="adj1" fmla="val -17635"/>
              <a:gd name="adj2" fmla="val 80194"/>
            </a:avLst>
          </a:prstGeom>
          <a:noFill/>
          <a:ln w="25400" cap="flat" cmpd="sng">
            <a:solidFill>
              <a:schemeClr val="dk1"/>
            </a:solidFill>
            <a:prstDash val="solid"/>
            <a:round/>
            <a:headEnd type="none" w="sm" len="sm"/>
            <a:tailEnd type="triangle" w="med" len="med"/>
          </a:ln>
        </p:spPr>
      </p:cxnSp>
      <p:sp>
        <p:nvSpPr>
          <p:cNvPr id="1055" name="Google Shape;1055;p7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75</a:t>
            </a:fld>
            <a:endParaRPr/>
          </a:p>
        </p:txBody>
      </p:sp>
      <p:cxnSp>
        <p:nvCxnSpPr>
          <p:cNvPr id="1056" name="Google Shape;1056;p75"/>
          <p:cNvCxnSpPr>
            <a:cxnSpLocks/>
            <a:stCxn id="1023" idx="2"/>
          </p:cNvCxnSpPr>
          <p:nvPr/>
        </p:nvCxnSpPr>
        <p:spPr>
          <a:xfrm>
            <a:off x="5285769" y="3152683"/>
            <a:ext cx="4830" cy="250830"/>
          </a:xfrm>
          <a:prstGeom prst="straightConnector1">
            <a:avLst/>
          </a:prstGeom>
          <a:noFill/>
          <a:ln w="25400" cap="flat" cmpd="sng">
            <a:solidFill>
              <a:schemeClr val="dk1"/>
            </a:solidFill>
            <a:prstDash val="solid"/>
            <a:round/>
            <a:headEnd type="none" w="med" len="med"/>
            <a:tailEnd type="triangle" w="med" len="med"/>
          </a:ln>
        </p:spPr>
      </p:cxnSp>
      <p:sp>
        <p:nvSpPr>
          <p:cNvPr id="1057" name="Google Shape;1057;p75"/>
          <p:cNvSpPr/>
          <p:nvPr/>
        </p:nvSpPr>
        <p:spPr>
          <a:xfrm>
            <a:off x="1912475" y="1651375"/>
            <a:ext cx="1683000" cy="1272600"/>
          </a:xfrm>
          <a:prstGeom prst="foldedCorner">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Incident-Benachrichtigung / </a:t>
            </a:r>
            <a:br>
              <a:rPr lang="en-US" sz="1600">
                <a:solidFill>
                  <a:schemeClr val="lt1"/>
                </a:solidFill>
                <a:latin typeface="Calibri"/>
                <a:ea typeface="Calibri"/>
                <a:cs typeface="Calibri"/>
                <a:sym typeface="Calibri"/>
              </a:rPr>
            </a:br>
            <a:r>
              <a:rPr lang="en-US" sz="1600">
                <a:solidFill>
                  <a:schemeClr val="lt1"/>
                </a:solidFill>
                <a:latin typeface="Calibri"/>
                <a:ea typeface="Calibri"/>
                <a:cs typeface="Calibri"/>
                <a:sym typeface="Calibri"/>
              </a:rPr>
              <a:t>Service-Request</a:t>
            </a:r>
            <a:endParaRPr sz="1600"/>
          </a:p>
        </p:txBody>
      </p:sp>
      <p:cxnSp>
        <p:nvCxnSpPr>
          <p:cNvPr id="1058" name="Google Shape;1058;p75"/>
          <p:cNvCxnSpPr/>
          <p:nvPr/>
        </p:nvCxnSpPr>
        <p:spPr>
          <a:xfrm>
            <a:off x="6610545" y="4413186"/>
            <a:ext cx="1182300" cy="0"/>
          </a:xfrm>
          <a:prstGeom prst="straightConnector1">
            <a:avLst/>
          </a:prstGeom>
          <a:noFill/>
          <a:ln w="25400" cap="flat" cmpd="sng">
            <a:solidFill>
              <a:schemeClr val="dk1"/>
            </a:solidFill>
            <a:prstDash val="solid"/>
            <a:round/>
            <a:headEnd type="none" w="med" len="med"/>
            <a:tailEnd type="triangle" w="med" len="med"/>
          </a:ln>
        </p:spPr>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7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ISRM: Schlüsselkonzepte - Service-Request oder Incident?</a:t>
            </a:r>
            <a:endParaRPr/>
          </a:p>
        </p:txBody>
      </p:sp>
      <p:sp>
        <p:nvSpPr>
          <p:cNvPr id="1065" name="Google Shape;1065;p7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76</a:t>
            </a:fld>
            <a:endParaRPr/>
          </a:p>
        </p:txBody>
      </p:sp>
      <p:grpSp>
        <p:nvGrpSpPr>
          <p:cNvPr id="1066" name="Google Shape;1066;p76"/>
          <p:cNvGrpSpPr/>
          <p:nvPr/>
        </p:nvGrpSpPr>
        <p:grpSpPr>
          <a:xfrm>
            <a:off x="2934894" y="1682973"/>
            <a:ext cx="2312789" cy="1375172"/>
            <a:chOff x="0" y="0"/>
            <a:chExt cx="2072" cy="1528"/>
          </a:xfrm>
        </p:grpSpPr>
        <p:sp>
          <p:nvSpPr>
            <p:cNvPr id="1067" name="Google Shape;1067;p76"/>
            <p:cNvSpPr/>
            <p:nvPr/>
          </p:nvSpPr>
          <p:spPr>
            <a:xfrm>
              <a:off x="1" y="0"/>
              <a:ext cx="2066" cy="1528"/>
            </a:xfrm>
            <a:custGeom>
              <a:avLst/>
              <a:gdLst/>
              <a:ahLst/>
              <a:cxnLst/>
              <a:rect l="l" t="t" r="r" b="b"/>
              <a:pathLst>
                <a:path w="21600" h="21600" extrusionOk="0">
                  <a:moveTo>
                    <a:pt x="15" y="0"/>
                  </a:moveTo>
                  <a:lnTo>
                    <a:pt x="15" y="9037"/>
                  </a:lnTo>
                  <a:lnTo>
                    <a:pt x="15" y="12910"/>
                  </a:lnTo>
                  <a:lnTo>
                    <a:pt x="15" y="15492"/>
                  </a:lnTo>
                  <a:lnTo>
                    <a:pt x="3612" y="15492"/>
                  </a:lnTo>
                  <a:lnTo>
                    <a:pt x="0" y="21600"/>
                  </a:lnTo>
                  <a:lnTo>
                    <a:pt x="9009" y="15492"/>
                  </a:lnTo>
                  <a:lnTo>
                    <a:pt x="21600" y="15492"/>
                  </a:lnTo>
                  <a:lnTo>
                    <a:pt x="21600" y="12910"/>
                  </a:lnTo>
                  <a:lnTo>
                    <a:pt x="21600" y="9037"/>
                  </a:lnTo>
                  <a:lnTo>
                    <a:pt x="21600" y="0"/>
                  </a:lnTo>
                  <a:lnTo>
                    <a:pt x="9009" y="0"/>
                  </a:lnTo>
                  <a:lnTo>
                    <a:pt x="3612" y="0"/>
                  </a:lnTo>
                  <a:close/>
                  <a:moveTo>
                    <a:pt x="15" y="0"/>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068" name="Google Shape;1068;p76"/>
            <p:cNvSpPr/>
            <p:nvPr/>
          </p:nvSpPr>
          <p:spPr>
            <a:xfrm>
              <a:off x="0" y="83"/>
              <a:ext cx="2072" cy="92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Die Kapazität der Festplatte in meinem Notebook ist unzureichend!</a:t>
              </a:r>
              <a:endParaRPr sz="1200"/>
            </a:p>
          </p:txBody>
        </p:sp>
      </p:grpSp>
      <p:sp>
        <p:nvSpPr>
          <p:cNvPr id="1069" name="Google Shape;1069;p76"/>
          <p:cNvSpPr/>
          <p:nvPr/>
        </p:nvSpPr>
        <p:spPr>
          <a:xfrm>
            <a:off x="3280919" y="4724648"/>
            <a:ext cx="2649885" cy="858366"/>
          </a:xfrm>
          <a:custGeom>
            <a:avLst/>
            <a:gdLst/>
            <a:ahLst/>
            <a:cxnLst/>
            <a:rect l="l" t="t" r="r" b="b"/>
            <a:pathLst>
              <a:path w="21600" h="21600" extrusionOk="0">
                <a:moveTo>
                  <a:pt x="4582" y="3513"/>
                </a:moveTo>
                <a:lnTo>
                  <a:pt x="4582" y="6528"/>
                </a:lnTo>
                <a:lnTo>
                  <a:pt x="0" y="0"/>
                </a:lnTo>
                <a:lnTo>
                  <a:pt x="4582" y="11050"/>
                </a:lnTo>
                <a:lnTo>
                  <a:pt x="4582" y="21600"/>
                </a:lnTo>
                <a:lnTo>
                  <a:pt x="7418" y="21600"/>
                </a:lnTo>
                <a:lnTo>
                  <a:pt x="11673" y="21600"/>
                </a:lnTo>
                <a:lnTo>
                  <a:pt x="21600" y="21600"/>
                </a:lnTo>
                <a:lnTo>
                  <a:pt x="21600" y="11050"/>
                </a:lnTo>
                <a:lnTo>
                  <a:pt x="21600" y="6528"/>
                </a:lnTo>
                <a:lnTo>
                  <a:pt x="21600" y="3513"/>
                </a:lnTo>
                <a:lnTo>
                  <a:pt x="11673" y="3513"/>
                </a:lnTo>
                <a:lnTo>
                  <a:pt x="7418" y="3513"/>
                </a:lnTo>
                <a:close/>
                <a:moveTo>
                  <a:pt x="4582" y="3513"/>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070" name="Google Shape;1070;p76"/>
          <p:cNvSpPr/>
          <p:nvPr/>
        </p:nvSpPr>
        <p:spPr>
          <a:xfrm>
            <a:off x="3847073" y="4965750"/>
            <a:ext cx="2081494" cy="51792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Ich habe mein</a:t>
            </a: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 mein Wiki-Passwort vergessen!</a:t>
            </a:r>
            <a:endParaRPr sz="1200"/>
          </a:p>
        </p:txBody>
      </p:sp>
      <p:sp>
        <p:nvSpPr>
          <p:cNvPr id="1071" name="Google Shape;1071;p76"/>
          <p:cNvSpPr/>
          <p:nvPr/>
        </p:nvSpPr>
        <p:spPr>
          <a:xfrm>
            <a:off x="3217292" y="2882903"/>
            <a:ext cx="2715740" cy="776883"/>
          </a:xfrm>
          <a:custGeom>
            <a:avLst/>
            <a:gdLst/>
            <a:ahLst/>
            <a:cxnLst/>
            <a:rect l="l" t="t" r="r" b="b"/>
            <a:pathLst>
              <a:path w="21600" h="21600" extrusionOk="0">
                <a:moveTo>
                  <a:pt x="4429" y="0"/>
                </a:moveTo>
                <a:lnTo>
                  <a:pt x="4429" y="3600"/>
                </a:lnTo>
                <a:lnTo>
                  <a:pt x="0" y="10158"/>
                </a:lnTo>
                <a:lnTo>
                  <a:pt x="4429" y="9000"/>
                </a:lnTo>
                <a:lnTo>
                  <a:pt x="4429" y="21600"/>
                </a:lnTo>
                <a:lnTo>
                  <a:pt x="7291" y="21600"/>
                </a:lnTo>
                <a:lnTo>
                  <a:pt x="11583" y="21600"/>
                </a:lnTo>
                <a:lnTo>
                  <a:pt x="21600" y="21600"/>
                </a:lnTo>
                <a:lnTo>
                  <a:pt x="21600" y="9000"/>
                </a:lnTo>
                <a:lnTo>
                  <a:pt x="21600" y="3600"/>
                </a:lnTo>
                <a:lnTo>
                  <a:pt x="21600" y="0"/>
                </a:lnTo>
                <a:lnTo>
                  <a:pt x="11583" y="0"/>
                </a:lnTo>
                <a:lnTo>
                  <a:pt x="7291" y="0"/>
                </a:lnTo>
                <a:close/>
                <a:moveTo>
                  <a:pt x="4429" y="0"/>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072" name="Google Shape;1072;p76"/>
          <p:cNvSpPr/>
          <p:nvPr/>
        </p:nvSpPr>
        <p:spPr>
          <a:xfrm>
            <a:off x="3774510" y="2950657"/>
            <a:ext cx="2161872" cy="64601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Die Ressource, auf die ich zuzugreifen versuche, antwortet nicht!</a:t>
            </a:r>
            <a:endParaRPr sz="1200"/>
          </a:p>
        </p:txBody>
      </p:sp>
      <p:sp>
        <p:nvSpPr>
          <p:cNvPr id="1073" name="Google Shape;1073;p76"/>
          <p:cNvSpPr/>
          <p:nvPr/>
        </p:nvSpPr>
        <p:spPr>
          <a:xfrm>
            <a:off x="3328914" y="3903116"/>
            <a:ext cx="2604120" cy="718840"/>
          </a:xfrm>
          <a:custGeom>
            <a:avLst/>
            <a:gdLst/>
            <a:ahLst/>
            <a:cxnLst/>
            <a:rect l="l" t="t" r="r" b="b"/>
            <a:pathLst>
              <a:path w="21600" h="21600" extrusionOk="0">
                <a:moveTo>
                  <a:pt x="4883" y="0"/>
                </a:moveTo>
                <a:lnTo>
                  <a:pt x="4883" y="3600"/>
                </a:lnTo>
                <a:lnTo>
                  <a:pt x="0" y="2479"/>
                </a:lnTo>
                <a:lnTo>
                  <a:pt x="4883" y="9000"/>
                </a:lnTo>
                <a:lnTo>
                  <a:pt x="4883" y="21600"/>
                </a:lnTo>
                <a:lnTo>
                  <a:pt x="7670" y="21600"/>
                </a:lnTo>
                <a:lnTo>
                  <a:pt x="11849" y="21600"/>
                </a:lnTo>
                <a:lnTo>
                  <a:pt x="21600" y="21600"/>
                </a:lnTo>
                <a:lnTo>
                  <a:pt x="21600" y="9000"/>
                </a:lnTo>
                <a:lnTo>
                  <a:pt x="21600" y="3600"/>
                </a:lnTo>
                <a:lnTo>
                  <a:pt x="21600" y="0"/>
                </a:lnTo>
                <a:lnTo>
                  <a:pt x="11849" y="0"/>
                </a:lnTo>
                <a:lnTo>
                  <a:pt x="7670" y="0"/>
                </a:lnTo>
                <a:close/>
                <a:moveTo>
                  <a:pt x="4883" y="0"/>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074" name="Google Shape;1074;p76"/>
          <p:cNvSpPr/>
          <p:nvPr/>
        </p:nvSpPr>
        <p:spPr>
          <a:xfrm>
            <a:off x="3916044" y="4004691"/>
            <a:ext cx="2018109" cy="51792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Es dauert sehr lange, bis meine Transaktion abgeschlossen ist!</a:t>
            </a:r>
            <a:endParaRPr sz="1200"/>
          </a:p>
        </p:txBody>
      </p:sp>
      <p:sp>
        <p:nvSpPr>
          <p:cNvPr id="1075" name="Google Shape;1075;p76"/>
          <p:cNvSpPr/>
          <p:nvPr/>
        </p:nvSpPr>
        <p:spPr>
          <a:xfrm>
            <a:off x="2909219" y="4989193"/>
            <a:ext cx="1438796" cy="1454423"/>
          </a:xfrm>
          <a:custGeom>
            <a:avLst/>
            <a:gdLst/>
            <a:ahLst/>
            <a:cxnLst/>
            <a:rect l="l" t="t" r="r" b="b"/>
            <a:pathLst>
              <a:path w="21600" h="21600" extrusionOk="0">
                <a:moveTo>
                  <a:pt x="0" y="11979"/>
                </a:moveTo>
                <a:lnTo>
                  <a:pt x="0" y="13583"/>
                </a:lnTo>
                <a:lnTo>
                  <a:pt x="0" y="15988"/>
                </a:lnTo>
                <a:lnTo>
                  <a:pt x="0" y="21600"/>
                </a:lnTo>
                <a:lnTo>
                  <a:pt x="3600" y="21600"/>
                </a:lnTo>
                <a:lnTo>
                  <a:pt x="9000" y="21600"/>
                </a:lnTo>
                <a:lnTo>
                  <a:pt x="21600" y="21600"/>
                </a:lnTo>
                <a:lnTo>
                  <a:pt x="21600" y="15988"/>
                </a:lnTo>
                <a:lnTo>
                  <a:pt x="21600" y="13583"/>
                </a:lnTo>
                <a:lnTo>
                  <a:pt x="21600" y="11979"/>
                </a:lnTo>
                <a:lnTo>
                  <a:pt x="9000" y="11979"/>
                </a:lnTo>
                <a:lnTo>
                  <a:pt x="452" y="0"/>
                </a:lnTo>
                <a:lnTo>
                  <a:pt x="3600" y="11979"/>
                </a:lnTo>
                <a:close/>
                <a:moveTo>
                  <a:pt x="0" y="11979"/>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076" name="Google Shape;1076;p76"/>
          <p:cNvSpPr/>
          <p:nvPr/>
        </p:nvSpPr>
        <p:spPr>
          <a:xfrm>
            <a:off x="2911451" y="5862737"/>
            <a:ext cx="1437680" cy="51832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Ich kann nicht auf meine E-Mails zugreifen!</a:t>
            </a:r>
            <a:endParaRPr sz="1200"/>
          </a:p>
        </p:txBody>
      </p:sp>
      <p:sp>
        <p:nvSpPr>
          <p:cNvPr id="1077" name="Google Shape;1077;p76"/>
          <p:cNvSpPr/>
          <p:nvPr/>
        </p:nvSpPr>
        <p:spPr>
          <a:xfrm>
            <a:off x="6951619" y="1944705"/>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a:t>
            </a:r>
            <a:endParaRPr/>
          </a:p>
        </p:txBody>
      </p:sp>
      <p:cxnSp>
        <p:nvCxnSpPr>
          <p:cNvPr id="1078" name="Google Shape;1078;p76"/>
          <p:cNvCxnSpPr/>
          <p:nvPr/>
        </p:nvCxnSpPr>
        <p:spPr>
          <a:xfrm>
            <a:off x="5242099" y="2139504"/>
            <a:ext cx="1439912" cy="1116"/>
          </a:xfrm>
          <a:prstGeom prst="straightConnector1">
            <a:avLst/>
          </a:prstGeom>
          <a:noFill/>
          <a:ln w="25400" cap="flat" cmpd="sng">
            <a:solidFill>
              <a:srgbClr val="205595"/>
            </a:solidFill>
            <a:prstDash val="solid"/>
            <a:round/>
            <a:headEnd type="none" w="med" len="med"/>
            <a:tailEnd type="triangle" w="med" len="med"/>
          </a:ln>
        </p:spPr>
      </p:cxnSp>
      <p:cxnSp>
        <p:nvCxnSpPr>
          <p:cNvPr id="1079" name="Google Shape;1079;p76"/>
          <p:cNvCxnSpPr/>
          <p:nvPr/>
        </p:nvCxnSpPr>
        <p:spPr>
          <a:xfrm>
            <a:off x="5934150" y="3254598"/>
            <a:ext cx="719956" cy="2232"/>
          </a:xfrm>
          <a:prstGeom prst="straightConnector1">
            <a:avLst/>
          </a:prstGeom>
          <a:noFill/>
          <a:ln w="25400" cap="flat" cmpd="sng">
            <a:solidFill>
              <a:srgbClr val="205595"/>
            </a:solidFill>
            <a:prstDash val="solid"/>
            <a:round/>
            <a:headEnd type="none" w="med" len="med"/>
            <a:tailEnd type="triangle" w="med" len="med"/>
          </a:ln>
        </p:spPr>
      </p:cxnSp>
      <p:cxnSp>
        <p:nvCxnSpPr>
          <p:cNvPr id="1080" name="Google Shape;1080;p76"/>
          <p:cNvCxnSpPr/>
          <p:nvPr/>
        </p:nvCxnSpPr>
        <p:spPr>
          <a:xfrm>
            <a:off x="5934150" y="4265888"/>
            <a:ext cx="719956" cy="1117"/>
          </a:xfrm>
          <a:prstGeom prst="straightConnector1">
            <a:avLst/>
          </a:prstGeom>
          <a:noFill/>
          <a:ln w="25400" cap="flat" cmpd="sng">
            <a:solidFill>
              <a:srgbClr val="205595"/>
            </a:solidFill>
            <a:prstDash val="solid"/>
            <a:round/>
            <a:headEnd type="none" w="med" len="med"/>
            <a:tailEnd type="triangle" w="med" len="med"/>
          </a:ln>
        </p:spPr>
      </p:cxnSp>
      <p:cxnSp>
        <p:nvCxnSpPr>
          <p:cNvPr id="1081" name="Google Shape;1081;p76"/>
          <p:cNvCxnSpPr/>
          <p:nvPr/>
        </p:nvCxnSpPr>
        <p:spPr>
          <a:xfrm>
            <a:off x="5934150" y="5178946"/>
            <a:ext cx="719956" cy="2232"/>
          </a:xfrm>
          <a:prstGeom prst="straightConnector1">
            <a:avLst/>
          </a:prstGeom>
          <a:noFill/>
          <a:ln w="25400" cap="flat" cmpd="sng">
            <a:solidFill>
              <a:srgbClr val="205595"/>
            </a:solidFill>
            <a:prstDash val="solid"/>
            <a:round/>
            <a:headEnd type="none" w="med" len="med"/>
            <a:tailEnd type="triangle" w="med" len="med"/>
          </a:ln>
        </p:spPr>
      </p:cxnSp>
      <p:cxnSp>
        <p:nvCxnSpPr>
          <p:cNvPr id="1082" name="Google Shape;1082;p76"/>
          <p:cNvCxnSpPr/>
          <p:nvPr/>
        </p:nvCxnSpPr>
        <p:spPr>
          <a:xfrm>
            <a:off x="4349134" y="6088658"/>
            <a:ext cx="2304975" cy="1116"/>
          </a:xfrm>
          <a:prstGeom prst="straightConnector1">
            <a:avLst/>
          </a:prstGeom>
          <a:noFill/>
          <a:ln w="25400" cap="flat" cmpd="sng">
            <a:solidFill>
              <a:srgbClr val="205595"/>
            </a:solidFill>
            <a:prstDash val="solid"/>
            <a:round/>
            <a:headEnd type="none" w="med" len="med"/>
            <a:tailEnd type="triangle" w="med" len="med"/>
          </a:ln>
        </p:spPr>
      </p:cxnSp>
      <p:pic>
        <p:nvPicPr>
          <p:cNvPr id="1083" name="Google Shape;1083;p76"/>
          <p:cNvPicPr preferRelativeResize="0"/>
          <p:nvPr/>
        </p:nvPicPr>
        <p:blipFill rotWithShape="1">
          <a:blip r:embed="rId3">
            <a:alphaModFix/>
          </a:blip>
          <a:srcRect/>
          <a:stretch/>
        </p:blipFill>
        <p:spPr>
          <a:xfrm>
            <a:off x="2077641" y="3343894"/>
            <a:ext cx="1309316" cy="1246808"/>
          </a:xfrm>
          <a:prstGeom prst="rect">
            <a:avLst/>
          </a:prstGeom>
          <a:noFill/>
          <a:ln>
            <a:noFill/>
          </a:ln>
        </p:spPr>
      </p:pic>
      <p:sp>
        <p:nvSpPr>
          <p:cNvPr id="1084" name="Google Shape;1084;p76"/>
          <p:cNvSpPr/>
          <p:nvPr/>
        </p:nvSpPr>
        <p:spPr>
          <a:xfrm>
            <a:off x="6951619" y="3078863"/>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a:t>
            </a:r>
            <a:endParaRPr/>
          </a:p>
        </p:txBody>
      </p:sp>
      <p:sp>
        <p:nvSpPr>
          <p:cNvPr id="1085" name="Google Shape;1085;p76"/>
          <p:cNvSpPr/>
          <p:nvPr/>
        </p:nvSpPr>
        <p:spPr>
          <a:xfrm>
            <a:off x="6951619" y="4067737"/>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a:t>
            </a:r>
            <a:endParaRPr/>
          </a:p>
        </p:txBody>
      </p:sp>
      <p:sp>
        <p:nvSpPr>
          <p:cNvPr id="1086" name="Google Shape;1086;p76"/>
          <p:cNvSpPr/>
          <p:nvPr/>
        </p:nvSpPr>
        <p:spPr>
          <a:xfrm>
            <a:off x="6951619" y="4959032"/>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a:t>
            </a:r>
            <a:endParaRPr/>
          </a:p>
        </p:txBody>
      </p:sp>
      <p:sp>
        <p:nvSpPr>
          <p:cNvPr id="1087" name="Google Shape;1087;p76"/>
          <p:cNvSpPr/>
          <p:nvPr/>
        </p:nvSpPr>
        <p:spPr>
          <a:xfrm>
            <a:off x="6951619" y="5893859"/>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7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ISRM: Schlüsselkonzepte - Zusammenfassung</a:t>
            </a:r>
            <a:endParaRPr/>
          </a:p>
        </p:txBody>
      </p:sp>
      <p:sp>
        <p:nvSpPr>
          <p:cNvPr id="1094" name="Google Shape;1094;p77"/>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Verstehen des Unterschieds zwischen Incidents (Verschlechterung des Service, Nichteinhaltung von Service-Zielen) und Service-Requests (z. B. Zurücksetzen des Passworts, Anfrage nach Zugang oder Unterstützung)</a:t>
            </a:r>
            <a:endParaRPr dirty="0"/>
          </a:p>
          <a:p>
            <a:pPr marL="342900" lvl="0" indent="-342900" algn="l" rtl="0">
              <a:spcBef>
                <a:spcPts val="560"/>
              </a:spcBef>
              <a:spcAft>
                <a:spcPts val="0"/>
              </a:spcAft>
              <a:buClr>
                <a:schemeClr val="dk1"/>
              </a:buClr>
              <a:buSzPts val="2800"/>
              <a:buChar char="•"/>
            </a:pPr>
            <a:r>
              <a:rPr lang="en-US" dirty="0"/>
              <a:t>Befolgung eines gut verstandenen Workflows bei der Bearbeitung von Incidents und Service-Requests</a:t>
            </a:r>
            <a:endParaRPr dirty="0"/>
          </a:p>
          <a:p>
            <a:pPr marL="342900" lvl="0" indent="-342900" algn="l" rtl="0">
              <a:spcBef>
                <a:spcPts val="560"/>
              </a:spcBef>
              <a:spcAft>
                <a:spcPts val="0"/>
              </a:spcAft>
              <a:buClr>
                <a:schemeClr val="dk1"/>
              </a:buClr>
              <a:buSzPts val="2800"/>
              <a:buChar char="•"/>
            </a:pPr>
            <a:r>
              <a:rPr lang="en-US" dirty="0"/>
              <a:t>Sicherstellen, dass Major Incidents angemessene Aufmerksamkeit erhalten</a:t>
            </a:r>
            <a:endParaRPr dirty="0"/>
          </a:p>
        </p:txBody>
      </p:sp>
      <p:sp>
        <p:nvSpPr>
          <p:cNvPr id="1095" name="Google Shape;1095;p7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78"/>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Problem Management (PM)</a:t>
            </a:r>
            <a:endParaRPr/>
          </a:p>
        </p:txBody>
      </p:sp>
      <p:sp>
        <p:nvSpPr>
          <p:cNvPr id="1102" name="Google Shape;1102;p7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78</a:t>
            </a:fld>
            <a:endParaRPr/>
          </a:p>
        </p:txBody>
      </p:sp>
      <p:sp>
        <p:nvSpPr>
          <p:cNvPr id="1103" name="Google Shape;1103;p78"/>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104" name="Google Shape;1104;p78"/>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1105" name="Google Shape;1105;p78"/>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Erkennen und Untersuchen von Problemen, um ihre Auswirkungen zu verringern oder zu verhindern, dass sie weitere Incidents verursachen</a:t>
            </a:r>
            <a:endParaRPr sz="1800">
              <a:solidFill>
                <a:schemeClr val="dk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Google Shape;1111;p7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PM: Wichtige Begriffe</a:t>
            </a:r>
            <a:endParaRPr/>
          </a:p>
        </p:txBody>
      </p:sp>
      <p:sp>
        <p:nvSpPr>
          <p:cNvPr id="1112" name="Google Shape;1112;p7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79</a:t>
            </a:fld>
            <a:endParaRPr/>
          </a:p>
        </p:txBody>
      </p:sp>
      <p:graphicFrame>
        <p:nvGraphicFramePr>
          <p:cNvPr id="1113" name="Google Shape;1113;p79"/>
          <p:cNvGraphicFramePr/>
          <p:nvPr>
            <p:extLst>
              <p:ext uri="{D42A27DB-BD31-4B8C-83A1-F6EECF244321}">
                <p14:modId xmlns:p14="http://schemas.microsoft.com/office/powerpoint/2010/main" val="2479218075"/>
              </p:ext>
            </p:extLst>
          </p:nvPr>
        </p:nvGraphicFramePr>
        <p:xfrm>
          <a:off x="609601" y="1815437"/>
          <a:ext cx="10716767" cy="1240253"/>
        </p:xfrm>
        <a:graphic>
          <a:graphicData uri="http://schemas.openxmlformats.org/drawingml/2006/table">
            <a:tbl>
              <a:tblPr firstRow="1" firstCol="1" bandRow="1">
                <a:noFill/>
                <a:tableStyleId>{FEED5B31-8EE9-4602-9EFF-AED3B21F7FA9}</a:tableStyleId>
              </a:tblPr>
              <a:tblGrid>
                <a:gridCol w="10716767">
                  <a:extLst>
                    <a:ext uri="{9D8B030D-6E8A-4147-A177-3AD203B41FA5}">
                      <a16:colId xmlns:a16="http://schemas.microsoft.com/office/drawing/2014/main" val="20000"/>
                    </a:ext>
                  </a:extLst>
                </a:gridCol>
              </a:tblGrid>
              <a:tr h="248051">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92202">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Problem:</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Die zugrundeliegende Ursache eines oder mehrerer Incidents, die eine weitere Untersuchung erfordert, um zu verhindern, dass sich Incidents wiederholen, oder um die Auswirkungen auf Services zu reduzieren</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114" name="Google Shape;1114;p79"/>
          <p:cNvGraphicFramePr/>
          <p:nvPr>
            <p:extLst>
              <p:ext uri="{D42A27DB-BD31-4B8C-83A1-F6EECF244321}">
                <p14:modId xmlns:p14="http://schemas.microsoft.com/office/powerpoint/2010/main" val="725641699"/>
              </p:ext>
            </p:extLst>
          </p:nvPr>
        </p:nvGraphicFramePr>
        <p:xfrm>
          <a:off x="609601" y="3252418"/>
          <a:ext cx="10716767" cy="1246429"/>
        </p:xfrm>
        <a:graphic>
          <a:graphicData uri="http://schemas.openxmlformats.org/drawingml/2006/table">
            <a:tbl>
              <a:tblPr firstRow="1" firstCol="1" bandRow="1">
                <a:noFill/>
                <a:tableStyleId>{FEED5B31-8EE9-4602-9EFF-AED3B21F7FA9}</a:tableStyleId>
              </a:tblPr>
              <a:tblGrid>
                <a:gridCol w="10716767">
                  <a:extLst>
                    <a:ext uri="{9D8B030D-6E8A-4147-A177-3AD203B41FA5}">
                      <a16:colId xmlns:a16="http://schemas.microsoft.com/office/drawing/2014/main" val="20000"/>
                    </a:ext>
                  </a:extLst>
                </a:gridCol>
              </a:tblGrid>
              <a:tr h="249286">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97143">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Bekannter Fehler:</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Problem, das (noch) nicht behoben wurde, für das es aber eine dokumentierte Workaround-Lösung oder vorübergehende Abhilfe gibt, um (übermäßige) negative Auswirkungen auf die Services zu verhindern</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115" name="Google Shape;1115;p79"/>
          <p:cNvGraphicFramePr/>
          <p:nvPr>
            <p:extLst>
              <p:ext uri="{D42A27DB-BD31-4B8C-83A1-F6EECF244321}">
                <p14:modId xmlns:p14="http://schemas.microsoft.com/office/powerpoint/2010/main" val="564883411"/>
              </p:ext>
            </p:extLst>
          </p:nvPr>
        </p:nvGraphicFramePr>
        <p:xfrm>
          <a:off x="609601" y="4695574"/>
          <a:ext cx="10716767" cy="1510153"/>
        </p:xfrm>
        <a:graphic>
          <a:graphicData uri="http://schemas.openxmlformats.org/drawingml/2006/table">
            <a:tbl>
              <a:tblPr firstRow="1" firstCol="1" bandRow="1">
                <a:noFill/>
                <a:tableStyleId>{FEED5B31-8EE9-4602-9EFF-AED3B21F7FA9}</a:tableStyleId>
              </a:tblPr>
              <a:tblGrid>
                <a:gridCol w="10716767">
                  <a:extLst>
                    <a:ext uri="{9D8B030D-6E8A-4147-A177-3AD203B41FA5}">
                      <a16:colId xmlns:a16="http://schemas.microsoft.com/office/drawing/2014/main" val="20000"/>
                    </a:ext>
                  </a:extLst>
                </a:gridCol>
              </a:tblGrid>
              <a:tr h="302031">
                <a:tc>
                  <a:txBody>
                    <a:bodyPr/>
                    <a:lstStyle/>
                    <a:p>
                      <a:pPr marL="0" marR="0" lvl="0" indent="0" algn="l" rtl="0">
                        <a:spcBef>
                          <a:spcPts val="0"/>
                        </a:spcBef>
                        <a:spcAft>
                          <a:spcPts val="0"/>
                        </a:spcAft>
                        <a:buNone/>
                      </a:pPr>
                      <a:r>
                        <a:rPr lang="en-US" sz="1400" dirty="0"/>
                        <a:t>Definition nach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208122">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Workaround:</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Mittel zur Umgehung oder Abschwächung der Symptome eines bekannten Fehlers, die dazu beitragen, Incidents, die durch diesen bekannten Fehler verursacht wurden, zu beheben, während die zugrundeliegende Ursache nicht dauerhaft beseitigt wird</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Service und Wert</a:t>
            </a:r>
            <a:endParaRPr/>
          </a:p>
        </p:txBody>
      </p:sp>
      <p:sp>
        <p:nvSpPr>
          <p:cNvPr id="108" name="Google Shape;108;p8"/>
          <p:cNvSpPr txBox="1">
            <a:spLocks noGrp="1"/>
          </p:cNvSpPr>
          <p:nvPr>
            <p:ph type="body" idx="1"/>
          </p:nvPr>
        </p:nvSpPr>
        <p:spPr>
          <a:xfrm>
            <a:off x="609600" y="1696598"/>
            <a:ext cx="10972800" cy="4626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Service ist...</a:t>
            </a:r>
            <a:endParaRPr/>
          </a:p>
          <a:p>
            <a:pPr marL="742950" lvl="1" indent="-285750" algn="l" rtl="0">
              <a:spcBef>
                <a:spcPts val="480"/>
              </a:spcBef>
              <a:spcAft>
                <a:spcPts val="0"/>
              </a:spcAft>
              <a:buClr>
                <a:schemeClr val="dk1"/>
              </a:buClr>
              <a:buSzPts val="2400"/>
              <a:buChar char="–"/>
            </a:pPr>
            <a:r>
              <a:rPr lang="en-US"/>
              <a:t>... ein immaterielles Gut, das von einem </a:t>
            </a:r>
            <a:r>
              <a:rPr lang="en-US" b="1"/>
              <a:t>Service Provider </a:t>
            </a:r>
            <a:r>
              <a:rPr lang="en-US"/>
              <a:t>an </a:t>
            </a:r>
            <a:r>
              <a:rPr lang="en-US" b="1"/>
              <a:t>Kunden </a:t>
            </a:r>
            <a:r>
              <a:rPr lang="en-US"/>
              <a:t>geliefert wird</a:t>
            </a:r>
            <a:endParaRPr/>
          </a:p>
          <a:p>
            <a:pPr marL="742950" lvl="1" indent="-285750" algn="l" rtl="0">
              <a:spcBef>
                <a:spcPts val="480"/>
              </a:spcBef>
              <a:spcAft>
                <a:spcPts val="0"/>
              </a:spcAft>
              <a:buClr>
                <a:schemeClr val="dk1"/>
              </a:buClr>
              <a:buSzPts val="2400"/>
              <a:buChar char="–"/>
            </a:pPr>
            <a:r>
              <a:rPr lang="en-US"/>
              <a:t>... etwas, das den Kunden </a:t>
            </a:r>
            <a:r>
              <a:rPr lang="en-US" b="1"/>
              <a:t>einen Mehrwert </a:t>
            </a:r>
            <a:r>
              <a:rPr lang="en-US"/>
              <a:t>liefert, indem es ihnen hilft, ihre Ziele zu erreichen.</a:t>
            </a:r>
            <a:endParaRPr/>
          </a:p>
        </p:txBody>
      </p:sp>
      <p:sp>
        <p:nvSpPr>
          <p:cNvPr id="109" name="Google Shape;109;p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10" name="Google Shape;110;p8"/>
          <p:cNvSpPr txBox="1"/>
          <p:nvPr/>
        </p:nvSpPr>
        <p:spPr>
          <a:xfrm>
            <a:off x="2101850" y="5299740"/>
            <a:ext cx="253365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Was </a:t>
            </a:r>
            <a:r>
              <a:rPr lang="en-US" sz="1400">
                <a:solidFill>
                  <a:schemeClr val="dk1"/>
                </a:solidFill>
                <a:latin typeface="Calibri"/>
                <a:ea typeface="Calibri"/>
                <a:cs typeface="Calibri"/>
                <a:sym typeface="Calibri"/>
              </a:rPr>
              <a:t>leistet der Service?</a:t>
            </a:r>
            <a:endParaRPr/>
          </a:p>
        </p:txBody>
      </p:sp>
      <p:sp>
        <p:nvSpPr>
          <p:cNvPr id="111" name="Google Shape;111;p8"/>
          <p:cNvSpPr txBox="1"/>
          <p:nvPr/>
        </p:nvSpPr>
        <p:spPr>
          <a:xfrm>
            <a:off x="4597403" y="5299740"/>
            <a:ext cx="2832099"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Wie </a:t>
            </a:r>
            <a:r>
              <a:rPr lang="en-US" sz="1400">
                <a:solidFill>
                  <a:schemeClr val="dk1"/>
                </a:solidFill>
                <a:latin typeface="Calibri"/>
                <a:ea typeface="Calibri"/>
                <a:cs typeface="Calibri"/>
                <a:sym typeface="Calibri"/>
              </a:rPr>
              <a:t>(z. B. in Bezug auf Zuverlässigkeit, Leistung usw.) muss ein Service erbracht werden, damit die Kunden ihre Ziele erreichen können?</a:t>
            </a:r>
            <a:endParaRPr/>
          </a:p>
        </p:txBody>
      </p:sp>
      <p:grpSp>
        <p:nvGrpSpPr>
          <p:cNvPr id="112" name="Google Shape;112;p8"/>
          <p:cNvGrpSpPr/>
          <p:nvPr/>
        </p:nvGrpSpPr>
        <p:grpSpPr>
          <a:xfrm>
            <a:off x="2591896" y="3756411"/>
            <a:ext cx="6787526" cy="1513500"/>
            <a:chOff x="1141" y="355316"/>
            <a:chExt cx="6787526" cy="1513500"/>
          </a:xfrm>
        </p:grpSpPr>
        <p:sp>
          <p:nvSpPr>
            <p:cNvPr id="113" name="Google Shape;113;p8"/>
            <p:cNvSpPr/>
            <p:nvPr/>
          </p:nvSpPr>
          <p:spPr>
            <a:xfrm>
              <a:off x="1141" y="355316"/>
              <a:ext cx="1513500" cy="1513500"/>
            </a:xfrm>
            <a:prstGeom prst="ellipse">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1637470" y="673138"/>
              <a:ext cx="877800" cy="877800"/>
            </a:xfrm>
            <a:prstGeom prst="mathPlus">
              <a:avLst>
                <a:gd name="adj1" fmla="val 23520"/>
              </a:avLst>
            </a:prstGeom>
            <a:solidFill>
              <a:srgbClr val="B1C0D7"/>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txBox="1"/>
            <p:nvPr/>
          </p:nvSpPr>
          <p:spPr>
            <a:xfrm>
              <a:off x="1753821" y="1008806"/>
              <a:ext cx="645000" cy="206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lt1"/>
                </a:solidFill>
                <a:latin typeface="Calibri"/>
                <a:ea typeface="Calibri"/>
                <a:cs typeface="Calibri"/>
                <a:sym typeface="Calibri"/>
              </a:endParaRPr>
            </a:p>
          </p:txBody>
        </p:sp>
        <p:sp>
          <p:nvSpPr>
            <p:cNvPr id="116" name="Google Shape;116;p8"/>
            <p:cNvSpPr/>
            <p:nvPr/>
          </p:nvSpPr>
          <p:spPr>
            <a:xfrm>
              <a:off x="2638154" y="355316"/>
              <a:ext cx="1513500" cy="1513500"/>
            </a:xfrm>
            <a:prstGeom prst="ellipse">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txBox="1"/>
            <p:nvPr/>
          </p:nvSpPr>
          <p:spPr>
            <a:xfrm>
              <a:off x="2859792" y="576954"/>
              <a:ext cx="1070100" cy="1070100"/>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000" b="1" dirty="0">
                  <a:solidFill>
                    <a:schemeClr val="dk1"/>
                  </a:solidFill>
                  <a:latin typeface="Calibri"/>
                  <a:ea typeface="Calibri"/>
                  <a:cs typeface="Calibri"/>
                  <a:sym typeface="Calibri"/>
                </a:rPr>
                <a:t>Qualität</a:t>
              </a:r>
              <a:endParaRPr sz="1200" dirty="0">
                <a:solidFill>
                  <a:schemeClr val="dk1"/>
                </a:solidFill>
              </a:endParaRPr>
            </a:p>
          </p:txBody>
        </p:sp>
        <p:sp>
          <p:nvSpPr>
            <p:cNvPr id="118" name="Google Shape;118;p8"/>
            <p:cNvSpPr/>
            <p:nvPr/>
          </p:nvSpPr>
          <p:spPr>
            <a:xfrm>
              <a:off x="4274483" y="673138"/>
              <a:ext cx="877800" cy="877800"/>
            </a:xfrm>
            <a:prstGeom prst="mathEqual">
              <a:avLst>
                <a:gd name="adj1" fmla="val 23520"/>
                <a:gd name="adj2" fmla="val 11760"/>
              </a:avLst>
            </a:prstGeom>
            <a:solidFill>
              <a:srgbClr val="B1C0D7"/>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txBox="1"/>
            <p:nvPr/>
          </p:nvSpPr>
          <p:spPr>
            <a:xfrm>
              <a:off x="4390834" y="853963"/>
              <a:ext cx="645000" cy="5160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20" name="Google Shape;120;p8"/>
            <p:cNvSpPr/>
            <p:nvPr/>
          </p:nvSpPr>
          <p:spPr>
            <a:xfrm>
              <a:off x="5275167" y="355316"/>
              <a:ext cx="1513500" cy="1513500"/>
            </a:xfrm>
            <a:prstGeom prst="ellipse">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txBox="1"/>
            <p:nvPr/>
          </p:nvSpPr>
          <p:spPr>
            <a:xfrm>
              <a:off x="5496805" y="576954"/>
              <a:ext cx="1070100" cy="1070100"/>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000" b="1">
                  <a:solidFill>
                    <a:schemeClr val="dk1"/>
                  </a:solidFill>
                  <a:latin typeface="Calibri"/>
                  <a:ea typeface="Calibri"/>
                  <a:cs typeface="Calibri"/>
                  <a:sym typeface="Calibri"/>
                </a:rPr>
                <a:t>Wert</a:t>
              </a:r>
              <a:endParaRPr sz="1200">
                <a:solidFill>
                  <a:schemeClr val="dk1"/>
                </a:solidFill>
              </a:endParaRPr>
            </a:p>
          </p:txBody>
        </p:sp>
        <p:sp>
          <p:nvSpPr>
            <p:cNvPr id="122" name="Google Shape;122;p8"/>
            <p:cNvSpPr txBox="1"/>
            <p:nvPr/>
          </p:nvSpPr>
          <p:spPr>
            <a:xfrm>
              <a:off x="222779" y="576954"/>
              <a:ext cx="1070100" cy="1070100"/>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000" b="1" dirty="0">
                  <a:solidFill>
                    <a:schemeClr val="dk1"/>
                  </a:solidFill>
                  <a:latin typeface="Calibri"/>
                  <a:ea typeface="Calibri"/>
                  <a:cs typeface="Calibri"/>
                  <a:sym typeface="Calibri"/>
                </a:rPr>
                <a:t>Funktion</a:t>
              </a:r>
              <a:endParaRPr sz="1200" dirty="0">
                <a:solidFill>
                  <a:schemeClr val="dk1"/>
                </a:solidFil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8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PM: Wichtige Begriffe - Visualisierung</a:t>
            </a:r>
            <a:endParaRPr/>
          </a:p>
        </p:txBody>
      </p:sp>
      <p:sp>
        <p:nvSpPr>
          <p:cNvPr id="1122" name="Google Shape;1122;p8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80</a:t>
            </a:fld>
            <a:endParaRPr dirty="0"/>
          </a:p>
        </p:txBody>
      </p:sp>
      <p:sp>
        <p:nvSpPr>
          <p:cNvPr id="1124" name="Google Shape;1124;p80"/>
          <p:cNvSpPr/>
          <p:nvPr/>
        </p:nvSpPr>
        <p:spPr>
          <a:xfrm>
            <a:off x="2378478" y="5495591"/>
            <a:ext cx="2392511" cy="720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Problem identifizieren</a:t>
            </a:r>
            <a:endParaRPr lang="en-US" sz="1200" dirty="0"/>
          </a:p>
        </p:txBody>
      </p:sp>
      <p:sp>
        <p:nvSpPr>
          <p:cNvPr id="1127" name="Google Shape;1127;p80"/>
          <p:cNvSpPr/>
          <p:nvPr/>
        </p:nvSpPr>
        <p:spPr>
          <a:xfrm>
            <a:off x="3038047" y="2262845"/>
            <a:ext cx="1231457" cy="1269175"/>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Problem</a:t>
            </a:r>
            <a:endParaRPr sz="1600" dirty="0">
              <a:solidFill>
                <a:schemeClr val="dk1"/>
              </a:solidFill>
              <a:latin typeface="Calibri"/>
              <a:ea typeface="Calibri"/>
              <a:cs typeface="Calibri"/>
              <a:sym typeface="Calibri"/>
            </a:endParaRPr>
          </a:p>
        </p:txBody>
      </p:sp>
      <p:sp>
        <p:nvSpPr>
          <p:cNvPr id="1128" name="Google Shape;1128;p80"/>
          <p:cNvSpPr/>
          <p:nvPr/>
        </p:nvSpPr>
        <p:spPr>
          <a:xfrm>
            <a:off x="3255223" y="2704584"/>
            <a:ext cx="819778" cy="18460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endParaRPr sz="1200" dirty="0"/>
          </a:p>
        </p:txBody>
      </p:sp>
      <p:grpSp>
        <p:nvGrpSpPr>
          <p:cNvPr id="1129" name="Google Shape;1129;p80"/>
          <p:cNvGrpSpPr/>
          <p:nvPr/>
        </p:nvGrpSpPr>
        <p:grpSpPr>
          <a:xfrm>
            <a:off x="3038047" y="4281226"/>
            <a:ext cx="1346011" cy="556983"/>
            <a:chOff x="0" y="0"/>
            <a:chExt cx="1128" cy="461"/>
          </a:xfrm>
        </p:grpSpPr>
        <p:sp>
          <p:nvSpPr>
            <p:cNvPr id="1130" name="Google Shape;1130;p80"/>
            <p:cNvSpPr/>
            <p:nvPr/>
          </p:nvSpPr>
          <p:spPr>
            <a:xfrm>
              <a:off x="96" y="76"/>
              <a:ext cx="1032" cy="385"/>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2">
                <a:lumMod val="20000"/>
                <a:lumOff val="80000"/>
              </a:schemeClr>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1131" name="Google Shape;1131;p80"/>
            <p:cNvSpPr/>
            <p:nvPr/>
          </p:nvSpPr>
          <p:spPr>
            <a:xfrm>
              <a:off x="0" y="0"/>
              <a:ext cx="1032" cy="385"/>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2">
                <a:lumMod val="20000"/>
                <a:lumOff val="80000"/>
              </a:schemeClr>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1132" name="Google Shape;1132;p80"/>
            <p:cNvSpPr/>
            <p:nvPr/>
          </p:nvSpPr>
          <p:spPr>
            <a:xfrm>
              <a:off x="155" y="60"/>
              <a:ext cx="742" cy="204"/>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Incidents</a:t>
              </a:r>
              <a:endParaRPr sz="1200"/>
            </a:p>
          </p:txBody>
        </p:sp>
      </p:grpSp>
      <p:sp>
        <p:nvSpPr>
          <p:cNvPr id="1133" name="Google Shape;1133;p80"/>
          <p:cNvSpPr/>
          <p:nvPr/>
        </p:nvSpPr>
        <p:spPr>
          <a:xfrm>
            <a:off x="1350732" y="3696336"/>
            <a:ext cx="2055492" cy="36933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200" dirty="0">
                <a:solidFill>
                  <a:schemeClr val="dk1"/>
                </a:solidFill>
                <a:latin typeface="Arial"/>
                <a:ea typeface="Arial"/>
                <a:cs typeface="Arial"/>
                <a:sym typeface="Arial"/>
              </a:rPr>
              <a:t>Identifiziertes Muster von wiederkehrenden Incidents</a:t>
            </a:r>
            <a:endParaRPr sz="1200" dirty="0"/>
          </a:p>
        </p:txBody>
      </p:sp>
      <p:sp>
        <p:nvSpPr>
          <p:cNvPr id="1135" name="Google Shape;1135;p80"/>
          <p:cNvSpPr/>
          <p:nvPr/>
        </p:nvSpPr>
        <p:spPr>
          <a:xfrm>
            <a:off x="5232661" y="4960698"/>
            <a:ext cx="2394182" cy="720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Untersuchung der zugrundeliegenden Ursache</a:t>
            </a:r>
            <a:endParaRPr lang="en-US" sz="1200" dirty="0"/>
          </a:p>
        </p:txBody>
      </p:sp>
      <p:sp>
        <p:nvSpPr>
          <p:cNvPr id="1138" name="Google Shape;1138;p80"/>
          <p:cNvSpPr/>
          <p:nvPr/>
        </p:nvSpPr>
        <p:spPr>
          <a:xfrm>
            <a:off x="5223342" y="5981329"/>
            <a:ext cx="2392511" cy="720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Workaround ermitteln</a:t>
            </a:r>
            <a:endParaRPr lang="en-US" sz="1200" dirty="0"/>
          </a:p>
        </p:txBody>
      </p:sp>
      <p:sp>
        <p:nvSpPr>
          <p:cNvPr id="1141" name="Google Shape;1141;p80"/>
          <p:cNvSpPr/>
          <p:nvPr/>
        </p:nvSpPr>
        <p:spPr>
          <a:xfrm>
            <a:off x="8094721" y="4974243"/>
            <a:ext cx="2392511" cy="720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Lösung einleiten</a:t>
            </a:r>
            <a:endParaRPr lang="en-US" sz="1200" dirty="0"/>
          </a:p>
        </p:txBody>
      </p:sp>
      <p:cxnSp>
        <p:nvCxnSpPr>
          <p:cNvPr id="1143" name="Google Shape;1143;p80"/>
          <p:cNvCxnSpPr/>
          <p:nvPr/>
        </p:nvCxnSpPr>
        <p:spPr>
          <a:xfrm rot="10800000" flipH="1">
            <a:off x="4771275" y="5566862"/>
            <a:ext cx="453600" cy="348900"/>
          </a:xfrm>
          <a:prstGeom prst="straightConnector1">
            <a:avLst/>
          </a:prstGeom>
          <a:noFill/>
          <a:ln w="25400" cap="flat" cmpd="sng">
            <a:solidFill>
              <a:schemeClr val="dk1"/>
            </a:solidFill>
            <a:prstDash val="solid"/>
            <a:round/>
            <a:headEnd type="none" w="med" len="med"/>
            <a:tailEnd type="triangle" w="med" len="med"/>
          </a:ln>
        </p:spPr>
      </p:cxnSp>
      <p:cxnSp>
        <p:nvCxnSpPr>
          <p:cNvPr id="1144" name="Google Shape;1144;p80"/>
          <p:cNvCxnSpPr/>
          <p:nvPr/>
        </p:nvCxnSpPr>
        <p:spPr>
          <a:xfrm>
            <a:off x="4771275" y="5927208"/>
            <a:ext cx="453600" cy="312300"/>
          </a:xfrm>
          <a:prstGeom prst="straightConnector1">
            <a:avLst/>
          </a:prstGeom>
          <a:noFill/>
          <a:ln w="25400" cap="flat" cmpd="sng">
            <a:solidFill>
              <a:schemeClr val="dk1"/>
            </a:solidFill>
            <a:prstDash val="solid"/>
            <a:round/>
            <a:headEnd type="none" w="med" len="med"/>
            <a:tailEnd type="triangle" w="med" len="med"/>
          </a:ln>
        </p:spPr>
      </p:cxnSp>
      <p:cxnSp>
        <p:nvCxnSpPr>
          <p:cNvPr id="1145" name="Google Shape;1145;p80"/>
          <p:cNvCxnSpPr/>
          <p:nvPr/>
        </p:nvCxnSpPr>
        <p:spPr>
          <a:xfrm rot="10800000" flipH="1">
            <a:off x="7634629" y="5328543"/>
            <a:ext cx="461100" cy="5700"/>
          </a:xfrm>
          <a:prstGeom prst="straightConnector1">
            <a:avLst/>
          </a:prstGeom>
          <a:noFill/>
          <a:ln w="25400" cap="flat" cmpd="sng">
            <a:solidFill>
              <a:schemeClr val="dk1"/>
            </a:solidFill>
            <a:prstDash val="solid"/>
            <a:round/>
            <a:headEnd type="none" w="med" len="med"/>
            <a:tailEnd type="triangle" w="med" len="med"/>
          </a:ln>
        </p:spPr>
      </p:cxnSp>
      <p:cxnSp>
        <p:nvCxnSpPr>
          <p:cNvPr id="1146" name="Google Shape;1146;p80"/>
          <p:cNvCxnSpPr>
            <a:cxnSpLocks/>
          </p:cNvCxnSpPr>
          <p:nvPr/>
        </p:nvCxnSpPr>
        <p:spPr>
          <a:xfrm flipH="1" flipV="1">
            <a:off x="3574733" y="3532020"/>
            <a:ext cx="12216" cy="749206"/>
          </a:xfrm>
          <a:prstGeom prst="straightConnector1">
            <a:avLst/>
          </a:prstGeom>
          <a:noFill/>
          <a:ln w="25400" cap="flat" cmpd="sng">
            <a:solidFill>
              <a:schemeClr val="dk1"/>
            </a:solidFill>
            <a:prstDash val="solid"/>
            <a:round/>
            <a:headEnd type="none" w="med" len="med"/>
            <a:tailEnd type="triangle" w="med" len="med"/>
          </a:ln>
        </p:spPr>
      </p:cxnSp>
      <p:sp>
        <p:nvSpPr>
          <p:cNvPr id="1148" name="Google Shape;1148;p80"/>
          <p:cNvSpPr/>
          <p:nvPr/>
        </p:nvSpPr>
        <p:spPr>
          <a:xfrm>
            <a:off x="5542167" y="2208049"/>
            <a:ext cx="1231457" cy="1430477"/>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Problem</a:t>
            </a:r>
            <a:endParaRPr sz="1600" dirty="0">
              <a:solidFill>
                <a:schemeClr val="dk1"/>
              </a:solidFill>
              <a:latin typeface="Calibri"/>
              <a:ea typeface="Calibri"/>
              <a:cs typeface="Calibri"/>
              <a:sym typeface="Calibri"/>
            </a:endParaRPr>
          </a:p>
        </p:txBody>
      </p:sp>
      <p:sp>
        <p:nvSpPr>
          <p:cNvPr id="1150" name="Google Shape;1150;p80"/>
          <p:cNvSpPr/>
          <p:nvPr/>
        </p:nvSpPr>
        <p:spPr>
          <a:xfrm rot="984036">
            <a:off x="5488801" y="3190326"/>
            <a:ext cx="1285848" cy="405570"/>
          </a:xfrm>
          <a:prstGeom prst="rect">
            <a:avLst/>
          </a:prstGeom>
          <a:noFill/>
          <a:ln w="254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latin typeface="Calibri"/>
                <a:ea typeface="Calibri"/>
                <a:cs typeface="Calibri"/>
                <a:sym typeface="Calibri"/>
              </a:rPr>
              <a:t>Bekannter Fehler</a:t>
            </a:r>
            <a:endParaRPr sz="1200" b="1" dirty="0">
              <a:solidFill>
                <a:schemeClr val="dk1"/>
              </a:solidFill>
              <a:latin typeface="Calibri"/>
              <a:ea typeface="Calibri"/>
              <a:cs typeface="Calibri"/>
              <a:sym typeface="Calibri"/>
            </a:endParaRPr>
          </a:p>
        </p:txBody>
      </p:sp>
      <p:cxnSp>
        <p:nvCxnSpPr>
          <p:cNvPr id="1151" name="Google Shape;1151;p80"/>
          <p:cNvCxnSpPr/>
          <p:nvPr/>
        </p:nvCxnSpPr>
        <p:spPr>
          <a:xfrm>
            <a:off x="4269504" y="2864058"/>
            <a:ext cx="1266300" cy="0"/>
          </a:xfrm>
          <a:prstGeom prst="straightConnector1">
            <a:avLst/>
          </a:prstGeom>
          <a:noFill/>
          <a:ln w="25400" cap="flat" cmpd="sng">
            <a:solidFill>
              <a:schemeClr val="dk1"/>
            </a:solidFill>
            <a:prstDash val="solid"/>
            <a:round/>
            <a:headEnd type="none" w="med" len="med"/>
            <a:tailEnd type="triangle" w="med" len="med"/>
          </a:ln>
        </p:spPr>
      </p:cxnSp>
      <p:sp>
        <p:nvSpPr>
          <p:cNvPr id="1153" name="Google Shape;1153;p80"/>
          <p:cNvSpPr/>
          <p:nvPr/>
        </p:nvSpPr>
        <p:spPr>
          <a:xfrm>
            <a:off x="8659436" y="2278405"/>
            <a:ext cx="1231458" cy="1430478"/>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90000"/>
            </a:schemeClr>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a:solidFill>
                  <a:schemeClr val="dk1"/>
                </a:solidFill>
                <a:latin typeface="Calibri"/>
                <a:ea typeface="Calibri"/>
                <a:cs typeface="Calibri"/>
                <a:sym typeface="Calibri"/>
              </a:rPr>
              <a:t>Request </a:t>
            </a:r>
            <a:r>
              <a:rPr lang="de-DE" sz="1600" dirty="0" err="1">
                <a:solidFill>
                  <a:schemeClr val="dk1"/>
                </a:solidFill>
                <a:latin typeface="Calibri"/>
                <a:ea typeface="Calibri"/>
                <a:cs typeface="Calibri"/>
                <a:sym typeface="Calibri"/>
              </a:rPr>
              <a:t>for </a:t>
            </a:r>
            <a:r>
              <a:rPr lang="de-DE" sz="1600" dirty="0">
                <a:solidFill>
                  <a:schemeClr val="dk1"/>
                </a:solidFill>
                <a:latin typeface="Calibri"/>
                <a:ea typeface="Calibri"/>
                <a:cs typeface="Calibri"/>
                <a:sym typeface="Calibri"/>
              </a:rPr>
              <a:t>Change</a:t>
            </a:r>
            <a:endParaRPr sz="1600" dirty="0">
              <a:solidFill>
                <a:schemeClr val="dk1"/>
              </a:solidFill>
              <a:latin typeface="Calibri"/>
              <a:ea typeface="Calibri"/>
              <a:cs typeface="Calibri"/>
              <a:sym typeface="Calibri"/>
            </a:endParaRPr>
          </a:p>
        </p:txBody>
      </p:sp>
      <p:cxnSp>
        <p:nvCxnSpPr>
          <p:cNvPr id="1155" name="Google Shape;1155;p80"/>
          <p:cNvCxnSpPr/>
          <p:nvPr/>
        </p:nvCxnSpPr>
        <p:spPr>
          <a:xfrm>
            <a:off x="6794596" y="2852045"/>
            <a:ext cx="1864800" cy="0"/>
          </a:xfrm>
          <a:prstGeom prst="straightConnector1">
            <a:avLst/>
          </a:prstGeom>
          <a:noFill/>
          <a:ln w="25400" cap="flat" cmpd="sng">
            <a:solidFill>
              <a:schemeClr val="dk1"/>
            </a:solidFill>
            <a:prstDash val="solid"/>
            <a:round/>
            <a:headEnd type="none" w="med" len="med"/>
            <a:tailEnd type="triangle" w="med" len="med"/>
          </a:ln>
        </p:spPr>
      </p:cxnSp>
      <p:cxnSp>
        <p:nvCxnSpPr>
          <p:cNvPr id="1156" name="Google Shape;1156;p80"/>
          <p:cNvCxnSpPr/>
          <p:nvPr/>
        </p:nvCxnSpPr>
        <p:spPr>
          <a:xfrm>
            <a:off x="9897257" y="2852044"/>
            <a:ext cx="1548600" cy="12000"/>
          </a:xfrm>
          <a:prstGeom prst="straightConnector1">
            <a:avLst/>
          </a:prstGeom>
          <a:noFill/>
          <a:ln w="25400" cap="flat" cmpd="sng">
            <a:solidFill>
              <a:srgbClr val="A5A5A5"/>
            </a:solidFill>
            <a:prstDash val="solid"/>
            <a:round/>
            <a:headEnd type="none" w="med" len="med"/>
            <a:tailEnd type="triangle" w="med" len="med"/>
          </a:ln>
        </p:spPr>
      </p:cxnSp>
      <p:sp>
        <p:nvSpPr>
          <p:cNvPr id="1157" name="Google Shape;1157;p80"/>
          <p:cNvSpPr txBox="1"/>
          <p:nvPr/>
        </p:nvSpPr>
        <p:spPr>
          <a:xfrm>
            <a:off x="10154093" y="2464640"/>
            <a:ext cx="104670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Zu CHM</a:t>
            </a:r>
            <a:endParaRPr sz="1200"/>
          </a:p>
        </p:txBody>
      </p:sp>
      <p:cxnSp>
        <p:nvCxnSpPr>
          <p:cNvPr id="1158" name="Google Shape;1158;p80"/>
          <p:cNvCxnSpPr>
            <a:cxnSpLocks/>
          </p:cNvCxnSpPr>
          <p:nvPr/>
        </p:nvCxnSpPr>
        <p:spPr>
          <a:xfrm flipV="1">
            <a:off x="548230" y="4524075"/>
            <a:ext cx="2443279" cy="2766"/>
          </a:xfrm>
          <a:prstGeom prst="straightConnector1">
            <a:avLst/>
          </a:prstGeom>
          <a:noFill/>
          <a:ln w="25400" cap="flat" cmpd="sng">
            <a:solidFill>
              <a:srgbClr val="A5A5A5"/>
            </a:solidFill>
            <a:prstDash val="solid"/>
            <a:round/>
            <a:headEnd type="none" w="med" len="med"/>
            <a:tailEnd type="triangle" w="med" len="med"/>
          </a:ln>
        </p:spPr>
      </p:cxnSp>
      <p:sp>
        <p:nvSpPr>
          <p:cNvPr id="1159" name="Google Shape;1159;p80"/>
          <p:cNvSpPr txBox="1"/>
          <p:nvPr/>
        </p:nvSpPr>
        <p:spPr>
          <a:xfrm>
            <a:off x="673613" y="4117270"/>
            <a:ext cx="125580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ISRM</a:t>
            </a:r>
            <a:endParaRPr sz="1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8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PM: Anforderungen gemäß FitSM-1</a:t>
            </a:r>
            <a:endParaRPr/>
          </a:p>
        </p:txBody>
      </p:sp>
      <p:sp>
        <p:nvSpPr>
          <p:cNvPr id="1166" name="Google Shape;1166;p8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81</a:t>
            </a:fld>
            <a:endParaRPr/>
          </a:p>
        </p:txBody>
      </p:sp>
      <p:graphicFrame>
        <p:nvGraphicFramePr>
          <p:cNvPr id="1167" name="Google Shape;1167;p81"/>
          <p:cNvGraphicFramePr/>
          <p:nvPr/>
        </p:nvGraphicFramePr>
        <p:xfrm>
          <a:off x="1981200" y="1697038"/>
          <a:ext cx="8229600" cy="2743454"/>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PR10 Problem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PR10.1 Probleme müssen auf konsistente Weise identifiziert und registriert werden, basierend auf der </a:t>
                      </a:r>
                      <a:r>
                        <a:rPr lang="en-US" sz="1600" dirty="0" err="1">
                          <a:latin typeface="Calibri"/>
                          <a:ea typeface="Calibri"/>
                          <a:cs typeface="Calibri"/>
                          <a:sym typeface="Calibri"/>
                        </a:rPr>
                        <a:t>Analyse von </a:t>
                      </a:r>
                      <a:r>
                        <a:rPr lang="en-US" sz="1600" dirty="0">
                          <a:latin typeface="Calibri"/>
                          <a:ea typeface="Calibri"/>
                          <a:cs typeface="Calibri"/>
                          <a:sym typeface="Calibri"/>
                        </a:rPr>
                        <a:t>Mustern und Trends beim Auftreten von Incidents.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PR10.2 Probleme müssen untersucht werden, um Maßnahmen zu ihrer Behebung oder zur Verringerung ihrer Auswirkungen auf die Services zu ermitteln.</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PR10.3 Wenn ein Problem nicht dauerhaft gelöst werden kann, muss ein bekannter Fehler zusammen mit Maßnahmen wie wirksamen Umgehungen und vorübergehenden Abhilfen registriert werden.</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PR10.4 Es müssen aktuelle Informationen über bekannte Fehler und wirksame Workarounds zur Verfügung stehen.</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8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PM: Schlüsselkonzepte - Von Incidents über Probleme zu Lösungen</a:t>
            </a:r>
            <a:endParaRPr/>
          </a:p>
        </p:txBody>
      </p:sp>
      <p:grpSp>
        <p:nvGrpSpPr>
          <p:cNvPr id="1174" name="Google Shape;1174;p82"/>
          <p:cNvGrpSpPr/>
          <p:nvPr/>
        </p:nvGrpSpPr>
        <p:grpSpPr>
          <a:xfrm>
            <a:off x="743712" y="1679773"/>
            <a:ext cx="10558272" cy="4716988"/>
            <a:chOff x="962" y="0"/>
            <a:chExt cx="7884159" cy="4716988"/>
          </a:xfrm>
        </p:grpSpPr>
        <p:sp>
          <p:nvSpPr>
            <p:cNvPr id="1175" name="Google Shape;1175;p82"/>
            <p:cNvSpPr/>
            <p:nvPr/>
          </p:nvSpPr>
          <p:spPr>
            <a:xfrm>
              <a:off x="962" y="0"/>
              <a:ext cx="2502907" cy="4716988"/>
            </a:xfrm>
            <a:prstGeom prst="roundRect">
              <a:avLst>
                <a:gd name="adj" fmla="val 10000"/>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82"/>
            <p:cNvSpPr txBox="1"/>
            <p:nvPr/>
          </p:nvSpPr>
          <p:spPr>
            <a:xfrm>
              <a:off x="962" y="0"/>
              <a:ext cx="2502907" cy="14150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Incident &amp; Service-Request</a:t>
              </a:r>
              <a:br>
                <a:rPr lang="en-US" sz="1800" b="1">
                  <a:solidFill>
                    <a:schemeClr val="lt1"/>
                  </a:solidFill>
                  <a:latin typeface="Calibri"/>
                  <a:ea typeface="Calibri"/>
                  <a:cs typeface="Calibri"/>
                  <a:sym typeface="Calibri"/>
                </a:rPr>
              </a:br>
              <a:r>
                <a:rPr lang="en-US" sz="1800" b="1">
                  <a:solidFill>
                    <a:schemeClr val="lt1"/>
                  </a:solidFill>
                  <a:latin typeface="Calibri"/>
                  <a:ea typeface="Calibri"/>
                  <a:cs typeface="Calibri"/>
                  <a:sym typeface="Calibri"/>
                </a:rPr>
                <a:t>Management</a:t>
              </a:r>
              <a:endParaRPr/>
            </a:p>
          </p:txBody>
        </p:sp>
        <p:sp>
          <p:nvSpPr>
            <p:cNvPr id="1177" name="Google Shape;1177;p82"/>
            <p:cNvSpPr/>
            <p:nvPr/>
          </p:nvSpPr>
          <p:spPr>
            <a:xfrm>
              <a:off x="251153" y="1406434"/>
              <a:ext cx="2002326" cy="1437329"/>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82"/>
            <p:cNvSpPr txBox="1"/>
            <p:nvPr/>
          </p:nvSpPr>
          <p:spPr>
            <a:xfrm>
              <a:off x="293251" y="1448532"/>
              <a:ext cx="1918130" cy="1353133"/>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dk1"/>
                  </a:solidFill>
                  <a:latin typeface="Calibri"/>
                  <a:ea typeface="Calibri"/>
                  <a:cs typeface="Calibri"/>
                  <a:sym typeface="Calibri"/>
                </a:rPr>
                <a:t>Incidents</a:t>
              </a:r>
              <a:endParaRPr>
                <a:solidFill>
                  <a:schemeClr val="dk1"/>
                </a:solidFill>
              </a:endParaRPr>
            </a:p>
            <a:p>
              <a:pPr marL="0" marR="0" lvl="0" indent="0" algn="ctr" rtl="0">
                <a:lnSpc>
                  <a:spcPct val="90000"/>
                </a:lnSpc>
                <a:spcBef>
                  <a:spcPts val="490"/>
                </a:spcBef>
                <a:spcAft>
                  <a:spcPts val="0"/>
                </a:spcAft>
                <a:buClr>
                  <a:schemeClr val="lt1"/>
                </a:buClr>
                <a:buSzPts val="1200"/>
                <a:buFont typeface="Calibri"/>
                <a:buNone/>
              </a:pPr>
              <a:r>
                <a:rPr lang="en-US" sz="1200">
                  <a:solidFill>
                    <a:schemeClr val="dk1"/>
                  </a:solidFill>
                  <a:latin typeface="Calibri"/>
                  <a:ea typeface="Calibri"/>
                  <a:cs typeface="Calibri"/>
                  <a:sym typeface="Calibri"/>
                </a:rPr>
                <a:t>Es dauert sehr lange, bis meine Transaktion abgeschlossen ist!</a:t>
              </a:r>
              <a:endParaRPr>
                <a:solidFill>
                  <a:schemeClr val="dk1"/>
                </a:solidFill>
              </a:endParaRPr>
            </a:p>
            <a:p>
              <a:pPr marL="0" marR="0" lvl="0" indent="0" algn="ctr" rtl="0">
                <a:lnSpc>
                  <a:spcPct val="90000"/>
                </a:lnSpc>
                <a:spcBef>
                  <a:spcPts val="490"/>
                </a:spcBef>
                <a:spcAft>
                  <a:spcPts val="0"/>
                </a:spcAft>
                <a:buClr>
                  <a:schemeClr val="lt1"/>
                </a:buClr>
                <a:buSzPts val="1200"/>
                <a:buFont typeface="Calibri"/>
                <a:buNone/>
              </a:pPr>
              <a:r>
                <a:rPr lang="en-US" sz="1200">
                  <a:solidFill>
                    <a:schemeClr val="dk1"/>
                  </a:solidFill>
                </a:rPr>
                <a:t>-&gt;Der Incident </a:t>
              </a:r>
              <a:r>
                <a:rPr lang="en-US" sz="1200" i="1">
                  <a:solidFill>
                    <a:schemeClr val="dk1"/>
                  </a:solidFill>
                  <a:latin typeface="Calibri"/>
                  <a:ea typeface="Calibri"/>
                  <a:cs typeface="Calibri"/>
                  <a:sym typeface="Calibri"/>
                </a:rPr>
                <a:t>hat sich in den letzten Wochen mehrfach wiederholt.</a:t>
              </a:r>
              <a:endParaRPr sz="1200" i="1">
                <a:solidFill>
                  <a:schemeClr val="dk1"/>
                </a:solidFill>
                <a:latin typeface="Calibri"/>
                <a:ea typeface="Calibri"/>
                <a:cs typeface="Calibri"/>
                <a:sym typeface="Calibri"/>
              </a:endParaRPr>
            </a:p>
          </p:txBody>
        </p:sp>
        <p:sp>
          <p:nvSpPr>
            <p:cNvPr id="1179" name="Google Shape;1179;p82"/>
            <p:cNvSpPr/>
            <p:nvPr/>
          </p:nvSpPr>
          <p:spPr>
            <a:xfrm>
              <a:off x="2691588" y="0"/>
              <a:ext cx="2502907" cy="4716988"/>
            </a:xfrm>
            <a:prstGeom prst="roundRect">
              <a:avLst>
                <a:gd name="adj" fmla="val 1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82"/>
            <p:cNvSpPr txBox="1"/>
            <p:nvPr/>
          </p:nvSpPr>
          <p:spPr>
            <a:xfrm>
              <a:off x="2691588" y="0"/>
              <a:ext cx="2502907" cy="14150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Problem</a:t>
              </a:r>
              <a:br>
                <a:rPr lang="en-US" sz="1800" b="1">
                  <a:solidFill>
                    <a:schemeClr val="lt1"/>
                  </a:solidFill>
                  <a:latin typeface="Calibri"/>
                  <a:ea typeface="Calibri"/>
                  <a:cs typeface="Calibri"/>
                  <a:sym typeface="Calibri"/>
                </a:rPr>
              </a:br>
              <a:r>
                <a:rPr lang="en-US" sz="1800" b="1">
                  <a:solidFill>
                    <a:schemeClr val="lt1"/>
                  </a:solidFill>
                  <a:latin typeface="Calibri"/>
                  <a:ea typeface="Calibri"/>
                  <a:cs typeface="Calibri"/>
                  <a:sym typeface="Calibri"/>
                </a:rPr>
                <a:t>Management:</a:t>
              </a:r>
              <a:br>
                <a:rPr lang="en-US" sz="1800" b="1">
                  <a:solidFill>
                    <a:schemeClr val="lt1"/>
                  </a:solidFill>
                  <a:latin typeface="Calibri"/>
                  <a:ea typeface="Calibri"/>
                  <a:cs typeface="Calibri"/>
                  <a:sym typeface="Calibri"/>
                </a:rPr>
              </a:br>
              <a:r>
                <a:rPr lang="en-US" sz="1800" b="1">
                  <a:solidFill>
                    <a:schemeClr val="lt1"/>
                  </a:solidFill>
                  <a:latin typeface="Calibri"/>
                  <a:ea typeface="Calibri"/>
                  <a:cs typeface="Calibri"/>
                  <a:sym typeface="Calibri"/>
                </a:rPr>
                <a:t> Analyse</a:t>
              </a:r>
              <a:endParaRPr/>
            </a:p>
          </p:txBody>
        </p:sp>
        <p:sp>
          <p:nvSpPr>
            <p:cNvPr id="1181" name="Google Shape;1181;p82"/>
            <p:cNvSpPr/>
            <p:nvPr/>
          </p:nvSpPr>
          <p:spPr>
            <a:xfrm>
              <a:off x="2941879" y="1416478"/>
              <a:ext cx="2002326" cy="1422236"/>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82"/>
            <p:cNvSpPr txBox="1"/>
            <p:nvPr/>
          </p:nvSpPr>
          <p:spPr>
            <a:xfrm>
              <a:off x="2983535" y="1458134"/>
              <a:ext cx="1919014" cy="1338924"/>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dirty="0">
                  <a:solidFill>
                    <a:schemeClr val="dk1"/>
                  </a:solidFill>
                  <a:latin typeface="Calibri"/>
                  <a:ea typeface="Calibri"/>
                  <a:cs typeface="Calibri"/>
                  <a:sym typeface="Calibri"/>
                </a:rPr>
                <a:t>Problem</a:t>
              </a:r>
              <a:endParaRPr dirty="0">
                <a:solidFill>
                  <a:schemeClr val="dk1"/>
                </a:solidFill>
              </a:endParaRPr>
            </a:p>
            <a:p>
              <a:pPr marL="114300" marR="0" lvl="1" indent="-114300" algn="l" rtl="0">
                <a:lnSpc>
                  <a:spcPct val="90000"/>
                </a:lnSpc>
                <a:spcBef>
                  <a:spcPts val="49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Kategorie: SW/Service</a:t>
              </a:r>
            </a:p>
            <a:p>
              <a:pPr marL="114300" marR="0" lvl="1" indent="-114300" algn="l" rtl="0">
                <a:lnSpc>
                  <a:spcPct val="90000"/>
                </a:lnSpc>
                <a:spcBef>
                  <a:spcPts val="490"/>
                </a:spcBef>
                <a:spcAft>
                  <a:spcPts val="0"/>
                </a:spcAft>
                <a:buClr>
                  <a:schemeClr val="dk1"/>
                </a:buClr>
                <a:buSzPts val="1200"/>
                <a:buFont typeface="Calibri"/>
                <a:buChar char="•"/>
              </a:pPr>
              <a:r>
                <a:rPr lang="en-US" sz="1200" dirty="0">
                  <a:solidFill>
                    <a:schemeClr val="dk1"/>
                  </a:solidFill>
                  <a:latin typeface="Calibri"/>
                  <a:cs typeface="Calibri"/>
                  <a:sym typeface="Calibri"/>
                </a:rPr>
                <a:t>Zugehörige Incidents: Inc2452, Inc2499, Inc2530</a:t>
              </a:r>
              <a:endParaRPr dirty="0">
                <a:solidFill>
                  <a:schemeClr val="dk1"/>
                </a:solidFill>
              </a:endParaRPr>
            </a:p>
          </p:txBody>
        </p:sp>
        <p:sp>
          <p:nvSpPr>
            <p:cNvPr id="1183" name="Google Shape;1183;p82"/>
            <p:cNvSpPr/>
            <p:nvPr/>
          </p:nvSpPr>
          <p:spPr>
            <a:xfrm>
              <a:off x="2941879" y="3057520"/>
              <a:ext cx="2002326" cy="1422236"/>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82"/>
            <p:cNvSpPr txBox="1"/>
            <p:nvPr/>
          </p:nvSpPr>
          <p:spPr>
            <a:xfrm>
              <a:off x="2983535" y="3099176"/>
              <a:ext cx="1919014" cy="1338924"/>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dirty="0">
                  <a:solidFill>
                    <a:schemeClr val="dk1"/>
                  </a:solidFill>
                  <a:latin typeface="Calibri"/>
                  <a:ea typeface="Calibri"/>
                  <a:cs typeface="Calibri"/>
                  <a:sym typeface="Calibri"/>
                </a:rPr>
                <a:t>Bekannter Fehler</a:t>
              </a:r>
              <a:endParaRPr sz="1400" dirty="0">
                <a:solidFill>
                  <a:schemeClr val="dk1"/>
                </a:solidFill>
                <a:latin typeface="Calibri"/>
                <a:ea typeface="Calibri"/>
                <a:cs typeface="Calibri"/>
                <a:sym typeface="Calibri"/>
              </a:endParaRPr>
            </a:p>
            <a:p>
              <a:pPr marL="114300" marR="0" lvl="1" indent="-114300" algn="l" rtl="0">
                <a:lnSpc>
                  <a:spcPct val="90000"/>
                </a:lnSpc>
                <a:spcBef>
                  <a:spcPts val="49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Fehler beim Schreiben von Protokolldateien führt zur Unterbrechung des Auftrags</a:t>
              </a:r>
              <a:endParaRPr dirty="0">
                <a:solidFill>
                  <a:schemeClr val="dk1"/>
                </a:solidFill>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Maximale Dateigröße der Server-Protokolldatei überschritten</a:t>
              </a:r>
              <a:endParaRPr sz="1200" b="0" i="0" u="none" strike="noStrike" cap="none" dirty="0">
                <a:solidFill>
                  <a:schemeClr val="dk1"/>
                </a:solidFill>
                <a:latin typeface="Calibri"/>
                <a:ea typeface="Calibri"/>
                <a:cs typeface="Calibri"/>
                <a:sym typeface="Calibri"/>
              </a:endParaRPr>
            </a:p>
          </p:txBody>
        </p:sp>
        <p:sp>
          <p:nvSpPr>
            <p:cNvPr id="1185" name="Google Shape;1185;p82"/>
            <p:cNvSpPr/>
            <p:nvPr/>
          </p:nvSpPr>
          <p:spPr>
            <a:xfrm>
              <a:off x="5382214" y="0"/>
              <a:ext cx="2502907" cy="4716988"/>
            </a:xfrm>
            <a:prstGeom prst="roundRect">
              <a:avLst>
                <a:gd name="adj" fmla="val 1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82"/>
            <p:cNvSpPr txBox="1"/>
            <p:nvPr/>
          </p:nvSpPr>
          <p:spPr>
            <a:xfrm>
              <a:off x="5382214" y="0"/>
              <a:ext cx="2502907" cy="14150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Problem</a:t>
              </a:r>
              <a:br>
                <a:rPr lang="en-US" sz="1800" b="1">
                  <a:solidFill>
                    <a:schemeClr val="lt1"/>
                  </a:solidFill>
                  <a:latin typeface="Calibri"/>
                  <a:ea typeface="Calibri"/>
                  <a:cs typeface="Calibri"/>
                  <a:sym typeface="Calibri"/>
                </a:rPr>
              </a:br>
              <a:r>
                <a:rPr lang="en-US" sz="1800" b="1">
                  <a:solidFill>
                    <a:schemeClr val="lt1"/>
                  </a:solidFill>
                  <a:latin typeface="Calibri"/>
                  <a:ea typeface="Calibri"/>
                  <a:cs typeface="Calibri"/>
                  <a:sym typeface="Calibri"/>
                </a:rPr>
                <a:t>Management: Behandlung</a:t>
              </a:r>
              <a:endParaRPr/>
            </a:p>
          </p:txBody>
        </p:sp>
        <p:sp>
          <p:nvSpPr>
            <p:cNvPr id="1187" name="Google Shape;1187;p82"/>
            <p:cNvSpPr/>
            <p:nvPr/>
          </p:nvSpPr>
          <p:spPr>
            <a:xfrm>
              <a:off x="5632505" y="1416478"/>
              <a:ext cx="2002326" cy="1422236"/>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82"/>
            <p:cNvSpPr txBox="1"/>
            <p:nvPr/>
          </p:nvSpPr>
          <p:spPr>
            <a:xfrm>
              <a:off x="5674161" y="1458134"/>
              <a:ext cx="1919014" cy="1338924"/>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dirty="0">
                  <a:solidFill>
                    <a:schemeClr val="dk1"/>
                  </a:solidFill>
                  <a:latin typeface="Calibri"/>
                  <a:ea typeface="Calibri"/>
                  <a:cs typeface="Calibri"/>
                  <a:sym typeface="Calibri"/>
                </a:rPr>
                <a:t>Workaround</a:t>
              </a:r>
              <a:endParaRPr sz="1400" dirty="0">
                <a:solidFill>
                  <a:schemeClr val="dk1"/>
                </a:solidFill>
                <a:latin typeface="Calibri"/>
                <a:ea typeface="Calibri"/>
                <a:cs typeface="Calibri"/>
                <a:sym typeface="Calibri"/>
              </a:endParaRPr>
            </a:p>
            <a:p>
              <a:pPr marL="114300" marR="0" lvl="1" indent="-114300" algn="l" rtl="0">
                <a:lnSpc>
                  <a:spcPct val="90000"/>
                </a:lnSpc>
                <a:spcBef>
                  <a:spcPts val="49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Sicherung Protokolldatei</a:t>
              </a:r>
              <a:endParaRPr sz="12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Leere Protokolldatei</a:t>
              </a:r>
              <a:endParaRPr sz="12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System neu starten</a:t>
              </a:r>
              <a:endParaRPr sz="1200" b="0" i="0" u="none" strike="noStrike" cap="none" dirty="0">
                <a:solidFill>
                  <a:schemeClr val="dk1"/>
                </a:solidFill>
                <a:latin typeface="Calibri"/>
                <a:ea typeface="Calibri"/>
                <a:cs typeface="Calibri"/>
                <a:sym typeface="Calibri"/>
              </a:endParaRPr>
            </a:p>
          </p:txBody>
        </p:sp>
        <p:sp>
          <p:nvSpPr>
            <p:cNvPr id="1189" name="Google Shape;1189;p82"/>
            <p:cNvSpPr/>
            <p:nvPr/>
          </p:nvSpPr>
          <p:spPr>
            <a:xfrm>
              <a:off x="5632505" y="3057520"/>
              <a:ext cx="2002326" cy="1422236"/>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82"/>
            <p:cNvSpPr txBox="1"/>
            <p:nvPr/>
          </p:nvSpPr>
          <p:spPr>
            <a:xfrm>
              <a:off x="5674161" y="3099176"/>
              <a:ext cx="1919014" cy="1338924"/>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dirty="0">
                  <a:solidFill>
                    <a:schemeClr val="dk1"/>
                  </a:solidFill>
                  <a:latin typeface="Calibri"/>
                  <a:ea typeface="Calibri"/>
                  <a:cs typeface="Calibri"/>
                  <a:sym typeface="Calibri"/>
                </a:rPr>
                <a:t>Lösung</a:t>
              </a:r>
              <a:endParaRPr sz="1600" dirty="0">
                <a:solidFill>
                  <a:schemeClr val="dk1"/>
                </a:solidFill>
                <a:latin typeface="Calibri"/>
                <a:ea typeface="Calibri"/>
                <a:cs typeface="Calibri"/>
                <a:sym typeface="Calibri"/>
              </a:endParaRPr>
            </a:p>
            <a:p>
              <a:pPr marL="114300" marR="0" lvl="1" indent="-114300" algn="l" rtl="0">
                <a:lnSpc>
                  <a:spcPct val="90000"/>
                </a:lnSpc>
                <a:spcBef>
                  <a:spcPts val="49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Patch verfügbar</a:t>
              </a:r>
              <a:endParaRPr sz="12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sng" strike="noStrike" cap="none" dirty="0">
                  <a:solidFill>
                    <a:schemeClr val="dk1"/>
                  </a:solidFill>
                  <a:latin typeface="Calibri"/>
                  <a:ea typeface="Calibri"/>
                  <a:cs typeface="Calibri"/>
                  <a:sym typeface="Calibri"/>
                </a:rPr>
                <a:t>Request for Change: </a:t>
              </a:r>
              <a:r>
                <a:rPr lang="en-US" sz="1200" b="0" i="0" u="none" strike="noStrike" cap="none" dirty="0">
                  <a:solidFill>
                    <a:schemeClr val="dk1"/>
                  </a:solidFill>
                  <a:latin typeface="Calibri"/>
                  <a:ea typeface="Calibri"/>
                  <a:cs typeface="Calibri"/>
                  <a:sym typeface="Calibri"/>
                </a:rPr>
                <a:t>Patch T12-02 auf pclx3 installieren</a:t>
              </a:r>
              <a:endParaRPr dirty="0">
                <a:solidFill>
                  <a:schemeClr val="dk1"/>
                </a:solidFill>
              </a:endParaRPr>
            </a:p>
          </p:txBody>
        </p:sp>
      </p:grpSp>
      <p:pic>
        <p:nvPicPr>
          <p:cNvPr id="1191" name="Google Shape;1191;p82"/>
          <p:cNvPicPr preferRelativeResize="0"/>
          <p:nvPr/>
        </p:nvPicPr>
        <p:blipFill rotWithShape="1">
          <a:blip r:embed="rId3">
            <a:alphaModFix/>
          </a:blip>
          <a:srcRect/>
          <a:stretch/>
        </p:blipFill>
        <p:spPr>
          <a:xfrm>
            <a:off x="1280983" y="4825007"/>
            <a:ext cx="1309316" cy="1246807"/>
          </a:xfrm>
          <a:prstGeom prst="rect">
            <a:avLst/>
          </a:prstGeom>
          <a:noFill/>
          <a:ln>
            <a:noFill/>
          </a:ln>
        </p:spPr>
      </p:pic>
      <p:sp>
        <p:nvSpPr>
          <p:cNvPr id="1192" name="Google Shape;1192;p82"/>
          <p:cNvSpPr txBox="1">
            <a:spLocks noGrp="1"/>
          </p:cNvSpPr>
          <p:nvPr>
            <p:ph type="sldNum" idx="12"/>
          </p:nvPr>
        </p:nvSpPr>
        <p:spPr>
          <a:xfrm>
            <a:off x="8077200" y="643052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82</a:t>
            </a:fld>
            <a:endParaRPr/>
          </a:p>
        </p:txBody>
      </p:sp>
      <p:sp>
        <p:nvSpPr>
          <p:cNvPr id="2" name="Right Arrow 1">
            <a:extLst>
              <a:ext uri="{FF2B5EF4-FFF2-40B4-BE49-F238E27FC236}">
                <a16:creationId xmlns:a16="http://schemas.microsoft.com/office/drawing/2014/main" id="{D026ECF8-0BBC-146E-55DE-1B992975C10C}"/>
              </a:ext>
            </a:extLst>
          </p:cNvPr>
          <p:cNvSpPr/>
          <p:nvPr/>
        </p:nvSpPr>
        <p:spPr>
          <a:xfrm rot="5400000">
            <a:off x="5865248" y="4340129"/>
            <a:ext cx="315199" cy="453058"/>
          </a:xfrm>
          <a:prstGeom prst="righ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8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PM: Schlüsselkonzepte - Zusammenfassung</a:t>
            </a:r>
            <a:endParaRPr/>
          </a:p>
        </p:txBody>
      </p:sp>
      <p:sp>
        <p:nvSpPr>
          <p:cNvPr id="1199" name="Google Shape;1199;p83"/>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GB" b="0" i="0" u="none" strike="noStrike" dirty="0">
                <a:solidFill>
                  <a:srgbClr val="374151"/>
                </a:solidFill>
                <a:effectLst/>
                <a:latin typeface="Söhne"/>
              </a:rPr>
              <a:t>Verstehen der Unterscheidung zwischen Incidents </a:t>
            </a:r>
            <a:r>
              <a:rPr lang="en-US" dirty="0"/>
              <a:t>und Problemen</a:t>
            </a:r>
          </a:p>
          <a:p>
            <a:pPr marL="342900" lvl="0" indent="-342900" algn="l" rtl="0">
              <a:spcBef>
                <a:spcPts val="560"/>
              </a:spcBef>
              <a:spcAft>
                <a:spcPts val="0"/>
              </a:spcAft>
              <a:buClr>
                <a:schemeClr val="dk1"/>
              </a:buClr>
              <a:buSzPts val="2800"/>
              <a:buChar char="•"/>
            </a:pPr>
            <a:r>
              <a:rPr lang="en-US" dirty="0"/>
              <a:t>Beide Methoden verstehen und nutzen, um mit Problemen umzugehen:</a:t>
            </a:r>
            <a:endParaRPr dirty="0"/>
          </a:p>
          <a:p>
            <a:pPr marL="742950" lvl="1" indent="-285750" algn="l" rtl="0">
              <a:spcBef>
                <a:spcPts val="480"/>
              </a:spcBef>
              <a:spcAft>
                <a:spcPts val="0"/>
              </a:spcAft>
              <a:buClr>
                <a:schemeClr val="dk1"/>
              </a:buClr>
              <a:buSzPts val="2400"/>
              <a:buChar char="–"/>
            </a:pPr>
            <a:r>
              <a:rPr lang="en-US" dirty="0"/>
              <a:t>Halten Sie die Auswirkungen des Problems überschaubar (Workaround -&gt; Bekannter Fehler)</a:t>
            </a:r>
            <a:endParaRPr dirty="0"/>
          </a:p>
          <a:p>
            <a:pPr marL="742950" lvl="1" indent="-285750" algn="l" rtl="0">
              <a:spcBef>
                <a:spcPts val="480"/>
              </a:spcBef>
              <a:spcAft>
                <a:spcPts val="0"/>
              </a:spcAft>
              <a:buClr>
                <a:schemeClr val="dk1"/>
              </a:buClr>
              <a:buSzPts val="2400"/>
              <a:buChar char="–"/>
            </a:pPr>
            <a:r>
              <a:rPr lang="en-US" dirty="0"/>
              <a:t>Lösen Sie das Problem durch Beseitigung der zugrunde liegenden Ursache (-&gt; Change)</a:t>
            </a:r>
          </a:p>
          <a:p>
            <a:pPr indent="-457200">
              <a:spcBef>
                <a:spcPts val="480"/>
              </a:spcBef>
              <a:buSzPts val="2400"/>
            </a:pPr>
            <a:r>
              <a:rPr lang="de-DE" b="0" i="0" u="none" strike="noStrike" dirty="0">
                <a:solidFill>
                  <a:srgbClr val="374151"/>
                </a:solidFill>
                <a:effectLst/>
                <a:latin typeface="Söhne"/>
              </a:rPr>
              <a:t>Wichtigste </a:t>
            </a:r>
            <a:r>
              <a:rPr lang="de-DE" b="0" i="0" u="none" strike="noStrike" dirty="0" err="1">
                <a:solidFill>
                  <a:srgbClr val="374151"/>
                </a:solidFill>
                <a:effectLst/>
                <a:latin typeface="Söhne"/>
              </a:rPr>
              <a:t>Aktivitäten</a:t>
            </a:r>
            <a:endParaRPr lang="en-US" dirty="0"/>
          </a:p>
          <a:p>
            <a:pPr marL="742950" lvl="1" indent="-285750">
              <a:spcBef>
                <a:spcPts val="480"/>
              </a:spcBef>
              <a:buSzPts val="2400"/>
            </a:pPr>
            <a:r>
              <a:rPr lang="en-US" dirty="0"/>
              <a:t>Identifizierung von Problemen basierend auf Mustern und Trends beim Auftreten von Incidents</a:t>
            </a:r>
          </a:p>
          <a:p>
            <a:pPr marL="742950" lvl="1" indent="-285750">
              <a:spcBef>
                <a:spcPts val="480"/>
              </a:spcBef>
              <a:buSzPts val="2400"/>
            </a:pPr>
            <a:r>
              <a:rPr lang="en-US" dirty="0"/>
              <a:t>Informationen über bekannte Fehler und Workarounds auf dem neuesten Stand zu halten und den am ISRM beteiligten Mitarbeitern zugänglich zu machen</a:t>
            </a:r>
            <a:endParaRPr dirty="0"/>
          </a:p>
        </p:txBody>
      </p:sp>
      <p:sp>
        <p:nvSpPr>
          <p:cNvPr id="1200" name="Google Shape;1200;p8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84"/>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Configuration Management (CONFM)</a:t>
            </a:r>
            <a:endParaRPr/>
          </a:p>
        </p:txBody>
      </p:sp>
      <p:sp>
        <p:nvSpPr>
          <p:cNvPr id="1207" name="Google Shape;1207;p8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84</a:t>
            </a:fld>
            <a:endParaRPr/>
          </a:p>
        </p:txBody>
      </p:sp>
      <p:sp>
        <p:nvSpPr>
          <p:cNvPr id="1208" name="Google Shape;1208;p84"/>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209" name="Google Shape;1209;p84"/>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1210" name="Google Shape;1210;p84"/>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Bereitstellung und Pflege eines logischen Modells von Configuration Items zur Unterstützung anderer Service-Management-Aktivitäten</a:t>
            </a:r>
            <a:endParaRPr sz="1800">
              <a:solidFill>
                <a:schemeClr val="dk1"/>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8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CONFM: Wichtige Begriffe</a:t>
            </a:r>
            <a:endParaRPr/>
          </a:p>
        </p:txBody>
      </p:sp>
      <p:sp>
        <p:nvSpPr>
          <p:cNvPr id="1217" name="Google Shape;1217;p8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85</a:t>
            </a:fld>
            <a:endParaRPr/>
          </a:p>
        </p:txBody>
      </p:sp>
      <p:graphicFrame>
        <p:nvGraphicFramePr>
          <p:cNvPr id="1218" name="Google Shape;1218;p85"/>
          <p:cNvGraphicFramePr/>
          <p:nvPr>
            <p:extLst>
              <p:ext uri="{D42A27DB-BD31-4B8C-83A1-F6EECF244321}">
                <p14:modId xmlns:p14="http://schemas.microsoft.com/office/powerpoint/2010/main" val="4105822262"/>
              </p:ext>
            </p:extLst>
          </p:nvPr>
        </p:nvGraphicFramePr>
        <p:xfrm>
          <a:off x="609601" y="1696601"/>
          <a:ext cx="10972799" cy="1889760"/>
        </p:xfrm>
        <a:graphic>
          <a:graphicData uri="http://schemas.openxmlformats.org/drawingml/2006/table">
            <a:tbl>
              <a:tblPr firstRow="1" firstCol="1" bandRow="1">
                <a:noFill/>
                <a:tableStyleId>{FEED5B31-8EE9-4602-9EFF-AED3B21F7FA9}</a:tableStyleId>
              </a:tblPr>
              <a:tblGrid>
                <a:gridCol w="10972799">
                  <a:extLst>
                    <a:ext uri="{9D8B030D-6E8A-4147-A177-3AD203B41FA5}">
                      <a16:colId xmlns:a16="http://schemas.microsoft.com/office/drawing/2014/main" val="20000"/>
                    </a:ext>
                  </a:extLst>
                </a:gridCol>
              </a:tblGrid>
              <a:tr h="19262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085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Configuration Item (CI):</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Element, das zur Bereitstellung eines oder mehrerer Services oder Service-Komponenten beiträgt und daher eine Maßnahme zur Steuerung seiner Konfiguration erfordert</a:t>
                      </a:r>
                      <a:endParaRPr i="0" dirty="0"/>
                    </a:p>
                    <a:p>
                      <a:pPr marL="457200" marR="0" lvl="1" indent="0" algn="l" rtl="0">
                        <a:lnSpc>
                          <a:spcPct val="100000"/>
                        </a:lnSpc>
                        <a:spcBef>
                          <a:spcPts val="0"/>
                        </a:spcBef>
                        <a:spcAft>
                          <a:spcPts val="0"/>
                        </a:spcAft>
                        <a:buClr>
                          <a:schemeClr val="dk1"/>
                        </a:buClr>
                        <a:buSzPts val="1800"/>
                        <a:buFont typeface="Calibri"/>
                        <a:buNone/>
                      </a:pPr>
                      <a:endParaRPr sz="1800" b="0"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Hinweis: CIs können sehr unterschiedlich sein, von technischen Komponenten (z. B. Computerhardware, Netzwerkkomponenten, Software) bis hin zu nichttechnischen Gegenständen (z. B. Standorte und Räume, Dokumentation).</a:t>
                      </a:r>
                      <a:endParaRPr dirty="0"/>
                    </a:p>
                  </a:txBody>
                  <a:tcPr marL="68575" marR="68575" marT="0" marB="0"/>
                </a:tc>
                <a:extLst>
                  <a:ext uri="{0D108BD9-81ED-4DB2-BD59-A6C34878D82A}">
                    <a16:rowId xmlns:a16="http://schemas.microsoft.com/office/drawing/2014/main" val="10001"/>
                  </a:ext>
                </a:extLst>
              </a:tr>
            </a:tbl>
          </a:graphicData>
        </a:graphic>
      </p:graphicFrame>
      <p:graphicFrame>
        <p:nvGraphicFramePr>
          <p:cNvPr id="1219" name="Google Shape;1219;p85"/>
          <p:cNvGraphicFramePr/>
          <p:nvPr>
            <p:extLst>
              <p:ext uri="{D42A27DB-BD31-4B8C-83A1-F6EECF244321}">
                <p14:modId xmlns:p14="http://schemas.microsoft.com/office/powerpoint/2010/main" val="2809720648"/>
              </p:ext>
            </p:extLst>
          </p:nvPr>
        </p:nvGraphicFramePr>
        <p:xfrm>
          <a:off x="609601" y="4353679"/>
          <a:ext cx="10972799" cy="1615440"/>
        </p:xfrm>
        <a:graphic>
          <a:graphicData uri="http://schemas.openxmlformats.org/drawingml/2006/table">
            <a:tbl>
              <a:tblPr firstRow="1" firstCol="1" bandRow="1">
                <a:noFill/>
                <a:tableStyleId>{FEED5B31-8EE9-4602-9EFF-AED3B21F7FA9}</a:tableStyleId>
              </a:tblPr>
              <a:tblGrid>
                <a:gridCol w="10972799">
                  <a:extLst>
                    <a:ext uri="{9D8B030D-6E8A-4147-A177-3AD203B41FA5}">
                      <a16:colId xmlns:a16="http://schemas.microsoft.com/office/drawing/2014/main" val="20000"/>
                    </a:ext>
                  </a:extLst>
                </a:gridCol>
              </a:tblGrid>
              <a:tr h="192325">
                <a:tc>
                  <a:txBody>
                    <a:bodyPr/>
                    <a:lstStyle/>
                    <a:p>
                      <a:pPr marL="0" marR="0" lvl="0" indent="0" algn="l" rtl="0">
                        <a:spcBef>
                          <a:spcPts val="0"/>
                        </a:spcBef>
                        <a:spcAft>
                          <a:spcPts val="0"/>
                        </a:spcAft>
                        <a:buNone/>
                      </a:pPr>
                      <a:r>
                        <a:rPr lang="en-US" sz="1400" b="1"/>
                        <a:t>Definition nach FitSM-0:</a:t>
                      </a:r>
                      <a:endParaRPr sz="1400" b="1">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73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Configuration Management Database (CMDB):</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Speicher für Informationen über Configuration Items (CIs)</a:t>
                      </a:r>
                      <a:endParaRPr i="0" dirty="0"/>
                    </a:p>
                    <a:p>
                      <a:pPr marL="457200" marR="0" lvl="1" indent="0" algn="l" rtl="0">
                        <a:spcBef>
                          <a:spcPts val="0"/>
                        </a:spcBef>
                        <a:spcAft>
                          <a:spcPts val="0"/>
                        </a:spcAft>
                        <a:buNone/>
                      </a:pPr>
                      <a:endParaRPr sz="1800" b="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800" b="0" i="1" u="none" strike="noStrike" cap="none" dirty="0">
                          <a:solidFill>
                            <a:schemeClr val="dk1"/>
                          </a:solidFill>
                          <a:latin typeface="Calibri"/>
                          <a:ea typeface="Calibri"/>
                          <a:cs typeface="Calibri"/>
                          <a:sym typeface="Calibri"/>
                        </a:rPr>
                        <a:t>Hinweis: Eine CMDB ist nicht unbedingt eine einzige Datenbank, die alle Configuration Items (CIs) abdeckt. Sie kann vielmehr aus mehreren Datenspeichern zusammengesetzt sein.</a:t>
                      </a:r>
                      <a:endParaRPr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8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CONFM: Anforderungen gemäß FitSM-1</a:t>
            </a:r>
            <a:endParaRPr/>
          </a:p>
        </p:txBody>
      </p:sp>
      <p:sp>
        <p:nvSpPr>
          <p:cNvPr id="1225" name="Google Shape;1225;p8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86</a:t>
            </a:fld>
            <a:endParaRPr/>
          </a:p>
        </p:txBody>
      </p:sp>
      <p:graphicFrame>
        <p:nvGraphicFramePr>
          <p:cNvPr id="1226" name="Google Shape;1226;p86"/>
          <p:cNvGraphicFramePr/>
          <p:nvPr/>
        </p:nvGraphicFramePr>
        <p:xfrm>
          <a:off x="1981200" y="1697038"/>
          <a:ext cx="8229600" cy="2743454"/>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PR11 Configuration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PR11.1 Der Anwendungsbereich des Configuration Managements muss zusammen mit den Typen von Configuration Items (CIs) und den zu berücksichtigenden Beziehungen definiert werden.</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PR11.2 Der Detaillierungsgrad der Konfigurationsinformationen muss ausreichend sein, um eine effektive Maßnahme zur Steuerung von CIs zu unterstützen.</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PR11.3 Informationen über CIs und ihre Beziehungen zu anderen CIs müssen in einer Configuration Management Database (CMDB) gepflegt werden.</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PR11.4 CIs müssen in der CMDB gesteuert und Changes an CIs nachverfolgt werden.</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PR11.5 Die in der CMDB gespeicherten Informationen müssen in geplanten Abständen überprüft werden.</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p8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CONFM: Schlüsselbegriffe</a:t>
            </a:r>
            <a:endParaRPr/>
          </a:p>
        </p:txBody>
      </p:sp>
      <p:sp>
        <p:nvSpPr>
          <p:cNvPr id="1233" name="Google Shape;1233;p87"/>
          <p:cNvSpPr txBox="1">
            <a:spLocks noGrp="1"/>
          </p:cNvSpPr>
          <p:nvPr>
            <p:ph type="body" idx="1"/>
          </p:nvPr>
        </p:nvSpPr>
        <p:spPr>
          <a:xfrm>
            <a:off x="609600" y="1696600"/>
            <a:ext cx="10972800" cy="2889454"/>
          </a:xfrm>
          <a:prstGeom prst="rect">
            <a:avLst/>
          </a:prstGeom>
          <a:noFill/>
          <a:ln>
            <a:noFill/>
          </a:ln>
        </p:spPr>
        <p:txBody>
          <a:bodyPr spcFirstLastPara="1" wrap="square" lIns="91425" tIns="45700" rIns="91425" bIns="45700" anchor="t" anchorCtr="0">
            <a:normAutofit/>
          </a:bodyPr>
          <a:lstStyle/>
          <a:p>
            <a:pPr marL="342900" lvl="0" indent="-356235" algn="l" rtl="0">
              <a:spcBef>
                <a:spcPts val="0"/>
              </a:spcBef>
              <a:spcAft>
                <a:spcPts val="0"/>
              </a:spcAft>
              <a:buClr>
                <a:schemeClr val="dk1"/>
              </a:buClr>
              <a:buSzPts val="2800"/>
              <a:buChar char="•"/>
            </a:pPr>
            <a:r>
              <a:rPr lang="en-US" sz="2000" dirty="0"/>
              <a:t>Beim Configuration Management geht es </a:t>
            </a:r>
            <a:r>
              <a:rPr lang="en-US" sz="2000" u="sng" dirty="0"/>
              <a:t>nicht </a:t>
            </a:r>
            <a:r>
              <a:rPr lang="en-US" sz="2000" dirty="0"/>
              <a:t>um die Konfiguration von Ressourcen</a:t>
            </a:r>
            <a:endParaRPr sz="2000" dirty="0"/>
          </a:p>
          <a:p>
            <a:pPr marL="342900" lvl="0" indent="-356235" algn="l" rtl="0">
              <a:spcBef>
                <a:spcPts val="518"/>
              </a:spcBef>
              <a:spcAft>
                <a:spcPts val="0"/>
              </a:spcAft>
              <a:buClr>
                <a:schemeClr val="dk1"/>
              </a:buClr>
              <a:buSzPts val="2800"/>
              <a:buChar char="•"/>
            </a:pPr>
            <a:r>
              <a:rPr lang="en-US" sz="2000" dirty="0"/>
              <a:t>Beim Configuration Management geht es darum, die CIs, ihre Attribute und Beziehungen zu verstehen (und zu dokumentieren).</a:t>
            </a:r>
            <a:endParaRPr sz="2000" dirty="0"/>
          </a:p>
          <a:p>
            <a:pPr marL="342900" lvl="0" indent="-356235" algn="l" rtl="0">
              <a:spcBef>
                <a:spcPts val="518"/>
              </a:spcBef>
              <a:spcAft>
                <a:spcPts val="0"/>
              </a:spcAft>
              <a:buClr>
                <a:schemeClr val="dk1"/>
              </a:buClr>
              <a:buSzPts val="2800"/>
              <a:buChar char="•"/>
            </a:pPr>
            <a:r>
              <a:rPr lang="en-US" sz="2000" dirty="0"/>
              <a:t>Wählen Sie den geeigneten Detaillierungsgrad für </a:t>
            </a:r>
            <a:r>
              <a:rPr lang="en-US" sz="2000" u="sng" dirty="0"/>
              <a:t>Ihre </a:t>
            </a:r>
            <a:r>
              <a:rPr lang="en-US" sz="2000" dirty="0"/>
              <a:t>CMDB:</a:t>
            </a:r>
            <a:endParaRPr sz="2000" dirty="0"/>
          </a:p>
          <a:p>
            <a:pPr marL="742950" lvl="1" indent="-297180" algn="l" rtl="0">
              <a:spcBef>
                <a:spcPts val="444"/>
              </a:spcBef>
              <a:spcAft>
                <a:spcPts val="0"/>
              </a:spcAft>
              <a:buClr>
                <a:schemeClr val="dk1"/>
              </a:buClr>
              <a:buSzPts val="2400"/>
              <a:buChar char="–"/>
            </a:pPr>
            <a:r>
              <a:rPr lang="en-US" sz="1800" dirty="0"/>
              <a:t>Zu wenig Details -&gt; nicht genügend Maßnahmen steuern müssen</a:t>
            </a:r>
            <a:endParaRPr sz="1800" dirty="0"/>
          </a:p>
          <a:p>
            <a:pPr marL="742950" lvl="1" indent="-297180" algn="l" rtl="0">
              <a:spcBef>
                <a:spcPts val="444"/>
              </a:spcBef>
              <a:spcAft>
                <a:spcPts val="0"/>
              </a:spcAft>
              <a:buClr>
                <a:schemeClr val="dk1"/>
              </a:buClr>
              <a:buSzPts val="2400"/>
              <a:buChar char="–"/>
            </a:pPr>
            <a:r>
              <a:rPr lang="en-US" sz="1800" dirty="0"/>
              <a:t>Zu viele Details -&gt; übermäßige Bürokratie</a:t>
            </a:r>
            <a:endParaRPr sz="1800" dirty="0"/>
          </a:p>
          <a:p>
            <a:pPr marL="342900" lvl="0" indent="-356235" algn="l" rtl="0">
              <a:spcBef>
                <a:spcPts val="518"/>
              </a:spcBef>
              <a:spcAft>
                <a:spcPts val="0"/>
              </a:spcAft>
              <a:buClr>
                <a:schemeClr val="dk1"/>
              </a:buClr>
              <a:buSzPts val="2800"/>
              <a:buChar char="•"/>
            </a:pPr>
            <a:r>
              <a:rPr lang="en-US" sz="2000" dirty="0"/>
              <a:t>Wichtigster Output dieses Prozesses:</a:t>
            </a:r>
            <a:endParaRPr sz="2000" dirty="0"/>
          </a:p>
        </p:txBody>
      </p:sp>
      <p:sp>
        <p:nvSpPr>
          <p:cNvPr id="1234" name="Google Shape;1234;p8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87</a:t>
            </a:fld>
            <a:endParaRPr/>
          </a:p>
        </p:txBody>
      </p:sp>
      <p:sp>
        <p:nvSpPr>
          <p:cNvPr id="1235" name="Google Shape;1235;p87"/>
          <p:cNvSpPr txBox="1"/>
          <p:nvPr/>
        </p:nvSpPr>
        <p:spPr>
          <a:xfrm>
            <a:off x="2371385" y="4586054"/>
            <a:ext cx="814453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chemeClr val="dk1"/>
                </a:solidFill>
                <a:latin typeface="Calibri"/>
                <a:ea typeface="Calibri"/>
                <a:cs typeface="Calibri"/>
                <a:sym typeface="Calibri"/>
              </a:rPr>
              <a:t>Logische </a:t>
            </a:r>
            <a:r>
              <a:rPr lang="en-US" sz="1800" dirty="0">
                <a:solidFill>
                  <a:schemeClr val="dk1"/>
                </a:solidFill>
                <a:latin typeface="Calibri"/>
                <a:ea typeface="Calibri"/>
                <a:cs typeface="Calibri"/>
                <a:sym typeface="Calibri"/>
              </a:rPr>
              <a:t>CMDB:</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Informationen über CIs, ihre Eigenschaften und Beziehungen</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Basierend auf Informationen aus verschiedenen Quellen (physische Datenbanken, Bestandsverzeichnisse)</a:t>
            </a:r>
            <a:endParaRPr dirty="0"/>
          </a:p>
        </p:txBody>
      </p:sp>
      <p:sp>
        <p:nvSpPr>
          <p:cNvPr id="1236" name="Google Shape;1236;p87"/>
          <p:cNvSpPr/>
          <p:nvPr/>
        </p:nvSpPr>
        <p:spPr>
          <a:xfrm>
            <a:off x="1280498" y="4699173"/>
            <a:ext cx="1046602" cy="738130"/>
          </a:xfrm>
          <a:prstGeom prst="can">
            <a:avLst>
              <a:gd name="adj" fmla="val 25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CMDB</a:t>
            </a:r>
            <a:endParaRPr/>
          </a:p>
        </p:txBody>
      </p:sp>
      <p:sp>
        <p:nvSpPr>
          <p:cNvPr id="7" name="Google Shape;1233;p87">
            <a:extLst>
              <a:ext uri="{FF2B5EF4-FFF2-40B4-BE49-F238E27FC236}">
                <a16:creationId xmlns:a16="http://schemas.microsoft.com/office/drawing/2014/main" id="{FC33309D-79B0-8096-2C87-04750395DE50}"/>
              </a:ext>
            </a:extLst>
          </p:cNvPr>
          <p:cNvSpPr txBox="1">
            <a:spLocks/>
          </p:cNvSpPr>
          <p:nvPr/>
        </p:nvSpPr>
        <p:spPr>
          <a:xfrm>
            <a:off x="609600" y="5816731"/>
            <a:ext cx="10972800" cy="92333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342900" indent="-356235">
              <a:spcBef>
                <a:spcPts val="518"/>
              </a:spcBef>
              <a:buSzPts val="2800"/>
            </a:pPr>
            <a:r>
              <a:rPr lang="en-US" sz="2000" dirty="0"/>
              <a:t>Die CMDB ist eine wichtige Informationsquelle für Mitarbeiter, die an vielen anderen ITSM-Prozessen beteiligt sind.</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Google Shape;1242;p8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CONFM: Schlüsselkonzepte - Services, Service-Komponenten und CIs</a:t>
            </a:r>
            <a:endParaRPr/>
          </a:p>
        </p:txBody>
      </p:sp>
      <p:sp>
        <p:nvSpPr>
          <p:cNvPr id="1243" name="Google Shape;1243;p8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88</a:t>
            </a:fld>
            <a:endParaRPr/>
          </a:p>
        </p:txBody>
      </p:sp>
      <p:grpSp>
        <p:nvGrpSpPr>
          <p:cNvPr id="1244" name="Google Shape;1244;p88"/>
          <p:cNvGrpSpPr/>
          <p:nvPr/>
        </p:nvGrpSpPr>
        <p:grpSpPr>
          <a:xfrm>
            <a:off x="3965738" y="2212713"/>
            <a:ext cx="5970216" cy="3327609"/>
            <a:chOff x="3640547" y="3961561"/>
            <a:chExt cx="5044116" cy="2647473"/>
          </a:xfrm>
        </p:grpSpPr>
        <p:sp>
          <p:nvSpPr>
            <p:cNvPr id="1245" name="Google Shape;1245;p88"/>
            <p:cNvSpPr/>
            <p:nvPr/>
          </p:nvSpPr>
          <p:spPr>
            <a:xfrm>
              <a:off x="3659999" y="5665450"/>
              <a:ext cx="5024664" cy="943584"/>
            </a:xfrm>
            <a:prstGeom prst="cloud">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CIs</a:t>
              </a:r>
              <a:endParaRPr/>
            </a:p>
            <a:p>
              <a:pPr marL="0" marR="0" lvl="0" indent="0" algn="ctr" rtl="0">
                <a:spcBef>
                  <a:spcPts val="0"/>
                </a:spcBef>
                <a:spcAft>
                  <a:spcPts val="0"/>
                </a:spcAft>
                <a:buNone/>
              </a:pPr>
              <a:r>
                <a:rPr lang="en-US" sz="1400">
                  <a:solidFill>
                    <a:schemeClr val="dk1"/>
                  </a:solidFill>
                  <a:latin typeface="Calibri"/>
                  <a:ea typeface="Calibri"/>
                  <a:cs typeface="Calibri"/>
                  <a:sym typeface="Calibri"/>
                </a:rPr>
                <a:t>(Hardware, Software, Kommunikationsinfrastruktur, ...)</a:t>
              </a:r>
              <a:endParaRPr/>
            </a:p>
          </p:txBody>
        </p:sp>
        <p:sp>
          <p:nvSpPr>
            <p:cNvPr id="1246" name="Google Shape;1246;p88"/>
            <p:cNvSpPr/>
            <p:nvPr/>
          </p:nvSpPr>
          <p:spPr>
            <a:xfrm>
              <a:off x="3640547" y="3963936"/>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1</a:t>
              </a:r>
              <a:endParaRPr sz="1800">
                <a:solidFill>
                  <a:schemeClr val="dk1"/>
                </a:solidFill>
                <a:latin typeface="Calibri"/>
                <a:ea typeface="Calibri"/>
                <a:cs typeface="Calibri"/>
                <a:sym typeface="Calibri"/>
              </a:endParaRPr>
            </a:p>
          </p:txBody>
        </p:sp>
        <p:sp>
          <p:nvSpPr>
            <p:cNvPr id="1247" name="Google Shape;1247;p88"/>
            <p:cNvSpPr/>
            <p:nvPr/>
          </p:nvSpPr>
          <p:spPr>
            <a:xfrm>
              <a:off x="3659392" y="4896372"/>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1</a:t>
              </a:r>
              <a:endParaRPr sz="1800">
                <a:solidFill>
                  <a:schemeClr val="dk1"/>
                </a:solidFill>
                <a:latin typeface="Calibri"/>
                <a:ea typeface="Calibri"/>
                <a:cs typeface="Calibri"/>
                <a:sym typeface="Calibri"/>
              </a:endParaRPr>
            </a:p>
          </p:txBody>
        </p:sp>
        <p:sp>
          <p:nvSpPr>
            <p:cNvPr id="1248" name="Google Shape;1248;p88"/>
            <p:cNvSpPr/>
            <p:nvPr/>
          </p:nvSpPr>
          <p:spPr>
            <a:xfrm>
              <a:off x="4721784" y="4896371"/>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2</a:t>
              </a:r>
              <a:endParaRPr sz="1800">
                <a:solidFill>
                  <a:schemeClr val="dk1"/>
                </a:solidFill>
                <a:latin typeface="Calibri"/>
                <a:ea typeface="Calibri"/>
                <a:cs typeface="Calibri"/>
                <a:sym typeface="Calibri"/>
              </a:endParaRPr>
            </a:p>
          </p:txBody>
        </p:sp>
        <p:sp>
          <p:nvSpPr>
            <p:cNvPr id="1249" name="Google Shape;1249;p88"/>
            <p:cNvSpPr/>
            <p:nvPr/>
          </p:nvSpPr>
          <p:spPr>
            <a:xfrm>
              <a:off x="5784176" y="4896370"/>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3</a:t>
              </a:r>
              <a:endParaRPr sz="1800">
                <a:solidFill>
                  <a:schemeClr val="dk1"/>
                </a:solidFill>
                <a:latin typeface="Calibri"/>
                <a:ea typeface="Calibri"/>
                <a:cs typeface="Calibri"/>
                <a:sym typeface="Calibri"/>
              </a:endParaRPr>
            </a:p>
          </p:txBody>
        </p:sp>
        <p:sp>
          <p:nvSpPr>
            <p:cNvPr id="1250" name="Google Shape;1250;p88"/>
            <p:cNvSpPr/>
            <p:nvPr/>
          </p:nvSpPr>
          <p:spPr>
            <a:xfrm>
              <a:off x="6846568" y="4896369"/>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4</a:t>
              </a:r>
              <a:endParaRPr sz="1800">
                <a:solidFill>
                  <a:schemeClr val="dk1"/>
                </a:solidFill>
                <a:latin typeface="Calibri"/>
                <a:ea typeface="Calibri"/>
                <a:cs typeface="Calibri"/>
                <a:sym typeface="Calibri"/>
              </a:endParaRPr>
            </a:p>
          </p:txBody>
        </p:sp>
        <p:sp>
          <p:nvSpPr>
            <p:cNvPr id="1251" name="Google Shape;1251;p88"/>
            <p:cNvSpPr/>
            <p:nvPr/>
          </p:nvSpPr>
          <p:spPr>
            <a:xfrm>
              <a:off x="7908960" y="4896368"/>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5</a:t>
              </a:r>
              <a:endParaRPr sz="1800">
                <a:solidFill>
                  <a:schemeClr val="dk1"/>
                </a:solidFill>
                <a:latin typeface="Calibri"/>
                <a:ea typeface="Calibri"/>
                <a:cs typeface="Calibri"/>
                <a:sym typeface="Calibri"/>
              </a:endParaRPr>
            </a:p>
          </p:txBody>
        </p:sp>
        <p:sp>
          <p:nvSpPr>
            <p:cNvPr id="1252" name="Google Shape;1252;p88"/>
            <p:cNvSpPr/>
            <p:nvPr/>
          </p:nvSpPr>
          <p:spPr>
            <a:xfrm>
              <a:off x="6297397" y="3961561"/>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2</a:t>
              </a:r>
              <a:endParaRPr sz="1800">
                <a:solidFill>
                  <a:schemeClr val="dk1"/>
                </a:solidFill>
                <a:latin typeface="Calibri"/>
                <a:ea typeface="Calibri"/>
                <a:cs typeface="Calibri"/>
                <a:sym typeface="Calibri"/>
              </a:endParaRPr>
            </a:p>
          </p:txBody>
        </p:sp>
        <p:cxnSp>
          <p:nvCxnSpPr>
            <p:cNvPr id="1253" name="Google Shape;1253;p88"/>
            <p:cNvCxnSpPr>
              <a:stCxn id="1247" idx="0"/>
              <a:endCxn id="1246" idx="2"/>
            </p:cNvCxnSpPr>
            <p:nvPr/>
          </p:nvCxnSpPr>
          <p:spPr>
            <a:xfrm rot="10800000" flipH="1">
              <a:off x="4046940" y="4416072"/>
              <a:ext cx="786900" cy="480300"/>
            </a:xfrm>
            <a:prstGeom prst="straightConnector1">
              <a:avLst/>
            </a:prstGeom>
            <a:noFill/>
            <a:ln w="19050" cap="flat" cmpd="sng">
              <a:solidFill>
                <a:srgbClr val="4A7DBA"/>
              </a:solidFill>
              <a:prstDash val="solid"/>
              <a:round/>
              <a:headEnd type="none" w="sm" len="sm"/>
              <a:tailEnd type="none" w="sm" len="sm"/>
            </a:ln>
          </p:spPr>
        </p:cxnSp>
        <p:cxnSp>
          <p:nvCxnSpPr>
            <p:cNvPr id="1254" name="Google Shape;1254;p88"/>
            <p:cNvCxnSpPr>
              <a:stCxn id="1248" idx="0"/>
              <a:endCxn id="1246" idx="2"/>
            </p:cNvCxnSpPr>
            <p:nvPr/>
          </p:nvCxnSpPr>
          <p:spPr>
            <a:xfrm rot="10800000">
              <a:off x="4833932" y="4416071"/>
              <a:ext cx="275400" cy="480300"/>
            </a:xfrm>
            <a:prstGeom prst="straightConnector1">
              <a:avLst/>
            </a:prstGeom>
            <a:noFill/>
            <a:ln w="19050" cap="flat" cmpd="sng">
              <a:solidFill>
                <a:srgbClr val="4A7DBA"/>
              </a:solidFill>
              <a:prstDash val="solid"/>
              <a:round/>
              <a:headEnd type="none" w="sm" len="sm"/>
              <a:tailEnd type="none" w="sm" len="sm"/>
            </a:ln>
          </p:spPr>
        </p:cxnSp>
        <p:cxnSp>
          <p:nvCxnSpPr>
            <p:cNvPr id="1255" name="Google Shape;1255;p88"/>
            <p:cNvCxnSpPr>
              <a:stCxn id="1249" idx="0"/>
              <a:endCxn id="1246" idx="2"/>
            </p:cNvCxnSpPr>
            <p:nvPr/>
          </p:nvCxnSpPr>
          <p:spPr>
            <a:xfrm rot="10800000">
              <a:off x="4834024" y="4416070"/>
              <a:ext cx="1337700" cy="480300"/>
            </a:xfrm>
            <a:prstGeom prst="straightConnector1">
              <a:avLst/>
            </a:prstGeom>
            <a:noFill/>
            <a:ln w="19050" cap="flat" cmpd="sng">
              <a:solidFill>
                <a:srgbClr val="4A7DBA"/>
              </a:solidFill>
              <a:prstDash val="solid"/>
              <a:round/>
              <a:headEnd type="none" w="sm" len="sm"/>
              <a:tailEnd type="none" w="sm" len="sm"/>
            </a:ln>
          </p:spPr>
        </p:cxnSp>
        <p:cxnSp>
          <p:nvCxnSpPr>
            <p:cNvPr id="1256" name="Google Shape;1256;p88"/>
            <p:cNvCxnSpPr>
              <a:stCxn id="1249" idx="0"/>
              <a:endCxn id="1252" idx="2"/>
            </p:cNvCxnSpPr>
            <p:nvPr/>
          </p:nvCxnSpPr>
          <p:spPr>
            <a:xfrm rot="10800000" flipH="1">
              <a:off x="6171724" y="4413670"/>
              <a:ext cx="1319100" cy="482700"/>
            </a:xfrm>
            <a:prstGeom prst="straightConnector1">
              <a:avLst/>
            </a:prstGeom>
            <a:noFill/>
            <a:ln w="19050" cap="flat" cmpd="sng">
              <a:solidFill>
                <a:srgbClr val="4A7DBA"/>
              </a:solidFill>
              <a:prstDash val="solid"/>
              <a:round/>
              <a:headEnd type="none" w="sm" len="sm"/>
              <a:tailEnd type="none" w="sm" len="sm"/>
            </a:ln>
          </p:spPr>
        </p:cxnSp>
        <p:cxnSp>
          <p:nvCxnSpPr>
            <p:cNvPr id="1257" name="Google Shape;1257;p88"/>
            <p:cNvCxnSpPr>
              <a:stCxn id="1248" idx="0"/>
              <a:endCxn id="1252" idx="2"/>
            </p:cNvCxnSpPr>
            <p:nvPr/>
          </p:nvCxnSpPr>
          <p:spPr>
            <a:xfrm rot="10800000" flipH="1">
              <a:off x="5109332" y="4413671"/>
              <a:ext cx="2381400" cy="482700"/>
            </a:xfrm>
            <a:prstGeom prst="straightConnector1">
              <a:avLst/>
            </a:prstGeom>
            <a:noFill/>
            <a:ln w="19050" cap="flat" cmpd="sng">
              <a:solidFill>
                <a:srgbClr val="4A7DBA"/>
              </a:solidFill>
              <a:prstDash val="solid"/>
              <a:round/>
              <a:headEnd type="none" w="sm" len="sm"/>
              <a:tailEnd type="none" w="sm" len="sm"/>
            </a:ln>
          </p:spPr>
        </p:cxnSp>
        <p:cxnSp>
          <p:nvCxnSpPr>
            <p:cNvPr id="1258" name="Google Shape;1258;p88"/>
            <p:cNvCxnSpPr>
              <a:stCxn id="1250" idx="0"/>
              <a:endCxn id="1252" idx="2"/>
            </p:cNvCxnSpPr>
            <p:nvPr/>
          </p:nvCxnSpPr>
          <p:spPr>
            <a:xfrm rot="10800000" flipH="1">
              <a:off x="7234116" y="4413669"/>
              <a:ext cx="256500" cy="482700"/>
            </a:xfrm>
            <a:prstGeom prst="straightConnector1">
              <a:avLst/>
            </a:prstGeom>
            <a:noFill/>
            <a:ln w="19050" cap="flat" cmpd="sng">
              <a:solidFill>
                <a:srgbClr val="4A7DBA"/>
              </a:solidFill>
              <a:prstDash val="solid"/>
              <a:round/>
              <a:headEnd type="none" w="sm" len="sm"/>
              <a:tailEnd type="none" w="sm" len="sm"/>
            </a:ln>
          </p:spPr>
        </p:cxnSp>
        <p:cxnSp>
          <p:nvCxnSpPr>
            <p:cNvPr id="1259" name="Google Shape;1259;p88"/>
            <p:cNvCxnSpPr>
              <a:stCxn id="1251" idx="0"/>
              <a:endCxn id="1252" idx="2"/>
            </p:cNvCxnSpPr>
            <p:nvPr/>
          </p:nvCxnSpPr>
          <p:spPr>
            <a:xfrm rot="10800000">
              <a:off x="7490708" y="4413668"/>
              <a:ext cx="805800" cy="482700"/>
            </a:xfrm>
            <a:prstGeom prst="straightConnector1">
              <a:avLst/>
            </a:prstGeom>
            <a:noFill/>
            <a:ln w="19050" cap="flat" cmpd="sng">
              <a:solidFill>
                <a:srgbClr val="4A7DBA"/>
              </a:solidFill>
              <a:prstDash val="solid"/>
              <a:round/>
              <a:headEnd type="none" w="sm" len="sm"/>
              <a:tailEnd type="none" w="sm" len="sm"/>
            </a:ln>
          </p:spPr>
        </p:cxnSp>
        <p:cxnSp>
          <p:nvCxnSpPr>
            <p:cNvPr id="1260" name="Google Shape;1260;p88"/>
            <p:cNvCxnSpPr>
              <a:stCxn id="1247" idx="2"/>
            </p:cNvCxnSpPr>
            <p:nvPr/>
          </p:nvCxnSpPr>
          <p:spPr>
            <a:xfrm>
              <a:off x="4046940" y="5348531"/>
              <a:ext cx="124500" cy="522600"/>
            </a:xfrm>
            <a:prstGeom prst="straightConnector1">
              <a:avLst/>
            </a:prstGeom>
            <a:noFill/>
            <a:ln w="19050" cap="flat" cmpd="sng">
              <a:solidFill>
                <a:srgbClr val="4A7DBA"/>
              </a:solidFill>
              <a:prstDash val="solid"/>
              <a:round/>
              <a:headEnd type="none" w="sm" len="sm"/>
              <a:tailEnd type="none" w="sm" len="sm"/>
            </a:ln>
          </p:spPr>
        </p:cxnSp>
        <p:cxnSp>
          <p:nvCxnSpPr>
            <p:cNvPr id="1261" name="Google Shape;1261;p88"/>
            <p:cNvCxnSpPr>
              <a:stCxn id="1247" idx="2"/>
            </p:cNvCxnSpPr>
            <p:nvPr/>
          </p:nvCxnSpPr>
          <p:spPr>
            <a:xfrm flipH="1">
              <a:off x="4002840" y="5348531"/>
              <a:ext cx="44100" cy="615000"/>
            </a:xfrm>
            <a:prstGeom prst="straightConnector1">
              <a:avLst/>
            </a:prstGeom>
            <a:noFill/>
            <a:ln w="19050" cap="flat" cmpd="sng">
              <a:solidFill>
                <a:srgbClr val="4A7DBA"/>
              </a:solidFill>
              <a:prstDash val="solid"/>
              <a:round/>
              <a:headEnd type="none" w="sm" len="sm"/>
              <a:tailEnd type="none" w="sm" len="sm"/>
            </a:ln>
          </p:spPr>
        </p:cxnSp>
        <p:cxnSp>
          <p:nvCxnSpPr>
            <p:cNvPr id="1262" name="Google Shape;1262;p88"/>
            <p:cNvCxnSpPr>
              <a:stCxn id="1247" idx="2"/>
            </p:cNvCxnSpPr>
            <p:nvPr/>
          </p:nvCxnSpPr>
          <p:spPr>
            <a:xfrm>
              <a:off x="4046940" y="5348531"/>
              <a:ext cx="315300" cy="426300"/>
            </a:xfrm>
            <a:prstGeom prst="straightConnector1">
              <a:avLst/>
            </a:prstGeom>
            <a:noFill/>
            <a:ln w="19050" cap="flat" cmpd="sng">
              <a:solidFill>
                <a:srgbClr val="4A7DBA"/>
              </a:solidFill>
              <a:prstDash val="solid"/>
              <a:round/>
              <a:headEnd type="none" w="sm" len="sm"/>
              <a:tailEnd type="none" w="sm" len="sm"/>
            </a:ln>
          </p:spPr>
        </p:cxnSp>
        <p:cxnSp>
          <p:nvCxnSpPr>
            <p:cNvPr id="1263" name="Google Shape;1263;p88"/>
            <p:cNvCxnSpPr>
              <a:stCxn id="1248" idx="2"/>
            </p:cNvCxnSpPr>
            <p:nvPr/>
          </p:nvCxnSpPr>
          <p:spPr>
            <a:xfrm flipH="1">
              <a:off x="4971632" y="5348530"/>
              <a:ext cx="137700" cy="426300"/>
            </a:xfrm>
            <a:prstGeom prst="straightConnector1">
              <a:avLst/>
            </a:prstGeom>
            <a:noFill/>
            <a:ln w="19050" cap="flat" cmpd="sng">
              <a:solidFill>
                <a:srgbClr val="4A7DBA"/>
              </a:solidFill>
              <a:prstDash val="solid"/>
              <a:round/>
              <a:headEnd type="none" w="sm" len="sm"/>
              <a:tailEnd type="none" w="sm" len="sm"/>
            </a:ln>
          </p:spPr>
        </p:cxnSp>
        <p:cxnSp>
          <p:nvCxnSpPr>
            <p:cNvPr id="1264" name="Google Shape;1264;p88"/>
            <p:cNvCxnSpPr>
              <a:stCxn id="1249" idx="2"/>
            </p:cNvCxnSpPr>
            <p:nvPr/>
          </p:nvCxnSpPr>
          <p:spPr>
            <a:xfrm flipH="1">
              <a:off x="6001624" y="5348529"/>
              <a:ext cx="170100" cy="370800"/>
            </a:xfrm>
            <a:prstGeom prst="straightConnector1">
              <a:avLst/>
            </a:prstGeom>
            <a:noFill/>
            <a:ln w="19050" cap="flat" cmpd="sng">
              <a:solidFill>
                <a:srgbClr val="4A7DBA"/>
              </a:solidFill>
              <a:prstDash val="solid"/>
              <a:round/>
              <a:headEnd type="none" w="sm" len="sm"/>
              <a:tailEnd type="none" w="sm" len="sm"/>
            </a:ln>
          </p:spPr>
        </p:cxnSp>
        <p:cxnSp>
          <p:nvCxnSpPr>
            <p:cNvPr id="1265" name="Google Shape;1265;p88"/>
            <p:cNvCxnSpPr>
              <a:stCxn id="1248" idx="2"/>
            </p:cNvCxnSpPr>
            <p:nvPr/>
          </p:nvCxnSpPr>
          <p:spPr>
            <a:xfrm>
              <a:off x="5109332" y="5348530"/>
              <a:ext cx="47100" cy="426300"/>
            </a:xfrm>
            <a:prstGeom prst="straightConnector1">
              <a:avLst/>
            </a:prstGeom>
            <a:noFill/>
            <a:ln w="19050" cap="flat" cmpd="sng">
              <a:solidFill>
                <a:srgbClr val="4A7DBA"/>
              </a:solidFill>
              <a:prstDash val="solid"/>
              <a:round/>
              <a:headEnd type="none" w="sm" len="sm"/>
              <a:tailEnd type="none" w="sm" len="sm"/>
            </a:ln>
          </p:spPr>
        </p:cxnSp>
        <p:cxnSp>
          <p:nvCxnSpPr>
            <p:cNvPr id="1266" name="Google Shape;1266;p88"/>
            <p:cNvCxnSpPr>
              <a:stCxn id="1248" idx="2"/>
            </p:cNvCxnSpPr>
            <p:nvPr/>
          </p:nvCxnSpPr>
          <p:spPr>
            <a:xfrm>
              <a:off x="5109332" y="5348530"/>
              <a:ext cx="286200" cy="378900"/>
            </a:xfrm>
            <a:prstGeom prst="straightConnector1">
              <a:avLst/>
            </a:prstGeom>
            <a:noFill/>
            <a:ln w="19050" cap="flat" cmpd="sng">
              <a:solidFill>
                <a:srgbClr val="4A7DBA"/>
              </a:solidFill>
              <a:prstDash val="solid"/>
              <a:round/>
              <a:headEnd type="none" w="sm" len="sm"/>
              <a:tailEnd type="none" w="sm" len="sm"/>
            </a:ln>
          </p:spPr>
        </p:cxnSp>
        <p:cxnSp>
          <p:nvCxnSpPr>
            <p:cNvPr id="1267" name="Google Shape;1267;p88"/>
            <p:cNvCxnSpPr>
              <a:stCxn id="1249" idx="2"/>
              <a:endCxn id="1245" idx="3"/>
            </p:cNvCxnSpPr>
            <p:nvPr/>
          </p:nvCxnSpPr>
          <p:spPr>
            <a:xfrm>
              <a:off x="6171724" y="5348529"/>
              <a:ext cx="600" cy="370800"/>
            </a:xfrm>
            <a:prstGeom prst="straightConnector1">
              <a:avLst/>
            </a:prstGeom>
            <a:noFill/>
            <a:ln w="19050" cap="flat" cmpd="sng">
              <a:solidFill>
                <a:srgbClr val="4A7DBA"/>
              </a:solidFill>
              <a:prstDash val="solid"/>
              <a:round/>
              <a:headEnd type="none" w="sm" len="sm"/>
              <a:tailEnd type="none" w="sm" len="sm"/>
            </a:ln>
          </p:spPr>
        </p:cxnSp>
        <p:cxnSp>
          <p:nvCxnSpPr>
            <p:cNvPr id="1268" name="Google Shape;1268;p88"/>
            <p:cNvCxnSpPr>
              <a:stCxn id="1249" idx="2"/>
            </p:cNvCxnSpPr>
            <p:nvPr/>
          </p:nvCxnSpPr>
          <p:spPr>
            <a:xfrm>
              <a:off x="6171724" y="5348529"/>
              <a:ext cx="163500" cy="331200"/>
            </a:xfrm>
            <a:prstGeom prst="straightConnector1">
              <a:avLst/>
            </a:prstGeom>
            <a:noFill/>
            <a:ln w="19050" cap="flat" cmpd="sng">
              <a:solidFill>
                <a:srgbClr val="4A7DBA"/>
              </a:solidFill>
              <a:prstDash val="solid"/>
              <a:round/>
              <a:headEnd type="none" w="sm" len="sm"/>
              <a:tailEnd type="none" w="sm" len="sm"/>
            </a:ln>
          </p:spPr>
        </p:cxnSp>
        <p:cxnSp>
          <p:nvCxnSpPr>
            <p:cNvPr id="1269" name="Google Shape;1269;p88"/>
            <p:cNvCxnSpPr>
              <a:endCxn id="1250" idx="2"/>
            </p:cNvCxnSpPr>
            <p:nvPr/>
          </p:nvCxnSpPr>
          <p:spPr>
            <a:xfrm rot="10800000" flipH="1">
              <a:off x="7010016" y="5348528"/>
              <a:ext cx="224100" cy="370800"/>
            </a:xfrm>
            <a:prstGeom prst="straightConnector1">
              <a:avLst/>
            </a:prstGeom>
            <a:noFill/>
            <a:ln w="19050" cap="flat" cmpd="sng">
              <a:solidFill>
                <a:srgbClr val="4A7DBA"/>
              </a:solidFill>
              <a:prstDash val="solid"/>
              <a:round/>
              <a:headEnd type="none" w="sm" len="sm"/>
              <a:tailEnd type="none" w="sm" len="sm"/>
            </a:ln>
          </p:spPr>
        </p:cxnSp>
        <p:cxnSp>
          <p:nvCxnSpPr>
            <p:cNvPr id="1270" name="Google Shape;1270;p88"/>
            <p:cNvCxnSpPr>
              <a:endCxn id="1250" idx="2"/>
            </p:cNvCxnSpPr>
            <p:nvPr/>
          </p:nvCxnSpPr>
          <p:spPr>
            <a:xfrm rot="10800000">
              <a:off x="7234116" y="5348528"/>
              <a:ext cx="38400" cy="316800"/>
            </a:xfrm>
            <a:prstGeom prst="straightConnector1">
              <a:avLst/>
            </a:prstGeom>
            <a:noFill/>
            <a:ln w="19050" cap="flat" cmpd="sng">
              <a:solidFill>
                <a:srgbClr val="4A7DBA"/>
              </a:solidFill>
              <a:prstDash val="solid"/>
              <a:round/>
              <a:headEnd type="none" w="sm" len="sm"/>
              <a:tailEnd type="none" w="sm" len="sm"/>
            </a:ln>
          </p:spPr>
        </p:cxnSp>
        <p:cxnSp>
          <p:nvCxnSpPr>
            <p:cNvPr id="1271" name="Google Shape;1271;p88"/>
            <p:cNvCxnSpPr>
              <a:endCxn id="1250" idx="2"/>
            </p:cNvCxnSpPr>
            <p:nvPr/>
          </p:nvCxnSpPr>
          <p:spPr>
            <a:xfrm rot="10800000">
              <a:off x="7234116" y="5348528"/>
              <a:ext cx="256500" cy="316800"/>
            </a:xfrm>
            <a:prstGeom prst="straightConnector1">
              <a:avLst/>
            </a:prstGeom>
            <a:noFill/>
            <a:ln w="19050" cap="flat" cmpd="sng">
              <a:solidFill>
                <a:srgbClr val="4A7DBA"/>
              </a:solidFill>
              <a:prstDash val="solid"/>
              <a:round/>
              <a:headEnd type="none" w="sm" len="sm"/>
              <a:tailEnd type="none" w="sm" len="sm"/>
            </a:ln>
          </p:spPr>
        </p:cxnSp>
        <p:cxnSp>
          <p:nvCxnSpPr>
            <p:cNvPr id="1272" name="Google Shape;1272;p88"/>
            <p:cNvCxnSpPr>
              <a:endCxn id="1251" idx="2"/>
            </p:cNvCxnSpPr>
            <p:nvPr/>
          </p:nvCxnSpPr>
          <p:spPr>
            <a:xfrm rot="10800000" flipH="1">
              <a:off x="8071808" y="5348527"/>
              <a:ext cx="224700" cy="378900"/>
            </a:xfrm>
            <a:prstGeom prst="straightConnector1">
              <a:avLst/>
            </a:prstGeom>
            <a:noFill/>
            <a:ln w="19050" cap="flat" cmpd="sng">
              <a:solidFill>
                <a:srgbClr val="4A7DBA"/>
              </a:solidFill>
              <a:prstDash val="solid"/>
              <a:round/>
              <a:headEnd type="none" w="sm" len="sm"/>
              <a:tailEnd type="none" w="sm" len="sm"/>
            </a:ln>
          </p:spPr>
        </p:cxnSp>
        <p:cxnSp>
          <p:nvCxnSpPr>
            <p:cNvPr id="1273" name="Google Shape;1273;p88"/>
            <p:cNvCxnSpPr>
              <a:endCxn id="1251" idx="2"/>
            </p:cNvCxnSpPr>
            <p:nvPr/>
          </p:nvCxnSpPr>
          <p:spPr>
            <a:xfrm rot="10800000" flipH="1">
              <a:off x="8248208" y="5348527"/>
              <a:ext cx="48300" cy="452100"/>
            </a:xfrm>
            <a:prstGeom prst="straightConnector1">
              <a:avLst/>
            </a:prstGeom>
            <a:noFill/>
            <a:ln w="19050" cap="flat" cmpd="sng">
              <a:solidFill>
                <a:srgbClr val="4A7DBA"/>
              </a:solidFill>
              <a:prstDash val="solid"/>
              <a:round/>
              <a:headEnd type="none" w="sm" len="sm"/>
              <a:tailEnd type="none" w="sm" len="sm"/>
            </a:ln>
          </p:spPr>
        </p:cxnSp>
        <p:cxnSp>
          <p:nvCxnSpPr>
            <p:cNvPr id="1274" name="Google Shape;1274;p88"/>
            <p:cNvCxnSpPr>
              <a:endCxn id="1251" idx="2"/>
            </p:cNvCxnSpPr>
            <p:nvPr/>
          </p:nvCxnSpPr>
          <p:spPr>
            <a:xfrm rot="10800000">
              <a:off x="8296508" y="5348527"/>
              <a:ext cx="142800" cy="522300"/>
            </a:xfrm>
            <a:prstGeom prst="straightConnector1">
              <a:avLst/>
            </a:prstGeom>
            <a:noFill/>
            <a:ln w="19050" cap="flat" cmpd="sng">
              <a:solidFill>
                <a:srgbClr val="4A7DBA"/>
              </a:solidFill>
              <a:prstDash val="solid"/>
              <a:round/>
              <a:headEnd type="none" w="sm" len="sm"/>
              <a:tailEnd type="none" w="sm" len="sm"/>
            </a:ln>
          </p:spPr>
        </p:cxnSp>
      </p:grpSp>
      <p:sp>
        <p:nvSpPr>
          <p:cNvPr id="1275" name="Google Shape;1275;p88"/>
          <p:cNvSpPr txBox="1"/>
          <p:nvPr/>
        </p:nvSpPr>
        <p:spPr>
          <a:xfrm>
            <a:off x="1634571" y="2288819"/>
            <a:ext cx="20115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Services</a:t>
            </a:r>
            <a:endParaRPr sz="1400">
              <a:solidFill>
                <a:schemeClr val="dk1"/>
              </a:solidFill>
              <a:latin typeface="Calibri"/>
              <a:ea typeface="Calibri"/>
              <a:cs typeface="Calibri"/>
              <a:sym typeface="Calibri"/>
            </a:endParaRPr>
          </a:p>
        </p:txBody>
      </p:sp>
      <p:sp>
        <p:nvSpPr>
          <p:cNvPr id="1276" name="Google Shape;1276;p88"/>
          <p:cNvSpPr txBox="1"/>
          <p:nvPr/>
        </p:nvSpPr>
        <p:spPr>
          <a:xfrm>
            <a:off x="1632460" y="3478475"/>
            <a:ext cx="20115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Service-Komponenten</a:t>
            </a:r>
            <a:endParaRPr sz="1400">
              <a:solidFill>
                <a:schemeClr val="dk1"/>
              </a:solidFill>
              <a:latin typeface="Calibri"/>
              <a:ea typeface="Calibri"/>
              <a:cs typeface="Calibri"/>
              <a:sym typeface="Calibri"/>
            </a:endParaRPr>
          </a:p>
        </p:txBody>
      </p:sp>
      <p:sp>
        <p:nvSpPr>
          <p:cNvPr id="1277" name="Google Shape;1277;p88"/>
          <p:cNvSpPr txBox="1"/>
          <p:nvPr/>
        </p:nvSpPr>
        <p:spPr>
          <a:xfrm>
            <a:off x="1630350" y="4668131"/>
            <a:ext cx="20115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Configuration Items</a:t>
            </a:r>
            <a:endParaRPr sz="1400">
              <a:solidFill>
                <a:schemeClr val="dk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89"/>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Change Management (CHM)</a:t>
            </a:r>
            <a:endParaRPr/>
          </a:p>
        </p:txBody>
      </p:sp>
      <p:sp>
        <p:nvSpPr>
          <p:cNvPr id="1284" name="Google Shape;1284;p8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89</a:t>
            </a:fld>
            <a:endParaRPr/>
          </a:p>
        </p:txBody>
      </p:sp>
      <p:sp>
        <p:nvSpPr>
          <p:cNvPr id="1285" name="Google Shape;1285;p89"/>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286" name="Google Shape;1286;p8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1287" name="Google Shape;1287;p89"/>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Änderungen müssen kontrolliert geplant, genehmigt und reviewt werden, um nachteilige Auswirkungen auf die Services zu vermeiden</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ITSM-Prinzipien: Plan-Do-Check-Act-Zyklus (PDCA)</a:t>
            </a:r>
            <a:endParaRPr/>
          </a:p>
        </p:txBody>
      </p:sp>
      <p:sp>
        <p:nvSpPr>
          <p:cNvPr id="129" name="Google Shape;129;p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30" name="Google Shape;130;p9"/>
          <p:cNvSpPr txBox="1">
            <a:spLocks noGrp="1"/>
          </p:cNvSpPr>
          <p:nvPr>
            <p:ph type="body" idx="4294967295"/>
          </p:nvPr>
        </p:nvSpPr>
        <p:spPr>
          <a:xfrm>
            <a:off x="1119882" y="5004617"/>
            <a:ext cx="9871052" cy="1374701"/>
          </a:xfrm>
          <a:prstGeom prst="rect">
            <a:avLst/>
          </a:prstGeom>
          <a:noFill/>
          <a:ln>
            <a:noFill/>
          </a:ln>
        </p:spPr>
        <p:txBody>
          <a:bodyPr spcFirstLastPara="1" wrap="square" lIns="91425" tIns="45700" rIns="116975" bIns="45700" anchor="t" anchorCtr="0">
            <a:normAutofit fontScale="92500"/>
          </a:bodyPr>
          <a:lstStyle/>
          <a:p>
            <a:pPr marL="268998" lvl="0" indent="-241092" algn="l" rtl="0">
              <a:lnSpc>
                <a:spcPct val="90000"/>
              </a:lnSpc>
              <a:spcBef>
                <a:spcPts val="0"/>
              </a:spcBef>
              <a:spcAft>
                <a:spcPts val="0"/>
              </a:spcAft>
              <a:buClr>
                <a:schemeClr val="dk1"/>
              </a:buClr>
              <a:buSzPts val="2400"/>
              <a:buChar char="•"/>
            </a:pPr>
            <a:r>
              <a:rPr lang="en-US" sz="2400"/>
              <a:t>Ansatz des Qualitätsmanagements nach W. E. Deming</a:t>
            </a:r>
            <a:endParaRPr/>
          </a:p>
          <a:p>
            <a:pPr marL="268998" lvl="0" indent="-241092" algn="l" rtl="0">
              <a:lnSpc>
                <a:spcPct val="90000"/>
              </a:lnSpc>
              <a:spcBef>
                <a:spcPts val="480"/>
              </a:spcBef>
              <a:spcAft>
                <a:spcPts val="0"/>
              </a:spcAft>
              <a:buClr>
                <a:schemeClr val="dk1"/>
              </a:buClr>
              <a:buSzPts val="2400"/>
              <a:buChar char="•"/>
            </a:pPr>
            <a:r>
              <a:rPr lang="en-US" sz="2400"/>
              <a:t>Wichtigstes Prinzip: Kontinuierliche Verbesserung</a:t>
            </a:r>
            <a:endParaRPr/>
          </a:p>
          <a:p>
            <a:pPr marL="268998" lvl="0" indent="-241092" algn="l" rtl="0">
              <a:lnSpc>
                <a:spcPct val="90000"/>
              </a:lnSpc>
              <a:spcBef>
                <a:spcPts val="480"/>
              </a:spcBef>
              <a:spcAft>
                <a:spcPts val="0"/>
              </a:spcAft>
              <a:buClr>
                <a:schemeClr val="dk1"/>
              </a:buClr>
              <a:buSzPts val="2400"/>
              <a:buChar char="•"/>
            </a:pPr>
            <a:r>
              <a:rPr lang="en-US" sz="2400"/>
              <a:t>Plan-Do-Check-Act kann auf das gesamte Service-Management-System angewendet werden</a:t>
            </a:r>
            <a:endParaRPr/>
          </a:p>
        </p:txBody>
      </p:sp>
      <p:cxnSp>
        <p:nvCxnSpPr>
          <p:cNvPr id="131" name="Google Shape;131;p9"/>
          <p:cNvCxnSpPr/>
          <p:nvPr/>
        </p:nvCxnSpPr>
        <p:spPr>
          <a:xfrm rot="10800000" flipH="1">
            <a:off x="2259514" y="4391230"/>
            <a:ext cx="2349330" cy="5582"/>
          </a:xfrm>
          <a:prstGeom prst="straightConnector1">
            <a:avLst/>
          </a:prstGeom>
          <a:noFill/>
          <a:ln w="12700" cap="flat" cmpd="sng">
            <a:solidFill>
              <a:schemeClr val="dk1"/>
            </a:solidFill>
            <a:prstDash val="solid"/>
            <a:round/>
            <a:headEnd type="none" w="med" len="med"/>
            <a:tailEnd type="triangle" w="med" len="med"/>
          </a:ln>
        </p:spPr>
      </p:cxnSp>
      <p:sp>
        <p:nvSpPr>
          <p:cNvPr id="132" name="Google Shape;132;p9"/>
          <p:cNvSpPr/>
          <p:nvPr/>
        </p:nvSpPr>
        <p:spPr>
          <a:xfrm rot="-5400000">
            <a:off x="1594384" y="3031893"/>
            <a:ext cx="1047859"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Reifegrad</a:t>
            </a:r>
            <a:endParaRPr dirty="0"/>
          </a:p>
        </p:txBody>
      </p:sp>
      <p:cxnSp>
        <p:nvCxnSpPr>
          <p:cNvPr id="133" name="Google Shape;133;p9"/>
          <p:cNvCxnSpPr/>
          <p:nvPr/>
        </p:nvCxnSpPr>
        <p:spPr>
          <a:xfrm rot="10800000" flipH="1">
            <a:off x="2259513" y="2096301"/>
            <a:ext cx="1116" cy="2302744"/>
          </a:xfrm>
          <a:prstGeom prst="straightConnector1">
            <a:avLst/>
          </a:prstGeom>
          <a:noFill/>
          <a:ln w="12700" cap="flat" cmpd="sng">
            <a:solidFill>
              <a:schemeClr val="dk1"/>
            </a:solidFill>
            <a:prstDash val="solid"/>
            <a:round/>
            <a:headEnd type="none" w="med" len="med"/>
            <a:tailEnd type="triangle" w="med" len="med"/>
          </a:ln>
        </p:spPr>
      </p:cxnSp>
      <p:sp>
        <p:nvSpPr>
          <p:cNvPr id="134" name="Google Shape;134;p9"/>
          <p:cNvSpPr/>
          <p:nvPr/>
        </p:nvSpPr>
        <p:spPr>
          <a:xfrm>
            <a:off x="3201746" y="4532835"/>
            <a:ext cx="464871"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Zeit</a:t>
            </a:r>
            <a:endParaRPr/>
          </a:p>
        </p:txBody>
      </p:sp>
      <p:cxnSp>
        <p:nvCxnSpPr>
          <p:cNvPr id="135" name="Google Shape;135;p9"/>
          <p:cNvCxnSpPr/>
          <p:nvPr/>
        </p:nvCxnSpPr>
        <p:spPr>
          <a:xfrm rot="10800000" flipH="1">
            <a:off x="2256816" y="2762451"/>
            <a:ext cx="2352028" cy="1636597"/>
          </a:xfrm>
          <a:prstGeom prst="straightConnector1">
            <a:avLst/>
          </a:prstGeom>
          <a:noFill/>
          <a:ln w="25400" cap="flat" cmpd="sng">
            <a:solidFill>
              <a:schemeClr val="accent1"/>
            </a:solidFill>
            <a:prstDash val="solid"/>
            <a:round/>
            <a:headEnd type="none" w="sm" len="sm"/>
            <a:tailEnd type="stealth" w="med" len="med"/>
          </a:ln>
        </p:spPr>
      </p:cxnSp>
      <p:pic>
        <p:nvPicPr>
          <p:cNvPr id="3" name="Picture 2" descr="A diagram of a plan&#10;&#10;Description automatically generated">
            <a:extLst>
              <a:ext uri="{FF2B5EF4-FFF2-40B4-BE49-F238E27FC236}">
                <a16:creationId xmlns:a16="http://schemas.microsoft.com/office/drawing/2014/main" id="{8C1BDA12-161D-24AF-074E-011B27A9C1CA}"/>
              </a:ext>
            </a:extLst>
          </p:cNvPr>
          <p:cNvPicPr>
            <a:picLocks noChangeAspect="1"/>
          </p:cNvPicPr>
          <p:nvPr/>
        </p:nvPicPr>
        <p:blipFill>
          <a:blip r:embed="rId3"/>
          <a:stretch>
            <a:fillRect/>
          </a:stretch>
        </p:blipFill>
        <p:spPr>
          <a:xfrm>
            <a:off x="6055408" y="1928069"/>
            <a:ext cx="3022600" cy="2717800"/>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9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CHM: Wichtige Begriffe</a:t>
            </a:r>
            <a:endParaRPr/>
          </a:p>
        </p:txBody>
      </p:sp>
      <p:sp>
        <p:nvSpPr>
          <p:cNvPr id="1294" name="Google Shape;1294;p9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90</a:t>
            </a:fld>
            <a:endParaRPr/>
          </a:p>
        </p:txBody>
      </p:sp>
      <p:graphicFrame>
        <p:nvGraphicFramePr>
          <p:cNvPr id="1295" name="Google Shape;1295;p90"/>
          <p:cNvGraphicFramePr/>
          <p:nvPr>
            <p:extLst>
              <p:ext uri="{D42A27DB-BD31-4B8C-83A1-F6EECF244321}">
                <p14:modId xmlns:p14="http://schemas.microsoft.com/office/powerpoint/2010/main" val="2622434863"/>
              </p:ext>
            </p:extLst>
          </p:nvPr>
        </p:nvGraphicFramePr>
        <p:xfrm>
          <a:off x="609601" y="2175168"/>
          <a:ext cx="10692383" cy="1175835"/>
        </p:xfrm>
        <a:graphic>
          <a:graphicData uri="http://schemas.openxmlformats.org/drawingml/2006/table">
            <a:tbl>
              <a:tblPr firstRow="1" firstCol="1" bandRow="1">
                <a:noFill/>
                <a:tableStyleId>{FEED5B31-8EE9-4602-9EFF-AED3B21F7FA9}</a:tableStyleId>
              </a:tblPr>
              <a:tblGrid>
                <a:gridCol w="10692383">
                  <a:extLst>
                    <a:ext uri="{9D8B030D-6E8A-4147-A177-3AD203B41FA5}">
                      <a16:colId xmlns:a16="http://schemas.microsoft.com/office/drawing/2014/main" val="20000"/>
                    </a:ext>
                  </a:extLst>
                </a:gridCol>
              </a:tblGrid>
              <a:tr h="182100">
                <a:tc>
                  <a:txBody>
                    <a:bodyPr/>
                    <a:lstStyle/>
                    <a:p>
                      <a:pPr marL="0" marR="0" lvl="0" indent="0" algn="l" rtl="0">
                        <a:spcBef>
                          <a:spcPts val="0"/>
                        </a:spcBef>
                        <a:spcAft>
                          <a:spcPts val="0"/>
                        </a:spcAft>
                        <a:buNone/>
                      </a:pPr>
                      <a:r>
                        <a:rPr lang="en-US" sz="1400" b="1"/>
                        <a:t>Definition nach FitSM-0:</a:t>
                      </a:r>
                      <a:endParaRPr sz="1400" b="1">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624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Request for Change (RFC):</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Dokumentierter Vorschlag für einen Change, der an einem oder mehreren Configuration Items (CIs) vorgenommen werden soll</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296" name="Google Shape;1296;p90"/>
          <p:cNvGraphicFramePr/>
          <p:nvPr>
            <p:extLst>
              <p:ext uri="{D42A27DB-BD31-4B8C-83A1-F6EECF244321}">
                <p14:modId xmlns:p14="http://schemas.microsoft.com/office/powerpoint/2010/main" val="2439132865"/>
              </p:ext>
            </p:extLst>
          </p:nvPr>
        </p:nvGraphicFramePr>
        <p:xfrm>
          <a:off x="609601" y="3985564"/>
          <a:ext cx="10692383" cy="1175835"/>
        </p:xfrm>
        <a:graphic>
          <a:graphicData uri="http://schemas.openxmlformats.org/drawingml/2006/table">
            <a:tbl>
              <a:tblPr firstRow="1" firstCol="1" bandRow="1">
                <a:noFill/>
                <a:tableStyleId>{FEED5B31-8EE9-4602-9EFF-AED3B21F7FA9}</a:tableStyleId>
              </a:tblPr>
              <a:tblGrid>
                <a:gridCol w="10692383">
                  <a:extLst>
                    <a:ext uri="{9D8B030D-6E8A-4147-A177-3AD203B41FA5}">
                      <a16:colId xmlns:a16="http://schemas.microsoft.com/office/drawing/2014/main" val="20000"/>
                    </a:ext>
                  </a:extLst>
                </a:gridCol>
              </a:tblGrid>
              <a:tr h="182100">
                <a:tc>
                  <a:txBody>
                    <a:bodyPr/>
                    <a:lstStyle/>
                    <a:p>
                      <a:pPr marL="0" marR="0" lvl="0" indent="0" algn="l" rtl="0">
                        <a:spcBef>
                          <a:spcPts val="0"/>
                        </a:spcBef>
                        <a:spcAft>
                          <a:spcPts val="0"/>
                        </a:spcAft>
                        <a:buNone/>
                      </a:pPr>
                      <a:r>
                        <a:rPr lang="en-US" sz="1400" b="1"/>
                        <a:t>Definition nach FitSM-0:</a:t>
                      </a:r>
                      <a:endParaRPr sz="1400" b="1">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624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Change:</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a:ea typeface="Calibri"/>
                          <a:cs typeface="Calibri"/>
                          <a:sym typeface="Calibri"/>
                        </a:rPr>
                        <a:t>Änderung (z. B. Hinzufügen, Entfernen, Modifizieren, Ersetzen) eines </a:t>
                      </a:r>
                      <a:r>
                        <a:rPr lang="en-US" sz="1800" b="0" i="1" u="none" strike="noStrike" cap="none" dirty="0">
                          <a:solidFill>
                            <a:schemeClr val="dk1"/>
                          </a:solidFill>
                          <a:latin typeface="Calibri"/>
                          <a:ea typeface="Calibri"/>
                          <a:cs typeface="Calibri"/>
                          <a:sym typeface="Calibri"/>
                        </a:rPr>
                        <a:t>Configuration Items (CI)</a:t>
                      </a:r>
                      <a:r>
                        <a:rPr lang="en-US" sz="1800" b="0" u="none" strike="noStrike" cap="none" dirty="0">
                          <a:solidFill>
                            <a:schemeClr val="dk1"/>
                          </a:solidFill>
                          <a:latin typeface="Calibri"/>
                          <a:ea typeface="Calibri"/>
                          <a:cs typeface="Calibri"/>
                          <a:sym typeface="Calibri"/>
                        </a:rPr>
                        <a:t>, das dazu beiträgt, einen oder mehrere </a:t>
                      </a:r>
                      <a:r>
                        <a:rPr lang="en-US" sz="1800" b="0" i="1" u="none" strike="noStrike" cap="none" dirty="0">
                          <a:solidFill>
                            <a:schemeClr val="dk1"/>
                          </a:solidFill>
                          <a:latin typeface="Calibri"/>
                          <a:ea typeface="Calibri"/>
                          <a:cs typeface="Calibri"/>
                          <a:sym typeface="Calibri"/>
                        </a:rPr>
                        <a:t>Services </a:t>
                      </a:r>
                      <a:r>
                        <a:rPr lang="en-US" sz="1800" b="0" u="none" strike="noStrike" cap="none" dirty="0">
                          <a:solidFill>
                            <a:schemeClr val="dk1"/>
                          </a:solidFill>
                          <a:latin typeface="Calibri"/>
                          <a:ea typeface="Calibri"/>
                          <a:cs typeface="Calibri"/>
                          <a:sym typeface="Calibri"/>
                        </a:rPr>
                        <a:t>zu liefern</a:t>
                      </a: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2" name="Google Shape;1302;p9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CHM: Anforderungen gemäß FitSM-1</a:t>
            </a:r>
            <a:endParaRPr/>
          </a:p>
        </p:txBody>
      </p:sp>
      <p:graphicFrame>
        <p:nvGraphicFramePr>
          <p:cNvPr id="1303" name="Google Shape;1303;p91"/>
          <p:cNvGraphicFramePr/>
          <p:nvPr/>
        </p:nvGraphicFramePr>
        <p:xfrm>
          <a:off x="1981200" y="1697038"/>
          <a:ext cx="8229600" cy="4145534"/>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PR12 Change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PR12.1 Alle Changes müssen auf konsistente Art und Weise registriert und klassifiziert werden. Die Klassifikation muss auf definierten Kriterien basieren und verschiedene Typen von Changes, einschließlich Notfall-Changes und Major Changes, berücksichtigen.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PR12.2 Für jeden Typ von Change müssen Schritte definiert werden, um ihn konsistent zu behandeln.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PR12.3 Changes müssen in konsistenter Weise beurteilt werden, unter Berücksichtigung von Nutzen, Risiken, möglichen Auswirkungen, Aufwand und technischer Machbarkeit.</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PR12.4 Changes müssen auf konsistente Art und Weise genehmigt werden. Die erforderliche Genehmigungsstufe wird basierend auf definierten Kriterien festgelegt.</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PR12.5 Changes werden bei Bedarf einem Post Implementation Review unterzogen und auf konsistente Weise abgeschlossen.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PR12.6 Es muss ein Zeitplan für Changes geführt werden. Er enthält Einzelheiten zu den genehmigten Changes und den geplanten Deployment-Terminen, die den interessierten Parteien mitzuteilen sind.</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304" name="Google Shape;1304;p9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10" name="Google Shape;1310;p9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CHM: Schlüsselbegriffe</a:t>
            </a:r>
            <a:endParaRPr/>
          </a:p>
        </p:txBody>
      </p:sp>
      <p:sp>
        <p:nvSpPr>
          <p:cNvPr id="1311" name="Google Shape;1311;p92"/>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dirty="0"/>
              <a:t>Changes an CIs müssen in der CMDB widergespiegelt werden (Schnittstelle zu CONFM).</a:t>
            </a:r>
            <a:endParaRPr sz="2400" dirty="0"/>
          </a:p>
          <a:p>
            <a:pPr marL="342900" lvl="0" indent="-342900" algn="l" rtl="0">
              <a:spcBef>
                <a:spcPts val="560"/>
              </a:spcBef>
              <a:spcAft>
                <a:spcPts val="0"/>
              </a:spcAft>
              <a:buClr>
                <a:schemeClr val="dk1"/>
              </a:buClr>
              <a:buSzPts val="2800"/>
              <a:buChar char="•"/>
            </a:pPr>
            <a:r>
              <a:rPr lang="en-US" sz="2400" dirty="0"/>
              <a:t>Häufige Typen von Changes:</a:t>
            </a:r>
            <a:endParaRPr sz="2400" dirty="0"/>
          </a:p>
          <a:p>
            <a:pPr marL="1143000" lvl="2" indent="-228600" algn="l" rtl="0">
              <a:spcBef>
                <a:spcPts val="400"/>
              </a:spcBef>
              <a:spcAft>
                <a:spcPts val="0"/>
              </a:spcAft>
              <a:buClr>
                <a:schemeClr val="dk1"/>
              </a:buClr>
              <a:buSzPts val="2000"/>
              <a:buChar char="•"/>
            </a:pPr>
            <a:r>
              <a:rPr lang="en-US" sz="1800" dirty="0"/>
              <a:t>Geringer Change (geringer/mittlerer Aufwand und Auswirkungen)</a:t>
            </a:r>
            <a:endParaRPr sz="1800" dirty="0"/>
          </a:p>
          <a:p>
            <a:pPr marL="1143000" lvl="2" indent="-228600" algn="l" rtl="0">
              <a:spcBef>
                <a:spcPts val="400"/>
              </a:spcBef>
              <a:spcAft>
                <a:spcPts val="0"/>
              </a:spcAft>
              <a:buClr>
                <a:schemeClr val="dk1"/>
              </a:buClr>
              <a:buSzPts val="2000"/>
              <a:buChar char="•"/>
            </a:pPr>
            <a:r>
              <a:rPr lang="en-US" sz="1800" dirty="0"/>
              <a:t>Major Change (erheblicher Aufwand und Auswirkungen)</a:t>
            </a:r>
            <a:endParaRPr sz="1800" dirty="0"/>
          </a:p>
          <a:p>
            <a:pPr marL="1143000" lvl="2" indent="-228600" algn="l" rtl="0">
              <a:spcBef>
                <a:spcPts val="400"/>
              </a:spcBef>
              <a:spcAft>
                <a:spcPts val="0"/>
              </a:spcAft>
              <a:buClr>
                <a:schemeClr val="dk1"/>
              </a:buClr>
              <a:buSzPts val="2000"/>
              <a:buChar char="•"/>
            </a:pPr>
            <a:r>
              <a:rPr lang="en-US" sz="1800" dirty="0"/>
              <a:t>Notfall-Change (sehr hohe Priorität / Dringlichkeit)</a:t>
            </a:r>
            <a:endParaRPr sz="1800" dirty="0"/>
          </a:p>
          <a:p>
            <a:pPr marL="342900" lvl="0" indent="-342900" algn="l" rtl="0">
              <a:spcBef>
                <a:spcPts val="560"/>
              </a:spcBef>
              <a:spcAft>
                <a:spcPts val="0"/>
              </a:spcAft>
              <a:buClr>
                <a:schemeClr val="dk1"/>
              </a:buClr>
              <a:buSzPts val="2800"/>
              <a:buChar char="•"/>
            </a:pPr>
            <a:r>
              <a:rPr lang="en-US" sz="2400" dirty="0"/>
              <a:t>Klare Definition von Genehmigungsmechanismen und Change-Autoritäten, wie z. B. ein Change Advisory Board (CAB).</a:t>
            </a:r>
            <a:endParaRPr sz="2400" dirty="0"/>
          </a:p>
          <a:p>
            <a:pPr marL="342900" lvl="0" indent="-342900" algn="l" rtl="0">
              <a:spcBef>
                <a:spcPts val="560"/>
              </a:spcBef>
              <a:spcAft>
                <a:spcPts val="0"/>
              </a:spcAft>
              <a:buClr>
                <a:schemeClr val="dk1"/>
              </a:buClr>
              <a:buSzPts val="2800"/>
              <a:buChar char="•"/>
            </a:pPr>
            <a:r>
              <a:rPr lang="en-US" sz="2400" dirty="0"/>
              <a:t>Viele andere ITSM-Prozesse lösen RFCs als Teil ihres Outputs aus (und triggern damit den CHM Workflow).</a:t>
            </a:r>
            <a:endParaRPr sz="2400" dirty="0"/>
          </a:p>
          <a:p>
            <a:pPr marL="342900" lvl="0" indent="-165100" algn="l" rtl="0">
              <a:spcBef>
                <a:spcPts val="560"/>
              </a:spcBef>
              <a:spcAft>
                <a:spcPts val="0"/>
              </a:spcAft>
              <a:buClr>
                <a:schemeClr val="dk1"/>
              </a:buClr>
              <a:buSzPts val="2800"/>
              <a:buNone/>
            </a:pPr>
            <a:endParaRPr sz="2400" dirty="0"/>
          </a:p>
        </p:txBody>
      </p:sp>
      <p:sp>
        <p:nvSpPr>
          <p:cNvPr id="1312" name="Google Shape;1312;p9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92</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grpSp>
        <p:nvGrpSpPr>
          <p:cNvPr id="1318" name="Google Shape;1318;p93"/>
          <p:cNvGrpSpPr/>
          <p:nvPr/>
        </p:nvGrpSpPr>
        <p:grpSpPr>
          <a:xfrm>
            <a:off x="2871730" y="2104809"/>
            <a:ext cx="8427862" cy="4004547"/>
            <a:chOff x="2020198" y="3449678"/>
            <a:chExt cx="11618426" cy="5704981"/>
          </a:xfrm>
        </p:grpSpPr>
        <p:grpSp>
          <p:nvGrpSpPr>
            <p:cNvPr id="1319" name="Google Shape;1319;p93"/>
            <p:cNvGrpSpPr/>
            <p:nvPr/>
          </p:nvGrpSpPr>
          <p:grpSpPr>
            <a:xfrm>
              <a:off x="2163763" y="6731000"/>
              <a:ext cx="11474861" cy="1231900"/>
              <a:chOff x="0" y="0"/>
              <a:chExt cx="7227" cy="776"/>
            </a:xfrm>
          </p:grpSpPr>
          <p:sp>
            <p:nvSpPr>
              <p:cNvPr id="1320" name="Google Shape;1320;p93"/>
              <p:cNvSpPr/>
              <p:nvPr/>
            </p:nvSpPr>
            <p:spPr>
              <a:xfrm>
                <a:off x="0" y="0"/>
                <a:ext cx="7227" cy="776"/>
              </a:xfrm>
              <a:prstGeom prst="rect">
                <a:avLst/>
              </a:prstGeom>
              <a:no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1" name="Google Shape;1321;p93"/>
              <p:cNvSpPr/>
              <p:nvPr/>
            </p:nvSpPr>
            <p:spPr>
              <a:xfrm>
                <a:off x="3777" y="273"/>
                <a:ext cx="3258" cy="249"/>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800" dirty="0">
                    <a:solidFill>
                      <a:schemeClr val="dk1"/>
                    </a:solidFill>
                    <a:latin typeface="Calibri"/>
                    <a:ea typeface="Calibri"/>
                    <a:cs typeface="Calibri"/>
                    <a:sym typeface="Calibri"/>
                  </a:rPr>
                  <a:t>Release und Deployment Management</a:t>
                </a:r>
                <a:endParaRPr dirty="0"/>
              </a:p>
            </p:txBody>
          </p:sp>
        </p:grpSp>
        <p:sp>
          <p:nvSpPr>
            <p:cNvPr id="1322" name="Google Shape;1322;p93"/>
            <p:cNvSpPr/>
            <p:nvPr/>
          </p:nvSpPr>
          <p:spPr>
            <a:xfrm>
              <a:off x="4226586" y="3570288"/>
              <a:ext cx="663878" cy="39528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Filter</a:t>
              </a:r>
              <a:endParaRPr/>
            </a:p>
          </p:txBody>
        </p:sp>
        <p:cxnSp>
          <p:nvCxnSpPr>
            <p:cNvPr id="1323" name="Google Shape;1323;p93"/>
            <p:cNvCxnSpPr/>
            <p:nvPr/>
          </p:nvCxnSpPr>
          <p:spPr>
            <a:xfrm>
              <a:off x="4522788" y="5211763"/>
              <a:ext cx="3175" cy="484187"/>
            </a:xfrm>
            <a:prstGeom prst="straightConnector1">
              <a:avLst/>
            </a:prstGeom>
            <a:noFill/>
            <a:ln w="25400" cap="flat" cmpd="sng">
              <a:solidFill>
                <a:schemeClr val="dk1"/>
              </a:solidFill>
              <a:prstDash val="solid"/>
              <a:round/>
              <a:headEnd type="none" w="med" len="med"/>
              <a:tailEnd type="triangle" w="med" len="med"/>
            </a:ln>
          </p:spPr>
        </p:cxnSp>
        <p:sp>
          <p:nvSpPr>
            <p:cNvPr id="1325" name="Google Shape;1325;p93"/>
            <p:cNvSpPr/>
            <p:nvPr/>
          </p:nvSpPr>
          <p:spPr>
            <a:xfrm>
              <a:off x="2782888" y="3449678"/>
              <a:ext cx="3481387"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err="1">
                  <a:solidFill>
                    <a:schemeClr val="lt1"/>
                  </a:solidFill>
                  <a:latin typeface="Calibri"/>
                  <a:ea typeface="Calibri"/>
                  <a:cs typeface="Calibri"/>
                  <a:sym typeface="Calibri"/>
                </a:rPr>
                <a:t>Registrieren</a:t>
              </a:r>
              <a:endParaRPr sz="1600" dirty="0">
                <a:solidFill>
                  <a:schemeClr val="lt1"/>
                </a:solidFill>
                <a:latin typeface="Calibri"/>
                <a:ea typeface="Calibri"/>
                <a:cs typeface="Calibri"/>
                <a:sym typeface="Calibri"/>
              </a:endParaRPr>
            </a:p>
          </p:txBody>
        </p:sp>
        <p:sp>
          <p:nvSpPr>
            <p:cNvPr id="1328" name="Google Shape;1328;p93"/>
            <p:cNvSpPr/>
            <p:nvPr/>
          </p:nvSpPr>
          <p:spPr>
            <a:xfrm>
              <a:off x="2782888" y="5707063"/>
              <a:ext cx="3482976"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err="1">
                  <a:solidFill>
                    <a:schemeClr val="lt1"/>
                  </a:solidFill>
                  <a:latin typeface="Calibri"/>
                  <a:ea typeface="Calibri"/>
                  <a:cs typeface="Calibri"/>
                  <a:sym typeface="Calibri"/>
                </a:rPr>
                <a:t>Beurteilen </a:t>
              </a:r>
              <a:r>
                <a:rPr lang="de-DE" sz="1600" dirty="0">
                  <a:solidFill>
                    <a:schemeClr val="lt1"/>
                  </a:solidFill>
                  <a:latin typeface="Calibri"/>
                  <a:ea typeface="Calibri"/>
                  <a:cs typeface="Calibri"/>
                  <a:sym typeface="Calibri"/>
                </a:rPr>
                <a:t>und </a:t>
              </a:r>
              <a:r>
                <a:rPr lang="de-DE" sz="1600" dirty="0" err="1">
                  <a:solidFill>
                    <a:schemeClr val="lt1"/>
                  </a:solidFill>
                  <a:latin typeface="Calibri"/>
                  <a:ea typeface="Calibri"/>
                  <a:cs typeface="Calibri"/>
                  <a:sym typeface="Calibri"/>
                </a:rPr>
                <a:t>Genehmigen</a:t>
              </a:r>
              <a:endParaRPr sz="1600" dirty="0">
                <a:solidFill>
                  <a:schemeClr val="lt1"/>
                </a:solidFill>
                <a:latin typeface="Calibri"/>
                <a:ea typeface="Calibri"/>
                <a:cs typeface="Calibri"/>
                <a:sym typeface="Calibri"/>
              </a:endParaRPr>
            </a:p>
          </p:txBody>
        </p:sp>
        <p:cxnSp>
          <p:nvCxnSpPr>
            <p:cNvPr id="1330" name="Google Shape;1330;p93"/>
            <p:cNvCxnSpPr/>
            <p:nvPr/>
          </p:nvCxnSpPr>
          <p:spPr>
            <a:xfrm flipH="1">
              <a:off x="4521199" y="4105710"/>
              <a:ext cx="1588" cy="481011"/>
            </a:xfrm>
            <a:prstGeom prst="straightConnector1">
              <a:avLst/>
            </a:prstGeom>
            <a:noFill/>
            <a:ln w="25400" cap="flat" cmpd="sng">
              <a:solidFill>
                <a:schemeClr val="dk1"/>
              </a:solidFill>
              <a:prstDash val="solid"/>
              <a:round/>
              <a:headEnd type="none" w="med" len="med"/>
              <a:tailEnd type="triangle" w="med" len="med"/>
            </a:ln>
          </p:spPr>
        </p:cxnSp>
        <p:sp>
          <p:nvSpPr>
            <p:cNvPr id="1332" name="Google Shape;1332;p93"/>
            <p:cNvSpPr/>
            <p:nvPr/>
          </p:nvSpPr>
          <p:spPr>
            <a:xfrm>
              <a:off x="2782887" y="4579938"/>
              <a:ext cx="3481387"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err="1">
                  <a:solidFill>
                    <a:schemeClr val="lt1"/>
                  </a:solidFill>
                  <a:latin typeface="Calibri"/>
                  <a:ea typeface="Calibri"/>
                  <a:cs typeface="Calibri"/>
                  <a:sym typeface="Calibri"/>
                </a:rPr>
                <a:t>Klassifizieren</a:t>
              </a:r>
              <a:endParaRPr sz="1600" dirty="0">
                <a:solidFill>
                  <a:schemeClr val="lt1"/>
                </a:solidFill>
                <a:latin typeface="Calibri"/>
                <a:ea typeface="Calibri"/>
                <a:cs typeface="Calibri"/>
                <a:sym typeface="Calibri"/>
              </a:endParaRPr>
            </a:p>
          </p:txBody>
        </p:sp>
        <p:sp>
          <p:nvSpPr>
            <p:cNvPr id="1335" name="Google Shape;1335;p93"/>
            <p:cNvSpPr/>
            <p:nvPr/>
          </p:nvSpPr>
          <p:spPr>
            <a:xfrm>
              <a:off x="2782888" y="7038976"/>
              <a:ext cx="3482975"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err="1">
                  <a:solidFill>
                    <a:schemeClr val="lt1"/>
                  </a:solidFill>
                  <a:latin typeface="Calibri"/>
                  <a:ea typeface="Calibri"/>
                  <a:cs typeface="Calibri"/>
                  <a:sym typeface="Calibri"/>
                </a:rPr>
                <a:t>Umsetzen</a:t>
              </a:r>
              <a:endParaRPr sz="1600" dirty="0">
                <a:solidFill>
                  <a:schemeClr val="lt1"/>
                </a:solidFill>
                <a:latin typeface="Calibri"/>
                <a:ea typeface="Calibri"/>
                <a:cs typeface="Calibri"/>
                <a:sym typeface="Calibri"/>
              </a:endParaRPr>
            </a:p>
          </p:txBody>
        </p:sp>
        <p:sp>
          <p:nvSpPr>
            <p:cNvPr id="1338" name="Google Shape;1338;p93"/>
            <p:cNvSpPr/>
            <p:nvPr/>
          </p:nvSpPr>
          <p:spPr>
            <a:xfrm>
              <a:off x="2782888" y="8374063"/>
              <a:ext cx="3481386"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err="1">
                  <a:solidFill>
                    <a:schemeClr val="lt1"/>
                  </a:solidFill>
                  <a:latin typeface="Calibri"/>
                  <a:ea typeface="Calibri"/>
                  <a:cs typeface="Calibri"/>
                  <a:sym typeface="Calibri"/>
                </a:rPr>
                <a:t>Reviewen</a:t>
              </a:r>
              <a:endParaRPr sz="1600" dirty="0">
                <a:solidFill>
                  <a:schemeClr val="lt1"/>
                </a:solidFill>
                <a:latin typeface="Calibri"/>
                <a:ea typeface="Calibri"/>
                <a:cs typeface="Calibri"/>
                <a:sym typeface="Calibri"/>
              </a:endParaRPr>
            </a:p>
          </p:txBody>
        </p:sp>
        <p:cxnSp>
          <p:nvCxnSpPr>
            <p:cNvPr id="1340" name="Google Shape;1340;p93"/>
            <p:cNvCxnSpPr/>
            <p:nvPr/>
          </p:nvCxnSpPr>
          <p:spPr>
            <a:xfrm>
              <a:off x="4522788" y="7666038"/>
              <a:ext cx="3175" cy="688975"/>
            </a:xfrm>
            <a:prstGeom prst="straightConnector1">
              <a:avLst/>
            </a:prstGeom>
            <a:noFill/>
            <a:ln w="25400" cap="flat" cmpd="sng">
              <a:solidFill>
                <a:schemeClr val="dk1"/>
              </a:solidFill>
              <a:prstDash val="solid"/>
              <a:round/>
              <a:headEnd type="none" w="med" len="med"/>
              <a:tailEnd type="triangle" w="med" len="med"/>
            </a:ln>
          </p:spPr>
        </p:cxnSp>
        <p:cxnSp>
          <p:nvCxnSpPr>
            <p:cNvPr id="1341" name="Google Shape;1341;p93"/>
            <p:cNvCxnSpPr/>
            <p:nvPr/>
          </p:nvCxnSpPr>
          <p:spPr>
            <a:xfrm rot="10800000" flipH="1">
              <a:off x="2020198" y="3787924"/>
              <a:ext cx="762690" cy="17507"/>
            </a:xfrm>
            <a:prstGeom prst="straightConnector1">
              <a:avLst/>
            </a:prstGeom>
            <a:noFill/>
            <a:ln w="25400" cap="flat" cmpd="sng">
              <a:solidFill>
                <a:schemeClr val="dk1"/>
              </a:solidFill>
              <a:prstDash val="solid"/>
              <a:round/>
              <a:headEnd type="none" w="med" len="med"/>
              <a:tailEnd type="triangle" w="med" len="med"/>
            </a:ln>
          </p:spPr>
        </p:cxnSp>
        <p:grpSp>
          <p:nvGrpSpPr>
            <p:cNvPr id="1342" name="Google Shape;1342;p93"/>
            <p:cNvGrpSpPr/>
            <p:nvPr/>
          </p:nvGrpSpPr>
          <p:grpSpPr>
            <a:xfrm>
              <a:off x="6977063" y="4579938"/>
              <a:ext cx="2662237" cy="1433512"/>
              <a:chOff x="0" y="0"/>
              <a:chExt cx="1676" cy="903"/>
            </a:xfrm>
          </p:grpSpPr>
          <p:sp>
            <p:nvSpPr>
              <p:cNvPr id="1343" name="Google Shape;1343;p93"/>
              <p:cNvSpPr/>
              <p:nvPr/>
            </p:nvSpPr>
            <p:spPr>
              <a:xfrm>
                <a:off x="0" y="0"/>
                <a:ext cx="1676" cy="903"/>
              </a:xfrm>
              <a:custGeom>
                <a:avLst/>
                <a:gdLst/>
                <a:ahLst/>
                <a:cxnLst/>
                <a:rect l="l" t="t" r="r" b="b"/>
                <a:pathLst>
                  <a:path w="21600" h="21600" extrusionOk="0">
                    <a:moveTo>
                      <a:pt x="10800" y="0"/>
                    </a:moveTo>
                    <a:lnTo>
                      <a:pt x="0" y="10800"/>
                    </a:lnTo>
                    <a:lnTo>
                      <a:pt x="10800" y="21600"/>
                    </a:lnTo>
                    <a:lnTo>
                      <a:pt x="21600" y="10800"/>
                    </a:lnTo>
                    <a:close/>
                    <a:moveTo>
                      <a:pt x="10800" y="0"/>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44" name="Google Shape;1344;p93"/>
              <p:cNvSpPr/>
              <p:nvPr/>
            </p:nvSpPr>
            <p:spPr>
              <a:xfrm>
                <a:off x="414" y="335"/>
                <a:ext cx="886" cy="249"/>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Genehmigt?</a:t>
                </a:r>
                <a:endParaRPr/>
              </a:p>
            </p:txBody>
          </p:sp>
        </p:grpSp>
        <p:sp>
          <p:nvSpPr>
            <p:cNvPr id="1345" name="Google Shape;1345;p93"/>
            <p:cNvSpPr/>
            <p:nvPr/>
          </p:nvSpPr>
          <p:spPr>
            <a:xfrm rot="10800000" flipH="1">
              <a:off x="6276975" y="5300663"/>
              <a:ext cx="685800" cy="714375"/>
            </a:xfrm>
            <a:custGeom>
              <a:avLst/>
              <a:gdLst/>
              <a:ahLst/>
              <a:cxnLst/>
              <a:rect l="l" t="t" r="r" b="b"/>
              <a:pathLst>
                <a:path w="21600" h="21600" extrusionOk="0">
                  <a:moveTo>
                    <a:pt x="0" y="0"/>
                  </a:moveTo>
                  <a:lnTo>
                    <a:pt x="10729" y="0"/>
                  </a:lnTo>
                  <a:lnTo>
                    <a:pt x="10729" y="21600"/>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93"/>
            <p:cNvSpPr txBox="1"/>
            <p:nvPr/>
          </p:nvSpPr>
          <p:spPr>
            <a:xfrm flipH="1">
              <a:off x="6276975" y="5300650"/>
              <a:ext cx="685800" cy="71437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8" name="Google Shape;1348;p93"/>
            <p:cNvSpPr/>
            <p:nvPr/>
          </p:nvSpPr>
          <p:spPr>
            <a:xfrm>
              <a:off x="10542588" y="4889500"/>
              <a:ext cx="2662237" cy="815974"/>
            </a:xfrm>
            <a:prstGeom prst="rect">
              <a:avLst/>
            </a:prstGeom>
            <a:no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800" dirty="0">
                  <a:solidFill>
                    <a:schemeClr val="dk1"/>
                  </a:solidFill>
                  <a:latin typeface="Calibri"/>
                  <a:ea typeface="Calibri"/>
                  <a:cs typeface="Calibri"/>
                  <a:sym typeface="Calibri"/>
                </a:rPr>
                <a:t>Change </a:t>
              </a:r>
              <a:r>
                <a:rPr lang="de-DE" sz="1800" dirty="0" err="1">
                  <a:solidFill>
                    <a:schemeClr val="dk1"/>
                  </a:solidFill>
                  <a:latin typeface="Calibri"/>
                  <a:ea typeface="Calibri"/>
                  <a:cs typeface="Calibri"/>
                  <a:sym typeface="Calibri"/>
                </a:rPr>
                <a:t>abgelehnt</a:t>
              </a:r>
              <a:endParaRPr sz="1800" dirty="0">
                <a:solidFill>
                  <a:schemeClr val="dk1"/>
                </a:solidFill>
                <a:latin typeface="Calibri"/>
                <a:ea typeface="Calibri"/>
                <a:cs typeface="Calibri"/>
                <a:sym typeface="Calibri"/>
              </a:endParaRPr>
            </a:p>
          </p:txBody>
        </p:sp>
        <p:cxnSp>
          <p:nvCxnSpPr>
            <p:cNvPr id="1350" name="Google Shape;1350;p93"/>
            <p:cNvCxnSpPr/>
            <p:nvPr/>
          </p:nvCxnSpPr>
          <p:spPr>
            <a:xfrm>
              <a:off x="9653588" y="5300663"/>
              <a:ext cx="879475" cy="1587"/>
            </a:xfrm>
            <a:prstGeom prst="straightConnector1">
              <a:avLst/>
            </a:prstGeom>
            <a:noFill/>
            <a:ln w="25400" cap="flat" cmpd="sng">
              <a:solidFill>
                <a:schemeClr val="dk1"/>
              </a:solidFill>
              <a:prstDash val="solid"/>
              <a:round/>
              <a:headEnd type="none" w="med" len="med"/>
              <a:tailEnd type="triangle" w="med" len="med"/>
            </a:ln>
          </p:spPr>
        </p:cxnSp>
        <p:sp>
          <p:nvSpPr>
            <p:cNvPr id="1351" name="Google Shape;1351;p93"/>
            <p:cNvSpPr/>
            <p:nvPr/>
          </p:nvSpPr>
          <p:spPr>
            <a:xfrm>
              <a:off x="9835187" y="4905373"/>
              <a:ext cx="373467" cy="39462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Nein</a:t>
              </a:r>
              <a:endParaRPr/>
            </a:p>
          </p:txBody>
        </p:sp>
        <p:sp>
          <p:nvSpPr>
            <p:cNvPr id="1352" name="Google Shape;1352;p93"/>
            <p:cNvSpPr/>
            <p:nvPr/>
          </p:nvSpPr>
          <p:spPr>
            <a:xfrm rot="5400000">
              <a:off x="5917407" y="4631531"/>
              <a:ext cx="996950" cy="3786187"/>
            </a:xfrm>
            <a:custGeom>
              <a:avLst/>
              <a:gdLst/>
              <a:ahLst/>
              <a:cxnLst/>
              <a:rect l="l" t="t" r="r" b="b"/>
              <a:pathLst>
                <a:path w="21600" h="21600" extrusionOk="0">
                  <a:moveTo>
                    <a:pt x="0" y="0"/>
                  </a:moveTo>
                  <a:lnTo>
                    <a:pt x="10751" y="0"/>
                  </a:lnTo>
                  <a:lnTo>
                    <a:pt x="10751" y="21600"/>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93"/>
            <p:cNvSpPr txBox="1"/>
            <p:nvPr/>
          </p:nvSpPr>
          <p:spPr>
            <a:xfrm>
              <a:off x="4522782" y="6026144"/>
              <a:ext cx="3786187" cy="9969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4" name="Google Shape;1354;p93"/>
            <p:cNvSpPr/>
            <p:nvPr/>
          </p:nvSpPr>
          <p:spPr>
            <a:xfrm>
              <a:off x="8382269" y="6030921"/>
              <a:ext cx="762600" cy="3945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Ja</a:t>
              </a:r>
              <a:endParaRPr/>
            </a:p>
          </p:txBody>
        </p:sp>
        <p:sp>
          <p:nvSpPr>
            <p:cNvPr id="1355" name="Google Shape;1355;p93"/>
            <p:cNvSpPr/>
            <p:nvPr/>
          </p:nvSpPr>
          <p:spPr>
            <a:xfrm>
              <a:off x="2574519" y="8760039"/>
              <a:ext cx="90" cy="394620"/>
            </a:xfrm>
            <a:prstGeom prst="rect">
              <a:avLst/>
            </a:prstGeom>
            <a:noFill/>
            <a:ln>
              <a:noFill/>
            </a:ln>
          </p:spPr>
          <p:txBody>
            <a:bodyPr spcFirstLastPara="1" wrap="square" lIns="0" tIns="0" rIns="0" bIns="0" anchor="b" anchorCtr="0">
              <a:sp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1356" name="Google Shape;1356;p9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CHM: Schlüsselkonzepte - Exemplarischer Workflow</a:t>
            </a:r>
            <a:endParaRPr dirty="0"/>
          </a:p>
        </p:txBody>
      </p:sp>
      <p:sp>
        <p:nvSpPr>
          <p:cNvPr id="1357" name="Google Shape;1357;p9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93</a:t>
            </a:fld>
            <a:endParaRPr/>
          </a:p>
        </p:txBody>
      </p:sp>
      <p:sp>
        <p:nvSpPr>
          <p:cNvPr id="1358" name="Google Shape;1358;p93"/>
          <p:cNvSpPr/>
          <p:nvPr/>
        </p:nvSpPr>
        <p:spPr>
          <a:xfrm>
            <a:off x="1875444" y="2104809"/>
            <a:ext cx="996286" cy="626390"/>
          </a:xfrm>
          <a:prstGeom prst="foldedCorner">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RFC</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Google Shape;1364;p94"/>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Release und Deployment Management (RDM)</a:t>
            </a:r>
            <a:endParaRPr/>
          </a:p>
        </p:txBody>
      </p:sp>
      <p:sp>
        <p:nvSpPr>
          <p:cNvPr id="1365" name="Google Shape;1365;p9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94</a:t>
            </a:fld>
            <a:endParaRPr/>
          </a:p>
        </p:txBody>
      </p:sp>
      <p:sp>
        <p:nvSpPr>
          <p:cNvPr id="1366" name="Google Shape;1366;p94"/>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367" name="Google Shape;1367;p94"/>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1368" name="Google Shape;1368;p94"/>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Bündelung von Changes in geeigneten Typen von Releases und deren effektives Deployment</a:t>
            </a:r>
            <a:endParaRPr sz="1800">
              <a:solidFill>
                <a:schemeClr val="dk1"/>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9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RDM: Wichtige Begriffe</a:t>
            </a:r>
            <a:endParaRPr/>
          </a:p>
        </p:txBody>
      </p:sp>
      <p:sp>
        <p:nvSpPr>
          <p:cNvPr id="1375" name="Google Shape;1375;p9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95</a:t>
            </a:fld>
            <a:endParaRPr/>
          </a:p>
        </p:txBody>
      </p:sp>
      <p:graphicFrame>
        <p:nvGraphicFramePr>
          <p:cNvPr id="1376" name="Google Shape;1376;p95"/>
          <p:cNvGraphicFramePr/>
          <p:nvPr>
            <p:extLst>
              <p:ext uri="{D42A27DB-BD31-4B8C-83A1-F6EECF244321}">
                <p14:modId xmlns:p14="http://schemas.microsoft.com/office/powerpoint/2010/main" val="1108282565"/>
              </p:ext>
            </p:extLst>
          </p:nvPr>
        </p:nvGraphicFramePr>
        <p:xfrm>
          <a:off x="609601" y="1886842"/>
          <a:ext cx="10972799" cy="1066800"/>
        </p:xfrm>
        <a:graphic>
          <a:graphicData uri="http://schemas.openxmlformats.org/drawingml/2006/table">
            <a:tbl>
              <a:tblPr firstRow="1" firstCol="1" bandRow="1">
                <a:noFill/>
                <a:tableStyleId>{FEED5B31-8EE9-4602-9EFF-AED3B21F7FA9}</a:tableStyleId>
              </a:tblPr>
              <a:tblGrid>
                <a:gridCol w="10972799">
                  <a:extLst>
                    <a:ext uri="{9D8B030D-6E8A-4147-A177-3AD203B41FA5}">
                      <a16:colId xmlns:a16="http://schemas.microsoft.com/office/drawing/2014/main" val="20000"/>
                    </a:ext>
                  </a:extLst>
                </a:gridCol>
              </a:tblGrid>
              <a:tr h="185375">
                <a:tc>
                  <a:txBody>
                    <a:bodyPr/>
                    <a:lstStyle/>
                    <a:p>
                      <a:pPr marL="0" marR="0" lvl="0" indent="0" algn="l" rtl="0">
                        <a:spcBef>
                          <a:spcPts val="0"/>
                        </a:spcBef>
                        <a:spcAft>
                          <a:spcPts val="0"/>
                        </a:spcAft>
                        <a:buNone/>
                      </a:pPr>
                      <a:r>
                        <a:rPr lang="en-US" sz="1400" b="1" dirty="0"/>
                        <a:t>Definition nach FitSM-0:</a:t>
                      </a:r>
                      <a:endParaRPr sz="1400" b="1"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414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Release:</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Gruppe von einem oder mehreren Changes an Configuration Items (CIs), die als logische Einheit zusammengefasst und deployt werden</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377" name="Google Shape;1377;p95"/>
          <p:cNvGraphicFramePr/>
          <p:nvPr>
            <p:extLst>
              <p:ext uri="{D42A27DB-BD31-4B8C-83A1-F6EECF244321}">
                <p14:modId xmlns:p14="http://schemas.microsoft.com/office/powerpoint/2010/main" val="690491655"/>
              </p:ext>
            </p:extLst>
          </p:nvPr>
        </p:nvGraphicFramePr>
        <p:xfrm>
          <a:off x="609601" y="3758314"/>
          <a:ext cx="10972799" cy="1341120"/>
        </p:xfrm>
        <a:graphic>
          <a:graphicData uri="http://schemas.openxmlformats.org/drawingml/2006/table">
            <a:tbl>
              <a:tblPr firstRow="1" firstCol="1" bandRow="1">
                <a:noFill/>
                <a:tableStyleId>{FEED5B31-8EE9-4602-9EFF-AED3B21F7FA9}</a:tableStyleId>
              </a:tblPr>
              <a:tblGrid>
                <a:gridCol w="10972799">
                  <a:extLst>
                    <a:ext uri="{9D8B030D-6E8A-4147-A177-3AD203B41FA5}">
                      <a16:colId xmlns:a16="http://schemas.microsoft.com/office/drawing/2014/main" val="20000"/>
                    </a:ext>
                  </a:extLst>
                </a:gridCol>
              </a:tblGrid>
              <a:tr h="185375">
                <a:tc>
                  <a:txBody>
                    <a:bodyPr/>
                    <a:lstStyle/>
                    <a:p>
                      <a:pPr marL="0" marR="0" lvl="0" indent="0" algn="l" rtl="0">
                        <a:spcBef>
                          <a:spcPts val="0"/>
                        </a:spcBef>
                        <a:spcAft>
                          <a:spcPts val="0"/>
                        </a:spcAft>
                        <a:buNone/>
                      </a:pPr>
                      <a:r>
                        <a:rPr lang="en-US" sz="1400" b="1"/>
                        <a:t>Definition nach FitSM-0:</a:t>
                      </a:r>
                      <a:endParaRPr sz="1400" b="1">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414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Release- und Deployment-Strategie:</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Ansatz für das Management von Releases und deren Deployment für einen bestimmten Satz von Service-Komponenten und zugehörigen Configuration Items (CIs), einschließlich </a:t>
                      </a:r>
                      <a:r>
                        <a:rPr lang="en-US" sz="1800" b="0" i="0" u="none" strike="noStrike" cap="none" dirty="0" err="1">
                          <a:solidFill>
                            <a:schemeClr val="dk1"/>
                          </a:solidFill>
                          <a:latin typeface="Calibri"/>
                          <a:ea typeface="Calibri"/>
                          <a:cs typeface="Calibri"/>
                          <a:sym typeface="Calibri"/>
                        </a:rPr>
                        <a:t>organisatorischer </a:t>
                      </a:r>
                      <a:r>
                        <a:rPr lang="en-US" sz="1800" b="0" i="0" u="none" strike="noStrike" cap="none" dirty="0">
                          <a:solidFill>
                            <a:schemeClr val="dk1"/>
                          </a:solidFill>
                          <a:latin typeface="Calibri"/>
                          <a:ea typeface="Calibri"/>
                          <a:cs typeface="Calibri"/>
                          <a:sym typeface="Calibri"/>
                        </a:rPr>
                        <a:t>und technischer Aspekte der Planung, Erstellung, Prüfung, Bewertung, Abnahme und des Deployments von Releases </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sp>
        <p:nvSpPr>
          <p:cNvPr id="1383" name="Google Shape;1383;p9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RDM: Anforderungen gemäß FitSM-1</a:t>
            </a:r>
            <a:endParaRPr/>
          </a:p>
        </p:txBody>
      </p:sp>
      <p:sp>
        <p:nvSpPr>
          <p:cNvPr id="1384" name="Google Shape;1384;p9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96</a:t>
            </a:fld>
            <a:endParaRPr/>
          </a:p>
        </p:txBody>
      </p:sp>
      <p:graphicFrame>
        <p:nvGraphicFramePr>
          <p:cNvPr id="1385" name="Google Shape;1385;p96"/>
          <p:cNvGraphicFramePr/>
          <p:nvPr/>
        </p:nvGraphicFramePr>
        <p:xfrm>
          <a:off x="1981200" y="1697038"/>
          <a:ext cx="8229600" cy="3865118"/>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PR13 Release und Deployment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PR13.1 Release- und Deployment-Strategien müssen zusammen mit den Service-Komponenten und CIs, auf die sie angewendet werden, definiert werden. Die Strategien müssen auf die Häufigkeit und die Auswirkungen von Releases sowie auf die Technologie, die das Deployment unterstützt, abgestimmt sein.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PR13.2 Die Kriterien für die Aufnahme genehmigter Changes in ein Release müssen unter Berücksichtigung der jeweiligen Release- und Deployment-Strategie festgelegt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PR13.3 Das Deployment von Releases muss geplant werden, einschließlich der Akzeptanzkriterien, soweit erforderlich.</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PR13.4 Releases müssen vor ihrem Deployment erstellt, getestet und anhand von Abnahmekriterien bewertet werden. Der Umfang der Release-Tests muss dem Typ des Releases und seinen möglichen Auswirkungen auf die Services angemessen sein.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PR13.5 Die Deployment-Vorbereitung muss Maßnahmen für den Fall eines erfolglosen Deployments vorsehen.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PR13.6 Deployment-Aktivitäten müssen auf Erfolg oder Misserfolg bewertet werden.</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sp>
        <p:nvSpPr>
          <p:cNvPr id="1391" name="Google Shape;1391;p9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RDM: Schlüsselkonzepte - Release- und Deployment-Strategien</a:t>
            </a:r>
            <a:endParaRPr/>
          </a:p>
        </p:txBody>
      </p:sp>
      <p:sp>
        <p:nvSpPr>
          <p:cNvPr id="1392" name="Google Shape;1392;p97"/>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In der Praxis können Service Provider unterschiedliche Ansätze für Release und Deployment anwenden. Zum Beispiel:</a:t>
            </a:r>
            <a:endParaRPr dirty="0"/>
          </a:p>
          <a:p>
            <a:pPr marL="742950" lvl="1" indent="-285750" algn="l" rtl="0">
              <a:spcBef>
                <a:spcPts val="480"/>
              </a:spcBef>
              <a:spcAft>
                <a:spcPts val="0"/>
              </a:spcAft>
              <a:buClr>
                <a:schemeClr val="dk1"/>
              </a:buClr>
              <a:buSzPts val="2400"/>
              <a:buChar char="–"/>
            </a:pPr>
            <a:r>
              <a:rPr lang="en-US" sz="2400" dirty="0">
                <a:latin typeface="Calibri"/>
                <a:ea typeface="Calibri"/>
                <a:cs typeface="Calibri"/>
                <a:sym typeface="Calibri"/>
              </a:rPr>
              <a:t>Traditionelle feste Release-Zyklen, bei denen Minor- und Major-Releases nach einem langfristigen Zeitplan geplant werden. (In der Regel können zwischen den Release-Zyklen </a:t>
            </a:r>
            <a:r>
              <a:rPr lang="en-US" dirty="0"/>
              <a:t>bei</a:t>
            </a:r>
            <a:r>
              <a:rPr lang="en-US" sz="2400" dirty="0">
                <a:latin typeface="Calibri"/>
                <a:ea typeface="Calibri"/>
                <a:cs typeface="Calibri"/>
                <a:sym typeface="Calibri"/>
              </a:rPr>
              <a:t> Bedarf Notfall-Releases bereitgestellt werden.)</a:t>
            </a:r>
            <a:endParaRPr dirty="0"/>
          </a:p>
          <a:p>
            <a:pPr marL="742950" lvl="1" indent="-285750" algn="l" rtl="0">
              <a:spcBef>
                <a:spcPts val="480"/>
              </a:spcBef>
              <a:spcAft>
                <a:spcPts val="0"/>
              </a:spcAft>
              <a:buClr>
                <a:schemeClr val="dk1"/>
              </a:buClr>
              <a:buSzPts val="2400"/>
              <a:buChar char="–"/>
            </a:pPr>
            <a:r>
              <a:rPr lang="en-US" sz="2400" dirty="0">
                <a:latin typeface="Calibri"/>
                <a:ea typeface="Calibri"/>
                <a:cs typeface="Calibri"/>
                <a:sym typeface="Calibri"/>
              </a:rPr>
              <a:t>Continuous </a:t>
            </a:r>
            <a:r>
              <a:rPr lang="en-US" dirty="0"/>
              <a:t>Delivery / Continuous Deployment </a:t>
            </a:r>
            <a:r>
              <a:rPr lang="en-US" sz="2400" dirty="0">
                <a:latin typeface="Calibri"/>
                <a:ea typeface="Calibri"/>
                <a:cs typeface="Calibri"/>
                <a:sym typeface="Calibri"/>
              </a:rPr>
              <a:t>- DevOps-Praktiken, bei denen automatisierte Builds und Tests sehr häufige (und sehr kleine) Releases ermöglichen.</a:t>
            </a:r>
            <a:endParaRPr dirty="0"/>
          </a:p>
        </p:txBody>
      </p:sp>
      <p:sp>
        <p:nvSpPr>
          <p:cNvPr id="1393" name="Google Shape;1393;p9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97</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398"/>
        <p:cNvGrpSpPr/>
        <p:nvPr/>
      </p:nvGrpSpPr>
      <p:grpSpPr>
        <a:xfrm>
          <a:off x="0" y="0"/>
          <a:ext cx="0" cy="0"/>
          <a:chOff x="0" y="0"/>
          <a:chExt cx="0" cy="0"/>
        </a:xfrm>
      </p:grpSpPr>
      <p:sp>
        <p:nvSpPr>
          <p:cNvPr id="1399" name="Google Shape;1399;p9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RDM: Schlüsselkonzepte - Exemplarischer Workflow</a:t>
            </a:r>
            <a:endParaRPr/>
          </a:p>
        </p:txBody>
      </p:sp>
      <p:grpSp>
        <p:nvGrpSpPr>
          <p:cNvPr id="1401" name="Google Shape;1401;p98"/>
          <p:cNvGrpSpPr/>
          <p:nvPr/>
        </p:nvGrpSpPr>
        <p:grpSpPr>
          <a:xfrm>
            <a:off x="609600" y="1681715"/>
            <a:ext cx="3814493" cy="4876986"/>
            <a:chOff x="-66" y="0"/>
            <a:chExt cx="2517" cy="4733"/>
          </a:xfrm>
        </p:grpSpPr>
        <p:sp>
          <p:nvSpPr>
            <p:cNvPr id="1402" name="Google Shape;1402;p98"/>
            <p:cNvSpPr/>
            <p:nvPr/>
          </p:nvSpPr>
          <p:spPr>
            <a:xfrm>
              <a:off x="-66" y="0"/>
              <a:ext cx="2517" cy="4708"/>
            </a:xfrm>
            <a:prstGeom prst="rect">
              <a:avLst/>
            </a:prstGeom>
            <a:noFill/>
            <a:ln w="28575" cap="flat" cmpd="sng">
              <a:solidFill>
                <a:srgbClr val="7030A0"/>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1403" name="Google Shape;1403;p98"/>
            <p:cNvSpPr/>
            <p:nvPr/>
          </p:nvSpPr>
          <p:spPr>
            <a:xfrm>
              <a:off x="1226" y="4494"/>
              <a:ext cx="0" cy="239"/>
            </a:xfrm>
            <a:prstGeom prst="rect">
              <a:avLst/>
            </a:prstGeom>
            <a:noFill/>
            <a:ln>
              <a:noFill/>
            </a:ln>
          </p:spPr>
          <p:txBody>
            <a:bodyPr spcFirstLastPara="1" wrap="square" lIns="0" tIns="0" rIns="0" bIns="0" anchor="b" anchorCtr="0">
              <a:spAutoFit/>
            </a:bodyPr>
            <a:lstStyle/>
            <a:p>
              <a:pPr marL="0" marR="0" lvl="0" indent="0" algn="ctr" rtl="0">
                <a:spcBef>
                  <a:spcPts val="0"/>
                </a:spcBef>
                <a:spcAft>
                  <a:spcPts val="0"/>
                </a:spcAft>
                <a:buNone/>
              </a:pPr>
              <a:endParaRPr sz="1600">
                <a:solidFill>
                  <a:srgbClr val="808080"/>
                </a:solidFill>
                <a:latin typeface="Arial"/>
                <a:ea typeface="Arial"/>
                <a:cs typeface="Arial"/>
                <a:sym typeface="Arial"/>
              </a:endParaRPr>
            </a:p>
          </p:txBody>
        </p:sp>
      </p:grpSp>
      <p:grpSp>
        <p:nvGrpSpPr>
          <p:cNvPr id="1404" name="Google Shape;1404;p98"/>
          <p:cNvGrpSpPr/>
          <p:nvPr/>
        </p:nvGrpSpPr>
        <p:grpSpPr>
          <a:xfrm>
            <a:off x="4984596" y="1681715"/>
            <a:ext cx="7036716" cy="4876986"/>
            <a:chOff x="0" y="0"/>
            <a:chExt cx="4747" cy="4733"/>
          </a:xfrm>
        </p:grpSpPr>
        <p:sp>
          <p:nvSpPr>
            <p:cNvPr id="1405" name="Google Shape;1405;p98"/>
            <p:cNvSpPr/>
            <p:nvPr/>
          </p:nvSpPr>
          <p:spPr>
            <a:xfrm>
              <a:off x="0" y="0"/>
              <a:ext cx="4747" cy="4708"/>
            </a:xfrm>
            <a:prstGeom prst="rect">
              <a:avLst/>
            </a:prstGeom>
            <a:noFill/>
            <a:ln w="28575"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1406" name="Google Shape;1406;p98"/>
            <p:cNvSpPr/>
            <p:nvPr/>
          </p:nvSpPr>
          <p:spPr>
            <a:xfrm>
              <a:off x="2096" y="4494"/>
              <a:ext cx="0" cy="239"/>
            </a:xfrm>
            <a:prstGeom prst="rect">
              <a:avLst/>
            </a:prstGeom>
            <a:noFill/>
            <a:ln>
              <a:noFill/>
            </a:ln>
          </p:spPr>
          <p:txBody>
            <a:bodyPr spcFirstLastPara="1" wrap="square" lIns="0" tIns="0" rIns="0" bIns="0" anchor="b" anchorCtr="0">
              <a:sp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grpSp>
      <p:cxnSp>
        <p:nvCxnSpPr>
          <p:cNvPr id="1407" name="Google Shape;1407;p98"/>
          <p:cNvCxnSpPr/>
          <p:nvPr/>
        </p:nvCxnSpPr>
        <p:spPr>
          <a:xfrm>
            <a:off x="2568373" y="3758448"/>
            <a:ext cx="3030" cy="336559"/>
          </a:xfrm>
          <a:prstGeom prst="straightConnector1">
            <a:avLst/>
          </a:prstGeom>
          <a:noFill/>
          <a:ln w="25400" cap="flat" cmpd="sng">
            <a:solidFill>
              <a:schemeClr val="dk1"/>
            </a:solidFill>
            <a:prstDash val="solid"/>
            <a:round/>
            <a:headEnd type="none" w="med" len="med"/>
            <a:tailEnd type="triangle" w="med" len="med"/>
          </a:ln>
        </p:spPr>
      </p:cxnSp>
      <p:sp>
        <p:nvSpPr>
          <p:cNvPr id="1409" name="Google Shape;1409;p98"/>
          <p:cNvSpPr/>
          <p:nvPr/>
        </p:nvSpPr>
        <p:spPr>
          <a:xfrm>
            <a:off x="891408" y="2525871"/>
            <a:ext cx="3322118" cy="423733"/>
          </a:xfrm>
          <a:prstGeom prst="rect">
            <a:avLst/>
          </a:prstGeom>
          <a:solidFill>
            <a:srgbClr val="8064A2"/>
          </a:solidFill>
          <a:ln w="25400"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algn="ctr"/>
            <a:r>
              <a:rPr lang="en-US" sz="1600" dirty="0">
                <a:solidFill>
                  <a:schemeClr val="bg1"/>
                </a:solidFill>
              </a:rPr>
              <a:t>Registrieren</a:t>
            </a:r>
            <a:endParaRPr lang="en-US" sz="1200" dirty="0">
              <a:solidFill>
                <a:schemeClr val="bg1"/>
              </a:solidFill>
            </a:endParaRPr>
          </a:p>
        </p:txBody>
      </p:sp>
      <p:sp>
        <p:nvSpPr>
          <p:cNvPr id="1412" name="Google Shape;1412;p98"/>
          <p:cNvSpPr/>
          <p:nvPr/>
        </p:nvSpPr>
        <p:spPr>
          <a:xfrm>
            <a:off x="905042" y="4102731"/>
            <a:ext cx="3325147" cy="423733"/>
          </a:xfrm>
          <a:prstGeom prst="rect">
            <a:avLst/>
          </a:prstGeom>
          <a:solidFill>
            <a:srgbClr val="8064A2"/>
          </a:solidFill>
          <a:ln w="25400"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Arial"/>
                <a:ea typeface="Arial"/>
                <a:cs typeface="Arial"/>
                <a:sym typeface="Arial"/>
              </a:rPr>
              <a:t>Beurteilen und Genehmigen</a:t>
            </a:r>
            <a:endParaRPr lang="en-US" sz="1200" dirty="0"/>
          </a:p>
        </p:txBody>
      </p:sp>
      <p:sp>
        <p:nvSpPr>
          <p:cNvPr id="1415" name="Google Shape;1415;p98"/>
          <p:cNvSpPr/>
          <p:nvPr/>
        </p:nvSpPr>
        <p:spPr>
          <a:xfrm>
            <a:off x="911101" y="3319266"/>
            <a:ext cx="3322117" cy="423733"/>
          </a:xfrm>
          <a:prstGeom prst="rect">
            <a:avLst/>
          </a:prstGeom>
          <a:solidFill>
            <a:srgbClr val="8064A2"/>
          </a:solidFill>
          <a:ln w="25400"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Arial"/>
                <a:ea typeface="Arial"/>
                <a:cs typeface="Arial"/>
                <a:sym typeface="Arial"/>
              </a:rPr>
              <a:t>Klassifizieren</a:t>
            </a:r>
            <a:endParaRPr sz="1600" dirty="0">
              <a:solidFill>
                <a:schemeClr val="dk1"/>
              </a:solidFill>
              <a:latin typeface="Arial"/>
              <a:ea typeface="Arial"/>
              <a:cs typeface="Arial"/>
              <a:sym typeface="Arial"/>
            </a:endParaRPr>
          </a:p>
        </p:txBody>
      </p:sp>
      <p:cxnSp>
        <p:nvCxnSpPr>
          <p:cNvPr id="1417" name="Google Shape;1417;p98"/>
          <p:cNvCxnSpPr/>
          <p:nvPr/>
        </p:nvCxnSpPr>
        <p:spPr>
          <a:xfrm>
            <a:off x="2566858" y="2969466"/>
            <a:ext cx="1515" cy="339869"/>
          </a:xfrm>
          <a:prstGeom prst="straightConnector1">
            <a:avLst/>
          </a:prstGeom>
          <a:noFill/>
          <a:ln w="25400" cap="flat" cmpd="sng">
            <a:solidFill>
              <a:schemeClr val="dk1"/>
            </a:solidFill>
            <a:prstDash val="solid"/>
            <a:round/>
            <a:headEnd type="none" w="med" len="med"/>
            <a:tailEnd type="triangle" w="med" len="med"/>
          </a:ln>
        </p:spPr>
      </p:cxnSp>
      <p:sp>
        <p:nvSpPr>
          <p:cNvPr id="1419" name="Google Shape;1419;p98"/>
          <p:cNvSpPr/>
          <p:nvPr/>
        </p:nvSpPr>
        <p:spPr>
          <a:xfrm>
            <a:off x="911101" y="6024978"/>
            <a:ext cx="3322117" cy="423733"/>
          </a:xfrm>
          <a:prstGeom prst="rect">
            <a:avLst/>
          </a:prstGeom>
          <a:solidFill>
            <a:srgbClr val="8064A2"/>
          </a:solidFill>
          <a:ln w="25400"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Arial"/>
                <a:ea typeface="Arial"/>
                <a:cs typeface="Arial"/>
                <a:sym typeface="Arial"/>
              </a:rPr>
              <a:t>Reviewen</a:t>
            </a:r>
            <a:endParaRPr lang="en-US" sz="1200" dirty="0"/>
          </a:p>
        </p:txBody>
      </p:sp>
      <p:grpSp>
        <p:nvGrpSpPr>
          <p:cNvPr id="1421" name="Google Shape;1421;p98"/>
          <p:cNvGrpSpPr/>
          <p:nvPr/>
        </p:nvGrpSpPr>
        <p:grpSpPr>
          <a:xfrm>
            <a:off x="7649259" y="2465180"/>
            <a:ext cx="3322117" cy="423733"/>
            <a:chOff x="0" y="0"/>
            <a:chExt cx="2193" cy="384"/>
          </a:xfrm>
        </p:grpSpPr>
        <p:sp>
          <p:nvSpPr>
            <p:cNvPr id="1422" name="Google Shape;1422;p98"/>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23" name="Google Shape;1423;p98"/>
            <p:cNvSpPr/>
            <p:nvPr/>
          </p:nvSpPr>
          <p:spPr>
            <a:xfrm>
              <a:off x="473" y="105"/>
              <a:ext cx="1337" cy="195"/>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dirty="0">
                  <a:solidFill>
                    <a:schemeClr val="lt1"/>
                  </a:solidFill>
                  <a:latin typeface="Arial"/>
                  <a:ea typeface="Arial"/>
                  <a:cs typeface="Arial"/>
                  <a:sym typeface="Arial"/>
                </a:rPr>
                <a:t>Release-Zusammenstellung</a:t>
              </a:r>
              <a:endParaRPr sz="1200" dirty="0"/>
            </a:p>
          </p:txBody>
        </p:sp>
      </p:grpSp>
      <p:cxnSp>
        <p:nvCxnSpPr>
          <p:cNvPr id="1424" name="Google Shape;1424;p98"/>
          <p:cNvCxnSpPr/>
          <p:nvPr/>
        </p:nvCxnSpPr>
        <p:spPr>
          <a:xfrm>
            <a:off x="9311075" y="3613894"/>
            <a:ext cx="1515" cy="265936"/>
          </a:xfrm>
          <a:prstGeom prst="straightConnector1">
            <a:avLst/>
          </a:prstGeom>
          <a:noFill/>
          <a:ln w="25400" cap="flat" cmpd="sng">
            <a:solidFill>
              <a:schemeClr val="dk1"/>
            </a:solidFill>
            <a:prstDash val="solid"/>
            <a:round/>
            <a:headEnd type="none" w="med" len="med"/>
            <a:tailEnd type="triangle" w="med" len="med"/>
          </a:ln>
        </p:spPr>
      </p:cxnSp>
      <p:grpSp>
        <p:nvGrpSpPr>
          <p:cNvPr id="1425" name="Google Shape;1425;p98"/>
          <p:cNvGrpSpPr/>
          <p:nvPr/>
        </p:nvGrpSpPr>
        <p:grpSpPr>
          <a:xfrm>
            <a:off x="7649259" y="1754544"/>
            <a:ext cx="3322117" cy="423733"/>
            <a:chOff x="0" y="0"/>
            <a:chExt cx="2193" cy="384"/>
          </a:xfrm>
        </p:grpSpPr>
        <p:sp>
          <p:nvSpPr>
            <p:cNvPr id="1426" name="Google Shape;1426;p98"/>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27" name="Google Shape;1427;p98"/>
            <p:cNvSpPr/>
            <p:nvPr/>
          </p:nvSpPr>
          <p:spPr>
            <a:xfrm>
              <a:off x="438" y="105"/>
              <a:ext cx="1398" cy="195"/>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a:solidFill>
                    <a:schemeClr val="lt1"/>
                  </a:solidFill>
                  <a:latin typeface="Arial"/>
                  <a:ea typeface="Arial"/>
                  <a:cs typeface="Arial"/>
                  <a:sym typeface="Arial"/>
                </a:rPr>
                <a:t>Release-Planung</a:t>
              </a:r>
              <a:endParaRPr sz="1200"/>
            </a:p>
          </p:txBody>
        </p:sp>
      </p:grpSp>
      <p:grpSp>
        <p:nvGrpSpPr>
          <p:cNvPr id="1428" name="Google Shape;1428;p98"/>
          <p:cNvGrpSpPr/>
          <p:nvPr/>
        </p:nvGrpSpPr>
        <p:grpSpPr>
          <a:xfrm>
            <a:off x="7649259" y="3888658"/>
            <a:ext cx="3323633" cy="423733"/>
            <a:chOff x="0" y="0"/>
            <a:chExt cx="2194" cy="384"/>
          </a:xfrm>
        </p:grpSpPr>
        <p:sp>
          <p:nvSpPr>
            <p:cNvPr id="1429" name="Google Shape;1429;p98"/>
            <p:cNvSpPr/>
            <p:nvPr/>
          </p:nvSpPr>
          <p:spPr>
            <a:xfrm>
              <a:off x="0" y="0"/>
              <a:ext cx="2194"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dirty="0">
                <a:solidFill>
                  <a:schemeClr val="lt1"/>
                </a:solidFill>
                <a:latin typeface="Arial"/>
                <a:ea typeface="Arial"/>
                <a:cs typeface="Arial"/>
                <a:sym typeface="Arial"/>
              </a:endParaRPr>
            </a:p>
          </p:txBody>
        </p:sp>
        <p:sp>
          <p:nvSpPr>
            <p:cNvPr id="1430" name="Google Shape;1430;p98"/>
            <p:cNvSpPr/>
            <p:nvPr/>
          </p:nvSpPr>
          <p:spPr>
            <a:xfrm>
              <a:off x="431" y="105"/>
              <a:ext cx="1429" cy="195"/>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dirty="0">
                  <a:solidFill>
                    <a:schemeClr val="lt1"/>
                  </a:solidFill>
                  <a:latin typeface="Arial"/>
                  <a:ea typeface="Arial"/>
                  <a:cs typeface="Arial"/>
                  <a:sym typeface="Arial"/>
                </a:rPr>
                <a:t>Review: Go / No-Go?</a:t>
              </a:r>
              <a:endParaRPr sz="1200" dirty="0"/>
            </a:p>
          </p:txBody>
        </p:sp>
      </p:grpSp>
      <p:cxnSp>
        <p:nvCxnSpPr>
          <p:cNvPr id="1431" name="Google Shape;1431;p98"/>
          <p:cNvCxnSpPr/>
          <p:nvPr/>
        </p:nvCxnSpPr>
        <p:spPr>
          <a:xfrm flipH="1">
            <a:off x="9308045" y="2190416"/>
            <a:ext cx="3030" cy="265936"/>
          </a:xfrm>
          <a:prstGeom prst="straightConnector1">
            <a:avLst/>
          </a:prstGeom>
          <a:noFill/>
          <a:ln w="25400" cap="flat" cmpd="sng">
            <a:solidFill>
              <a:schemeClr val="dk1"/>
            </a:solidFill>
            <a:prstDash val="solid"/>
            <a:round/>
            <a:headEnd type="none" w="med" len="med"/>
            <a:tailEnd type="triangle" w="med" len="med"/>
          </a:ln>
        </p:spPr>
      </p:cxnSp>
      <p:grpSp>
        <p:nvGrpSpPr>
          <p:cNvPr id="1432" name="Google Shape;1432;p98"/>
          <p:cNvGrpSpPr/>
          <p:nvPr/>
        </p:nvGrpSpPr>
        <p:grpSpPr>
          <a:xfrm>
            <a:off x="7649259" y="3175815"/>
            <a:ext cx="3322117" cy="423733"/>
            <a:chOff x="0" y="0"/>
            <a:chExt cx="2193" cy="384"/>
          </a:xfrm>
        </p:grpSpPr>
        <p:sp>
          <p:nvSpPr>
            <p:cNvPr id="1433" name="Google Shape;1433;p98"/>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34" name="Google Shape;1434;p98"/>
            <p:cNvSpPr/>
            <p:nvPr/>
          </p:nvSpPr>
          <p:spPr>
            <a:xfrm>
              <a:off x="369" y="109"/>
              <a:ext cx="1533" cy="195"/>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a:solidFill>
                    <a:schemeClr val="lt1"/>
                  </a:solidFill>
                  <a:latin typeface="Arial"/>
                  <a:ea typeface="Arial"/>
                  <a:cs typeface="Arial"/>
                  <a:sym typeface="Arial"/>
                </a:rPr>
                <a:t>Abnahmetests</a:t>
              </a:r>
              <a:endParaRPr sz="1200"/>
            </a:p>
          </p:txBody>
        </p:sp>
      </p:grpSp>
      <p:cxnSp>
        <p:nvCxnSpPr>
          <p:cNvPr id="1435" name="Google Shape;1435;p98"/>
          <p:cNvCxnSpPr/>
          <p:nvPr/>
        </p:nvCxnSpPr>
        <p:spPr>
          <a:xfrm>
            <a:off x="9308045" y="2902154"/>
            <a:ext cx="3030" cy="265937"/>
          </a:xfrm>
          <a:prstGeom prst="straightConnector1">
            <a:avLst/>
          </a:prstGeom>
          <a:noFill/>
          <a:ln w="25400" cap="flat" cmpd="sng">
            <a:solidFill>
              <a:schemeClr val="dk1"/>
            </a:solidFill>
            <a:prstDash val="solid"/>
            <a:round/>
            <a:headEnd type="none" w="med" len="med"/>
            <a:tailEnd type="triangle" w="med" len="med"/>
          </a:ln>
        </p:spPr>
      </p:cxnSp>
      <p:grpSp>
        <p:nvGrpSpPr>
          <p:cNvPr id="1436" name="Google Shape;1436;p98"/>
          <p:cNvGrpSpPr/>
          <p:nvPr/>
        </p:nvGrpSpPr>
        <p:grpSpPr>
          <a:xfrm>
            <a:off x="7649259" y="5312136"/>
            <a:ext cx="3322117" cy="423733"/>
            <a:chOff x="0" y="0"/>
            <a:chExt cx="2193" cy="384"/>
          </a:xfrm>
        </p:grpSpPr>
        <p:sp>
          <p:nvSpPr>
            <p:cNvPr id="1437" name="Google Shape;1437;p98"/>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38" name="Google Shape;1438;p98"/>
            <p:cNvSpPr/>
            <p:nvPr/>
          </p:nvSpPr>
          <p:spPr>
            <a:xfrm>
              <a:off x="84" y="78"/>
              <a:ext cx="2026" cy="195"/>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dirty="0">
                  <a:solidFill>
                    <a:schemeClr val="lt1"/>
                  </a:solidFill>
                  <a:latin typeface="Arial"/>
                  <a:ea typeface="Arial"/>
                  <a:cs typeface="Arial"/>
                  <a:sym typeface="Arial"/>
                </a:rPr>
                <a:t>Deployment-Vorbereitung</a:t>
              </a:r>
              <a:endParaRPr sz="1200" dirty="0"/>
            </a:p>
          </p:txBody>
        </p:sp>
      </p:grpSp>
      <p:grpSp>
        <p:nvGrpSpPr>
          <p:cNvPr id="1439" name="Google Shape;1439;p98"/>
          <p:cNvGrpSpPr/>
          <p:nvPr/>
        </p:nvGrpSpPr>
        <p:grpSpPr>
          <a:xfrm>
            <a:off x="7649259" y="4601500"/>
            <a:ext cx="3323633" cy="423733"/>
            <a:chOff x="0" y="0"/>
            <a:chExt cx="2194" cy="384"/>
          </a:xfrm>
        </p:grpSpPr>
        <p:sp>
          <p:nvSpPr>
            <p:cNvPr id="1440" name="Google Shape;1440;p98"/>
            <p:cNvSpPr/>
            <p:nvPr/>
          </p:nvSpPr>
          <p:spPr>
            <a:xfrm>
              <a:off x="0" y="0"/>
              <a:ext cx="2194"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41" name="Google Shape;1441;p98"/>
            <p:cNvSpPr/>
            <p:nvPr/>
          </p:nvSpPr>
          <p:spPr>
            <a:xfrm>
              <a:off x="283" y="105"/>
              <a:ext cx="1701" cy="195"/>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dirty="0">
                  <a:solidFill>
                    <a:schemeClr val="lt1"/>
                  </a:solidFill>
                  <a:latin typeface="Arial"/>
                  <a:ea typeface="Arial"/>
                  <a:cs typeface="Arial"/>
                  <a:sym typeface="Arial"/>
                </a:rPr>
                <a:t>Deployment-Planung</a:t>
              </a:r>
              <a:endParaRPr sz="1200" dirty="0"/>
            </a:p>
          </p:txBody>
        </p:sp>
      </p:grpSp>
      <p:grpSp>
        <p:nvGrpSpPr>
          <p:cNvPr id="1442" name="Google Shape;1442;p98"/>
          <p:cNvGrpSpPr/>
          <p:nvPr/>
        </p:nvGrpSpPr>
        <p:grpSpPr>
          <a:xfrm>
            <a:off x="7649259" y="6024978"/>
            <a:ext cx="3322117" cy="423733"/>
            <a:chOff x="0" y="0"/>
            <a:chExt cx="2193" cy="384"/>
          </a:xfrm>
        </p:grpSpPr>
        <p:sp>
          <p:nvSpPr>
            <p:cNvPr id="1443" name="Google Shape;1443;p98"/>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44" name="Google Shape;1444;p98"/>
            <p:cNvSpPr/>
            <p:nvPr/>
          </p:nvSpPr>
          <p:spPr>
            <a:xfrm>
              <a:off x="305" y="105"/>
              <a:ext cx="1613" cy="195"/>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a:solidFill>
                    <a:schemeClr val="lt1"/>
                  </a:solidFill>
                  <a:latin typeface="Arial"/>
                  <a:ea typeface="Arial"/>
                  <a:cs typeface="Arial"/>
                  <a:sym typeface="Arial"/>
                </a:rPr>
                <a:t>Deployment/Rollout</a:t>
              </a:r>
              <a:endParaRPr sz="1200"/>
            </a:p>
          </p:txBody>
        </p:sp>
      </p:grpSp>
      <p:grpSp>
        <p:nvGrpSpPr>
          <p:cNvPr id="1445" name="Google Shape;1445;p98"/>
          <p:cNvGrpSpPr/>
          <p:nvPr/>
        </p:nvGrpSpPr>
        <p:grpSpPr>
          <a:xfrm>
            <a:off x="5204253" y="2540216"/>
            <a:ext cx="1563350" cy="567184"/>
            <a:chOff x="0" y="0"/>
            <a:chExt cx="1032" cy="514"/>
          </a:xfrm>
        </p:grpSpPr>
        <p:sp>
          <p:nvSpPr>
            <p:cNvPr id="1446" name="Google Shape;1446;p98"/>
            <p:cNvSpPr/>
            <p:nvPr/>
          </p:nvSpPr>
          <p:spPr>
            <a:xfrm>
              <a:off x="0" y="0"/>
              <a:ext cx="1032" cy="514"/>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93B3D7"/>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47" name="Google Shape;1447;p98"/>
            <p:cNvSpPr/>
            <p:nvPr/>
          </p:nvSpPr>
          <p:spPr>
            <a:xfrm>
              <a:off x="96" y="121"/>
              <a:ext cx="866" cy="15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b="1" dirty="0">
                  <a:solidFill>
                    <a:schemeClr val="lt1"/>
                  </a:solidFill>
                  <a:latin typeface="Arial"/>
                  <a:ea typeface="Arial"/>
                  <a:cs typeface="Arial"/>
                  <a:sym typeface="Arial"/>
                </a:rPr>
                <a:t>Genehmigter Change</a:t>
              </a:r>
              <a:endParaRPr sz="1200" dirty="0"/>
            </a:p>
          </p:txBody>
        </p:sp>
      </p:grpSp>
      <p:grpSp>
        <p:nvGrpSpPr>
          <p:cNvPr id="1448" name="Google Shape;1448;p98"/>
          <p:cNvGrpSpPr/>
          <p:nvPr/>
        </p:nvGrpSpPr>
        <p:grpSpPr>
          <a:xfrm>
            <a:off x="5204253" y="3248644"/>
            <a:ext cx="1563350" cy="568288"/>
            <a:chOff x="0" y="0"/>
            <a:chExt cx="1032" cy="514"/>
          </a:xfrm>
        </p:grpSpPr>
        <p:sp>
          <p:nvSpPr>
            <p:cNvPr id="1449" name="Google Shape;1449;p98"/>
            <p:cNvSpPr/>
            <p:nvPr/>
          </p:nvSpPr>
          <p:spPr>
            <a:xfrm>
              <a:off x="0" y="0"/>
              <a:ext cx="1032" cy="514"/>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93B3D7"/>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50" name="Google Shape;1450;p98"/>
            <p:cNvSpPr/>
            <p:nvPr/>
          </p:nvSpPr>
          <p:spPr>
            <a:xfrm>
              <a:off x="116" y="122"/>
              <a:ext cx="846" cy="15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b="1" dirty="0">
                  <a:solidFill>
                    <a:schemeClr val="lt1"/>
                  </a:solidFill>
                  <a:latin typeface="Arial"/>
                  <a:ea typeface="Arial"/>
                  <a:cs typeface="Arial"/>
                  <a:sym typeface="Arial"/>
                </a:rPr>
                <a:t>Genehmigter Change</a:t>
              </a:r>
              <a:endParaRPr sz="1200" dirty="0"/>
            </a:p>
          </p:txBody>
        </p:sp>
      </p:grpSp>
      <p:grpSp>
        <p:nvGrpSpPr>
          <p:cNvPr id="1451" name="Google Shape;1451;p98"/>
          <p:cNvGrpSpPr/>
          <p:nvPr/>
        </p:nvGrpSpPr>
        <p:grpSpPr>
          <a:xfrm>
            <a:off x="5204253" y="3962591"/>
            <a:ext cx="1563350" cy="568287"/>
            <a:chOff x="0" y="0"/>
            <a:chExt cx="1032" cy="514"/>
          </a:xfrm>
        </p:grpSpPr>
        <p:sp>
          <p:nvSpPr>
            <p:cNvPr id="1452" name="Google Shape;1452;p98"/>
            <p:cNvSpPr/>
            <p:nvPr/>
          </p:nvSpPr>
          <p:spPr>
            <a:xfrm>
              <a:off x="0" y="0"/>
              <a:ext cx="1032" cy="514"/>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93B3D7"/>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dirty="0">
                <a:solidFill>
                  <a:schemeClr val="lt1"/>
                </a:solidFill>
                <a:latin typeface="Arial"/>
                <a:ea typeface="Arial"/>
                <a:cs typeface="Arial"/>
                <a:sym typeface="Arial"/>
              </a:endParaRPr>
            </a:p>
          </p:txBody>
        </p:sp>
        <p:sp>
          <p:nvSpPr>
            <p:cNvPr id="1453" name="Google Shape;1453;p98"/>
            <p:cNvSpPr/>
            <p:nvPr/>
          </p:nvSpPr>
          <p:spPr>
            <a:xfrm>
              <a:off x="116" y="122"/>
              <a:ext cx="813" cy="15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b="1" dirty="0">
                  <a:solidFill>
                    <a:schemeClr val="lt1"/>
                  </a:solidFill>
                  <a:latin typeface="Arial"/>
                  <a:ea typeface="Arial"/>
                  <a:cs typeface="Arial"/>
                  <a:sym typeface="Arial"/>
                </a:rPr>
                <a:t>Genehmigter Change</a:t>
              </a:r>
              <a:endParaRPr sz="1200" dirty="0"/>
            </a:p>
          </p:txBody>
        </p:sp>
      </p:grpSp>
      <p:sp>
        <p:nvSpPr>
          <p:cNvPr id="1454" name="Google Shape;1454;p98"/>
          <p:cNvSpPr/>
          <p:nvPr/>
        </p:nvSpPr>
        <p:spPr>
          <a:xfrm rot="16200000">
            <a:off x="2913613" y="2477876"/>
            <a:ext cx="1933282" cy="2620731"/>
          </a:xfrm>
          <a:custGeom>
            <a:avLst/>
            <a:gdLst/>
            <a:ahLst/>
            <a:cxnLst/>
            <a:rect l="l" t="t" r="r" b="b"/>
            <a:pathLst>
              <a:path w="21600" h="21600" extrusionOk="0">
                <a:moveTo>
                  <a:pt x="2420" y="0"/>
                </a:moveTo>
                <a:lnTo>
                  <a:pt x="0" y="0"/>
                </a:lnTo>
                <a:lnTo>
                  <a:pt x="0" y="17695"/>
                </a:lnTo>
                <a:lnTo>
                  <a:pt x="21600" y="17695"/>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56" name="Google Shape;1456;p98"/>
          <p:cNvSpPr/>
          <p:nvPr/>
        </p:nvSpPr>
        <p:spPr>
          <a:xfrm rot="16200000">
            <a:off x="3268173" y="2832437"/>
            <a:ext cx="1222646" cy="2622246"/>
          </a:xfrm>
          <a:custGeom>
            <a:avLst/>
            <a:gdLst/>
            <a:ahLst/>
            <a:cxnLst/>
            <a:rect l="l" t="t" r="r" b="b"/>
            <a:pathLst>
              <a:path w="21600" h="21600" extrusionOk="0">
                <a:moveTo>
                  <a:pt x="3826" y="0"/>
                </a:moveTo>
                <a:lnTo>
                  <a:pt x="0" y="0"/>
                </a:lnTo>
                <a:lnTo>
                  <a:pt x="0" y="17695"/>
                </a:lnTo>
                <a:lnTo>
                  <a:pt x="21600" y="17695"/>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58" name="Google Shape;1458;p98"/>
          <p:cNvSpPr/>
          <p:nvPr/>
        </p:nvSpPr>
        <p:spPr>
          <a:xfrm rot="16200000">
            <a:off x="3625146" y="3189410"/>
            <a:ext cx="508701" cy="2622246"/>
          </a:xfrm>
          <a:custGeom>
            <a:avLst/>
            <a:gdLst/>
            <a:ahLst/>
            <a:cxnLst/>
            <a:rect l="l" t="t" r="r" b="b"/>
            <a:pathLst>
              <a:path w="21600" h="21600" extrusionOk="0">
                <a:moveTo>
                  <a:pt x="9200" y="0"/>
                </a:moveTo>
                <a:lnTo>
                  <a:pt x="0" y="0"/>
                </a:lnTo>
                <a:lnTo>
                  <a:pt x="0" y="17695"/>
                </a:lnTo>
                <a:lnTo>
                  <a:pt x="21600" y="17695"/>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59" name="Google Shape;1459;p98"/>
          <p:cNvSpPr txBox="1"/>
          <p:nvPr/>
        </p:nvSpPr>
        <p:spPr>
          <a:xfrm>
            <a:off x="2568373" y="4246173"/>
            <a:ext cx="2622246" cy="508701"/>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cxnSp>
        <p:nvCxnSpPr>
          <p:cNvPr id="1460" name="Google Shape;1460;p98"/>
          <p:cNvCxnSpPr/>
          <p:nvPr/>
        </p:nvCxnSpPr>
        <p:spPr>
          <a:xfrm rot="10800000">
            <a:off x="4243823" y="6237948"/>
            <a:ext cx="3390287" cy="2207"/>
          </a:xfrm>
          <a:prstGeom prst="straightConnector1">
            <a:avLst/>
          </a:prstGeom>
          <a:noFill/>
          <a:ln w="25400" cap="flat" cmpd="sng">
            <a:solidFill>
              <a:schemeClr val="dk1"/>
            </a:solidFill>
            <a:prstDash val="solid"/>
            <a:round/>
            <a:headEnd type="none" w="med" len="med"/>
            <a:tailEnd type="triangle" w="med" len="med"/>
          </a:ln>
        </p:spPr>
      </p:cxnSp>
      <p:cxnSp>
        <p:nvCxnSpPr>
          <p:cNvPr id="1461" name="Google Shape;1461;p98"/>
          <p:cNvCxnSpPr/>
          <p:nvPr/>
        </p:nvCxnSpPr>
        <p:spPr>
          <a:xfrm>
            <a:off x="9311075" y="4324529"/>
            <a:ext cx="1515" cy="267040"/>
          </a:xfrm>
          <a:prstGeom prst="straightConnector1">
            <a:avLst/>
          </a:prstGeom>
          <a:noFill/>
          <a:ln w="25400" cap="flat" cmpd="sng">
            <a:solidFill>
              <a:schemeClr val="dk1"/>
            </a:solidFill>
            <a:prstDash val="solid"/>
            <a:round/>
            <a:headEnd type="none" w="med" len="med"/>
            <a:tailEnd type="triangle" w="med" len="med"/>
          </a:ln>
        </p:spPr>
      </p:cxnSp>
      <p:cxnSp>
        <p:nvCxnSpPr>
          <p:cNvPr id="1462" name="Google Shape;1462;p98"/>
          <p:cNvCxnSpPr/>
          <p:nvPr/>
        </p:nvCxnSpPr>
        <p:spPr>
          <a:xfrm>
            <a:off x="9311075" y="5037372"/>
            <a:ext cx="1515" cy="265936"/>
          </a:xfrm>
          <a:prstGeom prst="straightConnector1">
            <a:avLst/>
          </a:prstGeom>
          <a:noFill/>
          <a:ln w="25400" cap="flat" cmpd="sng">
            <a:solidFill>
              <a:schemeClr val="dk1"/>
            </a:solidFill>
            <a:prstDash val="solid"/>
            <a:round/>
            <a:headEnd type="none" w="med" len="med"/>
            <a:tailEnd type="triangle" w="med" len="med"/>
          </a:ln>
        </p:spPr>
      </p:cxnSp>
      <p:cxnSp>
        <p:nvCxnSpPr>
          <p:cNvPr id="1463" name="Google Shape;1463;p98"/>
          <p:cNvCxnSpPr/>
          <p:nvPr/>
        </p:nvCxnSpPr>
        <p:spPr>
          <a:xfrm flipH="1">
            <a:off x="9308045" y="5748007"/>
            <a:ext cx="3030" cy="267040"/>
          </a:xfrm>
          <a:prstGeom prst="straightConnector1">
            <a:avLst/>
          </a:prstGeom>
          <a:noFill/>
          <a:ln w="25400" cap="flat" cmpd="sng">
            <a:solidFill>
              <a:schemeClr val="dk1"/>
            </a:solidFill>
            <a:prstDash val="solid"/>
            <a:round/>
            <a:headEnd type="none" w="med" len="med"/>
            <a:tailEnd type="triangle" w="med" len="med"/>
          </a:ln>
        </p:spPr>
      </p:cxnSp>
      <p:sp>
        <p:nvSpPr>
          <p:cNvPr id="1464" name="Google Shape;1464;p98"/>
          <p:cNvSpPr txBox="1"/>
          <p:nvPr/>
        </p:nvSpPr>
        <p:spPr>
          <a:xfrm>
            <a:off x="953693" y="1735671"/>
            <a:ext cx="3236935"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Arial"/>
                <a:ea typeface="Arial"/>
                <a:cs typeface="Arial"/>
                <a:sym typeface="Arial"/>
              </a:rPr>
              <a:t>Change Management</a:t>
            </a:r>
            <a:endParaRPr sz="1200"/>
          </a:p>
        </p:txBody>
      </p:sp>
      <p:sp>
        <p:nvSpPr>
          <p:cNvPr id="1465" name="Google Shape;1465;p98"/>
          <p:cNvSpPr txBox="1"/>
          <p:nvPr/>
        </p:nvSpPr>
        <p:spPr>
          <a:xfrm rot="5400000">
            <a:off x="9552948" y="3898128"/>
            <a:ext cx="395498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Arial"/>
                <a:ea typeface="Arial"/>
                <a:cs typeface="Arial"/>
                <a:sym typeface="Arial"/>
              </a:rPr>
              <a:t>Release und Deployment Management</a:t>
            </a:r>
            <a:endParaRPr sz="1200"/>
          </a:p>
        </p:txBody>
      </p:sp>
      <p:sp>
        <p:nvSpPr>
          <p:cNvPr id="1466" name="Google Shape;1466;p98"/>
          <p:cNvSpPr/>
          <p:nvPr/>
        </p:nvSpPr>
        <p:spPr>
          <a:xfrm rot="10800000" flipH="1">
            <a:off x="6732760" y="2681460"/>
            <a:ext cx="892261" cy="850777"/>
          </a:xfrm>
          <a:custGeom>
            <a:avLst/>
            <a:gdLst/>
            <a:ahLst/>
            <a:cxnLst/>
            <a:rect l="l" t="t" r="r" b="b"/>
            <a:pathLst>
              <a:path w="21600" h="21600" extrusionOk="0">
                <a:moveTo>
                  <a:pt x="0" y="0"/>
                </a:moveTo>
                <a:lnTo>
                  <a:pt x="10773" y="0"/>
                </a:lnTo>
                <a:lnTo>
                  <a:pt x="10773" y="21600"/>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67" name="Google Shape;1467;p98"/>
          <p:cNvSpPr txBox="1"/>
          <p:nvPr/>
        </p:nvSpPr>
        <p:spPr>
          <a:xfrm flipH="1">
            <a:off x="6732760" y="2681460"/>
            <a:ext cx="892261" cy="850777"/>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1468" name="Google Shape;1468;p98"/>
          <p:cNvSpPr/>
          <p:nvPr/>
        </p:nvSpPr>
        <p:spPr>
          <a:xfrm rot="10800000" flipH="1">
            <a:off x="6732760" y="2681460"/>
            <a:ext cx="892261" cy="1551481"/>
          </a:xfrm>
          <a:custGeom>
            <a:avLst/>
            <a:gdLst/>
            <a:ahLst/>
            <a:cxnLst/>
            <a:rect l="l" t="t" r="r" b="b"/>
            <a:pathLst>
              <a:path w="21600" h="21600" extrusionOk="0">
                <a:moveTo>
                  <a:pt x="0" y="0"/>
                </a:moveTo>
                <a:lnTo>
                  <a:pt x="10773" y="0"/>
                </a:lnTo>
                <a:lnTo>
                  <a:pt x="10773" y="21600"/>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69" name="Google Shape;1469;p98"/>
          <p:cNvSpPr txBox="1"/>
          <p:nvPr/>
        </p:nvSpPr>
        <p:spPr>
          <a:xfrm flipH="1">
            <a:off x="6732760" y="2681460"/>
            <a:ext cx="892261" cy="1551481"/>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cxnSp>
        <p:nvCxnSpPr>
          <p:cNvPr id="1470" name="Google Shape;1470;p98"/>
          <p:cNvCxnSpPr/>
          <p:nvPr/>
        </p:nvCxnSpPr>
        <p:spPr>
          <a:xfrm rot="10800000">
            <a:off x="6800930" y="2681460"/>
            <a:ext cx="412046" cy="0"/>
          </a:xfrm>
          <a:prstGeom prst="straightConnector1">
            <a:avLst/>
          </a:prstGeom>
          <a:noFill/>
          <a:ln w="25400" cap="flat" cmpd="sng">
            <a:solidFill>
              <a:schemeClr val="dk1"/>
            </a:solidFill>
            <a:prstDash val="solid"/>
            <a:round/>
            <a:headEnd type="none" w="med" len="med"/>
            <a:tailEnd type="none" w="sm" len="sm"/>
          </a:ln>
        </p:spPr>
      </p:cxnSp>
      <p:sp>
        <p:nvSpPr>
          <p:cNvPr id="1471" name="Google Shape;1471;p9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98</a:t>
            </a:fld>
            <a:endParaRPr/>
          </a:p>
        </p:txBody>
      </p:sp>
      <p:sp>
        <p:nvSpPr>
          <p:cNvPr id="1472" name="Google Shape;1472;p98"/>
          <p:cNvSpPr/>
          <p:nvPr/>
        </p:nvSpPr>
        <p:spPr>
          <a:xfrm>
            <a:off x="5211839" y="5952742"/>
            <a:ext cx="1555763" cy="568270"/>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93B3D7"/>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GB" dirty="0">
                <a:solidFill>
                  <a:schemeClr val="lt1"/>
                </a:solidFill>
                <a:latin typeface="Arial"/>
                <a:ea typeface="Arial"/>
                <a:cs typeface="Arial"/>
                <a:sym typeface="Arial"/>
              </a:rPr>
              <a:t>Release-Aufzeichnung</a:t>
            </a:r>
          </a:p>
          <a:p>
            <a:pPr marL="0" marR="0" lvl="0" indent="0" algn="ctr" rtl="0">
              <a:spcBef>
                <a:spcPts val="0"/>
              </a:spcBef>
              <a:spcAft>
                <a:spcPts val="0"/>
              </a:spcAft>
              <a:buNone/>
            </a:pPr>
            <a:endParaRPr lang="en-GB" sz="1800" dirty="0">
              <a:solidFill>
                <a:schemeClr val="lt1"/>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sp>
        <p:nvSpPr>
          <p:cNvPr id="1479" name="Google Shape;1479;p99"/>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Continual Service Improvement Management (CSI)</a:t>
            </a:r>
            <a:endParaRPr/>
          </a:p>
        </p:txBody>
      </p:sp>
      <p:sp>
        <p:nvSpPr>
          <p:cNvPr id="1480" name="Google Shape;1480;p9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99</a:t>
            </a:fld>
            <a:endParaRPr/>
          </a:p>
        </p:txBody>
      </p:sp>
      <p:sp>
        <p:nvSpPr>
          <p:cNvPr id="1481" name="Google Shape;1481;p99"/>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82" name="Google Shape;1482;p9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1483" name="Google Shape;1483;p99"/>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Identifizieren, Priorisieren, Planen, Umsetzen und Reviewen von Verbesserungen der Services und des Service-Managements</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FedSM_template0.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8002</Words>
  <Application>Microsoft Macintosh PowerPoint</Application>
  <PresentationFormat>Widescreen</PresentationFormat>
  <Paragraphs>1353</Paragraphs>
  <Slides>108</Slides>
  <Notes>108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108</vt:i4>
      </vt:variant>
    </vt:vector>
  </HeadingPairs>
  <TitlesOfParts>
    <vt:vector size="115" baseType="lpstr">
      <vt:lpstr>Söhne</vt:lpstr>
      <vt:lpstr>Helvetica Neue</vt:lpstr>
      <vt:lpstr>Calibri</vt:lpstr>
      <vt:lpstr>Arial Black</vt:lpstr>
      <vt:lpstr>Noto Sans Symbols</vt:lpstr>
      <vt:lpstr>Arial</vt:lpstr>
      <vt:lpstr>FedSM_template0.1</vt:lpstr>
      <vt:lpstr>FitSM Foundation</vt:lpstr>
      <vt:lpstr>Zweck dieser Schulung</vt:lpstr>
      <vt:lpstr>FitSM Foundation-Prüfung</vt:lpstr>
      <vt:lpstr>FitSM-Qualifizierungsprogramm</vt:lpstr>
      <vt:lpstr>Schulungsprogramm</vt:lpstr>
      <vt:lpstr>IT-Service-Management: Einführung, Begriffe und Konzepte</vt:lpstr>
      <vt:lpstr>Warum IT-Service Management notwendig ist</vt:lpstr>
      <vt:lpstr>Service und Wert</vt:lpstr>
      <vt:lpstr>ITSM-Prinzipien: Plan-Do-Check-Act-Zyklus (PDCA)</vt:lpstr>
      <vt:lpstr>Was ist ein Service?</vt:lpstr>
      <vt:lpstr>Was ist ein Prozess?</vt:lpstr>
      <vt:lpstr>Organisationsstruktur vs. Prozess</vt:lpstr>
      <vt:lpstr>Wichtigste Elemente eines Prozesses</vt:lpstr>
      <vt:lpstr>Service-Management-System (SMS): Überblick</vt:lpstr>
      <vt:lpstr>Service-Management-System (SMS): Schlüsselbegriffe</vt:lpstr>
      <vt:lpstr>Service-Management-System (SMS): Schlüsselrollen</vt:lpstr>
      <vt:lpstr>Service-Management-System (SMS): Schlüsselrollen</vt:lpstr>
      <vt:lpstr>Der FitSM-Ansatz und die Standards-Familie</vt:lpstr>
      <vt:lpstr>Was ist FitSM?</vt:lpstr>
      <vt:lpstr>Der FitSM-Ansatz</vt:lpstr>
      <vt:lpstr>ITSM-Prinzipien</vt:lpstr>
      <vt:lpstr>FitSM-Prinzipien</vt:lpstr>
      <vt:lpstr>FitSM-Teile</vt:lpstr>
      <vt:lpstr>FitSM-Prozessmodell</vt:lpstr>
      <vt:lpstr>Eine mögliche Gruppierung der FitSM-Prozesse</vt:lpstr>
      <vt:lpstr>FitSM-0: "Überblick und Begriffe"</vt:lpstr>
      <vt:lpstr>FitSM-1: "Anforderungen"</vt:lpstr>
      <vt:lpstr>IT-Service-Management - Allgemeine Aspekte</vt:lpstr>
      <vt:lpstr>Allgemeine Aspekte: Überblick</vt:lpstr>
      <vt:lpstr>ITSM - Allgemeine Aspekte: Top Management  </vt:lpstr>
      <vt:lpstr>PDCA angewandt auf das SMS: Schlüsselkonzepte</vt:lpstr>
      <vt:lpstr>Allgemeine Aspekte: Zusammenfassung</vt:lpstr>
      <vt:lpstr>IT-Service-Management - Prozesse</vt:lpstr>
      <vt:lpstr>Service-Portfolio-Management (SPM)</vt:lpstr>
      <vt:lpstr>Was ist ein Service?</vt:lpstr>
      <vt:lpstr>SPM: Wichtige Begriffe</vt:lpstr>
      <vt:lpstr>SPM: Anforderungen gemäß FitSM-1</vt:lpstr>
      <vt:lpstr>SPM: Wichtige Konzepte</vt:lpstr>
      <vt:lpstr>Service-Level-Management (SLM)</vt:lpstr>
      <vt:lpstr>SLM: Wichtige Begriffe</vt:lpstr>
      <vt:lpstr>SLM: Wichtige Begriffe</vt:lpstr>
      <vt:lpstr>SLM: Anforderungen gemäß FitSM-1</vt:lpstr>
      <vt:lpstr>SLM: Schlüsselkonzepte – Service-Katalog(e)</vt:lpstr>
      <vt:lpstr>SLM: Schlüsselkonzepte - Typen von Service-Vereinbarungen und ihre Beziehungen</vt:lpstr>
      <vt:lpstr>SLM: Schlüsselkonzepte und Aktivitäten </vt:lpstr>
      <vt:lpstr>Service-Reporting Management (SRM)</vt:lpstr>
      <vt:lpstr>SRM: Anforderungen gemäß FitSM-1</vt:lpstr>
      <vt:lpstr>SRM: Wichtige Begriffe</vt:lpstr>
      <vt:lpstr>SRM: Schlüsselkonzepte und Aktivitäten</vt:lpstr>
      <vt:lpstr>Service Availability and Continuity Management (SACM)</vt:lpstr>
      <vt:lpstr>SACM: Warum Verfügbarkeit UND Kontinuität?</vt:lpstr>
      <vt:lpstr>SACM: Wichtige Begriffe</vt:lpstr>
      <vt:lpstr>SACM: Anforderungen gemäß FitSM-1</vt:lpstr>
      <vt:lpstr>SACM: Schlüsselkonzepte und Aktivitäten</vt:lpstr>
      <vt:lpstr>Capacity Management (CAPM) </vt:lpstr>
      <vt:lpstr>CAPM: Anforderungen gemäß FitSM-1</vt:lpstr>
      <vt:lpstr>CAPM: Wichtige Begriffe</vt:lpstr>
      <vt:lpstr>CAPM: Schlüsselkonzepte und Aktivitäten</vt:lpstr>
      <vt:lpstr>Information Security Management (ISM)</vt:lpstr>
      <vt:lpstr>ISM: Was ist Informationssicherheit?</vt:lpstr>
      <vt:lpstr>ISM: Vertraulichkeit, Integrität und Verfügbarkeit</vt:lpstr>
      <vt:lpstr>ISM: Anforderungen gemäß FitSM-1</vt:lpstr>
      <vt:lpstr>ISM: Schlüsselbegriffe</vt:lpstr>
      <vt:lpstr>Customer Relationship Management (CRM)</vt:lpstr>
      <vt:lpstr>CRM: Wichtige Begriffe</vt:lpstr>
      <vt:lpstr>CRM: Anforderungen nach FitSM-1</vt:lpstr>
      <vt:lpstr>CRM: Schlüsselkonzepte und Aktivitäten</vt:lpstr>
      <vt:lpstr>Supplier Relationship Management (SUPPM)</vt:lpstr>
      <vt:lpstr>SUPPM: Wichtige Begriffe</vt:lpstr>
      <vt:lpstr>SUPPM: Anforderungen gemäß FitSM-1</vt:lpstr>
      <vt:lpstr>SUPPM: Schlüsselkonzepte und Aktivitäten</vt:lpstr>
      <vt:lpstr>Incident &amp; Service-Request-Management (ISRM)</vt:lpstr>
      <vt:lpstr>ISRM: Wichtige Begriffe</vt:lpstr>
      <vt:lpstr>ISRM: Anforderungen nach FitSM-1</vt:lpstr>
      <vt:lpstr>ISRM: Schlüsselkonzepte - Exemplarischer Workflow</vt:lpstr>
      <vt:lpstr>ISRM: Schlüsselkonzepte - Service-Request oder Incident?</vt:lpstr>
      <vt:lpstr>ISRM: Schlüsselkonzepte - Zusammenfassung</vt:lpstr>
      <vt:lpstr>Problem Management (PM)</vt:lpstr>
      <vt:lpstr>PM: Wichtige Begriffe</vt:lpstr>
      <vt:lpstr>PM: Wichtige Begriffe - Visualisierung</vt:lpstr>
      <vt:lpstr>PM: Anforderungen gemäß FitSM-1</vt:lpstr>
      <vt:lpstr>PM: Schlüsselkonzepte - Von Incidents über Probleme zu Lösungen</vt:lpstr>
      <vt:lpstr>PM: Schlüsselkonzepte - Zusammenfassung</vt:lpstr>
      <vt:lpstr>Configuration Management (CONFM)</vt:lpstr>
      <vt:lpstr>CONFM: Wichtige Begriffe</vt:lpstr>
      <vt:lpstr>CONFM: Anforderungen gemäß FitSM-1</vt:lpstr>
      <vt:lpstr>CONFM: Schlüsselbegriffe</vt:lpstr>
      <vt:lpstr>CONFM: Schlüsselkonzepte - Services, Service-Komponenten und CIs</vt:lpstr>
      <vt:lpstr>Change Management (CHM)</vt:lpstr>
      <vt:lpstr>CHM: Wichtige Begriffe</vt:lpstr>
      <vt:lpstr>CHM: Anforderungen gemäß FitSM-1</vt:lpstr>
      <vt:lpstr>CHM: Schlüsselbegriffe</vt:lpstr>
      <vt:lpstr>CHM: Schlüsselkonzepte - Exemplarischer Workflow</vt:lpstr>
      <vt:lpstr>Release und Deployment Management (RDM)</vt:lpstr>
      <vt:lpstr>RDM: Wichtige Begriffe</vt:lpstr>
      <vt:lpstr>RDM: Anforderungen gemäß FitSM-1</vt:lpstr>
      <vt:lpstr>RDM: Schlüsselkonzepte - Release- und Deployment-Strategien</vt:lpstr>
      <vt:lpstr>RDM: Schlüsselkonzepte - Exemplarischer Workflow</vt:lpstr>
      <vt:lpstr>Continual Service Improvement Management (CSI)</vt:lpstr>
      <vt:lpstr>CSI: Wichtige Begriffe</vt:lpstr>
      <vt:lpstr>CSI: Anforderungen gemäß FitSM-1</vt:lpstr>
      <vt:lpstr>CSI: Schlüsselkonzepte</vt:lpstr>
      <vt:lpstr>Vorteile, Risiken und Herausforderungen beim Umsetzen eines IT-Service-Management-Systems</vt:lpstr>
      <vt:lpstr>ITSM: Vorteile und Risiken in der Praxis</vt:lpstr>
      <vt:lpstr>Föderierte Bereitstellung von IT-Services</vt:lpstr>
      <vt:lpstr>Föderierte Bereitstellung von IT-Services: Vergleich mit der Bereitstellung von IT-Services ohne Föderation</vt:lpstr>
      <vt:lpstr>Verwandte Standards und Rahmenwerke</vt:lpstr>
      <vt:lpstr>ITIL, ISO/IEC 20000 und ISO/IEC 27000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FitSM Foundation</dc:title>
  <dc:creator>Thomas Schaaf</dc:creator>
  <cp:keywords>, docId:C6A893C9AE505CEECCE9D4909DEE5A2C</cp:keywords>
  <cp:lastModifiedBy>Michael Brenner</cp:lastModifiedBy>
  <cp:revision>17</cp:revision>
  <dcterms:created xsi:type="dcterms:W3CDTF">2012-11-12T11:01:33Z</dcterms:created>
  <dcterms:modified xsi:type="dcterms:W3CDTF">2023-09-16T20:06:38Z</dcterms:modified>
</cp:coreProperties>
</file>